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2" r:id="rId3"/>
    <p:sldId id="264" r:id="rId4"/>
    <p:sldId id="286" r:id="rId5"/>
    <p:sldId id="257" r:id="rId6"/>
    <p:sldId id="267" r:id="rId7"/>
    <p:sldId id="289" r:id="rId8"/>
    <p:sldId id="269" r:id="rId9"/>
    <p:sldId id="270" r:id="rId10"/>
    <p:sldId id="283" r:id="rId11"/>
    <p:sldId id="266" r:id="rId12"/>
    <p:sldId id="268" r:id="rId13"/>
    <p:sldId id="280" r:id="rId14"/>
    <p:sldId id="281" r:id="rId15"/>
    <p:sldId id="282" r:id="rId16"/>
    <p:sldId id="271" r:id="rId17"/>
    <p:sldId id="272" r:id="rId18"/>
    <p:sldId id="285" r:id="rId19"/>
    <p:sldId id="273" r:id="rId20"/>
    <p:sldId id="274" r:id="rId21"/>
    <p:sldId id="258" r:id="rId22"/>
    <p:sldId id="260" r:id="rId23"/>
    <p:sldId id="279" r:id="rId24"/>
    <p:sldId id="276" r:id="rId25"/>
    <p:sldId id="284" r:id="rId26"/>
    <p:sldId id="278" r:id="rId27"/>
    <p:sldId id="287" r:id="rId28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266" autoAdjust="0"/>
  </p:normalViewPr>
  <p:slideViewPr>
    <p:cSldViewPr>
      <p:cViewPr>
        <p:scale>
          <a:sx n="110" d="100"/>
          <a:sy n="110" d="100"/>
        </p:scale>
        <p:origin x="-1566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11002DG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7 DAT</c:v>
                </c:pt>
                <c:pt idx="1">
                  <c:v>13 DAT</c:v>
                </c:pt>
                <c:pt idx="2">
                  <c:v>27 DAT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87</c:v>
                </c:pt>
                <c:pt idx="1">
                  <c:v>84</c:v>
                </c:pt>
                <c:pt idx="2">
                  <c:v>73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TTI02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>
                        <a:lumMod val="20000"/>
                        <a:lumOff val="80000"/>
                      </a:schemeClr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7 DAT</c:v>
                </c:pt>
                <c:pt idx="1">
                  <c:v>13 DAT</c:v>
                </c:pt>
                <c:pt idx="2">
                  <c:v>27 DAT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86</c:v>
                </c:pt>
                <c:pt idx="1">
                  <c:v>79</c:v>
                </c:pt>
                <c:pt idx="2">
                  <c:v>71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AIXR11002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 smtClean="0"/>
                      <a:t>73</a:t>
                    </a:r>
                    <a:endParaRPr lang="en-US"/>
                  </a:p>
                </c:rich>
              </c:tx>
              <c:spPr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7 DAT</c:v>
                </c:pt>
                <c:pt idx="1">
                  <c:v>13 DAT</c:v>
                </c:pt>
                <c:pt idx="2">
                  <c:v>27 DAT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88</c:v>
                </c:pt>
                <c:pt idx="1">
                  <c:v>82</c:v>
                </c:pt>
                <c:pt idx="2">
                  <c:v>73.3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141376"/>
        <c:axId val="237151744"/>
      </c:barChart>
      <c:catAx>
        <c:axId val="237141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237151744"/>
        <c:crosses val="autoZero"/>
        <c:auto val="1"/>
        <c:lblAlgn val="ctr"/>
        <c:lblOffset val="100"/>
        <c:noMultiLvlLbl val="0"/>
      </c:catAx>
      <c:valAx>
        <c:axId val="2371517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Control</a:t>
                </a:r>
                <a:r>
                  <a:rPr lang="en-US" baseline="0" dirty="0" smtClean="0"/>
                  <a:t> (%)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37141376"/>
        <c:crosses val="autoZero"/>
        <c:crossBetween val="between"/>
        <c:majorUnit val="20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Trt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P+B+A+S-moc</c:v>
                </c:pt>
                <c:pt idx="1">
                  <c:v>I+DB+S-moc</c:v>
                </c:pt>
                <c:pt idx="2">
                  <c:v>L+DB+S-moc</c:v>
                </c:pt>
                <c:pt idx="3">
                  <c:v>A+DB+S-moc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53</c:v>
                </c:pt>
                <c:pt idx="2">
                  <c:v>95</c:v>
                </c:pt>
                <c:pt idx="3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424064"/>
        <c:axId val="240425984"/>
      </c:barChart>
      <c:catAx>
        <c:axId val="240424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Treatment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240425984"/>
        <c:crosses val="autoZero"/>
        <c:auto val="1"/>
        <c:lblAlgn val="ctr"/>
        <c:lblOffset val="100"/>
        <c:noMultiLvlLbl val="0"/>
      </c:catAx>
      <c:valAx>
        <c:axId val="240425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Contro</a:t>
                </a:r>
                <a:r>
                  <a:rPr lang="en-US" baseline="0" dirty="0" smtClean="0"/>
                  <a:t>l (%)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40424064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11002DG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7 DAT</c:v>
                </c:pt>
                <c:pt idx="1">
                  <c:v>13 DAT</c:v>
                </c:pt>
                <c:pt idx="2">
                  <c:v>27 DAT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41</c:v>
                </c:pt>
                <c:pt idx="2">
                  <c:v>33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TTI02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>
                        <a:lumMod val="20000"/>
                        <a:lumOff val="80000"/>
                      </a:schemeClr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7 DAT</c:v>
                </c:pt>
                <c:pt idx="1">
                  <c:v>13 DAT</c:v>
                </c:pt>
                <c:pt idx="2">
                  <c:v>27 DAT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51</c:v>
                </c:pt>
                <c:pt idx="1">
                  <c:v>33</c:v>
                </c:pt>
                <c:pt idx="2">
                  <c:v>30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AIXR11002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7 DAT</c:v>
                </c:pt>
                <c:pt idx="1">
                  <c:v>13 DAT</c:v>
                </c:pt>
                <c:pt idx="2">
                  <c:v>27 DAT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54</c:v>
                </c:pt>
                <c:pt idx="1">
                  <c:v>36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542080"/>
        <c:axId val="240544000"/>
      </c:barChart>
      <c:catAx>
        <c:axId val="240542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240544000"/>
        <c:crosses val="autoZero"/>
        <c:auto val="1"/>
        <c:lblAlgn val="ctr"/>
        <c:lblOffset val="100"/>
        <c:noMultiLvlLbl val="0"/>
      </c:catAx>
      <c:valAx>
        <c:axId val="24054400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Control</a:t>
                </a:r>
                <a:r>
                  <a:rPr lang="en-US" baseline="0" dirty="0" smtClean="0"/>
                  <a:t> (%)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40542080"/>
        <c:crosses val="autoZero"/>
        <c:crossBetween val="between"/>
        <c:majorUnit val="20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Trt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P+B+A+S-moc</c:v>
                </c:pt>
                <c:pt idx="1">
                  <c:v>I+DB+S-moc</c:v>
                </c:pt>
                <c:pt idx="2">
                  <c:v>L+DB+S-moc</c:v>
                </c:pt>
                <c:pt idx="3">
                  <c:v>A+DB+S-moc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81</c:v>
                </c:pt>
                <c:pt idx="2">
                  <c:v>3</c:v>
                </c:pt>
                <c:pt idx="3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571136"/>
        <c:axId val="240573056"/>
      </c:barChart>
      <c:catAx>
        <c:axId val="240571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Treatment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240573056"/>
        <c:crosses val="autoZero"/>
        <c:auto val="1"/>
        <c:lblAlgn val="ctr"/>
        <c:lblOffset val="100"/>
        <c:noMultiLvlLbl val="0"/>
      </c:catAx>
      <c:valAx>
        <c:axId val="2405730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Control</a:t>
                </a:r>
                <a:r>
                  <a:rPr lang="en-US" baseline="0" dirty="0" smtClean="0"/>
                  <a:t> (%)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40571136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AMAPA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11002DG</c:v>
                </c:pt>
                <c:pt idx="1">
                  <c:v>AIXR11002</c:v>
                </c:pt>
                <c:pt idx="2">
                  <c:v>TTI02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</c:v>
                </c:pt>
                <c:pt idx="1">
                  <c:v>96</c:v>
                </c:pt>
                <c:pt idx="2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185472"/>
        <c:axId val="148187392"/>
      </c:barChart>
      <c:catAx>
        <c:axId val="148185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Nozzle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48187392"/>
        <c:crosses val="autoZero"/>
        <c:auto val="1"/>
        <c:lblAlgn val="ctr"/>
        <c:lblOffset val="100"/>
        <c:noMultiLvlLbl val="0"/>
      </c:catAx>
      <c:valAx>
        <c:axId val="148187392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Control (%)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818547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AMAPA Control</c:v>
                </c:pt>
              </c:strCache>
            </c:strRef>
          </c:tx>
          <c:invertIfNegative val="0"/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11002DG</c:v>
                </c:pt>
                <c:pt idx="1">
                  <c:v>AIXR11002</c:v>
                </c:pt>
                <c:pt idx="2">
                  <c:v>TTI02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</c:v>
                </c:pt>
                <c:pt idx="1">
                  <c:v>97</c:v>
                </c:pt>
                <c:pt idx="2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020224"/>
        <c:axId val="186022144"/>
      </c:barChart>
      <c:catAx>
        <c:axId val="186020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Nozzle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86022144"/>
        <c:crosses val="autoZero"/>
        <c:auto val="1"/>
        <c:lblAlgn val="ctr"/>
        <c:lblOffset val="100"/>
        <c:noMultiLvlLbl val="0"/>
      </c:catAx>
      <c:valAx>
        <c:axId val="186022144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Control</a:t>
                </a:r>
                <a:r>
                  <a:rPr lang="en-US" baseline="0" dirty="0" smtClean="0"/>
                  <a:t> (%)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6020224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Yield kg/ha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11002DG</c:v>
                </c:pt>
                <c:pt idx="1">
                  <c:v>AIXR11002</c:v>
                </c:pt>
                <c:pt idx="2">
                  <c:v>TTI02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7607</c:v>
                </c:pt>
                <c:pt idx="1">
                  <c:v>7840</c:v>
                </c:pt>
                <c:pt idx="2">
                  <c:v>7690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513472"/>
        <c:axId val="185515392"/>
      </c:barChart>
      <c:catAx>
        <c:axId val="185513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Nozzle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85515392"/>
        <c:crosses val="autoZero"/>
        <c:auto val="1"/>
        <c:lblAlgn val="ctr"/>
        <c:lblOffset val="100"/>
        <c:noMultiLvlLbl val="0"/>
      </c:catAx>
      <c:valAx>
        <c:axId val="18551539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kg/ha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5513472"/>
        <c:crosses val="autoZero"/>
        <c:crossBetween val="between"/>
        <c:majorUnit val="14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8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9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6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4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00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19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9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65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42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042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9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8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7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61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93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3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4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66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4.jpg"/><Relationship Id="rId4" Type="http://schemas.microsoft.com/office/2007/relationships/hdphoto" Target="../media/hdphoto1.wdp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57425" y="3213100"/>
            <a:ext cx="6665913" cy="825500"/>
          </a:xfrm>
        </p:spPr>
        <p:txBody>
          <a:bodyPr/>
          <a:lstStyle/>
          <a:p>
            <a:pPr algn="ctr"/>
            <a:r>
              <a:rPr lang="en-US" sz="3200" dirty="0" smtClean="0"/>
              <a:t>Influence of Nozzle Type on Peanut Weed Control Systems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65363" y="4876800"/>
            <a:ext cx="5567362" cy="550862"/>
          </a:xfrm>
        </p:spPr>
        <p:txBody>
          <a:bodyPr/>
          <a:lstStyle/>
          <a:p>
            <a:pPr algn="ctr"/>
            <a:r>
              <a:rPr lang="en-US" dirty="0" smtClean="0"/>
              <a:t>O.W. Carter* and E.P. </a:t>
            </a:r>
            <a:r>
              <a:rPr lang="en-US" dirty="0" err="1" smtClean="0"/>
              <a:t>Prostko</a:t>
            </a:r>
            <a:endParaRPr lang="en-US" dirty="0" smtClean="0"/>
          </a:p>
          <a:p>
            <a:pPr algn="ctr"/>
            <a:r>
              <a:rPr lang="en-US" sz="2000" dirty="0" smtClean="0"/>
              <a:t>Department of Crop &amp; Soil Sciences</a:t>
            </a:r>
            <a:endParaRPr lang="en-US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734202"/>
            <a:ext cx="3124200" cy="104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381000"/>
            <a:ext cx="7291388" cy="1143000"/>
          </a:xfrm>
        </p:spPr>
        <p:txBody>
          <a:bodyPr/>
          <a:lstStyle/>
          <a:p>
            <a:pPr algn="ctr"/>
            <a:r>
              <a:rPr lang="en-US" sz="4400" dirty="0" smtClean="0"/>
              <a:t>Results- Bare Ground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 t="-596" r="-431" b="23746"/>
          <a:stretch/>
        </p:blipFill>
        <p:spPr>
          <a:xfrm>
            <a:off x="1676400" y="1981200"/>
            <a:ext cx="7484918" cy="4529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dirty="0" smtClean="0"/>
              <a:t>Influence of Nozzle Type on AMAPA  Control in Bare Ground Study</a:t>
            </a:r>
            <a:endParaRPr lang="en-US" sz="3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257982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1981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     P = 0.6346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981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</a:t>
            </a:r>
            <a:r>
              <a:rPr lang="en-US" b="1" dirty="0" smtClean="0"/>
              <a:t>P = 0.5662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198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 = 0.7183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84350" y="6403975"/>
            <a:ext cx="3397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*Averaged over all treatments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Treatment Effects on AMAPA Control - Bare Ground - 13 DAT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747124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318" y="3657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LSD (0.10) = 7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*Averaged over all nozzle types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612" y="228600"/>
            <a:ext cx="7291388" cy="1143000"/>
          </a:xfrm>
        </p:spPr>
        <p:txBody>
          <a:bodyPr/>
          <a:lstStyle/>
          <a:p>
            <a:pPr algn="ctr"/>
            <a:r>
              <a:rPr lang="en-US" sz="3500" dirty="0" smtClean="0"/>
              <a:t>Influence of Nozzle Type on Annual Grass Control - Bare Ground </a:t>
            </a:r>
            <a:endParaRPr lang="en-US" sz="35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041692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3581400"/>
            <a:ext cx="12391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P &gt; 0.41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6422334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*Averaged over all treatments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271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165100"/>
            <a:ext cx="7291388" cy="1143000"/>
          </a:xfrm>
        </p:spPr>
        <p:txBody>
          <a:bodyPr/>
          <a:lstStyle/>
          <a:p>
            <a:pPr algn="ctr"/>
            <a:r>
              <a:rPr lang="en-US" sz="3200" dirty="0" smtClean="0"/>
              <a:t>Treatment Effects on Annual Grass Control - Bare Ground - 13 DAT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4160915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76200" y="3856037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LSD (</a:t>
            </a:r>
            <a:r>
              <a:rPr lang="en-US" b="1" dirty="0">
                <a:solidFill>
                  <a:srgbClr val="000000"/>
                </a:solidFill>
              </a:rPr>
              <a:t>0.10</a:t>
            </a:r>
            <a:r>
              <a:rPr lang="en-US" b="1" dirty="0" smtClean="0">
                <a:solidFill>
                  <a:srgbClr val="000000"/>
                </a:solidFill>
              </a:rPr>
              <a:t>) = </a:t>
            </a:r>
            <a:r>
              <a:rPr lang="en-US" b="1" dirty="0">
                <a:solidFill>
                  <a:srgbClr val="000000"/>
                </a:solidFill>
              </a:rPr>
              <a:t>22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6440269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*Averaged over all nozzle types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668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Nozzle Type Effects on Paraquat + Acifluorfen + Bentazon + </a:t>
            </a:r>
            <a:r>
              <a:rPr lang="en-US" sz="2400" i="1" dirty="0" smtClean="0"/>
              <a:t>S</a:t>
            </a:r>
            <a:r>
              <a:rPr lang="en-US" sz="2400" dirty="0" smtClean="0"/>
              <a:t>-metolachlor - bare-ground - 13 DAT.</a:t>
            </a:r>
            <a:endParaRPr lang="en-US" sz="2400" dirty="0"/>
          </a:p>
        </p:txBody>
      </p:sp>
      <p:pic>
        <p:nvPicPr>
          <p:cNvPr id="1029" name="Picture 5" descr="L:\field pictures\2015 field pictures\pe-25-15\JUNE 24\0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 b="26086"/>
          <a:stretch/>
        </p:blipFill>
        <p:spPr bwMode="auto">
          <a:xfrm>
            <a:off x="1752600" y="1447800"/>
            <a:ext cx="73406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2200" y="3505200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AIXR11002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3999" y="35052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TTI02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7000" y="3505200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11002DG</a:t>
            </a:r>
          </a:p>
        </p:txBody>
      </p:sp>
    </p:spTree>
    <p:extLst>
      <p:ext uri="{BB962C8B-B14F-4D97-AF65-F5344CB8AC3E}">
        <p14:creationId xmlns:p14="http://schemas.microsoft.com/office/powerpoint/2010/main" val="2106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71200"/>
            <a:ext cx="7291388" cy="1143000"/>
          </a:xfrm>
        </p:spPr>
        <p:txBody>
          <a:bodyPr/>
          <a:lstStyle/>
          <a:p>
            <a:pPr algn="ctr"/>
            <a:r>
              <a:rPr lang="en-US" dirty="0" smtClean="0"/>
              <a:t>Materials and Methods</a:t>
            </a:r>
            <a:br>
              <a:rPr lang="en-US" dirty="0" smtClean="0"/>
            </a:br>
            <a:r>
              <a:rPr lang="en-US" dirty="0" smtClean="0"/>
              <a:t>Peanut</a:t>
            </a:r>
            <a:r>
              <a:rPr lang="en-US" sz="2800" dirty="0" smtClean="0"/>
              <a:t> </a:t>
            </a:r>
            <a:r>
              <a:rPr lang="en-US" dirty="0" smtClean="0"/>
              <a:t>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143000"/>
            <a:ext cx="3527425" cy="5095875"/>
          </a:xfrm>
        </p:spPr>
        <p:txBody>
          <a:bodyPr/>
          <a:lstStyle/>
          <a:p>
            <a:r>
              <a:rPr lang="en-US" sz="1800" dirty="0" smtClean="0"/>
              <a:t>2 locations</a:t>
            </a:r>
          </a:p>
          <a:p>
            <a:pPr lvl="1"/>
            <a:r>
              <a:rPr lang="en-US" sz="1400" dirty="0" smtClean="0"/>
              <a:t>Ponder Farm, Tifton, GA</a:t>
            </a:r>
          </a:p>
          <a:p>
            <a:pPr lvl="1"/>
            <a:r>
              <a:rPr lang="en-US" sz="1400" dirty="0" err="1" smtClean="0"/>
              <a:t>Attapulgus</a:t>
            </a:r>
            <a:r>
              <a:rPr lang="en-US" sz="1400" dirty="0" smtClean="0"/>
              <a:t> Research Station</a:t>
            </a:r>
          </a:p>
          <a:p>
            <a:pPr lvl="1"/>
            <a:endParaRPr lang="en-US" sz="1400" dirty="0" smtClean="0"/>
          </a:p>
          <a:p>
            <a:r>
              <a:rPr lang="en-US" sz="1800" dirty="0" smtClean="0"/>
              <a:t>3 Nozzle Types- </a:t>
            </a:r>
            <a:r>
              <a:rPr lang="en-US" sz="1800" dirty="0" smtClean="0">
                <a:solidFill>
                  <a:schemeClr val="accent2"/>
                </a:solidFill>
              </a:rPr>
              <a:t>11002DG, AIXR 11002, TTI02</a:t>
            </a: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/>
              <a:t>4 replications at each location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Planting Date:</a:t>
            </a:r>
          </a:p>
          <a:p>
            <a:pPr>
              <a:buNone/>
            </a:pPr>
            <a:r>
              <a:rPr lang="en-US" sz="1800" dirty="0" smtClean="0"/>
              <a:t>	Tifton- Apr 27, 2015</a:t>
            </a:r>
          </a:p>
          <a:p>
            <a:pPr>
              <a:buNone/>
            </a:pPr>
            <a:r>
              <a:rPr lang="en-US" sz="1800" dirty="0" smtClean="0"/>
              <a:t>	</a:t>
            </a:r>
            <a:r>
              <a:rPr lang="en-US" sz="1800" dirty="0" err="1" smtClean="0"/>
              <a:t>Attapulgus</a:t>
            </a:r>
            <a:r>
              <a:rPr lang="en-US" sz="1800" dirty="0" smtClean="0"/>
              <a:t>- May 4, 2015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Application equipment-    </a:t>
            </a:r>
            <a:r>
              <a:rPr lang="en-US" sz="1800" i="1" dirty="0" smtClean="0"/>
              <a:t>backpack sprayer 262 </a:t>
            </a:r>
            <a:r>
              <a:rPr lang="en-US" sz="1800" i="1" dirty="0" err="1" smtClean="0"/>
              <a:t>k</a:t>
            </a:r>
            <a:r>
              <a:rPr lang="en-US" sz="1800" i="1" dirty="0" err="1"/>
              <a:t>P</a:t>
            </a:r>
            <a:r>
              <a:rPr lang="en-US" sz="1800" i="1" dirty="0" err="1" smtClean="0"/>
              <a:t>a</a:t>
            </a:r>
            <a:r>
              <a:rPr lang="en-US" sz="1800" i="1" dirty="0" smtClean="0"/>
              <a:t>, 4.83 km/h, 50-cm nozzle spacing, 50-cm boom height</a:t>
            </a:r>
          </a:p>
        </p:txBody>
      </p:sp>
      <p:pic>
        <p:nvPicPr>
          <p:cNvPr id="5" name="Content Placeholder 4" descr="gacountymap3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11775" y="1696511"/>
            <a:ext cx="3886199" cy="4538900"/>
          </a:xfrm>
        </p:spPr>
      </p:pic>
      <p:sp>
        <p:nvSpPr>
          <p:cNvPr id="6" name="5-Point Star 5"/>
          <p:cNvSpPr/>
          <p:nvPr/>
        </p:nvSpPr>
        <p:spPr bwMode="auto">
          <a:xfrm>
            <a:off x="5867400" y="5486400"/>
            <a:ext cx="228600" cy="228600"/>
          </a:xfrm>
          <a:prstGeom prst="star5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6705600" y="4876800"/>
            <a:ext cx="304800" cy="30480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Treatments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09992" y="1097598"/>
            <a:ext cx="4040188" cy="639762"/>
          </a:xfrm>
        </p:spPr>
        <p:txBody>
          <a:bodyPr/>
          <a:lstStyle/>
          <a:p>
            <a:pPr algn="ctr"/>
            <a:r>
              <a:rPr lang="en-US" sz="2200" u="sng" dirty="0" err="1" smtClean="0"/>
              <a:t>Flumioxazin</a:t>
            </a:r>
            <a:r>
              <a:rPr lang="en-US" sz="2200" u="sng" dirty="0" smtClean="0"/>
              <a:t> System</a:t>
            </a:r>
            <a:endParaRPr lang="en-US" sz="22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905000" y="1914525"/>
            <a:ext cx="3582988" cy="3570288"/>
          </a:xfrm>
        </p:spPr>
        <p:txBody>
          <a:bodyPr/>
          <a:lstStyle/>
          <a:p>
            <a:r>
              <a:rPr lang="en-US" sz="2000" dirty="0" err="1" smtClean="0"/>
              <a:t>Flumioxazin</a:t>
            </a:r>
            <a:r>
              <a:rPr lang="en-US" sz="2000" dirty="0" smtClean="0"/>
              <a:t>+ </a:t>
            </a:r>
            <a:r>
              <a:rPr lang="en-US" sz="2000" dirty="0" err="1" smtClean="0"/>
              <a:t>Diclosulam</a:t>
            </a:r>
            <a:r>
              <a:rPr lang="en-US" sz="2000" dirty="0" smtClean="0"/>
              <a:t> (PRE) +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err="1" smtClean="0"/>
              <a:t>Imazapic</a:t>
            </a:r>
            <a:r>
              <a:rPr lang="en-US" sz="2000" dirty="0" smtClean="0"/>
              <a:t> or </a:t>
            </a:r>
            <a:r>
              <a:rPr lang="en-US" sz="2000" dirty="0" err="1" smtClean="0"/>
              <a:t>lactofen</a:t>
            </a:r>
            <a:r>
              <a:rPr lang="en-US" sz="2000" dirty="0" smtClean="0"/>
              <a:t> (POST) +</a:t>
            </a:r>
          </a:p>
          <a:p>
            <a:endParaRPr lang="en-US" sz="2000" dirty="0" smtClean="0"/>
          </a:p>
          <a:p>
            <a:r>
              <a:rPr lang="en-US" sz="2000" dirty="0" smtClean="0"/>
              <a:t>S-metolachlor + 2,4-DB (POST)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29200" y="1112838"/>
            <a:ext cx="4041775" cy="639762"/>
          </a:xfrm>
        </p:spPr>
        <p:txBody>
          <a:bodyPr/>
          <a:lstStyle/>
          <a:p>
            <a:pPr algn="ctr"/>
            <a:r>
              <a:rPr lang="en-US" sz="2200" u="sng" dirty="0" err="1" smtClean="0"/>
              <a:t>Paraquat</a:t>
            </a:r>
            <a:r>
              <a:rPr lang="en-US" sz="2200" u="sng" dirty="0" smtClean="0"/>
              <a:t> System</a:t>
            </a:r>
            <a:endParaRPr lang="en-US" sz="2200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407025" y="1837056"/>
            <a:ext cx="3736975" cy="3570288"/>
          </a:xfrm>
        </p:spPr>
        <p:txBody>
          <a:bodyPr/>
          <a:lstStyle/>
          <a:p>
            <a:r>
              <a:rPr lang="en-US" sz="2000" dirty="0" smtClean="0"/>
              <a:t>Paraquat + Bentazon+ Acifluorfen + S-metolachlor (EPOST) +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Imazapic</a:t>
            </a:r>
            <a:r>
              <a:rPr lang="en-US" sz="2000" dirty="0" smtClean="0"/>
              <a:t> or </a:t>
            </a:r>
            <a:r>
              <a:rPr lang="en-US" sz="2000" dirty="0" err="1" smtClean="0"/>
              <a:t>lactofen</a:t>
            </a:r>
            <a:r>
              <a:rPr lang="en-US" sz="2000" dirty="0" smtClean="0"/>
              <a:t> (POST)  +</a:t>
            </a:r>
          </a:p>
          <a:p>
            <a:endParaRPr lang="en-US" sz="2000" dirty="0" smtClean="0"/>
          </a:p>
          <a:p>
            <a:r>
              <a:rPr lang="en-US" sz="2000" dirty="0" smtClean="0"/>
              <a:t>S-metolachlor + 2,4-DB (POST)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134394" y="56782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Pendimethalin</a:t>
            </a:r>
            <a:r>
              <a:rPr lang="en-US" dirty="0" smtClean="0"/>
              <a:t> applied PRE with all treatments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56782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*EPOST-15 DAP</a:t>
            </a:r>
          </a:p>
          <a:p>
            <a:r>
              <a:rPr lang="en-US" dirty="0" smtClean="0"/>
              <a:t>*POST- 42 DAP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– Peanut Trial</a:t>
            </a:r>
            <a:endParaRPr lang="en-US" dirty="0"/>
          </a:p>
        </p:txBody>
      </p:sp>
      <p:pic>
        <p:nvPicPr>
          <p:cNvPr id="10" name="Content Placeholder 9" descr="peanut harve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dirty="0" smtClean="0"/>
              <a:t>Influence of Nozzle Type on AMAPA Control in Peanut - 21 DAT(Tifton)</a:t>
            </a:r>
            <a:endParaRPr lang="en-US" sz="34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745812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38862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 = 0.6254</a:t>
            </a:r>
          </a:p>
          <a:p>
            <a:r>
              <a:rPr lang="en-US" dirty="0" smtClean="0"/>
              <a:t>After  PRE + EPOST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64770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*Averaged over all treatments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6838"/>
            <a:ext cx="7291388" cy="1143000"/>
          </a:xfrm>
        </p:spPr>
        <p:txBody>
          <a:bodyPr/>
          <a:lstStyle/>
          <a:p>
            <a:pPr algn="ctr"/>
            <a:r>
              <a:rPr lang="en-US" dirty="0" smtClean="0"/>
              <a:t>Peanuts and Cotton in Georgia</a:t>
            </a:r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2600"/>
            <a:ext cx="3527425" cy="2646140"/>
          </a:xfrm>
        </p:spPr>
      </p:pic>
      <p:pic>
        <p:nvPicPr>
          <p:cNvPr id="440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200" y="1752600"/>
            <a:ext cx="3529013" cy="26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0222" y="4343400"/>
            <a:ext cx="369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315,000 hectares harvested in 2015</a:t>
            </a:r>
          </a:p>
          <a:p>
            <a:pPr algn="ctr"/>
            <a:r>
              <a:rPr lang="en-US" sz="1600" b="1" dirty="0" smtClean="0"/>
              <a:t>49.5% of US Total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80025" y="4343400"/>
            <a:ext cx="368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453,000 hectares harvested in 2015</a:t>
            </a:r>
          </a:p>
          <a:p>
            <a:pPr algn="ctr"/>
            <a:r>
              <a:rPr lang="en-US" sz="1600" b="1" dirty="0" smtClean="0"/>
              <a:t>13.6% of US Total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81787" y="6472428"/>
            <a:ext cx="4084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Source:  USDA/NASS, Crop Production (January 2016)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980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dirty="0" smtClean="0"/>
              <a:t>Influence of Nozzle Type on AMAPA Control in Peanut - 48 DAT(Tifton)</a:t>
            </a:r>
            <a:endParaRPr lang="en-US" sz="3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143781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76200" y="3962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 = 0.7146</a:t>
            </a:r>
          </a:p>
          <a:p>
            <a:r>
              <a:rPr lang="en-US" dirty="0" smtClean="0"/>
              <a:t>After PRE + EPOST+ POST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84350" y="6477000"/>
            <a:ext cx="370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*Averaged over all treatments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0200" y="0"/>
            <a:ext cx="7664450" cy="706438"/>
          </a:xfrm>
        </p:spPr>
        <p:txBody>
          <a:bodyPr/>
          <a:lstStyle/>
          <a:p>
            <a:pPr algn="ctr"/>
            <a:r>
              <a:rPr lang="en-US" sz="2400" dirty="0" smtClean="0"/>
              <a:t>Nozzle Type Effects on Peanut Weed Control – Tifton</a:t>
            </a:r>
            <a:br>
              <a:rPr lang="en-US" sz="2400" dirty="0" smtClean="0"/>
            </a:br>
            <a:r>
              <a:rPr lang="en-US" sz="2000" i="1" dirty="0" smtClean="0"/>
              <a:t>(Paraquat/Imazapic System)</a:t>
            </a:r>
            <a:endParaRPr lang="en-US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2529" y="6206715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PE-05A-15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29</a:t>
            </a:r>
          </a:p>
          <a:p>
            <a:r>
              <a:rPr lang="en-US" sz="1200" dirty="0">
                <a:solidFill>
                  <a:srgbClr val="000000"/>
                </a:solidFill>
              </a:rPr>
              <a:t>90 DAP</a:t>
            </a:r>
          </a:p>
        </p:txBody>
      </p:sp>
      <p:pic>
        <p:nvPicPr>
          <p:cNvPr id="4098" name="Picture 2" descr="L:\field pictures\2015 field pictures\pe-05a-15\july 29\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L:\field pictures\2015 field pictures\pe-05a-15\july 29\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914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:\field pictures\2015 field pictures\pe-05a-15\july 29\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L:\field pictures\2015 field pictures\pe-05a-15\july 29\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38100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42322" y="801757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7359" y="849868"/>
            <a:ext cx="11549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11002DG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0096" y="3672581"/>
            <a:ext cx="15505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AIXR 11002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3745468"/>
            <a:ext cx="85151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TTI 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2513" y="1894370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7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0200" y="0"/>
            <a:ext cx="7664450" cy="706438"/>
          </a:xfrm>
        </p:spPr>
        <p:txBody>
          <a:bodyPr/>
          <a:lstStyle/>
          <a:p>
            <a:pPr algn="ctr"/>
            <a:r>
              <a:rPr lang="en-US" sz="2400" dirty="0" smtClean="0"/>
              <a:t>Nozzle Type Effects on Peanut Weed Control – Tifton</a:t>
            </a:r>
            <a:br>
              <a:rPr lang="en-US" sz="2400" dirty="0" smtClean="0"/>
            </a:br>
            <a:r>
              <a:rPr lang="en-US" sz="2000" i="1" dirty="0" smtClean="0"/>
              <a:t>(Paraquat/Lactofen System)</a:t>
            </a:r>
            <a:endParaRPr lang="en-US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2529" y="6206715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PE-05A-15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29</a:t>
            </a:r>
          </a:p>
          <a:p>
            <a:r>
              <a:rPr lang="en-US" sz="1200" dirty="0">
                <a:solidFill>
                  <a:srgbClr val="000000"/>
                </a:solidFill>
              </a:rPr>
              <a:t>90 DAP</a:t>
            </a:r>
          </a:p>
        </p:txBody>
      </p:sp>
      <p:pic>
        <p:nvPicPr>
          <p:cNvPr id="4098" name="Picture 2" descr="L:\field pictures\2015 field pictures\pe-05a-15\july 29\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42322" y="801757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6276" y="1966079"/>
            <a:ext cx="184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5122" name="Picture 2" descr="L:\field pictures\2015 field pictures\pe-05a-15\july 29\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8382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field pictures\2015 field pictures\pe-05a-15\july 29\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862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:\field pictures\2015 field pictures\pe-05a-15\july 29\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8862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7" y="3750231"/>
            <a:ext cx="987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98" y="1076325"/>
            <a:ext cx="1292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96647" y="3827502"/>
            <a:ext cx="15505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AIXR 11002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4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Influence of Nozzle Type on Peanut Yield - Tifton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892943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3733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 = 0.6051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64770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</a:t>
            </a:r>
            <a:r>
              <a:rPr lang="en-US" sz="1400" i="1" dirty="0" smtClean="0"/>
              <a:t>Averaged over all treatments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Nozzle type had no effect on Palmer amaranth control or annual grass control in bare ground study</a:t>
            </a:r>
          </a:p>
          <a:p>
            <a:endParaRPr lang="en-US" sz="2400" dirty="0" smtClean="0"/>
          </a:p>
          <a:p>
            <a:r>
              <a:rPr lang="en-US" sz="2400" dirty="0" smtClean="0"/>
              <a:t>Nozzle type had no effect on Palmer amaranth control or yield in peanut trial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Content Placeholder 4" descr="072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35601" y="1295400"/>
            <a:ext cx="3555999" cy="2666999"/>
          </a:xfrm>
        </p:spPr>
      </p:pic>
      <p:pic>
        <p:nvPicPr>
          <p:cNvPr id="6" name="Picture 5" descr="07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4114800"/>
            <a:ext cx="358140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84350" y="1066800"/>
            <a:ext cx="7208838" cy="5549900"/>
          </a:xfrm>
        </p:spPr>
        <p:txBody>
          <a:bodyPr/>
          <a:lstStyle/>
          <a:p>
            <a:r>
              <a:rPr lang="en-US" dirty="0" smtClean="0"/>
              <a:t>The efficacy of contact herbicides, such as </a:t>
            </a:r>
            <a:r>
              <a:rPr lang="en-US" dirty="0" err="1" smtClean="0"/>
              <a:t>paraquat</a:t>
            </a:r>
            <a:r>
              <a:rPr lang="en-US" dirty="0" smtClean="0"/>
              <a:t> and </a:t>
            </a:r>
            <a:r>
              <a:rPr lang="en-US" dirty="0" err="1" smtClean="0"/>
              <a:t>lactofen</a:t>
            </a:r>
            <a:r>
              <a:rPr lang="en-US" dirty="0" smtClean="0"/>
              <a:t>, will be reduced when using a nozzle that provides a very coarse to ultra coarse droplet.</a:t>
            </a:r>
          </a:p>
          <a:p>
            <a:pPr>
              <a:buNone/>
            </a:pPr>
            <a:endParaRPr lang="en-US" dirty="0" smtClean="0"/>
          </a:p>
          <a:p>
            <a:r>
              <a:rPr lang="en-US" sz="1600" dirty="0" smtClean="0"/>
              <a:t>Berger et al. (2014) found that </a:t>
            </a:r>
            <a:r>
              <a:rPr lang="en-US" sz="1600" dirty="0" err="1" smtClean="0"/>
              <a:t>lactofen</a:t>
            </a:r>
            <a:r>
              <a:rPr lang="en-US" sz="1600" dirty="0" smtClean="0"/>
              <a:t> efficacy in field was not reduced when using AI nozzle types (</a:t>
            </a:r>
            <a:r>
              <a:rPr lang="en-US" sz="1600" i="1" dirty="0" smtClean="0"/>
              <a:t>Peanut Science </a:t>
            </a:r>
            <a:r>
              <a:rPr lang="en-US" sz="1600" dirty="0" smtClean="0"/>
              <a:t>41:120-123)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Ramsdale</a:t>
            </a:r>
            <a:r>
              <a:rPr lang="en-US" sz="1600" dirty="0" smtClean="0"/>
              <a:t> and </a:t>
            </a:r>
            <a:r>
              <a:rPr lang="en-US" sz="1600" dirty="0" err="1" smtClean="0"/>
              <a:t>Messersmith</a:t>
            </a:r>
            <a:r>
              <a:rPr lang="en-US" sz="1600" dirty="0" smtClean="0"/>
              <a:t> (2001) found that </a:t>
            </a:r>
            <a:r>
              <a:rPr lang="en-US" sz="1600" dirty="0" err="1" smtClean="0"/>
              <a:t>paraquat</a:t>
            </a:r>
            <a:r>
              <a:rPr lang="en-US" sz="1600" dirty="0" smtClean="0"/>
              <a:t> efficacy is not reduced when using drift-reducing nozzles as compared to conventional flat fan nozzles </a:t>
            </a:r>
            <a:r>
              <a:rPr lang="en-US" sz="1600" i="1" dirty="0" smtClean="0"/>
              <a:t>(Weed Technology 15:453-460).</a:t>
            </a:r>
            <a:r>
              <a:rPr lang="en-US" sz="1600" dirty="0" smtClean="0"/>
              <a:t> </a:t>
            </a:r>
          </a:p>
          <a:p>
            <a:endParaRPr lang="en-US" sz="1600" dirty="0" smtClean="0"/>
          </a:p>
          <a:p>
            <a:r>
              <a:rPr lang="en-US" sz="1600" dirty="0" smtClean="0"/>
              <a:t>Other studies have shown reduced efficacy with reduced coverage</a:t>
            </a:r>
          </a:p>
          <a:p>
            <a:pPr lvl="1"/>
            <a:r>
              <a:rPr lang="en-US" sz="1600" i="1" dirty="0" smtClean="0"/>
              <a:t>Etheridge et al. 2001 Weed Technology 15:75-80</a:t>
            </a:r>
          </a:p>
          <a:p>
            <a:pPr lvl="1"/>
            <a:r>
              <a:rPr lang="en-US" sz="1600" i="1" dirty="0" err="1" smtClean="0"/>
              <a:t>McKinlay</a:t>
            </a:r>
            <a:r>
              <a:rPr lang="en-US" sz="1600" i="1" dirty="0" smtClean="0"/>
              <a:t> et al. 1974 Weed Science 22:31-34</a:t>
            </a:r>
          </a:p>
          <a:p>
            <a:pPr lvl="1"/>
            <a:endParaRPr lang="en-US" sz="1600" i="1" dirty="0" smtClean="0"/>
          </a:p>
        </p:txBody>
      </p:sp>
      <p:sp>
        <p:nvSpPr>
          <p:cNvPr id="10" name="Multiply 9"/>
          <p:cNvSpPr/>
          <p:nvPr/>
        </p:nvSpPr>
        <p:spPr bwMode="auto">
          <a:xfrm>
            <a:off x="4210844" y="584518"/>
            <a:ext cx="2438400" cy="2743200"/>
          </a:xfrm>
          <a:prstGeom prst="mathMultiply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4175" y="1533525"/>
            <a:ext cx="3527425" cy="5095875"/>
          </a:xfrm>
        </p:spPr>
        <p:txBody>
          <a:bodyPr/>
          <a:lstStyle/>
          <a:p>
            <a:r>
              <a:rPr lang="en-US" dirty="0" smtClean="0"/>
              <a:t>Repeating tests in 2016</a:t>
            </a:r>
          </a:p>
          <a:p>
            <a:endParaRPr lang="en-US" dirty="0" smtClean="0"/>
          </a:p>
          <a:p>
            <a:r>
              <a:rPr lang="en-US" dirty="0" smtClean="0"/>
              <a:t>On-farm test using commercial sprayer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10+ MPH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Boom height 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johndeere spraye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0" y="3048000"/>
            <a:ext cx="3759200" cy="281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2600" y="76200"/>
            <a:ext cx="7291388" cy="11430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2,4-D and </a:t>
            </a:r>
            <a:r>
              <a:rPr lang="en-US" dirty="0" err="1" smtClean="0"/>
              <a:t>dicamba</a:t>
            </a:r>
            <a:r>
              <a:rPr lang="en-US" dirty="0" smtClean="0"/>
              <a:t>-resistant crops</a:t>
            </a:r>
          </a:p>
          <a:p>
            <a:endParaRPr lang="en-US" dirty="0" smtClean="0"/>
          </a:p>
          <a:p>
            <a:r>
              <a:rPr lang="en-US" dirty="0" smtClean="0"/>
              <a:t>Application requirements</a:t>
            </a:r>
          </a:p>
          <a:p>
            <a:endParaRPr lang="en-US" dirty="0" smtClean="0"/>
          </a:p>
          <a:p>
            <a:r>
              <a:rPr lang="en-US" dirty="0" smtClean="0"/>
              <a:t>Nozzle requirements!!!!</a:t>
            </a:r>
          </a:p>
        </p:txBody>
      </p:sp>
      <p:pic>
        <p:nvPicPr>
          <p:cNvPr id="6" name="Content Placeholder 5" descr="enlist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67400" y="1905000"/>
            <a:ext cx="2505808" cy="1143000"/>
          </a:xfr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3148447" cy="122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9972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Nozzle Type Classification by Droplet Size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829574"/>
              </p:ext>
            </p:extLst>
          </p:nvPr>
        </p:nvGraphicFramePr>
        <p:xfrm>
          <a:off x="457200" y="1600200"/>
          <a:ext cx="8229600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Category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Symbol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Color Code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Approximate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VMD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(Microns)</a:t>
                      </a:r>
                      <a:endParaRPr lang="en-US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Extremely Fine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XF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PURPLE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60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Very Fine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VF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61-105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Fine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ORANGE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106-235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Medium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236-340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Coarse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341-403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Very Coarse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GREEN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404-502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Extremely Coarse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XC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WHITE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503-665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Ultra Coarse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BLACK</a:t>
                      </a:r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&gt;665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1475" y="5525869"/>
            <a:ext cx="6617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Estimated from sample reference graph in ASBAE/ANSI/ASAE Standard S572.1</a:t>
            </a:r>
          </a:p>
          <a:p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VMD = Volume median diameter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57200" y="4343400"/>
            <a:ext cx="8610600" cy="1295400"/>
          </a:xfrm>
          <a:prstGeom prst="ellipse">
            <a:avLst/>
          </a:prstGeom>
          <a:noFill/>
          <a:ln w="222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50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prostkoeric C drive\ARM DATA\nz-02-15\SNB14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16004" r="29984" b="6661"/>
          <a:stretch/>
        </p:blipFill>
        <p:spPr bwMode="auto">
          <a:xfrm>
            <a:off x="0" y="838200"/>
            <a:ext cx="29954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rostko\prostkoeric C drive\ARM DATA\nz-02-15\SNB14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0" t="18321" r="33933" b="8351"/>
          <a:stretch/>
        </p:blipFill>
        <p:spPr bwMode="auto">
          <a:xfrm flipH="1">
            <a:off x="6172201" y="807720"/>
            <a:ext cx="287976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4961" y="5384577"/>
            <a:ext cx="1925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11002DG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322 </a:t>
            </a:r>
            <a:r>
              <a:rPr lang="en-US" dirty="0" smtClean="0">
                <a:solidFill>
                  <a:srgbClr val="000000"/>
                </a:solidFill>
              </a:rPr>
              <a:t>(M)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2144" y="5379720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AIXR 11002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402 </a:t>
            </a:r>
            <a:r>
              <a:rPr lang="en-US" dirty="0" smtClean="0">
                <a:solidFill>
                  <a:srgbClr val="000000"/>
                </a:solidFill>
              </a:rPr>
              <a:t>(C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5379719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TTI 02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524 </a:t>
            </a:r>
            <a:r>
              <a:rPr lang="en-US" dirty="0" smtClean="0">
                <a:solidFill>
                  <a:srgbClr val="000000"/>
                </a:solidFill>
              </a:rPr>
              <a:t>(XC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880"/>
            <a:ext cx="1122802" cy="80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eprostko\prostkoeric C drive\ARM DATA\nz-02-15\SNB140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14533" r="34300" b="9754"/>
          <a:stretch/>
        </p:blipFill>
        <p:spPr bwMode="auto">
          <a:xfrm>
            <a:off x="3048000" y="80772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8800" y="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VMD for Common </a:t>
            </a:r>
            <a:r>
              <a:rPr lang="en-US" sz="3600" dirty="0">
                <a:solidFill>
                  <a:schemeClr val="accent2"/>
                </a:solidFill>
              </a:rPr>
              <a:t>N</a:t>
            </a:r>
            <a:r>
              <a:rPr lang="en-US" sz="3600" dirty="0" smtClean="0">
                <a:solidFill>
                  <a:schemeClr val="accent2"/>
                </a:solidFill>
              </a:rPr>
              <a:t>ozzle Types</a:t>
            </a:r>
            <a:endParaRPr lang="en-US" sz="36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0" y="914400"/>
            <a:ext cx="2895600" cy="4419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0" y="838200"/>
            <a:ext cx="2971800" cy="4572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114800" y="21336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?</a:t>
            </a:r>
            <a:endParaRPr lang="en-US" sz="9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124200"/>
            <a:ext cx="27432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" y="3158836"/>
            <a:ext cx="2744098" cy="1830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58836"/>
            <a:ext cx="2739385" cy="18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4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Nozzle Size and Efficacy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Typically, smaller droplet sizes are recommended for contact herbicides because thorough coverage essential for adequate control</a:t>
            </a:r>
          </a:p>
          <a:p>
            <a:endParaRPr lang="en-US" dirty="0" smtClean="0"/>
          </a:p>
          <a:p>
            <a:r>
              <a:rPr lang="en-US" dirty="0" smtClean="0"/>
              <a:t>Decreased control of broadleaf </a:t>
            </a:r>
            <a:r>
              <a:rPr lang="en-US" dirty="0" err="1" smtClean="0"/>
              <a:t>signalgrass</a:t>
            </a:r>
            <a:r>
              <a:rPr lang="en-US" dirty="0" smtClean="0"/>
              <a:t> and common cocklebur when using contact herbicides: </a:t>
            </a:r>
            <a:r>
              <a:rPr lang="en-US" dirty="0" err="1" smtClean="0"/>
              <a:t>glufosinate</a:t>
            </a:r>
            <a:r>
              <a:rPr lang="en-US" dirty="0" smtClean="0"/>
              <a:t> and </a:t>
            </a:r>
            <a:r>
              <a:rPr lang="en-US" dirty="0" err="1" smtClean="0"/>
              <a:t>paraquat</a:t>
            </a:r>
            <a:r>
              <a:rPr lang="en-US" dirty="0" smtClean="0"/>
              <a:t>. (Etheridge et al. 2001).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Grower Realities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Question and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Research Question:  </a:t>
            </a:r>
            <a:r>
              <a:rPr lang="en-US" dirty="0" smtClean="0"/>
              <a:t>Will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nozzle type have an influence on peanut weed control systems?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Hypothesis:  </a:t>
            </a:r>
            <a:r>
              <a:rPr lang="en-US" dirty="0" smtClean="0"/>
              <a:t>The efficacy of contact herbicides, such as </a:t>
            </a:r>
            <a:r>
              <a:rPr lang="en-US" dirty="0" err="1" smtClean="0"/>
              <a:t>acifluorfen</a:t>
            </a:r>
            <a:r>
              <a:rPr lang="en-US" dirty="0" smtClean="0"/>
              <a:t>, </a:t>
            </a:r>
            <a:r>
              <a:rPr lang="en-US" dirty="0" err="1" smtClean="0"/>
              <a:t>paraquat</a:t>
            </a:r>
            <a:r>
              <a:rPr lang="en-US" dirty="0" smtClean="0"/>
              <a:t>, and </a:t>
            </a:r>
            <a:r>
              <a:rPr lang="en-US" dirty="0" err="1" smtClean="0"/>
              <a:t>lactofen</a:t>
            </a:r>
            <a:r>
              <a:rPr lang="en-US" dirty="0" smtClean="0"/>
              <a:t>, will be reduced when using a nozzle that provides a very coarse to ultra coarse droplet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Materials and Methods</a:t>
            </a:r>
            <a:br>
              <a:rPr lang="en-US" dirty="0" smtClean="0"/>
            </a:br>
            <a:r>
              <a:rPr lang="en-US" sz="3200" dirty="0" smtClean="0"/>
              <a:t>Bare Ground Study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Site: Ponder Research Farm- Tifton, GA</a:t>
            </a:r>
          </a:p>
          <a:p>
            <a:r>
              <a:rPr lang="en-US" dirty="0" smtClean="0"/>
              <a:t>3 nozzle types: </a:t>
            </a:r>
            <a:r>
              <a:rPr lang="en-US" dirty="0" smtClean="0">
                <a:solidFill>
                  <a:schemeClr val="accent2"/>
                </a:solidFill>
              </a:rPr>
              <a:t>11002DG, AIXR 11002, TTI02</a:t>
            </a:r>
          </a:p>
          <a:p>
            <a:r>
              <a:rPr lang="en-US" dirty="0" smtClean="0"/>
              <a:t>4 Treatments: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sz="2000" dirty="0" smtClean="0"/>
              <a:t>1.  Imazapic + 2,4-DB + </a:t>
            </a:r>
            <a:r>
              <a:rPr lang="en-US" sz="2000" i="1" dirty="0" smtClean="0"/>
              <a:t>S</a:t>
            </a:r>
            <a:r>
              <a:rPr lang="en-US" sz="2000" dirty="0" smtClean="0"/>
              <a:t>-metolachlor (</a:t>
            </a:r>
            <a:r>
              <a:rPr lang="en-US" sz="2000" i="1" dirty="0" smtClean="0"/>
              <a:t>S</a:t>
            </a:r>
            <a:r>
              <a:rPr lang="en-US" sz="2000" dirty="0" smtClean="0"/>
              <a:t>-</a:t>
            </a:r>
            <a:r>
              <a:rPr lang="en-US" sz="2000" dirty="0" err="1" smtClean="0"/>
              <a:t>moc</a:t>
            </a:r>
            <a:r>
              <a:rPr lang="en-US" sz="2000" dirty="0" smtClean="0"/>
              <a:t>)</a:t>
            </a:r>
          </a:p>
          <a:p>
            <a:pPr>
              <a:buNone/>
            </a:pPr>
            <a:r>
              <a:rPr lang="en-US" sz="2000" dirty="0" smtClean="0"/>
              <a:t>		</a:t>
            </a:r>
            <a:r>
              <a:rPr lang="en-US" sz="2000" dirty="0"/>
              <a:t>2.  </a:t>
            </a:r>
            <a:r>
              <a:rPr lang="en-US" sz="2000" dirty="0" smtClean="0"/>
              <a:t>Paraquat + Bentazon + Acifluorfen + </a:t>
            </a:r>
            <a:r>
              <a:rPr lang="en-US" sz="2000" i="1" dirty="0" smtClean="0"/>
              <a:t>S</a:t>
            </a:r>
            <a:r>
              <a:rPr lang="en-US" sz="2000" dirty="0" smtClean="0"/>
              <a:t>-</a:t>
            </a:r>
            <a:r>
              <a:rPr lang="en-US" sz="2000" dirty="0" err="1" smtClean="0"/>
              <a:t>moc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	3.  </a:t>
            </a:r>
            <a:r>
              <a:rPr lang="en-US" sz="2000" dirty="0" err="1" smtClean="0"/>
              <a:t>Lactofen</a:t>
            </a:r>
            <a:r>
              <a:rPr lang="en-US" sz="2000" dirty="0" smtClean="0"/>
              <a:t> + 2,4-DB + </a:t>
            </a:r>
            <a:r>
              <a:rPr lang="en-US" sz="2000" i="1" dirty="0" smtClean="0"/>
              <a:t>S</a:t>
            </a:r>
            <a:r>
              <a:rPr lang="en-US" sz="2000" dirty="0" smtClean="0"/>
              <a:t>-</a:t>
            </a:r>
            <a:r>
              <a:rPr lang="en-US" sz="2000" dirty="0" err="1" smtClean="0"/>
              <a:t>moc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	4.  </a:t>
            </a:r>
            <a:r>
              <a:rPr lang="en-US" sz="2000" dirty="0" err="1" smtClean="0"/>
              <a:t>Acifluorfen</a:t>
            </a:r>
            <a:r>
              <a:rPr lang="en-US" sz="2000" dirty="0" smtClean="0"/>
              <a:t> + 2,4-DB + </a:t>
            </a:r>
            <a:r>
              <a:rPr lang="en-US" sz="2000" i="1" dirty="0" smtClean="0"/>
              <a:t>S</a:t>
            </a:r>
            <a:r>
              <a:rPr lang="en-US" sz="2000" dirty="0" smtClean="0"/>
              <a:t>-</a:t>
            </a:r>
            <a:r>
              <a:rPr lang="en-US" sz="2000" dirty="0" err="1" smtClean="0"/>
              <a:t>moc</a:t>
            </a:r>
            <a:endParaRPr lang="en-US" sz="2000" dirty="0" smtClean="0"/>
          </a:p>
          <a:p>
            <a:r>
              <a:rPr lang="en-US" dirty="0" smtClean="0"/>
              <a:t>3 replications</a:t>
            </a:r>
          </a:p>
          <a:p>
            <a:r>
              <a:rPr lang="en-US" dirty="0" smtClean="0"/>
              <a:t>Application Equipment: </a:t>
            </a:r>
          </a:p>
          <a:p>
            <a:pPr lvl="1"/>
            <a:r>
              <a:rPr lang="en-US" i="1" dirty="0" smtClean="0"/>
              <a:t>Backpack sprayer, 262 k</a:t>
            </a:r>
            <a:r>
              <a:rPr lang="en-US" i="1" dirty="0"/>
              <a:t>P</a:t>
            </a:r>
            <a:r>
              <a:rPr lang="en-US" i="1" dirty="0" smtClean="0"/>
              <a:t>a, 4.83 km/h, 50-cm nozzle spacing, 50-cm boom height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48749</TotalTime>
  <Words>790</Words>
  <Application>Microsoft Office PowerPoint</Application>
  <PresentationFormat>On-screen Show (4:3)</PresentationFormat>
  <Paragraphs>203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Peanuts</vt:lpstr>
      <vt:lpstr>Influence of Nozzle Type on Peanut Weed Control Systems</vt:lpstr>
      <vt:lpstr>Peanuts and Cotton in Georgia</vt:lpstr>
      <vt:lpstr>New Technologies</vt:lpstr>
      <vt:lpstr>Nozzle Type Classification by Droplet Size</vt:lpstr>
      <vt:lpstr>PowerPoint Presentation</vt:lpstr>
      <vt:lpstr>Nozzle Size and Efficacy</vt:lpstr>
      <vt:lpstr>Grower Realities</vt:lpstr>
      <vt:lpstr>Research Question and Hypothesis</vt:lpstr>
      <vt:lpstr>Materials and Methods Bare Ground Study</vt:lpstr>
      <vt:lpstr>Results- Bare Ground</vt:lpstr>
      <vt:lpstr>Influence of Nozzle Type on AMAPA  Control in Bare Ground Study</vt:lpstr>
      <vt:lpstr>Treatment Effects on AMAPA Control - Bare Ground - 13 DAT</vt:lpstr>
      <vt:lpstr>Influence of Nozzle Type on Annual Grass Control - Bare Ground </vt:lpstr>
      <vt:lpstr>Treatment Effects on Annual Grass Control - Bare Ground - 13 DAT</vt:lpstr>
      <vt:lpstr>Nozzle Type Effects on Paraquat + Acifluorfen + Bentazon + S-metolachlor - bare-ground - 13 DAT.</vt:lpstr>
      <vt:lpstr>Materials and Methods Peanut Trials</vt:lpstr>
      <vt:lpstr>Treatments</vt:lpstr>
      <vt:lpstr>Results – Peanut Trial</vt:lpstr>
      <vt:lpstr>Influence of Nozzle Type on AMAPA Control in Peanut - 21 DAT(Tifton)</vt:lpstr>
      <vt:lpstr>Influence of Nozzle Type on AMAPA Control in Peanut - 48 DAT(Tifton)</vt:lpstr>
      <vt:lpstr>Nozzle Type Effects on Peanut Weed Control – Tifton (Paraquat/Imazapic System)</vt:lpstr>
      <vt:lpstr>Nozzle Type Effects on Peanut Weed Control – Tifton (Paraquat/Lactofen System)</vt:lpstr>
      <vt:lpstr>Influence of Nozzle Type on Peanut Yield - Tifton</vt:lpstr>
      <vt:lpstr>Summary</vt:lpstr>
      <vt:lpstr>Hypothesis</vt:lpstr>
      <vt:lpstr>Future Research</vt:lpstr>
      <vt:lpstr>Questions?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P. Prostko</dc:creator>
  <cp:lastModifiedBy>Eric P. Prostko</cp:lastModifiedBy>
  <cp:revision>136</cp:revision>
  <dcterms:created xsi:type="dcterms:W3CDTF">2015-12-16T17:20:14Z</dcterms:created>
  <dcterms:modified xsi:type="dcterms:W3CDTF">2016-02-03T14:35:37Z</dcterms:modified>
</cp:coreProperties>
</file>