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1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2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3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17" r:id="rId3"/>
    <p:sldMasterId id="2147483737" r:id="rId4"/>
    <p:sldMasterId id="2147483757" r:id="rId5"/>
    <p:sldMasterId id="2147483806" r:id="rId6"/>
    <p:sldMasterId id="2147483823" r:id="rId7"/>
    <p:sldMasterId id="2147483843" r:id="rId8"/>
    <p:sldMasterId id="2147483863" r:id="rId9"/>
    <p:sldMasterId id="2147483892" r:id="rId10"/>
    <p:sldMasterId id="2147483907" r:id="rId11"/>
    <p:sldMasterId id="2147483923" r:id="rId12"/>
    <p:sldMasterId id="2147483936" r:id="rId13"/>
    <p:sldMasterId id="2147483951" r:id="rId14"/>
  </p:sldMasterIdLst>
  <p:notesMasterIdLst>
    <p:notesMasterId r:id="rId64"/>
  </p:notesMasterIdLst>
  <p:sldIdLst>
    <p:sldId id="367" r:id="rId15"/>
    <p:sldId id="368" r:id="rId16"/>
    <p:sldId id="430" r:id="rId17"/>
    <p:sldId id="370" r:id="rId18"/>
    <p:sldId id="436" r:id="rId19"/>
    <p:sldId id="441" r:id="rId20"/>
    <p:sldId id="455" r:id="rId21"/>
    <p:sldId id="410" r:id="rId22"/>
    <p:sldId id="439" r:id="rId23"/>
    <p:sldId id="450" r:id="rId24"/>
    <p:sldId id="452" r:id="rId25"/>
    <p:sldId id="411" r:id="rId26"/>
    <p:sldId id="437" r:id="rId27"/>
    <p:sldId id="442" r:id="rId28"/>
    <p:sldId id="412" r:id="rId29"/>
    <p:sldId id="414" r:id="rId30"/>
    <p:sldId id="413" r:id="rId31"/>
    <p:sldId id="457" r:id="rId32"/>
    <p:sldId id="446" r:id="rId33"/>
    <p:sldId id="415" r:id="rId34"/>
    <p:sldId id="416" r:id="rId35"/>
    <p:sldId id="448" r:id="rId36"/>
    <p:sldId id="418" r:id="rId37"/>
    <p:sldId id="417" r:id="rId38"/>
    <p:sldId id="444" r:id="rId39"/>
    <p:sldId id="385" r:id="rId40"/>
    <p:sldId id="315" r:id="rId41"/>
    <p:sldId id="386" r:id="rId42"/>
    <p:sldId id="384" r:id="rId43"/>
    <p:sldId id="454" r:id="rId44"/>
    <p:sldId id="438" r:id="rId45"/>
    <p:sldId id="447" r:id="rId46"/>
    <p:sldId id="408" r:id="rId47"/>
    <p:sldId id="358" r:id="rId48"/>
    <p:sldId id="376" r:id="rId49"/>
    <p:sldId id="378" r:id="rId50"/>
    <p:sldId id="377" r:id="rId51"/>
    <p:sldId id="458" r:id="rId52"/>
    <p:sldId id="463" r:id="rId53"/>
    <p:sldId id="460" r:id="rId54"/>
    <p:sldId id="349" r:id="rId55"/>
    <p:sldId id="420" r:id="rId56"/>
    <p:sldId id="426" r:id="rId57"/>
    <p:sldId id="449" r:id="rId58"/>
    <p:sldId id="427" r:id="rId59"/>
    <p:sldId id="428" r:id="rId60"/>
    <p:sldId id="423" r:id="rId61"/>
    <p:sldId id="429" r:id="rId62"/>
    <p:sldId id="371" r:id="rId63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613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3E59-47B8-9B7F-04694E701F7D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3E59-47B8-9B7F-04694E701F7D}"/>
              </c:ext>
            </c:extLst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rPr>
                      <a:t>5062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59-47B8-9B7F-04694E701F7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rPr>
                      <a:t>4688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59-47B8-9B7F-04694E701F7D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0.000</c:formatCode>
                <c:ptCount val="5"/>
                <c:pt idx="0">
                  <c:v>0</c:v>
                </c:pt>
                <c:pt idx="1">
                  <c:v>8.6999999999999994E-2</c:v>
                </c:pt>
                <c:pt idx="2">
                  <c:v>0.109</c:v>
                </c:pt>
                <c:pt idx="3">
                  <c:v>0.17499999999999999</c:v>
                </c:pt>
                <c:pt idx="4">
                  <c:v>0.219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6215</c:v>
                </c:pt>
                <c:pt idx="1">
                  <c:v>5961</c:v>
                </c:pt>
                <c:pt idx="2">
                  <c:v>5794</c:v>
                </c:pt>
                <c:pt idx="3">
                  <c:v>5062</c:v>
                </c:pt>
                <c:pt idx="4">
                  <c:v>4688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59-47B8-9B7F-04694E701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6478424"/>
        <c:axId val="416478816"/>
      </c:barChart>
      <c:catAx>
        <c:axId val="41647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Rate (lb ai/A)</a:t>
                </a:r>
                <a:endParaRPr lang="en-US" dirty="0"/>
              </a:p>
            </c:rich>
          </c:tx>
          <c:overlay val="0"/>
        </c:title>
        <c:numFmt formatCode="0.000" sourceLinked="1"/>
        <c:majorTickMark val="out"/>
        <c:minorTickMark val="none"/>
        <c:tickLblPos val="nextTo"/>
        <c:crossAx val="416478816"/>
        <c:crosses val="autoZero"/>
        <c:auto val="1"/>
        <c:lblAlgn val="ctr"/>
        <c:lblOffset val="100"/>
        <c:noMultiLvlLbl val="0"/>
      </c:catAx>
      <c:valAx>
        <c:axId val="416478816"/>
        <c:scaling>
          <c:orientation val="minMax"/>
          <c:max val="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(lbs/A)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16478424"/>
        <c:crosses val="autoZero"/>
        <c:crossBetween val="between"/>
        <c:majorUnit val="175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5782</c:v>
                </c:pt>
                <c:pt idx="1">
                  <c:v>5930</c:v>
                </c:pt>
                <c:pt idx="2">
                  <c:v>5808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B-4159-8583-2B1F51570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429184"/>
        <c:axId val="140435456"/>
      </c:barChart>
      <c:catAx>
        <c:axId val="14042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435456"/>
        <c:crosses val="autoZero"/>
        <c:auto val="1"/>
        <c:lblAlgn val="ctr"/>
        <c:lblOffset val="100"/>
        <c:noMultiLvlLbl val="0"/>
      </c:catAx>
      <c:valAx>
        <c:axId val="140435456"/>
        <c:scaling>
          <c:orientation val="minMax"/>
          <c:max val="60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429184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lbs/A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529664"/>
        <c:axId val="140531584"/>
      </c:barChart>
      <c:catAx>
        <c:axId val="140529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0531584"/>
        <c:crosses val="autoZero"/>
        <c:auto val="1"/>
        <c:lblAlgn val="ctr"/>
        <c:lblOffset val="100"/>
        <c:noMultiLvlLbl val="0"/>
      </c:catAx>
      <c:valAx>
        <c:axId val="140531584"/>
        <c:scaling>
          <c:orientation val="minMax"/>
          <c:max val="65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529664"/>
        <c:crosses val="autoZero"/>
        <c:crossBetween val="between"/>
        <c:majorUnit val="1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of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16 DAP</c:v>
                </c:pt>
                <c:pt idx="1">
                  <c:v>42 DAP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7038</c:v>
                </c:pt>
                <c:pt idx="1">
                  <c:v>6650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5-4A9C-89B3-750B87B15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682431"/>
        <c:axId val="206683263"/>
      </c:barChart>
      <c:catAx>
        <c:axId val="206682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83263"/>
        <c:crosses val="autoZero"/>
        <c:auto val="1"/>
        <c:lblAlgn val="ctr"/>
        <c:lblOffset val="100"/>
        <c:noMultiLvlLbl val="0"/>
      </c:catAx>
      <c:valAx>
        <c:axId val="206683263"/>
        <c:scaling>
          <c:orientation val="minMax"/>
          <c:max val="7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82431"/>
        <c:crosses val="autoZero"/>
        <c:crossBetween val="between"/>
        <c:majorUnit val="18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TSMK- %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1/100th</c:v>
                </c:pt>
                <c:pt idx="2">
                  <c:v>1/50th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75.8</c:v>
                </c:pt>
                <c:pt idx="1">
                  <c:v>75</c:v>
                </c:pt>
                <c:pt idx="2">
                  <c:v>73.099999999999994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97-4B75-92C0-CA9B8DDC9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0062047"/>
        <c:axId val="660061215"/>
      </c:barChart>
      <c:catAx>
        <c:axId val="66006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061215"/>
        <c:crosses val="autoZero"/>
        <c:auto val="1"/>
        <c:lblAlgn val="ctr"/>
        <c:lblOffset val="100"/>
        <c:noMultiLvlLbl val="0"/>
      </c:catAx>
      <c:valAx>
        <c:axId val="660061215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062047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OK-%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1/100th</c:v>
                </c:pt>
                <c:pt idx="2">
                  <c:v>1/50th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2.5</c:v>
                </c:pt>
                <c:pt idx="1">
                  <c:v>2.4</c:v>
                </c:pt>
                <c:pt idx="2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E-4F45-BCE5-2634A7182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9489968"/>
        <c:axId val="1089492880"/>
      </c:barChart>
      <c:catAx>
        <c:axId val="108948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492880"/>
        <c:crosses val="autoZero"/>
        <c:auto val="1"/>
        <c:lblAlgn val="ctr"/>
        <c:lblOffset val="100"/>
        <c:noMultiLvlLbl val="0"/>
      </c:catAx>
      <c:valAx>
        <c:axId val="108949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48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Abnormal Pods</a:t>
            </a:r>
            <a:r>
              <a:rPr lang="en-US" baseline="0" dirty="0" smtClean="0"/>
              <a:t> (%)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1/100th</c:v>
                </c:pt>
                <c:pt idx="2">
                  <c:v>1/50th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2.4</c:v>
                </c:pt>
                <c:pt idx="1">
                  <c:v>5.7</c:v>
                </c:pt>
                <c:pt idx="2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97-4B75-92C0-CA9B8DDC9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0062047"/>
        <c:axId val="660061215"/>
      </c:barChart>
      <c:catAx>
        <c:axId val="66006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061215"/>
        <c:crosses val="autoZero"/>
        <c:auto val="1"/>
        <c:lblAlgn val="ctr"/>
        <c:lblOffset val="100"/>
        <c:noMultiLvlLbl val="0"/>
      </c:catAx>
      <c:valAx>
        <c:axId val="660061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062047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0.86237</cdr:x>
      <cdr:y>0.22181</cdr:y>
    </cdr:from>
    <cdr:to>
      <cdr:x>0.98921</cdr:x>
      <cdr:y>0.40125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216650" y="1130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-25%</a:t>
          </a:r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6C695E7D-BC42-4504-B694-52092D76361C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44445"/>
            <a:ext cx="5642610" cy="4210526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5A5C210E-E557-4145-9E73-54ADDB841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1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C210E-E557-4145-9E73-54ADDB841E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4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626"/>
            <a:fld id="{704CF0EC-5B4E-4F08-80E5-9198173F1D25}" type="slidenum">
              <a:rPr lang="en-US">
                <a:solidFill>
                  <a:prstClr val="black"/>
                </a:solidFill>
                <a:latin typeface="Calibri"/>
              </a:rPr>
              <a:pPr defTabSz="937626"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95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715EF-0381-435C-96B2-BFC5636A2CB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5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6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83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626">
              <a:defRPr/>
            </a:pPr>
            <a:fld id="{40C91546-85CD-4213-AC32-2ECDE41C9855}" type="slidenum">
              <a:rPr lang="en-US">
                <a:solidFill>
                  <a:prstClr val="black"/>
                </a:solidFill>
                <a:latin typeface="Calibri"/>
              </a:rPr>
              <a:pPr defTabSz="937626">
                <a:defRPr/>
              </a:pPr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8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82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153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7804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01995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60386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04258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478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62107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38068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35108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27797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7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198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046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023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6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15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511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92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45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462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24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14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491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33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80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87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021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072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698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36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385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599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373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903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911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224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68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974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532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00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935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208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40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40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593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9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049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069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465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8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3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8" y="3932245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3" y="3932245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086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8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8" y="3932245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933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3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3" y="3932245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770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3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3" y="3932245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077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253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92C7AFA-FA73-4A14-8B08-CD063DE87B78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8E16963-AE72-44A2-BDA2-7E59B22F4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659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2A5520B-0ACD-41E7-B109-0BE2EB83C5A4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6BC63B-665A-42C2-8694-5E42FE14D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230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FA07E3-E30C-49CF-BB7E-EB5A8D67B15F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1D70C6-CA1F-4E62-8BFA-61BB4EEB6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32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401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6B59D8E-AC1C-40F9-B2C5-F7E8EF4C0AEE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826EAA-63C8-4F5C-A530-DF4BADF18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808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190DD1E-863F-4F06-A3EC-C81C709A9129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2898D79-E4DF-4E3B-81D3-E43FD0A1B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230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70FB30-080C-48A8-99BE-486CE064028E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B80772-5BF1-4D88-986D-ACC003228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930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F9E135-34B0-4D3B-90AF-FA782D082A72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50A624-A614-4488-B81F-7E02D3CE5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067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317412B-C95B-4919-AAE7-936C53738580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208BBB-5D50-4C63-876A-0669887F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758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C09714-CF3F-4C1C-8828-C9937F6E5090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08C143-A014-4333-B966-7BC7C54AF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122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0946678-AA80-4BF7-BA2A-CF48CA1B4C9F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DAC8006-5E82-4537-8F1A-B339AB083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159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8D7C31-0288-420A-8D59-4D0AF29EECC0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212CED1-B497-4E7D-855F-02C46C6B6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41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884895-28A9-4367-825F-1B5A4C6776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6474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334BE3-FE95-4A36-84AA-64408621D8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9959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971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2F7F58-0BAA-4742-B35A-EE4077DD07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65436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929F58-ABE2-4896-9531-C009FC585D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76092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D170F5-7A3A-45F5-B20B-E903530721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85156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6A7AA5-900B-484D-85EF-D1EC97FDB0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46281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685508-4BB3-486B-9A63-DACE3DA3A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11566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EAD3D1-CCC0-40D6-9DE5-AF5908494A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52416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6418DC-46BB-4279-92FD-777996A4DB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9492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31A398-C21E-4BF1-9D00-100F36B03E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5953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7920C9-7E6D-48C9-9489-F60ADBD257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00007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D752E8-4F60-4BBA-B7DC-208675FB92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42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9389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518E18-7DC4-4CAB-AE1C-0D9508E84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84425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5508F4-CAF5-4E09-856C-031C018BE5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78889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8610600" cy="13716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800600"/>
            <a:ext cx="8610600" cy="1371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5812-9BD3-448C-953C-CE468C6E3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70647"/>
      </p:ext>
    </p:extLst>
  </p:cSld>
  <p:clrMapOvr>
    <a:masterClrMapping/>
  </p:clrMapOvr>
  <p:transition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708DD-54F5-47F6-A748-66916F0C4F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52363"/>
      </p:ext>
    </p:extLst>
  </p:cSld>
  <p:clrMapOvr>
    <a:masterClrMapping/>
  </p:clrMapOvr>
  <p:transition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462A-C766-4F16-9FCC-9BC1613F4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57026"/>
      </p:ext>
    </p:extLst>
  </p:cSld>
  <p:clrMapOvr>
    <a:masterClrMapping/>
  </p:clrMapOvr>
  <p:transition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F100-D6C0-4D00-90D3-F2D8399F6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72595"/>
      </p:ext>
    </p:extLst>
  </p:cSld>
  <p:clrMapOvr>
    <a:masterClrMapping/>
  </p:clrMapOvr>
  <p:transition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487C8-F714-4347-AAA6-DFF485BCD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45436"/>
      </p:ext>
    </p:extLst>
  </p:cSld>
  <p:clrMapOvr>
    <a:masterClrMapping/>
  </p:clrMapOvr>
  <p:transition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BC82-6068-41F7-8E19-2A8A7F568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9231"/>
      </p:ext>
    </p:extLst>
  </p:cSld>
  <p:clrMapOvr>
    <a:masterClrMapping/>
  </p:clrMapOvr>
  <p:transition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45B62-DADD-4CC4-819B-B9532F7FD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15833"/>
      </p:ext>
    </p:extLst>
  </p:cSld>
  <p:clrMapOvr>
    <a:masterClrMapping/>
  </p:clrMapOvr>
  <p:transition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51F4-259F-4E3D-B328-56A21030E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0720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036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B9B4-CF48-4F6F-B526-F5456A2AD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099"/>
      </p:ext>
    </p:extLst>
  </p:cSld>
  <p:clrMapOvr>
    <a:masterClrMapping/>
  </p:clrMapOvr>
  <p:transition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680B-0D6C-4A69-ADFE-8737B733FF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78345"/>
      </p:ext>
    </p:extLst>
  </p:cSld>
  <p:clrMapOvr>
    <a:masterClrMapping/>
  </p:clrMapOvr>
  <p:transition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1524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CEEC-843D-4609-8939-88C795E6AC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27851"/>
      </p:ext>
    </p:extLst>
  </p:cSld>
  <p:clrMapOvr>
    <a:masterClrMapping/>
  </p:clrMapOvr>
  <p:transition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0535-EB28-43D2-BF71-4E12627DE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48892"/>
      </p:ext>
    </p:extLst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59489-AE74-4C95-A746-6869B4923E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69907"/>
      </p:ext>
    </p:extLst>
  </p:cSld>
  <p:clrMapOvr>
    <a:masterClrMapping/>
  </p:clrMapOvr>
  <p:transition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4D38-008F-461E-9EC5-22A17661A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64287"/>
      </p:ext>
    </p:extLst>
  </p:cSld>
  <p:clrMapOvr>
    <a:masterClrMapping/>
  </p:clrMapOvr>
  <p:transition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152400"/>
            <a:ext cx="79248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597C-642D-409B-912D-6E6A4F3EF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12674"/>
      </p:ext>
    </p:extLst>
  </p:cSld>
  <p:clrMapOvr>
    <a:masterClrMapping/>
  </p:clrMapOvr>
  <p:transition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868DE5-9106-4024-BE52-16605A2F629E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174C037-FC87-4FEE-8C59-EEFF4A973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177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853EEC-5BA5-452B-866E-BB7AE3F42C4A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D8FC96-3AE1-4B15-A3A9-980C4BC5C7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305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455FC8-0CFF-42CD-9219-782B671CB3C6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5C5AC8-74B4-4C65-90E1-093DEE7A42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1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316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BE4149-1836-4B7F-B110-013491A5FBA4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2AEC58-73A9-464A-A9CC-564A5A38B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443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A9BB38-D21B-41D2-8AEF-72ADE2868D80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9871664-5ABF-47F0-9251-598F58A82A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551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2AA376-0808-49B3-90A0-011D4FECCD97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D9016B-F83D-47DF-ADCD-84BC440A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024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693194F-2D4D-4865-BA0F-E5839830A983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ECE382A-37FD-48B3-A6CF-623A2E172F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49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77B344-409D-40F0-B841-C88F390D673E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878005-0571-41E8-A366-274F15828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1245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030A52-0E1D-4AC5-BAAF-04E166E81BD7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8E3548-7FB6-4F4F-AE6A-EEA992861A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99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B65EC9-D75E-4F04-89E3-771B207A23BE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84FDFC-AE90-4609-B556-5EC8270BC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156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7CF7994-E4A2-4638-8A8A-EB984B679693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F13626-2AE3-4D18-9E84-976801CCAB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415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447C4F5-BBEE-4B23-8253-2348AEEDDE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629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A0C51-8E3A-41FB-B3B2-EFDDA82A40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54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28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946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ED163-AAB1-45E5-920B-CFABE942D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9881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71BC6-135C-4AD7-8DBD-B5ED1AF5E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9827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6664E-F009-481A-A774-1DC7C6A0B3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1090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F4C9-15DB-40E8-BC55-C127E9616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402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B28DA-EAED-4024-B11E-DA0F58BDC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1918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4B2F9-86ED-41C4-A40B-DD075A0E7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3329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B6689-6539-4703-ADDD-317ED216E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63414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E8936-1F28-46F0-AFDE-9047D22598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00447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69756-A288-463C-9C27-B2BD7772A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8338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D5EDA-E782-47FD-B078-1B9887B12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633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2832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D54072-683A-421A-97AF-D036203E34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4186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5A9D44E-5A88-46EE-83D4-559F01426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2018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6B34695-9CCD-496D-A109-58BC06ADC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22930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0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011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12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767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997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2030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96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187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999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2714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6299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1414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5756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816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829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1161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3027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28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811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885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57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61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51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8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38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52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63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49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7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48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13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89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70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15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21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39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32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85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48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07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314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7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12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87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24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1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80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3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87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61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3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77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59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08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55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C7C554E-2713-40F5-B3DB-78D8687F3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313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4A7CE5E-3883-4E6D-9ED9-D776EBE7D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4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873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A06799E-4C69-46AC-8A65-586813B44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56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2EC4347-29EB-4956-A357-7CC7FABC2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77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56559AE-EC42-41E5-9593-7D9138A27F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419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F579AA4-D7CC-4376-887E-D450E78C6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046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47BC5E3-53DC-485A-8206-C40F8C473C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41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58B0DE-E882-4DC4-81EA-81289D867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329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7FD9AE-745B-4A1B-8B96-ECE5B1166C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831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179B53E-4BFC-49EB-AE0A-6D67D5935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63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4E17F8A-BF57-4439-B920-F195A10DB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664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C4F98ED-5AE1-41DA-A53C-454BF6A12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1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3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FCEA3F7-D792-41A0-A168-D33645DD5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0802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05EE9D0-FB22-4BC1-BCA5-70B808F70C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98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8AA56D7-0820-4FBC-BA65-C7E19649E9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41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B455537-C733-44BC-9E13-7B395B698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2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77E6D9EC-C3C1-4C1C-BDDE-24E6AA1ED9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189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596F719-12CE-4693-A2CE-FB8777BE7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29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1FDB55F-E7CC-4962-858E-777E6D7FD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61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706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09801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3192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538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9940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9408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75591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66508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145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01599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5684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57520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2005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4306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697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48375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90396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98440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83450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83073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30247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04311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35933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9235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9822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73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1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28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2.xml"/><Relationship Id="rId19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00F4DC23-5E37-4C5C-981C-111D229713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23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293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36C745-895E-4D7F-ADB9-D5F30B65F7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6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EA0DC02-7695-4D40-A203-9A17C426A2E5}" type="datetimeFigureOut">
              <a:rPr lang="en-US"/>
              <a:pPr>
                <a:defRPr/>
              </a:pPr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306A047-9EEA-49CB-808F-CFFD55F060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>
                <a:gamma/>
                <a:shade val="0"/>
                <a:invGamma/>
              </a:srgbClr>
            </a:gs>
            <a:gs pos="50000">
              <a:srgbClr val="006600"/>
            </a:gs>
            <a:gs pos="100000">
              <a:srgbClr val="006600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06A6AC0-B2ED-4EDE-AFF5-E4FDD2A98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26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F"/>
        <a:defRPr sz="3600" kern="1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Monotype Sorts" pitchFamily="2" charset="2"/>
        <a:buChar char="è"/>
        <a:defRPr sz="2800" i="1" kern="1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0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2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0B761-684C-44A9-888C-2055216C34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3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6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9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E7010B3D-6225-435D-AB6C-4BD166BA5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9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6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0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8CAAD25-5ADE-4D67-B28A-C9C5D1490226}" type="datetimeFigureOut">
              <a:rPr lang="en-US"/>
              <a:pPr>
                <a:defRPr/>
              </a:pPr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6C54397-6933-4B8D-A77B-6B4658889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9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5000" y="30607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4000" dirty="0" smtClean="0"/>
              <a:t>Peanut Weed </a:t>
            </a:r>
            <a:br>
              <a:rPr lang="en-US" altLang="en-US" sz="4000" dirty="0" smtClean="0"/>
            </a:br>
            <a:r>
              <a:rPr lang="en-US" altLang="en-US" sz="4000" dirty="0" smtClean="0"/>
              <a:t>Control Update - 2020  </a:t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868737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0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 Injury - 2019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32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52550" y="2305050"/>
            <a:ext cx="3200400" cy="240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94125" y="2335742"/>
            <a:ext cx="3175000" cy="238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14532" y="2334686"/>
            <a:ext cx="3166532" cy="23748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7000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5181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oz/A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8452" y="51715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oz/A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16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Effects on Peanut </a:t>
            </a:r>
            <a:r>
              <a:rPr lang="en-US" sz="2400" smtClean="0"/>
              <a:t>Yield </a:t>
            </a:r>
            <a:br>
              <a:rPr lang="en-US" sz="2400" smtClean="0"/>
            </a:br>
            <a:r>
              <a:rPr lang="en-US" sz="2400" smtClean="0"/>
              <a:t>High </a:t>
            </a:r>
            <a:r>
              <a:rPr lang="en-US" sz="2400" dirty="0" smtClean="0"/>
              <a:t>Moisture Conditions - 2019 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524000" y="12192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5614988" y="1321385"/>
          <a:ext cx="3529012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996835"/>
            <a:ext cx="1667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Weed-free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- 8.3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rainfall/irrigation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30 DAP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0509" y="6396335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 =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0.7798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10.6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2626" y="6166113"/>
            <a:ext cx="2303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*averaged over 4 Dual Magnum </a:t>
            </a: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rates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1639005" y="31694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lbs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1877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- 2019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94360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PE-14-19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6172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2325"/>
            <a:ext cx="4703233" cy="3527425"/>
          </a:xfrm>
        </p:spPr>
      </p:pic>
      <p:cxnSp>
        <p:nvCxnSpPr>
          <p:cNvPr id="16" name="Straight Connector 15"/>
          <p:cNvCxnSpPr/>
          <p:nvPr/>
        </p:nvCxnSpPr>
        <p:spPr>
          <a:xfrm flipV="1">
            <a:off x="5464175" y="2971800"/>
            <a:ext cx="1241425" cy="21336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620000" y="2971800"/>
            <a:ext cx="1295400" cy="1905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19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93734" y="2090737"/>
            <a:ext cx="4707466" cy="3530600"/>
          </a:xfrm>
        </p:spPr>
      </p:pic>
      <p:cxnSp>
        <p:nvCxnSpPr>
          <p:cNvPr id="22" name="Straight Connector 21"/>
          <p:cNvCxnSpPr/>
          <p:nvPr/>
        </p:nvCxnSpPr>
        <p:spPr>
          <a:xfrm flipV="1">
            <a:off x="5464175" y="2895600"/>
            <a:ext cx="1317625" cy="19812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7696200" y="2971800"/>
            <a:ext cx="1298575" cy="1752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62841" y="1481136"/>
            <a:ext cx="2305439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Gramoxone 2SL @ 12 oz/A (10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Storm @ 16 oz/A (10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Dual Magnum @ 16 oz/A (10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Cadre @ 4 oz/A (27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Dual Magnum @ 16 oz/A (27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2,4-DB @ 16 oz/A (27 DAP)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0562" y="6207654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~$45/A</a:t>
            </a:r>
          </a:p>
          <a:p>
            <a:r>
              <a:rPr lang="en-US" dirty="0" smtClean="0"/>
              <a:t>(7 MOA)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24859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Strongarm/Peanut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362410"/>
            <a:ext cx="3527425" cy="49872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0044" y="990600"/>
            <a:ext cx="3529013" cy="5095875"/>
          </a:xfrm>
        </p:spPr>
        <p:txBody>
          <a:bodyPr/>
          <a:lstStyle/>
          <a:p>
            <a:r>
              <a:rPr lang="en-US" sz="2400" dirty="0" smtClean="0"/>
              <a:t>PPI/PRE/POST</a:t>
            </a:r>
          </a:p>
          <a:p>
            <a:endParaRPr lang="en-US" sz="2400" dirty="0" smtClean="0"/>
          </a:p>
          <a:p>
            <a:r>
              <a:rPr lang="en-US" sz="2400" dirty="0" smtClean="0"/>
              <a:t>very closely related to </a:t>
            </a:r>
            <a:r>
              <a:rPr lang="en-US" sz="2400" dirty="0" err="1" smtClean="0"/>
              <a:t>FirstRate</a:t>
            </a:r>
            <a:r>
              <a:rPr lang="en-US" sz="2400" dirty="0" smtClean="0"/>
              <a:t> (soybean)</a:t>
            </a:r>
          </a:p>
          <a:p>
            <a:endParaRPr lang="en-US" sz="2400" dirty="0" smtClean="0"/>
          </a:p>
          <a:p>
            <a:r>
              <a:rPr lang="en-US" sz="2400" dirty="0" smtClean="0"/>
              <a:t>0.45 oz/A</a:t>
            </a:r>
          </a:p>
          <a:p>
            <a:pPr lvl="1"/>
            <a:r>
              <a:rPr lang="en-US" i="1" dirty="0" smtClean="0"/>
              <a:t>$19.50 in 2019</a:t>
            </a:r>
          </a:p>
          <a:p>
            <a:endParaRPr lang="en-US" sz="2400" dirty="0" smtClean="0"/>
          </a:p>
          <a:p>
            <a:r>
              <a:rPr lang="en-US" sz="2400" dirty="0" smtClean="0"/>
              <a:t>annual MG, eclipta, copperleaf, starbur, c. cocklebur, c. ragweed</a:t>
            </a:r>
          </a:p>
          <a:p>
            <a:endParaRPr lang="en-US" sz="2400" dirty="0" smtClean="0"/>
          </a:p>
          <a:p>
            <a:r>
              <a:rPr lang="en-US" sz="2400" dirty="0" smtClean="0"/>
              <a:t>rotation restrictions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082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Strongarm Crop Rotations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066800"/>
            <a:ext cx="6517024" cy="5599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562600"/>
            <a:ext cx="847682" cy="12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451" y="-123825"/>
            <a:ext cx="7291388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Paraquat in Peanut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25" y="1019175"/>
            <a:ext cx="7208838" cy="5095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CHEAP!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12 oz/A of 2SL = $1.69/A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if not using Valor or Strongarm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apply early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 smtClean="0">
                <a:solidFill>
                  <a:schemeClr val="accent2"/>
                </a:solidFill>
              </a:rPr>
              <a:t> </a:t>
            </a:r>
            <a:r>
              <a:rPr lang="en-US" altLang="en-US" b="1" i="1" dirty="0" smtClean="0">
                <a:solidFill>
                  <a:schemeClr val="accent2"/>
                </a:solidFill>
              </a:rPr>
              <a:t>alone = before 14 DAC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tank-mixes = before 28 DAC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tank-mixes with Basagran, Storm, 2,4-D, Dual, Warrant, </a:t>
            </a:r>
            <a:r>
              <a:rPr lang="en-US" altLang="en-US" dirty="0" err="1" smtClean="0"/>
              <a:t>Zidua</a:t>
            </a:r>
            <a:r>
              <a:rPr lang="en-US" altLang="en-US" dirty="0" smtClean="0"/>
              <a:t>, Outlook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Tips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15 GPA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flat-fan nozzles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</a:t>
            </a:r>
            <a:r>
              <a:rPr lang="en-US" altLang="en-US" b="1" i="1" u="sng" dirty="0" smtClean="0">
                <a:solidFill>
                  <a:schemeClr val="accent2"/>
                </a:solidFill>
              </a:rPr>
              <a:t>slower</a:t>
            </a:r>
            <a:r>
              <a:rPr lang="en-US" altLang="en-US" b="1" i="1" dirty="0" smtClean="0">
                <a:solidFill>
                  <a:schemeClr val="accent2"/>
                </a:solidFill>
              </a:rPr>
              <a:t> tractor speeds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i="1" dirty="0" smtClean="0"/>
              <a:t>2 or 3 </a:t>
            </a:r>
            <a:r>
              <a:rPr lang="en-US" altLang="en-US" b="1" i="1" dirty="0" err="1" smtClean="0"/>
              <a:t>lb</a:t>
            </a:r>
            <a:r>
              <a:rPr lang="en-US" altLang="en-US" b="1" i="1" dirty="0" smtClean="0"/>
              <a:t> ai/A formulations so watch your use rates!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683" y="2390776"/>
            <a:ext cx="14668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57" y="2842685"/>
            <a:ext cx="1269926" cy="742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82" y="3741208"/>
            <a:ext cx="1438275" cy="36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5" y="1841102"/>
            <a:ext cx="1609725" cy="4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Why do we use Storm or Basagran with paraquat?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Improves control of smallflower mg and tropic croton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Reduces peanut injury but does not really influence yield (cosmetic)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Reduces control of sicklepod, beggarweed, Texas </a:t>
            </a:r>
            <a:r>
              <a:rPr lang="en-US" altLang="en-US" dirty="0" err="1" smtClean="0"/>
              <a:t>panicum</a:t>
            </a:r>
            <a:endParaRPr lang="en-US" alt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1905000"/>
            <a:ext cx="12350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7" y="2546350"/>
            <a:ext cx="12954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71928" y="1665288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11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ure 02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-76200"/>
            <a:ext cx="919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057400" y="152400"/>
            <a:ext cx="5319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Treatments applied 6 DAC; Photo at 3 DAT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GA-02C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143000" y="5911850"/>
            <a:ext cx="19272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 @ 8 oz/A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NIS @ 0.25% v/v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33900" y="5911850"/>
            <a:ext cx="40005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 @ 12 oz/A + Basagran @ 8 oz/A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NIS @ 0.25% v/v</a:t>
            </a:r>
          </a:p>
        </p:txBody>
      </p:sp>
    </p:spTree>
    <p:extLst>
      <p:ext uri="{BB962C8B-B14F-4D97-AF65-F5344CB8AC3E}">
        <p14:creationId xmlns:p14="http://schemas.microsoft.com/office/powerpoint/2010/main" val="25964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Yield (GA-16HO) As Influenced by Gramoxone Timing</a:t>
            </a:r>
            <a:br>
              <a:rPr lang="en-US" dirty="0" smtClean="0"/>
            </a:br>
            <a:r>
              <a:rPr lang="en-US" sz="1800" i="1" dirty="0" smtClean="0"/>
              <a:t>(Averaged over 9 Gramoxone treatments)</a:t>
            </a:r>
            <a:endParaRPr lang="en-US" sz="1800" i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9771" y="5942310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PE-07-18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weed-free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irrigated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7448" y="6396335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THSD (0.10) = 246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6.5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Paraquat Training Requirements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828552"/>
            <a:ext cx="7208838" cy="40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0070C0"/>
                </a:solidFill>
              </a:rPr>
              <a:t>Integrated Program Approach</a:t>
            </a:r>
          </a:p>
        </p:txBody>
      </p:sp>
      <p:pic>
        <p:nvPicPr>
          <p:cNvPr id="97283" name="Picture 4" descr="Picture 03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"/>
          <a:stretch>
            <a:fillRect/>
          </a:stretch>
        </p:blipFill>
        <p:spPr bwMode="auto">
          <a:xfrm>
            <a:off x="2895600" y="1676400"/>
            <a:ext cx="3074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nov2 0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5"/>
          <a:stretch>
            <a:fillRect/>
          </a:stretch>
        </p:blipFill>
        <p:spPr bwMode="auto">
          <a:xfrm>
            <a:off x="228600" y="1524000"/>
            <a:ext cx="2549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2" descr="Gavin Spraying Soybea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938" y="4770437"/>
            <a:ext cx="3276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00" y="41148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4" name="Picture 2" descr="I:\field pictures\2012 field shots\pe-16-12\may 18\Picture 06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99" y="4191000"/>
            <a:ext cx="1895475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43050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Tillage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3048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Rye Cover Crop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433" y="4585771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Twin Rows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4938" y="477043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Herbicides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2457" y="4200525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Hand-Weeding</a:t>
            </a:r>
          </a:p>
        </p:txBody>
      </p:sp>
      <p:pic>
        <p:nvPicPr>
          <p:cNvPr id="325635" name="Picture 3" descr="C:\prostkoeric C drive\equipment pictures\irrigation\Picture 00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646" y="1676400"/>
            <a:ext cx="2892954" cy="21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4900" y="172771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Irrigation</a:t>
            </a:r>
          </a:p>
        </p:txBody>
      </p:sp>
    </p:spTree>
    <p:extLst>
      <p:ext uri="{BB962C8B-B14F-4D97-AF65-F5344CB8AC3E}">
        <p14:creationId xmlns:p14="http://schemas.microsoft.com/office/powerpoint/2010/main" val="29727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4350" y="96838"/>
            <a:ext cx="7291388" cy="650875"/>
          </a:xfrm>
        </p:spPr>
        <p:txBody>
          <a:bodyPr/>
          <a:lstStyle/>
          <a:p>
            <a:pPr eaLnBrk="1" hangingPunct="1"/>
            <a:r>
              <a:rPr lang="en-US" altLang="en-US" sz="3400" dirty="0" smtClean="0"/>
              <a:t>Cadre: The glyphosate of peanuts?</a:t>
            </a:r>
          </a:p>
        </p:txBody>
      </p:sp>
      <p:pic>
        <p:nvPicPr>
          <p:cNvPr id="84995" name="Picture 4" descr="cad-la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1146" y="1066800"/>
            <a:ext cx="2797175" cy="3462338"/>
          </a:xfrm>
        </p:spPr>
      </p:pic>
      <p:sp>
        <p:nvSpPr>
          <p:cNvPr id="8499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006975" y="971550"/>
            <a:ext cx="3886200" cy="5095875"/>
          </a:xfrm>
        </p:spPr>
        <p:txBody>
          <a:bodyPr/>
          <a:lstStyle/>
          <a:p>
            <a:pPr eaLnBrk="1" hangingPunct="1"/>
            <a:r>
              <a:rPr lang="en-US" altLang="en-US" sz="1800" dirty="0" smtClean="0"/>
              <a:t>Yellow/purple nutsedge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dirty="0" smtClean="0"/>
              <a:t>sicklepod, pigweeds, morningglory, cocklebur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b="1" i="1" u="sng" dirty="0" smtClean="0"/>
              <a:t>Does not </a:t>
            </a:r>
            <a:r>
              <a:rPr lang="en-US" altLang="en-US" sz="1800" dirty="0" smtClean="0"/>
              <a:t>control common ragweed, tropic croton, eclipta, spurges, purslane, and </a:t>
            </a:r>
            <a:r>
              <a:rPr lang="en-US" altLang="en-US" sz="1800" dirty="0" err="1" smtClean="0"/>
              <a:t>hophornbeam</a:t>
            </a:r>
            <a:r>
              <a:rPr lang="en-US" altLang="en-US" sz="1800" dirty="0" smtClean="0"/>
              <a:t> copperleaf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dirty="0" smtClean="0"/>
              <a:t> Is it worth the rotational crop risk??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dirty="0" smtClean="0"/>
              <a:t>ALS-resistance??? </a:t>
            </a:r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b="1" i="1" u="sng" dirty="0" smtClean="0"/>
              <a:t>HUGE</a:t>
            </a:r>
            <a:r>
              <a:rPr lang="en-US" altLang="en-US" sz="1800" dirty="0" smtClean="0"/>
              <a:t> drop in price since 1996?</a:t>
            </a:r>
          </a:p>
          <a:p>
            <a:pPr lvl="1" eaLnBrk="1" hangingPunct="1"/>
            <a:r>
              <a:rPr lang="en-US" altLang="en-US" sz="1800" dirty="0" smtClean="0"/>
              <a:t>$6.49/A in 201</a:t>
            </a:r>
            <a:r>
              <a:rPr lang="en-US" altLang="en-US" sz="2000" dirty="0" smtClean="0"/>
              <a:t>9</a:t>
            </a:r>
          </a:p>
        </p:txBody>
      </p:sp>
      <p:pic>
        <p:nvPicPr>
          <p:cNvPr id="8499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3600" y="4724400"/>
            <a:ext cx="2579688" cy="1190625"/>
          </a:xfrm>
          <a:noFill/>
        </p:spPr>
      </p:pic>
    </p:spTree>
    <p:extLst>
      <p:ext uri="{BB962C8B-B14F-4D97-AF65-F5344CB8AC3E}">
        <p14:creationId xmlns:p14="http://schemas.microsoft.com/office/powerpoint/2010/main" val="20015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Cadre “Yellow Flash” – 3 DAT</a:t>
            </a:r>
          </a:p>
        </p:txBody>
      </p:sp>
      <p:pic>
        <p:nvPicPr>
          <p:cNvPr id="86019" name="Picture 2" descr="I:\field pictures\2010 field shots\JUNE 25\Picture 0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820863"/>
            <a:ext cx="460216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" descr="I:\field pictures\2010 field shots\JUNE 25\Picture 0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 descr="I:\field pictures\2010 field shots\JUNE 25\Picture 0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975" y="3962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Box 3"/>
          <p:cNvSpPr txBox="1">
            <a:spLocks noChangeArrowheads="1"/>
          </p:cNvSpPr>
          <p:nvPr/>
        </p:nvSpPr>
        <p:spPr bwMode="auto">
          <a:xfrm>
            <a:off x="762000" y="4648200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TREATED</a:t>
            </a:r>
          </a:p>
        </p:txBody>
      </p:sp>
      <p:sp>
        <p:nvSpPr>
          <p:cNvPr id="86023" name="TextBox 4"/>
          <p:cNvSpPr txBox="1">
            <a:spLocks noChangeArrowheads="1"/>
          </p:cNvSpPr>
          <p:nvPr/>
        </p:nvSpPr>
        <p:spPr bwMode="auto">
          <a:xfrm>
            <a:off x="3971925" y="4630738"/>
            <a:ext cx="56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NTC</a:t>
            </a:r>
          </a:p>
        </p:txBody>
      </p:sp>
      <p:sp>
        <p:nvSpPr>
          <p:cNvPr id="86024" name="TextBox 5"/>
          <p:cNvSpPr txBox="1">
            <a:spLocks noChangeArrowheads="1"/>
          </p:cNvSpPr>
          <p:nvPr/>
        </p:nvSpPr>
        <p:spPr bwMode="auto">
          <a:xfrm>
            <a:off x="304800" y="6172200"/>
            <a:ext cx="148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June 25, 2010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GA-06G</a:t>
            </a:r>
          </a:p>
        </p:txBody>
      </p:sp>
    </p:spTree>
    <p:extLst>
      <p:ext uri="{BB962C8B-B14F-4D97-AF65-F5344CB8AC3E}">
        <p14:creationId xmlns:p14="http://schemas.microsoft.com/office/powerpoint/2010/main" val="27962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800" dirty="0" smtClean="0"/>
              <a:t>Yellow Nutsedge Control with Cadre @ 4 oz/A + </a:t>
            </a:r>
            <a:r>
              <a:rPr lang="en-US" sz="2800" dirty="0" err="1" smtClean="0"/>
              <a:t>Agridex</a:t>
            </a:r>
            <a:r>
              <a:rPr lang="en-US" sz="2800" dirty="0" smtClean="0"/>
              <a:t> @ 1% v/v - 2019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11400" y="1616274"/>
            <a:ext cx="2471738" cy="185380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92117" y="1639029"/>
            <a:ext cx="2471737" cy="185380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330062"/>
            <a:ext cx="1853802" cy="247173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950760"/>
            <a:ext cx="1853802" cy="2471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6688" y="6211669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PE-17-19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May 22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264" y="1447800"/>
            <a:ext cx="68800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9 DAT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1524000"/>
            <a:ext cx="69422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12 DAT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3857" y="1570335"/>
            <a:ext cx="7296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21 DAT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2313" y="4343400"/>
            <a:ext cx="7296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33 DAT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962400"/>
            <a:ext cx="1845072" cy="24600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4887" y="4343400"/>
            <a:ext cx="69422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July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55 DAT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Cadre/Cotton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219200"/>
            <a:ext cx="6096000" cy="4571999"/>
          </a:xfrm>
        </p:spPr>
      </p:pic>
    </p:spTree>
    <p:extLst>
      <p:ext uri="{BB962C8B-B14F-4D97-AF65-F5344CB8AC3E}">
        <p14:creationId xmlns:p14="http://schemas.microsoft.com/office/powerpoint/2010/main" val="31309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4350" y="96838"/>
            <a:ext cx="7291388" cy="588962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Cadre/Impose Rotational Restrictions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838200"/>
            <a:ext cx="3733800" cy="5845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7600" y="4343400"/>
            <a:ext cx="609600" cy="228600"/>
          </a:xfrm>
          <a:prstGeom prst="rect">
            <a:avLst/>
          </a:prstGeom>
          <a:solidFill>
            <a:srgbClr val="FFFF00">
              <a:alpha val="4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4000"/>
              <a:t>Cadre Carryover in Cotton</a:t>
            </a:r>
            <a:br>
              <a:rPr lang="en-US" altLang="en-US" sz="4000"/>
            </a:br>
            <a:r>
              <a:rPr lang="en-US" altLang="en-US" sz="4000" i="1">
                <a:solidFill>
                  <a:srgbClr val="FF9900"/>
                </a:solidFill>
              </a:rPr>
              <a:t>Brooks County, GA - 2000</a:t>
            </a:r>
            <a:endParaRPr lang="en-US" altLang="en-US"/>
          </a:p>
        </p:txBody>
      </p:sp>
      <p:pic>
        <p:nvPicPr>
          <p:cNvPr id="6147" name="Picture 3" descr="C:\Scans\duf1-tif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1670050" cy="250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Scans\duf2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114800"/>
            <a:ext cx="1670050" cy="250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Scans\duf4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172085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Scans\duf6.t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172085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Scans\duf2.t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16764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Scans\duf5.t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6764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990600" y="1295400"/>
            <a:ext cx="95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674 lbs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352800" y="1371600"/>
            <a:ext cx="95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770 lbs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5715000" y="1371600"/>
            <a:ext cx="95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770 lbs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990600" y="4114800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1540 lbs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3276600" y="4114800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1348 lbs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5715000" y="4114800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1220 lbs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7543800" y="1979613"/>
            <a:ext cx="1293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738 lbs/A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(lint yield)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527925" y="4992688"/>
            <a:ext cx="1444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1369 lbs/A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8337550" y="6521450"/>
            <a:ext cx="717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6/09/00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73512" y="6019800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</a:rPr>
              <a:t>**46% yield loss</a:t>
            </a:r>
            <a:endParaRPr lang="en-US" sz="12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 of Metolachlor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990600"/>
            <a:ext cx="7010400" cy="5095875"/>
          </a:xfrm>
        </p:spPr>
        <p:txBody>
          <a:bodyPr/>
          <a:lstStyle/>
          <a:p>
            <a:r>
              <a:rPr lang="en-US" sz="2000" dirty="0" smtClean="0"/>
              <a:t>Synthesized by Ciba-Geigy in 1972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50/50% mixture </a:t>
            </a:r>
            <a:r>
              <a:rPr lang="en-US" sz="2000" i="1" dirty="0">
                <a:solidFill>
                  <a:srgbClr val="0070C0"/>
                </a:solidFill>
              </a:rPr>
              <a:t>of R + S </a:t>
            </a:r>
            <a:r>
              <a:rPr lang="en-US" sz="2000" i="1" dirty="0" smtClean="0">
                <a:solidFill>
                  <a:srgbClr val="0070C0"/>
                </a:solidFill>
              </a:rPr>
              <a:t>isomers</a:t>
            </a:r>
          </a:p>
          <a:p>
            <a:r>
              <a:rPr lang="en-US" sz="2000" dirty="0" smtClean="0"/>
              <a:t>Registered for corn in 1977</a:t>
            </a:r>
          </a:p>
          <a:p>
            <a:r>
              <a:rPr lang="en-US" sz="2000" b="1" i="1" u="sng" dirty="0" smtClean="0"/>
              <a:t>Registered for peanut in 1980 (February)</a:t>
            </a:r>
          </a:p>
          <a:p>
            <a:r>
              <a:rPr lang="en-US" sz="2000" dirty="0" smtClean="0"/>
              <a:t>S-metolachlor registered for use in 1997 (Novartis)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12/88% mix of  R + S isomers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Patent expiration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EPA Reduced Risk Pesticide Program</a:t>
            </a:r>
          </a:p>
          <a:p>
            <a:r>
              <a:rPr lang="en-US" sz="2000" dirty="0" smtClean="0"/>
              <a:t>Novartis stopped selling “old” metolachlor in 1999, phased out completely by 2001. 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Novartis + AstraZeneca became </a:t>
            </a:r>
            <a:r>
              <a:rPr lang="en-US" sz="2000" i="1" dirty="0">
                <a:solidFill>
                  <a:srgbClr val="0070C0"/>
                </a:solidFill>
              </a:rPr>
              <a:t>Syngenta in </a:t>
            </a:r>
            <a:r>
              <a:rPr lang="en-US" sz="2000" i="1" dirty="0" smtClean="0">
                <a:solidFill>
                  <a:srgbClr val="0070C0"/>
                </a:solidFill>
              </a:rPr>
              <a:t>2000 </a:t>
            </a:r>
          </a:p>
          <a:p>
            <a:r>
              <a:rPr lang="en-US" sz="2000" dirty="0" smtClean="0"/>
              <a:t>Generic companies started producing “old” metolachlor in 2003 (i.e. 50/50 mix of R + S isomer).</a:t>
            </a:r>
          </a:p>
          <a:p>
            <a:endParaRPr lang="en-US" sz="2000" dirty="0"/>
          </a:p>
        </p:txBody>
      </p:sp>
      <p:pic>
        <p:nvPicPr>
          <p:cNvPr id="1026" name="Picture 2" descr="C:\Documents and Settings\eprostko\Desktop\herbicide structures\metolachlor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5638800"/>
            <a:ext cx="2533996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849032"/>
            <a:ext cx="1600200" cy="3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00" y="2362200"/>
            <a:ext cx="164591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049" y="3195011"/>
            <a:ext cx="1516501" cy="52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99" y="3945674"/>
            <a:ext cx="1636801" cy="80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8144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Valor/Dual High Moisture Tests – 2017-2019</a:t>
            </a:r>
            <a:endParaRPr lang="en-US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700" y="1000125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60198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11.315" OF TOTAL IRRIGATION/RAINFALL IN FIRST 30 DAYS AFTER  APPLICATION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Response to Valor + Dual Magnum - 2018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PE-09-18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24</a:t>
            </a:r>
          </a:p>
          <a:p>
            <a:r>
              <a:rPr lang="en-US" sz="1200" dirty="0">
                <a:solidFill>
                  <a:srgbClr val="000000"/>
                </a:solidFill>
              </a:rPr>
              <a:t>83 DAT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11.315" OF TOTAL IRRIGATION/RAINFALL IN FIRST 30 DAYS AFTER APPLICATION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1505118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0" y="61989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2860" y="6172200"/>
            <a:ext cx="3577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Valor @ 3 oz/A + Dual Magnum @ 16 </a:t>
            </a:r>
            <a:r>
              <a:rPr lang="en-US" sz="1400" dirty="0">
                <a:solidFill>
                  <a:srgbClr val="000000"/>
                </a:solidFill>
              </a:rPr>
              <a:t>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PRE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1504059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957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Valor/Dual Magnum High Moisture Results - 2018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No interactions between Valor and Dual Magnum</a:t>
            </a:r>
          </a:p>
          <a:p>
            <a:endParaRPr lang="en-US" sz="2200" dirty="0" smtClean="0"/>
          </a:p>
          <a:p>
            <a:r>
              <a:rPr lang="en-US" sz="2200" dirty="0" smtClean="0"/>
              <a:t>No effect on J-rooting</a:t>
            </a:r>
          </a:p>
          <a:p>
            <a:endParaRPr lang="en-US" sz="2200" dirty="0" smtClean="0"/>
          </a:p>
          <a:p>
            <a:r>
              <a:rPr lang="en-US" sz="2200" dirty="0" smtClean="0"/>
              <a:t>Valor and Dual reduced early season peanut biomass (stunting)</a:t>
            </a:r>
          </a:p>
          <a:p>
            <a:endParaRPr lang="en-US" sz="2200" dirty="0" smtClean="0"/>
          </a:p>
          <a:p>
            <a:r>
              <a:rPr lang="en-US" sz="2200" dirty="0" smtClean="0"/>
              <a:t>Valor @ 3 or 6 oz/A had no effect on yield</a:t>
            </a:r>
          </a:p>
          <a:p>
            <a:endParaRPr lang="en-US" sz="2200" dirty="0" smtClean="0"/>
          </a:p>
          <a:p>
            <a:r>
              <a:rPr lang="en-US" sz="2200" dirty="0" smtClean="0"/>
              <a:t>Dual Magnum reduced peanut yields under these weed-free and high moisture conditions.</a:t>
            </a:r>
          </a:p>
          <a:p>
            <a:pPr lvl="1"/>
            <a:r>
              <a:rPr lang="en-US" sz="2200" i="1" dirty="0" smtClean="0">
                <a:solidFill>
                  <a:srgbClr val="0070C0"/>
                </a:solidFill>
              </a:rPr>
              <a:t>16 oz/A = 4.2% loss</a:t>
            </a:r>
          </a:p>
          <a:p>
            <a:pPr lvl="1"/>
            <a:r>
              <a:rPr lang="en-US" sz="2200" i="1" dirty="0" smtClean="0">
                <a:solidFill>
                  <a:srgbClr val="0070C0"/>
                </a:solidFill>
              </a:rPr>
              <a:t>21 oz/A = 5.4% loss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42 oz/A = 10.8% loss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803900"/>
            <a:ext cx="15240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3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 vs. Single Rows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Better control of TSWV</a:t>
            </a:r>
          </a:p>
          <a:p>
            <a:endParaRPr lang="en-US" dirty="0" smtClean="0"/>
          </a:p>
          <a:p>
            <a:r>
              <a:rPr lang="en-US" dirty="0" smtClean="0"/>
              <a:t>Better control of some weeds</a:t>
            </a:r>
          </a:p>
          <a:p>
            <a:pPr lvl="1"/>
            <a:r>
              <a:rPr lang="en-US" dirty="0" smtClean="0"/>
              <a:t>~10%</a:t>
            </a:r>
          </a:p>
          <a:p>
            <a:pPr lvl="1"/>
            <a:endParaRPr lang="en-US" dirty="0"/>
          </a:p>
          <a:p>
            <a:r>
              <a:rPr lang="en-US" dirty="0" smtClean="0"/>
              <a:t>Yield/Grade????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392" y="1311686"/>
            <a:ext cx="3529013" cy="26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3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Valor/Dual Magnum High Moisture Results - 2019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No interactions between Valor and Dual Magnum</a:t>
            </a:r>
          </a:p>
          <a:p>
            <a:endParaRPr lang="en-US" sz="2200" dirty="0" smtClean="0"/>
          </a:p>
          <a:p>
            <a:r>
              <a:rPr lang="en-US" sz="2200" dirty="0" smtClean="0"/>
              <a:t>Valor had no effect on J-rooting.  Dual Magnum @ 42 oz/A increased J-rooting by 25%</a:t>
            </a:r>
          </a:p>
          <a:p>
            <a:endParaRPr lang="en-US" sz="2200" dirty="0" smtClean="0"/>
          </a:p>
          <a:p>
            <a:r>
              <a:rPr lang="en-US" sz="2200" dirty="0" smtClean="0"/>
              <a:t>Valor and Dual reduced early season peanut biomass (stunting)</a:t>
            </a:r>
          </a:p>
          <a:p>
            <a:endParaRPr lang="en-US" sz="2200" dirty="0" smtClean="0"/>
          </a:p>
          <a:p>
            <a:r>
              <a:rPr lang="en-US" sz="2200" dirty="0" smtClean="0"/>
              <a:t>Valor @ 3 or 6 oz/A had no effect on yield</a:t>
            </a:r>
          </a:p>
          <a:p>
            <a:endParaRPr lang="en-US" sz="2200" dirty="0" smtClean="0"/>
          </a:p>
          <a:p>
            <a:r>
              <a:rPr lang="en-US" sz="2200" dirty="0" smtClean="0"/>
              <a:t>Dual Magnum only reduced peanut yields @ 42 oz/A under these weed-free and high moisture conditions.</a:t>
            </a:r>
          </a:p>
          <a:p>
            <a:pPr lvl="1"/>
            <a:r>
              <a:rPr lang="en-US" sz="2200" i="1" dirty="0" smtClean="0">
                <a:solidFill>
                  <a:srgbClr val="0070C0"/>
                </a:solidFill>
              </a:rPr>
              <a:t>16 and 21 oz/A =  No yield loss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42 oz/A = 6.5% loss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0" y="6107304"/>
            <a:ext cx="1752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8.3” rainfall</a:t>
            </a:r>
            <a:r>
              <a:rPr lang="en-US" sz="1400" dirty="0" smtClean="0"/>
              <a:t>/ irrigation</a:t>
            </a:r>
            <a:endParaRPr lang="en-US" sz="1400" dirty="0"/>
          </a:p>
          <a:p>
            <a:r>
              <a:rPr lang="en-US" sz="1400" dirty="0"/>
              <a:t>first 30 DAP</a:t>
            </a:r>
          </a:p>
        </p:txBody>
      </p:sp>
    </p:spTree>
    <p:extLst>
      <p:ext uri="{BB962C8B-B14F-4D97-AF65-F5344CB8AC3E}">
        <p14:creationId xmlns:p14="http://schemas.microsoft.com/office/powerpoint/2010/main" val="353431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J-Rooting </a:t>
            </a:r>
            <a:br>
              <a:rPr lang="en-US" dirty="0" smtClean="0"/>
            </a:br>
            <a:r>
              <a:rPr lang="en-US" sz="3200" i="1" dirty="0" smtClean="0"/>
              <a:t>No Valor or Dual</a:t>
            </a:r>
            <a:endParaRPr lang="en-US" sz="32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" y="592857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505642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Late-Season MG problems</a:t>
            </a:r>
            <a:br>
              <a:rPr lang="en-US" dirty="0" smtClean="0"/>
            </a:br>
            <a:r>
              <a:rPr lang="en-US" dirty="0" smtClean="0"/>
              <a:t>Harvest Aid (Aim or ET)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2533253"/>
            <a:ext cx="3527425" cy="264556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493518"/>
            <a:ext cx="3529013" cy="47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54697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784350" y="0"/>
            <a:ext cx="7291388" cy="1143000"/>
          </a:xfrm>
        </p:spPr>
        <p:txBody>
          <a:bodyPr/>
          <a:lstStyle/>
          <a:p>
            <a:r>
              <a:rPr lang="en-US" altLang="en-US" sz="2600" b="1" dirty="0" smtClean="0"/>
              <a:t>What do the top Georgia peanut growers do?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000" i="1" dirty="0" smtClean="0"/>
              <a:t>2018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152525"/>
            <a:ext cx="3702050" cy="5095875"/>
          </a:xfrm>
        </p:spPr>
        <p:txBody>
          <a:bodyPr/>
          <a:lstStyle/>
          <a:p>
            <a:r>
              <a:rPr lang="en-US" altLang="en-US" sz="2000" dirty="0" smtClean="0"/>
              <a:t>15 growers</a:t>
            </a:r>
          </a:p>
          <a:p>
            <a:r>
              <a:rPr lang="en-US" altLang="en-US" sz="2000" b="1" i="1" u="sng" dirty="0" smtClean="0"/>
              <a:t>6118 lb/A average yield</a:t>
            </a:r>
          </a:p>
          <a:p>
            <a:pPr lvl="1"/>
            <a:r>
              <a:rPr lang="en-US" altLang="en-US" sz="2000" i="1" dirty="0" smtClean="0"/>
              <a:t>GA State Avg. =  4450 lb/A</a:t>
            </a:r>
          </a:p>
          <a:p>
            <a:r>
              <a:rPr lang="en-US" altLang="en-US" sz="2000" dirty="0" smtClean="0"/>
              <a:t>100% - irrigated </a:t>
            </a:r>
          </a:p>
          <a:p>
            <a:r>
              <a:rPr lang="en-US" altLang="en-US" sz="2000" dirty="0" smtClean="0"/>
              <a:t>73% - bottom plow</a:t>
            </a:r>
          </a:p>
          <a:p>
            <a:r>
              <a:rPr lang="en-US" altLang="en-US" sz="2000" dirty="0" smtClean="0"/>
              <a:t>93% - twin rows</a:t>
            </a:r>
          </a:p>
          <a:p>
            <a:r>
              <a:rPr lang="en-US" altLang="en-US" sz="2000" b="1" u="sng" dirty="0" smtClean="0"/>
              <a:t>Herbicides</a:t>
            </a:r>
          </a:p>
          <a:p>
            <a:pPr lvl="1"/>
            <a:r>
              <a:rPr lang="en-US" altLang="en-US" sz="2000" b="1" dirty="0" smtClean="0"/>
              <a:t>60% - Sonalan</a:t>
            </a:r>
          </a:p>
          <a:p>
            <a:pPr lvl="1"/>
            <a:r>
              <a:rPr lang="en-US" altLang="en-US" sz="2000" b="1" dirty="0" smtClean="0"/>
              <a:t>80% - Valor </a:t>
            </a:r>
          </a:p>
          <a:p>
            <a:pPr lvl="1"/>
            <a:r>
              <a:rPr lang="en-US" altLang="en-US" sz="2000" dirty="0" smtClean="0"/>
              <a:t>27% - Dual</a:t>
            </a:r>
          </a:p>
          <a:p>
            <a:pPr lvl="1"/>
            <a:r>
              <a:rPr lang="en-US" altLang="en-US" sz="2000" b="1" dirty="0" smtClean="0"/>
              <a:t>80% - Cadre</a:t>
            </a:r>
          </a:p>
          <a:p>
            <a:pPr lvl="1"/>
            <a:r>
              <a:rPr lang="en-US" altLang="en-US" sz="2000" b="1" dirty="0" smtClean="0"/>
              <a:t>53% - 2,4-DB</a:t>
            </a:r>
          </a:p>
          <a:p>
            <a:pPr lvl="1"/>
            <a:r>
              <a:rPr lang="en-US" altLang="en-US" sz="2000" dirty="0" smtClean="0"/>
              <a:t>33% - Prowl</a:t>
            </a:r>
          </a:p>
          <a:p>
            <a:pPr lvl="1"/>
            <a:r>
              <a:rPr lang="en-US" altLang="en-US" sz="2000" b="1" dirty="0" smtClean="0"/>
              <a:t>40% - Strongarm </a:t>
            </a:r>
          </a:p>
          <a:p>
            <a:endParaRPr lang="en-US" altLang="en-US" sz="2000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6328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Off-Target Dicamba/Peanuts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2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6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Dicamba/Peanuts – I </a:t>
            </a:r>
            <a:br>
              <a:rPr lang="en-US" dirty="0" smtClean="0"/>
            </a:br>
            <a:r>
              <a:rPr lang="en-US" dirty="0" smtClean="0"/>
              <a:t>(Stem </a:t>
            </a:r>
            <a:r>
              <a:rPr lang="en-US" dirty="0" err="1" smtClean="0"/>
              <a:t>Epinasty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678" y="1447364"/>
            <a:ext cx="6706181" cy="502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83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Dicamba/Peanuts – II </a:t>
            </a:r>
            <a:br>
              <a:rPr lang="en-US" dirty="0" smtClean="0"/>
            </a:br>
            <a:r>
              <a:rPr lang="en-US" dirty="0" smtClean="0"/>
              <a:t>(leaf strapping)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2149" y="1264706"/>
            <a:ext cx="3596925" cy="269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865312"/>
            <a:ext cx="3544887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152056"/>
            <a:ext cx="3505200" cy="26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04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Dicamba/Peanuts – III (leaf roll)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678" y="1341219"/>
            <a:ext cx="6706181" cy="502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04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Peanuts/Dicamba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No tolerance is currently established</a:t>
            </a:r>
          </a:p>
          <a:p>
            <a:endParaRPr lang="en-US" sz="2000" dirty="0" smtClean="0"/>
          </a:p>
          <a:p>
            <a:r>
              <a:rPr lang="en-US" sz="2000" dirty="0" smtClean="0"/>
              <a:t>Peanut injury dependent upon rate and time of event</a:t>
            </a:r>
          </a:p>
          <a:p>
            <a:endParaRPr lang="en-US" sz="2000" dirty="0" smtClean="0"/>
          </a:p>
          <a:p>
            <a:r>
              <a:rPr lang="en-US" sz="2000" dirty="0" smtClean="0"/>
              <a:t>Drift rates or volatility rates (1/50thX and lower) will cause symptomology but should not reduce yields</a:t>
            </a:r>
          </a:p>
          <a:p>
            <a:pPr lvl="1"/>
            <a:r>
              <a:rPr lang="en-US" sz="1600" i="1" dirty="0" smtClean="0">
                <a:solidFill>
                  <a:schemeClr val="accent2"/>
                </a:solidFill>
              </a:rPr>
              <a:t>grade/abnormal pods?</a:t>
            </a:r>
          </a:p>
          <a:p>
            <a:endParaRPr lang="en-US" sz="2000" dirty="0"/>
          </a:p>
          <a:p>
            <a:r>
              <a:rPr lang="en-US" sz="2000" dirty="0" smtClean="0"/>
              <a:t>Pay attention!</a:t>
            </a:r>
          </a:p>
          <a:p>
            <a:endParaRPr lang="en-US" sz="2000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529013" cy="265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6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Roundup P-Max + Xtendimax Effects on Peanut Grade - 2019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-228" y="6334780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PE-06-19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TSMK = $4.784/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1992" y="6211669"/>
            <a:ext cx="1836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Averaged over 2 timings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(0.10) = 1.49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2.05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3678" y="6211669"/>
            <a:ext cx="1836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Averaged over 2 timings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(0.10) = 0.56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21.76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46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The Peanut Herbicide Toolbox</a:t>
            </a:r>
            <a:br>
              <a:rPr lang="en-US" altLang="en-US" sz="3200" dirty="0" smtClean="0"/>
            </a:br>
            <a:r>
              <a:rPr lang="en-US" altLang="en-US" sz="2800" i="1" dirty="0" smtClean="0">
                <a:solidFill>
                  <a:schemeClr val="tx1"/>
                </a:solidFill>
              </a:rPr>
              <a:t>23 Active ingredients, 9 MOA’s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554163"/>
            <a:ext cx="3533775" cy="4438650"/>
          </a:xfrm>
        </p:spPr>
        <p:txBody>
          <a:bodyPr/>
          <a:lstStyle/>
          <a:p>
            <a:pPr eaLnBrk="1" hangingPunct="1"/>
            <a:r>
              <a:rPr lang="en-US" altLang="en-US" sz="2200" u="sng" dirty="0" smtClean="0"/>
              <a:t>PPI/PRE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Sonalan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Prowl/Pendimax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Dual Magnum/Generics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Outlook/Propel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Spartan Charge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Solicam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Strongarm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Valor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Zidua</a:t>
            </a:r>
          </a:p>
          <a:p>
            <a:pPr eaLnBrk="1" hangingPunct="1"/>
            <a:endParaRPr lang="en-US" altLang="en-US" sz="2200" dirty="0" smtClean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200" u="sng" dirty="0" smtClean="0"/>
              <a:t>POST</a:t>
            </a:r>
            <a:endParaRPr lang="en-US" altLang="en-US" sz="2200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Aim (Harvest Aid)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Gramoxone/Firestorm/</a:t>
            </a:r>
            <a:r>
              <a:rPr lang="en-US" altLang="en-US" sz="2200" i="1" dirty="0" err="1" smtClean="0"/>
              <a:t>Parazone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Basagran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Ultra Blazer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Cadre/Impose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Classic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Cobra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ET (harvest aid)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Fusilade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Poast</a:t>
            </a:r>
            <a:r>
              <a:rPr lang="en-US" altLang="en-US" sz="2200" i="1" dirty="0" smtClean="0"/>
              <a:t>/</a:t>
            </a:r>
            <a:r>
              <a:rPr lang="en-US" altLang="en-US" sz="2200" i="1" dirty="0" err="1" smtClean="0"/>
              <a:t>Poast</a:t>
            </a:r>
            <a:r>
              <a:rPr lang="en-US" altLang="en-US" sz="2200" i="1" dirty="0" smtClean="0"/>
              <a:t> Plus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Select/Arrow/Trigger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Storm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2,4-DB</a:t>
            </a:r>
          </a:p>
          <a:p>
            <a:pPr eaLnBrk="1" hangingPunct="1"/>
            <a:endParaRPr lang="en-US" alt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7715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Roundup P-Max + Xtendimax Effects on Peanut Pods - 2019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Content Placeholder 15"/>
          <p:cNvPicPr>
            <a:picLocks noGrp="1" noChangeAspect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  <p:sp>
        <p:nvSpPr>
          <p:cNvPr id="15" name="TextBox 14"/>
          <p:cNvSpPr txBox="1"/>
          <p:nvPr/>
        </p:nvSpPr>
        <p:spPr>
          <a:xfrm>
            <a:off x="21336" y="6119336"/>
            <a:ext cx="15023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PE-06-19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(0.10) = 1.6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33.65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34200" y="640397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1/50th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9400" y="6250086"/>
            <a:ext cx="1938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(Averaged over 2 timings)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 Attention to Detail!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Non-Selective Applicators</a:t>
            </a:r>
            <a:br>
              <a:rPr lang="en-US" altLang="en-US" dirty="0" smtClean="0"/>
            </a:br>
            <a:r>
              <a:rPr lang="en-US" altLang="en-US" i="1" dirty="0" smtClean="0"/>
              <a:t>(Last Resort)</a:t>
            </a:r>
          </a:p>
        </p:txBody>
      </p:sp>
      <p:pic>
        <p:nvPicPr>
          <p:cNvPr id="96259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IMG_26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1266825"/>
            <a:ext cx="2921000" cy="2193925"/>
          </a:xfrm>
        </p:spPr>
      </p:pic>
      <p:pic>
        <p:nvPicPr>
          <p:cNvPr id="96261" name="Picture 4" descr="Picture 0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150" y="38100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2" descr="I:\field pictures\2010 field shots\AUGUST 27\Picture 0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919538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015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153400" cy="636587"/>
          </a:xfrm>
        </p:spPr>
        <p:txBody>
          <a:bodyPr/>
          <a:lstStyle/>
          <a:p>
            <a:r>
              <a:rPr lang="en-US" sz="3200" dirty="0" smtClean="0"/>
              <a:t>Our First Attempt in a Real Field </a:t>
            </a:r>
            <a:br>
              <a:rPr lang="en-US" sz="3200" dirty="0" smtClean="0"/>
            </a:br>
            <a:r>
              <a:rPr lang="en-US" sz="2400" i="1" dirty="0" smtClean="0"/>
              <a:t>Tift County, August 2010 (3 DAT)</a:t>
            </a:r>
            <a:endParaRPr lang="en-US" sz="2400" i="1" dirty="0"/>
          </a:p>
        </p:txBody>
      </p:sp>
      <p:pic>
        <p:nvPicPr>
          <p:cNvPr id="41986" name="Picture 2" descr="I:\field pictures\2010 field shots\AUGUST 27\Picture 0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777" y="1295400"/>
            <a:ext cx="3008336" cy="22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I:\field pictures\2010 field shots\AUGUST 27\Picture 0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033713" cy="22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:\field pictures\2010 field shots\AUGUST 27\Picture 05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270794"/>
            <a:ext cx="3718865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4114800"/>
            <a:ext cx="34420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Potential Problems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gauge wheel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Hydraulic lift problem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check valve on pump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Roller Speed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Tall peanut variety (GA-02C)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Dumb A** Scientist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1989" name="Picture 5" descr="I:\field pictures\2010 field shots\august 25\Picture 01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99" y="228600"/>
            <a:ext cx="1192834" cy="89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797" y="626265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science and part art!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Weed Wiper</a:t>
            </a:r>
            <a:br>
              <a:rPr lang="en-US" sz="3200" dirty="0" smtClean="0"/>
            </a:br>
            <a:r>
              <a:rPr lang="en-US" sz="3200" dirty="0" smtClean="0"/>
              <a:t>Randolph County – August 20, 2018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5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" y="6477000"/>
            <a:ext cx="167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 8/8/18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06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Tank-Mixtures</a:t>
            </a:r>
            <a:br>
              <a:rPr lang="en-US" dirty="0" smtClean="0"/>
            </a:br>
            <a:r>
              <a:rPr lang="en-US" i="1" dirty="0" smtClean="0">
                <a:solidFill>
                  <a:srgbClr val="00B0F0"/>
                </a:solidFill>
              </a:rPr>
              <a:t>The Impossible Dream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08100"/>
            <a:ext cx="3854450" cy="5095875"/>
          </a:xfrm>
        </p:spPr>
        <p:txBody>
          <a:bodyPr/>
          <a:lstStyle/>
          <a:p>
            <a:r>
              <a:rPr lang="en-US" dirty="0" smtClean="0"/>
              <a:t>12 POST herbicides</a:t>
            </a:r>
          </a:p>
          <a:p>
            <a:r>
              <a:rPr lang="en-US" dirty="0" smtClean="0"/>
              <a:t>20 fungicides</a:t>
            </a:r>
          </a:p>
          <a:p>
            <a:r>
              <a:rPr lang="en-US" dirty="0" smtClean="0"/>
              <a:t>16 insecticides</a:t>
            </a:r>
          </a:p>
          <a:p>
            <a:r>
              <a:rPr lang="en-US" dirty="0" smtClean="0"/>
              <a:t>B or </a:t>
            </a:r>
            <a:r>
              <a:rPr lang="en-US" dirty="0" err="1" smtClean="0"/>
              <a:t>Mn</a:t>
            </a:r>
            <a:endParaRPr lang="en-US" dirty="0" smtClean="0"/>
          </a:p>
          <a:p>
            <a:r>
              <a:rPr lang="en-US" dirty="0" smtClean="0"/>
              <a:t>NIS or COC</a:t>
            </a:r>
          </a:p>
          <a:p>
            <a:r>
              <a:rPr lang="en-US" dirty="0" smtClean="0"/>
              <a:t>7 am, 12 pm, 5 pm, 10 pm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~62,000 possible combinations</a:t>
            </a:r>
          </a:p>
          <a:p>
            <a:r>
              <a:rPr lang="en-US" dirty="0" smtClean="0"/>
              <a:t>4 reps = 248,000 plots</a:t>
            </a:r>
          </a:p>
          <a:p>
            <a:r>
              <a:rPr lang="en-US" dirty="0" smtClean="0"/>
              <a:t>I do ~2640 plots/year</a:t>
            </a:r>
          </a:p>
          <a:p>
            <a:r>
              <a:rPr lang="en-US" dirty="0" smtClean="0"/>
              <a:t>Thus, it would take me </a:t>
            </a:r>
            <a:r>
              <a:rPr lang="en-US" b="1" i="1" u="sng" dirty="0" smtClean="0">
                <a:solidFill>
                  <a:srgbClr val="FF0000"/>
                </a:solidFill>
              </a:rPr>
              <a:t>94 years </a:t>
            </a:r>
            <a:r>
              <a:rPr lang="en-US" dirty="0" smtClean="0"/>
              <a:t>if I dropped everything else</a:t>
            </a:r>
            <a:endParaRPr lang="en-US" dirty="0"/>
          </a:p>
        </p:txBody>
      </p:sp>
      <p:pic>
        <p:nvPicPr>
          <p:cNvPr id="5124" name="Picture 4" descr="http://typewritermonkeys.files.wordpress.com/2013/03/don-quixo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4212"/>
            <a:ext cx="1717121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Tank-Mixes Blues!</a:t>
            </a:r>
            <a:endParaRPr lang="en-US" dirty="0"/>
          </a:p>
        </p:txBody>
      </p:sp>
      <p:sp>
        <p:nvSpPr>
          <p:cNvPr id="3" name="AutoShape 2" descr="https://pod51035.outlook.com/owa/service.svc/s/GetFileAttachment?id=AQMkAGFjOWYxNTIwLTFiMGEtNDJlNC1hZGYzLWEzZGZhZjFlZDRmMABGAAAD0Ckv3xZl8kSbOQmkUR40BgcAWZaZ05NHZkq97xPTZfyavgAAA3wAAACV6iBCNRh5S7KKeVMrJOmyAAAAiRmPDgAAAAESABAABKu9D3XOYkiLP7DVKYOWQw%3D%3D&amp;isImagePreview=True&amp;X-OWA-CANARY=A1mqVqDoLUugWDkofnEPke-2cEiFSdEIiZRu41ILNHgteIRAhDpwoAqw0PhFWs8JuukNnjYUBa8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19200" y="1998741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6302" y="1524000"/>
            <a:ext cx="37176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Reflex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Zidua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B-Moly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Glyphosate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Brandt Smart Trio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 + S + B +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Zn)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7727" y="4477434"/>
            <a:ext cx="3746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*Always pre-slurry dry formulations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water before adding to tank!!!</a:t>
            </a:r>
            <a:endParaRPr kumimoji="0" lang="en-US" sz="16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Headline, Cadre, Strongarm, 2,4-DB, Dynamic 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236" y="381000"/>
            <a:ext cx="8694277" cy="5105400"/>
          </a:xfrm>
        </p:spPr>
      </p:pic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1600200" y="5638800"/>
            <a:ext cx="564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Headline + Cadre + Strongarm + 2,4-DB + Dyne-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Amic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8649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field pictures\2011 field shots\june 28\Picture 0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77861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Peanut weed control is not impossible!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2400" i="1" dirty="0" smtClean="0">
                <a:solidFill>
                  <a:srgbClr val="000000"/>
                </a:solidFill>
              </a:rPr>
              <a:t>Do your homework!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smtClean="0">
                <a:solidFill>
                  <a:srgbClr val="000000"/>
                </a:solidFill>
              </a:rPr>
              <a:t>- </a:t>
            </a:r>
            <a:r>
              <a:rPr lang="en-US" sz="2400" i="1" dirty="0" smtClean="0">
                <a:solidFill>
                  <a:srgbClr val="000000"/>
                </a:solidFill>
              </a:rPr>
              <a:t>Start clean, t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win rows, r</a:t>
            </a:r>
            <a:r>
              <a:rPr lang="en-US" sz="2400" i="1" dirty="0" err="1" smtClean="0">
                <a:solidFill>
                  <a:srgbClr val="000000"/>
                </a:solidFill>
              </a:rPr>
              <a:t>esiduals</a:t>
            </a:r>
            <a:r>
              <a:rPr lang="en-US" sz="2400" i="1" dirty="0" smtClean="0">
                <a:solidFill>
                  <a:srgbClr val="000000"/>
                </a:solidFill>
              </a:rPr>
              <a:t>, t</a:t>
            </a:r>
            <a:r>
              <a:rPr kumimoji="0" 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imely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POST’s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237460"/>
            <a:ext cx="1905000" cy="5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116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5867400"/>
            <a:ext cx="1752600" cy="4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934200" cy="11430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The foundation of weed management in peanuts in GA are the yellow/DNA herbicides!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752600"/>
            <a:ext cx="4419600" cy="4114800"/>
          </a:xfrm>
        </p:spPr>
        <p:txBody>
          <a:bodyPr/>
          <a:lstStyle/>
          <a:p>
            <a:pPr eaLnBrk="1" hangingPunct="1"/>
            <a:r>
              <a:rPr lang="en-US" altLang="en-US" sz="2200" dirty="0" smtClean="0"/>
              <a:t> </a:t>
            </a:r>
            <a:r>
              <a:rPr lang="en-US" altLang="en-US" sz="2600" dirty="0" err="1" smtClean="0"/>
              <a:t>Sonalan</a:t>
            </a:r>
            <a:r>
              <a:rPr lang="en-US" altLang="en-US" sz="2600" dirty="0" smtClean="0"/>
              <a:t>, Prowl, </a:t>
            </a:r>
            <a:r>
              <a:rPr lang="en-US" altLang="en-US" sz="2600" dirty="0" err="1" smtClean="0"/>
              <a:t>Pendimax</a:t>
            </a:r>
            <a:r>
              <a:rPr lang="en-US" altLang="en-US" sz="2600" dirty="0" smtClean="0"/>
              <a:t>, Prowl H</a:t>
            </a:r>
            <a:r>
              <a:rPr lang="en-US" altLang="en-US" sz="2600" baseline="-25000" dirty="0" smtClean="0"/>
              <a:t>2</a:t>
            </a:r>
            <a:r>
              <a:rPr lang="en-US" altLang="en-US" sz="2600" dirty="0" smtClean="0"/>
              <a:t>O</a:t>
            </a:r>
          </a:p>
          <a:p>
            <a:pPr eaLnBrk="1" hangingPunct="1"/>
            <a:r>
              <a:rPr lang="en-US" altLang="en-US" sz="2600" dirty="0" smtClean="0"/>
              <a:t> inexpensive </a:t>
            </a:r>
          </a:p>
          <a:p>
            <a:pPr lvl="1" eaLnBrk="1" hangingPunct="1"/>
            <a:r>
              <a:rPr lang="en-US" altLang="en-US" sz="2600" i="1" dirty="0" smtClean="0">
                <a:solidFill>
                  <a:srgbClr val="0070C0"/>
                </a:solidFill>
              </a:rPr>
              <a:t>(&lt; $9/A)</a:t>
            </a:r>
          </a:p>
          <a:p>
            <a:pPr eaLnBrk="1" hangingPunct="1"/>
            <a:r>
              <a:rPr lang="en-US" altLang="en-US" sz="2600" dirty="0" smtClean="0"/>
              <a:t>Texas </a:t>
            </a:r>
            <a:r>
              <a:rPr lang="en-US" altLang="en-US" sz="2600" dirty="0" err="1" smtClean="0"/>
              <a:t>panicum</a:t>
            </a:r>
            <a:endParaRPr lang="en-US" altLang="en-US" sz="2600" dirty="0" smtClean="0"/>
          </a:p>
          <a:p>
            <a:pPr eaLnBrk="1" hangingPunct="1"/>
            <a:r>
              <a:rPr lang="en-US" altLang="en-US" sz="2600" dirty="0" smtClean="0"/>
              <a:t>Florida pusley</a:t>
            </a:r>
          </a:p>
          <a:p>
            <a:pPr eaLnBrk="1" hangingPunct="1"/>
            <a:r>
              <a:rPr lang="en-US" altLang="en-US" sz="2600" dirty="0" smtClean="0"/>
              <a:t>must be incorporated by tillage or irrigation</a:t>
            </a:r>
          </a:p>
          <a:p>
            <a:pPr eaLnBrk="1" hangingPunct="1"/>
            <a:r>
              <a:rPr lang="en-US" altLang="en-US" sz="2600" dirty="0" smtClean="0"/>
              <a:t>Flip a coin or personal preference or strip-till</a:t>
            </a:r>
          </a:p>
        </p:txBody>
      </p:sp>
      <p:pic>
        <p:nvPicPr>
          <p:cNvPr id="71684" name="Picture 7" descr="prowl-labe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05740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5" name="Picture 8" descr="sona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700" y="3135313"/>
            <a:ext cx="18542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6" name="Picture 13" descr="prowlh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938" y="5105400"/>
            <a:ext cx="3529012" cy="12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7317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Others</a:t>
            </a:r>
            <a:br>
              <a:rPr lang="en-US" dirty="0" smtClean="0"/>
            </a:br>
            <a:r>
              <a:rPr lang="en-US" sz="3200" i="1" dirty="0" smtClean="0"/>
              <a:t>(</a:t>
            </a:r>
            <a:r>
              <a:rPr lang="en-US" sz="3200" i="1" dirty="0" err="1" smtClean="0"/>
              <a:t>chloroacetamides</a:t>
            </a:r>
            <a:r>
              <a:rPr lang="en-US" sz="3200" i="1" dirty="0" smtClean="0"/>
              <a:t>, </a:t>
            </a:r>
            <a:r>
              <a:rPr lang="en-US" sz="3200" i="1" dirty="0" err="1" smtClean="0"/>
              <a:t>isoxazolines</a:t>
            </a:r>
            <a:r>
              <a:rPr lang="en-US" sz="3200" i="1" dirty="0" smtClean="0"/>
              <a:t>)</a:t>
            </a:r>
            <a:endParaRPr lang="en-US" sz="3200" i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81187" y="1858169"/>
            <a:ext cx="3333750" cy="1371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2097908"/>
            <a:ext cx="3529013" cy="892121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4744507"/>
            <a:ext cx="3527425" cy="847198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616914"/>
            <a:ext cx="2820988" cy="9747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11217" y="624840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Flip a coin or personal preference?</a:t>
            </a:r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242685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Irrigated Peanut Yield Response to PRE Applied Pyroxasulfone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413268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PE-01-15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GA-06G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8600" y="6384667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0.10 =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906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CV = 13.06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0" y="21336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-19%</a:t>
            </a:r>
          </a:p>
        </p:txBody>
      </p:sp>
    </p:spTree>
    <p:extLst>
      <p:ext uri="{BB962C8B-B14F-4D97-AF65-F5344CB8AC3E}">
        <p14:creationId xmlns:p14="http://schemas.microsoft.com/office/powerpoint/2010/main" val="32139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- 2019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94360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PE-14-19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6172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2090208"/>
            <a:ext cx="4703233" cy="3527425"/>
          </a:xfrm>
        </p:spPr>
      </p:pic>
      <p:cxnSp>
        <p:nvCxnSpPr>
          <p:cNvPr id="16" name="Straight Connector 15"/>
          <p:cNvCxnSpPr/>
          <p:nvPr/>
        </p:nvCxnSpPr>
        <p:spPr>
          <a:xfrm flipV="1">
            <a:off x="5464175" y="2971800"/>
            <a:ext cx="1241425" cy="21336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620000" y="2971800"/>
            <a:ext cx="1295400" cy="1905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464175" y="2895600"/>
            <a:ext cx="1317625" cy="19812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7696200" y="2971800"/>
            <a:ext cx="1298575" cy="1752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Content Placeholder 2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75742" y="2090738"/>
            <a:ext cx="4707466" cy="3530600"/>
          </a:xfrm>
        </p:spPr>
      </p:pic>
      <p:sp>
        <p:nvSpPr>
          <p:cNvPr id="28" name="TextBox 27"/>
          <p:cNvSpPr txBox="1"/>
          <p:nvPr/>
        </p:nvSpPr>
        <p:spPr>
          <a:xfrm>
            <a:off x="5840889" y="1481055"/>
            <a:ext cx="2777171" cy="129266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0 @32 oz/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Valor SX@ 3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Cadre @ 4 oz/A (27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Dual Magnum @ 16 oz/A (27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2,4-DB @ 16 oz/A (27 DAP)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5464175" y="2773717"/>
            <a:ext cx="1165225" cy="187448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7696200" y="2819400"/>
            <a:ext cx="1298575" cy="1752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74153" y="6172200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~$35/A</a:t>
            </a:r>
          </a:p>
          <a:p>
            <a:r>
              <a:rPr lang="en-US" dirty="0" smtClean="0"/>
              <a:t>(5 MOA)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3997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Valor</a:t>
            </a:r>
            <a:br>
              <a:rPr lang="en-US" dirty="0" smtClean="0"/>
            </a:br>
            <a:r>
              <a:rPr lang="en-US" dirty="0" smtClean="0"/>
              <a:t>Great Weed Control vs. Crop Injury</a:t>
            </a:r>
            <a:endParaRPr lang="en-US" dirty="0"/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43706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4038600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1428750"/>
            <a:ext cx="2424112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300" y="4833938"/>
            <a:ext cx="9413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86568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5029200" y="1371600"/>
            <a:ext cx="0" cy="54102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77000" y="6553200"/>
            <a:ext cx="2364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Valor SX 51WG @ 3 oz/A = $8.34/A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5974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PPP_SAGRI_PRT_Harvest_Time">
  <a:themeElements>
    <a:clrScheme name="PPP_SAGRI_PRT_Harvest_Time 15">
      <a:dk1>
        <a:srgbClr val="000000"/>
      </a:dk1>
      <a:lt1>
        <a:srgbClr val="B2B2B2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D5D5D5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AGRI_PRT_Harvest_Ti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AGRI_PRT_Harvest_T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4">
        <a:dk1>
          <a:srgbClr val="000000"/>
        </a:dk1>
        <a:lt1>
          <a:srgbClr val="B2B2B2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5">
        <a:dk1>
          <a:srgbClr val="000000"/>
        </a:dk1>
        <a:lt1>
          <a:srgbClr val="B2B2B2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6">
        <a:dk1>
          <a:srgbClr val="000000"/>
        </a:dk1>
        <a:lt1>
          <a:srgbClr val="B2B2B2"/>
        </a:lt1>
        <a:dk2>
          <a:srgbClr val="66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25559</TotalTime>
  <Words>1434</Words>
  <Application>Microsoft Office PowerPoint</Application>
  <PresentationFormat>On-screen Show (4:3)</PresentationFormat>
  <Paragraphs>353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Arial</vt:lpstr>
      <vt:lpstr>Calibri</vt:lpstr>
      <vt:lpstr>Garamond</vt:lpstr>
      <vt:lpstr>Monotype Sorts</vt:lpstr>
      <vt:lpstr>Times New Roman</vt:lpstr>
      <vt:lpstr>Wingdings</vt:lpstr>
      <vt:lpstr>3_Peanuts</vt:lpstr>
      <vt:lpstr>Peanuts</vt:lpstr>
      <vt:lpstr>1_Peanuts</vt:lpstr>
      <vt:lpstr>7_Peanuts</vt:lpstr>
      <vt:lpstr>2_Peanuts</vt:lpstr>
      <vt:lpstr>5_Peanuts</vt:lpstr>
      <vt:lpstr>6_Peanuts</vt:lpstr>
      <vt:lpstr>8_Peanuts</vt:lpstr>
      <vt:lpstr>2_Office Theme</vt:lpstr>
      <vt:lpstr>Edge</vt:lpstr>
      <vt:lpstr>PPP_SAGRI_PRT_Harvest_Time</vt:lpstr>
      <vt:lpstr>Office Theme</vt:lpstr>
      <vt:lpstr>Blank Presentation</vt:lpstr>
      <vt:lpstr>4_Peanuts</vt:lpstr>
      <vt:lpstr>Peanut Weed  Control Update - 2020   </vt:lpstr>
      <vt:lpstr>Peanut Weed Control Integrated Program Approach</vt:lpstr>
      <vt:lpstr>Twin vs. Single Rows</vt:lpstr>
      <vt:lpstr>The Peanut Herbicide Toolbox 23 Active ingredients, 9 MOA’s</vt:lpstr>
      <vt:lpstr>The foundation of weed management in peanuts in GA are the yellow/DNA herbicides!</vt:lpstr>
      <vt:lpstr>Others (chloroacetamides, isoxazolines)</vt:lpstr>
      <vt:lpstr>Irrigated Peanut Yield Response to PRE Applied Pyroxasulfone</vt:lpstr>
      <vt:lpstr>Peanut Weed Control - 2019</vt:lpstr>
      <vt:lpstr>Valor Great Weed Control vs. Crop Injury</vt:lpstr>
      <vt:lpstr>Valor Injury - 2019</vt:lpstr>
      <vt:lpstr>Valor Effects on Peanut Yield  High Moisture Conditions - 2019 </vt:lpstr>
      <vt:lpstr>Peanut Weed Control - 2019</vt:lpstr>
      <vt:lpstr>Strongarm/Peanut</vt:lpstr>
      <vt:lpstr>Strongarm Crop Rotations</vt:lpstr>
      <vt:lpstr>Paraquat in Peanut</vt:lpstr>
      <vt:lpstr>Why do we use Storm or Basagran with paraquat?</vt:lpstr>
      <vt:lpstr>PowerPoint Presentation</vt:lpstr>
      <vt:lpstr>Peanut Yield (GA-16HO) As Influenced by Gramoxone Timing (Averaged over 9 Gramoxone treatments)</vt:lpstr>
      <vt:lpstr>New Paraquat Training Requirements</vt:lpstr>
      <vt:lpstr>Cadre: The glyphosate of peanuts?</vt:lpstr>
      <vt:lpstr>Cadre “Yellow Flash” – 3 DAT</vt:lpstr>
      <vt:lpstr>Yellow Nutsedge Control with Cadre @ 4 oz/A + Agridex @ 1% v/v - 2019</vt:lpstr>
      <vt:lpstr>Cadre/Cotton</vt:lpstr>
      <vt:lpstr>Cadre/Impose Rotational Restrictions</vt:lpstr>
      <vt:lpstr>Cadre Carryover in Cotton Brooks County, GA - 2000</vt:lpstr>
      <vt:lpstr>Brief History of Metolachlor</vt:lpstr>
      <vt:lpstr>Valor/Dual High Moisture Tests – 2017-2019</vt:lpstr>
      <vt:lpstr>Peanut Response to Valor + Dual Magnum - 2018</vt:lpstr>
      <vt:lpstr>Valor/Dual Magnum High Moisture Results - 2018</vt:lpstr>
      <vt:lpstr>Valor/Dual Magnum High Moisture Results - 2019</vt:lpstr>
      <vt:lpstr>Peanut J-Rooting  No Valor or Dual</vt:lpstr>
      <vt:lpstr>Late-Season MG problems Harvest Aid (Aim or ET)</vt:lpstr>
      <vt:lpstr>What do the top Georgia peanut growers do? 2018 Georgia Peanut Achievement Club Winners</vt:lpstr>
      <vt:lpstr>Off-Target Dicamba/Peanuts</vt:lpstr>
      <vt:lpstr>Dicamba/Peanuts – I  (Stem Epinasty)</vt:lpstr>
      <vt:lpstr>Dicamba/Peanuts – II  (leaf strapping)</vt:lpstr>
      <vt:lpstr>Dicamba/Peanuts – III (leaf roll)</vt:lpstr>
      <vt:lpstr>Peanuts/Dicamba Summary</vt:lpstr>
      <vt:lpstr>Roundup P-Max + Xtendimax Effects on Peanut Grade - 2019</vt:lpstr>
      <vt:lpstr>Roundup P-Max + Xtendimax Effects on Peanut Pods - 2019</vt:lpstr>
      <vt:lpstr>Pay Attention to Detail!</vt:lpstr>
      <vt:lpstr>Non-Selective Applicators (Last Resort)</vt:lpstr>
      <vt:lpstr>Our First Attempt in a Real Field  Tift County, August 2010 (3 DAT)</vt:lpstr>
      <vt:lpstr>Weed Wiper Randolph County – August 20, 2018</vt:lpstr>
      <vt:lpstr>Tank-Mixtures The Impossible Dream</vt:lpstr>
      <vt:lpstr>The Tank-Mixes Blues!</vt:lpstr>
      <vt:lpstr>PowerPoint Presentation</vt:lpstr>
      <vt:lpstr>PowerPoint Presentation</vt:lpstr>
      <vt:lpstr>Questions/Comments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121</cp:revision>
  <cp:lastPrinted>2019-09-24T15:48:10Z</cp:lastPrinted>
  <dcterms:created xsi:type="dcterms:W3CDTF">2018-11-12T21:04:26Z</dcterms:created>
  <dcterms:modified xsi:type="dcterms:W3CDTF">2019-11-26T15:36:38Z</dcterms:modified>
</cp:coreProperties>
</file>