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 id="2147483756" r:id="rId2"/>
    <p:sldMasterId id="2147483768" r:id="rId3"/>
    <p:sldMasterId id="2147483788" r:id="rId4"/>
    <p:sldMasterId id="2147483801" r:id="rId5"/>
    <p:sldMasterId id="2147483833" r:id="rId6"/>
  </p:sldMasterIdLst>
  <p:notesMasterIdLst>
    <p:notesMasterId r:id="rId41"/>
  </p:notesMasterIdLst>
  <p:handoutMasterIdLst>
    <p:handoutMasterId r:id="rId42"/>
  </p:handoutMasterIdLst>
  <p:sldIdLst>
    <p:sldId id="465" r:id="rId7"/>
    <p:sldId id="486" r:id="rId8"/>
    <p:sldId id="466" r:id="rId9"/>
    <p:sldId id="485" r:id="rId10"/>
    <p:sldId id="459" r:id="rId11"/>
    <p:sldId id="469" r:id="rId12"/>
    <p:sldId id="475" r:id="rId13"/>
    <p:sldId id="474" r:id="rId14"/>
    <p:sldId id="473" r:id="rId15"/>
    <p:sldId id="476" r:id="rId16"/>
    <p:sldId id="487" r:id="rId17"/>
    <p:sldId id="498" r:id="rId18"/>
    <p:sldId id="479" r:id="rId19"/>
    <p:sldId id="460" r:id="rId20"/>
    <p:sldId id="463" r:id="rId21"/>
    <p:sldId id="282" r:id="rId22"/>
    <p:sldId id="506" r:id="rId23"/>
    <p:sldId id="273" r:id="rId24"/>
    <p:sldId id="464" r:id="rId25"/>
    <p:sldId id="278" r:id="rId26"/>
    <p:sldId id="283" r:id="rId27"/>
    <p:sldId id="488" r:id="rId28"/>
    <p:sldId id="502" r:id="rId29"/>
    <p:sldId id="503" r:id="rId30"/>
    <p:sldId id="489" r:id="rId31"/>
    <p:sldId id="490" r:id="rId32"/>
    <p:sldId id="491" r:id="rId33"/>
    <p:sldId id="492" r:id="rId34"/>
    <p:sldId id="493" r:id="rId35"/>
    <p:sldId id="494" r:id="rId36"/>
    <p:sldId id="495" r:id="rId37"/>
    <p:sldId id="504" r:id="rId38"/>
    <p:sldId id="505" r:id="rId39"/>
    <p:sldId id="496" r:id="rId40"/>
  </p:sldIdLst>
  <p:sldSz cx="9144000" cy="6858000" type="screen4x3"/>
  <p:notesSz cx="7053263" cy="93567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4637" autoAdjust="0"/>
  </p:normalViewPr>
  <p:slideViewPr>
    <p:cSldViewPr>
      <p:cViewPr varScale="1">
        <p:scale>
          <a:sx n="90" d="100"/>
          <a:sy n="90" d="100"/>
        </p:scale>
        <p:origin x="1613" y="45"/>
      </p:cViewPr>
      <p:guideLst>
        <p:guide orient="horz" pos="2160"/>
        <p:guide pos="2880"/>
      </p:guideLst>
    </p:cSldViewPr>
  </p:slideViewPr>
  <p:outlineViewPr>
    <p:cViewPr>
      <p:scale>
        <a:sx n="33" d="100"/>
        <a:sy n="33" d="100"/>
      </p:scale>
      <p:origin x="0" y="-1293"/>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0"/>
      <c:rotY val="0"/>
      <c:rAngAx val="1"/>
    </c:view3D>
    <c:floor>
      <c:thickness val="0"/>
    </c:floor>
    <c:sideWall>
      <c:thickness val="0"/>
      <c:spPr>
        <a:solidFill>
          <a:schemeClr val="bg1">
            <a:lumMod val="75000"/>
          </a:schemeClr>
        </a:solidFill>
      </c:spPr>
    </c:sideWall>
    <c:backWall>
      <c:thickness val="0"/>
      <c:spPr>
        <a:solidFill>
          <a:schemeClr val="bg1">
            <a:lumMod val="75000"/>
          </a:schemeClr>
        </a:solidFill>
      </c:spPr>
    </c:backWall>
    <c:plotArea>
      <c:layout>
        <c:manualLayout>
          <c:layoutTarget val="inner"/>
          <c:xMode val="edge"/>
          <c:yMode val="edge"/>
          <c:x val="8.2331069800540863E-2"/>
          <c:y val="5.2874861220836691E-2"/>
          <c:w val="0.90752400034782632"/>
          <c:h val="0.89425027755832664"/>
        </c:manualLayout>
      </c:layout>
      <c:bar3DChart>
        <c:barDir val="col"/>
        <c:grouping val="stacked"/>
        <c:varyColors val="0"/>
        <c:ser>
          <c:idx val="0"/>
          <c:order val="0"/>
          <c:tx>
            <c:strRef>
              <c:f>Sheet1!$B$1</c:f>
              <c:strCache>
                <c:ptCount val="1"/>
                <c:pt idx="0">
                  <c:v>Series 1</c:v>
                </c:pt>
              </c:strCache>
            </c:strRef>
          </c:tx>
          <c:spPr>
            <a:ln>
              <a:solidFill>
                <a:schemeClr val="tx1"/>
              </a:solidFill>
            </a:ln>
            <a:effectLst>
              <a:outerShdw blurRad="50800" dist="50800" dir="5400000" algn="ctr" rotWithShape="0">
                <a:srgbClr val="000000">
                  <a:alpha val="85000"/>
                </a:srgbClr>
              </a:outerShdw>
            </a:effectLst>
            <a:scene3d>
              <a:camera prst="orthographicFront"/>
              <a:lightRig rig="threePt" dir="t"/>
            </a:scene3d>
            <a:sp3d/>
          </c:spPr>
          <c:invertIfNegative val="0"/>
          <c:dPt>
            <c:idx val="0"/>
            <c:invertIfNegative val="0"/>
            <c:bubble3D val="0"/>
            <c:spPr>
              <a:solidFill>
                <a:srgbClr val="FFFF00"/>
              </a:solidFill>
              <a:ln w="6350">
                <a:solidFill>
                  <a:schemeClr val="tx1"/>
                </a:solidFill>
              </a:ln>
              <a:effectLst>
                <a:outerShdw sx="1000" sy="1000" algn="ctr" rotWithShape="0">
                  <a:srgbClr val="000000"/>
                </a:outerShdw>
              </a:effectLst>
              <a:scene3d>
                <a:camera prst="orthographicFront"/>
                <a:lightRig rig="threePt" dir="t"/>
              </a:scene3d>
              <a:sp3d/>
            </c:spPr>
            <c:extLst>
              <c:ext xmlns:c16="http://schemas.microsoft.com/office/drawing/2014/chart" uri="{C3380CC4-5D6E-409C-BE32-E72D297353CC}">
                <c16:uniqueId val="{00000001-ABC8-4BA3-813F-6B07A4E16171}"/>
              </c:ext>
            </c:extLst>
          </c:dPt>
          <c:dPt>
            <c:idx val="1"/>
            <c:invertIfNegative val="0"/>
            <c:bubble3D val="0"/>
            <c:spPr>
              <a:solidFill>
                <a:srgbClr val="FFFF00"/>
              </a:solidFill>
              <a:ln>
                <a:solidFill>
                  <a:schemeClr val="tx1"/>
                </a:solidFill>
              </a:ln>
              <a:effectLst>
                <a:outerShdw blurRad="50800" dist="50800" dir="5400000" algn="ctr" rotWithShape="0">
                  <a:srgbClr val="000000">
                    <a:alpha val="85000"/>
                  </a:srgbClr>
                </a:outerShdw>
              </a:effectLst>
              <a:scene3d>
                <a:camera prst="orthographicFront"/>
                <a:lightRig rig="threePt" dir="t"/>
              </a:scene3d>
              <a:sp3d/>
            </c:spPr>
            <c:extLst>
              <c:ext xmlns:c16="http://schemas.microsoft.com/office/drawing/2014/chart" uri="{C3380CC4-5D6E-409C-BE32-E72D297353CC}">
                <c16:uniqueId val="{00000003-ABC8-4BA3-813F-6B07A4E16171}"/>
              </c:ext>
            </c:extLst>
          </c:dPt>
          <c:dPt>
            <c:idx val="2"/>
            <c:invertIfNegative val="0"/>
            <c:bubble3D val="0"/>
            <c:spPr>
              <a:solidFill>
                <a:srgbClr val="FFFF00"/>
              </a:solidFill>
              <a:ln>
                <a:solidFill>
                  <a:schemeClr val="tx1"/>
                </a:solidFill>
              </a:ln>
              <a:effectLst>
                <a:outerShdw blurRad="50800" dist="50800" dir="5400000" algn="ctr" rotWithShape="0">
                  <a:srgbClr val="000000">
                    <a:alpha val="85000"/>
                  </a:srgbClr>
                </a:outerShdw>
              </a:effectLst>
              <a:scene3d>
                <a:camera prst="orthographicFront"/>
                <a:lightRig rig="threePt" dir="t"/>
              </a:scene3d>
              <a:sp3d/>
            </c:spPr>
            <c:extLst>
              <c:ext xmlns:c16="http://schemas.microsoft.com/office/drawing/2014/chart" uri="{C3380CC4-5D6E-409C-BE32-E72D297353CC}">
                <c16:uniqueId val="{00000005-ABC8-4BA3-813F-6B07A4E16171}"/>
              </c:ext>
            </c:extLst>
          </c:dPt>
          <c:dPt>
            <c:idx val="3"/>
            <c:invertIfNegative val="0"/>
            <c:bubble3D val="0"/>
            <c:spPr>
              <a:solidFill>
                <a:srgbClr val="FFFF00"/>
              </a:solidFill>
              <a:ln>
                <a:solidFill>
                  <a:schemeClr val="tx1"/>
                </a:solidFill>
              </a:ln>
              <a:effectLst>
                <a:outerShdw blurRad="50800" dist="50800" dir="5400000" algn="ctr" rotWithShape="0">
                  <a:srgbClr val="000000">
                    <a:alpha val="85000"/>
                  </a:srgbClr>
                </a:outerShdw>
              </a:effectLst>
              <a:scene3d>
                <a:camera prst="orthographicFront"/>
                <a:lightRig rig="threePt" dir="t"/>
              </a:scene3d>
              <a:sp3d/>
            </c:spPr>
            <c:extLst>
              <c:ext xmlns:c16="http://schemas.microsoft.com/office/drawing/2014/chart" uri="{C3380CC4-5D6E-409C-BE32-E72D297353CC}">
                <c16:uniqueId val="{00000007-ABC8-4BA3-813F-6B07A4E16171}"/>
              </c:ext>
            </c:extLst>
          </c:dPt>
          <c:dPt>
            <c:idx val="4"/>
            <c:invertIfNegative val="0"/>
            <c:bubble3D val="0"/>
            <c:spPr>
              <a:solidFill>
                <a:srgbClr val="FFFF00"/>
              </a:solidFill>
              <a:ln>
                <a:solidFill>
                  <a:schemeClr val="tx1"/>
                </a:solidFill>
              </a:ln>
              <a:effectLst>
                <a:outerShdw blurRad="50800" dist="50800" dir="5400000" algn="ctr" rotWithShape="0">
                  <a:srgbClr val="000000">
                    <a:alpha val="85000"/>
                  </a:srgbClr>
                </a:outerShdw>
              </a:effectLst>
              <a:scene3d>
                <a:camera prst="orthographicFront"/>
                <a:lightRig rig="threePt" dir="t"/>
              </a:scene3d>
              <a:sp3d/>
            </c:spPr>
            <c:extLst>
              <c:ext xmlns:c16="http://schemas.microsoft.com/office/drawing/2014/chart" uri="{C3380CC4-5D6E-409C-BE32-E72D297353CC}">
                <c16:uniqueId val="{00000009-ABC8-4BA3-813F-6B07A4E16171}"/>
              </c:ext>
            </c:extLst>
          </c:dPt>
          <c:dPt>
            <c:idx val="5"/>
            <c:invertIfNegative val="0"/>
            <c:bubble3D val="0"/>
            <c:spPr>
              <a:solidFill>
                <a:srgbClr val="FFFF00"/>
              </a:solidFill>
              <a:ln>
                <a:solidFill>
                  <a:schemeClr val="tx1"/>
                </a:solidFill>
              </a:ln>
              <a:effectLst>
                <a:outerShdw blurRad="50800" dist="50800" dir="5400000" algn="ctr" rotWithShape="0">
                  <a:srgbClr val="000000">
                    <a:alpha val="85000"/>
                  </a:srgbClr>
                </a:outerShdw>
              </a:effectLst>
              <a:scene3d>
                <a:camera prst="orthographicFront"/>
                <a:lightRig rig="threePt" dir="t"/>
              </a:scene3d>
              <a:sp3d/>
            </c:spPr>
            <c:extLst>
              <c:ext xmlns:c16="http://schemas.microsoft.com/office/drawing/2014/chart" uri="{C3380CC4-5D6E-409C-BE32-E72D297353CC}">
                <c16:uniqueId val="{0000000B-ABC8-4BA3-813F-6B07A4E16171}"/>
              </c:ext>
            </c:extLst>
          </c:dPt>
          <c:dPt>
            <c:idx val="6"/>
            <c:invertIfNegative val="0"/>
            <c:bubble3D val="0"/>
            <c:spPr>
              <a:solidFill>
                <a:srgbClr val="FFFF00"/>
              </a:solidFill>
              <a:ln>
                <a:solidFill>
                  <a:schemeClr val="tx1"/>
                </a:solidFill>
              </a:ln>
              <a:effectLst>
                <a:outerShdw blurRad="50800" dist="50800" dir="5400000" algn="ctr" rotWithShape="0">
                  <a:srgbClr val="000000">
                    <a:alpha val="85000"/>
                  </a:srgbClr>
                </a:outerShdw>
              </a:effectLst>
              <a:scene3d>
                <a:camera prst="orthographicFront"/>
                <a:lightRig rig="threePt" dir="t"/>
              </a:scene3d>
              <a:sp3d/>
            </c:spPr>
            <c:extLst>
              <c:ext xmlns:c16="http://schemas.microsoft.com/office/drawing/2014/chart" uri="{C3380CC4-5D6E-409C-BE32-E72D297353CC}">
                <c16:uniqueId val="{0000000D-ABC8-4BA3-813F-6B07A4E16171}"/>
              </c:ext>
            </c:extLst>
          </c:dPt>
          <c:cat>
            <c:numRef>
              <c:f>Sheet1!$A$2:$A$4</c:f>
              <c:numCache>
                <c:formatCode>General</c:formatCode>
                <c:ptCount val="3"/>
              </c:numCache>
            </c:numRef>
          </c:cat>
          <c:val>
            <c:numRef>
              <c:f>Sheet1!$B$2:$B$4</c:f>
              <c:numCache>
                <c:formatCode>General</c:formatCode>
                <c:ptCount val="3"/>
                <c:pt idx="0">
                  <c:v>188</c:v>
                </c:pt>
                <c:pt idx="1">
                  <c:v>128</c:v>
                </c:pt>
                <c:pt idx="2">
                  <c:v>68</c:v>
                </c:pt>
              </c:numCache>
            </c:numRef>
          </c:val>
          <c:extLst>
            <c:ext xmlns:c16="http://schemas.microsoft.com/office/drawing/2014/chart" uri="{C3380CC4-5D6E-409C-BE32-E72D297353CC}">
              <c16:uniqueId val="{0000000E-ABC8-4BA3-813F-6B07A4E16171}"/>
            </c:ext>
          </c:extLst>
        </c:ser>
        <c:ser>
          <c:idx val="1"/>
          <c:order val="1"/>
          <c:tx>
            <c:strRef>
              <c:f>Sheet1!$C$1</c:f>
              <c:strCache>
                <c:ptCount val="1"/>
                <c:pt idx="0">
                  <c:v>Series 2</c:v>
                </c:pt>
              </c:strCache>
            </c:strRef>
          </c:tx>
          <c:spPr>
            <a:solidFill>
              <a:srgbClr val="FF0000"/>
            </a:solidFill>
            <a:ln>
              <a:solidFill>
                <a:schemeClr val="tx1"/>
              </a:solidFill>
            </a:ln>
            <a:scene3d>
              <a:camera prst="orthographicFront"/>
              <a:lightRig rig="threePt" dir="t"/>
            </a:scene3d>
            <a:sp3d/>
          </c:spPr>
          <c:invertIfNegative val="0"/>
          <c:dPt>
            <c:idx val="0"/>
            <c:invertIfNegative val="0"/>
            <c:bubble3D val="0"/>
            <c:spPr>
              <a:solidFill>
                <a:srgbClr val="FF0000"/>
              </a:solidFill>
              <a:ln>
                <a:solidFill>
                  <a:schemeClr val="tx1"/>
                </a:solidFill>
              </a:ln>
              <a:effectLst>
                <a:outerShdw blurRad="50800" dist="50800" dir="5400000" algn="ctr" rotWithShape="0">
                  <a:srgbClr val="FF0000"/>
                </a:outerShdw>
              </a:effectLst>
              <a:scene3d>
                <a:camera prst="orthographicFront"/>
                <a:lightRig rig="threePt" dir="t"/>
              </a:scene3d>
              <a:sp3d/>
            </c:spPr>
            <c:extLst>
              <c:ext xmlns:c16="http://schemas.microsoft.com/office/drawing/2014/chart" uri="{C3380CC4-5D6E-409C-BE32-E72D297353CC}">
                <c16:uniqueId val="{00000010-ABC8-4BA3-813F-6B07A4E16171}"/>
              </c:ext>
            </c:extLst>
          </c:dPt>
          <c:cat>
            <c:numRef>
              <c:f>Sheet1!$A$2:$A$4</c:f>
              <c:numCache>
                <c:formatCode>General</c:formatCode>
                <c:ptCount val="3"/>
              </c:numCache>
            </c:numRef>
          </c:cat>
          <c:val>
            <c:numRef>
              <c:f>Sheet1!$C$2:$C$4</c:f>
              <c:numCache>
                <c:formatCode>General</c:formatCode>
                <c:ptCount val="3"/>
              </c:numCache>
            </c:numRef>
          </c:val>
          <c:extLst>
            <c:ext xmlns:c16="http://schemas.microsoft.com/office/drawing/2014/chart" uri="{C3380CC4-5D6E-409C-BE32-E72D297353CC}">
              <c16:uniqueId val="{00000011-ABC8-4BA3-813F-6B07A4E16171}"/>
            </c:ext>
          </c:extLst>
        </c:ser>
        <c:ser>
          <c:idx val="2"/>
          <c:order val="2"/>
          <c:tx>
            <c:strRef>
              <c:f>Sheet1!$D$1</c:f>
              <c:strCache>
                <c:ptCount val="1"/>
                <c:pt idx="0">
                  <c:v>Series 3</c:v>
                </c:pt>
              </c:strCache>
            </c:strRef>
          </c:tx>
          <c:invertIfNegative val="0"/>
          <c:cat>
            <c:numRef>
              <c:f>Sheet1!$A$2:$A$4</c:f>
              <c:numCache>
                <c:formatCode>General</c:formatCode>
                <c:ptCount val="3"/>
              </c:numCache>
            </c:numRef>
          </c:cat>
          <c:val>
            <c:numRef>
              <c:f>Sheet1!$D$2:$D$4</c:f>
              <c:numCache>
                <c:formatCode>General</c:formatCode>
                <c:ptCount val="3"/>
              </c:numCache>
            </c:numRef>
          </c:val>
          <c:extLst>
            <c:ext xmlns:c16="http://schemas.microsoft.com/office/drawing/2014/chart" uri="{C3380CC4-5D6E-409C-BE32-E72D297353CC}">
              <c16:uniqueId val="{00000012-ABC8-4BA3-813F-6B07A4E16171}"/>
            </c:ext>
          </c:extLst>
        </c:ser>
        <c:ser>
          <c:idx val="3"/>
          <c:order val="3"/>
          <c:tx>
            <c:strRef>
              <c:f>Sheet1!$E$1</c:f>
              <c:strCache>
                <c:ptCount val="1"/>
                <c:pt idx="0">
                  <c:v>Series 4</c:v>
                </c:pt>
              </c:strCache>
            </c:strRef>
          </c:tx>
          <c:invertIfNegative val="0"/>
          <c:cat>
            <c:numRef>
              <c:f>Sheet1!$A$2:$A$4</c:f>
              <c:numCache>
                <c:formatCode>General</c:formatCode>
                <c:ptCount val="3"/>
              </c:numCache>
            </c:numRef>
          </c:cat>
          <c:val>
            <c:numRef>
              <c:f>Sheet1!$E$2:$E$4</c:f>
              <c:numCache>
                <c:formatCode>General</c:formatCode>
                <c:ptCount val="3"/>
              </c:numCache>
            </c:numRef>
          </c:val>
          <c:extLst>
            <c:ext xmlns:c16="http://schemas.microsoft.com/office/drawing/2014/chart" uri="{C3380CC4-5D6E-409C-BE32-E72D297353CC}">
              <c16:uniqueId val="{00000013-ABC8-4BA3-813F-6B07A4E16171}"/>
            </c:ext>
          </c:extLst>
        </c:ser>
        <c:ser>
          <c:idx val="4"/>
          <c:order val="4"/>
          <c:tx>
            <c:strRef>
              <c:f>Sheet1!$F$1</c:f>
              <c:strCache>
                <c:ptCount val="1"/>
                <c:pt idx="0">
                  <c:v>Series 5</c:v>
                </c:pt>
              </c:strCache>
            </c:strRef>
          </c:tx>
          <c:invertIfNegative val="0"/>
          <c:cat>
            <c:numRef>
              <c:f>Sheet1!$A$2:$A$4</c:f>
              <c:numCache>
                <c:formatCode>General</c:formatCode>
                <c:ptCount val="3"/>
              </c:numCache>
            </c:numRef>
          </c:cat>
          <c:val>
            <c:numRef>
              <c:f>Sheet1!$F$2:$F$4</c:f>
              <c:numCache>
                <c:formatCode>General</c:formatCode>
                <c:ptCount val="3"/>
              </c:numCache>
            </c:numRef>
          </c:val>
          <c:extLst>
            <c:ext xmlns:c16="http://schemas.microsoft.com/office/drawing/2014/chart" uri="{C3380CC4-5D6E-409C-BE32-E72D297353CC}">
              <c16:uniqueId val="{00000014-ABC8-4BA3-813F-6B07A4E16171}"/>
            </c:ext>
          </c:extLst>
        </c:ser>
        <c:ser>
          <c:idx val="5"/>
          <c:order val="5"/>
          <c:tx>
            <c:strRef>
              <c:f>Sheet1!$G$1</c:f>
              <c:strCache>
                <c:ptCount val="1"/>
                <c:pt idx="0">
                  <c:v>Series 6</c:v>
                </c:pt>
              </c:strCache>
            </c:strRef>
          </c:tx>
          <c:invertIfNegative val="0"/>
          <c:cat>
            <c:numRef>
              <c:f>Sheet1!$A$2:$A$4</c:f>
              <c:numCache>
                <c:formatCode>General</c:formatCode>
                <c:ptCount val="3"/>
              </c:numCache>
            </c:numRef>
          </c:cat>
          <c:val>
            <c:numRef>
              <c:f>Sheet1!$G$2:$G$4</c:f>
              <c:numCache>
                <c:formatCode>General</c:formatCode>
                <c:ptCount val="3"/>
              </c:numCache>
            </c:numRef>
          </c:val>
          <c:extLst>
            <c:ext xmlns:c16="http://schemas.microsoft.com/office/drawing/2014/chart" uri="{C3380CC4-5D6E-409C-BE32-E72D297353CC}">
              <c16:uniqueId val="{00000015-ABC8-4BA3-813F-6B07A4E16171}"/>
            </c:ext>
          </c:extLst>
        </c:ser>
        <c:ser>
          <c:idx val="6"/>
          <c:order val="6"/>
          <c:tx>
            <c:strRef>
              <c:f>Sheet1!$H$1</c:f>
              <c:strCache>
                <c:ptCount val="1"/>
                <c:pt idx="0">
                  <c:v>Series 7</c:v>
                </c:pt>
              </c:strCache>
            </c:strRef>
          </c:tx>
          <c:invertIfNegative val="0"/>
          <c:cat>
            <c:numRef>
              <c:f>Sheet1!$A$2:$A$4</c:f>
              <c:numCache>
                <c:formatCode>General</c:formatCode>
                <c:ptCount val="3"/>
              </c:numCache>
            </c:numRef>
          </c:cat>
          <c:val>
            <c:numRef>
              <c:f>Sheet1!$H$2:$H$4</c:f>
              <c:numCache>
                <c:formatCode>General</c:formatCode>
                <c:ptCount val="3"/>
              </c:numCache>
            </c:numRef>
          </c:val>
          <c:extLst>
            <c:ext xmlns:c16="http://schemas.microsoft.com/office/drawing/2014/chart" uri="{C3380CC4-5D6E-409C-BE32-E72D297353CC}">
              <c16:uniqueId val="{00000016-ABC8-4BA3-813F-6B07A4E16171}"/>
            </c:ext>
          </c:extLst>
        </c:ser>
        <c:dLbls>
          <c:showLegendKey val="0"/>
          <c:showVal val="0"/>
          <c:showCatName val="0"/>
          <c:showSerName val="0"/>
          <c:showPercent val="0"/>
          <c:showBubbleSize val="0"/>
        </c:dLbls>
        <c:gapWidth val="21"/>
        <c:gapDepth val="50"/>
        <c:shape val="cylinder"/>
        <c:axId val="54520832"/>
        <c:axId val="54530816"/>
        <c:axId val="0"/>
      </c:bar3DChart>
      <c:catAx>
        <c:axId val="54520832"/>
        <c:scaling>
          <c:orientation val="minMax"/>
        </c:scaling>
        <c:delete val="0"/>
        <c:axPos val="b"/>
        <c:numFmt formatCode="General" sourceLinked="1"/>
        <c:majorTickMark val="out"/>
        <c:minorTickMark val="none"/>
        <c:tickLblPos val="nextTo"/>
        <c:crossAx val="54530816"/>
        <c:crosses val="autoZero"/>
        <c:auto val="1"/>
        <c:lblAlgn val="ctr"/>
        <c:lblOffset val="100"/>
        <c:noMultiLvlLbl val="0"/>
      </c:catAx>
      <c:valAx>
        <c:axId val="54530816"/>
        <c:scaling>
          <c:orientation val="minMax"/>
          <c:min val="0"/>
        </c:scaling>
        <c:delete val="0"/>
        <c:axPos val="l"/>
        <c:majorGridlines>
          <c:spPr>
            <a:ln>
              <a:solidFill>
                <a:schemeClr val="tx1"/>
              </a:solidFill>
            </a:ln>
          </c:spPr>
        </c:majorGridlines>
        <c:numFmt formatCode="General" sourceLinked="1"/>
        <c:majorTickMark val="in"/>
        <c:minorTickMark val="none"/>
        <c:tickLblPos val="nextTo"/>
        <c:spPr>
          <a:ln>
            <a:solidFill>
              <a:schemeClr val="tx1"/>
            </a:solidFill>
          </a:ln>
        </c:spPr>
        <c:txPr>
          <a:bodyPr/>
          <a:lstStyle/>
          <a:p>
            <a:pPr>
              <a:defRPr sz="1800" b="1" i="0" baseline="0">
                <a:solidFill>
                  <a:schemeClr val="bg1"/>
                </a:solidFill>
                <a:latin typeface="Arial Black" panose="020B0A04020102020204" pitchFamily="34" charset="0"/>
              </a:defRPr>
            </a:pPr>
            <a:endParaRPr lang="en-US"/>
          </a:p>
        </c:txPr>
        <c:crossAx val="54520832"/>
        <c:crosses val="autoZero"/>
        <c:crossBetween val="between"/>
        <c:majorUnit val="50"/>
        <c:minorUnit val="5"/>
      </c:valAx>
    </c:plotArea>
    <c:plotVisOnly val="1"/>
    <c:dispBlanksAs val="gap"/>
    <c:showDLblsOverMax val="0"/>
  </c:chart>
  <c:spPr>
    <a:effectLst/>
  </c:spPr>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95738" y="0"/>
            <a:ext cx="3055937" cy="468313"/>
          </a:xfrm>
          <a:prstGeom prst="rect">
            <a:avLst/>
          </a:prstGeom>
        </p:spPr>
        <p:txBody>
          <a:bodyPr vert="horz" lIns="91440" tIns="45720" rIns="91440" bIns="45720" rtlCol="0"/>
          <a:lstStyle>
            <a:lvl1pPr algn="r">
              <a:defRPr sz="1200"/>
            </a:lvl1pPr>
          </a:lstStyle>
          <a:p>
            <a:fld id="{DF39C41F-8E69-42DD-A67D-F6C374FBB2A1}" type="datetimeFigureOut">
              <a:rPr lang="en-US" smtClean="0"/>
              <a:t>11/20/2019</a:t>
            </a:fld>
            <a:endParaRPr lang="en-US"/>
          </a:p>
        </p:txBody>
      </p:sp>
      <p:sp>
        <p:nvSpPr>
          <p:cNvPr id="4" name="Footer Placeholder 3"/>
          <p:cNvSpPr>
            <a:spLocks noGrp="1"/>
          </p:cNvSpPr>
          <p:nvPr>
            <p:ph type="ftr" sz="quarter" idx="2"/>
          </p:nvPr>
        </p:nvSpPr>
        <p:spPr>
          <a:xfrm>
            <a:off x="0" y="8888413"/>
            <a:ext cx="3055938" cy="4683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95738" y="8888413"/>
            <a:ext cx="3055937" cy="468312"/>
          </a:xfrm>
          <a:prstGeom prst="rect">
            <a:avLst/>
          </a:prstGeom>
        </p:spPr>
        <p:txBody>
          <a:bodyPr vert="horz" lIns="91440" tIns="45720" rIns="91440" bIns="45720" rtlCol="0" anchor="b"/>
          <a:lstStyle>
            <a:lvl1pPr algn="r">
              <a:defRPr sz="1200"/>
            </a:lvl1pPr>
          </a:lstStyle>
          <a:p>
            <a:fld id="{66A171B2-1B2E-4B04-8F37-164B2B938746}" type="slidenum">
              <a:rPr lang="en-US" smtClean="0"/>
              <a:t>‹#›</a:t>
            </a:fld>
            <a:endParaRPr lang="en-US"/>
          </a:p>
        </p:txBody>
      </p:sp>
    </p:spTree>
    <p:extLst>
      <p:ext uri="{BB962C8B-B14F-4D97-AF65-F5344CB8AC3E}">
        <p14:creationId xmlns:p14="http://schemas.microsoft.com/office/powerpoint/2010/main" val="1645909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95738" y="0"/>
            <a:ext cx="3055937" cy="468313"/>
          </a:xfrm>
          <a:prstGeom prst="rect">
            <a:avLst/>
          </a:prstGeom>
        </p:spPr>
        <p:txBody>
          <a:bodyPr vert="horz" lIns="91440" tIns="45720" rIns="91440" bIns="45720" rtlCol="0"/>
          <a:lstStyle>
            <a:lvl1pPr algn="r">
              <a:defRPr sz="1200"/>
            </a:lvl1pPr>
          </a:lstStyle>
          <a:p>
            <a:fld id="{6EAEEE51-2C2D-4DF0-A5DB-0168089C805D}" type="datetimeFigureOut">
              <a:rPr lang="en-US" smtClean="0"/>
              <a:t>11/20/2019</a:t>
            </a:fld>
            <a:endParaRPr lang="en-US"/>
          </a:p>
        </p:txBody>
      </p:sp>
      <p:sp>
        <p:nvSpPr>
          <p:cNvPr id="4" name="Slide Image Placeholder 3"/>
          <p:cNvSpPr>
            <a:spLocks noGrp="1" noRot="1" noChangeAspect="1"/>
          </p:cNvSpPr>
          <p:nvPr>
            <p:ph type="sldImg" idx="2"/>
          </p:nvPr>
        </p:nvSpPr>
        <p:spPr>
          <a:xfrm>
            <a:off x="1189038" y="701675"/>
            <a:ext cx="4676775" cy="3508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4850" y="4445000"/>
            <a:ext cx="5643563" cy="42100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86825"/>
            <a:ext cx="3055938" cy="4683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95738" y="8886825"/>
            <a:ext cx="3055937" cy="468313"/>
          </a:xfrm>
          <a:prstGeom prst="rect">
            <a:avLst/>
          </a:prstGeom>
        </p:spPr>
        <p:txBody>
          <a:bodyPr vert="horz" lIns="91440" tIns="45720" rIns="91440" bIns="45720" rtlCol="0" anchor="b"/>
          <a:lstStyle>
            <a:lvl1pPr algn="r">
              <a:defRPr sz="1200"/>
            </a:lvl1pPr>
          </a:lstStyle>
          <a:p>
            <a:fld id="{704CF0EC-5B4E-4F08-80E5-9198173F1D25}" type="slidenum">
              <a:rPr lang="en-US" smtClean="0"/>
              <a:t>‹#›</a:t>
            </a:fld>
            <a:endParaRPr lang="en-US"/>
          </a:p>
        </p:txBody>
      </p:sp>
    </p:spTree>
    <p:extLst>
      <p:ext uri="{BB962C8B-B14F-4D97-AF65-F5344CB8AC3E}">
        <p14:creationId xmlns:p14="http://schemas.microsoft.com/office/powerpoint/2010/main" val="3204345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1675"/>
            <a:ext cx="4675187" cy="3508375"/>
          </a:xfrm>
        </p:spPr>
      </p:sp>
      <p:sp>
        <p:nvSpPr>
          <p:cNvPr id="3" name="Notes Placeholder 2"/>
          <p:cNvSpPr>
            <a:spLocks noGrp="1"/>
          </p:cNvSpPr>
          <p:nvPr>
            <p:ph type="body" idx="1"/>
          </p:nvPr>
        </p:nvSpPr>
        <p:spPr/>
        <p:txBody>
          <a:bodyPr/>
          <a:lstStyle/>
          <a:p>
            <a:r>
              <a:rPr lang="en-US" dirty="0" smtClean="0"/>
              <a:t>You</a:t>
            </a:r>
            <a:r>
              <a:rPr lang="en-US" baseline="0" dirty="0" smtClean="0"/>
              <a:t> must understand spray droplet size if you are going to be successful. Micron is a word that sounds complex but it really isn’t as it is simply a measure of the droplet size.  This chart provides you with a few comparisons to make you more comfortable with the terminology. For example a 100 micron droplet is the size of human hair where a 400 micron droplet is the size of a staple. In the past with products like Liberty a 300 micron droplet was ideal because it works like a contact herbicide where you have to help out by getting throughout coverage of the herbicide on the weed.  Now with dicamba and 2,4-D, being systemic, you still have to get them on the weed but they can do a lot of the work themselves by moving throughout the plant so a larger droplet is a better choice (green arrow). Now why do we want a larger droplet.</a:t>
            </a:r>
            <a:endParaRPr lang="en-US" dirty="0"/>
          </a:p>
        </p:txBody>
      </p:sp>
      <p:sp>
        <p:nvSpPr>
          <p:cNvPr id="4" name="Slide Number Placeholder 3"/>
          <p:cNvSpPr>
            <a:spLocks noGrp="1"/>
          </p:cNvSpPr>
          <p:nvPr>
            <p:ph type="sldNum" sz="quarter" idx="10"/>
          </p:nvPr>
        </p:nvSpPr>
        <p:spPr/>
        <p:txBody>
          <a:bodyPr/>
          <a:lstStyle/>
          <a:p>
            <a:pPr marL="0" marR="0" lvl="0" indent="0" algn="r" defTabSz="920161" rtl="0" eaLnBrk="1" fontAlgn="auto" latinLnBrk="0" hangingPunct="1">
              <a:lnSpc>
                <a:spcPct val="100000"/>
              </a:lnSpc>
              <a:spcBef>
                <a:spcPts val="0"/>
              </a:spcBef>
              <a:spcAft>
                <a:spcPts val="0"/>
              </a:spcAft>
              <a:buClrTx/>
              <a:buSzTx/>
              <a:buFontTx/>
              <a:buNone/>
              <a:tabLst/>
              <a:defRPr/>
            </a:pPr>
            <a:fld id="{C5395827-6C3D-4C84-B909-BC0EF124BEE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0161"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22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CF0EC-5B4E-4F08-80E5-9198173F1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5790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CF0EC-5B4E-4F08-80E5-9198173F1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3533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CF0EC-5B4E-4F08-80E5-9198173F1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07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CF0EC-5B4E-4F08-80E5-9198173F1D25}" type="slidenum">
              <a:rPr lang="en-US" smtClean="0"/>
              <a:t>5</a:t>
            </a:fld>
            <a:endParaRPr lang="en-US" dirty="0"/>
          </a:p>
        </p:txBody>
      </p:sp>
    </p:spTree>
    <p:extLst>
      <p:ext uri="{BB962C8B-B14F-4D97-AF65-F5344CB8AC3E}">
        <p14:creationId xmlns:p14="http://schemas.microsoft.com/office/powerpoint/2010/main" val="113430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1675"/>
            <a:ext cx="4675187" cy="3508375"/>
          </a:xfrm>
        </p:spPr>
      </p:sp>
      <p:sp>
        <p:nvSpPr>
          <p:cNvPr id="3" name="Notes Placeholder 2"/>
          <p:cNvSpPr>
            <a:spLocks noGrp="1"/>
          </p:cNvSpPr>
          <p:nvPr>
            <p:ph type="body" idx="1"/>
          </p:nvPr>
        </p:nvSpPr>
        <p:spPr/>
        <p:txBody>
          <a:bodyPr/>
          <a:lstStyle/>
          <a:p>
            <a:r>
              <a:rPr lang="en-US" dirty="0" smtClean="0"/>
              <a:t>I want to stress</a:t>
            </a:r>
            <a:r>
              <a:rPr lang="en-US" baseline="0" dirty="0" smtClean="0"/>
              <a:t> even with the right tip it is not zero.  In fact one of our greatest concerns, is that you guys think all you need is to get the right tip and you are bullet proof.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FD722-1D29-460F-8418-A33D03AD40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88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CF0EC-5B4E-4F08-80E5-9198173F1D25}" type="slidenum">
              <a:rPr lang="en-US" smtClean="0"/>
              <a:t>7</a:t>
            </a:fld>
            <a:endParaRPr lang="en-US" dirty="0"/>
          </a:p>
        </p:txBody>
      </p:sp>
    </p:spTree>
    <p:extLst>
      <p:ext uri="{BB962C8B-B14F-4D97-AF65-F5344CB8AC3E}">
        <p14:creationId xmlns:p14="http://schemas.microsoft.com/office/powerpoint/2010/main" val="740720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CF0EC-5B4E-4F08-80E5-9198173F1D25}" type="slidenum">
              <a:rPr lang="en-US" smtClean="0"/>
              <a:t>9</a:t>
            </a:fld>
            <a:endParaRPr lang="en-US" dirty="0"/>
          </a:p>
        </p:txBody>
      </p:sp>
    </p:spTree>
    <p:extLst>
      <p:ext uri="{BB962C8B-B14F-4D97-AF65-F5344CB8AC3E}">
        <p14:creationId xmlns:p14="http://schemas.microsoft.com/office/powerpoint/2010/main" val="1344595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CF0EC-5B4E-4F08-80E5-9198173F1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719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1488A-2363-4FCB-B8D4-D84A7E9D6A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0446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1488A-2363-4FCB-B8D4-D84A7E9D6A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8545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CF0EC-5B4E-4F08-80E5-9198173F1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253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1B2F0E-C175-43A8-A684-CD2892AAA2D8}" type="datetimeFigureOut">
              <a:rPr lang="en-US" smtClean="0">
                <a:solidFill>
                  <a:prstClr val="black">
                    <a:tint val="75000"/>
                  </a:prstClr>
                </a:solidFill>
              </a:rPr>
              <a:pPr/>
              <a:t>11/20/2019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7BF081-E265-446D-B8D2-37D1220804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084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1B2F0E-C175-43A8-A684-CD2892AAA2D8}" type="datetimeFigureOut">
              <a:rPr lang="en-US" smtClean="0">
                <a:solidFill>
                  <a:prstClr val="black">
                    <a:tint val="75000"/>
                  </a:prstClr>
                </a:solidFill>
              </a:rPr>
              <a:pPr/>
              <a:t>11/20/2019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7BF081-E265-446D-B8D2-37D1220804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520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1B2F0E-C175-43A8-A684-CD2892AAA2D8}" type="datetimeFigureOut">
              <a:rPr lang="en-US" smtClean="0">
                <a:solidFill>
                  <a:prstClr val="black">
                    <a:tint val="75000"/>
                  </a:prstClr>
                </a:solidFill>
              </a:rPr>
              <a:pPr/>
              <a:t>11/20/2019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7BF081-E265-446D-B8D2-37D1220804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022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63F027-02BE-43DD-81A3-2C7C07D28FDA}" type="datetimeFigureOut">
              <a:rPr lang="en-US" smtClean="0">
                <a:solidFill>
                  <a:prstClr val="black">
                    <a:tint val="75000"/>
                  </a:prstClr>
                </a:solidFill>
              </a:rPr>
              <a:pPr/>
              <a:t>11/20/2019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FC7A3-9EA5-429C-9B53-9E9E82F59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366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3F027-02BE-43DD-81A3-2C7C07D28FDA}" type="datetimeFigureOut">
              <a:rPr lang="en-US" smtClean="0">
                <a:solidFill>
                  <a:prstClr val="black">
                    <a:tint val="75000"/>
                  </a:prstClr>
                </a:solidFill>
              </a:rPr>
              <a:pPr/>
              <a:t>11/20/2019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FC7A3-9EA5-429C-9B53-9E9E82F59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182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3F027-02BE-43DD-81A3-2C7C07D28FDA}" type="datetimeFigureOut">
              <a:rPr lang="en-US" smtClean="0">
                <a:solidFill>
                  <a:prstClr val="black">
                    <a:tint val="75000"/>
                  </a:prstClr>
                </a:solidFill>
              </a:rPr>
              <a:pPr/>
              <a:t>11/20/2019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FC7A3-9EA5-429C-9B53-9E9E82F59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441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3F027-02BE-43DD-81A3-2C7C07D28FDA}" type="datetimeFigureOut">
              <a:rPr lang="en-US" smtClean="0">
                <a:solidFill>
                  <a:prstClr val="black">
                    <a:tint val="75000"/>
                  </a:prstClr>
                </a:solidFill>
              </a:rPr>
              <a:pPr/>
              <a:t>11/20/2019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2FC7A3-9EA5-429C-9B53-9E9E82F59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439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3F027-02BE-43DD-81A3-2C7C07D28FDA}" type="datetimeFigureOut">
              <a:rPr lang="en-US" smtClean="0">
                <a:solidFill>
                  <a:prstClr val="black">
                    <a:tint val="75000"/>
                  </a:prstClr>
                </a:solidFill>
              </a:rPr>
              <a:pPr/>
              <a:t>11/20/2019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2FC7A3-9EA5-429C-9B53-9E9E82F59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302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3F027-02BE-43DD-81A3-2C7C07D28FDA}" type="datetimeFigureOut">
              <a:rPr lang="en-US" smtClean="0">
                <a:solidFill>
                  <a:prstClr val="black">
                    <a:tint val="75000"/>
                  </a:prstClr>
                </a:solidFill>
              </a:rPr>
              <a:pPr/>
              <a:t>11/20/2019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2FC7A3-9EA5-429C-9B53-9E9E82F59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291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3F027-02BE-43DD-81A3-2C7C07D28FDA}" type="datetimeFigureOut">
              <a:rPr lang="en-US" smtClean="0">
                <a:solidFill>
                  <a:prstClr val="black">
                    <a:tint val="75000"/>
                  </a:prstClr>
                </a:solidFill>
              </a:rPr>
              <a:pPr/>
              <a:t>11/20/2019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2FC7A3-9EA5-429C-9B53-9E9E82F59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553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3F027-02BE-43DD-81A3-2C7C07D28FDA}" type="datetimeFigureOut">
              <a:rPr lang="en-US" smtClean="0">
                <a:solidFill>
                  <a:prstClr val="black">
                    <a:tint val="75000"/>
                  </a:prstClr>
                </a:solidFill>
              </a:rPr>
              <a:pPr/>
              <a:t>11/20/2019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2FC7A3-9EA5-429C-9B53-9E9E82F59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218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1B2F0E-C175-43A8-A684-CD2892AAA2D8}" type="datetimeFigureOut">
              <a:rPr lang="en-US" smtClean="0">
                <a:solidFill>
                  <a:prstClr val="black">
                    <a:tint val="75000"/>
                  </a:prstClr>
                </a:solidFill>
              </a:rPr>
              <a:pPr/>
              <a:t>11/20/2019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7BF081-E265-446D-B8D2-37D1220804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802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3F027-02BE-43DD-81A3-2C7C07D28FDA}" type="datetimeFigureOut">
              <a:rPr lang="en-US" smtClean="0">
                <a:solidFill>
                  <a:prstClr val="black">
                    <a:tint val="75000"/>
                  </a:prstClr>
                </a:solidFill>
              </a:rPr>
              <a:pPr/>
              <a:t>11/20/2019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2FC7A3-9EA5-429C-9B53-9E9E82F59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806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3F027-02BE-43DD-81A3-2C7C07D28FDA}" type="datetimeFigureOut">
              <a:rPr lang="en-US" smtClean="0">
                <a:solidFill>
                  <a:prstClr val="black">
                    <a:tint val="75000"/>
                  </a:prstClr>
                </a:solidFill>
              </a:rPr>
              <a:pPr/>
              <a:t>11/20/2019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FC7A3-9EA5-429C-9B53-9E9E82F59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948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3F027-02BE-43DD-81A3-2C7C07D28FDA}" type="datetimeFigureOut">
              <a:rPr lang="en-US" smtClean="0">
                <a:solidFill>
                  <a:prstClr val="black">
                    <a:tint val="75000"/>
                  </a:prstClr>
                </a:solidFill>
              </a:rPr>
              <a:pPr/>
              <a:t>11/20/2019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2FC7A3-9EA5-429C-9B53-9E9E82F59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256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57425" y="2754313"/>
            <a:ext cx="6665913" cy="825500"/>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2265363" y="3649663"/>
            <a:ext cx="5567362" cy="550862"/>
          </a:xfrm>
        </p:spPr>
        <p:txBody>
          <a:bodyPr/>
          <a:lstStyle>
            <a:lvl1pPr marL="0" indent="0">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xfrm>
            <a:off x="685800" y="6583363"/>
            <a:ext cx="1905000" cy="233362"/>
          </a:xfrm>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583363"/>
            <a:ext cx="2895600" cy="233362"/>
          </a:xfrm>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583363"/>
            <a:ext cx="1905000" cy="233362"/>
          </a:xfrm>
        </p:spPr>
        <p:txBody>
          <a:bodyPr/>
          <a:lstStyle>
            <a:lvl1pPr>
              <a:defRPr/>
            </a:lvl1pPr>
          </a:lstStyle>
          <a:p>
            <a:pPr>
              <a:defRPr/>
            </a:pPr>
            <a:fld id="{79DE4C4E-E5B1-471D-B77E-FA5AA3482C9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4252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DEE1D8-A984-40AF-9A5A-EA4B145D747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8531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36657-5C7B-47D0-81CC-F6E6BA1FFF3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1106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84350" y="1308100"/>
            <a:ext cx="3527425" cy="5095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64175" y="1308100"/>
            <a:ext cx="3529013" cy="5095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D8219-0FAB-43DB-9414-6E1DCAC06A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3696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7CCE3A-E335-49E2-AC31-CA19EEBBC9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0674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86A950-F900-4E23-B0BB-83BA6EE6F3E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6781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D38530-B3C2-44F1-BD81-C164BC26DE7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6411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1B2F0E-C175-43A8-A684-CD2892AAA2D8}" type="datetimeFigureOut">
              <a:rPr lang="en-US" smtClean="0">
                <a:solidFill>
                  <a:prstClr val="black">
                    <a:tint val="75000"/>
                  </a:prstClr>
                </a:solidFill>
              </a:rPr>
              <a:pPr/>
              <a:t>11/20/2019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7BF081-E265-446D-B8D2-37D1220804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845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DAE4F5-65A0-4427-8B57-1C9658EA559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38713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5DA24-629B-441B-99CB-4B84CD36768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3650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6FC9E2-EFE1-4786-AE22-4EE55A0DF1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5750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53288" y="96838"/>
            <a:ext cx="1822450" cy="63071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84350" y="96838"/>
            <a:ext cx="5316538" cy="63071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E4F796-2410-4CC9-9DE3-DF2EA8C658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5837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784350" y="1308100"/>
            <a:ext cx="3527425" cy="5095875"/>
          </a:xfrm>
        </p:spPr>
        <p:txBody>
          <a:bodyPr/>
          <a:lstStyle/>
          <a:p>
            <a:pPr lvl="0"/>
            <a:endParaRPr lang="en-US" noProof="0" dirty="0" smtClean="0"/>
          </a:p>
        </p:txBody>
      </p:sp>
      <p:sp>
        <p:nvSpPr>
          <p:cNvPr id="4" name="Text Placeholder 3"/>
          <p:cNvSpPr>
            <a:spLocks noGrp="1"/>
          </p:cNvSpPr>
          <p:nvPr>
            <p:ph type="body" sz="half" idx="2"/>
          </p:nvPr>
        </p:nvSpPr>
        <p:spPr>
          <a:xfrm>
            <a:off x="5464175" y="1308100"/>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03B065-C381-4AC5-A6EE-5B33AA7D308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7471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64175" y="1308100"/>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C98C3-3BDC-488D-9303-6C735B475F4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23093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64175" y="1308100"/>
            <a:ext cx="3529013" cy="5095875"/>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A9509D-896B-425C-A177-3F4B6C5041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8067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784350" y="1308100"/>
            <a:ext cx="3527425"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175" y="1308100"/>
            <a:ext cx="3529013"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784350" y="3932238"/>
            <a:ext cx="3527425"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464175" y="3932238"/>
            <a:ext cx="3529013"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ADB25BE-1A71-48FA-8EAE-C6D6738202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8764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784350" y="1308100"/>
            <a:ext cx="3527425"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784350" y="3932238"/>
            <a:ext cx="3527425"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464175" y="1308100"/>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5ED1A17-222D-489A-8474-8675DC950C5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11023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175" y="1308100"/>
            <a:ext cx="3529013"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64175" y="3932238"/>
            <a:ext cx="3529013"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90A5A2A-8FE0-4A03-90D4-EF2FC2588D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204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1B2F0E-C175-43A8-A684-CD2892AAA2D8}" type="datetimeFigureOut">
              <a:rPr lang="en-US" smtClean="0">
                <a:solidFill>
                  <a:prstClr val="black">
                    <a:tint val="75000"/>
                  </a:prstClr>
                </a:solidFill>
              </a:rPr>
              <a:pPr/>
              <a:t>11/20/2019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7BF081-E265-446D-B8D2-37D1220804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619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464175" y="1308100"/>
            <a:ext cx="3529013" cy="2471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464175" y="3932238"/>
            <a:ext cx="3529013" cy="247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D084BBD-88AD-41B5-B51A-E7EACE7AE0D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4288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784350" y="1308100"/>
            <a:ext cx="3527425"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464175" y="1308100"/>
            <a:ext cx="3529013" cy="5095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52D35A-1EFF-4D30-A8C3-3C54E50DF8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70791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422199B-C3A6-4477-88B9-99D5B22A4958}" type="slidenum">
              <a:rPr lang="en-US" altLang="en-US"/>
              <a:pPr>
                <a:defRPr/>
              </a:pPr>
              <a:t>‹#›</a:t>
            </a:fld>
            <a:endParaRPr lang="en-US" altLang="en-US" dirty="0"/>
          </a:p>
        </p:txBody>
      </p:sp>
    </p:spTree>
    <p:extLst>
      <p:ext uri="{BB962C8B-B14F-4D97-AF65-F5344CB8AC3E}">
        <p14:creationId xmlns:p14="http://schemas.microsoft.com/office/powerpoint/2010/main" val="32655922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2A0033E-C4BB-4886-8EBA-85484A738A9F}" type="slidenum">
              <a:rPr lang="en-US" altLang="en-US"/>
              <a:pPr>
                <a:defRPr/>
              </a:pPr>
              <a:t>‹#›</a:t>
            </a:fld>
            <a:endParaRPr lang="en-US" altLang="en-US" dirty="0"/>
          </a:p>
        </p:txBody>
      </p:sp>
    </p:spTree>
    <p:extLst>
      <p:ext uri="{BB962C8B-B14F-4D97-AF65-F5344CB8AC3E}">
        <p14:creationId xmlns:p14="http://schemas.microsoft.com/office/powerpoint/2010/main" val="3004396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5A94346-D297-4A56-B08E-ADC37C345855}" type="slidenum">
              <a:rPr lang="en-US" altLang="en-US"/>
              <a:pPr>
                <a:defRPr/>
              </a:pPr>
              <a:t>‹#›</a:t>
            </a:fld>
            <a:endParaRPr lang="en-US" altLang="en-US" dirty="0"/>
          </a:p>
        </p:txBody>
      </p:sp>
    </p:spTree>
    <p:extLst>
      <p:ext uri="{BB962C8B-B14F-4D97-AF65-F5344CB8AC3E}">
        <p14:creationId xmlns:p14="http://schemas.microsoft.com/office/powerpoint/2010/main" val="3015740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10F3BB4-BE8D-4311-BFD5-45A95611D856}" type="slidenum">
              <a:rPr lang="en-US" altLang="en-US"/>
              <a:pPr>
                <a:defRPr/>
              </a:pPr>
              <a:t>‹#›</a:t>
            </a:fld>
            <a:endParaRPr lang="en-US" altLang="en-US" dirty="0"/>
          </a:p>
        </p:txBody>
      </p:sp>
    </p:spTree>
    <p:extLst>
      <p:ext uri="{BB962C8B-B14F-4D97-AF65-F5344CB8AC3E}">
        <p14:creationId xmlns:p14="http://schemas.microsoft.com/office/powerpoint/2010/main" val="3549862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A2120E6-61B7-498D-B075-69CCEE033489}" type="slidenum">
              <a:rPr lang="en-US" altLang="en-US"/>
              <a:pPr>
                <a:defRPr/>
              </a:pPr>
              <a:t>‹#›</a:t>
            </a:fld>
            <a:endParaRPr lang="en-US" altLang="en-US" dirty="0"/>
          </a:p>
        </p:txBody>
      </p:sp>
    </p:spTree>
    <p:extLst>
      <p:ext uri="{BB962C8B-B14F-4D97-AF65-F5344CB8AC3E}">
        <p14:creationId xmlns:p14="http://schemas.microsoft.com/office/powerpoint/2010/main" val="1048013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11255DF6-528B-4009-8D04-0D0320A2BA6A}" type="slidenum">
              <a:rPr lang="en-US" altLang="en-US"/>
              <a:pPr>
                <a:defRPr/>
              </a:pPr>
              <a:t>‹#›</a:t>
            </a:fld>
            <a:endParaRPr lang="en-US" altLang="en-US" dirty="0"/>
          </a:p>
        </p:txBody>
      </p:sp>
    </p:spTree>
    <p:extLst>
      <p:ext uri="{BB962C8B-B14F-4D97-AF65-F5344CB8AC3E}">
        <p14:creationId xmlns:p14="http://schemas.microsoft.com/office/powerpoint/2010/main" val="1285906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E0007E14-6B7D-4CAF-9851-94CF6ABF6251}" type="slidenum">
              <a:rPr lang="en-US" altLang="en-US"/>
              <a:pPr>
                <a:defRPr/>
              </a:pPr>
              <a:t>‹#›</a:t>
            </a:fld>
            <a:endParaRPr lang="en-US" altLang="en-US" dirty="0"/>
          </a:p>
        </p:txBody>
      </p:sp>
    </p:spTree>
    <p:extLst>
      <p:ext uri="{BB962C8B-B14F-4D97-AF65-F5344CB8AC3E}">
        <p14:creationId xmlns:p14="http://schemas.microsoft.com/office/powerpoint/2010/main" val="4248555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DCAEC6F-ABE3-4052-8201-804D34AB87B4}" type="slidenum">
              <a:rPr lang="en-US" altLang="en-US"/>
              <a:pPr>
                <a:defRPr/>
              </a:pPr>
              <a:t>‹#›</a:t>
            </a:fld>
            <a:endParaRPr lang="en-US" altLang="en-US" dirty="0"/>
          </a:p>
        </p:txBody>
      </p:sp>
    </p:spTree>
    <p:extLst>
      <p:ext uri="{BB962C8B-B14F-4D97-AF65-F5344CB8AC3E}">
        <p14:creationId xmlns:p14="http://schemas.microsoft.com/office/powerpoint/2010/main" val="2192695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1B2F0E-C175-43A8-A684-CD2892AAA2D8}" type="datetimeFigureOut">
              <a:rPr lang="en-US" smtClean="0">
                <a:solidFill>
                  <a:prstClr val="black">
                    <a:tint val="75000"/>
                  </a:prstClr>
                </a:solidFill>
              </a:rPr>
              <a:pPr/>
              <a:t>11/20/2019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F7BF081-E265-446D-B8D2-37D1220804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5564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832F74D-0F64-48D9-8D73-B6E455BA7E3B}" type="slidenum">
              <a:rPr lang="en-US" altLang="en-US"/>
              <a:pPr>
                <a:defRPr/>
              </a:pPr>
              <a:t>‹#›</a:t>
            </a:fld>
            <a:endParaRPr lang="en-US" altLang="en-US" dirty="0"/>
          </a:p>
        </p:txBody>
      </p:sp>
    </p:spTree>
    <p:extLst>
      <p:ext uri="{BB962C8B-B14F-4D97-AF65-F5344CB8AC3E}">
        <p14:creationId xmlns:p14="http://schemas.microsoft.com/office/powerpoint/2010/main" val="3853819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A05344-95F7-479C-A75C-693E2534D84C}" type="slidenum">
              <a:rPr lang="en-US" altLang="en-US"/>
              <a:pPr>
                <a:defRPr/>
              </a:pPr>
              <a:t>‹#›</a:t>
            </a:fld>
            <a:endParaRPr lang="en-US" altLang="en-US" dirty="0"/>
          </a:p>
        </p:txBody>
      </p:sp>
    </p:spTree>
    <p:extLst>
      <p:ext uri="{BB962C8B-B14F-4D97-AF65-F5344CB8AC3E}">
        <p14:creationId xmlns:p14="http://schemas.microsoft.com/office/powerpoint/2010/main" val="18492586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279E43-56BF-444F-A52E-2D92F926EFBD}" type="slidenum">
              <a:rPr lang="en-US" altLang="en-US"/>
              <a:pPr>
                <a:defRPr/>
              </a:pPr>
              <a:t>‹#›</a:t>
            </a:fld>
            <a:endParaRPr lang="en-US" altLang="en-US" dirty="0"/>
          </a:p>
        </p:txBody>
      </p:sp>
    </p:spTree>
    <p:extLst>
      <p:ext uri="{BB962C8B-B14F-4D97-AF65-F5344CB8AC3E}">
        <p14:creationId xmlns:p14="http://schemas.microsoft.com/office/powerpoint/2010/main" val="35338160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C6651FF-40E1-4713-BE8A-C72CB40B1CE3}" type="slidenum">
              <a:rPr lang="en-US" altLang="en-US"/>
              <a:pPr>
                <a:defRPr/>
              </a:pPr>
              <a:t>‹#›</a:t>
            </a:fld>
            <a:endParaRPr lang="en-US" altLang="en-US" dirty="0"/>
          </a:p>
        </p:txBody>
      </p:sp>
    </p:spTree>
    <p:extLst>
      <p:ext uri="{BB962C8B-B14F-4D97-AF65-F5344CB8AC3E}">
        <p14:creationId xmlns:p14="http://schemas.microsoft.com/office/powerpoint/2010/main" val="9573689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0BFC7C-B6A8-4DD7-BB1C-E3F4FF45E146}"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482E1-D54A-4A35-961C-7EA369FC71CC}" type="slidenum">
              <a:rPr lang="en-US" smtClean="0"/>
              <a:t>‹#›</a:t>
            </a:fld>
            <a:endParaRPr lang="en-US"/>
          </a:p>
        </p:txBody>
      </p:sp>
    </p:spTree>
    <p:extLst>
      <p:ext uri="{BB962C8B-B14F-4D97-AF65-F5344CB8AC3E}">
        <p14:creationId xmlns:p14="http://schemas.microsoft.com/office/powerpoint/2010/main" val="19071417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0BFC7C-B6A8-4DD7-BB1C-E3F4FF45E146}"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482E1-D54A-4A35-961C-7EA369FC71CC}" type="slidenum">
              <a:rPr lang="en-US" smtClean="0"/>
              <a:t>‹#›</a:t>
            </a:fld>
            <a:endParaRPr lang="en-US"/>
          </a:p>
        </p:txBody>
      </p:sp>
    </p:spTree>
    <p:extLst>
      <p:ext uri="{BB962C8B-B14F-4D97-AF65-F5344CB8AC3E}">
        <p14:creationId xmlns:p14="http://schemas.microsoft.com/office/powerpoint/2010/main" val="2176310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B0BFC7C-B6A8-4DD7-BB1C-E3F4FF45E146}"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482E1-D54A-4A35-961C-7EA369FC71CC}" type="slidenum">
              <a:rPr lang="en-US" smtClean="0"/>
              <a:t>‹#›</a:t>
            </a:fld>
            <a:endParaRPr lang="en-US"/>
          </a:p>
        </p:txBody>
      </p:sp>
    </p:spTree>
    <p:extLst>
      <p:ext uri="{BB962C8B-B14F-4D97-AF65-F5344CB8AC3E}">
        <p14:creationId xmlns:p14="http://schemas.microsoft.com/office/powerpoint/2010/main" val="4026586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0BFC7C-B6A8-4DD7-BB1C-E3F4FF45E146}"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482E1-D54A-4A35-961C-7EA369FC71CC}" type="slidenum">
              <a:rPr lang="en-US" smtClean="0"/>
              <a:t>‹#›</a:t>
            </a:fld>
            <a:endParaRPr lang="en-US"/>
          </a:p>
        </p:txBody>
      </p:sp>
    </p:spTree>
    <p:extLst>
      <p:ext uri="{BB962C8B-B14F-4D97-AF65-F5344CB8AC3E}">
        <p14:creationId xmlns:p14="http://schemas.microsoft.com/office/powerpoint/2010/main" val="3939784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0BFC7C-B6A8-4DD7-BB1C-E3F4FF45E146}" type="datetimeFigureOut">
              <a:rPr lang="en-US" smtClean="0"/>
              <a:t>11/20/2019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4482E1-D54A-4A35-961C-7EA369FC71CC}" type="slidenum">
              <a:rPr lang="en-US" smtClean="0"/>
              <a:t>‹#›</a:t>
            </a:fld>
            <a:endParaRPr lang="en-US"/>
          </a:p>
        </p:txBody>
      </p:sp>
    </p:spTree>
    <p:extLst>
      <p:ext uri="{BB962C8B-B14F-4D97-AF65-F5344CB8AC3E}">
        <p14:creationId xmlns:p14="http://schemas.microsoft.com/office/powerpoint/2010/main" val="3783019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0BFC7C-B6A8-4DD7-BB1C-E3F4FF45E146}" type="datetimeFigureOut">
              <a:rPr lang="en-US" smtClean="0"/>
              <a:t>11/20/2019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4482E1-D54A-4A35-961C-7EA369FC71CC}" type="slidenum">
              <a:rPr lang="en-US" smtClean="0"/>
              <a:t>‹#›</a:t>
            </a:fld>
            <a:endParaRPr lang="en-US"/>
          </a:p>
        </p:txBody>
      </p:sp>
    </p:spTree>
    <p:extLst>
      <p:ext uri="{BB962C8B-B14F-4D97-AF65-F5344CB8AC3E}">
        <p14:creationId xmlns:p14="http://schemas.microsoft.com/office/powerpoint/2010/main" val="1950309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1B2F0E-C175-43A8-A684-CD2892AAA2D8}" type="datetimeFigureOut">
              <a:rPr lang="en-US" smtClean="0">
                <a:solidFill>
                  <a:prstClr val="black">
                    <a:tint val="75000"/>
                  </a:prstClr>
                </a:solidFill>
              </a:rPr>
              <a:pPr/>
              <a:t>11/20/2019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F7BF081-E265-446D-B8D2-37D1220804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780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0BFC7C-B6A8-4DD7-BB1C-E3F4FF45E146}" type="datetimeFigureOut">
              <a:rPr lang="en-US" smtClean="0"/>
              <a:t>11/20/2019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4482E1-D54A-4A35-961C-7EA369FC71CC}" type="slidenum">
              <a:rPr lang="en-US" smtClean="0"/>
              <a:t>‹#›</a:t>
            </a:fld>
            <a:endParaRPr lang="en-US"/>
          </a:p>
        </p:txBody>
      </p:sp>
    </p:spTree>
    <p:extLst>
      <p:ext uri="{BB962C8B-B14F-4D97-AF65-F5344CB8AC3E}">
        <p14:creationId xmlns:p14="http://schemas.microsoft.com/office/powerpoint/2010/main" val="31965120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B0BFC7C-B6A8-4DD7-BB1C-E3F4FF45E146}"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482E1-D54A-4A35-961C-7EA369FC71CC}" type="slidenum">
              <a:rPr lang="en-US" smtClean="0"/>
              <a:t>‹#›</a:t>
            </a:fld>
            <a:endParaRPr lang="en-US"/>
          </a:p>
        </p:txBody>
      </p:sp>
    </p:spTree>
    <p:extLst>
      <p:ext uri="{BB962C8B-B14F-4D97-AF65-F5344CB8AC3E}">
        <p14:creationId xmlns:p14="http://schemas.microsoft.com/office/powerpoint/2010/main" val="19914732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B0BFC7C-B6A8-4DD7-BB1C-E3F4FF45E146}"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4482E1-D54A-4A35-961C-7EA369FC71CC}" type="slidenum">
              <a:rPr lang="en-US" smtClean="0"/>
              <a:t>‹#›</a:t>
            </a:fld>
            <a:endParaRPr lang="en-US"/>
          </a:p>
        </p:txBody>
      </p:sp>
    </p:spTree>
    <p:extLst>
      <p:ext uri="{BB962C8B-B14F-4D97-AF65-F5344CB8AC3E}">
        <p14:creationId xmlns:p14="http://schemas.microsoft.com/office/powerpoint/2010/main" val="2922080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0BFC7C-B6A8-4DD7-BB1C-E3F4FF45E146}"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482E1-D54A-4A35-961C-7EA369FC71CC}" type="slidenum">
              <a:rPr lang="en-US" smtClean="0"/>
              <a:t>‹#›</a:t>
            </a:fld>
            <a:endParaRPr lang="en-US"/>
          </a:p>
        </p:txBody>
      </p:sp>
    </p:spTree>
    <p:extLst>
      <p:ext uri="{BB962C8B-B14F-4D97-AF65-F5344CB8AC3E}">
        <p14:creationId xmlns:p14="http://schemas.microsoft.com/office/powerpoint/2010/main" val="23154876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0BFC7C-B6A8-4DD7-BB1C-E3F4FF45E146}"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4482E1-D54A-4A35-961C-7EA369FC71CC}" type="slidenum">
              <a:rPr lang="en-US" smtClean="0"/>
              <a:t>‹#›</a:t>
            </a:fld>
            <a:endParaRPr lang="en-US"/>
          </a:p>
        </p:txBody>
      </p:sp>
    </p:spTree>
    <p:extLst>
      <p:ext uri="{BB962C8B-B14F-4D97-AF65-F5344CB8AC3E}">
        <p14:creationId xmlns:p14="http://schemas.microsoft.com/office/powerpoint/2010/main" val="1351477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2D05D8-E7D7-45E5-9F3E-B67BE4D7B7DE}"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6262B-5C25-4DB1-B1A4-94D89C87E1C1}" type="slidenum">
              <a:rPr lang="en-US" smtClean="0"/>
              <a:t>‹#›</a:t>
            </a:fld>
            <a:endParaRPr lang="en-US"/>
          </a:p>
        </p:txBody>
      </p:sp>
    </p:spTree>
    <p:extLst>
      <p:ext uri="{BB962C8B-B14F-4D97-AF65-F5344CB8AC3E}">
        <p14:creationId xmlns:p14="http://schemas.microsoft.com/office/powerpoint/2010/main" val="31238306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D05D8-E7D7-45E5-9F3E-B67BE4D7B7DE}"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6262B-5C25-4DB1-B1A4-94D89C87E1C1}" type="slidenum">
              <a:rPr lang="en-US" smtClean="0"/>
              <a:t>‹#›</a:t>
            </a:fld>
            <a:endParaRPr lang="en-US"/>
          </a:p>
        </p:txBody>
      </p:sp>
    </p:spTree>
    <p:extLst>
      <p:ext uri="{BB962C8B-B14F-4D97-AF65-F5344CB8AC3E}">
        <p14:creationId xmlns:p14="http://schemas.microsoft.com/office/powerpoint/2010/main" val="29358693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2D05D8-E7D7-45E5-9F3E-B67BE4D7B7DE}"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6262B-5C25-4DB1-B1A4-94D89C87E1C1}" type="slidenum">
              <a:rPr lang="en-US" smtClean="0"/>
              <a:t>‹#›</a:t>
            </a:fld>
            <a:endParaRPr lang="en-US"/>
          </a:p>
        </p:txBody>
      </p:sp>
    </p:spTree>
    <p:extLst>
      <p:ext uri="{BB962C8B-B14F-4D97-AF65-F5344CB8AC3E}">
        <p14:creationId xmlns:p14="http://schemas.microsoft.com/office/powerpoint/2010/main" val="13748587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2D05D8-E7D7-45E5-9F3E-B67BE4D7B7DE}"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96262B-5C25-4DB1-B1A4-94D89C87E1C1}" type="slidenum">
              <a:rPr lang="en-US" smtClean="0"/>
              <a:t>‹#›</a:t>
            </a:fld>
            <a:endParaRPr lang="en-US"/>
          </a:p>
        </p:txBody>
      </p:sp>
    </p:spTree>
    <p:extLst>
      <p:ext uri="{BB962C8B-B14F-4D97-AF65-F5344CB8AC3E}">
        <p14:creationId xmlns:p14="http://schemas.microsoft.com/office/powerpoint/2010/main" val="35020293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2D05D8-E7D7-45E5-9F3E-B67BE4D7B7DE}" type="datetimeFigureOut">
              <a:rPr lang="en-US" smtClean="0"/>
              <a:t>11/20/2019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96262B-5C25-4DB1-B1A4-94D89C87E1C1}" type="slidenum">
              <a:rPr lang="en-US" smtClean="0"/>
              <a:t>‹#›</a:t>
            </a:fld>
            <a:endParaRPr lang="en-US"/>
          </a:p>
        </p:txBody>
      </p:sp>
    </p:spTree>
    <p:extLst>
      <p:ext uri="{BB962C8B-B14F-4D97-AF65-F5344CB8AC3E}">
        <p14:creationId xmlns:p14="http://schemas.microsoft.com/office/powerpoint/2010/main" val="421264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1B2F0E-C175-43A8-A684-CD2892AAA2D8}" type="datetimeFigureOut">
              <a:rPr lang="en-US" smtClean="0">
                <a:solidFill>
                  <a:prstClr val="black">
                    <a:tint val="75000"/>
                  </a:prstClr>
                </a:solidFill>
              </a:rPr>
              <a:pPr/>
              <a:t>11/20/2019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F7BF081-E265-446D-B8D2-37D1220804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3115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2D05D8-E7D7-45E5-9F3E-B67BE4D7B7DE}" type="datetimeFigureOut">
              <a:rPr lang="en-US" smtClean="0"/>
              <a:t>11/20/2019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96262B-5C25-4DB1-B1A4-94D89C87E1C1}" type="slidenum">
              <a:rPr lang="en-US" smtClean="0"/>
              <a:t>‹#›</a:t>
            </a:fld>
            <a:endParaRPr lang="en-US"/>
          </a:p>
        </p:txBody>
      </p:sp>
    </p:spTree>
    <p:extLst>
      <p:ext uri="{BB962C8B-B14F-4D97-AF65-F5344CB8AC3E}">
        <p14:creationId xmlns:p14="http://schemas.microsoft.com/office/powerpoint/2010/main" val="26897600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D05D8-E7D7-45E5-9F3E-B67BE4D7B7DE}" type="datetimeFigureOut">
              <a:rPr lang="en-US" smtClean="0"/>
              <a:t>11/20/2019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96262B-5C25-4DB1-B1A4-94D89C87E1C1}" type="slidenum">
              <a:rPr lang="en-US" smtClean="0"/>
              <a:t>‹#›</a:t>
            </a:fld>
            <a:endParaRPr lang="en-US"/>
          </a:p>
        </p:txBody>
      </p:sp>
    </p:spTree>
    <p:extLst>
      <p:ext uri="{BB962C8B-B14F-4D97-AF65-F5344CB8AC3E}">
        <p14:creationId xmlns:p14="http://schemas.microsoft.com/office/powerpoint/2010/main" val="2668707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2D05D8-E7D7-45E5-9F3E-B67BE4D7B7DE}"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96262B-5C25-4DB1-B1A4-94D89C87E1C1}" type="slidenum">
              <a:rPr lang="en-US" smtClean="0"/>
              <a:t>‹#›</a:t>
            </a:fld>
            <a:endParaRPr lang="en-US"/>
          </a:p>
        </p:txBody>
      </p:sp>
    </p:spTree>
    <p:extLst>
      <p:ext uri="{BB962C8B-B14F-4D97-AF65-F5344CB8AC3E}">
        <p14:creationId xmlns:p14="http://schemas.microsoft.com/office/powerpoint/2010/main" val="17701460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2D05D8-E7D7-45E5-9F3E-B67BE4D7B7DE}" type="datetimeFigureOut">
              <a:rPr lang="en-US" smtClean="0"/>
              <a:t>11/20/2019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96262B-5C25-4DB1-B1A4-94D89C87E1C1}" type="slidenum">
              <a:rPr lang="en-US" smtClean="0"/>
              <a:t>‹#›</a:t>
            </a:fld>
            <a:endParaRPr lang="en-US"/>
          </a:p>
        </p:txBody>
      </p:sp>
    </p:spTree>
    <p:extLst>
      <p:ext uri="{BB962C8B-B14F-4D97-AF65-F5344CB8AC3E}">
        <p14:creationId xmlns:p14="http://schemas.microsoft.com/office/powerpoint/2010/main" val="5604499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D05D8-E7D7-45E5-9F3E-B67BE4D7B7DE}"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6262B-5C25-4DB1-B1A4-94D89C87E1C1}" type="slidenum">
              <a:rPr lang="en-US" smtClean="0"/>
              <a:t>‹#›</a:t>
            </a:fld>
            <a:endParaRPr lang="en-US"/>
          </a:p>
        </p:txBody>
      </p:sp>
    </p:spTree>
    <p:extLst>
      <p:ext uri="{BB962C8B-B14F-4D97-AF65-F5344CB8AC3E}">
        <p14:creationId xmlns:p14="http://schemas.microsoft.com/office/powerpoint/2010/main" val="3164033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D05D8-E7D7-45E5-9F3E-B67BE4D7B7DE}" type="datetimeFigureOut">
              <a:rPr lang="en-US" smtClean="0"/>
              <a:t>11/20/2019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96262B-5C25-4DB1-B1A4-94D89C87E1C1}" type="slidenum">
              <a:rPr lang="en-US" smtClean="0"/>
              <a:t>‹#›</a:t>
            </a:fld>
            <a:endParaRPr lang="en-US"/>
          </a:p>
        </p:txBody>
      </p:sp>
    </p:spTree>
    <p:extLst>
      <p:ext uri="{BB962C8B-B14F-4D97-AF65-F5344CB8AC3E}">
        <p14:creationId xmlns:p14="http://schemas.microsoft.com/office/powerpoint/2010/main" val="3099006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1B2F0E-C175-43A8-A684-CD2892AAA2D8}" type="datetimeFigureOut">
              <a:rPr lang="en-US" smtClean="0">
                <a:solidFill>
                  <a:prstClr val="black">
                    <a:tint val="75000"/>
                  </a:prstClr>
                </a:solidFill>
              </a:rPr>
              <a:pPr/>
              <a:t>11/20/2019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7BF081-E265-446D-B8D2-37D1220804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094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1B2F0E-C175-43A8-A684-CD2892AAA2D8}" type="datetimeFigureOut">
              <a:rPr lang="en-US" smtClean="0">
                <a:solidFill>
                  <a:prstClr val="black">
                    <a:tint val="75000"/>
                  </a:prstClr>
                </a:solidFill>
              </a:rPr>
              <a:pPr/>
              <a:t>11/20/2019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7BF081-E265-446D-B8D2-37D1220804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95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1.jpe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1B2F0E-C175-43A8-A684-CD2892AAA2D8}" type="datetimeFigureOut">
              <a:rPr lang="en-US" smtClean="0">
                <a:solidFill>
                  <a:prstClr val="black">
                    <a:tint val="75000"/>
                  </a:prstClr>
                </a:solidFill>
              </a:rPr>
              <a:pPr/>
              <a:t>11/20/2019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BF081-E265-446D-B8D2-37D1220804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25717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3F027-02BE-43DD-81A3-2C7C07D28FDA}" type="datetimeFigureOut">
              <a:rPr lang="en-US" smtClean="0">
                <a:solidFill>
                  <a:prstClr val="black">
                    <a:tint val="75000"/>
                  </a:prstClr>
                </a:solidFill>
              </a:rPr>
              <a:pPr/>
              <a:t>11/20/2019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FC7A3-9EA5-429C-9B53-9E9E82F59F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57711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84350" y="96838"/>
            <a:ext cx="72913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784350" y="1308100"/>
            <a:ext cx="7208838"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685800" y="6513513"/>
            <a:ext cx="1905000"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defRPr/>
            </a:lvl1pPr>
          </a:lstStyle>
          <a:p>
            <a:pPr eaLnBrk="0" fontAlgn="base" hangingPunct="0">
              <a:spcBef>
                <a:spcPct val="0"/>
              </a:spcBef>
              <a:spcAft>
                <a:spcPct val="0"/>
              </a:spcAft>
              <a:defRPr/>
            </a:pPr>
            <a:endParaRPr lang="en-US" sz="1400" dirty="0">
              <a:solidFill>
                <a:srgbClr val="000000"/>
              </a:solidFill>
              <a:latin typeface="Times New Roman" pitchFamily="18" charset="0"/>
            </a:endParaRPr>
          </a:p>
        </p:txBody>
      </p:sp>
      <p:sp>
        <p:nvSpPr>
          <p:cNvPr id="3077" name="Rectangle 5"/>
          <p:cNvSpPr>
            <a:spLocks noGrp="1" noChangeArrowheads="1"/>
          </p:cNvSpPr>
          <p:nvPr>
            <p:ph type="ftr" sz="quarter" idx="3"/>
          </p:nvPr>
        </p:nvSpPr>
        <p:spPr bwMode="auto">
          <a:xfrm>
            <a:off x="3124200" y="6513513"/>
            <a:ext cx="2895600"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ctr">
              <a:defRPr/>
            </a:lvl1pPr>
          </a:lstStyle>
          <a:p>
            <a:pPr eaLnBrk="0" fontAlgn="base" hangingPunct="0">
              <a:spcBef>
                <a:spcPct val="0"/>
              </a:spcBef>
              <a:spcAft>
                <a:spcPct val="0"/>
              </a:spcAft>
              <a:defRPr/>
            </a:pPr>
            <a:endParaRPr lang="en-US" sz="1400" dirty="0">
              <a:solidFill>
                <a:srgbClr val="000000"/>
              </a:solidFill>
              <a:latin typeface="Times New Roman" pitchFamily="18" charset="0"/>
            </a:endParaRPr>
          </a:p>
        </p:txBody>
      </p:sp>
      <p:sp>
        <p:nvSpPr>
          <p:cNvPr id="3078" name="Rectangle 6"/>
          <p:cNvSpPr>
            <a:spLocks noGrp="1" noChangeArrowheads="1"/>
          </p:cNvSpPr>
          <p:nvPr>
            <p:ph type="sldNum" sz="quarter" idx="4"/>
          </p:nvPr>
        </p:nvSpPr>
        <p:spPr bwMode="auto">
          <a:xfrm>
            <a:off x="6553200" y="6513513"/>
            <a:ext cx="1905000"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6" tIns="45718" rIns="91436" bIns="45718" numCol="1" anchor="t" anchorCtr="0" compatLnSpc="1">
            <a:prstTxWarp prst="textNoShape">
              <a:avLst/>
            </a:prstTxWarp>
          </a:bodyPr>
          <a:lstStyle>
            <a:lvl1pPr algn="r">
              <a:defRPr/>
            </a:lvl1pPr>
          </a:lstStyle>
          <a:p>
            <a:pPr eaLnBrk="0" fontAlgn="base" hangingPunct="0">
              <a:spcBef>
                <a:spcPct val="0"/>
              </a:spcBef>
              <a:spcAft>
                <a:spcPct val="0"/>
              </a:spcAft>
              <a:defRPr/>
            </a:pPr>
            <a:fld id="{E7010B3D-6225-435D-AB6C-4BD166BA55C6}" type="slidenum">
              <a:rPr lang="en-US" sz="1400">
                <a:solidFill>
                  <a:srgbClr val="000000"/>
                </a:solidFill>
                <a:latin typeface="Times New Roman" pitchFamily="18" charset="0"/>
              </a:rPr>
              <a:pPr eaLnBrk="0" fontAlgn="base" hangingPunct="0">
                <a:spcBef>
                  <a:spcPct val="0"/>
                </a:spcBef>
                <a:spcAft>
                  <a:spcPct val="0"/>
                </a:spcAft>
                <a:defRPr/>
              </a:pPr>
              <a:t>‹#›</a:t>
            </a:fld>
            <a:endParaRPr lang="en-US" sz="1400" dirty="0">
              <a:solidFill>
                <a:srgbClr val="000000"/>
              </a:solidFill>
              <a:latin typeface="Times New Roman" pitchFamily="18" charset="0"/>
            </a:endParaRPr>
          </a:p>
        </p:txBody>
      </p:sp>
    </p:spTree>
    <p:extLst>
      <p:ext uri="{BB962C8B-B14F-4D97-AF65-F5344CB8AC3E}">
        <p14:creationId xmlns:p14="http://schemas.microsoft.com/office/powerpoint/2010/main" val="339856769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Lst>
  <p:txStyles>
    <p:titleStyle>
      <a:lvl1pPr algn="l" rtl="0" eaLnBrk="0" fontAlgn="base" hangingPunct="0">
        <a:spcBef>
          <a:spcPct val="0"/>
        </a:spcBef>
        <a:spcAft>
          <a:spcPct val="0"/>
        </a:spcAft>
        <a:defRPr sz="3600">
          <a:solidFill>
            <a:schemeClr val="accent2"/>
          </a:solidFill>
          <a:latin typeface="+mj-lt"/>
          <a:ea typeface="+mj-ea"/>
          <a:cs typeface="+mj-cs"/>
        </a:defRPr>
      </a:lvl1pPr>
      <a:lvl2pPr algn="l" rtl="0" eaLnBrk="0" fontAlgn="base" hangingPunct="0">
        <a:spcBef>
          <a:spcPct val="0"/>
        </a:spcBef>
        <a:spcAft>
          <a:spcPct val="0"/>
        </a:spcAft>
        <a:defRPr sz="3600">
          <a:solidFill>
            <a:schemeClr val="accent2"/>
          </a:solidFill>
          <a:latin typeface="Arial" charset="0"/>
        </a:defRPr>
      </a:lvl2pPr>
      <a:lvl3pPr algn="l" rtl="0" eaLnBrk="0" fontAlgn="base" hangingPunct="0">
        <a:spcBef>
          <a:spcPct val="0"/>
        </a:spcBef>
        <a:spcAft>
          <a:spcPct val="0"/>
        </a:spcAft>
        <a:defRPr sz="3600">
          <a:solidFill>
            <a:schemeClr val="accent2"/>
          </a:solidFill>
          <a:latin typeface="Arial" charset="0"/>
        </a:defRPr>
      </a:lvl3pPr>
      <a:lvl4pPr algn="l" rtl="0" eaLnBrk="0" fontAlgn="base" hangingPunct="0">
        <a:spcBef>
          <a:spcPct val="0"/>
        </a:spcBef>
        <a:spcAft>
          <a:spcPct val="0"/>
        </a:spcAft>
        <a:defRPr sz="3600">
          <a:solidFill>
            <a:schemeClr val="accent2"/>
          </a:solidFill>
          <a:latin typeface="Arial" charset="0"/>
        </a:defRPr>
      </a:lvl4pPr>
      <a:lvl5pPr algn="l" rtl="0" eaLnBrk="0" fontAlgn="base" hangingPunct="0">
        <a:spcBef>
          <a:spcPct val="0"/>
        </a:spcBef>
        <a:spcAft>
          <a:spcPct val="0"/>
        </a:spcAft>
        <a:defRPr sz="3600">
          <a:solidFill>
            <a:schemeClr val="accent2"/>
          </a:solidFill>
          <a:latin typeface="Arial" charset="0"/>
        </a:defRPr>
      </a:lvl5pPr>
      <a:lvl6pPr marL="457200" algn="l" rtl="0" fontAlgn="base">
        <a:spcBef>
          <a:spcPct val="0"/>
        </a:spcBef>
        <a:spcAft>
          <a:spcPct val="0"/>
        </a:spcAft>
        <a:defRPr sz="3600">
          <a:solidFill>
            <a:schemeClr val="accent2"/>
          </a:solidFill>
          <a:latin typeface="Arial" charset="0"/>
        </a:defRPr>
      </a:lvl6pPr>
      <a:lvl7pPr marL="914400" algn="l" rtl="0" fontAlgn="base">
        <a:spcBef>
          <a:spcPct val="0"/>
        </a:spcBef>
        <a:spcAft>
          <a:spcPct val="0"/>
        </a:spcAft>
        <a:defRPr sz="3600">
          <a:solidFill>
            <a:schemeClr val="accent2"/>
          </a:solidFill>
          <a:latin typeface="Arial" charset="0"/>
        </a:defRPr>
      </a:lvl7pPr>
      <a:lvl8pPr marL="1371600" algn="l" rtl="0" fontAlgn="base">
        <a:spcBef>
          <a:spcPct val="0"/>
        </a:spcBef>
        <a:spcAft>
          <a:spcPct val="0"/>
        </a:spcAft>
        <a:defRPr sz="3600">
          <a:solidFill>
            <a:schemeClr val="accent2"/>
          </a:solidFill>
          <a:latin typeface="Arial" charset="0"/>
        </a:defRPr>
      </a:lvl8pPr>
      <a:lvl9pPr marL="1828800" algn="l" rtl="0" fontAlgn="base">
        <a:spcBef>
          <a:spcPct val="0"/>
        </a:spcBef>
        <a:spcAft>
          <a:spcPct val="0"/>
        </a:spcAft>
        <a:defRPr sz="36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5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500">
          <a:solidFill>
            <a:schemeClr val="tx1"/>
          </a:solidFill>
          <a:latin typeface="+mn-lt"/>
        </a:defRPr>
      </a:lvl3pPr>
      <a:lvl4pPr marL="1600200" indent="-228600" algn="l" rtl="0" eaLnBrk="0" fontAlgn="base" hangingPunct="0">
        <a:spcBef>
          <a:spcPct val="20000"/>
        </a:spcBef>
        <a:spcAft>
          <a:spcPct val="0"/>
        </a:spcAft>
        <a:buChar char="–"/>
        <a:defRPr sz="2500">
          <a:solidFill>
            <a:schemeClr val="tx1"/>
          </a:solidFill>
          <a:latin typeface="+mn-lt"/>
        </a:defRPr>
      </a:lvl4pPr>
      <a:lvl5pPr marL="2057400" indent="-228600" algn="l" rtl="0" eaLnBrk="0" fontAlgn="base" hangingPunct="0">
        <a:spcBef>
          <a:spcPct val="20000"/>
        </a:spcBef>
        <a:spcAft>
          <a:spcPct val="0"/>
        </a:spcAft>
        <a:buChar char="»"/>
        <a:defRPr sz="2500">
          <a:solidFill>
            <a:schemeClr val="tx1"/>
          </a:solidFill>
          <a:latin typeface="+mn-lt"/>
        </a:defRPr>
      </a:lvl5pPr>
      <a:lvl6pPr marL="2514600" indent="-228600" algn="l" rtl="0" fontAlgn="base">
        <a:spcBef>
          <a:spcPct val="20000"/>
        </a:spcBef>
        <a:spcAft>
          <a:spcPct val="0"/>
        </a:spcAft>
        <a:buChar char="»"/>
        <a:defRPr sz="2500">
          <a:solidFill>
            <a:schemeClr val="tx1"/>
          </a:solidFill>
          <a:latin typeface="+mn-lt"/>
        </a:defRPr>
      </a:lvl6pPr>
      <a:lvl7pPr marL="2971800" indent="-228600" algn="l" rtl="0" fontAlgn="base">
        <a:spcBef>
          <a:spcPct val="20000"/>
        </a:spcBef>
        <a:spcAft>
          <a:spcPct val="0"/>
        </a:spcAft>
        <a:buChar char="»"/>
        <a:defRPr sz="2500">
          <a:solidFill>
            <a:schemeClr val="tx1"/>
          </a:solidFill>
          <a:latin typeface="+mn-lt"/>
        </a:defRPr>
      </a:lvl7pPr>
      <a:lvl8pPr marL="3429000" indent="-228600" algn="l" rtl="0" fontAlgn="base">
        <a:spcBef>
          <a:spcPct val="20000"/>
        </a:spcBef>
        <a:spcAft>
          <a:spcPct val="0"/>
        </a:spcAft>
        <a:buChar char="»"/>
        <a:defRPr sz="2500">
          <a:solidFill>
            <a:schemeClr val="tx1"/>
          </a:solidFill>
          <a:latin typeface="+mn-lt"/>
        </a:defRPr>
      </a:lvl8pPr>
      <a:lvl9pPr marL="3886200" indent="-228600" algn="l" rtl="0" fontAlgn="base">
        <a:spcBef>
          <a:spcPct val="20000"/>
        </a:spcBef>
        <a:spcAft>
          <a:spcPct val="0"/>
        </a:spcAft>
        <a:buChar char="»"/>
        <a:defRPr sz="2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333333"/>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4"/>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defRPr>
            </a:lvl1pPr>
          </a:lstStyle>
          <a:p>
            <a:pPr fontAlgn="base">
              <a:spcBef>
                <a:spcPct val="0"/>
              </a:spcBef>
              <a:spcAft>
                <a:spcPct val="0"/>
              </a:spcAft>
              <a:defRPr/>
            </a:pPr>
            <a:endParaRPr lang="en-US" altLang="en-US" dirty="0">
              <a:cs typeface="Arial" charset="0"/>
            </a:endParaRPr>
          </a:p>
        </p:txBody>
      </p:sp>
      <p:sp>
        <p:nvSpPr>
          <p:cNvPr id="450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fontAlgn="base">
              <a:spcBef>
                <a:spcPct val="0"/>
              </a:spcBef>
              <a:spcAft>
                <a:spcPct val="0"/>
              </a:spcAft>
              <a:defRPr/>
            </a:pPr>
            <a:endParaRPr lang="en-US" altLang="en-US" dirty="0">
              <a:cs typeface="Arial" charset="0"/>
            </a:endParaRPr>
          </a:p>
        </p:txBody>
      </p:sp>
      <p:sp>
        <p:nvSpPr>
          <p:cNvPr id="450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fontAlgn="base">
              <a:spcBef>
                <a:spcPct val="0"/>
              </a:spcBef>
              <a:spcAft>
                <a:spcPct val="0"/>
              </a:spcAft>
              <a:defRPr/>
            </a:pPr>
            <a:fld id="{4E8F1C5F-D442-4B97-A881-F01A731A8B4D}" type="slidenum">
              <a:rPr lang="en-US" altLang="en-US">
                <a:cs typeface="Arial" charset="0"/>
              </a:rPr>
              <a:pPr fontAlgn="base">
                <a:spcBef>
                  <a:spcPct val="0"/>
                </a:spcBef>
                <a:spcAft>
                  <a:spcPct val="0"/>
                </a:spcAft>
                <a:defRPr/>
              </a:pPr>
              <a:t>‹#›</a:t>
            </a:fld>
            <a:endParaRPr lang="en-US" altLang="en-US" dirty="0">
              <a:cs typeface="Arial" charset="0"/>
            </a:endParaRPr>
          </a:p>
        </p:txBody>
      </p:sp>
    </p:spTree>
    <p:extLst>
      <p:ext uri="{BB962C8B-B14F-4D97-AF65-F5344CB8AC3E}">
        <p14:creationId xmlns:p14="http://schemas.microsoft.com/office/powerpoint/2010/main" val="254056875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B0BFC7C-B6A8-4DD7-BB1C-E3F4FF45E146}" type="datetimeFigureOut">
              <a:rPr lang="en-US" smtClean="0"/>
              <a:t>11/20/2019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04482E1-D54A-4A35-961C-7EA369FC71CC}" type="slidenum">
              <a:rPr lang="en-US" smtClean="0"/>
              <a:t>‹#›</a:t>
            </a:fld>
            <a:endParaRPr lang="en-US"/>
          </a:p>
        </p:txBody>
      </p:sp>
    </p:spTree>
    <p:extLst>
      <p:ext uri="{BB962C8B-B14F-4D97-AF65-F5344CB8AC3E}">
        <p14:creationId xmlns:p14="http://schemas.microsoft.com/office/powerpoint/2010/main" val="289402202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D05D8-E7D7-45E5-9F3E-B67BE4D7B7DE}" type="datetimeFigureOut">
              <a:rPr lang="en-US" smtClean="0"/>
              <a:t>11/20/2019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96262B-5C25-4DB1-B1A4-94D89C87E1C1}" type="slidenum">
              <a:rPr lang="en-US" smtClean="0"/>
              <a:t>‹#›</a:t>
            </a:fld>
            <a:endParaRPr lang="en-US"/>
          </a:p>
        </p:txBody>
      </p:sp>
    </p:spTree>
    <p:extLst>
      <p:ext uri="{BB962C8B-B14F-4D97-AF65-F5344CB8AC3E}">
        <p14:creationId xmlns:p14="http://schemas.microsoft.com/office/powerpoint/2010/main" val="394664298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7.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3.png"/><Relationship Id="rId11" Type="http://schemas.openxmlformats.org/officeDocument/2006/relationships/image" Target="../media/image17.jpg"/><Relationship Id="rId5" Type="http://schemas.microsoft.com/office/2007/relationships/hdphoto" Target="../media/hdphoto1.wdp"/><Relationship Id="rId10" Type="http://schemas.openxmlformats.org/officeDocument/2006/relationships/image" Target="../media/image16.jpeg"/><Relationship Id="rId4" Type="http://schemas.openxmlformats.org/officeDocument/2006/relationships/image" Target="../media/image12.jpeg"/><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304800" y="0"/>
            <a:ext cx="8534400" cy="1066800"/>
          </a:xfrm>
        </p:spPr>
        <p:txBody>
          <a:bodyPr>
            <a:normAutofit/>
          </a:bodyPr>
          <a:lstStyle/>
          <a:p>
            <a:r>
              <a:rPr lang="en-US" sz="4000" dirty="0" smtClean="0">
                <a:solidFill>
                  <a:srgbClr val="FFFF00"/>
                </a:solidFill>
                <a:effectLst>
                  <a:outerShdw blurRad="38100" dist="38100" dir="2700000" algn="tl">
                    <a:srgbClr val="000000">
                      <a:alpha val="43137"/>
                    </a:srgbClr>
                  </a:outerShdw>
                </a:effectLst>
              </a:rPr>
              <a:t>Sprayer Nozzles and Droplet Size</a:t>
            </a:r>
            <a:endParaRPr lang="en-US" sz="4000" dirty="0">
              <a:solidFill>
                <a:srgbClr val="FFFF00"/>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p:txBody>
          <a:bodyPr>
            <a:normAutofit fontScale="92500"/>
          </a:bodyPr>
          <a:lstStyle/>
          <a:p>
            <a:r>
              <a:rPr lang="en-US" dirty="0" smtClean="0">
                <a:solidFill>
                  <a:schemeClr val="bg1"/>
                </a:solidFill>
                <a:effectLst>
                  <a:outerShdw blurRad="38100" dist="38100" dir="2700000" algn="tl">
                    <a:srgbClr val="000000">
                      <a:alpha val="43137"/>
                    </a:srgbClr>
                  </a:outerShdw>
                </a:effectLst>
              </a:rPr>
              <a:t>Eric P. Prostko</a:t>
            </a:r>
          </a:p>
          <a:p>
            <a:r>
              <a:rPr lang="en-US" dirty="0" smtClean="0">
                <a:solidFill>
                  <a:schemeClr val="bg1"/>
                </a:solidFill>
                <a:effectLst>
                  <a:outerShdw blurRad="38100" dist="38100" dir="2700000" algn="tl">
                    <a:srgbClr val="000000">
                      <a:alpha val="43137"/>
                    </a:srgbClr>
                  </a:outerShdw>
                </a:effectLst>
              </a:rPr>
              <a:t>Professor &amp; Extension Weed Specialist</a:t>
            </a:r>
          </a:p>
          <a:p>
            <a:r>
              <a:rPr lang="en-US" dirty="0" smtClean="0">
                <a:solidFill>
                  <a:schemeClr val="bg1"/>
                </a:solidFill>
                <a:effectLst>
                  <a:outerShdw blurRad="38100" dist="38100" dir="2700000" algn="tl">
                    <a:srgbClr val="000000">
                      <a:alpha val="43137"/>
                    </a:srgbClr>
                  </a:outerShdw>
                </a:effectLst>
              </a:rPr>
              <a:t>Dept. of Crop &amp; Soil Sciences</a:t>
            </a:r>
            <a:endParaRPr lang="en-US"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3349646" y="5867400"/>
            <a:ext cx="2444708" cy="963251"/>
          </a:xfrm>
          <a:prstGeom prst="rect">
            <a:avLst/>
          </a:prstGeom>
        </p:spPr>
      </p:pic>
      <p:sp>
        <p:nvSpPr>
          <p:cNvPr id="7" name="TextBox 6"/>
          <p:cNvSpPr txBox="1"/>
          <p:nvPr/>
        </p:nvSpPr>
        <p:spPr>
          <a:xfrm>
            <a:off x="19050" y="6457890"/>
            <a:ext cx="1015021" cy="400110"/>
          </a:xfrm>
          <a:prstGeom prst="rect">
            <a:avLst/>
          </a:prstGeom>
          <a:noFill/>
        </p:spPr>
        <p:txBody>
          <a:bodyPr wrap="none" rtlCol="0">
            <a:spAutoFit/>
          </a:bodyPr>
          <a:lstStyle/>
          <a:p>
            <a:r>
              <a:rPr lang="en-US" sz="1000" i="1" dirty="0" smtClean="0"/>
              <a:t>ANR Training</a:t>
            </a:r>
          </a:p>
          <a:p>
            <a:r>
              <a:rPr lang="en-US" sz="1000" i="1" dirty="0" smtClean="0"/>
              <a:t>November 2019</a:t>
            </a:r>
            <a:endParaRPr lang="en-US" sz="1000" i="1" dirty="0"/>
          </a:p>
        </p:txBody>
      </p:sp>
    </p:spTree>
    <p:extLst>
      <p:ext uri="{BB962C8B-B14F-4D97-AF65-F5344CB8AC3E}">
        <p14:creationId xmlns:p14="http://schemas.microsoft.com/office/powerpoint/2010/main" val="1003111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Nozzles Do I Like?</a:t>
            </a:r>
            <a:endParaRPr lang="en-US" dirty="0"/>
          </a:p>
        </p:txBody>
      </p:sp>
      <p:pic>
        <p:nvPicPr>
          <p:cNvPr id="8" name="Content Placeholder 7"/>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62000" y="1417638"/>
            <a:ext cx="3443667" cy="4525963"/>
          </a:xfrm>
          <a:prstGeom prst="rect">
            <a:avLst/>
          </a:prstGeom>
        </p:spPr>
      </p:pic>
      <p:pic>
        <p:nvPicPr>
          <p:cNvPr id="12" name="Content Placeholder 11"/>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953000" y="1417637"/>
            <a:ext cx="3196626" cy="4525963"/>
          </a:xfrm>
          <a:prstGeom prst="rect">
            <a:avLst/>
          </a:prstGeom>
        </p:spPr>
      </p:pic>
      <p:cxnSp>
        <p:nvCxnSpPr>
          <p:cNvPr id="4" name="Straight Connector 3"/>
          <p:cNvCxnSpPr/>
          <p:nvPr/>
        </p:nvCxnSpPr>
        <p:spPr>
          <a:xfrm>
            <a:off x="4572000" y="1219200"/>
            <a:ext cx="0" cy="513556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91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Common Nozzle Questions</a:t>
            </a:r>
            <a:endParaRPr lang="en-US" dirty="0"/>
          </a:p>
        </p:txBody>
      </p:sp>
      <p:sp>
        <p:nvSpPr>
          <p:cNvPr id="5" name="Content Placeholder 4"/>
          <p:cNvSpPr>
            <a:spLocks noGrp="1"/>
          </p:cNvSpPr>
          <p:nvPr>
            <p:ph idx="1"/>
          </p:nvPr>
        </p:nvSpPr>
        <p:spPr/>
        <p:txBody>
          <a:bodyPr>
            <a:normAutofit lnSpcReduction="10000"/>
          </a:bodyPr>
          <a:lstStyle/>
          <a:p>
            <a:r>
              <a:rPr lang="en-US" b="1" i="1" u="sng" dirty="0" smtClean="0"/>
              <a:t>How much do they cost (2019)?</a:t>
            </a:r>
          </a:p>
          <a:p>
            <a:pPr lvl="1"/>
            <a:r>
              <a:rPr lang="en-US" dirty="0" smtClean="0"/>
              <a:t>TTI-11004-VP-CE = $9.86</a:t>
            </a:r>
          </a:p>
          <a:p>
            <a:pPr lvl="1"/>
            <a:r>
              <a:rPr lang="en-US" dirty="0" smtClean="0"/>
              <a:t>XRC-11004-VP = $2.96</a:t>
            </a:r>
          </a:p>
          <a:p>
            <a:pPr lvl="1"/>
            <a:endParaRPr lang="en-US" dirty="0" smtClean="0"/>
          </a:p>
          <a:p>
            <a:r>
              <a:rPr lang="en-US" b="1" i="1" u="sng" dirty="0" smtClean="0"/>
              <a:t>How long do they last?</a:t>
            </a:r>
          </a:p>
          <a:p>
            <a:pPr lvl="1"/>
            <a:r>
              <a:rPr lang="en-US" dirty="0" smtClean="0"/>
              <a:t>How many acres? What was sprayed? What are they made of? (brass, stainless steel, polymer, ceramic)</a:t>
            </a:r>
          </a:p>
          <a:p>
            <a:pPr lvl="1"/>
            <a:r>
              <a:rPr lang="en-US" dirty="0" smtClean="0"/>
              <a:t>Replace when flow exceeds 10% of new nozzle</a:t>
            </a:r>
          </a:p>
        </p:txBody>
      </p:sp>
    </p:spTree>
    <p:extLst>
      <p:ext uri="{BB962C8B-B14F-4D97-AF65-F5344CB8AC3E}">
        <p14:creationId xmlns:p14="http://schemas.microsoft.com/office/powerpoint/2010/main" val="732237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Nozzle Requirements for Auxins</a:t>
            </a:r>
            <a:br>
              <a:rPr lang="en-US" dirty="0" smtClean="0"/>
            </a:br>
            <a:r>
              <a:rPr lang="en-US" dirty="0" smtClean="0"/>
              <a:t>(tolerant cotton and soybeans)</a:t>
            </a:r>
            <a:endParaRPr lang="en-US" dirty="0"/>
          </a:p>
        </p:txBody>
      </p:sp>
      <p:pic>
        <p:nvPicPr>
          <p:cNvPr id="1026" name="Picture 2" descr="Image of nozzle table data"/>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2072645" y="1308100"/>
            <a:ext cx="2950834" cy="5095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listAhead_NozzlesGraphONE(002)"/>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5257800" y="1308100"/>
            <a:ext cx="3529013" cy="38314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10708" y="6403975"/>
            <a:ext cx="14446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Xtendimax®</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p:cNvSpPr txBox="1"/>
          <p:nvPr/>
        </p:nvSpPr>
        <p:spPr>
          <a:xfrm>
            <a:off x="6400800" y="5157887"/>
            <a:ext cx="14798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Enlist One™</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96138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913"/>
            <a:ext cx="8229600" cy="1143000"/>
          </a:xfrm>
        </p:spPr>
        <p:txBody>
          <a:bodyPr>
            <a:noAutofit/>
          </a:bodyPr>
          <a:lstStyle/>
          <a:p>
            <a:r>
              <a:rPr lang="en-US" sz="3600" dirty="0" smtClean="0"/>
              <a:t>How do “auxin” nozzles work in real world?</a:t>
            </a:r>
            <a:endParaRPr lang="en-US" sz="3600" dirty="0"/>
          </a:p>
        </p:txBody>
      </p:sp>
      <p:pic>
        <p:nvPicPr>
          <p:cNvPr id="5" name="Content Placeholder 4"/>
          <p:cNvPicPr>
            <a:picLocks noGrp="1" noChangeAspect="1"/>
          </p:cNvPicPr>
          <p:nvPr>
            <p:ph idx="1"/>
          </p:nvPr>
        </p:nvPicPr>
        <p:blipFill>
          <a:blip r:embed="rId2"/>
          <a:stretch>
            <a:fillRect/>
          </a:stretch>
        </p:blipFill>
        <p:spPr>
          <a:xfrm>
            <a:off x="1350441" y="1219200"/>
            <a:ext cx="6443118" cy="4830763"/>
          </a:xfrm>
          <a:prstGeom prst="rect">
            <a:avLst/>
          </a:prstGeom>
        </p:spPr>
      </p:pic>
      <p:sp>
        <p:nvSpPr>
          <p:cNvPr id="6" name="TextBox 5"/>
          <p:cNvSpPr txBox="1"/>
          <p:nvPr/>
        </p:nvSpPr>
        <p:spPr>
          <a:xfrm>
            <a:off x="76200" y="6488668"/>
            <a:ext cx="4214102" cy="369332"/>
          </a:xfrm>
          <a:prstGeom prst="rect">
            <a:avLst/>
          </a:prstGeom>
          <a:noFill/>
        </p:spPr>
        <p:txBody>
          <a:bodyPr wrap="none" rtlCol="0">
            <a:spAutoFit/>
          </a:bodyPr>
          <a:lstStyle/>
          <a:p>
            <a:r>
              <a:rPr lang="en-US" dirty="0" smtClean="0"/>
              <a:t>Henley Farm, Miller County, April 10, 2017</a:t>
            </a:r>
            <a:endParaRPr lang="en-US" dirty="0"/>
          </a:p>
        </p:txBody>
      </p:sp>
      <p:pic>
        <p:nvPicPr>
          <p:cNvPr id="7" name="Picture 6"/>
          <p:cNvPicPr>
            <a:picLocks noChangeAspect="1"/>
          </p:cNvPicPr>
          <p:nvPr/>
        </p:nvPicPr>
        <p:blipFill>
          <a:blip r:embed="rId3"/>
          <a:stretch>
            <a:fillRect/>
          </a:stretch>
        </p:blipFill>
        <p:spPr>
          <a:xfrm>
            <a:off x="1447800" y="1247775"/>
            <a:ext cx="1295400" cy="1036410"/>
          </a:xfrm>
          <a:prstGeom prst="rect">
            <a:avLst/>
          </a:prstGeom>
        </p:spPr>
      </p:pic>
    </p:spTree>
    <p:extLst>
      <p:ext uri="{BB962C8B-B14F-4D97-AF65-F5344CB8AC3E}">
        <p14:creationId xmlns:p14="http://schemas.microsoft.com/office/powerpoint/2010/main" val="3838834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t>2017/2018/2019 Nozzle Tests</a:t>
            </a:r>
            <a:br>
              <a:rPr lang="en-US" dirty="0" smtClean="0"/>
            </a:br>
            <a:r>
              <a:rPr lang="en-US" dirty="0" smtClean="0"/>
              <a:t>VMD</a:t>
            </a:r>
            <a:r>
              <a:rPr lang="en-US" baseline="-25000" dirty="0" smtClean="0"/>
              <a:t>50</a:t>
            </a:r>
            <a:r>
              <a:rPr lang="en-US" dirty="0" smtClean="0"/>
              <a:t> and Coverage</a:t>
            </a:r>
            <a:endParaRPr lang="en-US" dirty="0"/>
          </a:p>
        </p:txBody>
      </p:sp>
      <p:grpSp>
        <p:nvGrpSpPr>
          <p:cNvPr id="18" name="Group 17"/>
          <p:cNvGrpSpPr/>
          <p:nvPr/>
        </p:nvGrpSpPr>
        <p:grpSpPr>
          <a:xfrm>
            <a:off x="2174691" y="3061514"/>
            <a:ext cx="5181600" cy="687823"/>
            <a:chOff x="2362200" y="5188343"/>
            <a:chExt cx="5181600" cy="687823"/>
          </a:xfrm>
        </p:grpSpPr>
        <p:sp>
          <p:nvSpPr>
            <p:cNvPr id="10" name="Rectangle 9"/>
            <p:cNvSpPr/>
            <p:nvPr/>
          </p:nvSpPr>
          <p:spPr>
            <a:xfrm>
              <a:off x="2362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3124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p:cNvSpPr/>
            <p:nvPr/>
          </p:nvSpPr>
          <p:spPr>
            <a:xfrm>
              <a:off x="3886200" y="5188343"/>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p:cNvSpPr/>
            <p:nvPr/>
          </p:nvSpPr>
          <p:spPr>
            <a:xfrm>
              <a:off x="4648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p:cNvSpPr/>
            <p:nvPr/>
          </p:nvSpPr>
          <p:spPr>
            <a:xfrm>
              <a:off x="5410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p:cNvSpPr/>
            <p:nvPr/>
          </p:nvSpPr>
          <p:spPr>
            <a:xfrm>
              <a:off x="6172200" y="5188343"/>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a:off x="6934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 name="Group 18"/>
          <p:cNvGrpSpPr/>
          <p:nvPr/>
        </p:nvGrpSpPr>
        <p:grpSpPr>
          <a:xfrm>
            <a:off x="2133600" y="2057401"/>
            <a:ext cx="5181600" cy="687823"/>
            <a:chOff x="2362200" y="5188343"/>
            <a:chExt cx="5181600" cy="687823"/>
          </a:xfrm>
        </p:grpSpPr>
        <p:sp>
          <p:nvSpPr>
            <p:cNvPr id="22" name="Rectangle 21"/>
            <p:cNvSpPr/>
            <p:nvPr/>
          </p:nvSpPr>
          <p:spPr>
            <a:xfrm>
              <a:off x="2362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p:cNvSpPr/>
            <p:nvPr/>
          </p:nvSpPr>
          <p:spPr>
            <a:xfrm>
              <a:off x="3124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p:cNvSpPr/>
            <p:nvPr/>
          </p:nvSpPr>
          <p:spPr>
            <a:xfrm>
              <a:off x="3886200" y="5188343"/>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p:cNvSpPr/>
            <p:nvPr/>
          </p:nvSpPr>
          <p:spPr>
            <a:xfrm>
              <a:off x="4648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p:cNvSpPr/>
            <p:nvPr/>
          </p:nvSpPr>
          <p:spPr>
            <a:xfrm>
              <a:off x="5410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p:cNvSpPr/>
            <p:nvPr/>
          </p:nvSpPr>
          <p:spPr>
            <a:xfrm>
              <a:off x="6172200" y="5188343"/>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p:cNvSpPr/>
            <p:nvPr/>
          </p:nvSpPr>
          <p:spPr>
            <a:xfrm>
              <a:off x="6934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0" name="Group 29"/>
          <p:cNvGrpSpPr/>
          <p:nvPr/>
        </p:nvGrpSpPr>
        <p:grpSpPr>
          <a:xfrm>
            <a:off x="2133600" y="4036584"/>
            <a:ext cx="5181600" cy="687823"/>
            <a:chOff x="2362200" y="5188343"/>
            <a:chExt cx="5181600" cy="687823"/>
          </a:xfrm>
        </p:grpSpPr>
        <p:sp>
          <p:nvSpPr>
            <p:cNvPr id="33" name="Rectangle 32"/>
            <p:cNvSpPr/>
            <p:nvPr/>
          </p:nvSpPr>
          <p:spPr>
            <a:xfrm>
              <a:off x="2362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ectangle 33"/>
            <p:cNvSpPr/>
            <p:nvPr/>
          </p:nvSpPr>
          <p:spPr>
            <a:xfrm>
              <a:off x="3124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p:cNvSpPr/>
            <p:nvPr/>
          </p:nvSpPr>
          <p:spPr>
            <a:xfrm>
              <a:off x="3886200" y="5188343"/>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Rectangle 35"/>
            <p:cNvSpPr/>
            <p:nvPr/>
          </p:nvSpPr>
          <p:spPr>
            <a:xfrm>
              <a:off x="4648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Rectangle 36"/>
            <p:cNvSpPr/>
            <p:nvPr/>
          </p:nvSpPr>
          <p:spPr>
            <a:xfrm>
              <a:off x="5410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Rectangle 37"/>
            <p:cNvSpPr/>
            <p:nvPr/>
          </p:nvSpPr>
          <p:spPr>
            <a:xfrm>
              <a:off x="6172200" y="5188343"/>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tangle 38"/>
            <p:cNvSpPr/>
            <p:nvPr/>
          </p:nvSpPr>
          <p:spPr>
            <a:xfrm>
              <a:off x="6934200" y="5190366"/>
              <a:ext cx="609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3" name="TextBox 42"/>
          <p:cNvSpPr txBox="1"/>
          <p:nvPr/>
        </p:nvSpPr>
        <p:spPr>
          <a:xfrm>
            <a:off x="381000" y="4191000"/>
            <a:ext cx="4267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R1</a:t>
            </a:r>
          </a:p>
        </p:txBody>
      </p:sp>
      <p:sp>
        <p:nvSpPr>
          <p:cNvPr id="44" name="TextBox 43"/>
          <p:cNvSpPr txBox="1"/>
          <p:nvPr/>
        </p:nvSpPr>
        <p:spPr>
          <a:xfrm>
            <a:off x="381000" y="3200400"/>
            <a:ext cx="4267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R2</a:t>
            </a:r>
          </a:p>
        </p:txBody>
      </p:sp>
      <p:sp>
        <p:nvSpPr>
          <p:cNvPr id="45" name="TextBox 44"/>
          <p:cNvSpPr txBox="1"/>
          <p:nvPr/>
        </p:nvSpPr>
        <p:spPr>
          <a:xfrm>
            <a:off x="382349" y="2209800"/>
            <a:ext cx="4267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R3</a:t>
            </a:r>
          </a:p>
        </p:txBody>
      </p:sp>
      <p:sp>
        <p:nvSpPr>
          <p:cNvPr id="48" name="TextBox 47"/>
          <p:cNvSpPr txBox="1"/>
          <p:nvPr/>
        </p:nvSpPr>
        <p:spPr>
          <a:xfrm>
            <a:off x="6324600" y="4903498"/>
            <a:ext cx="55496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10 feet</a:t>
            </a:r>
          </a:p>
        </p:txBody>
      </p:sp>
      <p:sp>
        <p:nvSpPr>
          <p:cNvPr id="49" name="TextBox 48"/>
          <p:cNvSpPr txBox="1"/>
          <p:nvPr/>
        </p:nvSpPr>
        <p:spPr>
          <a:xfrm>
            <a:off x="7440280" y="3787986"/>
            <a:ext cx="55496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10 feet</a:t>
            </a:r>
          </a:p>
        </p:txBody>
      </p:sp>
      <p:sp>
        <p:nvSpPr>
          <p:cNvPr id="57" name="TextBox 56"/>
          <p:cNvSpPr txBox="1"/>
          <p:nvPr/>
        </p:nvSpPr>
        <p:spPr>
          <a:xfrm>
            <a:off x="4485471" y="4888244"/>
            <a:ext cx="5437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tractor</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301" y="5257800"/>
            <a:ext cx="1955800" cy="1466850"/>
          </a:xfrm>
          <a:prstGeom prst="rect">
            <a:avLst/>
          </a:prstGeom>
        </p:spPr>
      </p:pic>
      <p:cxnSp>
        <p:nvCxnSpPr>
          <p:cNvPr id="6" name="Straight Connector 5"/>
          <p:cNvCxnSpPr/>
          <p:nvPr/>
        </p:nvCxnSpPr>
        <p:spPr>
          <a:xfrm flipV="1">
            <a:off x="4343400" y="1752600"/>
            <a:ext cx="0" cy="3276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105400" y="1752601"/>
            <a:ext cx="0" cy="330565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9219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Commercial Sprayer Nozzle Tests - 2019</a:t>
            </a:r>
            <a:endParaRPr lang="en-US" sz="3600" dirty="0"/>
          </a:p>
        </p:txBody>
      </p:sp>
      <p:sp>
        <p:nvSpPr>
          <p:cNvPr id="5" name="TextBox 4"/>
          <p:cNvSpPr txBox="1"/>
          <p:nvPr/>
        </p:nvSpPr>
        <p:spPr>
          <a:xfrm>
            <a:off x="0" y="6488668"/>
            <a:ext cx="4429418" cy="369332"/>
          </a:xfrm>
          <a:prstGeom prst="rect">
            <a:avLst/>
          </a:prstGeom>
          <a:noFill/>
        </p:spPr>
        <p:txBody>
          <a:bodyPr wrap="none" rtlCol="0">
            <a:spAutoFit/>
          </a:bodyPr>
          <a:lstStyle/>
          <a:p>
            <a:r>
              <a:rPr lang="en-US" dirty="0" smtClean="0"/>
              <a:t>Patterson Farm, Worth County, April 4, 2019</a:t>
            </a:r>
            <a:endParaRPr lang="en-US" dirty="0"/>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71600" y="1219200"/>
            <a:ext cx="6542617" cy="4906963"/>
          </a:xfrm>
        </p:spPr>
      </p:pic>
      <p:sp>
        <p:nvSpPr>
          <p:cNvPr id="9" name="TextBox 8"/>
          <p:cNvSpPr txBox="1"/>
          <p:nvPr/>
        </p:nvSpPr>
        <p:spPr>
          <a:xfrm>
            <a:off x="1371600" y="1229559"/>
            <a:ext cx="6515181" cy="369332"/>
          </a:xfrm>
          <a:prstGeom prst="rect">
            <a:avLst/>
          </a:prstGeom>
          <a:solidFill>
            <a:schemeClr val="tx1"/>
          </a:solidFill>
        </p:spPr>
        <p:txBody>
          <a:bodyPr wrap="none" rtlCol="0">
            <a:spAutoFit/>
          </a:bodyPr>
          <a:lstStyle/>
          <a:p>
            <a:r>
              <a:rPr lang="en-US" dirty="0" smtClean="0">
                <a:solidFill>
                  <a:srgbClr val="FFFF00"/>
                </a:solidFill>
                <a:effectLst>
                  <a:outerShdw blurRad="38100" dist="38100" dir="2700000" algn="tl">
                    <a:srgbClr val="000000">
                      <a:alpha val="43137"/>
                    </a:srgbClr>
                  </a:outerShdw>
                </a:effectLst>
              </a:rPr>
              <a:t>JD4730, 90’ boom, 20” nozzle spacing, 12.5 MPH, 20 GPA, 42-57 PSI</a:t>
            </a:r>
            <a:endParaRPr 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43810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Worth County Nozzle Test</a:t>
            </a:r>
            <a:br>
              <a:rPr lang="en-US" dirty="0" smtClean="0"/>
            </a:br>
            <a:r>
              <a:rPr lang="en-US" dirty="0" smtClean="0"/>
              <a:t>April 4, 2019 (Rep 2, card #2)</a:t>
            </a:r>
            <a:endParaRPr lang="en-US" dirty="0"/>
          </a:p>
        </p:txBody>
      </p:sp>
      <p:pic>
        <p:nvPicPr>
          <p:cNvPr id="9" name="Content Placeholder 8"/>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194767" y="1600200"/>
            <a:ext cx="2796902" cy="4297680"/>
          </a:xfrm>
          <a:prstGeom prst="rect">
            <a:avLst/>
          </a:prstGeom>
        </p:spPr>
      </p:pic>
      <p:sp>
        <p:nvSpPr>
          <p:cNvPr id="6" name="TextBox 5"/>
          <p:cNvSpPr txBox="1"/>
          <p:nvPr/>
        </p:nvSpPr>
        <p:spPr>
          <a:xfrm>
            <a:off x="152400" y="6519446"/>
            <a:ext cx="67837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JD 4730, 90’ boom, 20” spacing, 20 GPA, 12.5 MPH, 42-57 PSI, 36” boom height</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2038646" y="5867400"/>
            <a:ext cx="12069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XRC-11006</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6037235" y="5867400"/>
            <a:ext cx="11255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TTI-11006</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Content Placeholder 15"/>
          <p:cNvPicPr>
            <a:picLocks noGrp="1" noChangeAspect="1"/>
          </p:cNvPicPr>
          <p:nvPr>
            <p:ph sz="half" idx="1"/>
          </p:nvPr>
        </p:nvPicPr>
        <p:blipFill>
          <a:blip r:embed="rId3"/>
          <a:stretch>
            <a:fillRect/>
          </a:stretch>
        </p:blipFill>
        <p:spPr>
          <a:xfrm>
            <a:off x="1216365" y="1569720"/>
            <a:ext cx="2898435" cy="4297680"/>
          </a:xfrm>
          <a:prstGeom prst="rect">
            <a:avLst/>
          </a:prstGeom>
        </p:spPr>
      </p:pic>
    </p:spTree>
    <p:extLst>
      <p:ext uri="{BB962C8B-B14F-4D97-AF65-F5344CB8AC3E}">
        <p14:creationId xmlns:p14="http://schemas.microsoft.com/office/powerpoint/2010/main" val="433992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334"/>
            <a:ext cx="8229600" cy="1143000"/>
          </a:xfrm>
        </p:spPr>
        <p:txBody>
          <a:bodyPr>
            <a:normAutofit/>
          </a:bodyPr>
          <a:lstStyle/>
          <a:p>
            <a:r>
              <a:rPr lang="en-US" sz="3600" dirty="0" smtClean="0"/>
              <a:t>Commercial Sprayer Nozzle Tests - 2019</a:t>
            </a:r>
            <a:endParaRPr lang="en-US" sz="3600" dirty="0"/>
          </a:p>
        </p:txBody>
      </p:sp>
      <p:sp>
        <p:nvSpPr>
          <p:cNvPr id="5" name="TextBox 4"/>
          <p:cNvSpPr txBox="1"/>
          <p:nvPr/>
        </p:nvSpPr>
        <p:spPr>
          <a:xfrm>
            <a:off x="0" y="6488668"/>
            <a:ext cx="42623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Sikes Farm, Bulloch County, March 21, 2019</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1371600" y="1039001"/>
            <a:ext cx="6749220" cy="369332"/>
          </a:xfrm>
          <a:prstGeom prst="rect">
            <a:avLst/>
          </a:prstGeom>
          <a:solidFill>
            <a:schemeClr val="tx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Calibri"/>
                <a:ea typeface="+mn-ea"/>
                <a:cs typeface="+mn-cs"/>
              </a:rPr>
              <a:t>JD4630, 90’ boom, 15” nozzle spacing, 11.6 MPH, 12 GPA, 18-20 PSI</a:t>
            </a:r>
            <a:endPar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mn-cs"/>
            </a:endParaRP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47800" y="1447800"/>
            <a:ext cx="6542618" cy="4906964"/>
          </a:xfrm>
        </p:spPr>
      </p:pic>
    </p:spTree>
    <p:extLst>
      <p:ext uri="{BB962C8B-B14F-4D97-AF65-F5344CB8AC3E}">
        <p14:creationId xmlns:p14="http://schemas.microsoft.com/office/powerpoint/2010/main" val="11175738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Bulloch County Nozzle Test</a:t>
            </a:r>
            <a:br>
              <a:rPr lang="en-US" dirty="0" smtClean="0"/>
            </a:br>
            <a:r>
              <a:rPr lang="en-US" dirty="0" smtClean="0"/>
              <a:t>March 21, 2019 (Rep 2, card #4)</a:t>
            </a:r>
            <a:endParaRPr lang="en-US" dirty="0"/>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8200" y="1758950"/>
            <a:ext cx="2171700"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29000" y="1752600"/>
            <a:ext cx="2286000"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82553" y="1752600"/>
            <a:ext cx="2299447"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6400800"/>
            <a:ext cx="7812588" cy="369332"/>
          </a:xfrm>
          <a:prstGeom prst="rect">
            <a:avLst/>
          </a:prstGeom>
          <a:noFill/>
        </p:spPr>
        <p:txBody>
          <a:bodyPr wrap="none" rtlCol="0">
            <a:spAutoFit/>
          </a:bodyPr>
          <a:lstStyle/>
          <a:p>
            <a:r>
              <a:rPr lang="en-US" dirty="0" smtClean="0"/>
              <a:t>JD 4630, 90’ boom, 15” spacing, 12 GPA, 12 MPH, 28 PSI, 36” boom height (avg.)</a:t>
            </a:r>
            <a:endParaRPr lang="en-US" dirty="0"/>
          </a:p>
        </p:txBody>
      </p:sp>
      <p:sp>
        <p:nvSpPr>
          <p:cNvPr id="7" name="TextBox 6"/>
          <p:cNvSpPr txBox="1"/>
          <p:nvPr/>
        </p:nvSpPr>
        <p:spPr>
          <a:xfrm>
            <a:off x="1320583" y="5282684"/>
            <a:ext cx="1206933" cy="369332"/>
          </a:xfrm>
          <a:prstGeom prst="rect">
            <a:avLst/>
          </a:prstGeom>
          <a:noFill/>
        </p:spPr>
        <p:txBody>
          <a:bodyPr wrap="none" rtlCol="0">
            <a:spAutoFit/>
          </a:bodyPr>
          <a:lstStyle/>
          <a:p>
            <a:r>
              <a:rPr lang="en-US" dirty="0" smtClean="0"/>
              <a:t>XRC-11004</a:t>
            </a:r>
            <a:endParaRPr lang="en-US" dirty="0"/>
          </a:p>
        </p:txBody>
      </p:sp>
      <p:sp>
        <p:nvSpPr>
          <p:cNvPr id="8" name="TextBox 7"/>
          <p:cNvSpPr txBox="1"/>
          <p:nvPr/>
        </p:nvSpPr>
        <p:spPr>
          <a:xfrm>
            <a:off x="4009217" y="5282684"/>
            <a:ext cx="1125565" cy="369332"/>
          </a:xfrm>
          <a:prstGeom prst="rect">
            <a:avLst/>
          </a:prstGeom>
          <a:noFill/>
        </p:spPr>
        <p:txBody>
          <a:bodyPr wrap="none" rtlCol="0">
            <a:spAutoFit/>
          </a:bodyPr>
          <a:lstStyle/>
          <a:p>
            <a:r>
              <a:rPr lang="en-US" dirty="0" smtClean="0"/>
              <a:t>TTI-11004</a:t>
            </a:r>
            <a:endParaRPr lang="en-US" dirty="0"/>
          </a:p>
        </p:txBody>
      </p:sp>
      <p:sp>
        <p:nvSpPr>
          <p:cNvPr id="9" name="TextBox 8"/>
          <p:cNvSpPr txBox="1"/>
          <p:nvPr/>
        </p:nvSpPr>
        <p:spPr>
          <a:xfrm>
            <a:off x="6629400" y="5289034"/>
            <a:ext cx="1452385" cy="369332"/>
          </a:xfrm>
          <a:prstGeom prst="rect">
            <a:avLst/>
          </a:prstGeom>
          <a:noFill/>
        </p:spPr>
        <p:txBody>
          <a:bodyPr wrap="none" rtlCol="0">
            <a:spAutoFit/>
          </a:bodyPr>
          <a:lstStyle/>
          <a:p>
            <a:r>
              <a:rPr lang="en-US" dirty="0" smtClean="0"/>
              <a:t>TDXL-11004D</a:t>
            </a:r>
            <a:endParaRPr lang="en-US" dirty="0"/>
          </a:p>
        </p:txBody>
      </p:sp>
    </p:spTree>
    <p:extLst>
      <p:ext uri="{BB962C8B-B14F-4D97-AF65-F5344CB8AC3E}">
        <p14:creationId xmlns:p14="http://schemas.microsoft.com/office/powerpoint/2010/main" val="3620808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Commercial Sprayer Nozzle Tests - 2019</a:t>
            </a:r>
            <a:endParaRPr lang="en-US" sz="3600" dirty="0"/>
          </a:p>
        </p:txBody>
      </p:sp>
      <p:sp>
        <p:nvSpPr>
          <p:cNvPr id="5" name="TextBox 4"/>
          <p:cNvSpPr txBox="1"/>
          <p:nvPr/>
        </p:nvSpPr>
        <p:spPr>
          <a:xfrm>
            <a:off x="0" y="6488668"/>
            <a:ext cx="4515852" cy="369332"/>
          </a:xfrm>
          <a:prstGeom prst="rect">
            <a:avLst/>
          </a:prstGeom>
          <a:noFill/>
        </p:spPr>
        <p:txBody>
          <a:bodyPr wrap="none" rtlCol="0">
            <a:spAutoFit/>
          </a:bodyPr>
          <a:lstStyle/>
          <a:p>
            <a:r>
              <a:rPr lang="en-US" dirty="0" smtClean="0"/>
              <a:t>Waters Farm, Pierce County, March 26, 2019</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47800" y="1401762"/>
            <a:ext cx="6522509" cy="4891882"/>
          </a:xfrm>
        </p:spPr>
      </p:pic>
      <p:sp>
        <p:nvSpPr>
          <p:cNvPr id="6" name="TextBox 5"/>
          <p:cNvSpPr txBox="1"/>
          <p:nvPr/>
        </p:nvSpPr>
        <p:spPr>
          <a:xfrm>
            <a:off x="1383631" y="1401762"/>
            <a:ext cx="6705600" cy="369332"/>
          </a:xfrm>
          <a:prstGeom prst="rect">
            <a:avLst/>
          </a:prstGeom>
          <a:solidFill>
            <a:schemeClr val="tx1"/>
          </a:solidFill>
        </p:spPr>
        <p:txBody>
          <a:bodyPr wrap="square" rtlCol="0">
            <a:spAutoFit/>
          </a:bodyPr>
          <a:lstStyle/>
          <a:p>
            <a:r>
              <a:rPr lang="en-US" dirty="0" smtClean="0">
                <a:solidFill>
                  <a:srgbClr val="FFFF00"/>
                </a:solidFill>
              </a:rPr>
              <a:t>JD4730, 100’ boom, 15” nozzle spacing, 11.6 MPH, 15 GPA, 18-20 PSI</a:t>
            </a:r>
            <a:endParaRPr lang="en-US" dirty="0">
              <a:solidFill>
                <a:srgbClr val="FFFF00"/>
              </a:solidFill>
            </a:endParaRPr>
          </a:p>
        </p:txBody>
      </p:sp>
    </p:spTree>
    <p:extLst>
      <p:ext uri="{BB962C8B-B14F-4D97-AF65-F5344CB8AC3E}">
        <p14:creationId xmlns:p14="http://schemas.microsoft.com/office/powerpoint/2010/main" val="2014478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Coverage vs. Drift Control</a:t>
            </a:r>
            <a:br>
              <a:rPr lang="en-US" dirty="0" smtClean="0"/>
            </a:br>
            <a:r>
              <a:rPr lang="en-US" dirty="0" smtClean="0"/>
              <a:t>(It’s all about droplet size)</a:t>
            </a:r>
            <a:endParaRPr lang="en-US" dirty="0"/>
          </a:p>
        </p:txBody>
      </p:sp>
      <p:sp>
        <p:nvSpPr>
          <p:cNvPr id="3" name="Content Placeholder 2"/>
          <p:cNvSpPr>
            <a:spLocks noGrp="1"/>
          </p:cNvSpPr>
          <p:nvPr>
            <p:ph type="body" sz="half" idx="1"/>
          </p:nvPr>
        </p:nvSpPr>
        <p:spPr>
          <a:xfrm>
            <a:off x="1828800" y="1513648"/>
            <a:ext cx="3527425" cy="5095875"/>
          </a:xfrm>
        </p:spPr>
        <p:txBody>
          <a:bodyPr>
            <a:normAutofit fontScale="77500" lnSpcReduction="20000"/>
          </a:bodyPr>
          <a:lstStyle/>
          <a:p>
            <a:r>
              <a:rPr lang="en-US" dirty="0" smtClean="0"/>
              <a:t> Larger (coarser) Drops </a:t>
            </a:r>
          </a:p>
          <a:p>
            <a:pPr lvl="1"/>
            <a:r>
              <a:rPr lang="en-US" i="1" dirty="0" smtClean="0"/>
              <a:t>Less coverage but better drift control</a:t>
            </a:r>
          </a:p>
          <a:p>
            <a:pPr lvl="1"/>
            <a:endParaRPr lang="en-US" dirty="0"/>
          </a:p>
          <a:p>
            <a:r>
              <a:rPr lang="en-US" dirty="0" smtClean="0"/>
              <a:t>Smaller (finer) Drops</a:t>
            </a:r>
          </a:p>
          <a:p>
            <a:pPr lvl="1"/>
            <a:r>
              <a:rPr lang="en-US" i="1" dirty="0" smtClean="0"/>
              <a:t>Better coverage but less drift control</a:t>
            </a:r>
          </a:p>
          <a:p>
            <a:pPr lvl="1"/>
            <a:endParaRPr lang="en-US" dirty="0"/>
          </a:p>
          <a:p>
            <a:r>
              <a:rPr lang="en-US" dirty="0" smtClean="0"/>
              <a:t>Coverage is pesticide dependent</a:t>
            </a:r>
          </a:p>
          <a:p>
            <a:pPr lvl="1"/>
            <a:r>
              <a:rPr lang="en-US" i="1" dirty="0" smtClean="0"/>
              <a:t>Contact = smaller drops</a:t>
            </a:r>
          </a:p>
          <a:p>
            <a:pPr lvl="2"/>
            <a:r>
              <a:rPr lang="en-US" i="1" dirty="0" smtClean="0"/>
              <a:t>Liberty, </a:t>
            </a:r>
            <a:r>
              <a:rPr lang="en-US" i="1" dirty="0" err="1" smtClean="0"/>
              <a:t>Gramoxone</a:t>
            </a:r>
            <a:endParaRPr lang="en-US" i="1" dirty="0" smtClean="0"/>
          </a:p>
          <a:p>
            <a:pPr lvl="1"/>
            <a:r>
              <a:rPr lang="en-US" i="1" dirty="0" smtClean="0"/>
              <a:t>Systemic = larger drops</a:t>
            </a:r>
          </a:p>
          <a:p>
            <a:pPr lvl="2"/>
            <a:r>
              <a:rPr lang="en-US" i="1" dirty="0" smtClean="0"/>
              <a:t>Roundup, 2,4-D, dicamba</a:t>
            </a:r>
            <a:endParaRPr lang="en-US" i="1" dirty="0"/>
          </a:p>
        </p:txBody>
      </p:sp>
      <p:pic>
        <p:nvPicPr>
          <p:cNvPr id="5" name="Content Placeholder 4"/>
          <p:cNvPicPr>
            <a:picLocks noGrp="1" noChangeAspect="1"/>
          </p:cNvPicPr>
          <p:nvPr>
            <p:ph sz="quarter" idx="2"/>
          </p:nvPr>
        </p:nvPicPr>
        <p:blipFill>
          <a:blip r:embed="rId2" cstate="screen">
            <a:extLst>
              <a:ext uri="{28A0092B-C50C-407E-A947-70E740481C1C}">
                <a14:useLocalDpi xmlns:a14="http://schemas.microsoft.com/office/drawing/2010/main"/>
              </a:ext>
            </a:extLst>
          </a:blip>
          <a:stretch>
            <a:fillRect/>
          </a:stretch>
        </p:blipFill>
        <p:spPr>
          <a:xfrm>
            <a:off x="5657000" y="1469612"/>
            <a:ext cx="3150682" cy="2362200"/>
          </a:xfrm>
        </p:spPr>
      </p:pic>
      <p:pic>
        <p:nvPicPr>
          <p:cNvPr id="6" name="Content Placeholder 5"/>
          <p:cNvPicPr>
            <a:picLocks noGrp="1" noChangeAspect="1"/>
          </p:cNvPicPr>
          <p:nvPr>
            <p:ph sz="quarter" idx="3"/>
          </p:nvPr>
        </p:nvPicPr>
        <p:blipFill>
          <a:blip r:embed="rId3"/>
          <a:stretch>
            <a:fillRect/>
          </a:stretch>
        </p:blipFill>
        <p:spPr>
          <a:xfrm>
            <a:off x="5649680" y="4061586"/>
            <a:ext cx="3158002" cy="2213040"/>
          </a:xfrm>
          <a:prstGeom prst="rect">
            <a:avLst/>
          </a:prstGeom>
        </p:spPr>
      </p:pic>
    </p:spTree>
    <p:extLst>
      <p:ext uri="{BB962C8B-B14F-4D97-AF65-F5344CB8AC3E}">
        <p14:creationId xmlns:p14="http://schemas.microsoft.com/office/powerpoint/2010/main" val="29544390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normAutofit fontScale="90000"/>
          </a:bodyPr>
          <a:lstStyle/>
          <a:p>
            <a:r>
              <a:rPr lang="en-US" dirty="0" smtClean="0"/>
              <a:t>Pierce County Nozzle Test</a:t>
            </a:r>
            <a:br>
              <a:rPr lang="en-US" dirty="0" smtClean="0"/>
            </a:br>
            <a:r>
              <a:rPr lang="en-US" dirty="0" smtClean="0"/>
              <a:t>March 26, 2019 (Rep 1, card #5)</a:t>
            </a:r>
            <a:endParaRPr lang="en-US" dirty="0"/>
          </a:p>
        </p:txBody>
      </p:sp>
      <p:sp>
        <p:nvSpPr>
          <p:cNvPr id="6" name="TextBox 5"/>
          <p:cNvSpPr txBox="1"/>
          <p:nvPr/>
        </p:nvSpPr>
        <p:spPr>
          <a:xfrm>
            <a:off x="152400" y="6519446"/>
            <a:ext cx="7391511" cy="338554"/>
          </a:xfrm>
          <a:prstGeom prst="rect">
            <a:avLst/>
          </a:prstGeom>
          <a:noFill/>
        </p:spPr>
        <p:txBody>
          <a:bodyPr wrap="none" rtlCol="0">
            <a:spAutoFit/>
          </a:bodyPr>
          <a:lstStyle/>
          <a:p>
            <a:r>
              <a:rPr lang="en-US" sz="1600" dirty="0" smtClean="0">
                <a:solidFill>
                  <a:prstClr val="black"/>
                </a:solidFill>
              </a:rPr>
              <a:t>JD 4730, 100’ boom, 15” spacing, 15 GPA, 11.6 MPH, 18-20 PSI, 36” boom height (avg.)</a:t>
            </a:r>
            <a:endParaRPr lang="en-US" sz="1600" dirty="0">
              <a:solidFill>
                <a:prstClr val="black"/>
              </a:solidFill>
            </a:endParaRPr>
          </a:p>
        </p:txBody>
      </p:sp>
      <p:sp>
        <p:nvSpPr>
          <p:cNvPr id="7" name="TextBox 6"/>
          <p:cNvSpPr txBox="1"/>
          <p:nvPr/>
        </p:nvSpPr>
        <p:spPr>
          <a:xfrm>
            <a:off x="2038646" y="5867400"/>
            <a:ext cx="1085554" cy="369332"/>
          </a:xfrm>
          <a:prstGeom prst="rect">
            <a:avLst/>
          </a:prstGeom>
          <a:noFill/>
        </p:spPr>
        <p:txBody>
          <a:bodyPr wrap="none" rtlCol="0">
            <a:spAutoFit/>
          </a:bodyPr>
          <a:lstStyle/>
          <a:p>
            <a:r>
              <a:rPr lang="en-US" dirty="0" smtClean="0">
                <a:solidFill>
                  <a:prstClr val="black"/>
                </a:solidFill>
              </a:rPr>
              <a:t>XR-11006</a:t>
            </a:r>
            <a:endParaRPr lang="en-US" dirty="0">
              <a:solidFill>
                <a:prstClr val="black"/>
              </a:solidFill>
            </a:endParaRPr>
          </a:p>
        </p:txBody>
      </p:sp>
      <p:sp>
        <p:nvSpPr>
          <p:cNvPr id="8" name="TextBox 7"/>
          <p:cNvSpPr txBox="1"/>
          <p:nvPr/>
        </p:nvSpPr>
        <p:spPr>
          <a:xfrm>
            <a:off x="6096000" y="5867400"/>
            <a:ext cx="1125565" cy="369332"/>
          </a:xfrm>
          <a:prstGeom prst="rect">
            <a:avLst/>
          </a:prstGeom>
          <a:noFill/>
        </p:spPr>
        <p:txBody>
          <a:bodyPr wrap="none" rtlCol="0">
            <a:spAutoFit/>
          </a:bodyPr>
          <a:lstStyle/>
          <a:p>
            <a:r>
              <a:rPr lang="en-US" dirty="0" smtClean="0">
                <a:solidFill>
                  <a:prstClr val="black"/>
                </a:solidFill>
              </a:rPr>
              <a:t>TTI-11006</a:t>
            </a:r>
            <a:endParaRPr lang="en-US" dirty="0">
              <a:solidFill>
                <a:prstClr val="black"/>
              </a:solidFill>
            </a:endParaRPr>
          </a:p>
        </p:txBody>
      </p:sp>
      <p:pic>
        <p:nvPicPr>
          <p:cNvPr id="10" name="Picture 3"/>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076826" y="1371600"/>
            <a:ext cx="303797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105400" y="1371600"/>
            <a:ext cx="291549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230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200" dirty="0" smtClean="0"/>
              <a:t>Droplet Size and Spray Coverage from 2019 Nozzle Tests with Commercial Sprayers</a:t>
            </a:r>
            <a:endParaRPr lang="en-US" sz="3200" baseline="30000"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407024251"/>
              </p:ext>
            </p:extLst>
          </p:nvPr>
        </p:nvGraphicFramePr>
        <p:xfrm>
          <a:off x="457200" y="1676399"/>
          <a:ext cx="8229600" cy="228600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113867836"/>
                    </a:ext>
                  </a:extLst>
                </a:gridCol>
                <a:gridCol w="914400">
                  <a:extLst>
                    <a:ext uri="{9D8B030D-6E8A-4147-A177-3AD203B41FA5}">
                      <a16:colId xmlns:a16="http://schemas.microsoft.com/office/drawing/2014/main" val="1643710344"/>
                    </a:ext>
                  </a:extLst>
                </a:gridCol>
                <a:gridCol w="1028700">
                  <a:extLst>
                    <a:ext uri="{9D8B030D-6E8A-4147-A177-3AD203B41FA5}">
                      <a16:colId xmlns:a16="http://schemas.microsoft.com/office/drawing/2014/main" val="1926680784"/>
                    </a:ext>
                  </a:extLst>
                </a:gridCol>
                <a:gridCol w="1028700">
                  <a:extLst>
                    <a:ext uri="{9D8B030D-6E8A-4147-A177-3AD203B41FA5}">
                      <a16:colId xmlns:a16="http://schemas.microsoft.com/office/drawing/2014/main" val="1642121214"/>
                    </a:ext>
                  </a:extLst>
                </a:gridCol>
                <a:gridCol w="1028700">
                  <a:extLst>
                    <a:ext uri="{9D8B030D-6E8A-4147-A177-3AD203B41FA5}">
                      <a16:colId xmlns:a16="http://schemas.microsoft.com/office/drawing/2014/main" val="4118289139"/>
                    </a:ext>
                  </a:extLst>
                </a:gridCol>
                <a:gridCol w="1028700">
                  <a:extLst>
                    <a:ext uri="{9D8B030D-6E8A-4147-A177-3AD203B41FA5}">
                      <a16:colId xmlns:a16="http://schemas.microsoft.com/office/drawing/2014/main" val="427575205"/>
                    </a:ext>
                  </a:extLst>
                </a:gridCol>
                <a:gridCol w="1028700">
                  <a:extLst>
                    <a:ext uri="{9D8B030D-6E8A-4147-A177-3AD203B41FA5}">
                      <a16:colId xmlns:a16="http://schemas.microsoft.com/office/drawing/2014/main" val="2784819840"/>
                    </a:ext>
                  </a:extLst>
                </a:gridCol>
                <a:gridCol w="1028700">
                  <a:extLst>
                    <a:ext uri="{9D8B030D-6E8A-4147-A177-3AD203B41FA5}">
                      <a16:colId xmlns:a16="http://schemas.microsoft.com/office/drawing/2014/main" val="4087185526"/>
                    </a:ext>
                  </a:extLst>
                </a:gridCol>
              </a:tblGrid>
              <a:tr h="294640">
                <a:tc rowSpan="2">
                  <a:txBody>
                    <a:bodyPr/>
                    <a:lstStyle/>
                    <a:p>
                      <a:pPr algn="ctr"/>
                      <a:endParaRPr lang="en-US" dirty="0"/>
                    </a:p>
                  </a:txBody>
                  <a:tcPr/>
                </a:tc>
                <a:tc gridSpan="3">
                  <a:txBody>
                    <a:bodyPr/>
                    <a:lstStyle/>
                    <a:p>
                      <a:pPr algn="ctr"/>
                      <a:r>
                        <a:rPr lang="en-US" i="1" dirty="0" smtClean="0">
                          <a:solidFill>
                            <a:srgbClr val="FFFF00"/>
                          </a:solidFill>
                          <a:effectLst>
                            <a:outerShdw blurRad="38100" dist="38100" dir="2700000" algn="tl">
                              <a:srgbClr val="000000">
                                <a:alpha val="43137"/>
                              </a:srgbClr>
                            </a:outerShdw>
                          </a:effectLst>
                        </a:rPr>
                        <a:t>Bulloch</a:t>
                      </a:r>
                      <a:r>
                        <a:rPr lang="en-US" i="1" baseline="30000" dirty="0" smtClean="0">
                          <a:solidFill>
                            <a:srgbClr val="FFFF00"/>
                          </a:solidFill>
                          <a:effectLst>
                            <a:outerShdw blurRad="38100" dist="38100" dir="2700000" algn="tl">
                              <a:srgbClr val="000000">
                                <a:alpha val="43137"/>
                              </a:srgbClr>
                            </a:outerShdw>
                          </a:effectLst>
                        </a:rPr>
                        <a:t>1,3</a:t>
                      </a:r>
                      <a:endParaRPr lang="en-US" i="1" baseline="30000" dirty="0">
                        <a:solidFill>
                          <a:srgbClr val="FFFF00"/>
                        </a:solidFill>
                        <a:effectLst>
                          <a:outerShdw blurRad="38100" dist="38100" dir="2700000" algn="tl">
                            <a:srgbClr val="000000">
                              <a:alpha val="43137"/>
                            </a:srgbClr>
                          </a:outerShdw>
                        </a:effectLst>
                      </a:endParaRPr>
                    </a:p>
                  </a:txBody>
                  <a:tcPr/>
                </a:tc>
                <a:tc hMerge="1">
                  <a:txBody>
                    <a:bodyPr/>
                    <a:lstStyle/>
                    <a:p>
                      <a:endParaRPr lang="en-US" dirty="0"/>
                    </a:p>
                  </a:txBody>
                  <a:tcPr/>
                </a:tc>
                <a:tc hMerge="1">
                  <a:txBody>
                    <a:bodyPr/>
                    <a:lstStyle/>
                    <a:p>
                      <a:pPr algn="ctr"/>
                      <a:endParaRPr lang="en-US" baseline="30000" dirty="0"/>
                    </a:p>
                  </a:txBody>
                  <a:tcPr/>
                </a:tc>
                <a:tc gridSpan="2">
                  <a:txBody>
                    <a:bodyPr/>
                    <a:lstStyle/>
                    <a:p>
                      <a:pPr algn="ctr"/>
                      <a:r>
                        <a:rPr lang="en-US" i="1" dirty="0" smtClean="0">
                          <a:solidFill>
                            <a:srgbClr val="FFFF00"/>
                          </a:solidFill>
                          <a:effectLst>
                            <a:outerShdw blurRad="38100" dist="38100" dir="2700000" algn="tl">
                              <a:srgbClr val="000000">
                                <a:alpha val="43137"/>
                              </a:srgbClr>
                            </a:outerShdw>
                          </a:effectLst>
                        </a:rPr>
                        <a:t>Pierce</a:t>
                      </a:r>
                      <a:r>
                        <a:rPr lang="en-US" i="1" baseline="30000" dirty="0" smtClean="0">
                          <a:solidFill>
                            <a:srgbClr val="FFFF00"/>
                          </a:solidFill>
                          <a:effectLst>
                            <a:outerShdw blurRad="38100" dist="38100" dir="2700000" algn="tl">
                              <a:srgbClr val="000000">
                                <a:alpha val="43137"/>
                              </a:srgbClr>
                            </a:outerShdw>
                          </a:effectLst>
                        </a:rPr>
                        <a:t>1,4</a:t>
                      </a:r>
                      <a:endParaRPr lang="en-US" i="1" baseline="30000" dirty="0">
                        <a:solidFill>
                          <a:srgbClr val="FFFF00"/>
                        </a:solidFill>
                        <a:effectLst>
                          <a:outerShdw blurRad="38100" dist="38100" dir="2700000" algn="tl">
                            <a:srgbClr val="000000">
                              <a:alpha val="43137"/>
                            </a:srgbClr>
                          </a:outerShdw>
                        </a:effectLst>
                      </a:endParaRPr>
                    </a:p>
                  </a:txBody>
                  <a:tcPr/>
                </a:tc>
                <a:tc hMerge="1">
                  <a:txBody>
                    <a:bodyPr/>
                    <a:lstStyle/>
                    <a:p>
                      <a:endParaRPr lang="en-US" dirty="0"/>
                    </a:p>
                  </a:txBody>
                  <a:tcPr/>
                </a:tc>
                <a:tc gridSpan="2">
                  <a:txBody>
                    <a:bodyPr/>
                    <a:lstStyle/>
                    <a:p>
                      <a:pPr algn="ctr"/>
                      <a:r>
                        <a:rPr lang="en-US" i="1" dirty="0" smtClean="0">
                          <a:solidFill>
                            <a:srgbClr val="FFFF00"/>
                          </a:solidFill>
                          <a:effectLst>
                            <a:outerShdw blurRad="38100" dist="38100" dir="2700000" algn="tl">
                              <a:srgbClr val="000000">
                                <a:alpha val="43137"/>
                              </a:srgbClr>
                            </a:outerShdw>
                          </a:effectLst>
                        </a:rPr>
                        <a:t>Worth</a:t>
                      </a:r>
                      <a:r>
                        <a:rPr lang="en-US" i="1" baseline="30000" dirty="0" smtClean="0">
                          <a:solidFill>
                            <a:srgbClr val="FFFF00"/>
                          </a:solidFill>
                          <a:effectLst>
                            <a:outerShdw blurRad="38100" dist="38100" dir="2700000" algn="tl">
                              <a:srgbClr val="000000">
                                <a:alpha val="43137"/>
                              </a:srgbClr>
                            </a:outerShdw>
                          </a:effectLst>
                        </a:rPr>
                        <a:t>2,5</a:t>
                      </a:r>
                      <a:endParaRPr lang="en-US" i="1" baseline="30000" dirty="0">
                        <a:solidFill>
                          <a:srgbClr val="FFFF00"/>
                        </a:solidFill>
                        <a:effectLst>
                          <a:outerShdw blurRad="38100" dist="38100" dir="2700000" algn="tl">
                            <a:srgbClr val="000000">
                              <a:alpha val="43137"/>
                            </a:srgbClr>
                          </a:outerShdw>
                        </a:effectLst>
                      </a:endParaRPr>
                    </a:p>
                  </a:txBody>
                  <a:tcPr/>
                </a:tc>
                <a:tc hMerge="1">
                  <a:txBody>
                    <a:bodyPr/>
                    <a:lstStyle/>
                    <a:p>
                      <a:endParaRPr lang="en-US" dirty="0"/>
                    </a:p>
                  </a:txBody>
                  <a:tcPr/>
                </a:tc>
                <a:extLst>
                  <a:ext uri="{0D108BD9-81ED-4DB2-BD59-A6C34878D82A}">
                    <a16:rowId xmlns:a16="http://schemas.microsoft.com/office/drawing/2014/main" val="444391365"/>
                  </a:ext>
                </a:extLst>
              </a:tr>
              <a:tr h="370840">
                <a:tc vMerge="1">
                  <a:txBody>
                    <a:bodyPr/>
                    <a:lstStyle/>
                    <a:p>
                      <a:endParaRPr lang="en-US" dirty="0"/>
                    </a:p>
                  </a:txBody>
                  <a:tcPr/>
                </a:tc>
                <a:tc>
                  <a:txBody>
                    <a:bodyPr/>
                    <a:lstStyle/>
                    <a:p>
                      <a:pPr algn="ctr"/>
                      <a:r>
                        <a:rPr lang="en-US" dirty="0" smtClean="0"/>
                        <a:t>TTI-</a:t>
                      </a:r>
                    </a:p>
                    <a:p>
                      <a:pPr algn="ctr"/>
                      <a:r>
                        <a:rPr lang="en-US" dirty="0" smtClean="0"/>
                        <a:t>11004</a:t>
                      </a:r>
                      <a:endParaRPr lang="en-US" dirty="0"/>
                    </a:p>
                  </a:txBody>
                  <a:tcPr/>
                </a:tc>
                <a:tc>
                  <a:txBody>
                    <a:bodyPr/>
                    <a:lstStyle/>
                    <a:p>
                      <a:pPr algn="ctr"/>
                      <a:r>
                        <a:rPr lang="en-US" dirty="0" smtClean="0"/>
                        <a:t>XRC-</a:t>
                      </a:r>
                    </a:p>
                    <a:p>
                      <a:pPr algn="ctr"/>
                      <a:r>
                        <a:rPr lang="en-US" dirty="0" smtClean="0"/>
                        <a:t>11004</a:t>
                      </a:r>
                      <a:endParaRPr lang="en-US" dirty="0"/>
                    </a:p>
                  </a:txBody>
                  <a:tcPr/>
                </a:tc>
                <a:tc>
                  <a:txBody>
                    <a:bodyPr/>
                    <a:lstStyle/>
                    <a:p>
                      <a:pPr algn="ctr"/>
                      <a:r>
                        <a:rPr lang="en-US" dirty="0" smtClean="0"/>
                        <a:t>TDXL-</a:t>
                      </a:r>
                    </a:p>
                    <a:p>
                      <a:pPr algn="ctr"/>
                      <a:r>
                        <a:rPr lang="en-US" dirty="0" smtClean="0"/>
                        <a:t>11004</a:t>
                      </a:r>
                      <a:endParaRPr lang="en-US" dirty="0"/>
                    </a:p>
                  </a:txBody>
                  <a:tcPr/>
                </a:tc>
                <a:tc>
                  <a:txBody>
                    <a:bodyPr/>
                    <a:lstStyle/>
                    <a:p>
                      <a:pPr algn="ctr"/>
                      <a:r>
                        <a:rPr lang="en-US" dirty="0" smtClean="0"/>
                        <a:t>TTI-</a:t>
                      </a:r>
                    </a:p>
                    <a:p>
                      <a:pPr algn="ctr"/>
                      <a:r>
                        <a:rPr lang="en-US" dirty="0" smtClean="0"/>
                        <a:t>11006</a:t>
                      </a:r>
                      <a:endParaRPr lang="en-US" dirty="0"/>
                    </a:p>
                  </a:txBody>
                  <a:tcPr/>
                </a:tc>
                <a:tc>
                  <a:txBody>
                    <a:bodyPr/>
                    <a:lstStyle/>
                    <a:p>
                      <a:pPr algn="ctr"/>
                      <a:r>
                        <a:rPr lang="en-US" dirty="0" smtClean="0"/>
                        <a:t>XR-</a:t>
                      </a:r>
                    </a:p>
                    <a:p>
                      <a:pPr algn="ctr"/>
                      <a:r>
                        <a:rPr lang="en-US" dirty="0" smtClean="0"/>
                        <a:t>11006</a:t>
                      </a:r>
                      <a:endParaRPr lang="en-US" dirty="0"/>
                    </a:p>
                  </a:txBody>
                  <a:tcPr/>
                </a:tc>
                <a:tc>
                  <a:txBody>
                    <a:bodyPr/>
                    <a:lstStyle/>
                    <a:p>
                      <a:pPr algn="ctr"/>
                      <a:r>
                        <a:rPr lang="en-US" dirty="0" smtClean="0"/>
                        <a:t>TTI-</a:t>
                      </a:r>
                    </a:p>
                    <a:p>
                      <a:pPr algn="ctr"/>
                      <a:r>
                        <a:rPr lang="en-US" dirty="0" smtClean="0"/>
                        <a:t>11006</a:t>
                      </a:r>
                      <a:endParaRPr lang="en-US" dirty="0"/>
                    </a:p>
                  </a:txBody>
                  <a:tcPr/>
                </a:tc>
                <a:tc>
                  <a:txBody>
                    <a:bodyPr/>
                    <a:lstStyle/>
                    <a:p>
                      <a:pPr algn="ctr"/>
                      <a:r>
                        <a:rPr lang="en-US" dirty="0" smtClean="0"/>
                        <a:t>XRC-11006</a:t>
                      </a:r>
                      <a:endParaRPr lang="en-US" dirty="0"/>
                    </a:p>
                  </a:txBody>
                  <a:tcPr/>
                </a:tc>
                <a:extLst>
                  <a:ext uri="{0D108BD9-81ED-4DB2-BD59-A6C34878D82A}">
                    <a16:rowId xmlns:a16="http://schemas.microsoft.com/office/drawing/2014/main" val="1476497962"/>
                  </a:ext>
                </a:extLst>
              </a:tr>
              <a:tr h="370840">
                <a:tc>
                  <a:txBody>
                    <a:bodyPr/>
                    <a:lstStyle/>
                    <a:p>
                      <a:pPr algn="ctr"/>
                      <a:r>
                        <a:rPr lang="en-US" dirty="0" smtClean="0"/>
                        <a:t>VMD</a:t>
                      </a:r>
                      <a:r>
                        <a:rPr lang="en-US" baseline="-25000" dirty="0" smtClean="0"/>
                        <a:t>50</a:t>
                      </a:r>
                    </a:p>
                    <a:p>
                      <a:pPr algn="ctr"/>
                      <a:r>
                        <a:rPr lang="en-US" dirty="0" smtClean="0"/>
                        <a:t>(microns)</a:t>
                      </a:r>
                      <a:endParaRPr lang="en-US" dirty="0"/>
                    </a:p>
                  </a:txBody>
                  <a:tcPr/>
                </a:tc>
                <a:tc>
                  <a:txBody>
                    <a:bodyPr/>
                    <a:lstStyle/>
                    <a:p>
                      <a:pPr algn="ctr"/>
                      <a:r>
                        <a:rPr lang="en-US" dirty="0" smtClean="0"/>
                        <a:t>456 a</a:t>
                      </a:r>
                      <a:r>
                        <a:rPr lang="en-US" baseline="30000" dirty="0" smtClean="0"/>
                        <a:t>6</a:t>
                      </a:r>
                      <a:endParaRPr lang="en-US" baseline="30000" dirty="0"/>
                    </a:p>
                  </a:txBody>
                  <a:tcPr/>
                </a:tc>
                <a:tc>
                  <a:txBody>
                    <a:bodyPr/>
                    <a:lstStyle/>
                    <a:p>
                      <a:pPr algn="ctr"/>
                      <a:r>
                        <a:rPr lang="en-US" dirty="0" smtClean="0"/>
                        <a:t>182 b</a:t>
                      </a:r>
                      <a:endParaRPr lang="en-US" dirty="0"/>
                    </a:p>
                  </a:txBody>
                  <a:tcPr/>
                </a:tc>
                <a:tc>
                  <a:txBody>
                    <a:bodyPr/>
                    <a:lstStyle/>
                    <a:p>
                      <a:pPr algn="ctr"/>
                      <a:r>
                        <a:rPr lang="en-US" dirty="0" smtClean="0"/>
                        <a:t>411 a</a:t>
                      </a:r>
                      <a:endParaRPr lang="en-US" dirty="0"/>
                    </a:p>
                  </a:txBody>
                  <a:tcPr/>
                </a:tc>
                <a:tc>
                  <a:txBody>
                    <a:bodyPr/>
                    <a:lstStyle/>
                    <a:p>
                      <a:pPr algn="ctr"/>
                      <a:r>
                        <a:rPr lang="en-US" dirty="0" smtClean="0"/>
                        <a:t>381 a</a:t>
                      </a:r>
                      <a:endParaRPr lang="en-US" dirty="0"/>
                    </a:p>
                  </a:txBody>
                  <a:tcPr/>
                </a:tc>
                <a:tc>
                  <a:txBody>
                    <a:bodyPr/>
                    <a:lstStyle/>
                    <a:p>
                      <a:pPr algn="ctr"/>
                      <a:r>
                        <a:rPr lang="en-US" dirty="0" smtClean="0"/>
                        <a:t>196 b</a:t>
                      </a:r>
                      <a:endParaRPr lang="en-US" dirty="0"/>
                    </a:p>
                  </a:txBody>
                  <a:tcPr/>
                </a:tc>
                <a:tc>
                  <a:txBody>
                    <a:bodyPr/>
                    <a:lstStyle/>
                    <a:p>
                      <a:pPr algn="ctr"/>
                      <a:r>
                        <a:rPr lang="en-US" dirty="0" smtClean="0"/>
                        <a:t>481 a</a:t>
                      </a:r>
                      <a:endParaRPr lang="en-US" baseline="30000" dirty="0"/>
                    </a:p>
                  </a:txBody>
                  <a:tcPr/>
                </a:tc>
                <a:tc>
                  <a:txBody>
                    <a:bodyPr/>
                    <a:lstStyle/>
                    <a:p>
                      <a:pPr algn="ctr"/>
                      <a:r>
                        <a:rPr lang="en-US" dirty="0" smtClean="0"/>
                        <a:t>348 b</a:t>
                      </a:r>
                      <a:endParaRPr lang="en-US" dirty="0"/>
                    </a:p>
                  </a:txBody>
                  <a:tcPr/>
                </a:tc>
                <a:extLst>
                  <a:ext uri="{0D108BD9-81ED-4DB2-BD59-A6C34878D82A}">
                    <a16:rowId xmlns:a16="http://schemas.microsoft.com/office/drawing/2014/main" val="3575917915"/>
                  </a:ext>
                </a:extLst>
              </a:tr>
              <a:tr h="370840">
                <a:tc>
                  <a:txBody>
                    <a:bodyPr/>
                    <a:lstStyle/>
                    <a:p>
                      <a:pPr algn="ctr"/>
                      <a:r>
                        <a:rPr lang="en-US" dirty="0" smtClean="0"/>
                        <a:t>Coverage</a:t>
                      </a:r>
                    </a:p>
                    <a:p>
                      <a:pPr algn="ctr"/>
                      <a:r>
                        <a:rPr lang="en-US" dirty="0" smtClean="0"/>
                        <a:t>(%)</a:t>
                      </a:r>
                      <a:endParaRPr lang="en-US" dirty="0"/>
                    </a:p>
                  </a:txBody>
                  <a:tcPr/>
                </a:tc>
                <a:tc>
                  <a:txBody>
                    <a:bodyPr/>
                    <a:lstStyle/>
                    <a:p>
                      <a:pPr algn="ctr"/>
                      <a:r>
                        <a:rPr lang="en-US" dirty="0" smtClean="0"/>
                        <a:t>11.8 a</a:t>
                      </a:r>
                      <a:endParaRPr lang="en-US" dirty="0"/>
                    </a:p>
                  </a:txBody>
                  <a:tcPr/>
                </a:tc>
                <a:tc>
                  <a:txBody>
                    <a:bodyPr/>
                    <a:lstStyle/>
                    <a:p>
                      <a:pPr algn="ctr"/>
                      <a:r>
                        <a:rPr lang="en-US" dirty="0" smtClean="0"/>
                        <a:t>8.1</a:t>
                      </a:r>
                      <a:r>
                        <a:rPr lang="en-US" baseline="0" dirty="0" smtClean="0"/>
                        <a:t> b</a:t>
                      </a:r>
                      <a:endParaRPr lang="en-US" dirty="0"/>
                    </a:p>
                  </a:txBody>
                  <a:tcPr/>
                </a:tc>
                <a:tc>
                  <a:txBody>
                    <a:bodyPr/>
                    <a:lstStyle/>
                    <a:p>
                      <a:pPr algn="ctr"/>
                      <a:r>
                        <a:rPr lang="en-US" dirty="0" smtClean="0"/>
                        <a:t>12.0 a</a:t>
                      </a:r>
                      <a:endParaRPr lang="en-US" dirty="0"/>
                    </a:p>
                  </a:txBody>
                  <a:tcPr/>
                </a:tc>
                <a:tc>
                  <a:txBody>
                    <a:bodyPr/>
                    <a:lstStyle/>
                    <a:p>
                      <a:pPr algn="ctr"/>
                      <a:r>
                        <a:rPr lang="en-US" dirty="0" smtClean="0"/>
                        <a:t>5.3 a</a:t>
                      </a:r>
                      <a:endParaRPr lang="en-US" dirty="0"/>
                    </a:p>
                  </a:txBody>
                  <a:tcPr/>
                </a:tc>
                <a:tc>
                  <a:txBody>
                    <a:bodyPr/>
                    <a:lstStyle/>
                    <a:p>
                      <a:pPr algn="ctr"/>
                      <a:r>
                        <a:rPr lang="en-US" dirty="0" smtClean="0"/>
                        <a:t>3.4</a:t>
                      </a:r>
                      <a:r>
                        <a:rPr lang="en-US" baseline="0" dirty="0" smtClean="0"/>
                        <a:t> b</a:t>
                      </a:r>
                      <a:endParaRPr lang="en-US" dirty="0"/>
                    </a:p>
                  </a:txBody>
                  <a:tcPr/>
                </a:tc>
                <a:tc>
                  <a:txBody>
                    <a:bodyPr/>
                    <a:lstStyle/>
                    <a:p>
                      <a:pPr algn="ctr"/>
                      <a:r>
                        <a:rPr lang="en-US" dirty="0" smtClean="0"/>
                        <a:t>10.0 a</a:t>
                      </a:r>
                      <a:endParaRPr lang="en-US" dirty="0"/>
                    </a:p>
                  </a:txBody>
                  <a:tcPr/>
                </a:tc>
                <a:tc>
                  <a:txBody>
                    <a:bodyPr/>
                    <a:lstStyle/>
                    <a:p>
                      <a:pPr algn="ctr"/>
                      <a:r>
                        <a:rPr lang="en-US" dirty="0" smtClean="0"/>
                        <a:t>7.4 a</a:t>
                      </a:r>
                      <a:endParaRPr lang="en-US" dirty="0"/>
                    </a:p>
                  </a:txBody>
                  <a:tcPr/>
                </a:tc>
                <a:extLst>
                  <a:ext uri="{0D108BD9-81ED-4DB2-BD59-A6C34878D82A}">
                    <a16:rowId xmlns:a16="http://schemas.microsoft.com/office/drawing/2014/main" val="4246782402"/>
                  </a:ext>
                </a:extLst>
              </a:tr>
            </a:tbl>
          </a:graphicData>
        </a:graphic>
      </p:graphicFrame>
      <p:sp>
        <p:nvSpPr>
          <p:cNvPr id="7" name="TextBox 6"/>
          <p:cNvSpPr txBox="1"/>
          <p:nvPr/>
        </p:nvSpPr>
        <p:spPr>
          <a:xfrm>
            <a:off x="450937" y="3962399"/>
            <a:ext cx="8178264" cy="1600438"/>
          </a:xfrm>
          <a:prstGeom prst="rect">
            <a:avLst/>
          </a:prstGeom>
          <a:noFill/>
        </p:spPr>
        <p:txBody>
          <a:bodyPr wrap="none" rtlCol="0">
            <a:spAutoFit/>
          </a:bodyPr>
          <a:lstStyle/>
          <a:p>
            <a:r>
              <a:rPr lang="en-US" sz="1400" i="1" baseline="30000" dirty="0" smtClean="0"/>
              <a:t>1</a:t>
            </a:r>
            <a:r>
              <a:rPr lang="en-US" sz="1400" i="1" dirty="0" smtClean="0"/>
              <a:t>According to </a:t>
            </a:r>
            <a:r>
              <a:rPr lang="en-US" sz="1400" i="1" dirty="0" err="1" smtClean="0"/>
              <a:t>DepositScan</a:t>
            </a:r>
            <a:endParaRPr lang="en-US" sz="1400" i="1" dirty="0" smtClean="0"/>
          </a:p>
          <a:p>
            <a:r>
              <a:rPr lang="en-US" sz="1400" i="1" baseline="30000" dirty="0" smtClean="0"/>
              <a:t>2</a:t>
            </a:r>
            <a:r>
              <a:rPr lang="en-US" sz="1400" i="1" dirty="0" smtClean="0"/>
              <a:t>According to </a:t>
            </a:r>
            <a:r>
              <a:rPr lang="en-US" sz="1400" i="1" dirty="0" err="1" smtClean="0"/>
              <a:t>DropletScan</a:t>
            </a:r>
            <a:endParaRPr lang="en-US" sz="1400" i="1" baseline="30000" dirty="0" smtClean="0"/>
          </a:p>
          <a:p>
            <a:r>
              <a:rPr lang="en-US" sz="1400" i="1" baseline="30000" dirty="0" smtClean="0"/>
              <a:t>3</a:t>
            </a:r>
            <a:r>
              <a:rPr lang="en-US" sz="1400" i="1" dirty="0" smtClean="0"/>
              <a:t>JD4630, 90’ boom, 15” nozzle spacing, 12.0 MPH, 12 GPA, 28 PSI, 36” boom height</a:t>
            </a:r>
          </a:p>
          <a:p>
            <a:r>
              <a:rPr lang="en-US" sz="1400" i="1" baseline="30000" dirty="0" smtClean="0"/>
              <a:t>4</a:t>
            </a:r>
            <a:r>
              <a:rPr lang="en-US" sz="1400" i="1" dirty="0" smtClean="0"/>
              <a:t>JD4730, 100’ boom, 15” nozzle spacing, 11.6 MPH, 15 GPA, 18-20 PSI, 36” boom height</a:t>
            </a:r>
          </a:p>
          <a:p>
            <a:r>
              <a:rPr lang="en-US" sz="1400" i="1" baseline="30000" dirty="0" smtClean="0"/>
              <a:t>5</a:t>
            </a:r>
            <a:r>
              <a:rPr lang="en-US" sz="1400" i="1" dirty="0" smtClean="0"/>
              <a:t>JD4730, 90’ boom, 20” nozzle spacing, 12.5 MPH, 20 GPA, 42-57 PSI, 36” boom height</a:t>
            </a:r>
          </a:p>
          <a:p>
            <a:r>
              <a:rPr lang="en-US" sz="1400" i="1" baseline="30000" dirty="0" smtClean="0"/>
              <a:t>6</a:t>
            </a:r>
            <a:r>
              <a:rPr lang="en-US" sz="1400" i="1" dirty="0" smtClean="0"/>
              <a:t>Means in the same row within same location with the same letter are not significantly different (THSD 0.10).  </a:t>
            </a:r>
          </a:p>
          <a:p>
            <a:r>
              <a:rPr lang="en-US" sz="1400" i="1" dirty="0"/>
              <a:t> </a:t>
            </a:r>
            <a:r>
              <a:rPr lang="en-US" sz="1400" i="1" dirty="0" smtClean="0"/>
              <a:t>Means from 21 </a:t>
            </a:r>
            <a:r>
              <a:rPr lang="en-US" sz="1400" i="1" dirty="0" err="1" smtClean="0"/>
              <a:t>kromekote</a:t>
            </a:r>
            <a:r>
              <a:rPr lang="en-US" sz="1400" i="1" dirty="0" smtClean="0"/>
              <a:t> water sensitive cards.</a:t>
            </a:r>
            <a:endParaRPr lang="en-US" sz="1400" i="1" dirty="0"/>
          </a:p>
        </p:txBody>
      </p:sp>
    </p:spTree>
    <p:extLst>
      <p:ext uri="{BB962C8B-B14F-4D97-AF65-F5344CB8AC3E}">
        <p14:creationId xmlns:p14="http://schemas.microsoft.com/office/powerpoint/2010/main" val="2717146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dirty="0" smtClean="0"/>
              <a:t>2019 Nozzle Tests</a:t>
            </a:r>
            <a:br>
              <a:rPr lang="en-US" dirty="0" smtClean="0"/>
            </a:br>
            <a:r>
              <a:rPr lang="en-US" dirty="0" smtClean="0"/>
              <a:t>(Weeds, Insects, Disease, Yield)</a:t>
            </a:r>
            <a:endParaRPr lang="en-US" dirty="0"/>
          </a:p>
        </p:txBody>
      </p:sp>
      <p:pic>
        <p:nvPicPr>
          <p:cNvPr id="9" name="Content Placeholder 8"/>
          <p:cNvPicPr>
            <a:picLocks noGrp="1" noChangeAspect="1"/>
          </p:cNvPicPr>
          <p:nvPr>
            <p:ph sz="quarter" idx="1"/>
          </p:nvPr>
        </p:nvPicPr>
        <p:blipFill>
          <a:blip r:embed="rId2" cstate="screen">
            <a:extLst>
              <a:ext uri="{28A0092B-C50C-407E-A947-70E740481C1C}">
                <a14:useLocalDpi xmlns:a14="http://schemas.microsoft.com/office/drawing/2010/main"/>
              </a:ext>
            </a:extLst>
          </a:blip>
          <a:stretch>
            <a:fillRect/>
          </a:stretch>
        </p:blipFill>
        <p:spPr>
          <a:xfrm rot="5400000">
            <a:off x="2311400" y="1616274"/>
            <a:ext cx="2471738" cy="1853803"/>
          </a:xfrm>
        </p:spPr>
      </p:pic>
      <p:pic>
        <p:nvPicPr>
          <p:cNvPr id="10" name="Content Placeholder 9"/>
          <p:cNvPicPr>
            <a:picLocks noGrp="1" noChangeAspect="1"/>
          </p:cNvPicPr>
          <p:nvPr>
            <p:ph sz="quarter" idx="2"/>
          </p:nvPr>
        </p:nvPicPr>
        <p:blipFill>
          <a:blip r:embed="rId3" cstate="screen">
            <a:extLst>
              <a:ext uri="{28A0092B-C50C-407E-A947-70E740481C1C}">
                <a14:useLocalDpi xmlns:a14="http://schemas.microsoft.com/office/drawing/2010/main"/>
              </a:ext>
            </a:extLst>
          </a:blip>
          <a:stretch>
            <a:fillRect/>
          </a:stretch>
        </p:blipFill>
        <p:spPr>
          <a:xfrm rot="5400000">
            <a:off x="5992813" y="1617068"/>
            <a:ext cx="2471737" cy="1853802"/>
          </a:xfrm>
        </p:spPr>
      </p:pic>
      <p:pic>
        <p:nvPicPr>
          <p:cNvPr id="11" name="Content Placeholder 10"/>
          <p:cNvPicPr>
            <a:picLocks noGrp="1" noChangeAspect="1"/>
          </p:cNvPicPr>
          <p:nvPr>
            <p:ph sz="quarter" idx="3"/>
          </p:nvPr>
        </p:nvPicPr>
        <p:blipFill>
          <a:blip r:embed="rId4" cstate="screen">
            <a:extLst>
              <a:ext uri="{28A0092B-C50C-407E-A947-70E740481C1C}">
                <a14:useLocalDpi xmlns:a14="http://schemas.microsoft.com/office/drawing/2010/main"/>
              </a:ext>
            </a:extLst>
          </a:blip>
          <a:stretch>
            <a:fillRect/>
          </a:stretch>
        </p:blipFill>
        <p:spPr>
          <a:xfrm rot="5400000">
            <a:off x="2312988" y="4242594"/>
            <a:ext cx="2470150" cy="1852612"/>
          </a:xfrm>
        </p:spPr>
      </p:pic>
      <p:pic>
        <p:nvPicPr>
          <p:cNvPr id="12" name="Content Placeholder 11"/>
          <p:cNvPicPr>
            <a:picLocks noGrp="1" noChangeAspect="1"/>
          </p:cNvPicPr>
          <p:nvPr>
            <p:ph sz="quarter" idx="4"/>
          </p:nvPr>
        </p:nvPicPr>
        <p:blipFill>
          <a:blip r:embed="rId5" cstate="screen">
            <a:extLst>
              <a:ext uri="{28A0092B-C50C-407E-A947-70E740481C1C}">
                <a14:useLocalDpi xmlns:a14="http://schemas.microsoft.com/office/drawing/2010/main"/>
              </a:ext>
            </a:extLst>
          </a:blip>
          <a:stretch>
            <a:fillRect/>
          </a:stretch>
        </p:blipFill>
        <p:spPr>
          <a:xfrm>
            <a:off x="5580857" y="3932238"/>
            <a:ext cx="3295649" cy="2471737"/>
          </a:xfrm>
        </p:spPr>
      </p:pic>
    </p:spTree>
    <p:extLst>
      <p:ext uri="{BB962C8B-B14F-4D97-AF65-F5344CB8AC3E}">
        <p14:creationId xmlns:p14="http://schemas.microsoft.com/office/powerpoint/2010/main" val="30902936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2019 Peanut Nozzle Tests</a:t>
            </a:r>
            <a:endParaRPr lang="en-US" sz="3200" i="1"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738626154"/>
              </p:ext>
            </p:extLst>
          </p:nvPr>
        </p:nvGraphicFramePr>
        <p:xfrm>
          <a:off x="1858962" y="1752600"/>
          <a:ext cx="7208838" cy="2743200"/>
        </p:xfrm>
        <a:graphic>
          <a:graphicData uri="http://schemas.openxmlformats.org/drawingml/2006/table">
            <a:tbl>
              <a:tblPr firstRow="1" bandRow="1">
                <a:tableStyleId>{5C22544A-7EE6-4342-B048-85BDC9FD1C3A}</a:tableStyleId>
              </a:tblPr>
              <a:tblGrid>
                <a:gridCol w="717439">
                  <a:extLst>
                    <a:ext uri="{9D8B030D-6E8A-4147-A177-3AD203B41FA5}">
                      <a16:colId xmlns:a16="http://schemas.microsoft.com/office/drawing/2014/main" val="20000"/>
                    </a:ext>
                  </a:extLst>
                </a:gridCol>
                <a:gridCol w="837608">
                  <a:extLst>
                    <a:ext uri="{9D8B030D-6E8A-4147-A177-3AD203B41FA5}">
                      <a16:colId xmlns:a16="http://schemas.microsoft.com/office/drawing/2014/main" val="20001"/>
                    </a:ext>
                  </a:extLst>
                </a:gridCol>
                <a:gridCol w="799523">
                  <a:extLst>
                    <a:ext uri="{9D8B030D-6E8A-4147-A177-3AD203B41FA5}">
                      <a16:colId xmlns:a16="http://schemas.microsoft.com/office/drawing/2014/main" val="20002"/>
                    </a:ext>
                  </a:extLst>
                </a:gridCol>
                <a:gridCol w="799523">
                  <a:extLst>
                    <a:ext uri="{9D8B030D-6E8A-4147-A177-3AD203B41FA5}">
                      <a16:colId xmlns:a16="http://schemas.microsoft.com/office/drawing/2014/main" val="3155555009"/>
                    </a:ext>
                  </a:extLst>
                </a:gridCol>
                <a:gridCol w="799523">
                  <a:extLst>
                    <a:ext uri="{9D8B030D-6E8A-4147-A177-3AD203B41FA5}">
                      <a16:colId xmlns:a16="http://schemas.microsoft.com/office/drawing/2014/main" val="3253461356"/>
                    </a:ext>
                  </a:extLst>
                </a:gridCol>
                <a:gridCol w="799523">
                  <a:extLst>
                    <a:ext uri="{9D8B030D-6E8A-4147-A177-3AD203B41FA5}">
                      <a16:colId xmlns:a16="http://schemas.microsoft.com/office/drawing/2014/main" val="1434704736"/>
                    </a:ext>
                  </a:extLst>
                </a:gridCol>
                <a:gridCol w="818566">
                  <a:extLst>
                    <a:ext uri="{9D8B030D-6E8A-4147-A177-3AD203B41FA5}">
                      <a16:colId xmlns:a16="http://schemas.microsoft.com/office/drawing/2014/main" val="20003"/>
                    </a:ext>
                  </a:extLst>
                </a:gridCol>
                <a:gridCol w="857502">
                  <a:extLst>
                    <a:ext uri="{9D8B030D-6E8A-4147-A177-3AD203B41FA5}">
                      <a16:colId xmlns:a16="http://schemas.microsoft.com/office/drawing/2014/main" val="20004"/>
                    </a:ext>
                  </a:extLst>
                </a:gridCol>
                <a:gridCol w="779631">
                  <a:extLst>
                    <a:ext uri="{9D8B030D-6E8A-4147-A177-3AD203B41FA5}">
                      <a16:colId xmlns:a16="http://schemas.microsoft.com/office/drawing/2014/main" val="20005"/>
                    </a:ext>
                  </a:extLst>
                </a:gridCol>
              </a:tblGrid>
              <a:tr h="370840">
                <a:tc>
                  <a:txBody>
                    <a:bodyPr/>
                    <a:lstStyle/>
                    <a:p>
                      <a:pPr algn="ctr"/>
                      <a:endParaRPr lang="en-US" sz="1200" dirty="0" smtClean="0">
                        <a:solidFill>
                          <a:schemeClr val="tx1">
                            <a:lumMod val="95000"/>
                            <a:lumOff val="5000"/>
                          </a:schemeClr>
                        </a:solidFill>
                      </a:endParaRPr>
                    </a:p>
                    <a:p>
                      <a:pPr algn="ctr"/>
                      <a:endParaRPr lang="en-US" sz="1200" dirty="0" smtClean="0">
                        <a:solidFill>
                          <a:schemeClr val="tx1">
                            <a:lumMod val="95000"/>
                            <a:lumOff val="5000"/>
                          </a:schemeClr>
                        </a:solidFill>
                      </a:endParaRPr>
                    </a:p>
                    <a:p>
                      <a:pPr algn="ctr"/>
                      <a:r>
                        <a:rPr lang="en-US" sz="1200" dirty="0" smtClean="0">
                          <a:solidFill>
                            <a:schemeClr val="tx1">
                              <a:lumMod val="95000"/>
                              <a:lumOff val="5000"/>
                            </a:schemeClr>
                          </a:solidFill>
                        </a:rPr>
                        <a:t>County</a:t>
                      </a:r>
                      <a:endParaRPr lang="en-US" sz="1200" dirty="0">
                        <a:solidFill>
                          <a:schemeClr val="tx1">
                            <a:lumMod val="95000"/>
                            <a:lumOff val="5000"/>
                          </a:schemeClr>
                        </a:solidFill>
                      </a:endParaRPr>
                    </a:p>
                  </a:txBody>
                  <a:tcPr/>
                </a:tc>
                <a:tc>
                  <a:txBody>
                    <a:bodyPr/>
                    <a:lstStyle/>
                    <a:p>
                      <a:pPr algn="ctr"/>
                      <a:endParaRPr lang="en-US" sz="1200" dirty="0" smtClean="0">
                        <a:solidFill>
                          <a:schemeClr val="tx1">
                            <a:lumMod val="95000"/>
                            <a:lumOff val="5000"/>
                          </a:schemeClr>
                        </a:solidFill>
                      </a:endParaRPr>
                    </a:p>
                    <a:p>
                      <a:pPr algn="ctr"/>
                      <a:endParaRPr lang="en-US" sz="1200" dirty="0" smtClean="0">
                        <a:solidFill>
                          <a:schemeClr val="tx1">
                            <a:lumMod val="95000"/>
                            <a:lumOff val="5000"/>
                          </a:schemeClr>
                        </a:solidFill>
                      </a:endParaRPr>
                    </a:p>
                    <a:p>
                      <a:pPr algn="ctr"/>
                      <a:r>
                        <a:rPr lang="en-US" sz="1200" dirty="0" smtClean="0">
                          <a:solidFill>
                            <a:schemeClr val="tx1">
                              <a:lumMod val="95000"/>
                              <a:lumOff val="5000"/>
                            </a:schemeClr>
                          </a:solidFill>
                        </a:rPr>
                        <a:t>Rotation</a:t>
                      </a:r>
                    </a:p>
                    <a:p>
                      <a:pPr algn="ctr"/>
                      <a:endParaRPr lang="en-US" sz="1200" dirty="0">
                        <a:solidFill>
                          <a:schemeClr val="tx1">
                            <a:lumMod val="95000"/>
                            <a:lumOff val="5000"/>
                          </a:schemeClr>
                        </a:solidFill>
                      </a:endParaRPr>
                    </a:p>
                  </a:txBody>
                  <a:tcPr/>
                </a:tc>
                <a:tc>
                  <a:txBody>
                    <a:bodyPr/>
                    <a:lstStyle/>
                    <a:p>
                      <a:pPr algn="ctr"/>
                      <a:endParaRPr lang="en-US" sz="1200" dirty="0" smtClean="0">
                        <a:solidFill>
                          <a:schemeClr val="tx1">
                            <a:lumMod val="95000"/>
                            <a:lumOff val="5000"/>
                          </a:schemeClr>
                        </a:solidFill>
                      </a:endParaRPr>
                    </a:p>
                    <a:p>
                      <a:pPr algn="ctr"/>
                      <a:endParaRPr lang="en-US" sz="1200" dirty="0" smtClean="0">
                        <a:solidFill>
                          <a:schemeClr val="tx1">
                            <a:lumMod val="95000"/>
                            <a:lumOff val="5000"/>
                          </a:schemeClr>
                        </a:solidFill>
                      </a:endParaRPr>
                    </a:p>
                    <a:p>
                      <a:pPr algn="ctr"/>
                      <a:r>
                        <a:rPr lang="en-US" sz="1200" dirty="0" smtClean="0">
                          <a:solidFill>
                            <a:schemeClr val="tx1">
                              <a:lumMod val="95000"/>
                              <a:lumOff val="5000"/>
                            </a:schemeClr>
                          </a:solidFill>
                        </a:rPr>
                        <a:t>Variety</a:t>
                      </a:r>
                      <a:endParaRPr lang="en-US" sz="1200" dirty="0">
                        <a:solidFill>
                          <a:schemeClr val="tx1">
                            <a:lumMod val="95000"/>
                            <a:lumOff val="5000"/>
                          </a:schemeClr>
                        </a:solidFill>
                      </a:endParaRPr>
                    </a:p>
                  </a:txBody>
                  <a:tcPr/>
                </a:tc>
                <a:tc>
                  <a:txBody>
                    <a:bodyPr/>
                    <a:lstStyle/>
                    <a:p>
                      <a:pPr algn="ctr"/>
                      <a:r>
                        <a:rPr lang="en-US" sz="1200" dirty="0" smtClean="0">
                          <a:solidFill>
                            <a:schemeClr val="tx1">
                              <a:lumMod val="95000"/>
                              <a:lumOff val="5000"/>
                            </a:schemeClr>
                          </a:solidFill>
                        </a:rPr>
                        <a:t>Irrigated (I) or Dryland (D)</a:t>
                      </a:r>
                      <a:endParaRPr lang="en-US" sz="1200" dirty="0">
                        <a:solidFill>
                          <a:schemeClr val="tx1">
                            <a:lumMod val="95000"/>
                            <a:lumOff val="5000"/>
                          </a:schemeClr>
                        </a:solidFill>
                      </a:endParaRPr>
                    </a:p>
                  </a:txBody>
                  <a:tcPr/>
                </a:tc>
                <a:tc>
                  <a:txBody>
                    <a:bodyPr/>
                    <a:lstStyle/>
                    <a:p>
                      <a:pPr algn="ctr"/>
                      <a:endParaRPr lang="en-US" sz="1200" dirty="0" smtClean="0">
                        <a:solidFill>
                          <a:schemeClr val="tx1">
                            <a:lumMod val="95000"/>
                            <a:lumOff val="5000"/>
                          </a:schemeClr>
                        </a:solidFill>
                      </a:endParaRPr>
                    </a:p>
                    <a:p>
                      <a:pPr algn="ctr"/>
                      <a:endParaRPr lang="en-US" sz="1200" dirty="0" smtClean="0">
                        <a:solidFill>
                          <a:schemeClr val="tx1">
                            <a:lumMod val="95000"/>
                            <a:lumOff val="5000"/>
                          </a:schemeClr>
                        </a:solidFill>
                      </a:endParaRPr>
                    </a:p>
                    <a:p>
                      <a:pPr algn="ctr"/>
                      <a:r>
                        <a:rPr lang="en-US" sz="1200" dirty="0" smtClean="0">
                          <a:solidFill>
                            <a:schemeClr val="tx1">
                              <a:lumMod val="95000"/>
                              <a:lumOff val="5000"/>
                            </a:schemeClr>
                          </a:solidFill>
                        </a:rPr>
                        <a:t>Tillage</a:t>
                      </a:r>
                      <a:endParaRPr lang="en-US" sz="1200" dirty="0">
                        <a:solidFill>
                          <a:schemeClr val="tx1">
                            <a:lumMod val="95000"/>
                            <a:lumOff val="5000"/>
                          </a:schemeClr>
                        </a:solidFill>
                      </a:endParaRPr>
                    </a:p>
                  </a:txBody>
                  <a:tcPr/>
                </a:tc>
                <a:tc>
                  <a:txBody>
                    <a:bodyPr/>
                    <a:lstStyle/>
                    <a:p>
                      <a:pPr algn="ctr"/>
                      <a:endParaRPr lang="en-US" sz="1200" dirty="0" smtClean="0">
                        <a:solidFill>
                          <a:schemeClr val="tx1">
                            <a:lumMod val="95000"/>
                            <a:lumOff val="5000"/>
                          </a:schemeClr>
                        </a:solidFill>
                      </a:endParaRPr>
                    </a:p>
                    <a:p>
                      <a:pPr algn="ctr"/>
                      <a:r>
                        <a:rPr lang="en-US" sz="1200" dirty="0" smtClean="0">
                          <a:solidFill>
                            <a:schemeClr val="tx1">
                              <a:lumMod val="95000"/>
                              <a:lumOff val="5000"/>
                            </a:schemeClr>
                          </a:solidFill>
                        </a:rPr>
                        <a:t>Row Pattern</a:t>
                      </a:r>
                      <a:endParaRPr lang="en-US" sz="1200" dirty="0">
                        <a:solidFill>
                          <a:schemeClr val="tx1">
                            <a:lumMod val="95000"/>
                            <a:lumOff val="5000"/>
                          </a:schemeClr>
                        </a:solidFill>
                      </a:endParaRPr>
                    </a:p>
                  </a:txBody>
                  <a:tcPr/>
                </a:tc>
                <a:tc>
                  <a:txBody>
                    <a:bodyPr/>
                    <a:lstStyle/>
                    <a:p>
                      <a:pPr algn="ctr"/>
                      <a:endParaRPr lang="en-US" sz="1200" dirty="0" smtClean="0">
                        <a:solidFill>
                          <a:schemeClr val="tx1">
                            <a:lumMod val="95000"/>
                            <a:lumOff val="5000"/>
                          </a:schemeClr>
                        </a:solidFill>
                      </a:endParaRPr>
                    </a:p>
                    <a:p>
                      <a:pPr algn="ctr"/>
                      <a:r>
                        <a:rPr lang="en-US" sz="1200" dirty="0" smtClean="0">
                          <a:solidFill>
                            <a:schemeClr val="tx1">
                              <a:lumMod val="95000"/>
                              <a:lumOff val="5000"/>
                            </a:schemeClr>
                          </a:solidFill>
                        </a:rPr>
                        <a:t>Planting</a:t>
                      </a:r>
                    </a:p>
                    <a:p>
                      <a:pPr algn="ctr"/>
                      <a:r>
                        <a:rPr lang="en-US" sz="1200" dirty="0" smtClean="0">
                          <a:solidFill>
                            <a:schemeClr val="tx1">
                              <a:lumMod val="95000"/>
                              <a:lumOff val="5000"/>
                            </a:schemeClr>
                          </a:solidFill>
                        </a:rPr>
                        <a:t>Date </a:t>
                      </a:r>
                      <a:endParaRPr lang="en-US" sz="1200" dirty="0">
                        <a:solidFill>
                          <a:schemeClr val="tx1">
                            <a:lumMod val="95000"/>
                            <a:lumOff val="5000"/>
                          </a:schemeClr>
                        </a:solidFill>
                      </a:endParaRPr>
                    </a:p>
                  </a:txBody>
                  <a:tcPr/>
                </a:tc>
                <a:tc>
                  <a:txBody>
                    <a:bodyPr/>
                    <a:lstStyle/>
                    <a:p>
                      <a:pPr algn="ctr"/>
                      <a:endParaRPr lang="en-US" sz="1200" dirty="0" smtClean="0">
                        <a:solidFill>
                          <a:schemeClr val="tx1">
                            <a:lumMod val="95000"/>
                            <a:lumOff val="5000"/>
                          </a:schemeClr>
                        </a:solidFill>
                      </a:endParaRPr>
                    </a:p>
                    <a:p>
                      <a:pPr algn="ctr"/>
                      <a:r>
                        <a:rPr lang="en-US" sz="1200" dirty="0" smtClean="0">
                          <a:solidFill>
                            <a:schemeClr val="tx1">
                              <a:lumMod val="95000"/>
                              <a:lumOff val="5000"/>
                            </a:schemeClr>
                          </a:solidFill>
                        </a:rPr>
                        <a:t>Digging </a:t>
                      </a:r>
                    </a:p>
                    <a:p>
                      <a:pPr algn="ctr"/>
                      <a:r>
                        <a:rPr lang="en-US" sz="1200" dirty="0" smtClean="0">
                          <a:solidFill>
                            <a:schemeClr val="tx1">
                              <a:lumMod val="95000"/>
                              <a:lumOff val="5000"/>
                            </a:schemeClr>
                          </a:solidFill>
                        </a:rPr>
                        <a:t>Date</a:t>
                      </a:r>
                      <a:endParaRPr lang="en-US" sz="1200" dirty="0">
                        <a:solidFill>
                          <a:schemeClr val="tx1">
                            <a:lumMod val="95000"/>
                            <a:lumOff val="5000"/>
                          </a:schemeClr>
                        </a:solidFill>
                      </a:endParaRPr>
                    </a:p>
                  </a:txBody>
                  <a:tcPr/>
                </a:tc>
                <a:tc>
                  <a:txBody>
                    <a:bodyPr/>
                    <a:lstStyle/>
                    <a:p>
                      <a:pPr algn="ctr"/>
                      <a:endParaRPr lang="en-US" sz="1200" dirty="0" smtClean="0">
                        <a:solidFill>
                          <a:schemeClr val="tx1">
                            <a:lumMod val="95000"/>
                            <a:lumOff val="5000"/>
                          </a:schemeClr>
                        </a:solidFill>
                      </a:endParaRPr>
                    </a:p>
                    <a:p>
                      <a:pPr algn="ctr"/>
                      <a:r>
                        <a:rPr lang="en-US" sz="1200" dirty="0" smtClean="0">
                          <a:solidFill>
                            <a:schemeClr val="tx1">
                              <a:lumMod val="95000"/>
                              <a:lumOff val="5000"/>
                            </a:schemeClr>
                          </a:solidFill>
                        </a:rPr>
                        <a:t>Harvest</a:t>
                      </a:r>
                    </a:p>
                    <a:p>
                      <a:pPr algn="ctr"/>
                      <a:r>
                        <a:rPr lang="en-US" sz="1200" dirty="0" smtClean="0">
                          <a:solidFill>
                            <a:schemeClr val="tx1">
                              <a:lumMod val="95000"/>
                              <a:lumOff val="5000"/>
                            </a:schemeClr>
                          </a:solidFill>
                        </a:rPr>
                        <a:t>Date</a:t>
                      </a:r>
                      <a:endParaRPr lang="en-US" sz="1200" dirty="0">
                        <a:solidFill>
                          <a:schemeClr val="tx1">
                            <a:lumMod val="95000"/>
                            <a:lumOff val="5000"/>
                          </a:schemeClr>
                        </a:solidFill>
                      </a:endParaRPr>
                    </a:p>
                  </a:txBody>
                  <a:tcPr/>
                </a:tc>
                <a:extLst>
                  <a:ext uri="{0D108BD9-81ED-4DB2-BD59-A6C34878D82A}">
                    <a16:rowId xmlns:a16="http://schemas.microsoft.com/office/drawing/2014/main" val="10000"/>
                  </a:ext>
                </a:extLst>
              </a:tr>
              <a:tr h="370840">
                <a:tc>
                  <a:txBody>
                    <a:bodyPr/>
                    <a:lstStyle/>
                    <a:p>
                      <a:pPr algn="ctr"/>
                      <a:r>
                        <a:rPr lang="en-US" sz="1200" dirty="0" smtClean="0"/>
                        <a:t>Bulloch</a:t>
                      </a:r>
                      <a:endParaRPr lang="en-US" sz="1200" dirty="0"/>
                    </a:p>
                  </a:txBody>
                  <a:tcPr/>
                </a:tc>
                <a:tc>
                  <a:txBody>
                    <a:bodyPr/>
                    <a:lstStyle/>
                    <a:p>
                      <a:pPr algn="ctr"/>
                      <a:r>
                        <a:rPr lang="en-US" sz="1200" dirty="0" smtClean="0"/>
                        <a:t>cotton</a:t>
                      </a:r>
                    </a:p>
                    <a:p>
                      <a:pPr algn="ctr"/>
                      <a:r>
                        <a:rPr lang="en-US" sz="1200" dirty="0" smtClean="0"/>
                        <a:t>cotton</a:t>
                      </a:r>
                    </a:p>
                    <a:p>
                      <a:pPr algn="ctr"/>
                      <a:r>
                        <a:rPr lang="en-US" sz="1200" b="1" dirty="0" smtClean="0"/>
                        <a:t>peanut</a:t>
                      </a:r>
                      <a:endParaRPr lang="en-US" sz="1200" b="1" dirty="0"/>
                    </a:p>
                  </a:txBody>
                  <a:tcPr/>
                </a:tc>
                <a:tc>
                  <a:txBody>
                    <a:bodyPr/>
                    <a:lstStyle/>
                    <a:p>
                      <a:pPr algn="ctr"/>
                      <a:r>
                        <a:rPr lang="en-US" sz="1200" dirty="0" smtClean="0"/>
                        <a:t>GA-06G</a:t>
                      </a:r>
                      <a:endParaRPr lang="en-US" sz="1200" dirty="0"/>
                    </a:p>
                  </a:txBody>
                  <a:tcPr/>
                </a:tc>
                <a:tc>
                  <a:txBody>
                    <a:bodyPr/>
                    <a:lstStyle/>
                    <a:p>
                      <a:pPr algn="ctr"/>
                      <a:r>
                        <a:rPr lang="en-US" sz="1200" dirty="0" smtClean="0"/>
                        <a:t>D</a:t>
                      </a:r>
                      <a:endParaRPr lang="en-US" sz="1200" dirty="0"/>
                    </a:p>
                  </a:txBody>
                  <a:tcPr/>
                </a:tc>
                <a:tc>
                  <a:txBody>
                    <a:bodyPr/>
                    <a:lstStyle/>
                    <a:p>
                      <a:pPr algn="ctr"/>
                      <a:r>
                        <a:rPr lang="en-US" sz="1200" dirty="0" smtClean="0"/>
                        <a:t>ST</a:t>
                      </a:r>
                      <a:endParaRPr lang="en-US" sz="1200" dirty="0"/>
                    </a:p>
                  </a:txBody>
                  <a:tcPr/>
                </a:tc>
                <a:tc>
                  <a:txBody>
                    <a:bodyPr/>
                    <a:lstStyle/>
                    <a:p>
                      <a:pPr algn="ctr"/>
                      <a:r>
                        <a:rPr lang="en-US" sz="1200" dirty="0" smtClean="0"/>
                        <a:t>Single</a:t>
                      </a:r>
                      <a:endParaRPr lang="en-US" sz="1200" dirty="0"/>
                    </a:p>
                  </a:txBody>
                  <a:tcPr/>
                </a:tc>
                <a:tc>
                  <a:txBody>
                    <a:bodyPr/>
                    <a:lstStyle/>
                    <a:p>
                      <a:pPr algn="ctr"/>
                      <a:r>
                        <a:rPr lang="en-US" sz="1200" dirty="0" smtClean="0"/>
                        <a:t>May 17</a:t>
                      </a:r>
                      <a:endParaRPr lang="en-US" sz="1200" dirty="0"/>
                    </a:p>
                  </a:txBody>
                  <a:tcPr/>
                </a:tc>
                <a:tc>
                  <a:txBody>
                    <a:bodyPr/>
                    <a:lstStyle/>
                    <a:p>
                      <a:pPr algn="ctr"/>
                      <a:r>
                        <a:rPr lang="en-US" sz="1200" dirty="0" smtClean="0"/>
                        <a:t>Oct. 3</a:t>
                      </a:r>
                      <a:endParaRPr lang="en-US" sz="1200" dirty="0"/>
                    </a:p>
                  </a:txBody>
                  <a:tcPr/>
                </a:tc>
                <a:tc>
                  <a:txBody>
                    <a:bodyPr/>
                    <a:lstStyle/>
                    <a:p>
                      <a:pPr algn="ctr"/>
                      <a:r>
                        <a:rPr lang="en-US" sz="1200" dirty="0" smtClean="0"/>
                        <a:t>Oct. 8</a:t>
                      </a:r>
                      <a:endParaRPr lang="en-US" sz="1200" dirty="0"/>
                    </a:p>
                  </a:txBody>
                  <a:tcPr/>
                </a:tc>
                <a:extLst>
                  <a:ext uri="{0D108BD9-81ED-4DB2-BD59-A6C34878D82A}">
                    <a16:rowId xmlns:a16="http://schemas.microsoft.com/office/drawing/2014/main" val="10001"/>
                  </a:ext>
                </a:extLst>
              </a:tr>
              <a:tr h="370840">
                <a:tc>
                  <a:txBody>
                    <a:bodyPr/>
                    <a:lstStyle/>
                    <a:p>
                      <a:pPr algn="ctr"/>
                      <a:r>
                        <a:rPr lang="en-US" sz="1200" dirty="0" smtClean="0"/>
                        <a:t>Pierce</a:t>
                      </a:r>
                      <a:endParaRPr lang="en-US" sz="1200" dirty="0"/>
                    </a:p>
                  </a:txBody>
                  <a:tcPr/>
                </a:tc>
                <a:tc>
                  <a:txBody>
                    <a:bodyPr/>
                    <a:lstStyle/>
                    <a:p>
                      <a:pPr algn="ctr"/>
                      <a:r>
                        <a:rPr lang="en-US" sz="1200" dirty="0" smtClean="0"/>
                        <a:t>cotton</a:t>
                      </a:r>
                    </a:p>
                    <a:p>
                      <a:pPr algn="ctr"/>
                      <a:r>
                        <a:rPr lang="en-US" sz="1200" dirty="0" smtClean="0"/>
                        <a:t>cotton </a:t>
                      </a:r>
                      <a:r>
                        <a:rPr lang="en-US" sz="1200" b="1" dirty="0" smtClean="0"/>
                        <a:t>peanut</a:t>
                      </a:r>
                      <a:endParaRPr lang="en-US" sz="1200" b="1" dirty="0"/>
                    </a:p>
                  </a:txBody>
                  <a:tcPr/>
                </a:tc>
                <a:tc>
                  <a:txBody>
                    <a:bodyPr/>
                    <a:lstStyle/>
                    <a:p>
                      <a:pPr algn="ctr"/>
                      <a:r>
                        <a:rPr lang="en-US" sz="1200" dirty="0" smtClean="0"/>
                        <a:t>GA-06G</a:t>
                      </a:r>
                      <a:endParaRPr lang="en-US" sz="1200" dirty="0"/>
                    </a:p>
                  </a:txBody>
                  <a:tcPr/>
                </a:tc>
                <a:tc>
                  <a:txBody>
                    <a:bodyPr/>
                    <a:lstStyle/>
                    <a:p>
                      <a:pPr algn="ctr"/>
                      <a:r>
                        <a:rPr lang="en-US" sz="1200" dirty="0" smtClean="0"/>
                        <a:t>D</a:t>
                      </a:r>
                      <a:endParaRPr lang="en-US" sz="1200" dirty="0"/>
                    </a:p>
                  </a:txBody>
                  <a:tcPr/>
                </a:tc>
                <a:tc>
                  <a:txBody>
                    <a:bodyPr/>
                    <a:lstStyle/>
                    <a:p>
                      <a:pPr algn="ctr"/>
                      <a:r>
                        <a:rPr lang="en-US" sz="1200" dirty="0" smtClean="0"/>
                        <a:t>CT</a:t>
                      </a:r>
                      <a:endParaRPr lang="en-US" sz="1200" dirty="0"/>
                    </a:p>
                  </a:txBody>
                  <a:tcPr/>
                </a:tc>
                <a:tc>
                  <a:txBody>
                    <a:bodyPr/>
                    <a:lstStyle/>
                    <a:p>
                      <a:pPr algn="ctr"/>
                      <a:r>
                        <a:rPr lang="en-US" sz="1200" dirty="0" smtClean="0"/>
                        <a:t>Single</a:t>
                      </a:r>
                      <a:endParaRPr lang="en-US" sz="1200" dirty="0"/>
                    </a:p>
                  </a:txBody>
                  <a:tcPr/>
                </a:tc>
                <a:tc>
                  <a:txBody>
                    <a:bodyPr/>
                    <a:lstStyle/>
                    <a:p>
                      <a:pPr algn="ctr"/>
                      <a:r>
                        <a:rPr lang="en-US" sz="1200" dirty="0" smtClean="0"/>
                        <a:t>May 18</a:t>
                      </a:r>
                      <a:endParaRPr lang="en-US" sz="1200" dirty="0"/>
                    </a:p>
                  </a:txBody>
                  <a:tcPr/>
                </a:tc>
                <a:tc>
                  <a:txBody>
                    <a:bodyPr/>
                    <a:lstStyle/>
                    <a:p>
                      <a:pPr algn="ctr"/>
                      <a:r>
                        <a:rPr lang="en-US" sz="1200" dirty="0" smtClean="0"/>
                        <a:t>Oct.1</a:t>
                      </a:r>
                      <a:endParaRPr lang="en-US" sz="1200" dirty="0"/>
                    </a:p>
                  </a:txBody>
                  <a:tcPr/>
                </a:tc>
                <a:tc>
                  <a:txBody>
                    <a:bodyPr/>
                    <a:lstStyle/>
                    <a:p>
                      <a:pPr algn="ctr"/>
                      <a:r>
                        <a:rPr lang="en-US" sz="1200" dirty="0" smtClean="0"/>
                        <a:t>Oct. 5</a:t>
                      </a:r>
                      <a:endParaRPr lang="en-US" sz="1200" dirty="0"/>
                    </a:p>
                  </a:txBody>
                  <a:tcPr/>
                </a:tc>
                <a:extLst>
                  <a:ext uri="{0D108BD9-81ED-4DB2-BD59-A6C34878D82A}">
                    <a16:rowId xmlns:a16="http://schemas.microsoft.com/office/drawing/2014/main" val="10002"/>
                  </a:ext>
                </a:extLst>
              </a:tr>
              <a:tr h="370840">
                <a:tc>
                  <a:txBody>
                    <a:bodyPr/>
                    <a:lstStyle/>
                    <a:p>
                      <a:pPr algn="ctr"/>
                      <a:r>
                        <a:rPr lang="en-US" sz="1200" dirty="0" smtClean="0"/>
                        <a:t>Worth</a:t>
                      </a:r>
                      <a:endParaRPr lang="en-US" sz="1200" dirty="0"/>
                    </a:p>
                  </a:txBody>
                  <a:tcPr/>
                </a:tc>
                <a:tc>
                  <a:txBody>
                    <a:bodyPr/>
                    <a:lstStyle/>
                    <a:p>
                      <a:pPr algn="ctr"/>
                      <a:r>
                        <a:rPr lang="en-US" sz="1200" dirty="0" smtClean="0"/>
                        <a:t>peanut</a:t>
                      </a:r>
                    </a:p>
                    <a:p>
                      <a:pPr algn="ctr"/>
                      <a:r>
                        <a:rPr lang="en-US" sz="1200" dirty="0" smtClean="0"/>
                        <a:t>cotton</a:t>
                      </a:r>
                    </a:p>
                    <a:p>
                      <a:pPr algn="ctr"/>
                      <a:r>
                        <a:rPr lang="en-US" sz="1200" b="1" dirty="0" smtClean="0"/>
                        <a:t>peanut</a:t>
                      </a:r>
                      <a:endParaRPr lang="en-US" sz="1200" b="1" dirty="0"/>
                    </a:p>
                  </a:txBody>
                  <a:tcPr/>
                </a:tc>
                <a:tc>
                  <a:txBody>
                    <a:bodyPr/>
                    <a:lstStyle/>
                    <a:p>
                      <a:pPr algn="ctr"/>
                      <a:r>
                        <a:rPr lang="en-US" sz="1200" dirty="0" smtClean="0"/>
                        <a:t>GA-06G</a:t>
                      </a:r>
                      <a:endParaRPr lang="en-US" sz="1200" dirty="0"/>
                    </a:p>
                  </a:txBody>
                  <a:tcPr/>
                </a:tc>
                <a:tc>
                  <a:txBody>
                    <a:bodyPr/>
                    <a:lstStyle/>
                    <a:p>
                      <a:pPr algn="ctr"/>
                      <a:r>
                        <a:rPr lang="en-US" sz="1200" dirty="0" smtClean="0"/>
                        <a:t>I</a:t>
                      </a:r>
                      <a:endParaRPr lang="en-US" sz="1200" dirty="0"/>
                    </a:p>
                  </a:txBody>
                  <a:tcPr/>
                </a:tc>
                <a:tc>
                  <a:txBody>
                    <a:bodyPr/>
                    <a:lstStyle/>
                    <a:p>
                      <a:pPr algn="ctr"/>
                      <a:r>
                        <a:rPr lang="en-US" sz="1200" dirty="0" smtClean="0"/>
                        <a:t>CT</a:t>
                      </a:r>
                      <a:endParaRPr lang="en-US" sz="1200" dirty="0"/>
                    </a:p>
                  </a:txBody>
                  <a:tcPr/>
                </a:tc>
                <a:tc>
                  <a:txBody>
                    <a:bodyPr/>
                    <a:lstStyle/>
                    <a:p>
                      <a:pPr algn="ctr"/>
                      <a:r>
                        <a:rPr lang="en-US" sz="1200" dirty="0" smtClean="0"/>
                        <a:t>Twin</a:t>
                      </a:r>
                      <a:endParaRPr lang="en-US" sz="1200" dirty="0"/>
                    </a:p>
                  </a:txBody>
                  <a:tcPr/>
                </a:tc>
                <a:tc>
                  <a:txBody>
                    <a:bodyPr/>
                    <a:lstStyle/>
                    <a:p>
                      <a:pPr algn="ctr"/>
                      <a:r>
                        <a:rPr lang="en-US" sz="1200" dirty="0" smtClean="0"/>
                        <a:t>May 9</a:t>
                      </a:r>
                      <a:endParaRPr lang="en-US" sz="1200" dirty="0"/>
                    </a:p>
                  </a:txBody>
                  <a:tcPr/>
                </a:tc>
                <a:tc>
                  <a:txBody>
                    <a:bodyPr/>
                    <a:lstStyle/>
                    <a:p>
                      <a:pPr algn="ctr"/>
                      <a:r>
                        <a:rPr lang="en-US" sz="1200" dirty="0" smtClean="0"/>
                        <a:t>Sept. 21</a:t>
                      </a:r>
                      <a:endParaRPr lang="en-US" sz="1200" dirty="0"/>
                    </a:p>
                  </a:txBody>
                  <a:tcPr/>
                </a:tc>
                <a:tc>
                  <a:txBody>
                    <a:bodyPr/>
                    <a:lstStyle/>
                    <a:p>
                      <a:pPr algn="ctr"/>
                      <a:r>
                        <a:rPr lang="en-US" sz="1200" dirty="0" smtClean="0"/>
                        <a:t>Sept. 24</a:t>
                      </a:r>
                      <a:endParaRPr lang="en-US" sz="12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49756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2019 Nozzle Tests</a:t>
            </a:r>
            <a:br>
              <a:rPr lang="en-US" dirty="0" smtClean="0"/>
            </a:br>
            <a:r>
              <a:rPr lang="en-US" sz="3200" i="1" dirty="0" smtClean="0"/>
              <a:t>Pesticides/Fertilizers Applied</a:t>
            </a:r>
            <a:endParaRPr lang="en-US" sz="3200" i="1" dirty="0"/>
          </a:p>
        </p:txBody>
      </p:sp>
      <p:graphicFrame>
        <p:nvGraphicFramePr>
          <p:cNvPr id="10" name="Content Placeholder 9"/>
          <p:cNvGraphicFramePr>
            <a:graphicFrameLocks noGrp="1"/>
          </p:cNvGraphicFramePr>
          <p:nvPr>
            <p:ph idx="1"/>
            <p:extLst/>
          </p:nvPr>
        </p:nvGraphicFramePr>
        <p:xfrm>
          <a:off x="1784350" y="1447800"/>
          <a:ext cx="7283450" cy="3992880"/>
        </p:xfrm>
        <a:graphic>
          <a:graphicData uri="http://schemas.openxmlformats.org/drawingml/2006/table">
            <a:tbl>
              <a:tblPr firstRow="1" bandRow="1">
                <a:tableStyleId>{5C22544A-7EE6-4342-B048-85BDC9FD1C3A}</a:tableStyleId>
              </a:tblPr>
              <a:tblGrid>
                <a:gridCol w="958850">
                  <a:extLst>
                    <a:ext uri="{9D8B030D-6E8A-4147-A177-3AD203B41FA5}">
                      <a16:colId xmlns:a16="http://schemas.microsoft.com/office/drawing/2014/main" val="20000"/>
                    </a:ext>
                  </a:extLst>
                </a:gridCol>
                <a:gridCol w="1295400">
                  <a:extLst>
                    <a:ext uri="{9D8B030D-6E8A-4147-A177-3AD203B41FA5}">
                      <a16:colId xmlns:a16="http://schemas.microsoft.com/office/drawing/2014/main" val="1482430806"/>
                    </a:ext>
                  </a:extLst>
                </a:gridCol>
                <a:gridCol w="1314801">
                  <a:extLst>
                    <a:ext uri="{9D8B030D-6E8A-4147-A177-3AD203B41FA5}">
                      <a16:colId xmlns:a16="http://schemas.microsoft.com/office/drawing/2014/main" val="20001"/>
                    </a:ext>
                  </a:extLst>
                </a:gridCol>
                <a:gridCol w="1428399">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tblGrid>
              <a:tr h="370840">
                <a:tc>
                  <a:txBody>
                    <a:bodyPr/>
                    <a:lstStyle/>
                    <a:p>
                      <a:endParaRPr lang="en-US" sz="1400" dirty="0" smtClean="0">
                        <a:solidFill>
                          <a:schemeClr val="tx1">
                            <a:lumMod val="95000"/>
                            <a:lumOff val="5000"/>
                          </a:schemeClr>
                        </a:solidFill>
                      </a:endParaRPr>
                    </a:p>
                    <a:p>
                      <a:endParaRPr lang="en-US" sz="1400" dirty="0" smtClean="0">
                        <a:solidFill>
                          <a:schemeClr val="tx1">
                            <a:lumMod val="95000"/>
                            <a:lumOff val="5000"/>
                          </a:schemeClr>
                        </a:solidFill>
                      </a:endParaRPr>
                    </a:p>
                    <a:p>
                      <a:r>
                        <a:rPr lang="en-US" sz="1400" dirty="0" smtClean="0">
                          <a:solidFill>
                            <a:schemeClr val="tx1">
                              <a:lumMod val="95000"/>
                              <a:lumOff val="5000"/>
                            </a:schemeClr>
                          </a:solidFill>
                        </a:rPr>
                        <a:t>County</a:t>
                      </a:r>
                      <a:endParaRPr lang="en-US" sz="1400" dirty="0">
                        <a:solidFill>
                          <a:schemeClr val="tx1">
                            <a:lumMod val="95000"/>
                            <a:lumOff val="5000"/>
                          </a:schemeClr>
                        </a:solidFill>
                      </a:endParaRPr>
                    </a:p>
                  </a:txBody>
                  <a:tcPr/>
                </a:tc>
                <a:tc>
                  <a:txBody>
                    <a:bodyPr/>
                    <a:lstStyle/>
                    <a:p>
                      <a:pPr algn="ctr"/>
                      <a:r>
                        <a:rPr lang="en-US" sz="1400" dirty="0" smtClean="0">
                          <a:solidFill>
                            <a:schemeClr val="tx1">
                              <a:lumMod val="95000"/>
                              <a:lumOff val="5000"/>
                            </a:schemeClr>
                          </a:solidFill>
                        </a:rPr>
                        <a:t>Total  Applications </a:t>
                      </a:r>
                    </a:p>
                    <a:p>
                      <a:pPr algn="ctr"/>
                      <a:r>
                        <a:rPr lang="en-US" sz="1400" dirty="0" smtClean="0">
                          <a:solidFill>
                            <a:schemeClr val="tx1">
                              <a:lumMod val="95000"/>
                              <a:lumOff val="5000"/>
                            </a:schemeClr>
                          </a:solidFill>
                        </a:rPr>
                        <a:t>(#)</a:t>
                      </a:r>
                      <a:endParaRPr lang="en-US" sz="1400" dirty="0">
                        <a:solidFill>
                          <a:schemeClr val="tx1">
                            <a:lumMod val="95000"/>
                            <a:lumOff val="5000"/>
                          </a:schemeClr>
                        </a:solidFill>
                      </a:endParaRPr>
                    </a:p>
                  </a:txBody>
                  <a:tcPr/>
                </a:tc>
                <a:tc>
                  <a:txBody>
                    <a:bodyPr/>
                    <a:lstStyle/>
                    <a:p>
                      <a:endParaRPr lang="en-US" sz="1400" dirty="0" smtClean="0">
                        <a:solidFill>
                          <a:schemeClr val="tx1">
                            <a:lumMod val="95000"/>
                            <a:lumOff val="5000"/>
                          </a:schemeClr>
                        </a:solidFill>
                      </a:endParaRPr>
                    </a:p>
                    <a:p>
                      <a:endParaRPr lang="en-US" sz="1400" dirty="0" smtClean="0">
                        <a:solidFill>
                          <a:schemeClr val="tx1">
                            <a:lumMod val="95000"/>
                            <a:lumOff val="5000"/>
                          </a:schemeClr>
                        </a:solidFill>
                      </a:endParaRPr>
                    </a:p>
                    <a:p>
                      <a:r>
                        <a:rPr lang="en-US" sz="1400" dirty="0" smtClean="0">
                          <a:solidFill>
                            <a:schemeClr val="tx1">
                              <a:lumMod val="95000"/>
                              <a:lumOff val="5000"/>
                            </a:schemeClr>
                          </a:solidFill>
                        </a:rPr>
                        <a:t>Herbicides</a:t>
                      </a:r>
                      <a:endParaRPr lang="en-US" sz="1400" dirty="0">
                        <a:solidFill>
                          <a:schemeClr val="tx1">
                            <a:lumMod val="95000"/>
                            <a:lumOff val="5000"/>
                          </a:schemeClr>
                        </a:solidFill>
                      </a:endParaRPr>
                    </a:p>
                  </a:txBody>
                  <a:tcPr/>
                </a:tc>
                <a:tc>
                  <a:txBody>
                    <a:bodyPr/>
                    <a:lstStyle/>
                    <a:p>
                      <a:endParaRPr lang="en-US" sz="1400" dirty="0" smtClean="0">
                        <a:solidFill>
                          <a:schemeClr val="tx1">
                            <a:lumMod val="95000"/>
                            <a:lumOff val="5000"/>
                          </a:schemeClr>
                        </a:solidFill>
                      </a:endParaRPr>
                    </a:p>
                    <a:p>
                      <a:endParaRPr lang="en-US" sz="1400" dirty="0" smtClean="0">
                        <a:solidFill>
                          <a:schemeClr val="tx1">
                            <a:lumMod val="95000"/>
                            <a:lumOff val="5000"/>
                          </a:schemeClr>
                        </a:solidFill>
                      </a:endParaRPr>
                    </a:p>
                    <a:p>
                      <a:r>
                        <a:rPr lang="en-US" sz="1400" dirty="0" smtClean="0">
                          <a:solidFill>
                            <a:schemeClr val="tx1">
                              <a:lumMod val="95000"/>
                              <a:lumOff val="5000"/>
                            </a:schemeClr>
                          </a:solidFill>
                        </a:rPr>
                        <a:t>Fungicides</a:t>
                      </a:r>
                      <a:endParaRPr lang="en-US" sz="1400" dirty="0">
                        <a:solidFill>
                          <a:schemeClr val="tx1">
                            <a:lumMod val="95000"/>
                            <a:lumOff val="5000"/>
                          </a:schemeClr>
                        </a:solidFill>
                      </a:endParaRPr>
                    </a:p>
                  </a:txBody>
                  <a:tcPr/>
                </a:tc>
                <a:tc>
                  <a:txBody>
                    <a:bodyPr/>
                    <a:lstStyle/>
                    <a:p>
                      <a:endParaRPr lang="en-US" sz="1400" dirty="0" smtClean="0">
                        <a:solidFill>
                          <a:schemeClr val="tx1">
                            <a:lumMod val="95000"/>
                            <a:lumOff val="5000"/>
                          </a:schemeClr>
                        </a:solidFill>
                      </a:endParaRPr>
                    </a:p>
                    <a:p>
                      <a:endParaRPr lang="en-US" sz="1400" dirty="0" smtClean="0">
                        <a:solidFill>
                          <a:schemeClr val="tx1">
                            <a:lumMod val="95000"/>
                            <a:lumOff val="5000"/>
                          </a:schemeClr>
                        </a:solidFill>
                      </a:endParaRPr>
                    </a:p>
                    <a:p>
                      <a:r>
                        <a:rPr lang="en-US" sz="1400" dirty="0" smtClean="0">
                          <a:solidFill>
                            <a:schemeClr val="tx1">
                              <a:lumMod val="95000"/>
                              <a:lumOff val="5000"/>
                            </a:schemeClr>
                          </a:solidFill>
                        </a:rPr>
                        <a:t>Insecticides</a:t>
                      </a:r>
                      <a:endParaRPr lang="en-US" sz="1400" dirty="0">
                        <a:solidFill>
                          <a:schemeClr val="tx1">
                            <a:lumMod val="95000"/>
                            <a:lumOff val="5000"/>
                          </a:schemeClr>
                        </a:solidFill>
                      </a:endParaRPr>
                    </a:p>
                  </a:txBody>
                  <a:tcPr/>
                </a:tc>
                <a:tc>
                  <a:txBody>
                    <a:bodyPr/>
                    <a:lstStyle/>
                    <a:p>
                      <a:endParaRPr lang="en-US" sz="1400" dirty="0" smtClean="0">
                        <a:solidFill>
                          <a:schemeClr val="tx1">
                            <a:lumMod val="95000"/>
                            <a:lumOff val="5000"/>
                          </a:schemeClr>
                        </a:solidFill>
                      </a:endParaRPr>
                    </a:p>
                    <a:p>
                      <a:endParaRPr lang="en-US" sz="1400" dirty="0" smtClean="0">
                        <a:solidFill>
                          <a:schemeClr val="tx1">
                            <a:lumMod val="95000"/>
                            <a:lumOff val="5000"/>
                          </a:schemeClr>
                        </a:solidFill>
                      </a:endParaRPr>
                    </a:p>
                    <a:p>
                      <a:r>
                        <a:rPr lang="en-US" sz="1400" dirty="0" smtClean="0">
                          <a:solidFill>
                            <a:schemeClr val="tx1">
                              <a:lumMod val="95000"/>
                              <a:lumOff val="5000"/>
                            </a:schemeClr>
                          </a:solidFill>
                        </a:rPr>
                        <a:t>Other</a:t>
                      </a:r>
                      <a:endParaRPr lang="en-US" sz="1400" dirty="0">
                        <a:solidFill>
                          <a:schemeClr val="tx1">
                            <a:lumMod val="95000"/>
                            <a:lumOff val="5000"/>
                          </a:schemeClr>
                        </a:solidFill>
                      </a:endParaRPr>
                    </a:p>
                  </a:txBody>
                  <a:tcPr/>
                </a:tc>
                <a:extLst>
                  <a:ext uri="{0D108BD9-81ED-4DB2-BD59-A6C34878D82A}">
                    <a16:rowId xmlns:a16="http://schemas.microsoft.com/office/drawing/2014/main" val="10000"/>
                  </a:ext>
                </a:extLst>
              </a:tr>
              <a:tr h="370840">
                <a:tc>
                  <a:txBody>
                    <a:bodyPr/>
                    <a:lstStyle/>
                    <a:p>
                      <a:r>
                        <a:rPr lang="en-US" sz="1400" dirty="0" smtClean="0"/>
                        <a:t>Bulloch</a:t>
                      </a:r>
                      <a:endParaRPr lang="en-US" sz="1400" dirty="0"/>
                    </a:p>
                  </a:txBody>
                  <a:tcPr/>
                </a:tc>
                <a:tc>
                  <a:txBody>
                    <a:bodyPr/>
                    <a:lstStyle/>
                    <a:p>
                      <a:pPr algn="ctr"/>
                      <a:r>
                        <a:rPr lang="en-US" sz="1400" dirty="0" smtClean="0"/>
                        <a:t>6</a:t>
                      </a:r>
                      <a:endParaRPr lang="en-US" sz="1400" dirty="0"/>
                    </a:p>
                  </a:txBody>
                  <a:tcPr/>
                </a:tc>
                <a:tc>
                  <a:txBody>
                    <a:bodyPr/>
                    <a:lstStyle/>
                    <a:p>
                      <a:r>
                        <a:rPr lang="en-US" sz="1400" dirty="0" smtClean="0"/>
                        <a:t>Valor</a:t>
                      </a:r>
                    </a:p>
                    <a:p>
                      <a:r>
                        <a:rPr lang="en-US" sz="1400" dirty="0" smtClean="0"/>
                        <a:t>Strongarm</a:t>
                      </a:r>
                    </a:p>
                    <a:p>
                      <a:r>
                        <a:rPr lang="en-US" sz="1400" dirty="0" smtClean="0"/>
                        <a:t>Cadre</a:t>
                      </a:r>
                    </a:p>
                    <a:p>
                      <a:r>
                        <a:rPr lang="en-US" sz="1400" dirty="0" smtClean="0"/>
                        <a:t>Dual Magnum</a:t>
                      </a:r>
                    </a:p>
                    <a:p>
                      <a:r>
                        <a:rPr lang="en-US" sz="1400" dirty="0" smtClean="0"/>
                        <a:t>2,4-DB</a:t>
                      </a:r>
                      <a:endParaRPr lang="en-US" sz="1400" dirty="0"/>
                    </a:p>
                  </a:txBody>
                  <a:tcPr/>
                </a:tc>
                <a:tc>
                  <a:txBody>
                    <a:bodyPr/>
                    <a:lstStyle/>
                    <a:p>
                      <a:pPr marL="0" indent="0" algn="l"/>
                      <a:r>
                        <a:rPr lang="en-US" sz="1300" dirty="0" smtClean="0"/>
                        <a:t>Approach Prima</a:t>
                      </a:r>
                    </a:p>
                    <a:p>
                      <a:r>
                        <a:rPr lang="en-US" sz="1400" dirty="0" err="1" smtClean="0"/>
                        <a:t>Equus</a:t>
                      </a:r>
                      <a:endParaRPr lang="en-US" sz="1400" dirty="0" smtClean="0"/>
                    </a:p>
                    <a:p>
                      <a:r>
                        <a:rPr lang="en-US" sz="1400" dirty="0" err="1" smtClean="0"/>
                        <a:t>Elatus</a:t>
                      </a:r>
                      <a:endParaRPr lang="en-US" sz="1400" dirty="0" smtClean="0"/>
                    </a:p>
                    <a:p>
                      <a:r>
                        <a:rPr lang="en-US" sz="1400" dirty="0" smtClean="0"/>
                        <a:t>Convoy</a:t>
                      </a:r>
                    </a:p>
                    <a:p>
                      <a:r>
                        <a:rPr lang="en-US" sz="1400" dirty="0" err="1" smtClean="0"/>
                        <a:t>Tebusol</a:t>
                      </a:r>
                      <a:endParaRPr lang="en-US" sz="1400" dirty="0"/>
                    </a:p>
                  </a:txBody>
                  <a:tcPr/>
                </a:tc>
                <a:tc>
                  <a:txBody>
                    <a:bodyPr/>
                    <a:lstStyle/>
                    <a:p>
                      <a:r>
                        <a:rPr lang="en-US" sz="1400" dirty="0" err="1" smtClean="0"/>
                        <a:t>Dimilin</a:t>
                      </a:r>
                      <a:endParaRPr lang="en-US" sz="1400" dirty="0"/>
                    </a:p>
                  </a:txBody>
                  <a:tcPr/>
                </a:tc>
                <a:tc>
                  <a:txBody>
                    <a:bodyPr/>
                    <a:lstStyle/>
                    <a:p>
                      <a:r>
                        <a:rPr lang="en-US" sz="1400" dirty="0" smtClean="0"/>
                        <a:t>Boron</a:t>
                      </a:r>
                    </a:p>
                    <a:p>
                      <a:r>
                        <a:rPr lang="en-US" sz="1400" dirty="0" err="1" smtClean="0"/>
                        <a:t>PegPower</a:t>
                      </a:r>
                      <a:endParaRPr lang="en-US" sz="1400" dirty="0"/>
                    </a:p>
                  </a:txBody>
                  <a:tcPr/>
                </a:tc>
                <a:extLst>
                  <a:ext uri="{0D108BD9-81ED-4DB2-BD59-A6C34878D82A}">
                    <a16:rowId xmlns:a16="http://schemas.microsoft.com/office/drawing/2014/main" val="10001"/>
                  </a:ext>
                </a:extLst>
              </a:tr>
              <a:tr h="370840">
                <a:tc>
                  <a:txBody>
                    <a:bodyPr/>
                    <a:lstStyle/>
                    <a:p>
                      <a:r>
                        <a:rPr lang="en-US" sz="1400" dirty="0" smtClean="0"/>
                        <a:t>Pierce</a:t>
                      </a:r>
                      <a:endParaRPr lang="en-US" sz="1400" dirty="0"/>
                    </a:p>
                  </a:txBody>
                  <a:tcPr/>
                </a:tc>
                <a:tc>
                  <a:txBody>
                    <a:bodyPr/>
                    <a:lstStyle/>
                    <a:p>
                      <a:pPr algn="ctr"/>
                      <a:r>
                        <a:rPr lang="en-US" sz="1400" dirty="0" smtClean="0"/>
                        <a:t>6</a:t>
                      </a:r>
                      <a:endParaRPr lang="en-US" sz="1400" dirty="0"/>
                    </a:p>
                  </a:txBody>
                  <a:tcPr/>
                </a:tc>
                <a:tc>
                  <a:txBody>
                    <a:bodyPr/>
                    <a:lstStyle/>
                    <a:p>
                      <a:r>
                        <a:rPr lang="en-US" sz="1400" dirty="0" smtClean="0"/>
                        <a:t>Valor</a:t>
                      </a:r>
                    </a:p>
                    <a:p>
                      <a:r>
                        <a:rPr lang="en-US" sz="1400" dirty="0" smtClean="0"/>
                        <a:t>Dual Magnum</a:t>
                      </a:r>
                    </a:p>
                    <a:p>
                      <a:r>
                        <a:rPr lang="en-US" sz="1400" dirty="0" smtClean="0"/>
                        <a:t>Cadre</a:t>
                      </a:r>
                    </a:p>
                    <a:p>
                      <a:r>
                        <a:rPr lang="en-US" sz="1400" dirty="0" smtClean="0"/>
                        <a:t>2,4-DB</a:t>
                      </a:r>
                      <a:endParaRPr lang="en-US" sz="1400" dirty="0"/>
                    </a:p>
                  </a:txBody>
                  <a:tcPr/>
                </a:tc>
                <a:tc>
                  <a:txBody>
                    <a:bodyPr/>
                    <a:lstStyle/>
                    <a:p>
                      <a:r>
                        <a:rPr lang="en-US" sz="1400" dirty="0" smtClean="0"/>
                        <a:t>Bravo</a:t>
                      </a:r>
                    </a:p>
                    <a:p>
                      <a:r>
                        <a:rPr lang="en-US" sz="1400" dirty="0" err="1" smtClean="0"/>
                        <a:t>Priaxor</a:t>
                      </a:r>
                      <a:endParaRPr lang="en-US" sz="1400" dirty="0" smtClean="0"/>
                    </a:p>
                    <a:p>
                      <a:r>
                        <a:rPr lang="en-US" sz="1400" dirty="0" smtClean="0"/>
                        <a:t>Provost</a:t>
                      </a:r>
                      <a:r>
                        <a:rPr lang="en-US" sz="1400" baseline="0" dirty="0" smtClean="0"/>
                        <a:t> Silver</a:t>
                      </a:r>
                    </a:p>
                    <a:p>
                      <a:r>
                        <a:rPr lang="en-US" sz="1400" baseline="0" dirty="0" err="1" smtClean="0"/>
                        <a:t>Tebuconazole</a:t>
                      </a:r>
                      <a:endParaRPr lang="en-US" sz="1400" dirty="0"/>
                    </a:p>
                  </a:txBody>
                  <a:tcPr/>
                </a:tc>
                <a:tc>
                  <a:txBody>
                    <a:bodyPr/>
                    <a:lstStyle/>
                    <a:p>
                      <a:r>
                        <a:rPr lang="en-US" sz="1400" dirty="0" err="1" smtClean="0"/>
                        <a:t>Dimilin</a:t>
                      </a:r>
                      <a:endParaRPr lang="en-US" sz="1400" dirty="0"/>
                    </a:p>
                  </a:txBody>
                  <a:tcPr/>
                </a:tc>
                <a:tc>
                  <a:txBody>
                    <a:bodyPr/>
                    <a:lstStyle/>
                    <a:p>
                      <a:r>
                        <a:rPr lang="en-US" sz="1400" dirty="0" smtClean="0"/>
                        <a:t>Boron</a:t>
                      </a:r>
                      <a:endParaRPr lang="en-US" sz="1400" dirty="0"/>
                    </a:p>
                  </a:txBody>
                  <a:tcPr/>
                </a:tc>
                <a:extLst>
                  <a:ext uri="{0D108BD9-81ED-4DB2-BD59-A6C34878D82A}">
                    <a16:rowId xmlns:a16="http://schemas.microsoft.com/office/drawing/2014/main" val="10002"/>
                  </a:ext>
                </a:extLst>
              </a:tr>
              <a:tr h="370840">
                <a:tc>
                  <a:txBody>
                    <a:bodyPr/>
                    <a:lstStyle/>
                    <a:p>
                      <a:r>
                        <a:rPr lang="en-US" sz="1400" dirty="0" smtClean="0"/>
                        <a:t>Worth</a:t>
                      </a:r>
                      <a:endParaRPr lang="en-US" sz="1400" dirty="0"/>
                    </a:p>
                  </a:txBody>
                  <a:tcPr/>
                </a:tc>
                <a:tc>
                  <a:txBody>
                    <a:bodyPr/>
                    <a:lstStyle/>
                    <a:p>
                      <a:pPr algn="ctr"/>
                      <a:r>
                        <a:rPr lang="en-US" sz="1400" dirty="0" smtClean="0"/>
                        <a:t>6</a:t>
                      </a:r>
                      <a:endParaRPr lang="en-US" sz="1400" dirty="0"/>
                    </a:p>
                  </a:txBody>
                  <a:tcPr/>
                </a:tc>
                <a:tc>
                  <a:txBody>
                    <a:bodyPr/>
                    <a:lstStyle/>
                    <a:p>
                      <a:r>
                        <a:rPr lang="en-US" sz="1400" dirty="0" smtClean="0"/>
                        <a:t>Gramoxone</a:t>
                      </a:r>
                    </a:p>
                    <a:p>
                      <a:r>
                        <a:rPr lang="en-US" sz="1400" dirty="0" smtClean="0"/>
                        <a:t>Dual</a:t>
                      </a:r>
                      <a:r>
                        <a:rPr lang="en-US" sz="1400" baseline="0" dirty="0" smtClean="0"/>
                        <a:t> Magnum Warrant</a:t>
                      </a:r>
                    </a:p>
                    <a:p>
                      <a:r>
                        <a:rPr lang="en-US" sz="1400" baseline="0" dirty="0" smtClean="0"/>
                        <a:t>Basagran</a:t>
                      </a:r>
                    </a:p>
                    <a:p>
                      <a:r>
                        <a:rPr lang="en-US" sz="1400" baseline="0" dirty="0" smtClean="0"/>
                        <a:t>Cadre</a:t>
                      </a:r>
                      <a:endParaRPr lang="en-US" sz="1400" dirty="0"/>
                    </a:p>
                  </a:txBody>
                  <a:tcPr/>
                </a:tc>
                <a:tc>
                  <a:txBody>
                    <a:bodyPr/>
                    <a:lstStyle/>
                    <a:p>
                      <a:r>
                        <a:rPr lang="en-US" sz="1400" dirty="0" smtClean="0"/>
                        <a:t>Headline</a:t>
                      </a:r>
                    </a:p>
                    <a:p>
                      <a:r>
                        <a:rPr lang="en-US" sz="1400" dirty="0" err="1" smtClean="0"/>
                        <a:t>Topsin</a:t>
                      </a:r>
                      <a:endParaRPr lang="en-US" sz="1400" dirty="0" smtClean="0"/>
                    </a:p>
                    <a:p>
                      <a:r>
                        <a:rPr lang="en-US" sz="1400" dirty="0" err="1" smtClean="0"/>
                        <a:t>Tebuconazol</a:t>
                      </a:r>
                      <a:endParaRPr lang="en-US" sz="1400" dirty="0" smtClean="0"/>
                    </a:p>
                    <a:p>
                      <a:r>
                        <a:rPr lang="en-US" sz="1400" dirty="0" smtClean="0"/>
                        <a:t>Convoy</a:t>
                      </a:r>
                    </a:p>
                    <a:p>
                      <a:r>
                        <a:rPr lang="en-US" sz="1400" dirty="0" err="1" smtClean="0"/>
                        <a:t>Chlorothalinol</a:t>
                      </a:r>
                      <a:endParaRPr lang="en-US" sz="1400" dirty="0"/>
                    </a:p>
                  </a:txBody>
                  <a:tcPr/>
                </a:tc>
                <a:tc>
                  <a:txBody>
                    <a:bodyPr/>
                    <a:lstStyle/>
                    <a:p>
                      <a:r>
                        <a:rPr lang="en-US" sz="1400" dirty="0" err="1" smtClean="0"/>
                        <a:t>Orthene</a:t>
                      </a:r>
                      <a:endParaRPr lang="en-US" sz="1400" dirty="0" smtClean="0"/>
                    </a:p>
                    <a:p>
                      <a:r>
                        <a:rPr lang="en-US" sz="1400" dirty="0" err="1" smtClean="0"/>
                        <a:t>Dimilin</a:t>
                      </a:r>
                      <a:endParaRPr lang="en-US" sz="1400" dirty="0"/>
                    </a:p>
                  </a:txBody>
                  <a:tcPr/>
                </a:tc>
                <a:tc>
                  <a:txBody>
                    <a:bodyPr/>
                    <a:lstStyle/>
                    <a:p>
                      <a:r>
                        <a:rPr lang="en-US" sz="1400" dirty="0" smtClean="0"/>
                        <a:t>Boron</a:t>
                      </a:r>
                    </a:p>
                    <a:p>
                      <a:r>
                        <a:rPr lang="en-US" sz="1300" dirty="0" smtClean="0"/>
                        <a:t>Manganese</a:t>
                      </a:r>
                    </a:p>
                    <a:p>
                      <a:r>
                        <a:rPr lang="en-US" sz="1400" dirty="0" smtClean="0"/>
                        <a:t>Ascend</a:t>
                      </a:r>
                      <a:endParaRPr lang="en-US" sz="14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0562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76200"/>
            <a:ext cx="8229600" cy="960438"/>
          </a:xfrm>
        </p:spPr>
        <p:txBody>
          <a:bodyPr>
            <a:noAutofit/>
          </a:bodyPr>
          <a:lstStyle/>
          <a:p>
            <a:r>
              <a:rPr lang="en-US" sz="2800" dirty="0" smtClean="0"/>
              <a:t>Late-Season Insect, Weed, and Disease Ratings from 2019 Nozzle Tests with Commercial Sprayers**</a:t>
            </a:r>
            <a:endParaRPr lang="en-US" sz="2800" baseline="30000" dirty="0"/>
          </a:p>
        </p:txBody>
      </p:sp>
      <p:graphicFrame>
        <p:nvGraphicFramePr>
          <p:cNvPr id="10" name="Content Placeholder 9"/>
          <p:cNvGraphicFramePr>
            <a:graphicFrameLocks noGrp="1"/>
          </p:cNvGraphicFramePr>
          <p:nvPr>
            <p:ph idx="1"/>
            <p:extLst/>
          </p:nvPr>
        </p:nvGraphicFramePr>
        <p:xfrm>
          <a:off x="457200" y="1059607"/>
          <a:ext cx="8229600" cy="4663440"/>
        </p:xfrm>
        <a:graphic>
          <a:graphicData uri="http://schemas.openxmlformats.org/drawingml/2006/table">
            <a:tbl>
              <a:tblPr firstRow="1" lastRow="1" bandRow="1">
                <a:tableStyleId>{5C22544A-7EE6-4342-B048-85BDC9FD1C3A}</a:tableStyleId>
              </a:tblPr>
              <a:tblGrid>
                <a:gridCol w="1143000">
                  <a:extLst>
                    <a:ext uri="{9D8B030D-6E8A-4147-A177-3AD203B41FA5}">
                      <a16:colId xmlns:a16="http://schemas.microsoft.com/office/drawing/2014/main" val="2113867836"/>
                    </a:ext>
                  </a:extLst>
                </a:gridCol>
                <a:gridCol w="914400">
                  <a:extLst>
                    <a:ext uri="{9D8B030D-6E8A-4147-A177-3AD203B41FA5}">
                      <a16:colId xmlns:a16="http://schemas.microsoft.com/office/drawing/2014/main" val="1643710344"/>
                    </a:ext>
                  </a:extLst>
                </a:gridCol>
                <a:gridCol w="1028700">
                  <a:extLst>
                    <a:ext uri="{9D8B030D-6E8A-4147-A177-3AD203B41FA5}">
                      <a16:colId xmlns:a16="http://schemas.microsoft.com/office/drawing/2014/main" val="1926680784"/>
                    </a:ext>
                  </a:extLst>
                </a:gridCol>
                <a:gridCol w="1028700">
                  <a:extLst>
                    <a:ext uri="{9D8B030D-6E8A-4147-A177-3AD203B41FA5}">
                      <a16:colId xmlns:a16="http://schemas.microsoft.com/office/drawing/2014/main" val="1642121214"/>
                    </a:ext>
                  </a:extLst>
                </a:gridCol>
                <a:gridCol w="1028700">
                  <a:extLst>
                    <a:ext uri="{9D8B030D-6E8A-4147-A177-3AD203B41FA5}">
                      <a16:colId xmlns:a16="http://schemas.microsoft.com/office/drawing/2014/main" val="4118289139"/>
                    </a:ext>
                  </a:extLst>
                </a:gridCol>
                <a:gridCol w="1028700">
                  <a:extLst>
                    <a:ext uri="{9D8B030D-6E8A-4147-A177-3AD203B41FA5}">
                      <a16:colId xmlns:a16="http://schemas.microsoft.com/office/drawing/2014/main" val="427575205"/>
                    </a:ext>
                  </a:extLst>
                </a:gridCol>
                <a:gridCol w="1028700">
                  <a:extLst>
                    <a:ext uri="{9D8B030D-6E8A-4147-A177-3AD203B41FA5}">
                      <a16:colId xmlns:a16="http://schemas.microsoft.com/office/drawing/2014/main" val="2784819840"/>
                    </a:ext>
                  </a:extLst>
                </a:gridCol>
                <a:gridCol w="1028700">
                  <a:extLst>
                    <a:ext uri="{9D8B030D-6E8A-4147-A177-3AD203B41FA5}">
                      <a16:colId xmlns:a16="http://schemas.microsoft.com/office/drawing/2014/main" val="4087185526"/>
                    </a:ext>
                  </a:extLst>
                </a:gridCol>
              </a:tblGrid>
              <a:tr h="294640">
                <a:tc rowSpan="2">
                  <a:txBody>
                    <a:bodyPr/>
                    <a:lstStyle/>
                    <a:p>
                      <a:pPr algn="ctr"/>
                      <a:endParaRPr lang="en-US" dirty="0"/>
                    </a:p>
                  </a:txBody>
                  <a:tcPr/>
                </a:tc>
                <a:tc gridSpan="3">
                  <a:txBody>
                    <a:bodyPr/>
                    <a:lstStyle/>
                    <a:p>
                      <a:pPr algn="ctr"/>
                      <a:r>
                        <a:rPr lang="en-US" i="1" dirty="0" smtClean="0">
                          <a:solidFill>
                            <a:srgbClr val="FFFF00"/>
                          </a:solidFill>
                          <a:effectLst>
                            <a:outerShdw blurRad="38100" dist="38100" dir="2700000" algn="tl">
                              <a:srgbClr val="000000">
                                <a:alpha val="43137"/>
                              </a:srgbClr>
                            </a:outerShdw>
                          </a:effectLst>
                        </a:rPr>
                        <a:t>Bulloch</a:t>
                      </a:r>
                      <a:r>
                        <a:rPr lang="en-US" i="1" baseline="30000" dirty="0" smtClean="0">
                          <a:solidFill>
                            <a:srgbClr val="FFFF00"/>
                          </a:solidFill>
                          <a:effectLst>
                            <a:outerShdw blurRad="38100" dist="38100" dir="2700000" algn="tl">
                              <a:srgbClr val="000000">
                                <a:alpha val="43137"/>
                              </a:srgbClr>
                            </a:outerShdw>
                          </a:effectLst>
                        </a:rPr>
                        <a:t>1</a:t>
                      </a:r>
                      <a:endParaRPr lang="en-US" i="1" baseline="30000" dirty="0">
                        <a:solidFill>
                          <a:srgbClr val="FFFF00"/>
                        </a:solidFill>
                        <a:effectLst>
                          <a:outerShdw blurRad="38100" dist="38100" dir="2700000" algn="tl">
                            <a:srgbClr val="000000">
                              <a:alpha val="43137"/>
                            </a:srgbClr>
                          </a:outerShdw>
                        </a:effectLst>
                      </a:endParaRPr>
                    </a:p>
                  </a:txBody>
                  <a:tcPr/>
                </a:tc>
                <a:tc hMerge="1">
                  <a:txBody>
                    <a:bodyPr/>
                    <a:lstStyle/>
                    <a:p>
                      <a:endParaRPr lang="en-US" dirty="0"/>
                    </a:p>
                  </a:txBody>
                  <a:tcPr/>
                </a:tc>
                <a:tc hMerge="1">
                  <a:txBody>
                    <a:bodyPr/>
                    <a:lstStyle/>
                    <a:p>
                      <a:pPr algn="ctr"/>
                      <a:endParaRPr lang="en-US" baseline="30000" dirty="0"/>
                    </a:p>
                  </a:txBody>
                  <a:tcPr/>
                </a:tc>
                <a:tc gridSpan="2">
                  <a:txBody>
                    <a:bodyPr/>
                    <a:lstStyle/>
                    <a:p>
                      <a:pPr algn="ctr"/>
                      <a:r>
                        <a:rPr lang="en-US" i="1" dirty="0" smtClean="0">
                          <a:solidFill>
                            <a:srgbClr val="FFFF00"/>
                          </a:solidFill>
                          <a:effectLst>
                            <a:outerShdw blurRad="38100" dist="38100" dir="2700000" algn="tl">
                              <a:srgbClr val="000000">
                                <a:alpha val="43137"/>
                              </a:srgbClr>
                            </a:outerShdw>
                          </a:effectLst>
                        </a:rPr>
                        <a:t>Pierce</a:t>
                      </a:r>
                      <a:r>
                        <a:rPr lang="en-US" i="1" baseline="30000" dirty="0" smtClean="0">
                          <a:solidFill>
                            <a:srgbClr val="FFFF00"/>
                          </a:solidFill>
                          <a:effectLst>
                            <a:outerShdw blurRad="38100" dist="38100" dir="2700000" algn="tl">
                              <a:srgbClr val="000000">
                                <a:alpha val="43137"/>
                              </a:srgbClr>
                            </a:outerShdw>
                          </a:effectLst>
                        </a:rPr>
                        <a:t>2</a:t>
                      </a:r>
                      <a:endParaRPr lang="en-US" i="1" baseline="30000" dirty="0">
                        <a:solidFill>
                          <a:srgbClr val="FFFF00"/>
                        </a:solidFill>
                        <a:effectLst>
                          <a:outerShdw blurRad="38100" dist="38100" dir="2700000" algn="tl">
                            <a:srgbClr val="000000">
                              <a:alpha val="43137"/>
                            </a:srgbClr>
                          </a:outerShdw>
                        </a:effectLst>
                      </a:endParaRPr>
                    </a:p>
                  </a:txBody>
                  <a:tcPr/>
                </a:tc>
                <a:tc hMerge="1">
                  <a:txBody>
                    <a:bodyPr/>
                    <a:lstStyle/>
                    <a:p>
                      <a:endParaRPr lang="en-US" dirty="0"/>
                    </a:p>
                  </a:txBody>
                  <a:tcPr/>
                </a:tc>
                <a:tc gridSpan="2">
                  <a:txBody>
                    <a:bodyPr/>
                    <a:lstStyle/>
                    <a:p>
                      <a:pPr algn="ctr"/>
                      <a:r>
                        <a:rPr lang="en-US" i="1" dirty="0" smtClean="0">
                          <a:solidFill>
                            <a:srgbClr val="FFFF00"/>
                          </a:solidFill>
                          <a:effectLst>
                            <a:outerShdw blurRad="38100" dist="38100" dir="2700000" algn="tl">
                              <a:srgbClr val="000000">
                                <a:alpha val="43137"/>
                              </a:srgbClr>
                            </a:outerShdw>
                          </a:effectLst>
                        </a:rPr>
                        <a:t>Worth</a:t>
                      </a:r>
                      <a:r>
                        <a:rPr lang="en-US" i="1" baseline="30000" dirty="0" smtClean="0">
                          <a:solidFill>
                            <a:srgbClr val="FFFF00"/>
                          </a:solidFill>
                          <a:effectLst>
                            <a:outerShdw blurRad="38100" dist="38100" dir="2700000" algn="tl">
                              <a:srgbClr val="000000">
                                <a:alpha val="43137"/>
                              </a:srgbClr>
                            </a:outerShdw>
                          </a:effectLst>
                        </a:rPr>
                        <a:t>3</a:t>
                      </a:r>
                      <a:endParaRPr lang="en-US" i="1" baseline="30000" dirty="0">
                        <a:solidFill>
                          <a:srgbClr val="FFFF00"/>
                        </a:solidFill>
                        <a:effectLst>
                          <a:outerShdw blurRad="38100" dist="38100" dir="2700000" algn="tl">
                            <a:srgbClr val="000000">
                              <a:alpha val="43137"/>
                            </a:srgbClr>
                          </a:outerShdw>
                        </a:effectLst>
                      </a:endParaRPr>
                    </a:p>
                  </a:txBody>
                  <a:tcPr/>
                </a:tc>
                <a:tc hMerge="1">
                  <a:txBody>
                    <a:bodyPr/>
                    <a:lstStyle/>
                    <a:p>
                      <a:endParaRPr lang="en-US" dirty="0"/>
                    </a:p>
                  </a:txBody>
                  <a:tcPr/>
                </a:tc>
                <a:extLst>
                  <a:ext uri="{0D108BD9-81ED-4DB2-BD59-A6C34878D82A}">
                    <a16:rowId xmlns:a16="http://schemas.microsoft.com/office/drawing/2014/main" val="444391365"/>
                  </a:ext>
                </a:extLst>
              </a:tr>
              <a:tr h="370840">
                <a:tc vMerge="1">
                  <a:txBody>
                    <a:bodyPr/>
                    <a:lstStyle/>
                    <a:p>
                      <a:endParaRPr lang="en-US" dirty="0"/>
                    </a:p>
                  </a:txBody>
                  <a:tcPr/>
                </a:tc>
                <a:tc>
                  <a:txBody>
                    <a:bodyPr/>
                    <a:lstStyle/>
                    <a:p>
                      <a:pPr algn="ctr"/>
                      <a:r>
                        <a:rPr lang="en-US" dirty="0" smtClean="0"/>
                        <a:t>TTI-</a:t>
                      </a:r>
                    </a:p>
                    <a:p>
                      <a:pPr algn="ctr"/>
                      <a:r>
                        <a:rPr lang="en-US" dirty="0" smtClean="0"/>
                        <a:t>11004</a:t>
                      </a:r>
                      <a:endParaRPr lang="en-US" dirty="0"/>
                    </a:p>
                  </a:txBody>
                  <a:tcPr/>
                </a:tc>
                <a:tc>
                  <a:txBody>
                    <a:bodyPr/>
                    <a:lstStyle/>
                    <a:p>
                      <a:pPr algn="ctr"/>
                      <a:r>
                        <a:rPr lang="en-US" dirty="0" smtClean="0"/>
                        <a:t>XRC-</a:t>
                      </a:r>
                    </a:p>
                    <a:p>
                      <a:pPr algn="ctr"/>
                      <a:r>
                        <a:rPr lang="en-US" dirty="0" smtClean="0"/>
                        <a:t>11004</a:t>
                      </a:r>
                      <a:endParaRPr lang="en-US" dirty="0"/>
                    </a:p>
                  </a:txBody>
                  <a:tcPr/>
                </a:tc>
                <a:tc>
                  <a:txBody>
                    <a:bodyPr/>
                    <a:lstStyle/>
                    <a:p>
                      <a:pPr algn="ctr"/>
                      <a:r>
                        <a:rPr lang="en-US" dirty="0" smtClean="0"/>
                        <a:t>TDXL-</a:t>
                      </a:r>
                    </a:p>
                    <a:p>
                      <a:pPr algn="ctr"/>
                      <a:r>
                        <a:rPr lang="en-US" dirty="0" smtClean="0"/>
                        <a:t>11004</a:t>
                      </a:r>
                      <a:endParaRPr lang="en-US" dirty="0"/>
                    </a:p>
                  </a:txBody>
                  <a:tcPr/>
                </a:tc>
                <a:tc>
                  <a:txBody>
                    <a:bodyPr/>
                    <a:lstStyle/>
                    <a:p>
                      <a:pPr algn="ctr"/>
                      <a:r>
                        <a:rPr lang="en-US" dirty="0" smtClean="0"/>
                        <a:t>TTI-</a:t>
                      </a:r>
                    </a:p>
                    <a:p>
                      <a:pPr algn="ctr"/>
                      <a:r>
                        <a:rPr lang="en-US" dirty="0" smtClean="0"/>
                        <a:t>11006</a:t>
                      </a:r>
                      <a:endParaRPr lang="en-US" dirty="0"/>
                    </a:p>
                  </a:txBody>
                  <a:tcPr/>
                </a:tc>
                <a:tc>
                  <a:txBody>
                    <a:bodyPr/>
                    <a:lstStyle/>
                    <a:p>
                      <a:pPr algn="ctr"/>
                      <a:r>
                        <a:rPr lang="en-US" dirty="0" smtClean="0"/>
                        <a:t>XR-</a:t>
                      </a:r>
                    </a:p>
                    <a:p>
                      <a:pPr algn="ctr"/>
                      <a:r>
                        <a:rPr lang="en-US" dirty="0" smtClean="0"/>
                        <a:t>11006</a:t>
                      </a:r>
                      <a:endParaRPr lang="en-US" dirty="0"/>
                    </a:p>
                  </a:txBody>
                  <a:tcPr/>
                </a:tc>
                <a:tc>
                  <a:txBody>
                    <a:bodyPr/>
                    <a:lstStyle/>
                    <a:p>
                      <a:pPr algn="ctr"/>
                      <a:r>
                        <a:rPr lang="en-US" dirty="0" smtClean="0"/>
                        <a:t>TTI-</a:t>
                      </a:r>
                    </a:p>
                    <a:p>
                      <a:pPr algn="ctr"/>
                      <a:r>
                        <a:rPr lang="en-US" dirty="0" smtClean="0"/>
                        <a:t>11006</a:t>
                      </a:r>
                      <a:endParaRPr lang="en-US" dirty="0"/>
                    </a:p>
                  </a:txBody>
                  <a:tcPr/>
                </a:tc>
                <a:tc>
                  <a:txBody>
                    <a:bodyPr/>
                    <a:lstStyle/>
                    <a:p>
                      <a:pPr algn="ctr"/>
                      <a:r>
                        <a:rPr lang="en-US" dirty="0" smtClean="0"/>
                        <a:t>XRC-11006</a:t>
                      </a:r>
                      <a:endParaRPr lang="en-US" dirty="0"/>
                    </a:p>
                  </a:txBody>
                  <a:tcPr/>
                </a:tc>
                <a:extLst>
                  <a:ext uri="{0D108BD9-81ED-4DB2-BD59-A6C34878D82A}">
                    <a16:rowId xmlns:a16="http://schemas.microsoft.com/office/drawing/2014/main" val="1476497962"/>
                  </a:ext>
                </a:extLst>
              </a:tr>
              <a:tr h="370840">
                <a:tc>
                  <a:txBody>
                    <a:bodyPr/>
                    <a:lstStyle/>
                    <a:p>
                      <a:pPr algn="ctr"/>
                      <a:r>
                        <a:rPr lang="en-US" dirty="0" smtClean="0"/>
                        <a:t>Total # of insects</a:t>
                      </a:r>
                    </a:p>
                    <a:p>
                      <a:pPr algn="ctr"/>
                      <a:r>
                        <a:rPr lang="en-US" dirty="0" smtClean="0"/>
                        <a:t>(#/15 sweeps)</a:t>
                      </a:r>
                      <a:endParaRPr lang="en-US" dirty="0"/>
                    </a:p>
                  </a:txBody>
                  <a:tcPr/>
                </a:tc>
                <a:tc>
                  <a:txBody>
                    <a:bodyPr/>
                    <a:lstStyle/>
                    <a:p>
                      <a:pPr algn="ctr"/>
                      <a:r>
                        <a:rPr lang="en-US" baseline="0" dirty="0" smtClean="0"/>
                        <a:t>8.0</a:t>
                      </a:r>
                      <a:endParaRPr lang="en-US" baseline="30000" dirty="0"/>
                    </a:p>
                  </a:txBody>
                  <a:tcPr/>
                </a:tc>
                <a:tc>
                  <a:txBody>
                    <a:bodyPr/>
                    <a:lstStyle/>
                    <a:p>
                      <a:pPr algn="ctr"/>
                      <a:r>
                        <a:rPr lang="en-US" baseline="0" dirty="0" smtClean="0"/>
                        <a:t>10.0</a:t>
                      </a:r>
                      <a:endParaRPr lang="en-US" baseline="0" dirty="0"/>
                    </a:p>
                  </a:txBody>
                  <a:tcPr/>
                </a:tc>
                <a:tc>
                  <a:txBody>
                    <a:bodyPr/>
                    <a:lstStyle/>
                    <a:p>
                      <a:pPr algn="ctr"/>
                      <a:r>
                        <a:rPr lang="en-US" baseline="0" dirty="0" smtClean="0"/>
                        <a:t>9.8 </a:t>
                      </a:r>
                      <a:endParaRPr lang="en-US" baseline="0" dirty="0"/>
                    </a:p>
                  </a:txBody>
                  <a:tcPr/>
                </a:tc>
                <a:tc>
                  <a:txBody>
                    <a:bodyPr/>
                    <a:lstStyle/>
                    <a:p>
                      <a:pPr algn="ctr"/>
                      <a:r>
                        <a:rPr lang="en-US" baseline="0" dirty="0" smtClean="0"/>
                        <a:t>7.8 </a:t>
                      </a:r>
                      <a:endParaRPr lang="en-US" baseline="0" dirty="0"/>
                    </a:p>
                  </a:txBody>
                  <a:tcPr/>
                </a:tc>
                <a:tc>
                  <a:txBody>
                    <a:bodyPr/>
                    <a:lstStyle/>
                    <a:p>
                      <a:pPr algn="ctr"/>
                      <a:r>
                        <a:rPr lang="en-US" baseline="0" dirty="0" smtClean="0"/>
                        <a:t>7.8 </a:t>
                      </a:r>
                      <a:endParaRPr lang="en-US" baseline="0" dirty="0"/>
                    </a:p>
                  </a:txBody>
                  <a:tcPr/>
                </a:tc>
                <a:tc>
                  <a:txBody>
                    <a:bodyPr/>
                    <a:lstStyle/>
                    <a:p>
                      <a:pPr algn="ctr"/>
                      <a:r>
                        <a:rPr lang="en-US" baseline="0" dirty="0" smtClean="0"/>
                        <a:t>22.8 </a:t>
                      </a:r>
                      <a:endParaRPr lang="en-US" baseline="0" dirty="0"/>
                    </a:p>
                  </a:txBody>
                  <a:tcPr/>
                </a:tc>
                <a:tc>
                  <a:txBody>
                    <a:bodyPr/>
                    <a:lstStyle/>
                    <a:p>
                      <a:pPr algn="ctr"/>
                      <a:r>
                        <a:rPr lang="en-US" dirty="0" smtClean="0"/>
                        <a:t>20.0</a:t>
                      </a:r>
                      <a:endParaRPr lang="en-US" dirty="0"/>
                    </a:p>
                  </a:txBody>
                  <a:tcPr/>
                </a:tc>
                <a:extLst>
                  <a:ext uri="{0D108BD9-81ED-4DB2-BD59-A6C34878D82A}">
                    <a16:rowId xmlns:a16="http://schemas.microsoft.com/office/drawing/2014/main" val="3575917915"/>
                  </a:ext>
                </a:extLst>
              </a:tr>
              <a:tr h="370840">
                <a:tc>
                  <a:txBody>
                    <a:bodyPr/>
                    <a:lstStyle/>
                    <a:p>
                      <a:pPr algn="ctr"/>
                      <a:r>
                        <a:rPr lang="en-US" dirty="0" smtClean="0"/>
                        <a:t>Total #</a:t>
                      </a:r>
                      <a:r>
                        <a:rPr lang="en-US" baseline="0" dirty="0" smtClean="0"/>
                        <a:t> of weeds </a:t>
                      </a:r>
                    </a:p>
                    <a:p>
                      <a:pPr algn="ctr"/>
                      <a:r>
                        <a:rPr lang="en-US" baseline="0" dirty="0" smtClean="0"/>
                        <a:t>(#/m</a:t>
                      </a:r>
                      <a:r>
                        <a:rPr lang="en-US" baseline="30000" dirty="0" smtClean="0"/>
                        <a:t>2</a:t>
                      </a:r>
                      <a:r>
                        <a:rPr lang="en-US" baseline="0" dirty="0" smtClean="0"/>
                        <a:t>)</a:t>
                      </a:r>
                      <a:endParaRPr lang="en-US" dirty="0"/>
                    </a:p>
                  </a:txBody>
                  <a:tcPr/>
                </a:tc>
                <a:tc>
                  <a:txBody>
                    <a:bodyPr/>
                    <a:lstStyle/>
                    <a:p>
                      <a:pPr algn="ctr"/>
                      <a:r>
                        <a:rPr lang="en-US" baseline="0" dirty="0" smtClean="0"/>
                        <a:t>0 </a:t>
                      </a:r>
                      <a:endParaRPr lang="en-US" baseline="0" dirty="0"/>
                    </a:p>
                  </a:txBody>
                  <a:tcPr/>
                </a:tc>
                <a:tc>
                  <a:txBody>
                    <a:bodyPr/>
                    <a:lstStyle/>
                    <a:p>
                      <a:pPr algn="ctr"/>
                      <a:r>
                        <a:rPr lang="en-US" baseline="0" dirty="0" smtClean="0"/>
                        <a:t>0</a:t>
                      </a:r>
                      <a:endParaRPr lang="en-US" baseline="0" dirty="0"/>
                    </a:p>
                  </a:txBody>
                  <a:tcPr/>
                </a:tc>
                <a:tc>
                  <a:txBody>
                    <a:bodyPr/>
                    <a:lstStyle/>
                    <a:p>
                      <a:pPr algn="ctr"/>
                      <a:r>
                        <a:rPr lang="en-US" baseline="0" dirty="0" smtClean="0"/>
                        <a:t>0 </a:t>
                      </a:r>
                      <a:endParaRPr lang="en-US" baseline="0" dirty="0"/>
                    </a:p>
                  </a:txBody>
                  <a:tcPr/>
                </a:tc>
                <a:tc>
                  <a:txBody>
                    <a:bodyPr/>
                    <a:lstStyle/>
                    <a:p>
                      <a:pPr algn="ctr"/>
                      <a:r>
                        <a:rPr lang="en-US" baseline="0" dirty="0" smtClean="0"/>
                        <a:t>1.4 </a:t>
                      </a:r>
                      <a:endParaRPr lang="en-US" baseline="0" dirty="0"/>
                    </a:p>
                  </a:txBody>
                  <a:tcPr/>
                </a:tc>
                <a:tc>
                  <a:txBody>
                    <a:bodyPr/>
                    <a:lstStyle/>
                    <a:p>
                      <a:pPr algn="ctr"/>
                      <a:r>
                        <a:rPr lang="en-US" baseline="0" dirty="0" smtClean="0"/>
                        <a:t>0.2</a:t>
                      </a:r>
                      <a:endParaRPr lang="en-US" baseline="0" dirty="0"/>
                    </a:p>
                  </a:txBody>
                  <a:tcPr/>
                </a:tc>
                <a:tc>
                  <a:txBody>
                    <a:bodyPr/>
                    <a:lstStyle/>
                    <a:p>
                      <a:pPr algn="ctr"/>
                      <a:r>
                        <a:rPr lang="en-US" sz="1800" baseline="0" dirty="0" smtClean="0"/>
                        <a:t>0</a:t>
                      </a:r>
                    </a:p>
                  </a:txBody>
                  <a:tcPr/>
                </a:tc>
                <a:tc>
                  <a:txBody>
                    <a:bodyPr/>
                    <a:lstStyle/>
                    <a:p>
                      <a:pPr algn="ctr"/>
                      <a:r>
                        <a:rPr lang="en-US" dirty="0" smtClean="0"/>
                        <a:t>0</a:t>
                      </a:r>
                      <a:endParaRPr lang="en-US" dirty="0"/>
                    </a:p>
                  </a:txBody>
                  <a:tcPr/>
                </a:tc>
                <a:extLst>
                  <a:ext uri="{0D108BD9-81ED-4DB2-BD59-A6C34878D82A}">
                    <a16:rowId xmlns:a16="http://schemas.microsoft.com/office/drawing/2014/main" val="2065392556"/>
                  </a:ext>
                </a:extLst>
              </a:tr>
              <a:tr h="370840">
                <a:tc>
                  <a:txBody>
                    <a:bodyPr/>
                    <a:lstStyle/>
                    <a:p>
                      <a:pPr algn="ctr"/>
                      <a:r>
                        <a:rPr lang="en-US" dirty="0" smtClean="0"/>
                        <a:t>Leaf Spot</a:t>
                      </a:r>
                    </a:p>
                    <a:p>
                      <a:pPr algn="ctr"/>
                      <a:r>
                        <a:rPr lang="en-US" dirty="0" smtClean="0"/>
                        <a:t>(1-10)</a:t>
                      </a:r>
                      <a:endParaRPr lang="en-US" dirty="0"/>
                    </a:p>
                  </a:txBody>
                  <a:tcPr/>
                </a:tc>
                <a:tc>
                  <a:txBody>
                    <a:bodyPr/>
                    <a:lstStyle/>
                    <a:p>
                      <a:pPr algn="ctr"/>
                      <a:r>
                        <a:rPr lang="en-US" baseline="0" dirty="0" smtClean="0"/>
                        <a:t>1.0</a:t>
                      </a:r>
                      <a:endParaRPr lang="en-US" baseline="0" dirty="0"/>
                    </a:p>
                  </a:txBody>
                  <a:tcPr/>
                </a:tc>
                <a:tc>
                  <a:txBody>
                    <a:bodyPr/>
                    <a:lstStyle/>
                    <a:p>
                      <a:pPr algn="ctr"/>
                      <a:r>
                        <a:rPr lang="en-US" baseline="0" dirty="0" smtClean="0"/>
                        <a:t>1.0 </a:t>
                      </a:r>
                      <a:endParaRPr lang="en-US" baseline="0" dirty="0"/>
                    </a:p>
                  </a:txBody>
                  <a:tcPr/>
                </a:tc>
                <a:tc>
                  <a:txBody>
                    <a:bodyPr/>
                    <a:lstStyle/>
                    <a:p>
                      <a:pPr algn="ctr"/>
                      <a:r>
                        <a:rPr lang="en-US" baseline="0" dirty="0" smtClean="0"/>
                        <a:t>1.0</a:t>
                      </a:r>
                      <a:endParaRPr lang="en-US" baseline="0" dirty="0"/>
                    </a:p>
                  </a:txBody>
                  <a:tcPr/>
                </a:tc>
                <a:tc>
                  <a:txBody>
                    <a:bodyPr/>
                    <a:lstStyle/>
                    <a:p>
                      <a:pPr algn="ctr"/>
                      <a:r>
                        <a:rPr lang="en-US" baseline="0" dirty="0" smtClean="0"/>
                        <a:t>1.0 </a:t>
                      </a:r>
                      <a:endParaRPr lang="en-US" baseline="0" dirty="0"/>
                    </a:p>
                  </a:txBody>
                  <a:tcPr/>
                </a:tc>
                <a:tc>
                  <a:txBody>
                    <a:bodyPr/>
                    <a:lstStyle/>
                    <a:p>
                      <a:pPr algn="ctr"/>
                      <a:r>
                        <a:rPr lang="en-US" baseline="0" dirty="0" smtClean="0"/>
                        <a:t>1.0</a:t>
                      </a:r>
                      <a:endParaRPr lang="en-US" baseline="0" dirty="0"/>
                    </a:p>
                  </a:txBody>
                  <a:tcPr/>
                </a:tc>
                <a:tc>
                  <a:txBody>
                    <a:bodyPr/>
                    <a:lstStyle/>
                    <a:p>
                      <a:pPr algn="ctr"/>
                      <a:r>
                        <a:rPr lang="en-US" dirty="0" smtClean="0"/>
                        <a:t>1.2</a:t>
                      </a:r>
                      <a:endParaRPr lang="en-US" dirty="0"/>
                    </a:p>
                  </a:txBody>
                  <a:tcPr/>
                </a:tc>
                <a:tc>
                  <a:txBody>
                    <a:bodyPr/>
                    <a:lstStyle/>
                    <a:p>
                      <a:pPr algn="ctr"/>
                      <a:r>
                        <a:rPr lang="en-US" dirty="0" smtClean="0"/>
                        <a:t>1.1</a:t>
                      </a:r>
                      <a:endParaRPr lang="en-US" dirty="0"/>
                    </a:p>
                  </a:txBody>
                  <a:tcPr/>
                </a:tc>
                <a:extLst>
                  <a:ext uri="{0D108BD9-81ED-4DB2-BD59-A6C34878D82A}">
                    <a16:rowId xmlns:a16="http://schemas.microsoft.com/office/drawing/2014/main" val="4246782402"/>
                  </a:ext>
                </a:extLst>
              </a:tr>
              <a:tr h="741680">
                <a:tc>
                  <a:txBody>
                    <a:bodyPr/>
                    <a:lstStyle/>
                    <a:p>
                      <a:pPr algn="ctr"/>
                      <a:r>
                        <a:rPr lang="en-US" b="0" dirty="0" smtClean="0">
                          <a:solidFill>
                            <a:schemeClr val="tx1"/>
                          </a:solidFill>
                        </a:rPr>
                        <a:t>White Mold</a:t>
                      </a:r>
                    </a:p>
                    <a:p>
                      <a:pPr algn="ctr"/>
                      <a:r>
                        <a:rPr lang="en-US" b="0" dirty="0" smtClean="0">
                          <a:solidFill>
                            <a:schemeClr val="tx1"/>
                          </a:solidFill>
                        </a:rPr>
                        <a:t>(%)</a:t>
                      </a:r>
                      <a:endParaRPr lang="en-US" b="0" dirty="0">
                        <a:solidFill>
                          <a:schemeClr val="tx1"/>
                        </a:solidFill>
                      </a:endParaRPr>
                    </a:p>
                  </a:txBody>
                  <a:tcPr>
                    <a:solidFill>
                      <a:schemeClr val="accent1">
                        <a:lumMod val="20000"/>
                        <a:lumOff val="80000"/>
                      </a:schemeClr>
                    </a:solidFill>
                  </a:tcPr>
                </a:tc>
                <a:tc>
                  <a:txBody>
                    <a:bodyPr/>
                    <a:lstStyle/>
                    <a:p>
                      <a:pPr algn="ctr"/>
                      <a:r>
                        <a:rPr lang="en-US" b="0" baseline="0" dirty="0" smtClean="0">
                          <a:solidFill>
                            <a:schemeClr val="tx1"/>
                          </a:solidFill>
                        </a:rPr>
                        <a:t>7.3</a:t>
                      </a:r>
                      <a:endParaRPr lang="en-US" b="0" baseline="0" dirty="0">
                        <a:solidFill>
                          <a:schemeClr val="tx1"/>
                        </a:solidFill>
                      </a:endParaRPr>
                    </a:p>
                  </a:txBody>
                  <a:tcPr>
                    <a:solidFill>
                      <a:schemeClr val="accent1">
                        <a:lumMod val="20000"/>
                        <a:lumOff val="80000"/>
                      </a:schemeClr>
                    </a:solidFill>
                  </a:tcPr>
                </a:tc>
                <a:tc>
                  <a:txBody>
                    <a:bodyPr/>
                    <a:lstStyle/>
                    <a:p>
                      <a:pPr algn="ctr"/>
                      <a:r>
                        <a:rPr lang="en-US" b="0" baseline="0" dirty="0" smtClean="0">
                          <a:solidFill>
                            <a:schemeClr val="tx1"/>
                          </a:solidFill>
                        </a:rPr>
                        <a:t>8.9</a:t>
                      </a:r>
                      <a:endParaRPr lang="en-US" b="0" baseline="0" dirty="0">
                        <a:solidFill>
                          <a:schemeClr val="tx1"/>
                        </a:solidFill>
                      </a:endParaRPr>
                    </a:p>
                  </a:txBody>
                  <a:tcPr>
                    <a:solidFill>
                      <a:schemeClr val="accent1">
                        <a:lumMod val="20000"/>
                        <a:lumOff val="80000"/>
                      </a:schemeClr>
                    </a:solidFill>
                  </a:tcPr>
                </a:tc>
                <a:tc>
                  <a:txBody>
                    <a:bodyPr/>
                    <a:lstStyle/>
                    <a:p>
                      <a:pPr algn="ctr"/>
                      <a:r>
                        <a:rPr lang="en-US" b="0" baseline="0" dirty="0" smtClean="0">
                          <a:solidFill>
                            <a:schemeClr val="tx1"/>
                          </a:solidFill>
                        </a:rPr>
                        <a:t>7.1</a:t>
                      </a:r>
                      <a:endParaRPr lang="en-US" b="0" baseline="0" dirty="0">
                        <a:solidFill>
                          <a:schemeClr val="tx1"/>
                        </a:solidFill>
                      </a:endParaRPr>
                    </a:p>
                  </a:txBody>
                  <a:tcPr>
                    <a:solidFill>
                      <a:schemeClr val="accent1">
                        <a:lumMod val="20000"/>
                        <a:lumOff val="80000"/>
                      </a:schemeClr>
                    </a:solidFill>
                  </a:tcPr>
                </a:tc>
                <a:tc>
                  <a:txBody>
                    <a:bodyPr/>
                    <a:lstStyle/>
                    <a:p>
                      <a:pPr algn="ctr"/>
                      <a:r>
                        <a:rPr lang="en-US" b="0" baseline="0" dirty="0" smtClean="0">
                          <a:solidFill>
                            <a:schemeClr val="tx1"/>
                          </a:solidFill>
                        </a:rPr>
                        <a:t>4.1</a:t>
                      </a:r>
                      <a:endParaRPr lang="en-US" b="0" baseline="0" dirty="0">
                        <a:solidFill>
                          <a:schemeClr val="tx1"/>
                        </a:solidFill>
                      </a:endParaRPr>
                    </a:p>
                  </a:txBody>
                  <a:tcPr>
                    <a:solidFill>
                      <a:schemeClr val="accent1">
                        <a:lumMod val="20000"/>
                        <a:lumOff val="80000"/>
                      </a:schemeClr>
                    </a:solidFill>
                  </a:tcPr>
                </a:tc>
                <a:tc>
                  <a:txBody>
                    <a:bodyPr/>
                    <a:lstStyle/>
                    <a:p>
                      <a:pPr algn="ctr"/>
                      <a:r>
                        <a:rPr lang="en-US" b="0" baseline="0" dirty="0" smtClean="0">
                          <a:solidFill>
                            <a:schemeClr val="tx1"/>
                          </a:solidFill>
                        </a:rPr>
                        <a:t>5.3</a:t>
                      </a:r>
                      <a:endParaRPr lang="en-US" b="0" baseline="0" dirty="0">
                        <a:solidFill>
                          <a:schemeClr val="tx1"/>
                        </a:solidFill>
                      </a:endParaRPr>
                    </a:p>
                  </a:txBody>
                  <a:tcPr>
                    <a:solidFill>
                      <a:schemeClr val="accent1">
                        <a:lumMod val="20000"/>
                        <a:lumOff val="80000"/>
                      </a:schemeClr>
                    </a:solidFill>
                  </a:tcPr>
                </a:tc>
                <a:tc>
                  <a:txBody>
                    <a:bodyPr/>
                    <a:lstStyle/>
                    <a:p>
                      <a:pPr algn="ctr"/>
                      <a:r>
                        <a:rPr lang="en-US" b="0" dirty="0" smtClean="0">
                          <a:solidFill>
                            <a:schemeClr val="tx1"/>
                          </a:solidFill>
                        </a:rPr>
                        <a:t>8.7</a:t>
                      </a:r>
                      <a:endParaRPr lang="en-US" b="0" dirty="0">
                        <a:solidFill>
                          <a:schemeClr val="tx1"/>
                        </a:solidFill>
                      </a:endParaRPr>
                    </a:p>
                  </a:txBody>
                  <a:tcPr>
                    <a:solidFill>
                      <a:schemeClr val="accent1">
                        <a:lumMod val="20000"/>
                        <a:lumOff val="80000"/>
                      </a:schemeClr>
                    </a:solidFill>
                  </a:tcPr>
                </a:tc>
                <a:tc>
                  <a:txBody>
                    <a:bodyPr/>
                    <a:lstStyle/>
                    <a:p>
                      <a:pPr algn="ctr"/>
                      <a:r>
                        <a:rPr lang="en-US" b="0" dirty="0" smtClean="0">
                          <a:solidFill>
                            <a:schemeClr val="tx1"/>
                          </a:solidFill>
                        </a:rPr>
                        <a:t>6.9</a:t>
                      </a:r>
                      <a:endParaRPr lang="en-US"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2648773427"/>
                  </a:ext>
                </a:extLst>
              </a:tr>
            </a:tbl>
          </a:graphicData>
        </a:graphic>
      </p:graphicFrame>
      <p:sp>
        <p:nvSpPr>
          <p:cNvPr id="7" name="TextBox 6"/>
          <p:cNvSpPr txBox="1"/>
          <p:nvPr/>
        </p:nvSpPr>
        <p:spPr>
          <a:xfrm>
            <a:off x="429988" y="5715000"/>
            <a:ext cx="6780446"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30000" noProof="0" dirty="0" smtClean="0">
                <a:ln>
                  <a:noFill/>
                </a:ln>
                <a:solidFill>
                  <a:prstClr val="black"/>
                </a:solidFill>
                <a:effectLst/>
                <a:uLnTx/>
                <a:uFillTx/>
                <a:latin typeface="Calibri"/>
                <a:ea typeface="+mn-ea"/>
                <a:cs typeface="+mn-cs"/>
              </a:rPr>
              <a:t>1</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JD4630, 90’ boom, 15” nozzle spacing, 12.0 MPH, 12 GPA, 28 PSI, 36” boom height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30000" noProof="0" dirty="0" smtClean="0">
                <a:ln>
                  <a:noFill/>
                </a:ln>
                <a:solidFill>
                  <a:prstClr val="black"/>
                </a:solidFill>
                <a:effectLst/>
                <a:uLnTx/>
                <a:uFillTx/>
                <a:latin typeface="Calibri"/>
                <a:ea typeface="+mn-ea"/>
                <a:cs typeface="+mn-cs"/>
              </a:rPr>
              <a:t>2</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JD4730, 100’ boom, 15” nozzle spacing, 11.6 MPH, 15 GPA, 18-20 PSI, 36” boom height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30000" noProof="0" dirty="0" smtClean="0">
                <a:ln>
                  <a:noFill/>
                </a:ln>
                <a:solidFill>
                  <a:prstClr val="black"/>
                </a:solidFill>
                <a:effectLst/>
                <a:uLnTx/>
                <a:uFillTx/>
                <a:latin typeface="Calibri"/>
                <a:ea typeface="+mn-ea"/>
                <a:cs typeface="+mn-cs"/>
              </a:rPr>
              <a:t>3</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JD4730, 90’ boom, 20” nozzle spacing, 12.5 MPH, 20 GPA, 42-57 PSI, 36” boom height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30000" noProof="0" dirty="0" smtClean="0">
                <a:ln>
                  <a:noFill/>
                </a:ln>
                <a:solidFill>
                  <a:srgbClr val="FF0000"/>
                </a:solidFill>
                <a:effectLst/>
                <a:uLnTx/>
                <a:uFillTx/>
                <a:latin typeface="Calibri"/>
                <a:ea typeface="+mn-ea"/>
                <a:cs typeface="+mn-cs"/>
              </a:rPr>
              <a:t>**</a:t>
            </a:r>
            <a:r>
              <a:rPr kumimoji="0" lang="en-US" sz="1400" b="1" i="1" u="sng" strike="noStrike" kern="1200" cap="none" spc="0" normalizeH="0" baseline="0" noProof="0" dirty="0" smtClean="0">
                <a:ln>
                  <a:noFill/>
                </a:ln>
                <a:solidFill>
                  <a:srgbClr val="FF0000"/>
                </a:solidFill>
                <a:effectLst/>
                <a:uLnTx/>
                <a:uFillTx/>
                <a:latin typeface="Calibri"/>
                <a:ea typeface="+mn-ea"/>
                <a:cs typeface="+mn-cs"/>
              </a:rPr>
              <a:t>No significant differences were observed between nozzle type at any location (P&gt;0.10). </a:t>
            </a:r>
          </a:p>
        </p:txBody>
      </p:sp>
    </p:spTree>
    <p:extLst>
      <p:ext uri="{BB962C8B-B14F-4D97-AF65-F5344CB8AC3E}">
        <p14:creationId xmlns:p14="http://schemas.microsoft.com/office/powerpoint/2010/main" val="38097885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2019 Nozzle Test</a:t>
            </a:r>
            <a:br>
              <a:rPr lang="en-US" dirty="0" smtClean="0"/>
            </a:br>
            <a:r>
              <a:rPr lang="en-US" dirty="0" smtClean="0"/>
              <a:t>XRC-11004-VP</a:t>
            </a:r>
            <a:endParaRPr lang="en-US" dirty="0"/>
          </a:p>
        </p:txBody>
      </p:sp>
      <p:pic>
        <p:nvPicPr>
          <p:cNvPr id="9" name="Content Placeholder 8"/>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91519" y="1308100"/>
            <a:ext cx="6794500" cy="5095875"/>
          </a:xfrm>
          <a:prstGeom prst="rect">
            <a:avLst/>
          </a:prstGeom>
        </p:spPr>
      </p:pic>
      <p:sp>
        <p:nvSpPr>
          <p:cNvPr id="10" name="TextBox 9"/>
          <p:cNvSpPr txBox="1"/>
          <p:nvPr/>
        </p:nvSpPr>
        <p:spPr>
          <a:xfrm>
            <a:off x="36095" y="5867400"/>
            <a:ext cx="136447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Bulloch 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9/9/19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115 DAP</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837" y="1905000"/>
            <a:ext cx="1309338" cy="1415143"/>
          </a:xfrm>
          <a:prstGeom prst="rect">
            <a:avLst/>
          </a:prstGeom>
        </p:spPr>
      </p:pic>
    </p:spTree>
    <p:extLst>
      <p:ext uri="{BB962C8B-B14F-4D97-AF65-F5344CB8AC3E}">
        <p14:creationId xmlns:p14="http://schemas.microsoft.com/office/powerpoint/2010/main" val="87640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2019 Nozzle Test</a:t>
            </a:r>
            <a:br>
              <a:rPr lang="en-US" dirty="0" smtClean="0"/>
            </a:br>
            <a:r>
              <a:rPr lang="en-US" dirty="0" smtClean="0"/>
              <a:t>TTI-11004-VP</a:t>
            </a:r>
            <a:endParaRPr lang="en-US" dirty="0"/>
          </a:p>
        </p:txBody>
      </p:sp>
      <p:sp>
        <p:nvSpPr>
          <p:cNvPr id="10" name="TextBox 9"/>
          <p:cNvSpPr txBox="1"/>
          <p:nvPr/>
        </p:nvSpPr>
        <p:spPr>
          <a:xfrm>
            <a:off x="36095" y="5867400"/>
            <a:ext cx="136447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Bulloch 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9/9/19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115 DAP</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Content Placeholder 2"/>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91519" y="1308100"/>
            <a:ext cx="6794500" cy="5095875"/>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9166" y="2025544"/>
            <a:ext cx="1215272" cy="1813560"/>
          </a:xfrm>
          <a:prstGeom prst="rect">
            <a:avLst/>
          </a:prstGeom>
        </p:spPr>
      </p:pic>
    </p:spTree>
    <p:extLst>
      <p:ext uri="{BB962C8B-B14F-4D97-AF65-F5344CB8AC3E}">
        <p14:creationId xmlns:p14="http://schemas.microsoft.com/office/powerpoint/2010/main" val="34216268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2019 Nozzle Test</a:t>
            </a:r>
            <a:br>
              <a:rPr lang="en-US" dirty="0" smtClean="0"/>
            </a:br>
            <a:r>
              <a:rPr lang="en-US" dirty="0" smtClean="0"/>
              <a:t>TDXL-11004-D</a:t>
            </a:r>
            <a:endParaRPr lang="en-US" dirty="0"/>
          </a:p>
        </p:txBody>
      </p:sp>
      <p:sp>
        <p:nvSpPr>
          <p:cNvPr id="10" name="TextBox 9"/>
          <p:cNvSpPr txBox="1"/>
          <p:nvPr/>
        </p:nvSpPr>
        <p:spPr>
          <a:xfrm>
            <a:off x="36095" y="5867400"/>
            <a:ext cx="136447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Bulloch 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9/9/19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115 DAP</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Content Placeholder 2"/>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91519" y="1308100"/>
            <a:ext cx="6794500" cy="5095875"/>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905000"/>
            <a:ext cx="1347614" cy="1723692"/>
          </a:xfrm>
          <a:prstGeom prst="rect">
            <a:avLst/>
          </a:prstGeom>
          <a:solidFill>
            <a:schemeClr val="bg1">
              <a:lumMod val="20000"/>
              <a:lumOff val="80000"/>
            </a:schemeClr>
          </a:solidFill>
        </p:spPr>
      </p:pic>
    </p:spTree>
    <p:extLst>
      <p:ext uri="{BB962C8B-B14F-4D97-AF65-F5344CB8AC3E}">
        <p14:creationId xmlns:p14="http://schemas.microsoft.com/office/powerpoint/2010/main" val="1493584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34962"/>
            <a:ext cx="8229600" cy="960438"/>
          </a:xfrm>
        </p:spPr>
        <p:txBody>
          <a:bodyPr>
            <a:noAutofit/>
          </a:bodyPr>
          <a:lstStyle/>
          <a:p>
            <a:r>
              <a:rPr lang="en-US" sz="2800" dirty="0" smtClean="0"/>
              <a:t>Peanut Yield As Influenced By Nozzle Type from 2019 Nozzle Tests with Commercial Sprayers</a:t>
            </a:r>
            <a:endParaRPr lang="en-US" sz="2800" baseline="30000" dirty="0"/>
          </a:p>
        </p:txBody>
      </p:sp>
      <p:graphicFrame>
        <p:nvGraphicFramePr>
          <p:cNvPr id="10" name="Content Placeholder 9"/>
          <p:cNvGraphicFramePr>
            <a:graphicFrameLocks noGrp="1"/>
          </p:cNvGraphicFramePr>
          <p:nvPr>
            <p:ph idx="1"/>
            <p:extLst/>
          </p:nvPr>
        </p:nvGraphicFramePr>
        <p:xfrm>
          <a:off x="457200" y="1524000"/>
          <a:ext cx="8229600" cy="2016760"/>
        </p:xfrm>
        <a:graphic>
          <a:graphicData uri="http://schemas.openxmlformats.org/drawingml/2006/table">
            <a:tbl>
              <a:tblPr firstRow="1" lastRow="1" bandRow="1">
                <a:tableStyleId>{5C22544A-7EE6-4342-B048-85BDC9FD1C3A}</a:tableStyleId>
              </a:tblPr>
              <a:tblGrid>
                <a:gridCol w="1143000">
                  <a:extLst>
                    <a:ext uri="{9D8B030D-6E8A-4147-A177-3AD203B41FA5}">
                      <a16:colId xmlns:a16="http://schemas.microsoft.com/office/drawing/2014/main" val="2113867836"/>
                    </a:ext>
                  </a:extLst>
                </a:gridCol>
                <a:gridCol w="914400">
                  <a:extLst>
                    <a:ext uri="{9D8B030D-6E8A-4147-A177-3AD203B41FA5}">
                      <a16:colId xmlns:a16="http://schemas.microsoft.com/office/drawing/2014/main" val="1643710344"/>
                    </a:ext>
                  </a:extLst>
                </a:gridCol>
                <a:gridCol w="1028700">
                  <a:extLst>
                    <a:ext uri="{9D8B030D-6E8A-4147-A177-3AD203B41FA5}">
                      <a16:colId xmlns:a16="http://schemas.microsoft.com/office/drawing/2014/main" val="1926680784"/>
                    </a:ext>
                  </a:extLst>
                </a:gridCol>
                <a:gridCol w="1028700">
                  <a:extLst>
                    <a:ext uri="{9D8B030D-6E8A-4147-A177-3AD203B41FA5}">
                      <a16:colId xmlns:a16="http://schemas.microsoft.com/office/drawing/2014/main" val="1642121214"/>
                    </a:ext>
                  </a:extLst>
                </a:gridCol>
                <a:gridCol w="1028700">
                  <a:extLst>
                    <a:ext uri="{9D8B030D-6E8A-4147-A177-3AD203B41FA5}">
                      <a16:colId xmlns:a16="http://schemas.microsoft.com/office/drawing/2014/main" val="4118289139"/>
                    </a:ext>
                  </a:extLst>
                </a:gridCol>
                <a:gridCol w="1028700">
                  <a:extLst>
                    <a:ext uri="{9D8B030D-6E8A-4147-A177-3AD203B41FA5}">
                      <a16:colId xmlns:a16="http://schemas.microsoft.com/office/drawing/2014/main" val="427575205"/>
                    </a:ext>
                  </a:extLst>
                </a:gridCol>
                <a:gridCol w="1028700">
                  <a:extLst>
                    <a:ext uri="{9D8B030D-6E8A-4147-A177-3AD203B41FA5}">
                      <a16:colId xmlns:a16="http://schemas.microsoft.com/office/drawing/2014/main" val="2784819840"/>
                    </a:ext>
                  </a:extLst>
                </a:gridCol>
                <a:gridCol w="1028700">
                  <a:extLst>
                    <a:ext uri="{9D8B030D-6E8A-4147-A177-3AD203B41FA5}">
                      <a16:colId xmlns:a16="http://schemas.microsoft.com/office/drawing/2014/main" val="4087185526"/>
                    </a:ext>
                  </a:extLst>
                </a:gridCol>
              </a:tblGrid>
              <a:tr h="294640">
                <a:tc rowSpan="2">
                  <a:txBody>
                    <a:bodyPr/>
                    <a:lstStyle/>
                    <a:p>
                      <a:pPr algn="ctr"/>
                      <a:endParaRPr lang="en-US" dirty="0"/>
                    </a:p>
                  </a:txBody>
                  <a:tcPr/>
                </a:tc>
                <a:tc gridSpan="3">
                  <a:txBody>
                    <a:bodyPr/>
                    <a:lstStyle/>
                    <a:p>
                      <a:pPr algn="ctr"/>
                      <a:r>
                        <a:rPr lang="en-US" i="1" dirty="0" smtClean="0">
                          <a:solidFill>
                            <a:srgbClr val="FFFF00"/>
                          </a:solidFill>
                          <a:effectLst>
                            <a:outerShdw blurRad="38100" dist="38100" dir="2700000" algn="tl">
                              <a:srgbClr val="000000">
                                <a:alpha val="43137"/>
                              </a:srgbClr>
                            </a:outerShdw>
                          </a:effectLst>
                        </a:rPr>
                        <a:t>Bulloch</a:t>
                      </a:r>
                      <a:r>
                        <a:rPr lang="en-US" i="1" baseline="30000" dirty="0" smtClean="0">
                          <a:solidFill>
                            <a:srgbClr val="FFFF00"/>
                          </a:solidFill>
                          <a:effectLst>
                            <a:outerShdw blurRad="38100" dist="38100" dir="2700000" algn="tl">
                              <a:srgbClr val="000000">
                                <a:alpha val="43137"/>
                              </a:srgbClr>
                            </a:outerShdw>
                          </a:effectLst>
                        </a:rPr>
                        <a:t>1</a:t>
                      </a:r>
                      <a:endParaRPr lang="en-US" i="1" baseline="30000" dirty="0">
                        <a:solidFill>
                          <a:srgbClr val="FFFF00"/>
                        </a:solidFill>
                        <a:effectLst>
                          <a:outerShdw blurRad="38100" dist="38100" dir="2700000" algn="tl">
                            <a:srgbClr val="000000">
                              <a:alpha val="43137"/>
                            </a:srgbClr>
                          </a:outerShdw>
                        </a:effectLst>
                      </a:endParaRPr>
                    </a:p>
                  </a:txBody>
                  <a:tcPr/>
                </a:tc>
                <a:tc hMerge="1">
                  <a:txBody>
                    <a:bodyPr/>
                    <a:lstStyle/>
                    <a:p>
                      <a:endParaRPr lang="en-US" dirty="0"/>
                    </a:p>
                  </a:txBody>
                  <a:tcPr/>
                </a:tc>
                <a:tc hMerge="1">
                  <a:txBody>
                    <a:bodyPr/>
                    <a:lstStyle/>
                    <a:p>
                      <a:pPr algn="ctr"/>
                      <a:endParaRPr lang="en-US" baseline="30000" dirty="0"/>
                    </a:p>
                  </a:txBody>
                  <a:tcPr/>
                </a:tc>
                <a:tc gridSpan="2">
                  <a:txBody>
                    <a:bodyPr/>
                    <a:lstStyle/>
                    <a:p>
                      <a:pPr algn="ctr"/>
                      <a:r>
                        <a:rPr lang="en-US" i="1" dirty="0" smtClean="0">
                          <a:solidFill>
                            <a:srgbClr val="FFFF00"/>
                          </a:solidFill>
                          <a:effectLst>
                            <a:outerShdw blurRad="38100" dist="38100" dir="2700000" algn="tl">
                              <a:srgbClr val="000000">
                                <a:alpha val="43137"/>
                              </a:srgbClr>
                            </a:outerShdw>
                          </a:effectLst>
                        </a:rPr>
                        <a:t>Pierce</a:t>
                      </a:r>
                      <a:r>
                        <a:rPr lang="en-US" i="1" baseline="30000" dirty="0" smtClean="0">
                          <a:solidFill>
                            <a:srgbClr val="FFFF00"/>
                          </a:solidFill>
                          <a:effectLst>
                            <a:outerShdw blurRad="38100" dist="38100" dir="2700000" algn="tl">
                              <a:srgbClr val="000000">
                                <a:alpha val="43137"/>
                              </a:srgbClr>
                            </a:outerShdw>
                          </a:effectLst>
                        </a:rPr>
                        <a:t>2</a:t>
                      </a:r>
                      <a:endParaRPr lang="en-US" i="1" baseline="30000" dirty="0">
                        <a:solidFill>
                          <a:srgbClr val="FFFF00"/>
                        </a:solidFill>
                        <a:effectLst>
                          <a:outerShdw blurRad="38100" dist="38100" dir="2700000" algn="tl">
                            <a:srgbClr val="000000">
                              <a:alpha val="43137"/>
                            </a:srgbClr>
                          </a:outerShdw>
                        </a:effectLst>
                      </a:endParaRPr>
                    </a:p>
                  </a:txBody>
                  <a:tcPr/>
                </a:tc>
                <a:tc hMerge="1">
                  <a:txBody>
                    <a:bodyPr/>
                    <a:lstStyle/>
                    <a:p>
                      <a:endParaRPr lang="en-US" dirty="0"/>
                    </a:p>
                  </a:txBody>
                  <a:tcPr/>
                </a:tc>
                <a:tc gridSpan="2">
                  <a:txBody>
                    <a:bodyPr/>
                    <a:lstStyle/>
                    <a:p>
                      <a:pPr algn="ctr"/>
                      <a:r>
                        <a:rPr lang="en-US" i="1" dirty="0" smtClean="0">
                          <a:solidFill>
                            <a:srgbClr val="FFFF00"/>
                          </a:solidFill>
                          <a:effectLst>
                            <a:outerShdw blurRad="38100" dist="38100" dir="2700000" algn="tl">
                              <a:srgbClr val="000000">
                                <a:alpha val="43137"/>
                              </a:srgbClr>
                            </a:outerShdw>
                          </a:effectLst>
                        </a:rPr>
                        <a:t>Worth</a:t>
                      </a:r>
                      <a:r>
                        <a:rPr lang="en-US" i="1" baseline="30000" dirty="0" smtClean="0">
                          <a:solidFill>
                            <a:srgbClr val="FFFF00"/>
                          </a:solidFill>
                          <a:effectLst>
                            <a:outerShdw blurRad="38100" dist="38100" dir="2700000" algn="tl">
                              <a:srgbClr val="000000">
                                <a:alpha val="43137"/>
                              </a:srgbClr>
                            </a:outerShdw>
                          </a:effectLst>
                        </a:rPr>
                        <a:t>3</a:t>
                      </a:r>
                      <a:endParaRPr lang="en-US" i="1" baseline="30000" dirty="0">
                        <a:solidFill>
                          <a:srgbClr val="FFFF00"/>
                        </a:solidFill>
                        <a:effectLst>
                          <a:outerShdw blurRad="38100" dist="38100" dir="2700000" algn="tl">
                            <a:srgbClr val="000000">
                              <a:alpha val="43137"/>
                            </a:srgbClr>
                          </a:outerShdw>
                        </a:effectLst>
                      </a:endParaRPr>
                    </a:p>
                  </a:txBody>
                  <a:tcPr/>
                </a:tc>
                <a:tc hMerge="1">
                  <a:txBody>
                    <a:bodyPr/>
                    <a:lstStyle/>
                    <a:p>
                      <a:endParaRPr lang="en-US" dirty="0"/>
                    </a:p>
                  </a:txBody>
                  <a:tcPr/>
                </a:tc>
                <a:extLst>
                  <a:ext uri="{0D108BD9-81ED-4DB2-BD59-A6C34878D82A}">
                    <a16:rowId xmlns:a16="http://schemas.microsoft.com/office/drawing/2014/main" val="444391365"/>
                  </a:ext>
                </a:extLst>
              </a:tr>
              <a:tr h="370840">
                <a:tc vMerge="1">
                  <a:txBody>
                    <a:bodyPr/>
                    <a:lstStyle/>
                    <a:p>
                      <a:endParaRPr lang="en-US" dirty="0"/>
                    </a:p>
                  </a:txBody>
                  <a:tcPr/>
                </a:tc>
                <a:tc>
                  <a:txBody>
                    <a:bodyPr/>
                    <a:lstStyle/>
                    <a:p>
                      <a:pPr algn="ctr"/>
                      <a:r>
                        <a:rPr lang="en-US" dirty="0" smtClean="0"/>
                        <a:t>TTI-</a:t>
                      </a:r>
                    </a:p>
                    <a:p>
                      <a:pPr algn="ctr"/>
                      <a:r>
                        <a:rPr lang="en-US" dirty="0" smtClean="0"/>
                        <a:t>11004</a:t>
                      </a:r>
                      <a:endParaRPr lang="en-US" dirty="0"/>
                    </a:p>
                  </a:txBody>
                  <a:tcPr/>
                </a:tc>
                <a:tc>
                  <a:txBody>
                    <a:bodyPr/>
                    <a:lstStyle/>
                    <a:p>
                      <a:pPr algn="ctr"/>
                      <a:r>
                        <a:rPr lang="en-US" dirty="0" smtClean="0"/>
                        <a:t>XRC-</a:t>
                      </a:r>
                    </a:p>
                    <a:p>
                      <a:pPr algn="ctr"/>
                      <a:r>
                        <a:rPr lang="en-US" dirty="0" smtClean="0"/>
                        <a:t>11004</a:t>
                      </a:r>
                      <a:endParaRPr lang="en-US" dirty="0"/>
                    </a:p>
                  </a:txBody>
                  <a:tcPr/>
                </a:tc>
                <a:tc>
                  <a:txBody>
                    <a:bodyPr/>
                    <a:lstStyle/>
                    <a:p>
                      <a:pPr algn="ctr"/>
                      <a:r>
                        <a:rPr lang="en-US" dirty="0" smtClean="0"/>
                        <a:t>TDXL-</a:t>
                      </a:r>
                    </a:p>
                    <a:p>
                      <a:pPr algn="ctr"/>
                      <a:r>
                        <a:rPr lang="en-US" dirty="0" smtClean="0"/>
                        <a:t>11004</a:t>
                      </a:r>
                      <a:endParaRPr lang="en-US" dirty="0"/>
                    </a:p>
                  </a:txBody>
                  <a:tcPr/>
                </a:tc>
                <a:tc>
                  <a:txBody>
                    <a:bodyPr/>
                    <a:lstStyle/>
                    <a:p>
                      <a:pPr algn="ctr"/>
                      <a:r>
                        <a:rPr lang="en-US" dirty="0" smtClean="0"/>
                        <a:t>TTI-</a:t>
                      </a:r>
                    </a:p>
                    <a:p>
                      <a:pPr algn="ctr"/>
                      <a:r>
                        <a:rPr lang="en-US" dirty="0" smtClean="0"/>
                        <a:t>11006</a:t>
                      </a:r>
                      <a:endParaRPr lang="en-US" dirty="0"/>
                    </a:p>
                  </a:txBody>
                  <a:tcPr/>
                </a:tc>
                <a:tc>
                  <a:txBody>
                    <a:bodyPr/>
                    <a:lstStyle/>
                    <a:p>
                      <a:pPr algn="ctr"/>
                      <a:r>
                        <a:rPr lang="en-US" dirty="0" smtClean="0"/>
                        <a:t>XR-</a:t>
                      </a:r>
                    </a:p>
                    <a:p>
                      <a:pPr algn="ctr"/>
                      <a:r>
                        <a:rPr lang="en-US" dirty="0" smtClean="0"/>
                        <a:t>11006</a:t>
                      </a:r>
                      <a:endParaRPr lang="en-US" dirty="0"/>
                    </a:p>
                  </a:txBody>
                  <a:tcPr/>
                </a:tc>
                <a:tc>
                  <a:txBody>
                    <a:bodyPr/>
                    <a:lstStyle/>
                    <a:p>
                      <a:pPr algn="ctr"/>
                      <a:r>
                        <a:rPr lang="en-US" dirty="0" smtClean="0"/>
                        <a:t>TTI-</a:t>
                      </a:r>
                    </a:p>
                    <a:p>
                      <a:pPr algn="ctr"/>
                      <a:r>
                        <a:rPr lang="en-US" dirty="0" smtClean="0"/>
                        <a:t>11006</a:t>
                      </a:r>
                      <a:endParaRPr lang="en-US" dirty="0"/>
                    </a:p>
                  </a:txBody>
                  <a:tcPr/>
                </a:tc>
                <a:tc>
                  <a:txBody>
                    <a:bodyPr/>
                    <a:lstStyle/>
                    <a:p>
                      <a:pPr algn="ctr"/>
                      <a:r>
                        <a:rPr lang="en-US" dirty="0" smtClean="0"/>
                        <a:t>XRC-11006</a:t>
                      </a:r>
                      <a:endParaRPr lang="en-US" dirty="0"/>
                    </a:p>
                  </a:txBody>
                  <a:tcPr/>
                </a:tc>
                <a:extLst>
                  <a:ext uri="{0D108BD9-81ED-4DB2-BD59-A6C34878D82A}">
                    <a16:rowId xmlns:a16="http://schemas.microsoft.com/office/drawing/2014/main" val="1476497962"/>
                  </a:ext>
                </a:extLst>
              </a:tr>
              <a:tr h="370840">
                <a:tc rowSpan="2">
                  <a:txBody>
                    <a:bodyPr/>
                    <a:lstStyle/>
                    <a:p>
                      <a:pPr algn="ctr"/>
                      <a:r>
                        <a:rPr lang="en-US" dirty="0" err="1" smtClean="0"/>
                        <a:t>lbs</a:t>
                      </a:r>
                      <a:r>
                        <a:rPr lang="en-US" dirty="0" smtClean="0"/>
                        <a:t>/A</a:t>
                      </a:r>
                      <a:r>
                        <a:rPr lang="en-US" baseline="30000" dirty="0" smtClean="0"/>
                        <a:t>4</a:t>
                      </a:r>
                      <a:endParaRPr lang="en-US" baseline="30000" dirty="0"/>
                    </a:p>
                  </a:txBody>
                  <a:tcPr/>
                </a:tc>
                <a:tc>
                  <a:txBody>
                    <a:bodyPr/>
                    <a:lstStyle/>
                    <a:p>
                      <a:pPr algn="ctr"/>
                      <a:r>
                        <a:rPr lang="en-US" baseline="0" dirty="0" smtClean="0"/>
                        <a:t>4312</a:t>
                      </a:r>
                      <a:endParaRPr lang="en-US" baseline="0" dirty="0"/>
                    </a:p>
                  </a:txBody>
                  <a:tcPr/>
                </a:tc>
                <a:tc>
                  <a:txBody>
                    <a:bodyPr/>
                    <a:lstStyle/>
                    <a:p>
                      <a:pPr algn="ctr"/>
                      <a:r>
                        <a:rPr lang="en-US" baseline="0" dirty="0" smtClean="0"/>
                        <a:t>4338</a:t>
                      </a:r>
                      <a:endParaRPr lang="en-US" baseline="0" dirty="0"/>
                    </a:p>
                  </a:txBody>
                  <a:tcPr/>
                </a:tc>
                <a:tc>
                  <a:txBody>
                    <a:bodyPr/>
                    <a:lstStyle/>
                    <a:p>
                      <a:pPr algn="ctr"/>
                      <a:r>
                        <a:rPr lang="en-US" baseline="0" dirty="0" smtClean="0"/>
                        <a:t>4188</a:t>
                      </a:r>
                      <a:endParaRPr lang="en-US" baseline="0" dirty="0"/>
                    </a:p>
                  </a:txBody>
                  <a:tcPr/>
                </a:tc>
                <a:tc>
                  <a:txBody>
                    <a:bodyPr/>
                    <a:lstStyle/>
                    <a:p>
                      <a:pPr algn="ctr"/>
                      <a:r>
                        <a:rPr lang="en-US" dirty="0" smtClean="0"/>
                        <a:t>5037</a:t>
                      </a:r>
                      <a:endParaRPr lang="en-US" dirty="0"/>
                    </a:p>
                  </a:txBody>
                  <a:tcPr/>
                </a:tc>
                <a:tc>
                  <a:txBody>
                    <a:bodyPr/>
                    <a:lstStyle/>
                    <a:p>
                      <a:pPr algn="ctr"/>
                      <a:r>
                        <a:rPr lang="en-US" dirty="0" smtClean="0"/>
                        <a:t>4994</a:t>
                      </a:r>
                      <a:endParaRPr lang="en-US" dirty="0"/>
                    </a:p>
                  </a:txBody>
                  <a:tcPr/>
                </a:tc>
                <a:tc>
                  <a:txBody>
                    <a:bodyPr/>
                    <a:lstStyle/>
                    <a:p>
                      <a:pPr algn="ctr"/>
                      <a:r>
                        <a:rPr lang="en-US" baseline="0" dirty="0" smtClean="0"/>
                        <a:t>6588</a:t>
                      </a:r>
                      <a:endParaRPr lang="en-US" baseline="0" dirty="0"/>
                    </a:p>
                  </a:txBody>
                  <a:tcPr/>
                </a:tc>
                <a:tc>
                  <a:txBody>
                    <a:bodyPr/>
                    <a:lstStyle/>
                    <a:p>
                      <a:pPr algn="ctr"/>
                      <a:r>
                        <a:rPr lang="en-US" dirty="0" smtClean="0"/>
                        <a:t>6581</a:t>
                      </a:r>
                      <a:endParaRPr lang="en-US" dirty="0"/>
                    </a:p>
                  </a:txBody>
                  <a:tcPr/>
                </a:tc>
                <a:extLst>
                  <a:ext uri="{0D108BD9-81ED-4DB2-BD59-A6C34878D82A}">
                    <a16:rowId xmlns:a16="http://schemas.microsoft.com/office/drawing/2014/main" val="3575917915"/>
                  </a:ext>
                </a:extLst>
              </a:tr>
              <a:tr h="370840">
                <a:tc vMerge="1">
                  <a:txBody>
                    <a:bodyPr/>
                    <a:lstStyle/>
                    <a:p>
                      <a:pPr algn="ctr"/>
                      <a:endParaRPr lang="en-US" dirty="0"/>
                    </a:p>
                  </a:txBody>
                  <a:tcPr/>
                </a:tc>
                <a:tc gridSpan="3">
                  <a:txBody>
                    <a:bodyPr/>
                    <a:lstStyle/>
                    <a:p>
                      <a:pPr algn="ctr"/>
                      <a:r>
                        <a:rPr lang="en-US" baseline="0" dirty="0" smtClean="0"/>
                        <a:t>P = 0.7624</a:t>
                      </a:r>
                    </a:p>
                    <a:p>
                      <a:pPr algn="ctr"/>
                      <a:r>
                        <a:rPr lang="en-US" baseline="0" dirty="0" smtClean="0"/>
                        <a:t>CV = 7.03</a:t>
                      </a:r>
                      <a:endParaRPr lang="en-US" baseline="0" dirty="0"/>
                    </a:p>
                  </a:txBody>
                  <a:tcPr/>
                </a:tc>
                <a:tc hMerge="1">
                  <a:txBody>
                    <a:bodyPr/>
                    <a:lstStyle/>
                    <a:p>
                      <a:pPr algn="ctr"/>
                      <a:endParaRPr lang="en-US" dirty="0"/>
                    </a:p>
                  </a:txBody>
                  <a:tcPr/>
                </a:tc>
                <a:tc hMerge="1">
                  <a:txBody>
                    <a:bodyPr/>
                    <a:lstStyle/>
                    <a:p>
                      <a:pPr algn="ctr"/>
                      <a:endParaRPr lang="en-US" dirty="0"/>
                    </a:p>
                  </a:txBody>
                  <a:tcPr/>
                </a:tc>
                <a:tc gridSpan="2">
                  <a:txBody>
                    <a:bodyPr/>
                    <a:lstStyle/>
                    <a:p>
                      <a:pPr algn="ctr"/>
                      <a:r>
                        <a:rPr lang="en-US" dirty="0" smtClean="0"/>
                        <a:t>P = 0.7596</a:t>
                      </a:r>
                    </a:p>
                    <a:p>
                      <a:pPr algn="ctr"/>
                      <a:r>
                        <a:rPr lang="en-US" dirty="0" smtClean="0"/>
                        <a:t>CV = 3.63</a:t>
                      </a:r>
                      <a:endParaRPr lang="en-US" dirty="0"/>
                    </a:p>
                  </a:txBody>
                  <a:tcPr/>
                </a:tc>
                <a:tc hMerge="1">
                  <a:txBody>
                    <a:bodyPr/>
                    <a:lstStyle/>
                    <a:p>
                      <a:pPr algn="ctr"/>
                      <a:endParaRPr lang="en-US" dirty="0"/>
                    </a:p>
                  </a:txBody>
                  <a:tcPr/>
                </a:tc>
                <a:tc gridSpan="2">
                  <a:txBody>
                    <a:bodyPr/>
                    <a:lstStyle/>
                    <a:p>
                      <a:pPr algn="ctr"/>
                      <a:r>
                        <a:rPr lang="en-US" sz="1800" baseline="0" dirty="0" smtClean="0"/>
                        <a:t>P = 0.9823</a:t>
                      </a:r>
                    </a:p>
                    <a:p>
                      <a:pPr algn="ctr"/>
                      <a:r>
                        <a:rPr lang="en-US" sz="1800" baseline="0" dirty="0" smtClean="0"/>
                        <a:t>CV = 6.36</a:t>
                      </a:r>
                    </a:p>
                  </a:txBody>
                  <a:tcPr/>
                </a:tc>
                <a:tc hMerge="1">
                  <a:txBody>
                    <a:bodyPr/>
                    <a:lstStyle/>
                    <a:p>
                      <a:pPr algn="ctr"/>
                      <a:endParaRPr lang="en-US" dirty="0"/>
                    </a:p>
                  </a:txBody>
                  <a:tcPr/>
                </a:tc>
                <a:extLst>
                  <a:ext uri="{0D108BD9-81ED-4DB2-BD59-A6C34878D82A}">
                    <a16:rowId xmlns:a16="http://schemas.microsoft.com/office/drawing/2014/main" val="2065392556"/>
                  </a:ext>
                </a:extLst>
              </a:tr>
            </a:tbl>
          </a:graphicData>
        </a:graphic>
      </p:graphicFrame>
      <p:sp>
        <p:nvSpPr>
          <p:cNvPr id="7" name="TextBox 6"/>
          <p:cNvSpPr txBox="1"/>
          <p:nvPr/>
        </p:nvSpPr>
        <p:spPr>
          <a:xfrm>
            <a:off x="429988" y="3540760"/>
            <a:ext cx="6556860"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30000" noProof="0" dirty="0" smtClean="0">
                <a:ln>
                  <a:noFill/>
                </a:ln>
                <a:solidFill>
                  <a:prstClr val="black"/>
                </a:solidFill>
                <a:effectLst/>
                <a:uLnTx/>
                <a:uFillTx/>
                <a:latin typeface="Calibri"/>
                <a:ea typeface="+mn-ea"/>
                <a:cs typeface="+mn-cs"/>
              </a:rPr>
              <a:t>1</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JD4630, 90’ boom, 15” nozzle spacing, 12.0 MPH, 12 GPA, 28 PSI, 36” boom height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30000" noProof="0" dirty="0" smtClean="0">
                <a:ln>
                  <a:noFill/>
                </a:ln>
                <a:solidFill>
                  <a:prstClr val="black"/>
                </a:solidFill>
                <a:effectLst/>
                <a:uLnTx/>
                <a:uFillTx/>
                <a:latin typeface="Calibri"/>
                <a:ea typeface="+mn-ea"/>
                <a:cs typeface="+mn-cs"/>
              </a:rPr>
              <a:t>2</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JD4730, 100’ boom, 15” nozzle spacing, 11.6 MPH, 15 GPA, 18-20 PSI, 36” boom height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30000" noProof="0" dirty="0" smtClean="0">
                <a:ln>
                  <a:noFill/>
                </a:ln>
                <a:solidFill>
                  <a:prstClr val="black"/>
                </a:solidFill>
                <a:effectLst/>
                <a:uLnTx/>
                <a:uFillTx/>
                <a:latin typeface="Calibri"/>
                <a:ea typeface="+mn-ea"/>
                <a:cs typeface="+mn-cs"/>
              </a:rPr>
              <a:t>3</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JD4730, 90’ boom, 20” nozzle spacing, 12.5 MPH, 20 GPA, 42-57 PSI, 36” boom height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30000" noProof="0" dirty="0" smtClean="0">
                <a:ln>
                  <a:noFill/>
                </a:ln>
                <a:solidFill>
                  <a:prstClr val="black"/>
                </a:solidFill>
                <a:effectLst/>
                <a:uLnTx/>
                <a:uFillTx/>
                <a:latin typeface="Calibri"/>
                <a:ea typeface="+mn-ea"/>
                <a:cs typeface="+mn-cs"/>
              </a:rPr>
              <a:t>4</a:t>
            </a: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Adjusted to 10% moisture.</a:t>
            </a:r>
          </a:p>
        </p:txBody>
      </p:sp>
    </p:spTree>
    <p:extLst>
      <p:ext uri="{BB962C8B-B14F-4D97-AF65-F5344CB8AC3E}">
        <p14:creationId xmlns:p14="http://schemas.microsoft.com/office/powerpoint/2010/main" val="2666162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162800" cy="1143000"/>
          </a:xfrm>
        </p:spPr>
        <p:txBody>
          <a:bodyPr/>
          <a:lstStyle/>
          <a:p>
            <a:r>
              <a:rPr lang="en-US" b="1" dirty="0" smtClean="0">
                <a:solidFill>
                  <a:srgbClr val="FFFF00"/>
                </a:solidFill>
              </a:rPr>
              <a:t>Droplet Size</a:t>
            </a:r>
            <a:endParaRPr lang="en-US" b="1" dirty="0">
              <a:solidFill>
                <a:srgbClr val="FFFF00"/>
              </a:solidFill>
            </a:endParaRPr>
          </a:p>
        </p:txBody>
      </p:sp>
      <p:sp>
        <p:nvSpPr>
          <p:cNvPr id="216" name="Line 2"/>
          <p:cNvSpPr>
            <a:spLocks noChangeShapeType="1"/>
          </p:cNvSpPr>
          <p:nvPr/>
        </p:nvSpPr>
        <p:spPr bwMode="auto">
          <a:xfrm>
            <a:off x="0" y="914400"/>
            <a:ext cx="9144000" cy="0"/>
          </a:xfrm>
          <a:prstGeom prst="line">
            <a:avLst/>
          </a:prstGeom>
          <a:noFill/>
          <a:ln w="57150" cap="sq">
            <a:solidFill>
              <a:srgbClr val="66FFFF"/>
            </a:solidFill>
            <a:miter lim="800000"/>
            <a:headEnd type="none" w="sm" len="sm"/>
            <a:tailEnd type="none" w="sm" len="sm"/>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1" name="Picture 8" descr="july22-2011 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1143000" cy="879891"/>
          </a:xfrm>
          <a:prstGeom prst="rect">
            <a:avLst/>
          </a:prstGeom>
          <a:noFill/>
          <a:ln w="9525">
            <a:noFill/>
            <a:miter lim="800000"/>
            <a:headEnd/>
            <a:tailEnd/>
          </a:ln>
        </p:spPr>
      </p:pic>
      <p:sp>
        <p:nvSpPr>
          <p:cNvPr id="12" name="TextBox 11"/>
          <p:cNvSpPr txBox="1"/>
          <p:nvPr/>
        </p:nvSpPr>
        <p:spPr>
          <a:xfrm>
            <a:off x="304800" y="1295400"/>
            <a:ext cx="85344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smtClean="0">
                <a:ln>
                  <a:noFill/>
                </a:ln>
                <a:solidFill>
                  <a:srgbClr val="FFFFFF"/>
                </a:solidFill>
                <a:effectLst/>
                <a:uLnTx/>
                <a:uFillTx/>
                <a:latin typeface="Arial"/>
                <a:ea typeface="+mn-ea"/>
                <a:cs typeface="+mn-cs"/>
              </a:rPr>
              <a:t>Goal = larger droplets; eliminating fines</a:t>
            </a:r>
            <a:endParaRPr kumimoji="0" lang="en-US" sz="35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3" name="Picture 2"/>
          <p:cNvPicPr>
            <a:picLocks noGrp="1" noChangeAspect="1" noChangeArrowheads="1"/>
          </p:cNvPicPr>
          <p:nvPr>
            <p:ph sz="half" idx="4294967295"/>
          </p:nvPr>
        </p:nvPicPr>
        <p:blipFill>
          <a:blip r:embed="rId4" cstate="screen">
            <a:extLst>
              <a:ext uri="{28A0092B-C50C-407E-A947-70E740481C1C}">
                <a14:useLocalDpi xmlns:a14="http://schemas.microsoft.com/office/drawing/2010/main"/>
              </a:ext>
            </a:extLst>
          </a:blip>
          <a:srcRect/>
          <a:stretch>
            <a:fillRect/>
          </a:stretch>
        </p:blipFill>
        <p:spPr>
          <a:xfrm>
            <a:off x="762000" y="2057400"/>
            <a:ext cx="7315200" cy="4357688"/>
          </a:xfrm>
          <a:prstGeom prst="rect">
            <a:avLst/>
          </a:prstGeom>
          <a:noFill/>
        </p:spPr>
      </p:pic>
      <p:pic>
        <p:nvPicPr>
          <p:cNvPr id="14" name="Picture 7" descr="july22-2011 00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82000" y="0"/>
            <a:ext cx="762000" cy="994440"/>
          </a:xfrm>
          <a:prstGeom prst="rect">
            <a:avLst/>
          </a:prstGeom>
          <a:noFill/>
          <a:ln w="9525">
            <a:noFill/>
            <a:miter lim="800000"/>
            <a:headEnd/>
            <a:tailEnd/>
          </a:ln>
        </p:spPr>
      </p:pic>
      <p:sp>
        <p:nvSpPr>
          <p:cNvPr id="15" name="Content Placeholder 2"/>
          <p:cNvSpPr>
            <a:spLocks noGrp="1"/>
          </p:cNvSpPr>
          <p:nvPr>
            <p:ph sz="half" idx="1"/>
          </p:nvPr>
        </p:nvSpPr>
        <p:spPr>
          <a:xfrm>
            <a:off x="381000" y="6400800"/>
            <a:ext cx="8153400" cy="457200"/>
          </a:xfrm>
        </p:spPr>
        <p:txBody>
          <a:bodyPr/>
          <a:lstStyle/>
          <a:p>
            <a:pPr eaLnBrk="1" hangingPunct="1"/>
            <a:r>
              <a:rPr lang="en-US" altLang="en-US" sz="2000" dirty="0" smtClean="0">
                <a:solidFill>
                  <a:schemeClr val="bg1"/>
                </a:solidFill>
              </a:rPr>
              <a:t>micron (µm) is a unit of measure equivalent to 1/25,000 of an inch. </a:t>
            </a:r>
          </a:p>
        </p:txBody>
      </p:sp>
      <p:sp>
        <p:nvSpPr>
          <p:cNvPr id="3" name="TextBox 2"/>
          <p:cNvSpPr txBox="1"/>
          <p:nvPr/>
        </p:nvSpPr>
        <p:spPr>
          <a:xfrm>
            <a:off x="6324600" y="4191000"/>
            <a:ext cx="9906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Right Arrow 3"/>
          <p:cNvSpPr/>
          <p:nvPr/>
        </p:nvSpPr>
        <p:spPr bwMode="auto">
          <a:xfrm>
            <a:off x="0" y="4860471"/>
            <a:ext cx="1143000" cy="3810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16" name="Right Arrow 15"/>
          <p:cNvSpPr/>
          <p:nvPr/>
        </p:nvSpPr>
        <p:spPr bwMode="auto">
          <a:xfrm>
            <a:off x="0" y="4114800"/>
            <a:ext cx="1143000" cy="381000"/>
          </a:xfrm>
          <a:prstGeom prst="rightArrow">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63512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 - 2019</a:t>
            </a:r>
            <a:endParaRPr lang="en-US" dirty="0"/>
          </a:p>
        </p:txBody>
      </p:sp>
      <p:pic>
        <p:nvPicPr>
          <p:cNvPr id="10" name="Content Placeholder 9"/>
          <p:cNvPicPr>
            <a:picLocks noGrp="1" noChangeAspect="1"/>
          </p:cNvPicPr>
          <p:nvPr>
            <p:ph sz="quarter" idx="1"/>
          </p:nvPr>
        </p:nvPicPr>
        <p:blipFill>
          <a:blip r:embed="rId3" cstate="screen">
            <a:extLst>
              <a:ext uri="{28A0092B-C50C-407E-A947-70E740481C1C}">
                <a14:useLocalDpi xmlns:a14="http://schemas.microsoft.com/office/drawing/2010/main"/>
              </a:ext>
            </a:extLst>
          </a:blip>
          <a:stretch>
            <a:fillRect/>
          </a:stretch>
        </p:blipFill>
        <p:spPr>
          <a:xfrm>
            <a:off x="1900237" y="1308100"/>
            <a:ext cx="3295650" cy="2471738"/>
          </a:xfrm>
        </p:spPr>
      </p:pic>
      <p:sp>
        <p:nvSpPr>
          <p:cNvPr id="8" name="Text Placeholder 7"/>
          <p:cNvSpPr>
            <a:spLocks noGrp="1"/>
          </p:cNvSpPr>
          <p:nvPr>
            <p:ph type="body" sz="half" idx="3"/>
          </p:nvPr>
        </p:nvSpPr>
        <p:spPr>
          <a:xfrm>
            <a:off x="5464175" y="1308100"/>
            <a:ext cx="3611563" cy="5095875"/>
          </a:xfrm>
        </p:spPr>
        <p:txBody>
          <a:bodyPr/>
          <a:lstStyle/>
          <a:p>
            <a:pPr lvl="0"/>
            <a:r>
              <a:rPr lang="en-US" dirty="0" smtClean="0">
                <a:solidFill>
                  <a:srgbClr val="000000"/>
                </a:solidFill>
              </a:rPr>
              <a:t>Spray card analysis</a:t>
            </a:r>
          </a:p>
          <a:p>
            <a:pPr lvl="1"/>
            <a:r>
              <a:rPr lang="en-US" sz="1400" i="1" dirty="0" smtClean="0">
                <a:solidFill>
                  <a:schemeClr val="accent2"/>
                </a:solidFill>
              </a:rPr>
              <a:t>VMD</a:t>
            </a:r>
            <a:r>
              <a:rPr lang="en-US" sz="1400" i="1" baseline="-25000" dirty="0" smtClean="0">
                <a:solidFill>
                  <a:schemeClr val="accent2"/>
                </a:solidFill>
              </a:rPr>
              <a:t>50</a:t>
            </a:r>
            <a:r>
              <a:rPr lang="en-US" sz="1400" i="1" dirty="0" smtClean="0">
                <a:solidFill>
                  <a:schemeClr val="accent2"/>
                </a:solidFill>
              </a:rPr>
              <a:t> larger with auxin nozzles (381-481 microns vs. 182-348 microns) </a:t>
            </a:r>
          </a:p>
          <a:p>
            <a:pPr lvl="1"/>
            <a:endParaRPr lang="en-US" sz="1400" i="1" dirty="0" smtClean="0">
              <a:solidFill>
                <a:schemeClr val="accent2"/>
              </a:solidFill>
            </a:endParaRPr>
          </a:p>
          <a:p>
            <a:pPr lvl="1"/>
            <a:r>
              <a:rPr lang="en-US" sz="1400" i="1" dirty="0" smtClean="0">
                <a:solidFill>
                  <a:schemeClr val="accent2"/>
                </a:solidFill>
              </a:rPr>
              <a:t>Coverage better with auxin nozzles in 2/3 tests</a:t>
            </a:r>
          </a:p>
          <a:p>
            <a:pPr lvl="1"/>
            <a:endParaRPr lang="en-US" sz="1400" i="1" dirty="0" smtClean="0">
              <a:solidFill>
                <a:schemeClr val="accent2"/>
              </a:solidFill>
            </a:endParaRPr>
          </a:p>
          <a:p>
            <a:pPr lvl="0"/>
            <a:r>
              <a:rPr lang="en-US" dirty="0" smtClean="0">
                <a:solidFill>
                  <a:srgbClr val="000000"/>
                </a:solidFill>
              </a:rPr>
              <a:t>No </a:t>
            </a:r>
            <a:r>
              <a:rPr lang="en-US" dirty="0">
                <a:solidFill>
                  <a:srgbClr val="000000"/>
                </a:solidFill>
              </a:rPr>
              <a:t>differences in </a:t>
            </a:r>
            <a:r>
              <a:rPr lang="en-US" dirty="0" smtClean="0">
                <a:solidFill>
                  <a:srgbClr val="000000"/>
                </a:solidFill>
              </a:rPr>
              <a:t>weeds, insects, disease, and yield  between nozzles were observed in large, on-farm field trials. </a:t>
            </a:r>
            <a:endParaRPr lang="en-US" dirty="0">
              <a:solidFill>
                <a:srgbClr val="000000"/>
              </a:solidFill>
            </a:endParaRPr>
          </a:p>
          <a:p>
            <a:pPr lvl="0"/>
            <a:endParaRPr lang="en-US" dirty="0">
              <a:solidFill>
                <a:srgbClr val="000000"/>
              </a:solidFill>
            </a:endParaRPr>
          </a:p>
        </p:txBody>
      </p:sp>
      <p:sp>
        <p:nvSpPr>
          <p:cNvPr id="5" name="TextBox 4"/>
          <p:cNvSpPr txBox="1"/>
          <p:nvPr/>
        </p:nvSpPr>
        <p:spPr>
          <a:xfrm>
            <a:off x="0" y="6248400"/>
            <a:ext cx="114165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Pierce 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a:ea typeface="+mn-ea"/>
                <a:cs typeface="+mn-cs"/>
              </a:rPr>
              <a:t>10/05/19</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Content Placeholder 11"/>
          <p:cNvPicPr>
            <a:picLocks noGrp="1" noChangeAspect="1"/>
          </p:cNvPicPr>
          <p:nvPr>
            <p:ph sz="quarter" idx="2"/>
          </p:nvPr>
        </p:nvPicPr>
        <p:blipFill>
          <a:blip r:embed="rId4" cstate="screen">
            <a:extLst>
              <a:ext uri="{28A0092B-C50C-407E-A947-70E740481C1C}">
                <a14:useLocalDpi xmlns:a14="http://schemas.microsoft.com/office/drawing/2010/main"/>
              </a:ext>
            </a:extLst>
          </a:blip>
          <a:stretch>
            <a:fillRect/>
          </a:stretch>
        </p:blipFill>
        <p:spPr>
          <a:xfrm>
            <a:off x="1900238" y="3932238"/>
            <a:ext cx="3295649" cy="2471737"/>
          </a:xfrm>
        </p:spPr>
      </p:pic>
    </p:spTree>
    <p:extLst>
      <p:ext uri="{BB962C8B-B14F-4D97-AF65-F5344CB8AC3E}">
        <p14:creationId xmlns:p14="http://schemas.microsoft.com/office/powerpoint/2010/main" val="2996858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4350" y="96838"/>
            <a:ext cx="7291388" cy="969962"/>
          </a:xfrm>
        </p:spPr>
        <p:txBody>
          <a:bodyPr/>
          <a:lstStyle/>
          <a:p>
            <a:r>
              <a:rPr lang="en-US" dirty="0" smtClean="0"/>
              <a:t>Conclusions</a:t>
            </a:r>
            <a:endParaRPr lang="en-US" dirty="0"/>
          </a:p>
        </p:txBody>
      </p:sp>
      <p:sp>
        <p:nvSpPr>
          <p:cNvPr id="6" name="Text Placeholder 5"/>
          <p:cNvSpPr>
            <a:spLocks noGrp="1"/>
          </p:cNvSpPr>
          <p:nvPr>
            <p:ph type="body" sz="half" idx="1"/>
          </p:nvPr>
        </p:nvSpPr>
        <p:spPr>
          <a:xfrm>
            <a:off x="1784350" y="1143000"/>
            <a:ext cx="3527425" cy="5095875"/>
          </a:xfrm>
        </p:spPr>
        <p:txBody>
          <a:bodyPr/>
          <a:lstStyle/>
          <a:p>
            <a:r>
              <a:rPr lang="en-US" sz="2000" dirty="0" smtClean="0"/>
              <a:t>6 on-farm, large plot replicated trials in 2018 and 2019</a:t>
            </a:r>
          </a:p>
          <a:p>
            <a:pPr lvl="1"/>
            <a:r>
              <a:rPr lang="en-US" sz="2000" i="1" dirty="0" smtClean="0">
                <a:solidFill>
                  <a:schemeClr val="accent2"/>
                </a:solidFill>
              </a:rPr>
              <a:t>+ 4 site-years small-plot (weed control)</a:t>
            </a:r>
          </a:p>
          <a:p>
            <a:endParaRPr lang="en-US" sz="2000" dirty="0" smtClean="0"/>
          </a:p>
          <a:p>
            <a:r>
              <a:rPr lang="en-US" sz="2000" dirty="0" smtClean="0"/>
              <a:t>No differences between nozzle type for insects, disease, weeds, and yield.</a:t>
            </a:r>
          </a:p>
          <a:p>
            <a:endParaRPr lang="en-US" sz="2000" dirty="0" smtClean="0"/>
          </a:p>
          <a:p>
            <a:r>
              <a:rPr lang="en-US" sz="2000" dirty="0" smtClean="0"/>
              <a:t>Suggestions</a:t>
            </a:r>
          </a:p>
          <a:p>
            <a:pPr lvl="1"/>
            <a:r>
              <a:rPr lang="en-US" sz="2000" i="1" dirty="0" smtClean="0">
                <a:solidFill>
                  <a:schemeClr val="accent2"/>
                </a:solidFill>
              </a:rPr>
              <a:t>use at least 12 GPA</a:t>
            </a:r>
          </a:p>
          <a:p>
            <a:pPr lvl="1"/>
            <a:r>
              <a:rPr lang="en-US" sz="2000" i="1" dirty="0" smtClean="0">
                <a:solidFill>
                  <a:schemeClr val="accent2"/>
                </a:solidFill>
              </a:rPr>
              <a:t>good rotations</a:t>
            </a:r>
          </a:p>
          <a:p>
            <a:pPr lvl="1"/>
            <a:r>
              <a:rPr lang="en-US" sz="2000" i="1" dirty="0" smtClean="0">
                <a:solidFill>
                  <a:schemeClr val="accent2"/>
                </a:solidFill>
              </a:rPr>
              <a:t>timely applications</a:t>
            </a:r>
          </a:p>
          <a:p>
            <a:pPr lvl="1"/>
            <a:r>
              <a:rPr lang="en-US" sz="2000" i="1" dirty="0" smtClean="0">
                <a:solidFill>
                  <a:schemeClr val="accent2"/>
                </a:solidFill>
              </a:rPr>
              <a:t>grass control??</a:t>
            </a:r>
            <a:endParaRPr lang="en-US" sz="2000" i="1" dirty="0">
              <a:solidFill>
                <a:schemeClr val="accent2"/>
              </a:solidFill>
            </a:endParaRPr>
          </a:p>
        </p:txBody>
      </p:sp>
      <p:pic>
        <p:nvPicPr>
          <p:cNvPr id="10" name="Content Placeholder 9"/>
          <p:cNvPicPr>
            <a:picLocks noGrp="1" noChangeAspect="1"/>
          </p:cNvPicPr>
          <p:nvPr>
            <p:ph sz="quarter" idx="2"/>
          </p:nvPr>
        </p:nvPicPr>
        <p:blipFill>
          <a:blip r:embed="rId3" cstate="screen">
            <a:extLst>
              <a:ext uri="{28A0092B-C50C-407E-A947-70E740481C1C}">
                <a14:useLocalDpi xmlns:a14="http://schemas.microsoft.com/office/drawing/2010/main"/>
              </a:ext>
            </a:extLst>
          </a:blip>
          <a:stretch>
            <a:fillRect/>
          </a:stretch>
        </p:blipFill>
        <p:spPr>
          <a:xfrm>
            <a:off x="5580856" y="1143000"/>
            <a:ext cx="3295650" cy="2471738"/>
          </a:xfrm>
        </p:spPr>
      </p:pic>
      <p:pic>
        <p:nvPicPr>
          <p:cNvPr id="11" name="Content Placeholder 10"/>
          <p:cNvPicPr>
            <a:picLocks noGrp="1" noChangeAspect="1"/>
          </p:cNvPicPr>
          <p:nvPr>
            <p:ph sz="quarter" idx="3"/>
          </p:nvPr>
        </p:nvPicPr>
        <p:blipFill>
          <a:blip r:embed="rId4" cstate="screen">
            <a:extLst>
              <a:ext uri="{28A0092B-C50C-407E-A947-70E740481C1C}">
                <a14:useLocalDpi xmlns:a14="http://schemas.microsoft.com/office/drawing/2010/main"/>
              </a:ext>
            </a:extLst>
          </a:blip>
          <a:stretch>
            <a:fillRect/>
          </a:stretch>
        </p:blipFill>
        <p:spPr>
          <a:xfrm>
            <a:off x="5580857" y="3932238"/>
            <a:ext cx="3295649" cy="2471737"/>
          </a:xfrm>
        </p:spPr>
      </p:pic>
      <p:sp>
        <p:nvSpPr>
          <p:cNvPr id="9" name="TextBox 8"/>
          <p:cNvSpPr txBox="1"/>
          <p:nvPr/>
        </p:nvSpPr>
        <p:spPr>
          <a:xfrm>
            <a:off x="0" y="6172200"/>
            <a:ext cx="12192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Worth 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09/24/19</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090316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Liberty (glufosinate) - Nozzles</a:t>
            </a:r>
            <a:endParaRPr lang="en-US" dirty="0"/>
          </a:p>
        </p:txBody>
      </p:sp>
      <p:pic>
        <p:nvPicPr>
          <p:cNvPr id="9" name="Content Placeholder 8"/>
          <p:cNvPicPr>
            <a:picLocks noGrp="1" noChangeAspect="1"/>
          </p:cNvPicPr>
          <p:nvPr>
            <p:ph sz="quarter" idx="2"/>
          </p:nvPr>
        </p:nvPicPr>
        <p:blipFill>
          <a:blip r:embed="rId2" cstate="screen">
            <a:extLst>
              <a:ext uri="{28A0092B-C50C-407E-A947-70E740481C1C}">
                <a14:useLocalDpi xmlns:a14="http://schemas.microsoft.com/office/drawing/2010/main"/>
              </a:ext>
            </a:extLst>
          </a:blip>
          <a:stretch>
            <a:fillRect/>
          </a:stretch>
        </p:blipFill>
        <p:spPr>
          <a:xfrm>
            <a:off x="5607606" y="1308100"/>
            <a:ext cx="3242150" cy="2471738"/>
          </a:xfrm>
          <a:prstGeom prst="rect">
            <a:avLst/>
          </a:prstGeom>
        </p:spPr>
      </p:pic>
      <p:sp>
        <p:nvSpPr>
          <p:cNvPr id="5" name="Content Placeholder 4"/>
          <p:cNvSpPr>
            <a:spLocks noGrp="1"/>
          </p:cNvSpPr>
          <p:nvPr>
            <p:ph sz="quarter" idx="3"/>
          </p:nvPr>
        </p:nvSpPr>
        <p:spPr/>
        <p:txBody>
          <a:bodyPr/>
          <a:lstStyle/>
          <a:p>
            <a:r>
              <a:rPr lang="en-US" sz="1600" dirty="0" smtClean="0"/>
              <a:t>“Use </a:t>
            </a:r>
            <a:r>
              <a:rPr lang="en-US" sz="1600" dirty="0"/>
              <a:t>nozzles and pressure that generate a </a:t>
            </a:r>
            <a:r>
              <a:rPr lang="en-US" sz="1600" b="1" i="1" u="sng" dirty="0"/>
              <a:t>MEDIUM to COARSE </a:t>
            </a:r>
            <a:r>
              <a:rPr lang="en-US" sz="1600" dirty="0"/>
              <a:t>size spray droplet. NOTE: Weed control with very coarse, extremely coarse or ultra-coarse nozzles will not provide adequate coverage and will cause unsatisfactory weed </a:t>
            </a:r>
            <a:r>
              <a:rPr lang="en-US" sz="1600" dirty="0" smtClean="0"/>
              <a:t>control”</a:t>
            </a:r>
            <a:endParaRPr lang="en-US" sz="1600"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7194" y="1485481"/>
            <a:ext cx="3656981" cy="4893514"/>
          </a:xfrm>
          <a:prstGeom prst="rect">
            <a:avLst/>
          </a:prstGeom>
        </p:spPr>
      </p:pic>
    </p:spTree>
    <p:extLst>
      <p:ext uri="{BB962C8B-B14F-4D97-AF65-F5344CB8AC3E}">
        <p14:creationId xmlns:p14="http://schemas.microsoft.com/office/powerpoint/2010/main" val="659976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nozzle should I use?</a:t>
            </a:r>
            <a:endParaRPr lang="en-US" dirty="0"/>
          </a:p>
        </p:txBody>
      </p:sp>
      <p:sp>
        <p:nvSpPr>
          <p:cNvPr id="7" name="Content Placeholder 6"/>
          <p:cNvSpPr>
            <a:spLocks noGrp="1"/>
          </p:cNvSpPr>
          <p:nvPr>
            <p:ph sz="half" idx="2"/>
          </p:nvPr>
        </p:nvSpPr>
        <p:spPr/>
        <p:txBody>
          <a:bodyPr/>
          <a:lstStyle/>
          <a:p>
            <a:r>
              <a:rPr lang="en-US" dirty="0" smtClean="0"/>
              <a:t>What are you spraying?</a:t>
            </a:r>
          </a:p>
          <a:p>
            <a:pPr lvl="1"/>
            <a:r>
              <a:rPr lang="en-US" dirty="0" smtClean="0"/>
              <a:t>contact/systemic</a:t>
            </a:r>
          </a:p>
          <a:p>
            <a:r>
              <a:rPr lang="en-US" dirty="0" smtClean="0"/>
              <a:t>label information</a:t>
            </a:r>
          </a:p>
          <a:p>
            <a:r>
              <a:rPr lang="en-US" dirty="0" smtClean="0"/>
              <a:t>multiple nozzle body</a:t>
            </a:r>
          </a:p>
          <a:p>
            <a:pPr lvl="1"/>
            <a:r>
              <a:rPr lang="en-US" dirty="0" smtClean="0"/>
              <a:t>flat fat/ AIXR/”auxin”</a:t>
            </a:r>
          </a:p>
          <a:p>
            <a:r>
              <a:rPr lang="en-US" dirty="0" smtClean="0"/>
              <a:t>One nozzle for everything??????</a:t>
            </a:r>
          </a:p>
          <a:p>
            <a:pPr lvl="1"/>
            <a:r>
              <a:rPr lang="en-US" dirty="0" smtClean="0"/>
              <a:t>Are you timely or late?</a:t>
            </a:r>
          </a:p>
          <a:p>
            <a:endParaRPr lang="en-US" dirty="0"/>
          </a:p>
        </p:txBody>
      </p:sp>
      <p:pic>
        <p:nvPicPr>
          <p:cNvPr id="12" name="Content Placeholder 11"/>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902619" y="1524000"/>
            <a:ext cx="3527425" cy="2645568"/>
          </a:xfrm>
          <a:prstGeom prst="rect">
            <a:avLst/>
          </a:prstGeom>
        </p:spPr>
      </p:pic>
    </p:spTree>
    <p:extLst>
      <p:ext uri="{BB962C8B-B14F-4D97-AF65-F5344CB8AC3E}">
        <p14:creationId xmlns:p14="http://schemas.microsoft.com/office/powerpoint/2010/main" val="15239627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09626" y="102043"/>
            <a:ext cx="7291388" cy="1143000"/>
          </a:xfrm>
        </p:spPr>
        <p:txBody>
          <a:bodyPr/>
          <a:lstStyle/>
          <a:p>
            <a:pPr algn="ctr"/>
            <a:r>
              <a:rPr lang="en-US" dirty="0" smtClean="0"/>
              <a:t>Questions/Comments?</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991519" y="1308100"/>
            <a:ext cx="6794500" cy="5095875"/>
          </a:xfr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72400" y="5943600"/>
            <a:ext cx="944563"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6144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Volume Median Diameter (VMD)</a:t>
            </a:r>
            <a:endParaRPr lang="en-US" dirty="0"/>
          </a:p>
        </p:txBody>
      </p:sp>
      <p:sp>
        <p:nvSpPr>
          <p:cNvPr id="4" name="Content Placeholder 3"/>
          <p:cNvSpPr>
            <a:spLocks noGrp="1"/>
          </p:cNvSpPr>
          <p:nvPr>
            <p:ph sz="half" idx="1"/>
          </p:nvPr>
        </p:nvSpPr>
        <p:spPr>
          <a:xfrm>
            <a:off x="457200" y="1600200"/>
            <a:ext cx="4191000" cy="4525963"/>
          </a:xfrm>
        </p:spPr>
        <p:txBody>
          <a:bodyPr>
            <a:normAutofit/>
          </a:bodyPr>
          <a:lstStyle/>
          <a:p>
            <a:r>
              <a:rPr lang="en-US" dirty="0"/>
              <a:t>value where 50% of the total volume or mass of liquid sprayed is made up of droplets larger than this value, and 50% is made up of droplets smaller than this value.</a:t>
            </a:r>
          </a:p>
          <a:p>
            <a:r>
              <a:rPr lang="en-US" dirty="0" smtClean="0"/>
              <a:t>D</a:t>
            </a:r>
            <a:r>
              <a:rPr lang="en-US" baseline="-25000" dirty="0" smtClean="0"/>
              <a:t>v0.5</a:t>
            </a:r>
          </a:p>
          <a:p>
            <a:r>
              <a:rPr lang="en-US" dirty="0" smtClean="0"/>
              <a:t>Measured in microns</a:t>
            </a:r>
            <a:endParaRPr lang="en-US" dirty="0"/>
          </a:p>
        </p:txBody>
      </p:sp>
      <p:pic>
        <p:nvPicPr>
          <p:cNvPr id="3075" name="Picture 3"/>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24400" y="1752600"/>
            <a:ext cx="4038600" cy="2909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5385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152400"/>
            <a:ext cx="6934200" cy="1143000"/>
          </a:xfrm>
        </p:spPr>
        <p:txBody>
          <a:bodyPr>
            <a:noAutofit/>
          </a:bodyPr>
          <a:lstStyle/>
          <a:p>
            <a:r>
              <a:rPr lang="en-US" sz="2800" dirty="0" smtClean="0">
                <a:latin typeface="Arial" pitchFamily="34" charset="0"/>
                <a:cs typeface="Arial" pitchFamily="34" charset="0"/>
              </a:rPr>
              <a:t>Spray Tip Classification by Droplet Size </a:t>
            </a:r>
            <a:endParaRPr lang="en-US" sz="2800" dirty="0">
              <a:latin typeface="Arial" pitchFamily="34" charset="0"/>
              <a:cs typeface="Arial"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12756105"/>
              </p:ext>
            </p:extLst>
          </p:nvPr>
        </p:nvGraphicFramePr>
        <p:xfrm>
          <a:off x="457200" y="1295396"/>
          <a:ext cx="8382000" cy="4185924"/>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2095500">
                  <a:extLst>
                    <a:ext uri="{9D8B030D-6E8A-4147-A177-3AD203B41FA5}">
                      <a16:colId xmlns:a16="http://schemas.microsoft.com/office/drawing/2014/main" val="20002"/>
                    </a:ext>
                  </a:extLst>
                </a:gridCol>
                <a:gridCol w="2095500">
                  <a:extLst>
                    <a:ext uri="{9D8B030D-6E8A-4147-A177-3AD203B41FA5}">
                      <a16:colId xmlns:a16="http://schemas.microsoft.com/office/drawing/2014/main" val="20003"/>
                    </a:ext>
                  </a:extLst>
                </a:gridCol>
              </a:tblGrid>
              <a:tr h="986212">
                <a:tc>
                  <a:txBody>
                    <a:bodyPr/>
                    <a:lstStyle/>
                    <a:p>
                      <a:pPr algn="ctr"/>
                      <a:endParaRPr lang="en-US" dirty="0" smtClean="0">
                        <a:latin typeface="Arial" pitchFamily="34" charset="0"/>
                        <a:cs typeface="Arial" pitchFamily="34" charset="0"/>
                      </a:endParaRPr>
                    </a:p>
                    <a:p>
                      <a:pPr algn="ctr"/>
                      <a:endParaRPr lang="en-US" dirty="0" smtClean="0">
                        <a:latin typeface="Arial" pitchFamily="34" charset="0"/>
                        <a:cs typeface="Arial" pitchFamily="34" charset="0"/>
                      </a:endParaRPr>
                    </a:p>
                    <a:p>
                      <a:pPr algn="ctr"/>
                      <a:r>
                        <a:rPr lang="en-US" dirty="0" smtClean="0">
                          <a:latin typeface="Arial" pitchFamily="34" charset="0"/>
                          <a:cs typeface="Arial" pitchFamily="34" charset="0"/>
                        </a:rPr>
                        <a:t>Category</a:t>
                      </a:r>
                      <a:endParaRPr lang="en-US" dirty="0">
                        <a:latin typeface="Arial" pitchFamily="34" charset="0"/>
                        <a:cs typeface="Arial" pitchFamily="34" charset="0"/>
                      </a:endParaRPr>
                    </a:p>
                  </a:txBody>
                  <a:tcPr>
                    <a:solidFill>
                      <a:schemeClr val="accent2"/>
                    </a:solidFill>
                  </a:tcPr>
                </a:tc>
                <a:tc>
                  <a:txBody>
                    <a:bodyPr/>
                    <a:lstStyle/>
                    <a:p>
                      <a:pPr algn="ctr"/>
                      <a:endParaRPr lang="en-US" dirty="0" smtClean="0">
                        <a:latin typeface="Arial" pitchFamily="34" charset="0"/>
                        <a:cs typeface="Arial" pitchFamily="34" charset="0"/>
                      </a:endParaRPr>
                    </a:p>
                    <a:p>
                      <a:pPr algn="ctr"/>
                      <a:endParaRPr lang="en-US" dirty="0" smtClean="0">
                        <a:latin typeface="Arial" pitchFamily="34" charset="0"/>
                        <a:cs typeface="Arial" pitchFamily="34" charset="0"/>
                      </a:endParaRPr>
                    </a:p>
                    <a:p>
                      <a:pPr algn="ctr"/>
                      <a:r>
                        <a:rPr lang="en-US" dirty="0" smtClean="0">
                          <a:latin typeface="Arial" pitchFamily="34" charset="0"/>
                          <a:cs typeface="Arial" pitchFamily="34" charset="0"/>
                        </a:rPr>
                        <a:t>Symbol</a:t>
                      </a:r>
                      <a:endParaRPr lang="en-US" dirty="0">
                        <a:latin typeface="Arial" pitchFamily="34" charset="0"/>
                        <a:cs typeface="Arial" pitchFamily="34" charset="0"/>
                      </a:endParaRPr>
                    </a:p>
                  </a:txBody>
                  <a:tcPr>
                    <a:solidFill>
                      <a:schemeClr val="accent2"/>
                    </a:solidFill>
                  </a:tcPr>
                </a:tc>
                <a:tc>
                  <a:txBody>
                    <a:bodyPr/>
                    <a:lstStyle/>
                    <a:p>
                      <a:pPr algn="ctr"/>
                      <a:endParaRPr lang="en-US" dirty="0" smtClean="0">
                        <a:latin typeface="Arial" pitchFamily="34" charset="0"/>
                        <a:cs typeface="Arial" pitchFamily="34" charset="0"/>
                      </a:endParaRPr>
                    </a:p>
                    <a:p>
                      <a:pPr algn="ctr"/>
                      <a:endParaRPr lang="en-US" dirty="0" smtClean="0">
                        <a:latin typeface="Arial" pitchFamily="34" charset="0"/>
                        <a:cs typeface="Arial" pitchFamily="34" charset="0"/>
                      </a:endParaRPr>
                    </a:p>
                    <a:p>
                      <a:pPr algn="ctr"/>
                      <a:r>
                        <a:rPr lang="en-US" dirty="0" smtClean="0">
                          <a:latin typeface="Arial" pitchFamily="34" charset="0"/>
                          <a:cs typeface="Arial" pitchFamily="34" charset="0"/>
                        </a:rPr>
                        <a:t>Color Code</a:t>
                      </a:r>
                      <a:endParaRPr lang="en-US" dirty="0">
                        <a:latin typeface="Arial" pitchFamily="34" charset="0"/>
                        <a:cs typeface="Arial" pitchFamily="34" charset="0"/>
                      </a:endParaRPr>
                    </a:p>
                  </a:txBody>
                  <a:tcPr>
                    <a:solidFill>
                      <a:schemeClr val="accent2"/>
                    </a:solidFill>
                  </a:tcPr>
                </a:tc>
                <a:tc>
                  <a:txBody>
                    <a:bodyPr/>
                    <a:lstStyle/>
                    <a:p>
                      <a:pPr algn="ctr"/>
                      <a:r>
                        <a:rPr lang="en-US" dirty="0" smtClean="0">
                          <a:latin typeface="Arial" pitchFamily="34" charset="0"/>
                          <a:cs typeface="Arial" pitchFamily="34" charset="0"/>
                        </a:rPr>
                        <a:t>Approximate</a:t>
                      </a:r>
                      <a:r>
                        <a:rPr lang="en-US" baseline="0" dirty="0" smtClean="0">
                          <a:latin typeface="Arial" pitchFamily="34" charset="0"/>
                          <a:cs typeface="Arial" pitchFamily="34" charset="0"/>
                        </a:rPr>
                        <a:t> </a:t>
                      </a:r>
                      <a:r>
                        <a:rPr lang="en-US" dirty="0" smtClean="0">
                          <a:latin typeface="Arial" pitchFamily="34" charset="0"/>
                          <a:cs typeface="Arial" pitchFamily="34" charset="0"/>
                        </a:rPr>
                        <a:t>VMD</a:t>
                      </a:r>
                      <a:r>
                        <a:rPr lang="en-US" baseline="30000" dirty="0" smtClean="0">
                          <a:latin typeface="Arial" pitchFamily="34" charset="0"/>
                          <a:cs typeface="Arial" pitchFamily="34" charset="0"/>
                        </a:rPr>
                        <a:t>2</a:t>
                      </a:r>
                    </a:p>
                    <a:p>
                      <a:pPr algn="ctr"/>
                      <a:r>
                        <a:rPr lang="en-US" baseline="0" dirty="0" smtClean="0">
                          <a:latin typeface="Arial" pitchFamily="34" charset="0"/>
                          <a:cs typeface="Arial" pitchFamily="34" charset="0"/>
                        </a:rPr>
                        <a:t>(Microns)</a:t>
                      </a:r>
                      <a:endParaRPr lang="en-US" baseline="0" dirty="0">
                        <a:latin typeface="Arial" pitchFamily="34" charset="0"/>
                        <a:cs typeface="Arial" pitchFamily="34" charset="0"/>
                      </a:endParaRPr>
                    </a:p>
                  </a:txBody>
                  <a:tcPr>
                    <a:solidFill>
                      <a:schemeClr val="accent2"/>
                    </a:solidFill>
                  </a:tcPr>
                </a:tc>
                <a:extLst>
                  <a:ext uri="{0D108BD9-81ED-4DB2-BD59-A6C34878D82A}">
                    <a16:rowId xmlns:a16="http://schemas.microsoft.com/office/drawing/2014/main" val="10000"/>
                  </a:ext>
                </a:extLst>
              </a:tr>
              <a:tr h="399964">
                <a:tc>
                  <a:txBody>
                    <a:bodyPr/>
                    <a:lstStyle/>
                    <a:p>
                      <a:pPr algn="ctr"/>
                      <a:r>
                        <a:rPr lang="en-US" dirty="0" smtClean="0">
                          <a:latin typeface="Arial" pitchFamily="34" charset="0"/>
                          <a:cs typeface="Arial" pitchFamily="34" charset="0"/>
                        </a:rPr>
                        <a:t>Extremely Fine</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XF</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PURPLE</a:t>
                      </a:r>
                      <a:endParaRPr lang="en-US" dirty="0">
                        <a:latin typeface="Arial" pitchFamily="34" charset="0"/>
                        <a:cs typeface="Arial" pitchFamily="34" charset="0"/>
                      </a:endParaRPr>
                    </a:p>
                  </a:txBody>
                  <a:tcPr>
                    <a:solidFill>
                      <a:srgbClr val="CC66FF"/>
                    </a:solidFill>
                  </a:tcPr>
                </a:tc>
                <a:tc>
                  <a:txBody>
                    <a:bodyPr/>
                    <a:lstStyle/>
                    <a:p>
                      <a:pPr algn="ctr"/>
                      <a:r>
                        <a:rPr lang="en-US" dirty="0" smtClean="0">
                          <a:latin typeface="Arial" pitchFamily="34" charset="0"/>
                          <a:cs typeface="Arial" pitchFamily="34" charset="0"/>
                        </a:rPr>
                        <a:t>&lt;</a:t>
                      </a:r>
                      <a:r>
                        <a:rPr lang="en-US" baseline="0" dirty="0" smtClean="0">
                          <a:latin typeface="Arial" pitchFamily="34" charset="0"/>
                          <a:cs typeface="Arial" pitchFamily="34" charset="0"/>
                        </a:rPr>
                        <a:t> 60</a:t>
                      </a:r>
                      <a:endParaRPr lang="en-US" dirty="0">
                        <a:latin typeface="Arial" pitchFamily="34" charset="0"/>
                        <a:cs typeface="Arial" pitchFamily="34" charset="0"/>
                      </a:endParaRPr>
                    </a:p>
                  </a:txBody>
                  <a:tcPr/>
                </a:tc>
                <a:extLst>
                  <a:ext uri="{0D108BD9-81ED-4DB2-BD59-A6C34878D82A}">
                    <a16:rowId xmlns:a16="http://schemas.microsoft.com/office/drawing/2014/main" val="10001"/>
                  </a:ext>
                </a:extLst>
              </a:tr>
              <a:tr h="399964">
                <a:tc>
                  <a:txBody>
                    <a:bodyPr/>
                    <a:lstStyle/>
                    <a:p>
                      <a:pPr algn="ctr"/>
                      <a:r>
                        <a:rPr lang="en-US" dirty="0" smtClean="0">
                          <a:latin typeface="Arial" pitchFamily="34" charset="0"/>
                          <a:cs typeface="Arial" pitchFamily="34" charset="0"/>
                        </a:rPr>
                        <a:t>Very Fine</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VF</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RED</a:t>
                      </a:r>
                      <a:endParaRPr lang="en-US" dirty="0">
                        <a:latin typeface="Arial" pitchFamily="34" charset="0"/>
                        <a:cs typeface="Arial" pitchFamily="34" charset="0"/>
                      </a:endParaRPr>
                    </a:p>
                  </a:txBody>
                  <a:tcPr>
                    <a:solidFill>
                      <a:srgbClr val="FF0000"/>
                    </a:solidFill>
                  </a:tcPr>
                </a:tc>
                <a:tc>
                  <a:txBody>
                    <a:bodyPr/>
                    <a:lstStyle/>
                    <a:p>
                      <a:pPr algn="ctr"/>
                      <a:r>
                        <a:rPr lang="en-US" dirty="0" smtClean="0">
                          <a:latin typeface="Arial" pitchFamily="34" charset="0"/>
                          <a:cs typeface="Arial" pitchFamily="34" charset="0"/>
                        </a:rPr>
                        <a:t>61-105</a:t>
                      </a:r>
                      <a:endParaRPr lang="en-US" dirty="0">
                        <a:latin typeface="Arial" pitchFamily="34" charset="0"/>
                        <a:cs typeface="Arial" pitchFamily="34" charset="0"/>
                      </a:endParaRPr>
                    </a:p>
                  </a:txBody>
                  <a:tcPr/>
                </a:tc>
                <a:extLst>
                  <a:ext uri="{0D108BD9-81ED-4DB2-BD59-A6C34878D82A}">
                    <a16:rowId xmlns:a16="http://schemas.microsoft.com/office/drawing/2014/main" val="10002"/>
                  </a:ext>
                </a:extLst>
              </a:tr>
              <a:tr h="399964">
                <a:tc>
                  <a:txBody>
                    <a:bodyPr/>
                    <a:lstStyle/>
                    <a:p>
                      <a:pPr algn="ctr"/>
                      <a:r>
                        <a:rPr lang="en-US" dirty="0" smtClean="0">
                          <a:latin typeface="Arial" pitchFamily="34" charset="0"/>
                          <a:cs typeface="Arial" pitchFamily="34" charset="0"/>
                        </a:rPr>
                        <a:t>Fine</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F</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ORANGE</a:t>
                      </a:r>
                      <a:endParaRPr lang="en-US" dirty="0">
                        <a:latin typeface="Arial" pitchFamily="34" charset="0"/>
                        <a:cs typeface="Arial" pitchFamily="34" charset="0"/>
                      </a:endParaRPr>
                    </a:p>
                  </a:txBody>
                  <a:tcPr>
                    <a:solidFill>
                      <a:srgbClr val="FFC000"/>
                    </a:solidFill>
                  </a:tcPr>
                </a:tc>
                <a:tc>
                  <a:txBody>
                    <a:bodyPr/>
                    <a:lstStyle/>
                    <a:p>
                      <a:pPr algn="ctr"/>
                      <a:r>
                        <a:rPr lang="en-US" dirty="0" smtClean="0">
                          <a:latin typeface="Arial" pitchFamily="34" charset="0"/>
                          <a:cs typeface="Arial" pitchFamily="34" charset="0"/>
                        </a:rPr>
                        <a:t>106-235</a:t>
                      </a:r>
                      <a:endParaRPr lang="en-US" dirty="0">
                        <a:latin typeface="Arial" pitchFamily="34" charset="0"/>
                        <a:cs typeface="Arial" pitchFamily="34" charset="0"/>
                      </a:endParaRPr>
                    </a:p>
                  </a:txBody>
                  <a:tcPr/>
                </a:tc>
                <a:extLst>
                  <a:ext uri="{0D108BD9-81ED-4DB2-BD59-A6C34878D82A}">
                    <a16:rowId xmlns:a16="http://schemas.microsoft.com/office/drawing/2014/main" val="10003"/>
                  </a:ext>
                </a:extLst>
              </a:tr>
              <a:tr h="399964">
                <a:tc>
                  <a:txBody>
                    <a:bodyPr/>
                    <a:lstStyle/>
                    <a:p>
                      <a:pPr algn="ctr"/>
                      <a:r>
                        <a:rPr lang="en-US" dirty="0" smtClean="0">
                          <a:latin typeface="Arial" pitchFamily="34" charset="0"/>
                          <a:cs typeface="Arial" pitchFamily="34" charset="0"/>
                        </a:rPr>
                        <a:t>Medium</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M</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YELLOW</a:t>
                      </a:r>
                      <a:endParaRPr lang="en-US" dirty="0">
                        <a:latin typeface="Arial" pitchFamily="34" charset="0"/>
                        <a:cs typeface="Arial" pitchFamily="34" charset="0"/>
                      </a:endParaRPr>
                    </a:p>
                  </a:txBody>
                  <a:tcPr>
                    <a:solidFill>
                      <a:srgbClr val="FFFF00"/>
                    </a:solidFill>
                  </a:tcPr>
                </a:tc>
                <a:tc>
                  <a:txBody>
                    <a:bodyPr/>
                    <a:lstStyle/>
                    <a:p>
                      <a:pPr algn="ctr"/>
                      <a:r>
                        <a:rPr lang="en-US" dirty="0" smtClean="0">
                          <a:latin typeface="Arial" pitchFamily="34" charset="0"/>
                          <a:cs typeface="Arial" pitchFamily="34" charset="0"/>
                        </a:rPr>
                        <a:t>236-340</a:t>
                      </a:r>
                      <a:endParaRPr lang="en-US" dirty="0">
                        <a:latin typeface="Arial" pitchFamily="34" charset="0"/>
                        <a:cs typeface="Arial" pitchFamily="34" charset="0"/>
                      </a:endParaRPr>
                    </a:p>
                  </a:txBody>
                  <a:tcPr/>
                </a:tc>
                <a:extLst>
                  <a:ext uri="{0D108BD9-81ED-4DB2-BD59-A6C34878D82A}">
                    <a16:rowId xmlns:a16="http://schemas.microsoft.com/office/drawing/2014/main" val="10004"/>
                  </a:ext>
                </a:extLst>
              </a:tr>
              <a:tr h="399964">
                <a:tc>
                  <a:txBody>
                    <a:bodyPr/>
                    <a:lstStyle/>
                    <a:p>
                      <a:pPr algn="ctr"/>
                      <a:r>
                        <a:rPr lang="en-US" dirty="0" smtClean="0">
                          <a:latin typeface="Arial" pitchFamily="34" charset="0"/>
                          <a:cs typeface="Arial" pitchFamily="34" charset="0"/>
                        </a:rPr>
                        <a:t>Coarse</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C</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BLUE</a:t>
                      </a:r>
                      <a:endParaRPr lang="en-US" dirty="0">
                        <a:latin typeface="Arial" pitchFamily="34" charset="0"/>
                        <a:cs typeface="Arial" pitchFamily="34" charset="0"/>
                      </a:endParaRPr>
                    </a:p>
                  </a:txBody>
                  <a:tcPr>
                    <a:solidFill>
                      <a:srgbClr val="0070C0"/>
                    </a:solidFill>
                  </a:tcPr>
                </a:tc>
                <a:tc>
                  <a:txBody>
                    <a:bodyPr/>
                    <a:lstStyle/>
                    <a:p>
                      <a:pPr algn="ctr"/>
                      <a:r>
                        <a:rPr lang="en-US" dirty="0" smtClean="0">
                          <a:latin typeface="Arial" pitchFamily="34" charset="0"/>
                          <a:cs typeface="Arial" pitchFamily="34" charset="0"/>
                        </a:rPr>
                        <a:t>341-403</a:t>
                      </a:r>
                      <a:endParaRPr lang="en-US" dirty="0">
                        <a:latin typeface="Arial" pitchFamily="34" charset="0"/>
                        <a:cs typeface="Arial" pitchFamily="34" charset="0"/>
                      </a:endParaRPr>
                    </a:p>
                  </a:txBody>
                  <a:tcPr/>
                </a:tc>
                <a:extLst>
                  <a:ext uri="{0D108BD9-81ED-4DB2-BD59-A6C34878D82A}">
                    <a16:rowId xmlns:a16="http://schemas.microsoft.com/office/drawing/2014/main" val="10005"/>
                  </a:ext>
                </a:extLst>
              </a:tr>
              <a:tr h="399964">
                <a:tc>
                  <a:txBody>
                    <a:bodyPr/>
                    <a:lstStyle/>
                    <a:p>
                      <a:pPr algn="ctr"/>
                      <a:r>
                        <a:rPr lang="en-US" dirty="0" smtClean="0">
                          <a:latin typeface="Arial" pitchFamily="34" charset="0"/>
                          <a:cs typeface="Arial" pitchFamily="34" charset="0"/>
                        </a:rPr>
                        <a:t>Very Coarse</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VC</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GREEN</a:t>
                      </a:r>
                      <a:endParaRPr lang="en-US" dirty="0">
                        <a:latin typeface="Arial" pitchFamily="34" charset="0"/>
                        <a:cs typeface="Arial" pitchFamily="34" charset="0"/>
                      </a:endParaRPr>
                    </a:p>
                  </a:txBody>
                  <a:tcPr>
                    <a:solidFill>
                      <a:srgbClr val="00B050"/>
                    </a:solidFill>
                  </a:tcPr>
                </a:tc>
                <a:tc>
                  <a:txBody>
                    <a:bodyPr/>
                    <a:lstStyle/>
                    <a:p>
                      <a:pPr algn="ctr"/>
                      <a:r>
                        <a:rPr lang="en-US" dirty="0" smtClean="0">
                          <a:latin typeface="Arial" pitchFamily="34" charset="0"/>
                          <a:cs typeface="Arial" pitchFamily="34" charset="0"/>
                        </a:rPr>
                        <a:t>404-502</a:t>
                      </a:r>
                      <a:endParaRPr lang="en-US" dirty="0">
                        <a:latin typeface="Arial" pitchFamily="34" charset="0"/>
                        <a:cs typeface="Arial" pitchFamily="34" charset="0"/>
                      </a:endParaRPr>
                    </a:p>
                  </a:txBody>
                  <a:tcPr/>
                </a:tc>
                <a:extLst>
                  <a:ext uri="{0D108BD9-81ED-4DB2-BD59-A6C34878D82A}">
                    <a16:rowId xmlns:a16="http://schemas.microsoft.com/office/drawing/2014/main" val="10006"/>
                  </a:ext>
                </a:extLst>
              </a:tr>
              <a:tr h="399964">
                <a:tc>
                  <a:txBody>
                    <a:bodyPr/>
                    <a:lstStyle/>
                    <a:p>
                      <a:pPr algn="ctr"/>
                      <a:r>
                        <a:rPr lang="en-US" dirty="0" smtClean="0">
                          <a:latin typeface="Arial" pitchFamily="34" charset="0"/>
                          <a:cs typeface="Arial" pitchFamily="34" charset="0"/>
                        </a:rPr>
                        <a:t>Extremely Coarse</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XC</a:t>
                      </a:r>
                      <a:endParaRPr lang="en-US" dirty="0">
                        <a:latin typeface="Arial" pitchFamily="34" charset="0"/>
                        <a:cs typeface="Arial" pitchFamily="34" charset="0"/>
                      </a:endParaRPr>
                    </a:p>
                  </a:txBody>
                  <a:tcPr/>
                </a:tc>
                <a:tc>
                  <a:txBody>
                    <a:bodyPr/>
                    <a:lstStyle/>
                    <a:p>
                      <a:pPr algn="ctr"/>
                      <a:r>
                        <a:rPr lang="en-US" dirty="0" smtClean="0">
                          <a:solidFill>
                            <a:schemeClr val="tx1"/>
                          </a:solidFill>
                          <a:latin typeface="Arial" pitchFamily="34" charset="0"/>
                          <a:cs typeface="Arial" pitchFamily="34" charset="0"/>
                        </a:rPr>
                        <a:t>WHITE</a:t>
                      </a:r>
                      <a:endParaRPr lang="en-US" dirty="0">
                        <a:solidFill>
                          <a:schemeClr val="tx1"/>
                        </a:solidFill>
                        <a:latin typeface="Arial" pitchFamily="34" charset="0"/>
                        <a:cs typeface="Arial" pitchFamily="34" charset="0"/>
                      </a:endParaRPr>
                    </a:p>
                  </a:txBody>
                  <a:tcPr>
                    <a:solidFill>
                      <a:schemeClr val="bg1"/>
                    </a:solidFill>
                  </a:tcPr>
                </a:tc>
                <a:tc>
                  <a:txBody>
                    <a:bodyPr/>
                    <a:lstStyle/>
                    <a:p>
                      <a:pPr algn="ctr"/>
                      <a:r>
                        <a:rPr lang="en-US" dirty="0" smtClean="0">
                          <a:latin typeface="Arial" pitchFamily="34" charset="0"/>
                          <a:cs typeface="Arial" pitchFamily="34" charset="0"/>
                        </a:rPr>
                        <a:t>503-665</a:t>
                      </a:r>
                      <a:endParaRPr lang="en-US" dirty="0">
                        <a:latin typeface="Arial" pitchFamily="34" charset="0"/>
                        <a:cs typeface="Arial" pitchFamily="34" charset="0"/>
                      </a:endParaRPr>
                    </a:p>
                  </a:txBody>
                  <a:tcPr/>
                </a:tc>
                <a:extLst>
                  <a:ext uri="{0D108BD9-81ED-4DB2-BD59-A6C34878D82A}">
                    <a16:rowId xmlns:a16="http://schemas.microsoft.com/office/drawing/2014/main" val="10007"/>
                  </a:ext>
                </a:extLst>
              </a:tr>
              <a:tr h="399964">
                <a:tc>
                  <a:txBody>
                    <a:bodyPr/>
                    <a:lstStyle/>
                    <a:p>
                      <a:pPr algn="ctr"/>
                      <a:r>
                        <a:rPr lang="en-US" dirty="0" smtClean="0">
                          <a:latin typeface="Arial" pitchFamily="34" charset="0"/>
                          <a:cs typeface="Arial" pitchFamily="34" charset="0"/>
                        </a:rPr>
                        <a:t>Ultra Coarse</a:t>
                      </a:r>
                      <a:endParaRPr lang="en-US" dirty="0">
                        <a:latin typeface="Arial" pitchFamily="34" charset="0"/>
                        <a:cs typeface="Arial" pitchFamily="34" charset="0"/>
                      </a:endParaRPr>
                    </a:p>
                  </a:txBody>
                  <a:tcPr/>
                </a:tc>
                <a:tc>
                  <a:txBody>
                    <a:bodyPr/>
                    <a:lstStyle/>
                    <a:p>
                      <a:pPr algn="ctr"/>
                      <a:r>
                        <a:rPr lang="en-US" dirty="0" smtClean="0">
                          <a:latin typeface="Arial" pitchFamily="34" charset="0"/>
                          <a:cs typeface="Arial" pitchFamily="34" charset="0"/>
                        </a:rPr>
                        <a:t>UC</a:t>
                      </a:r>
                      <a:endParaRPr lang="en-US" dirty="0">
                        <a:latin typeface="Arial" pitchFamily="34" charset="0"/>
                        <a:cs typeface="Arial" pitchFamily="34" charset="0"/>
                      </a:endParaRPr>
                    </a:p>
                  </a:txBody>
                  <a:tcPr/>
                </a:tc>
                <a:tc>
                  <a:txBody>
                    <a:bodyPr/>
                    <a:lstStyle/>
                    <a:p>
                      <a:pPr algn="ctr"/>
                      <a:r>
                        <a:rPr lang="en-US" dirty="0" smtClean="0">
                          <a:solidFill>
                            <a:schemeClr val="bg1"/>
                          </a:solidFill>
                          <a:latin typeface="Arial" pitchFamily="34" charset="0"/>
                          <a:cs typeface="Arial" pitchFamily="34" charset="0"/>
                        </a:rPr>
                        <a:t>BLACK</a:t>
                      </a:r>
                      <a:endParaRPr lang="en-US" dirty="0">
                        <a:solidFill>
                          <a:schemeClr val="bg1"/>
                        </a:solidFill>
                        <a:latin typeface="Arial" pitchFamily="34" charset="0"/>
                        <a:cs typeface="Arial" pitchFamily="34" charset="0"/>
                      </a:endParaRPr>
                    </a:p>
                  </a:txBody>
                  <a:tcPr>
                    <a:solidFill>
                      <a:schemeClr val="tx1"/>
                    </a:solidFill>
                  </a:tcPr>
                </a:tc>
                <a:tc>
                  <a:txBody>
                    <a:bodyPr/>
                    <a:lstStyle/>
                    <a:p>
                      <a:pPr algn="ctr"/>
                      <a:r>
                        <a:rPr lang="en-US" dirty="0" smtClean="0">
                          <a:latin typeface="Arial" pitchFamily="34" charset="0"/>
                          <a:cs typeface="Arial" pitchFamily="34" charset="0"/>
                        </a:rPr>
                        <a:t>&gt;665</a:t>
                      </a:r>
                      <a:endParaRPr lang="en-US" dirty="0">
                        <a:latin typeface="Arial" pitchFamily="34" charset="0"/>
                        <a:cs typeface="Arial" pitchFamily="34" charset="0"/>
                      </a:endParaRPr>
                    </a:p>
                  </a:txBody>
                  <a:tcPr/>
                </a:tc>
                <a:extLst>
                  <a:ext uri="{0D108BD9-81ED-4DB2-BD59-A6C34878D82A}">
                    <a16:rowId xmlns:a16="http://schemas.microsoft.com/office/drawing/2014/main" val="10008"/>
                  </a:ext>
                </a:extLst>
              </a:tr>
            </a:tbl>
          </a:graphicData>
        </a:graphic>
      </p:graphicFrame>
      <p:sp>
        <p:nvSpPr>
          <p:cNvPr id="7" name="TextBox 6"/>
          <p:cNvSpPr txBox="1"/>
          <p:nvPr/>
        </p:nvSpPr>
        <p:spPr>
          <a:xfrm>
            <a:off x="371478" y="5525869"/>
            <a:ext cx="6617261" cy="523220"/>
          </a:xfrm>
          <a:prstGeom prst="rect">
            <a:avLst/>
          </a:prstGeom>
          <a:noFill/>
        </p:spPr>
        <p:txBody>
          <a:bodyPr wrap="none" rtlCol="0">
            <a:spAutoFit/>
          </a:bodyPr>
          <a:lstStyle/>
          <a:p>
            <a:r>
              <a:rPr lang="en-US" sz="1400" baseline="30000" dirty="0">
                <a:solidFill>
                  <a:srgbClr val="000000"/>
                </a:solidFill>
                <a:cs typeface="Arial" pitchFamily="34" charset="0"/>
              </a:rPr>
              <a:t>1</a:t>
            </a:r>
            <a:r>
              <a:rPr lang="en-US" sz="1400" dirty="0">
                <a:solidFill>
                  <a:srgbClr val="000000"/>
                </a:solidFill>
                <a:cs typeface="Arial" pitchFamily="34" charset="0"/>
              </a:rPr>
              <a:t>Estimated from sample reference graph in ASBAE/ANSI/ASAE Standard S572.1</a:t>
            </a:r>
          </a:p>
          <a:p>
            <a:r>
              <a:rPr lang="en-US" sz="1400" baseline="30000" dirty="0">
                <a:solidFill>
                  <a:srgbClr val="000000"/>
                </a:solidFill>
                <a:cs typeface="Arial" pitchFamily="34" charset="0"/>
              </a:rPr>
              <a:t>2</a:t>
            </a:r>
            <a:r>
              <a:rPr lang="en-US" sz="1400" dirty="0">
                <a:solidFill>
                  <a:srgbClr val="000000"/>
                </a:solidFill>
                <a:cs typeface="Arial" pitchFamily="34" charset="0"/>
              </a:rPr>
              <a:t>VMD = Volume median diameter</a:t>
            </a:r>
          </a:p>
        </p:txBody>
      </p:sp>
    </p:spTree>
    <p:custDataLst>
      <p:tags r:id="rId1"/>
    </p:custDataLst>
    <p:extLst>
      <p:ext uri="{BB962C8B-B14F-4D97-AF65-F5344CB8AC3E}">
        <p14:creationId xmlns:p14="http://schemas.microsoft.com/office/powerpoint/2010/main" val="1553476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nvPr>
        </p:nvGraphicFramePr>
        <p:xfrm>
          <a:off x="0" y="1107996"/>
          <a:ext cx="9067800" cy="384500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2"/>
          <p:cNvSpPr txBox="1">
            <a:spLocks noChangeArrowheads="1"/>
          </p:cNvSpPr>
          <p:nvPr/>
        </p:nvSpPr>
        <p:spPr bwMode="auto">
          <a:xfrm>
            <a:off x="0" y="0"/>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tabLst>
                <a:tab pos="288925" algn="l"/>
              </a:tabLst>
              <a:defRPr sz="3200">
                <a:solidFill>
                  <a:schemeClr val="tx1"/>
                </a:solidFill>
                <a:latin typeface="Arial" charset="0"/>
              </a:defRPr>
            </a:lvl1pPr>
            <a:lvl2pPr marL="742950" indent="-285750" eaLnBrk="0" hangingPunct="0">
              <a:spcBef>
                <a:spcPct val="20000"/>
              </a:spcBef>
              <a:buChar char="–"/>
              <a:tabLst>
                <a:tab pos="288925" algn="l"/>
              </a:tabLst>
              <a:defRPr sz="2800">
                <a:solidFill>
                  <a:schemeClr val="tx1"/>
                </a:solidFill>
                <a:latin typeface="Arial" charset="0"/>
              </a:defRPr>
            </a:lvl2pPr>
            <a:lvl3pPr marL="1143000" indent="-228600" eaLnBrk="0" hangingPunct="0">
              <a:spcBef>
                <a:spcPct val="20000"/>
              </a:spcBef>
              <a:buChar char="•"/>
              <a:tabLst>
                <a:tab pos="288925" algn="l"/>
              </a:tabLst>
              <a:defRPr sz="2400">
                <a:solidFill>
                  <a:schemeClr val="tx1"/>
                </a:solidFill>
                <a:latin typeface="Arial" charset="0"/>
              </a:defRPr>
            </a:lvl3pPr>
            <a:lvl4pPr marL="1600200" indent="-228600" eaLnBrk="0" hangingPunct="0">
              <a:spcBef>
                <a:spcPct val="20000"/>
              </a:spcBef>
              <a:buChar char="–"/>
              <a:tabLst>
                <a:tab pos="288925" algn="l"/>
              </a:tabLst>
              <a:defRPr sz="2000">
                <a:solidFill>
                  <a:schemeClr val="tx1"/>
                </a:solidFill>
                <a:latin typeface="Arial" charset="0"/>
              </a:defRPr>
            </a:lvl4pPr>
            <a:lvl5pPr marL="2057400" indent="-228600" eaLnBrk="0" hangingPunct="0">
              <a:spcBef>
                <a:spcPct val="20000"/>
              </a:spcBef>
              <a:buChar char="»"/>
              <a:tabLst>
                <a:tab pos="288925" algn="l"/>
              </a:tabLst>
              <a:defRPr sz="2000">
                <a:solidFill>
                  <a:schemeClr val="tx1"/>
                </a:solidFill>
                <a:latin typeface="Arial" charset="0"/>
              </a:defRPr>
            </a:lvl5pPr>
            <a:lvl6pPr marL="2514600" indent="-228600" eaLnBrk="0" fontAlgn="base" hangingPunct="0">
              <a:spcBef>
                <a:spcPct val="20000"/>
              </a:spcBef>
              <a:spcAft>
                <a:spcPct val="0"/>
              </a:spcAft>
              <a:buChar char="»"/>
              <a:tabLst>
                <a:tab pos="288925" algn="l"/>
              </a:tabLst>
              <a:defRPr sz="2000">
                <a:solidFill>
                  <a:schemeClr val="tx1"/>
                </a:solidFill>
                <a:latin typeface="Arial" charset="0"/>
              </a:defRPr>
            </a:lvl6pPr>
            <a:lvl7pPr marL="2971800" indent="-228600" eaLnBrk="0" fontAlgn="base" hangingPunct="0">
              <a:spcBef>
                <a:spcPct val="20000"/>
              </a:spcBef>
              <a:spcAft>
                <a:spcPct val="0"/>
              </a:spcAft>
              <a:buChar char="»"/>
              <a:tabLst>
                <a:tab pos="288925" algn="l"/>
              </a:tabLst>
              <a:defRPr sz="2000">
                <a:solidFill>
                  <a:schemeClr val="tx1"/>
                </a:solidFill>
                <a:latin typeface="Arial" charset="0"/>
              </a:defRPr>
            </a:lvl7pPr>
            <a:lvl8pPr marL="3429000" indent="-228600" eaLnBrk="0" fontAlgn="base" hangingPunct="0">
              <a:spcBef>
                <a:spcPct val="20000"/>
              </a:spcBef>
              <a:spcAft>
                <a:spcPct val="0"/>
              </a:spcAft>
              <a:buChar char="»"/>
              <a:tabLst>
                <a:tab pos="288925" algn="l"/>
              </a:tabLst>
              <a:defRPr sz="2000">
                <a:solidFill>
                  <a:schemeClr val="tx1"/>
                </a:solidFill>
                <a:latin typeface="Arial" charset="0"/>
              </a:defRPr>
            </a:lvl8pPr>
            <a:lvl9pPr marL="3886200" indent="-228600" eaLnBrk="0" fontAlgn="base" hangingPunct="0">
              <a:spcBef>
                <a:spcPct val="20000"/>
              </a:spcBef>
              <a:spcAft>
                <a:spcPct val="0"/>
              </a:spcAft>
              <a:buChar char="»"/>
              <a:tabLst>
                <a:tab pos="288925" algn="l"/>
              </a:tabLst>
              <a:defRPr sz="2000">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tab pos="288925" algn="l"/>
              </a:tabLst>
              <a:defRPr/>
            </a:pPr>
            <a:r>
              <a:rPr kumimoji="0" lang="en-US" altLang="en-US" sz="3300" b="1" i="0" u="none" strike="noStrike" kern="1200" cap="none" spc="0" normalizeH="0" baseline="0" noProof="0" dirty="0" smtClean="0">
                <a:ln>
                  <a:noFill/>
                </a:ln>
                <a:solidFill>
                  <a:srgbClr val="FFFFFF"/>
                </a:solidFill>
                <a:effectLst/>
                <a:uLnTx/>
                <a:uFillTx/>
                <a:latin typeface="Arial" charset="0"/>
                <a:ea typeface="+mn-ea"/>
                <a:cs typeface="+mn-cs"/>
              </a:rPr>
              <a:t>Distance of Visual </a:t>
            </a:r>
            <a:r>
              <a:rPr kumimoji="0" lang="en-US" altLang="en-US" sz="3300" b="1" i="0" u="sng" strike="noStrike" kern="1200" cap="none" spc="0" normalizeH="0" baseline="0" noProof="0" dirty="0" smtClean="0">
                <a:ln>
                  <a:noFill/>
                </a:ln>
                <a:solidFill>
                  <a:srgbClr val="FFFFFF"/>
                </a:solidFill>
                <a:effectLst/>
                <a:uLnTx/>
                <a:uFillTx/>
                <a:latin typeface="Arial" charset="0"/>
                <a:ea typeface="+mn-ea"/>
                <a:cs typeface="+mn-cs"/>
              </a:rPr>
              <a:t>Dicamba</a:t>
            </a:r>
            <a:r>
              <a:rPr kumimoji="0" lang="en-US" altLang="en-US" sz="3300" b="1" i="0" u="none" strike="noStrike" kern="1200" cap="none" spc="0" normalizeH="0" baseline="0" noProof="0" dirty="0" smtClean="0">
                <a:ln>
                  <a:noFill/>
                </a:ln>
                <a:solidFill>
                  <a:srgbClr val="FFFFFF"/>
                </a:solidFill>
                <a:effectLst/>
                <a:uLnTx/>
                <a:uFillTx/>
                <a:latin typeface="Arial" charset="0"/>
                <a:ea typeface="+mn-ea"/>
                <a:cs typeface="+mn-cs"/>
              </a:rPr>
              <a:t> Damage from Drift in </a:t>
            </a:r>
            <a:r>
              <a:rPr kumimoji="0" lang="en-US" altLang="en-US" sz="3300" b="1" i="0" u="sng" strike="noStrike" kern="1200" cap="none" spc="0" normalizeH="0" baseline="0" noProof="0" dirty="0" smtClean="0">
                <a:ln>
                  <a:noFill/>
                </a:ln>
                <a:solidFill>
                  <a:srgbClr val="FFFFFF"/>
                </a:solidFill>
                <a:effectLst/>
                <a:uLnTx/>
                <a:uFillTx/>
                <a:latin typeface="Arial" charset="0"/>
                <a:ea typeface="+mn-ea"/>
                <a:cs typeface="+mn-cs"/>
              </a:rPr>
              <a:t>Cotton</a:t>
            </a:r>
            <a:r>
              <a:rPr kumimoji="0" lang="en-US" altLang="en-US" sz="3300" b="1" i="0" u="none" strike="noStrike" kern="1200" cap="none" spc="0" normalizeH="0" baseline="0" noProof="0" dirty="0" smtClean="0">
                <a:ln>
                  <a:noFill/>
                </a:ln>
                <a:solidFill>
                  <a:srgbClr val="FFFFFF"/>
                </a:solidFill>
                <a:effectLst/>
                <a:uLnTx/>
                <a:uFillTx/>
                <a:latin typeface="Arial" charset="0"/>
                <a:ea typeface="+mn-ea"/>
                <a:cs typeface="+mn-cs"/>
              </a:rPr>
              <a:t>. Moultrie GA. 2018.</a:t>
            </a:r>
            <a:endParaRPr kumimoji="0" lang="en-US" altLang="en-US" sz="33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6" name="TextBox 2"/>
          <p:cNvSpPr txBox="1">
            <a:spLocks noChangeArrowheads="1"/>
          </p:cNvSpPr>
          <p:nvPr/>
        </p:nvSpPr>
        <p:spPr bwMode="auto">
          <a:xfrm>
            <a:off x="1295400" y="1676408"/>
            <a:ext cx="184507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smtClean="0">
                <a:ln>
                  <a:noFill/>
                </a:ln>
                <a:solidFill>
                  <a:srgbClr val="000000"/>
                </a:solidFill>
                <a:effectLst/>
                <a:uLnTx/>
                <a:uFillTx/>
                <a:latin typeface="Arial" charset="0"/>
                <a:ea typeface="+mn-ea"/>
                <a:cs typeface="+mn-cs"/>
              </a:rPr>
              <a:t>188 feet</a:t>
            </a:r>
            <a:endParaRPr kumimoji="0" lang="en-US" altLang="en-US" sz="26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9" name="Line 5"/>
          <p:cNvSpPr>
            <a:spLocks noChangeShapeType="1"/>
          </p:cNvSpPr>
          <p:nvPr/>
        </p:nvSpPr>
        <p:spPr bwMode="auto">
          <a:xfrm>
            <a:off x="0" y="1066800"/>
            <a:ext cx="9144000" cy="0"/>
          </a:xfrm>
          <a:prstGeom prst="line">
            <a:avLst/>
          </a:prstGeom>
          <a:noFill/>
          <a:ln w="5715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TextBox 2"/>
          <p:cNvSpPr txBox="1">
            <a:spLocks noChangeArrowheads="1"/>
          </p:cNvSpPr>
          <p:nvPr/>
        </p:nvSpPr>
        <p:spPr bwMode="auto">
          <a:xfrm>
            <a:off x="3962400" y="2819414"/>
            <a:ext cx="184507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smtClean="0">
                <a:ln>
                  <a:noFill/>
                </a:ln>
                <a:solidFill>
                  <a:srgbClr val="000000"/>
                </a:solidFill>
                <a:effectLst/>
                <a:uLnTx/>
                <a:uFillTx/>
                <a:latin typeface="Arial" charset="0"/>
                <a:ea typeface="+mn-ea"/>
                <a:cs typeface="+mn-cs"/>
              </a:rPr>
              <a:t>128 feet</a:t>
            </a:r>
            <a:endParaRPr kumimoji="0" lang="en-US" altLang="en-US" sz="26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TextBox 2"/>
          <p:cNvSpPr txBox="1">
            <a:spLocks noChangeArrowheads="1"/>
          </p:cNvSpPr>
          <p:nvPr/>
        </p:nvSpPr>
        <p:spPr bwMode="auto">
          <a:xfrm>
            <a:off x="6689331" y="3733800"/>
            <a:ext cx="184507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smtClean="0">
                <a:ln>
                  <a:noFill/>
                </a:ln>
                <a:solidFill>
                  <a:srgbClr val="000000"/>
                </a:solidFill>
                <a:effectLst/>
                <a:uLnTx/>
                <a:uFillTx/>
                <a:latin typeface="Arial" charset="0"/>
                <a:ea typeface="+mn-ea"/>
                <a:cs typeface="+mn-cs"/>
              </a:rPr>
              <a:t>68 feet</a:t>
            </a:r>
            <a:endParaRPr kumimoji="0" lang="en-US" altLang="en-US" sz="26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 name="TextBox 14"/>
          <p:cNvSpPr txBox="1"/>
          <p:nvPr/>
        </p:nvSpPr>
        <p:spPr>
          <a:xfrm>
            <a:off x="1295400" y="4724400"/>
            <a:ext cx="17526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FF"/>
                </a:solidFill>
                <a:effectLst/>
                <a:uLnTx/>
                <a:uFillTx/>
                <a:latin typeface="Arial"/>
                <a:ea typeface="+mn-ea"/>
                <a:cs typeface="+mn-cs"/>
              </a:rPr>
              <a:t>Medium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smtClean="0">
                <a:ln>
                  <a:noFill/>
                </a:ln>
                <a:solidFill>
                  <a:srgbClr val="FFFFFF"/>
                </a:solidFill>
                <a:effectLst/>
                <a:uLnTx/>
                <a:uFillTx/>
                <a:latin typeface="Arial"/>
                <a:ea typeface="+mn-ea"/>
                <a:cs typeface="+mn-cs"/>
              </a:rPr>
              <a:t>(236-340)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Box 15"/>
          <p:cNvSpPr txBox="1"/>
          <p:nvPr/>
        </p:nvSpPr>
        <p:spPr>
          <a:xfrm>
            <a:off x="3962400" y="4724400"/>
            <a:ext cx="17526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FF"/>
                </a:solidFill>
                <a:effectLst/>
                <a:uLnTx/>
                <a:uFillTx/>
                <a:latin typeface="Arial"/>
                <a:ea typeface="+mn-ea"/>
                <a:cs typeface="+mn-cs"/>
              </a:rPr>
              <a:t>Course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smtClean="0">
                <a:ln>
                  <a:noFill/>
                </a:ln>
                <a:solidFill>
                  <a:srgbClr val="FFFFFF"/>
                </a:solidFill>
                <a:effectLst/>
                <a:uLnTx/>
                <a:uFillTx/>
                <a:latin typeface="Arial"/>
                <a:ea typeface="+mn-ea"/>
                <a:cs typeface="+mn-cs"/>
              </a:rPr>
              <a:t>(341-403)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a:ea typeface="+mn-ea"/>
              <a:cs typeface="+mn-cs"/>
            </a:endParaRPr>
          </a:p>
        </p:txBody>
      </p:sp>
      <p:sp>
        <p:nvSpPr>
          <p:cNvPr id="17" name="TextBox 16"/>
          <p:cNvSpPr txBox="1"/>
          <p:nvPr/>
        </p:nvSpPr>
        <p:spPr>
          <a:xfrm>
            <a:off x="6248400" y="4800600"/>
            <a:ext cx="274320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FF"/>
                </a:solidFill>
                <a:effectLst/>
                <a:uLnTx/>
                <a:uFillTx/>
                <a:latin typeface="Arial"/>
                <a:ea typeface="+mn-ea"/>
                <a:cs typeface="+mn-cs"/>
              </a:rPr>
              <a:t>Ultra Course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smtClean="0">
                <a:ln>
                  <a:noFill/>
                </a:ln>
                <a:solidFill>
                  <a:srgbClr val="FFFFFF"/>
                </a:solidFill>
                <a:effectLst/>
                <a:uLnTx/>
                <a:uFillTx/>
                <a:latin typeface="Arial"/>
                <a:ea typeface="+mn-ea"/>
                <a:cs typeface="+mn-cs"/>
              </a:rPr>
              <a:t>(&gt;665)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a:ea typeface="+mn-ea"/>
              <a:cs typeface="+mn-cs"/>
            </a:endParaRPr>
          </a:p>
        </p:txBody>
      </p:sp>
      <p:sp>
        <p:nvSpPr>
          <p:cNvPr id="23" name="TextBox 22"/>
          <p:cNvSpPr txBox="1"/>
          <p:nvPr/>
        </p:nvSpPr>
        <p:spPr>
          <a:xfrm>
            <a:off x="3255352" y="6000929"/>
            <a:ext cx="34144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a:ea typeface="+mn-ea"/>
                <a:cs typeface="+mn-cs"/>
              </a:rPr>
              <a:t>Droplet Size (µm)</a:t>
            </a:r>
            <a:endParaRPr kumimoji="0" lang="en-US" sz="3200" b="1" i="0" u="none" strike="noStrike" kern="1200" cap="none" spc="0" normalizeH="0" baseline="0" noProof="0" dirty="0">
              <a:ln>
                <a:noFill/>
              </a:ln>
              <a:solidFill>
                <a:srgbClr val="FFFF00"/>
              </a:solidFill>
              <a:effectLst/>
              <a:uLnTx/>
              <a:uFillTx/>
              <a:latin typeface="Arial"/>
              <a:ea typeface="+mn-ea"/>
              <a:cs typeface="+mn-cs"/>
            </a:endParaRPr>
          </a:p>
        </p:txBody>
      </p:sp>
      <p:sp>
        <p:nvSpPr>
          <p:cNvPr id="2" name="Down Arrow 1"/>
          <p:cNvSpPr/>
          <p:nvPr/>
        </p:nvSpPr>
        <p:spPr bwMode="auto">
          <a:xfrm>
            <a:off x="7078465" y="1834039"/>
            <a:ext cx="1066800" cy="1635443"/>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73934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prostko\prostkoeric C drive\ARM DATA\nz-02-15\SNB1405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838200"/>
            <a:ext cx="2995448"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prostko\prostkoeric C drive\ARM DATA\nz-02-15\SNB14056.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a:ext>
            </a:extLst>
          </a:blip>
          <a:srcRect l="31430" t="18321" r="33933" b="8351"/>
          <a:stretch/>
        </p:blipFill>
        <p:spPr bwMode="auto">
          <a:xfrm flipH="1">
            <a:off x="6172201" y="807720"/>
            <a:ext cx="2879767"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4961" y="5384577"/>
            <a:ext cx="192552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11002DG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VMD</a:t>
            </a:r>
            <a:r>
              <a:rPr kumimoji="0" lang="en-US" sz="1800" b="0" i="0" u="none" strike="noStrike" kern="1200" cap="none" spc="0" normalizeH="0" baseline="-25000" noProof="0" dirty="0">
                <a:ln>
                  <a:noFill/>
                </a:ln>
                <a:solidFill>
                  <a:srgbClr val="000000"/>
                </a:solidFill>
                <a:effectLst/>
                <a:uLnTx/>
                <a:uFillTx/>
                <a:latin typeface="Arial"/>
                <a:ea typeface="+mn-ea"/>
                <a:cs typeface="+mn-cs"/>
              </a:rPr>
              <a:t>50</a:t>
            </a:r>
            <a:r>
              <a:rPr kumimoji="0" lang="en-US" sz="1800" b="0" i="0" u="none" strike="noStrike" kern="1200" cap="none" spc="0" normalizeH="0" baseline="0" noProof="0" dirty="0">
                <a:ln>
                  <a:noFill/>
                </a:ln>
                <a:solidFill>
                  <a:srgbClr val="000000"/>
                </a:solidFill>
                <a:effectLst/>
                <a:uLnTx/>
                <a:uFillTx/>
                <a:latin typeface="Arial"/>
                <a:ea typeface="+mn-ea"/>
                <a:cs typeface="+mn-cs"/>
              </a:rPr>
              <a:t> = 322 </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(M)</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p:cNvSpPr txBox="1"/>
          <p:nvPr/>
        </p:nvSpPr>
        <p:spPr>
          <a:xfrm>
            <a:off x="3582144" y="5379720"/>
            <a:ext cx="189987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AIXR 11002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VMD</a:t>
            </a:r>
            <a:r>
              <a:rPr kumimoji="0" lang="en-US" sz="1800" b="0" i="0" u="none" strike="noStrike" kern="1200" cap="none" spc="0" normalizeH="0" baseline="-25000" noProof="0" dirty="0">
                <a:ln>
                  <a:noFill/>
                </a:ln>
                <a:solidFill>
                  <a:srgbClr val="000000"/>
                </a:solidFill>
                <a:effectLst/>
                <a:uLnTx/>
                <a:uFillTx/>
                <a:latin typeface="Arial"/>
                <a:ea typeface="+mn-ea"/>
                <a:cs typeface="+mn-cs"/>
              </a:rPr>
              <a:t>50</a:t>
            </a:r>
            <a:r>
              <a:rPr kumimoji="0" lang="en-US" sz="1800" b="0" i="0" u="none" strike="noStrike" kern="1200" cap="none" spc="0" normalizeH="0" baseline="0" noProof="0" dirty="0">
                <a:ln>
                  <a:noFill/>
                </a:ln>
                <a:solidFill>
                  <a:srgbClr val="000000"/>
                </a:solidFill>
                <a:effectLst/>
                <a:uLnTx/>
                <a:uFillTx/>
                <a:latin typeface="Arial"/>
                <a:ea typeface="+mn-ea"/>
                <a:cs typeface="+mn-cs"/>
              </a:rPr>
              <a:t> = 402 </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(C</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sp>
        <p:nvSpPr>
          <p:cNvPr id="7" name="TextBox 6"/>
          <p:cNvSpPr txBox="1"/>
          <p:nvPr/>
        </p:nvSpPr>
        <p:spPr>
          <a:xfrm>
            <a:off x="6705600" y="5379719"/>
            <a:ext cx="205376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TTI 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VMD</a:t>
            </a:r>
            <a:r>
              <a:rPr kumimoji="0" lang="en-US" sz="1800" b="0" i="0" u="none" strike="noStrike" kern="1200" cap="none" spc="0" normalizeH="0" baseline="-25000" noProof="0" dirty="0">
                <a:ln>
                  <a:noFill/>
                </a:ln>
                <a:solidFill>
                  <a:srgbClr val="000000"/>
                </a:solidFill>
                <a:effectLst/>
                <a:uLnTx/>
                <a:uFillTx/>
                <a:latin typeface="Arial"/>
                <a:ea typeface="+mn-ea"/>
                <a:cs typeface="+mn-cs"/>
              </a:rPr>
              <a:t>50</a:t>
            </a:r>
            <a:r>
              <a:rPr kumimoji="0" lang="en-US" sz="1800" b="0" i="0" u="none" strike="noStrike" kern="1200" cap="none" spc="0" normalizeH="0" baseline="0" noProof="0" dirty="0">
                <a:ln>
                  <a:noFill/>
                </a:ln>
                <a:solidFill>
                  <a:srgbClr val="000000"/>
                </a:solidFill>
                <a:effectLst/>
                <a:uLnTx/>
                <a:uFillTx/>
                <a:latin typeface="Arial"/>
                <a:ea typeface="+mn-ea"/>
                <a:cs typeface="+mn-cs"/>
              </a:rPr>
              <a:t> = 524 </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(XC</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pic>
        <p:nvPicPr>
          <p:cNvPr id="1029"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6052880"/>
            <a:ext cx="1122802" cy="80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C:\Users\eprostko\prostkoeric C drive\ARM DATA\nz-02-15\SNB14052.JP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brightnessContrast bright="9000"/>
                    </a14:imgEffect>
                  </a14:imgLayer>
                </a14:imgProps>
              </a:ext>
              <a:ext uri="{28A0092B-C50C-407E-A947-70E740481C1C}">
                <a14:useLocalDpi xmlns:a14="http://schemas.microsoft.com/office/drawing/2010/main"/>
              </a:ext>
            </a:extLst>
          </a:blip>
          <a:srcRect l="27841" t="14533" r="34300" b="9754"/>
          <a:stretch/>
        </p:blipFill>
        <p:spPr bwMode="auto">
          <a:xfrm>
            <a:off x="3048000" y="807720"/>
            <a:ext cx="304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28800" y="0"/>
            <a:ext cx="6934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3333CC"/>
                </a:solidFill>
                <a:effectLst/>
                <a:uLnTx/>
                <a:uFillTx/>
                <a:latin typeface="Arial"/>
                <a:ea typeface="+mn-ea"/>
                <a:cs typeface="+mn-cs"/>
              </a:rPr>
              <a:t>VMD for common nozzle types</a:t>
            </a:r>
            <a:endParaRPr kumimoji="0" lang="en-US" sz="3600" b="0" i="0" u="none" strike="noStrike" kern="1200" cap="none" spc="0" normalizeH="0" baseline="0" noProof="0" dirty="0">
              <a:ln>
                <a:noFill/>
              </a:ln>
              <a:solidFill>
                <a:srgbClr val="3333CC"/>
              </a:solidFill>
              <a:effectLst/>
              <a:uLnTx/>
              <a:uFillTx/>
              <a:latin typeface="Arial"/>
              <a:ea typeface="+mn-ea"/>
              <a:cs typeface="+mn-cs"/>
            </a:endParaRPr>
          </a:p>
        </p:txBody>
      </p:sp>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76600" y="3093566"/>
            <a:ext cx="2743200" cy="1828800"/>
          </a:xfrm>
          <a:prstGeom prst="rect">
            <a:avLst/>
          </a:prstGeom>
        </p:spPr>
      </p:pic>
      <p:pic>
        <p:nvPicPr>
          <p:cNvPr id="3" name="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402" y="3158836"/>
            <a:ext cx="2744098" cy="1830297"/>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324600" y="3158836"/>
            <a:ext cx="2739385" cy="1830297"/>
          </a:xfrm>
          <a:prstGeom prst="rect">
            <a:avLst/>
          </a:prstGeom>
        </p:spPr>
      </p:pic>
    </p:spTree>
    <p:extLst>
      <p:ext uri="{BB962C8B-B14F-4D97-AF65-F5344CB8AC3E}">
        <p14:creationId xmlns:p14="http://schemas.microsoft.com/office/powerpoint/2010/main" val="227658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5-07-08 16.26.4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19400" y="0"/>
            <a:ext cx="3810000" cy="6691745"/>
          </a:xfrm>
          <a:prstGeom prst="rect">
            <a:avLst/>
          </a:prstGeom>
        </p:spPr>
      </p:pic>
    </p:spTree>
    <p:extLst>
      <p:ext uri="{BB962C8B-B14F-4D97-AF65-F5344CB8AC3E}">
        <p14:creationId xmlns:p14="http://schemas.microsoft.com/office/powerpoint/2010/main" val="3845933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You Can Put More than 1 Nozzle on a Boom</a:t>
            </a:r>
            <a:endParaRPr lang="en-US" sz="3600" dirty="0"/>
          </a:p>
        </p:txBody>
      </p:sp>
      <p:pic>
        <p:nvPicPr>
          <p:cNvPr id="12" name="Content Placeholder 11"/>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54691" y="1600200"/>
            <a:ext cx="6034617" cy="4525963"/>
          </a:xfrm>
        </p:spPr>
      </p:pic>
    </p:spTree>
    <p:extLst>
      <p:ext uri="{BB962C8B-B14F-4D97-AF65-F5344CB8AC3E}">
        <p14:creationId xmlns:p14="http://schemas.microsoft.com/office/powerpoint/2010/main" val="10533724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eanuts">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Peanu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eanut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anut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anut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anut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anut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anut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anut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57270</TotalTime>
  <Words>1641</Words>
  <Application>Microsoft Office PowerPoint</Application>
  <PresentationFormat>On-screen Show (4:3)</PresentationFormat>
  <Paragraphs>445</Paragraphs>
  <Slides>34</Slides>
  <Notes>12</Notes>
  <HiddenSlides>1</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34</vt:i4>
      </vt:variant>
    </vt:vector>
  </HeadingPairs>
  <TitlesOfParts>
    <vt:vector size="44" baseType="lpstr">
      <vt:lpstr>Arial</vt:lpstr>
      <vt:lpstr>Calibri</vt:lpstr>
      <vt:lpstr>Calibri Light</vt:lpstr>
      <vt:lpstr>Times New Roman</vt:lpstr>
      <vt:lpstr>1_Office Theme</vt:lpstr>
      <vt:lpstr>Office Theme</vt:lpstr>
      <vt:lpstr>Peanuts</vt:lpstr>
      <vt:lpstr>1_Default Design</vt:lpstr>
      <vt:lpstr>2_Office Theme</vt:lpstr>
      <vt:lpstr>3_Office Theme</vt:lpstr>
      <vt:lpstr>Sprayer Nozzles and Droplet Size</vt:lpstr>
      <vt:lpstr>Coverage vs. Drift Control (It’s all about droplet size)</vt:lpstr>
      <vt:lpstr>Droplet Size</vt:lpstr>
      <vt:lpstr>Volume Median Diameter (VMD)</vt:lpstr>
      <vt:lpstr>Spray Tip Classification by Droplet Size </vt:lpstr>
      <vt:lpstr>PowerPoint Presentation</vt:lpstr>
      <vt:lpstr>PowerPoint Presentation</vt:lpstr>
      <vt:lpstr>PowerPoint Presentation</vt:lpstr>
      <vt:lpstr>You Can Put More than 1 Nozzle on a Boom</vt:lpstr>
      <vt:lpstr>What Nozzles Do I Like?</vt:lpstr>
      <vt:lpstr>Other Common Nozzle Questions</vt:lpstr>
      <vt:lpstr>Nozzle Requirements for Auxins (tolerant cotton and soybeans)</vt:lpstr>
      <vt:lpstr>How do “auxin” nozzles work in real world?</vt:lpstr>
      <vt:lpstr>2017/2018/2019 Nozzle Tests VMD50 and Coverage</vt:lpstr>
      <vt:lpstr>Commercial Sprayer Nozzle Tests - 2019</vt:lpstr>
      <vt:lpstr>Worth County Nozzle Test April 4, 2019 (Rep 2, card #2)</vt:lpstr>
      <vt:lpstr>Commercial Sprayer Nozzle Tests - 2019</vt:lpstr>
      <vt:lpstr>Bulloch County Nozzle Test March 21, 2019 (Rep 2, card #4)</vt:lpstr>
      <vt:lpstr>Commercial Sprayer Nozzle Tests - 2019</vt:lpstr>
      <vt:lpstr>Pierce County Nozzle Test March 26, 2019 (Rep 1, card #5)</vt:lpstr>
      <vt:lpstr>Droplet Size and Spray Coverage from 2019 Nozzle Tests with Commercial Sprayers</vt:lpstr>
      <vt:lpstr>2019 Nozzle Tests (Weeds, Insects, Disease, Yield)</vt:lpstr>
      <vt:lpstr>2019 Peanut Nozzle Tests</vt:lpstr>
      <vt:lpstr>2019 Nozzle Tests Pesticides/Fertilizers Applied</vt:lpstr>
      <vt:lpstr>Late-Season Insect, Weed, and Disease Ratings from 2019 Nozzle Tests with Commercial Sprayers**</vt:lpstr>
      <vt:lpstr>2019 Nozzle Test XRC-11004-VP</vt:lpstr>
      <vt:lpstr>2019 Nozzle Test TTI-11004-VP</vt:lpstr>
      <vt:lpstr>2019 Nozzle Test TDXL-11004-D</vt:lpstr>
      <vt:lpstr>Peanut Yield As Influenced By Nozzle Type from 2019 Nozzle Tests with Commercial Sprayers</vt:lpstr>
      <vt:lpstr>Summary - 2019</vt:lpstr>
      <vt:lpstr>Conclusions</vt:lpstr>
      <vt:lpstr>Liberty (glufosinate) - Nozzles</vt:lpstr>
      <vt:lpstr>What nozzle should I use?</vt:lpstr>
      <vt:lpstr>Questions/Comments?</vt:lpstr>
    </vt:vector>
  </TitlesOfParts>
  <Company>UGA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Webster County – September 4, 2015</dc:title>
  <dc:creator>Eric P. Prostko</dc:creator>
  <cp:lastModifiedBy>Eric P. Prostko</cp:lastModifiedBy>
  <cp:revision>363</cp:revision>
  <cp:lastPrinted>2019-08-19T16:59:20Z</cp:lastPrinted>
  <dcterms:created xsi:type="dcterms:W3CDTF">2019-01-08T19:26:03Z</dcterms:created>
  <dcterms:modified xsi:type="dcterms:W3CDTF">2019-11-20T13:46:53Z</dcterms:modified>
</cp:coreProperties>
</file>