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0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1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2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3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0" r:id="rId1"/>
    <p:sldMasterId id="2147483815" r:id="rId2"/>
    <p:sldMasterId id="2147483839" r:id="rId3"/>
    <p:sldMasterId id="2147483940" r:id="rId4"/>
    <p:sldMasterId id="2147483964" r:id="rId5"/>
    <p:sldMasterId id="2147483977" r:id="rId6"/>
    <p:sldMasterId id="2147483989" r:id="rId7"/>
    <p:sldMasterId id="2147484001" r:id="rId8"/>
    <p:sldMasterId id="2147484013" r:id="rId9"/>
    <p:sldMasterId id="2147484034" r:id="rId10"/>
    <p:sldMasterId id="2147484055" r:id="rId11"/>
    <p:sldMasterId id="2147484067" r:id="rId12"/>
    <p:sldMasterId id="2147484080" r:id="rId13"/>
    <p:sldMasterId id="2147484101" r:id="rId14"/>
  </p:sldMasterIdLst>
  <p:notesMasterIdLst>
    <p:notesMasterId r:id="rId54"/>
  </p:notesMasterIdLst>
  <p:sldIdLst>
    <p:sldId id="392" r:id="rId15"/>
    <p:sldId id="393" r:id="rId16"/>
    <p:sldId id="394" r:id="rId17"/>
    <p:sldId id="395" r:id="rId18"/>
    <p:sldId id="396" r:id="rId19"/>
    <p:sldId id="397" r:id="rId20"/>
    <p:sldId id="398" r:id="rId21"/>
    <p:sldId id="399" r:id="rId22"/>
    <p:sldId id="400" r:id="rId23"/>
    <p:sldId id="401" r:id="rId24"/>
    <p:sldId id="402" r:id="rId25"/>
    <p:sldId id="403" r:id="rId26"/>
    <p:sldId id="404" r:id="rId27"/>
    <p:sldId id="411" r:id="rId28"/>
    <p:sldId id="406" r:id="rId29"/>
    <p:sldId id="407" r:id="rId30"/>
    <p:sldId id="408" r:id="rId31"/>
    <p:sldId id="409" r:id="rId32"/>
    <p:sldId id="322" r:id="rId33"/>
    <p:sldId id="323" r:id="rId34"/>
    <p:sldId id="361" r:id="rId35"/>
    <p:sldId id="384" r:id="rId36"/>
    <p:sldId id="325" r:id="rId37"/>
    <p:sldId id="386" r:id="rId38"/>
    <p:sldId id="327" r:id="rId39"/>
    <p:sldId id="410" r:id="rId40"/>
    <p:sldId id="389" r:id="rId41"/>
    <p:sldId id="390" r:id="rId42"/>
    <p:sldId id="373" r:id="rId43"/>
    <p:sldId id="370" r:id="rId44"/>
    <p:sldId id="371" r:id="rId45"/>
    <p:sldId id="372" r:id="rId46"/>
    <p:sldId id="374" r:id="rId47"/>
    <p:sldId id="375" r:id="rId48"/>
    <p:sldId id="367" r:id="rId49"/>
    <p:sldId id="380" r:id="rId50"/>
    <p:sldId id="376" r:id="rId51"/>
    <p:sldId id="379" r:id="rId52"/>
    <p:sldId id="391" r:id="rId53"/>
  </p:sldIdLst>
  <p:sldSz cx="9144000" cy="6858000" type="screen4x3"/>
  <p:notesSz cx="7053263" cy="93567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1613" y="4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SH-7418LL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Average</c:v>
                </c:pt>
              </c:strCache>
            </c:strRef>
          </c:cat>
          <c:val>
            <c:numRef>
              <c:f>Sheet1!$B$2:$B$6</c:f>
              <c:numCache>
                <c:formatCode>0.0</c:formatCode>
                <c:ptCount val="5"/>
                <c:pt idx="0">
                  <c:v>69.2</c:v>
                </c:pt>
                <c:pt idx="1">
                  <c:v>52.2</c:v>
                </c:pt>
                <c:pt idx="2">
                  <c:v>54</c:v>
                </c:pt>
                <c:pt idx="3">
                  <c:v>60.9</c:v>
                </c:pt>
                <c:pt idx="4" formatCode="General">
                  <c:v>59.1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22-4235-9D66-54E4C2ED817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AGS-747LL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bg1">
                        <a:lumMod val="20000"/>
                        <a:lumOff val="80000"/>
                      </a:schemeClr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Average</c:v>
                </c:pt>
              </c:strCache>
            </c:strRef>
          </c:cat>
          <c:val>
            <c:numRef>
              <c:f>Sheet1!$C$2:$C$6</c:f>
              <c:numCache>
                <c:formatCode>0.0</c:formatCode>
                <c:ptCount val="5"/>
                <c:pt idx="0">
                  <c:v>69.3</c:v>
                </c:pt>
                <c:pt idx="1">
                  <c:v>51.8</c:v>
                </c:pt>
                <c:pt idx="2">
                  <c:v>52.5</c:v>
                </c:pt>
                <c:pt idx="3">
                  <c:v>56</c:v>
                </c:pt>
                <c:pt idx="4" formatCode="General">
                  <c:v>57.4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22-4235-9D66-54E4C2ED817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All Group VII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Average</c:v>
                </c:pt>
              </c:strCache>
            </c:strRef>
          </c:cat>
          <c:val>
            <c:numRef>
              <c:f>Sheet1!$D$2:$D$6</c:f>
              <c:numCache>
                <c:formatCode>0.0</c:formatCode>
                <c:ptCount val="5"/>
                <c:pt idx="0">
                  <c:v>64.900000000000006</c:v>
                </c:pt>
                <c:pt idx="1">
                  <c:v>49</c:v>
                </c:pt>
                <c:pt idx="2">
                  <c:v>48.5</c:v>
                </c:pt>
                <c:pt idx="3">
                  <c:v>57.6</c:v>
                </c:pt>
                <c:pt idx="4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22-4235-9D66-54E4C2ED81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7686464"/>
        <c:axId val="337687248"/>
      </c:barChart>
      <c:catAx>
        <c:axId val="3376864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Year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37687248"/>
        <c:crosses val="autoZero"/>
        <c:auto val="1"/>
        <c:lblAlgn val="ctr"/>
        <c:lblOffset val="100"/>
        <c:noMultiLvlLbl val="0"/>
      </c:catAx>
      <c:valAx>
        <c:axId val="337687248"/>
        <c:scaling>
          <c:orientation val="minMax"/>
          <c:max val="7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Bu/A</a:t>
                </a:r>
                <a:endParaRPr lang="en-US" dirty="0"/>
              </a:p>
            </c:rich>
          </c:tx>
          <c:overlay val="0"/>
        </c:title>
        <c:numFmt formatCode="0.0" sourceLinked="1"/>
        <c:majorTickMark val="out"/>
        <c:minorTickMark val="none"/>
        <c:tickLblPos val="nextTo"/>
        <c:crossAx val="337686464"/>
        <c:crosses val="autoZero"/>
        <c:crossBetween val="between"/>
        <c:majorUnit val="14"/>
      </c:valAx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2015 (103 DAT)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None</c:v>
                </c:pt>
                <c:pt idx="1">
                  <c:v>Clear</c:v>
                </c:pt>
                <c:pt idx="2">
                  <c:v>LDPE</c:v>
                </c:pt>
                <c:pt idx="3">
                  <c:v>VIF</c:v>
                </c:pt>
                <c:pt idx="4">
                  <c:v>TIF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</c:v>
                </c:pt>
                <c:pt idx="1">
                  <c:v>36</c:v>
                </c:pt>
                <c:pt idx="2">
                  <c:v>101</c:v>
                </c:pt>
                <c:pt idx="3">
                  <c:v>117</c:v>
                </c:pt>
                <c:pt idx="4">
                  <c:v>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783-4BFD-89A2-84DFB2C65BB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2016 (83 DAT)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None</c:v>
                </c:pt>
                <c:pt idx="1">
                  <c:v>Clear</c:v>
                </c:pt>
                <c:pt idx="2">
                  <c:v>LDPE</c:v>
                </c:pt>
                <c:pt idx="3">
                  <c:v>VIF</c:v>
                </c:pt>
                <c:pt idx="4">
                  <c:v>TIF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</c:v>
                </c:pt>
                <c:pt idx="1">
                  <c:v>15</c:v>
                </c:pt>
                <c:pt idx="2">
                  <c:v>57</c:v>
                </c:pt>
                <c:pt idx="3">
                  <c:v>54</c:v>
                </c:pt>
                <c:pt idx="4">
                  <c:v>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783-4BFD-89A2-84DFB2C65B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5948288"/>
        <c:axId val="125950208"/>
      </c:lineChart>
      <c:catAx>
        <c:axId val="1259482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Mulch</a:t>
                </a:r>
                <a:endParaRPr lang="en-US" dirty="0"/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125950208"/>
        <c:crosses val="autoZero"/>
        <c:auto val="1"/>
        <c:lblAlgn val="ctr"/>
        <c:lblOffset val="100"/>
        <c:noMultiLvlLbl val="0"/>
      </c:catAx>
      <c:valAx>
        <c:axId val="1259502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µg/kg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25948288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884976183532614E-2"/>
          <c:y val="3.4528342366033485E-2"/>
          <c:w val="0.93713971517449213"/>
          <c:h val="0.769664489082212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Treatment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D65-41EC-BF1F-C93AA0FEC4E6}"/>
              </c:ext>
            </c:extLst>
          </c:dPt>
          <c:dPt>
            <c:idx val="9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77D-45DB-B6CC-4B94DABA3050}"/>
              </c:ext>
            </c:extLst>
          </c:dPt>
          <c:dPt>
            <c:idx val="1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77D-45DB-B6CC-4B94DABA305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NTC1</c:v>
                </c:pt>
                <c:pt idx="1">
                  <c:v>NTC2</c:v>
                </c:pt>
                <c:pt idx="2">
                  <c:v>Sinbar 1 oz/A</c:v>
                </c:pt>
                <c:pt idx="3">
                  <c:v>Sinbar 2 oz/A</c:v>
                </c:pt>
                <c:pt idx="4">
                  <c:v>Sinbar 3 oz/A</c:v>
                </c:pt>
                <c:pt idx="5">
                  <c:v>Sinbar 4 oz/A</c:v>
                </c:pt>
                <c:pt idx="6">
                  <c:v>Reflex 2 oz/A</c:v>
                </c:pt>
                <c:pt idx="7">
                  <c:v>Reflex 4 oz/A</c:v>
                </c:pt>
                <c:pt idx="8">
                  <c:v>Reflex 8 oz/A</c:v>
                </c:pt>
                <c:pt idx="9">
                  <c:v>Reflex 12 oz/A</c:v>
                </c:pt>
                <c:pt idx="10">
                  <c:v>Reflex 16 oz/A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47.3</c:v>
                </c:pt>
                <c:pt idx="1">
                  <c:v>42.8</c:v>
                </c:pt>
                <c:pt idx="2">
                  <c:v>46.8</c:v>
                </c:pt>
                <c:pt idx="3">
                  <c:v>55.8</c:v>
                </c:pt>
                <c:pt idx="4">
                  <c:v>37.5</c:v>
                </c:pt>
                <c:pt idx="5">
                  <c:v>43.8</c:v>
                </c:pt>
                <c:pt idx="6">
                  <c:v>34.799999999999997</c:v>
                </c:pt>
                <c:pt idx="7">
                  <c:v>37.799999999999997</c:v>
                </c:pt>
                <c:pt idx="8">
                  <c:v>28.3</c:v>
                </c:pt>
                <c:pt idx="9">
                  <c:v>18.3</c:v>
                </c:pt>
                <c:pt idx="10">
                  <c:v>16.8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7D-45DB-B6CC-4B94DABA30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89908495"/>
        <c:axId val="789909327"/>
      </c:barChart>
      <c:catAx>
        <c:axId val="789908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9909327"/>
        <c:crosses val="autoZero"/>
        <c:auto val="1"/>
        <c:lblAlgn val="ctr"/>
        <c:lblOffset val="100"/>
        <c:noMultiLvlLbl val="0"/>
      </c:catAx>
      <c:valAx>
        <c:axId val="7899093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99084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884976183532614E-2"/>
          <c:y val="3.4528342366033485E-2"/>
          <c:w val="0.93713971517449213"/>
          <c:h val="0.769664489082212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Treatment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77D-45DB-B6CC-4B94DABA3050}"/>
              </c:ext>
            </c:extLst>
          </c:dPt>
          <c:dPt>
            <c:idx val="1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77D-45DB-B6CC-4B94DABA305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NTC1</c:v>
                </c:pt>
                <c:pt idx="1">
                  <c:v>NTC2</c:v>
                </c:pt>
                <c:pt idx="2">
                  <c:v>Sinbar 1 oz/A</c:v>
                </c:pt>
                <c:pt idx="3">
                  <c:v>Sinbar 2 oz/A</c:v>
                </c:pt>
                <c:pt idx="4">
                  <c:v>Sinbar 3 oz/A</c:v>
                </c:pt>
                <c:pt idx="5">
                  <c:v>Sinbar 4 oz/A</c:v>
                </c:pt>
                <c:pt idx="6">
                  <c:v>Reflex 2 oz/A</c:v>
                </c:pt>
                <c:pt idx="7">
                  <c:v>Reflex 4 oz/A</c:v>
                </c:pt>
                <c:pt idx="8">
                  <c:v>Reflex 8 oz/A</c:v>
                </c:pt>
                <c:pt idx="9">
                  <c:v>Reflex 12 oz/A</c:v>
                </c:pt>
                <c:pt idx="10">
                  <c:v>Reflex 16 oz/A</c:v>
                </c:pt>
              </c:strCache>
            </c:strRef>
          </c:cat>
          <c:val>
            <c:numRef>
              <c:f>Sheet1!$B$2:$B$12</c:f>
              <c:numCache>
                <c:formatCode>0.0</c:formatCode>
                <c:ptCount val="11"/>
                <c:pt idx="0">
                  <c:v>74</c:v>
                </c:pt>
                <c:pt idx="1">
                  <c:v>71.5</c:v>
                </c:pt>
                <c:pt idx="2">
                  <c:v>75.7</c:v>
                </c:pt>
                <c:pt idx="3">
                  <c:v>75.7</c:v>
                </c:pt>
                <c:pt idx="4">
                  <c:v>72</c:v>
                </c:pt>
                <c:pt idx="5">
                  <c:v>73.2</c:v>
                </c:pt>
                <c:pt idx="6">
                  <c:v>70.400000000000006</c:v>
                </c:pt>
                <c:pt idx="7">
                  <c:v>69.5</c:v>
                </c:pt>
                <c:pt idx="8">
                  <c:v>75.400000000000006</c:v>
                </c:pt>
                <c:pt idx="9">
                  <c:v>62.1</c:v>
                </c:pt>
                <c:pt idx="10">
                  <c:v>58.3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7D-45DB-B6CC-4B94DABA30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89908495"/>
        <c:axId val="789909327"/>
      </c:barChart>
      <c:catAx>
        <c:axId val="789908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9909327"/>
        <c:crosses val="autoZero"/>
        <c:auto val="1"/>
        <c:lblAlgn val="ctr"/>
        <c:lblOffset val="100"/>
        <c:noMultiLvlLbl val="0"/>
      </c:catAx>
      <c:valAx>
        <c:axId val="7899093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9908495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5938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738" y="0"/>
            <a:ext cx="3055937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EEE51-2C2D-4DF0-A5DB-0168089C805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701675"/>
            <a:ext cx="4676775" cy="3508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850" y="4445000"/>
            <a:ext cx="5643563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86825"/>
            <a:ext cx="3055938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738" y="8886825"/>
            <a:ext cx="3055937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CF0EC-5B4E-4F08-80E5-9198173F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45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D7FFC-6CB0-4B09-88E0-66A591A91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577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CF0EC-5B4E-4F08-80E5-9198173F1D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472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CF0EC-5B4E-4F08-80E5-9198173F1D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838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CF0EC-5B4E-4F08-80E5-9198173F1D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075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CF0EC-5B4E-4F08-80E5-9198173F1D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953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CF0EC-5B4E-4F08-80E5-9198173F1D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542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B6C3CB-9CCF-4003-AD09-B12E7CFB0B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2154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F7DD4A-128E-488A-99C8-FF698EFE9F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3248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53AF6-5A35-4927-9FBF-71D867676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987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C556F-5E96-46E9-936A-4F2C4CB0B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8565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4CDEC-6DD9-4202-8B20-879A51D7C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9506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5C529-9507-4EA4-BA78-E2663D280C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5276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221CA-FD39-4213-B936-F97955DF6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24819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90034-17A7-4D17-8D0C-DE05A4D58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90509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7E879-4D81-4B3F-BD6A-C2F8B64E1D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4450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B1F1D-E33C-417C-BED7-2CD94B1679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626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2982D-03D1-4593-B3BC-A258B423B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09568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F2F2F-0C5A-41A6-926A-7BA716A96A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64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BC2C3E-3B0B-4A58-A736-2E5E03E61A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040739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D1462-C069-4CB9-8A9A-5D968C4CC6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926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4FB97-3D06-4C85-8FD2-16E8CBAC7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2529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5FCBD-6E5E-4DDF-B550-7FDF6E88A8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092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E1638F28-79C3-4D8D-BAFB-27DAD20F4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9303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C2673-F357-4832-93FC-90D15867FA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49475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62E26-BC72-48A0-89D7-24DA19EF27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152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B66FF-6752-44B1-BDC6-D6EA9405D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0346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65ACB-B9E2-43F3-A532-7E8C802FF6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139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A79F1-D9A9-4715-BB7D-BB1956B98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26771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C376A-B4AA-448F-B2DF-EFCC3687EC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89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D4EC1F-366E-4B6C-9F05-B796EC6828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970469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DCDB8-7F98-4827-A5D8-169B4ADE8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1112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4C98A-890E-453E-BFC4-C199E33D3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6570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417E7-78C3-4E49-9D03-3A86386F2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299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A0AE0-DADB-4ADF-A73D-10FB0CF01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9682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BAE99-9719-490D-889B-3DA0DD4871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5900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F7C77-D586-4368-A9DE-FCAB0AB012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1965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265A5-3696-41F6-8533-1F4CE330B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4822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51902-FA4A-4018-A756-9765EB5C92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1158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5A2DA-B4D1-4171-8847-CAA8243D29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663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F6A10-D617-4B26-9FA0-0AA1CFB03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17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1CF76E-289E-4669-BA3C-E1FF20BE69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887093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FC05-B39D-4A46-8923-42665AA9CC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428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57BE6-B458-49F6-9D61-F722869CE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13543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486AF-4A50-4CD0-B731-88D6C99FA4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1255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37653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38384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37982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55700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63654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58963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433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96544-E058-4C92-B0CF-AA4BA0A169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984682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91074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74872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82502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14234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/>
            </a:lvl1pPr>
          </a:lstStyle>
          <a:p>
            <a:pPr>
              <a:defRPr/>
            </a:pPr>
            <a:fld id="{3B1729A5-F10A-4D7E-AE97-36AAC9A38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62387"/>
      </p:ext>
    </p:extLst>
  </p:cSld>
  <p:clrMapOvr>
    <a:masterClrMapping/>
  </p:clrMapOvr>
  <p:transition spd="slow">
    <p:circl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ACAC892-C30F-4788-8295-9939C66712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23420"/>
      </p:ext>
    </p:extLst>
  </p:cSld>
  <p:clrMapOvr>
    <a:masterClrMapping/>
  </p:clrMapOvr>
  <p:transition spd="slow">
    <p:circl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41472EA-3560-4DEE-8BDE-022E241BE7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618759"/>
      </p:ext>
    </p:extLst>
  </p:cSld>
  <p:clrMapOvr>
    <a:masterClrMapping/>
  </p:clrMapOvr>
  <p:transition spd="slow">
    <p:circl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E7C37AE-8CBA-4662-9B99-E888A74E5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15546"/>
      </p:ext>
    </p:extLst>
  </p:cSld>
  <p:clrMapOvr>
    <a:masterClrMapping/>
  </p:clrMapOvr>
  <p:transition spd="slow">
    <p:circl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350F9F1-1390-4D22-A937-0226FDA77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91013"/>
      </p:ext>
    </p:extLst>
  </p:cSld>
  <p:clrMapOvr>
    <a:masterClrMapping/>
  </p:clrMapOvr>
  <p:transition spd="slow">
    <p:circl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A8CE536-1C6E-4BDC-98AA-12B35ED6C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851597"/>
      </p:ext>
    </p:extLst>
  </p:cSld>
  <p:clrMapOvr>
    <a:masterClrMapping/>
  </p:clrMapOvr>
  <p:transition spd="slow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84CBD-651F-4ECB-B53A-8A8D8212B697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585AE3-A4EF-427A-90A0-A7FAD1E490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06104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7AD83A4-D567-4DF9-9FF4-B3757A9BBF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770137"/>
      </p:ext>
    </p:extLst>
  </p:cSld>
  <p:clrMapOvr>
    <a:masterClrMapping/>
  </p:clrMapOvr>
  <p:transition spd="slow">
    <p:circl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E9FB744-3942-4FE7-8D79-69D1276B1B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449427"/>
      </p:ext>
    </p:extLst>
  </p:cSld>
  <p:clrMapOvr>
    <a:masterClrMapping/>
  </p:clrMapOvr>
  <p:transition spd="slow">
    <p:circl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BA80ABC-692E-4BDE-9086-827B1B781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92122"/>
      </p:ext>
    </p:extLst>
  </p:cSld>
  <p:clrMapOvr>
    <a:masterClrMapping/>
  </p:clrMapOvr>
  <p:transition spd="slow">
    <p:circl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831162C-CFFC-4D5C-8918-92F30A33E4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48381"/>
      </p:ext>
    </p:extLst>
  </p:cSld>
  <p:clrMapOvr>
    <a:masterClrMapping/>
  </p:clrMapOvr>
  <p:transition spd="slow">
    <p:circl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6261171-AC55-4354-AC63-CCC4187842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467999"/>
      </p:ext>
    </p:extLst>
  </p:cSld>
  <p:clrMapOvr>
    <a:masterClrMapping/>
  </p:clrMapOvr>
  <p:transition spd="slow">
    <p:circl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39CB7A3-6171-4F49-891A-A4420417F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89617"/>
      </p:ext>
    </p:extLst>
  </p:cSld>
  <p:clrMapOvr>
    <a:masterClrMapping/>
  </p:clrMapOvr>
  <p:transition spd="slow">
    <p:circl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15423088-4E11-43FD-9B2E-5A3E9D5C8F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0122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5346B-33AC-4459-8BBB-F6A57D9048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3970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A1BB6-DF1B-49F4-948C-27E1144D5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6485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3BE1D-E4F3-4FF8-9BA7-6190AE84C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832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67B96-4ECB-477C-9D4D-9CCB62BEEC89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9EF1A-52A1-4ECA-9D33-6B33B7D8B2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354702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72D95-1E48-4D1C-913B-794CF924F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6509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4B8E0-7671-42C5-BD92-12A88AD20D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4585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C28D8F-EF0E-4EE8-BC0E-EACB26F24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7587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7CE3D-C9C6-4BBF-A9BF-2263BC9FB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95195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CE0A4-20BA-4DFD-98F6-6669913968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1682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365E8-7022-4817-A24E-4FB26015D9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5810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967C7-8467-43DF-982E-1D6AD5008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3895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B23A1-9F38-4269-9532-5541C9927E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9000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50F7A-82FB-4257-9A8D-215C3A4A2A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14176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FF15C-0B25-4347-81DC-13A293CADA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1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CC84A-D99B-4C5A-88D9-B70E12C67E3A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8EDE1A-13DC-49D9-A181-6BE1E2F9B8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647073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3BF9A-7D67-45EB-B904-411B388769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5301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9AADC-B2F0-4C1F-B909-64953F451E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88718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BBBD2-74E2-4723-B728-B0A5126B7A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6594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C4D94-75C6-448C-B3F3-D0FA3DA25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8764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CC422-0D43-49B1-9BB4-2B6E554E5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8712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70A35-B7A3-4AEC-B146-A7807D988A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48398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/>
            </a:lvl1pPr>
          </a:lstStyle>
          <a:p>
            <a:pPr>
              <a:defRPr/>
            </a:pPr>
            <a:fld id="{3B1729A5-F10A-4D7E-AE97-36AAC9A38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075567"/>
      </p:ext>
    </p:extLst>
  </p:cSld>
  <p:clrMapOvr>
    <a:masterClrMapping/>
  </p:clrMapOvr>
  <p:transition spd="slow">
    <p:circl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ACAC892-C30F-4788-8295-9939C66712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780717"/>
      </p:ext>
    </p:extLst>
  </p:cSld>
  <p:clrMapOvr>
    <a:masterClrMapping/>
  </p:clrMapOvr>
  <p:transition spd="slow">
    <p:circl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41472EA-3560-4DEE-8BDE-022E241BE7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33458"/>
      </p:ext>
    </p:extLst>
  </p:cSld>
  <p:clrMapOvr>
    <a:masterClrMapping/>
  </p:clrMapOvr>
  <p:transition spd="slow">
    <p:circl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E7C37AE-8CBA-4662-9B99-E888A74E5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38013"/>
      </p:ext>
    </p:extLst>
  </p:cSld>
  <p:clrMapOvr>
    <a:masterClrMapping/>
  </p:clrMapOvr>
  <p:transition spd="slow"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D907E-E75E-41A2-B3A6-B3FEC33ACA55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D5191-817C-45D6-8B42-9E03586B8E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680129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350F9F1-1390-4D22-A937-0226FDA77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591103"/>
      </p:ext>
    </p:extLst>
  </p:cSld>
  <p:clrMapOvr>
    <a:masterClrMapping/>
  </p:clrMapOvr>
  <p:transition spd="slow">
    <p:circl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A8CE536-1C6E-4BDC-98AA-12B35ED6C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132072"/>
      </p:ext>
    </p:extLst>
  </p:cSld>
  <p:clrMapOvr>
    <a:masterClrMapping/>
  </p:clrMapOvr>
  <p:transition spd="slow">
    <p:circl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7AD83A4-D567-4DF9-9FF4-B3757A9BBF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529436"/>
      </p:ext>
    </p:extLst>
  </p:cSld>
  <p:clrMapOvr>
    <a:masterClrMapping/>
  </p:clrMapOvr>
  <p:transition spd="slow">
    <p:circl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E9FB744-3942-4FE7-8D79-69D1276B1B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3482"/>
      </p:ext>
    </p:extLst>
  </p:cSld>
  <p:clrMapOvr>
    <a:masterClrMapping/>
  </p:clrMapOvr>
  <p:transition spd="slow">
    <p:circl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BA80ABC-692E-4BDE-9086-827B1B781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38774"/>
      </p:ext>
    </p:extLst>
  </p:cSld>
  <p:clrMapOvr>
    <a:masterClrMapping/>
  </p:clrMapOvr>
  <p:transition spd="slow">
    <p:circl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831162C-CFFC-4D5C-8918-92F30A33E4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60360"/>
      </p:ext>
    </p:extLst>
  </p:cSld>
  <p:clrMapOvr>
    <a:masterClrMapping/>
  </p:clrMapOvr>
  <p:transition spd="slow">
    <p:circl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6261171-AC55-4354-AC63-CCC4187842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95674"/>
      </p:ext>
    </p:extLst>
  </p:cSld>
  <p:clrMapOvr>
    <a:masterClrMapping/>
  </p:clrMapOvr>
  <p:transition spd="slow">
    <p:circl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39CB7A3-6171-4F49-891A-A4420417F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44260"/>
      </p:ext>
    </p:extLst>
  </p:cSld>
  <p:clrMapOvr>
    <a:masterClrMapping/>
  </p:clrMapOvr>
  <p:transition spd="slow">
    <p:circl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51F21-CB0A-466E-90F9-33A9DA4ED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87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D404F-3C2C-449A-BDCC-E33C6E978C39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B95CE2-0B76-47DC-A6EA-42EA8A91D8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3160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E5E51F-EF8A-4E8F-98CE-EC85769999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56394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F18F7-A435-4645-B70F-756742E1889F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830396-63BC-4481-8CB3-59F1E8DB23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892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26E2E-3FCF-41FA-8E55-091121671BE3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4D8E64-1057-4E04-BBAB-269BA1EEA3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6980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24AF8-27A8-487C-A301-6203BD12DEA2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D607D3-5CE2-48DC-8655-45C8A205DA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65053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991B0-2DE1-4BAF-BCE4-85DE898BFC7C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BFB611-6167-4086-9947-661E2635EF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54289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466ED-C87A-4DC7-BD0C-68ACF7F5A554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1B0024-B7AE-42E2-A3FD-97C2677D4C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01098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82BDB-7B4C-415A-8F11-18B2DE4CC223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8E51EB-32AB-454C-B23B-D577B101B0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00277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5F30C77-02D6-47D1-A5DB-E5F9B6CEA10D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AAFAF76-D4EA-4DA2-BD7B-6169CB4215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79991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58E54AF-7334-4066-B41A-672679935073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2833C59-4307-47F0-8DD0-65A1DBF9B3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56078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2AB68D9-1EE5-4572-B18C-0E443CA69D76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ECBAE12-F7E5-4FBA-8C98-C60D96AC78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1892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FBADBA8-D446-4F52-B1CE-5A40309D2802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E7F7E10-481C-4A3E-BA3B-25BF469FAD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6408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D686B8-0D0A-4F44-8A2D-E1C9AE344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4049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68CA8D2-7655-4C69-AEA9-F7BBAA2BE61C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2A723EF-379C-4618-9650-6F8B783C58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00801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1494017-4156-46EB-B0CB-A17D5DEA0655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19883F3-FCE7-4148-A823-D67568448F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85814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27E7EBB-8536-4A45-B505-393CB34943AC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7E663A1-282F-4AD5-B8C8-A5E578251C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50615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9A33F67-ACEC-4CB1-9E24-3E7DB80B05A5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44CAD03-2026-462B-B6FE-C9C5E45B98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53315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99574D6-5B54-4CA5-8CBC-1EACB0B5FC78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8D23026-1EBB-4DD3-8267-818419B2DC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21760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4CED08F-8CE0-4D67-8F55-135FABC75904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35C2F9F-FC4C-4D08-ADFE-6FA6C97668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45701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D79A8E9-BE17-42FE-935A-B76BE5417B04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02791B5-4186-484C-8E21-2120E3B440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91261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3956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5855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856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7678B-822B-4CE1-8927-E4BE73CD5D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00651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304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9814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880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644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6267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413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5389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68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4379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313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9FB41C-7AA4-4D20-AF82-CAA1B63D98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17280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4702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4577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5903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77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3025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9297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2022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9852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308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7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2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7" y="3932243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82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5A74638-605B-4C09-9528-BDBB4DDB6B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139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EFC7BA-69DA-4CE2-BF7A-ADB3F1A90D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0857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4A34A30-ECCA-4943-B059-74AC6199FBAE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B9CDC06-66FD-4BD9-B039-ED981E3C2F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202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03C0429-0F7D-4ECA-B95E-D9CD90187F7D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A72CC0E-EE20-4A3D-AC00-B0590FB67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2486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6BE2A03-0D5F-4E3B-B210-12FCB7C42A9B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DDCCA4C-5A21-4658-8391-091D752099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7722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1826607-6C4F-41D9-B419-61473FFF530B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63C0DF2-6AF4-4F64-BC98-65F1A68321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6820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AFC2FEC-F43E-41D5-859E-75CDC4F3F57E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E1E708F-5344-4E99-A1E1-B3EE28C8FC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9271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C451EB8-2572-43A0-9E79-FF1E83CBEB02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748C4B2-0E34-4C3E-A4D6-D127FD675F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456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B048309-E12C-42F1-A252-88BED9C032C1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B558A92-FB39-45CE-89FE-0F15471EA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7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4A538F1-E9E7-4799-8A57-8D50CF9B529B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5A95C51-514B-4410-8680-13632E165C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87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842FA63-844A-4812-9CE4-03ABE1C79FBA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B6B3E90-4775-4B7E-81B2-65CA8CC2EA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470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60A0DDB-5646-45B1-8E9B-E779FF5AF5C8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1574F0E-7A59-461D-A54D-F1478CCBEB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64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FCD1C-74E2-4565-9BC5-FD3509539F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56271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4707036-B57A-4DD5-8C81-85C783143FDB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308E620-10B7-4AEC-8E52-571242C434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689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3069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6945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5887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3138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9882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379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7266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6550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638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0E2DBA-091C-4E15-961D-5F84FA8E4E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9879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2169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426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05B4A-2615-4750-A72C-D256D912AD37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D5AFE-EEF6-41C0-ACA9-57E05D3E41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653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B9162-CB5F-46D7-A08A-37285E9B39CF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D177B-766C-48FE-B2EE-BFDFFC3459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404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E2087-DBA5-406B-804F-02DC4D5793F0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ED5F8-1BA2-4EB8-BCE8-34C4BFFA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05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FF972-D416-4429-A9F8-7452D81A7130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46FCE-6805-4A6D-B28B-1C21F3D43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440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55096-D85B-47E0-B391-E6CEDD547F38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A2303-8FF2-4ADA-8407-5ED6A765B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3957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4FADE-2602-4428-AAD9-B8B33F7B5FE7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9E19B-F671-4D98-952D-F6F4FCE55E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0346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655A2-3566-4080-9A08-96EEB22353CC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109FB-084F-4535-8C7B-9391F0405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245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1F38A-AB5A-444A-8A08-DF569364293D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4C27A-78EF-4FC9-9EE9-0E7E8F54EC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68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C11629-E77C-4A4C-8F23-E6EA7928C0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218992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41405-A04B-4051-8B4F-DE6E38B02F5C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073B7-A868-49D6-B24C-27772A2E9F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4889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852C4-0334-4BFC-AAC9-CD84B3809723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64352-F2F1-4017-AD29-89579A2B94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024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8B19E-CB6D-49A8-A2A4-89BE53BDB3D6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ED550-9A89-4B57-9774-69133AFC4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796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01416F9B-C4BE-4499-AA78-5412D8F41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340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18604-69C6-41A5-9BBE-AC696D3600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629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78DAC-A1E8-4F3E-8ACE-B117FF88FF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849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EBFFD-D594-4361-84E0-9469AE22A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1359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8EB3B-BDF0-4C3D-8784-EE67DB14D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42945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A7020-D95E-4972-9F64-2FC32E785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705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DFD68-CD5F-482D-98BB-F1D73FD15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59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15.xml"/><Relationship Id="rId21" Type="http://schemas.openxmlformats.org/officeDocument/2006/relationships/theme" Target="../theme/theme10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20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19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Relationship Id="rId22" Type="http://schemas.openxmlformats.org/officeDocument/2006/relationships/image" Target="../media/image1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image" Target="../media/image1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1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58.xml"/><Relationship Id="rId21" Type="http://schemas.openxmlformats.org/officeDocument/2006/relationships/theme" Target="../theme/theme13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57.xml"/><Relationship Id="rId16" Type="http://schemas.openxmlformats.org/officeDocument/2006/relationships/slideLayout" Target="../slideLayouts/slideLayout171.xml"/><Relationship Id="rId20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65.xml"/><Relationship Id="rId19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Relationship Id="rId22" Type="http://schemas.openxmlformats.org/officeDocument/2006/relationships/image" Target="../media/image1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13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slideLayout" Target="../slideLayouts/slideLayout187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Relationship Id="rId14" Type="http://schemas.openxmlformats.org/officeDocument/2006/relationships/theme" Target="../theme/theme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95.xml"/><Relationship Id="rId21" Type="http://schemas.openxmlformats.org/officeDocument/2006/relationships/theme" Target="../theme/theme9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Garamond" panose="02020404030301010803" pitchFamily="18" charset="0"/>
              </a:defRPr>
            </a:lvl1pPr>
          </a:lstStyle>
          <a:p>
            <a:fld id="{58CA5769-A573-49F5-AC63-34B7624961E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3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P_SAGRI_TXT_Soybean_Patch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09CC75-32B6-434E-8578-70CDAA7FA9B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607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  <p:sldLayoutId id="2147484046" r:id="rId12"/>
    <p:sldLayoutId id="2147484047" r:id="rId13"/>
    <p:sldLayoutId id="2147484048" r:id="rId14"/>
    <p:sldLayoutId id="2147484049" r:id="rId15"/>
    <p:sldLayoutId id="2147484050" r:id="rId16"/>
    <p:sldLayoutId id="2147484051" r:id="rId17"/>
    <p:sldLayoutId id="2147484052" r:id="rId18"/>
    <p:sldLayoutId id="2147484053" r:id="rId19"/>
    <p:sldLayoutId id="2147484054" r:id="rId20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87ED4-4689-4A5A-819D-7035543118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C0135-0E1C-423C-9AC3-7F2D9E9E3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260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PP_SAGRI_TXT_Soybean_Patch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416427-D590-403C-AD5C-A0426772E67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92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  <p:sldLayoutId id="2147484079" r:id="rId12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PP_SAGRI_TXT_Soybean_Patch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charset="0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7B89CF-1E98-410D-BB7B-5CE1B97F2668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074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  <p:sldLayoutId id="2147484092" r:id="rId12"/>
    <p:sldLayoutId id="2147484093" r:id="rId13"/>
    <p:sldLayoutId id="2147484094" r:id="rId14"/>
    <p:sldLayoutId id="2147484095" r:id="rId15"/>
    <p:sldLayoutId id="2147484096" r:id="rId16"/>
    <p:sldLayoutId id="2147484097" r:id="rId17"/>
    <p:sldLayoutId id="2147484098" r:id="rId18"/>
    <p:sldLayoutId id="2147484099" r:id="rId19"/>
    <p:sldLayoutId id="2147484100" r:id="rId20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PP_SAGRI_TXT_Soybean_Patch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2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416427-D590-403C-AD5C-A0426772E67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39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  <p:sldLayoutId id="2147484113" r:id="rId12"/>
    <p:sldLayoutId id="2147484114" r:id="rId13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47726A5-3E73-4F90-8D53-1F2D8EA49582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0C75209-3794-4EE8-BE74-9EF9146131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1276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83C60A2-BB82-42D2-8B09-719EE91782FA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B00A33EF-EA57-4F83-8ACD-CBBDE6C1C1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91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87ED4-4689-4A5A-819D-70355431189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C0135-0E1C-423C-9AC3-7F2D9E9E3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40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830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7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C8EF1FA6-CDC6-4B8E-BAC3-29C1A869DDB8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FB032A8B-8C42-40AA-A34B-EED0D9E9A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96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11/18/2019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20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2800FB9-0BD8-4C0D-91D1-2F49C9D48615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3831E6-C0FD-4E05-9F19-D01CAC4143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554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P_SAGRI_TXT_Soybean_Patch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68FAED-7D74-4BD0-9B82-D0D5C4B3E52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53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  <p:sldLayoutId id="2147484025" r:id="rId12"/>
    <p:sldLayoutId id="2147484026" r:id="rId13"/>
    <p:sldLayoutId id="2147484027" r:id="rId14"/>
    <p:sldLayoutId id="2147484028" r:id="rId15"/>
    <p:sldLayoutId id="2147484029" r:id="rId16"/>
    <p:sldLayoutId id="2147484030" r:id="rId17"/>
    <p:sldLayoutId id="2147484031" r:id="rId18"/>
    <p:sldLayoutId id="2147484032" r:id="rId19"/>
    <p:sldLayoutId id="2147484033" r:id="rId20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9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list.com/en/resources-and-rewards.html" TargetMode="External"/><Relationship Id="rId2" Type="http://schemas.openxmlformats.org/officeDocument/2006/relationships/hyperlink" Target="https://www.enlist.com/en/approved-tank-mixes/enlist-one.html" TargetMode="Externa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xtendimaxapplicationrequirements.com/Pages/default.aspx" TargetMode="External"/><Relationship Id="rId7" Type="http://schemas.openxmlformats.org/officeDocument/2006/relationships/image" Target="../media/image43.png"/><Relationship Id="rId2" Type="http://schemas.openxmlformats.org/officeDocument/2006/relationships/hyperlink" Target="http://www.syngenta-us.com/herbicides/tavium-tank-mixes" TargetMode="Externa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hyperlink" Target="https://www.engeniastewardship.com/#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8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eprostko@uga.edu" TargetMode="Externa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48400" y="1524000"/>
            <a:ext cx="2895600" cy="1470025"/>
          </a:xfrm>
        </p:spPr>
        <p:txBody>
          <a:bodyPr/>
          <a:lstStyle/>
          <a:p>
            <a:pPr algn="ctr" eaLnBrk="1" hangingPunct="1"/>
            <a:r>
              <a:rPr lang="en-US" altLang="en-US" sz="3200" dirty="0" smtClean="0">
                <a:solidFill>
                  <a:srgbClr val="FFFF00"/>
                </a:solidFill>
              </a:rPr>
              <a:t>2020 Soybean Weed Control Update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733800"/>
            <a:ext cx="8686800" cy="698500"/>
          </a:xfrm>
        </p:spPr>
        <p:txBody>
          <a:bodyPr/>
          <a:lstStyle/>
          <a:p>
            <a:pPr algn="ctr" eaLnBrk="1" hangingPunct="1"/>
            <a:r>
              <a:rPr lang="en-US" altLang="en-US" dirty="0" smtClean="0"/>
              <a:t>Eric P. Prostko</a:t>
            </a:r>
          </a:p>
          <a:p>
            <a:pPr algn="ctr" eaLnBrk="1" hangingPunct="1"/>
            <a:r>
              <a:rPr lang="en-US" altLang="en-US" dirty="0" smtClean="0"/>
              <a:t>Professor and Extension Weed Specialist</a:t>
            </a:r>
          </a:p>
          <a:p>
            <a:pPr algn="ctr" eaLnBrk="1" hangingPunct="1"/>
            <a:r>
              <a:rPr lang="en-US" altLang="en-US" dirty="0" smtClean="0"/>
              <a:t>Dept. Crop &amp; Soil Sciences</a:t>
            </a:r>
          </a:p>
        </p:txBody>
      </p:sp>
      <p:pic>
        <p:nvPicPr>
          <p:cNvPr id="1026" name="Picture 2" descr="C:\Users\eprostko\AppData\Local\Temp\Temp1_CAES Formal.zip\Formal\JPG\CAES-FS-FC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5486400"/>
            <a:ext cx="2447575" cy="96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10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Statewide Average Yield of UGA Developed LL Soybeans*</a:t>
            </a:r>
            <a:endParaRPr lang="en-US" sz="3200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304800" y="1752600"/>
          <a:ext cx="82296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8098" y="6377479"/>
            <a:ext cx="3880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*Source: UGA OVT (6 locations/year, irrigated)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92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2,4-D/</a:t>
            </a:r>
            <a:r>
              <a:rPr lang="en-US" dirty="0" err="1" smtClean="0"/>
              <a:t>Dicamba</a:t>
            </a:r>
            <a:r>
              <a:rPr lang="en-US" dirty="0" smtClean="0"/>
              <a:t> Technologies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2699" y="1600200"/>
            <a:ext cx="3148447" cy="1228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8379" y="2916940"/>
            <a:ext cx="2011363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188" y="3841902"/>
            <a:ext cx="1500187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0975" y="2916940"/>
            <a:ext cx="15668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>
            <a:off x="4648200" y="1600200"/>
            <a:ext cx="0" cy="4876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1795711" y="5867400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2,4-D choline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27838" y="5765758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dicamba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0728" y="4838703"/>
            <a:ext cx="1255130" cy="83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2341" y="5276850"/>
            <a:ext cx="19288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665" y="5023809"/>
            <a:ext cx="3810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486" y="3841901"/>
            <a:ext cx="1324525" cy="13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2231" y="3715453"/>
            <a:ext cx="2703789" cy="1101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02" y="1635660"/>
            <a:ext cx="2119211" cy="1720886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12"/>
          <a:stretch>
            <a:fillRect/>
          </a:stretch>
        </p:blipFill>
        <p:spPr>
          <a:xfrm>
            <a:off x="2373216" y="2142758"/>
            <a:ext cx="2154443" cy="87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7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Enlist Soybeans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038600" cy="4572000"/>
          </a:xfrm>
        </p:spPr>
        <p:txBody>
          <a:bodyPr/>
          <a:lstStyle/>
          <a:p>
            <a:r>
              <a:rPr lang="en-US" sz="2000" dirty="0" smtClean="0"/>
              <a:t>China approval in Jan 2019</a:t>
            </a:r>
          </a:p>
          <a:p>
            <a:r>
              <a:rPr lang="en-US" sz="2000" b="1" u="sng" dirty="0" smtClean="0"/>
              <a:t>Enlist One </a:t>
            </a:r>
          </a:p>
          <a:p>
            <a:pPr lvl="1"/>
            <a:r>
              <a:rPr lang="en-US" sz="2000" i="1" dirty="0" smtClean="0"/>
              <a:t>2,4-D choline</a:t>
            </a:r>
          </a:p>
          <a:p>
            <a:r>
              <a:rPr lang="en-US" sz="2000" b="1" u="sng" dirty="0" smtClean="0"/>
              <a:t>Enlist Duo</a:t>
            </a:r>
          </a:p>
          <a:p>
            <a:pPr lvl="1"/>
            <a:r>
              <a:rPr lang="en-US" sz="2000" i="1" dirty="0" smtClean="0"/>
              <a:t>2,4-D choline + glyphosate</a:t>
            </a:r>
          </a:p>
          <a:p>
            <a:r>
              <a:rPr lang="en-US" sz="2000" dirty="0" smtClean="0"/>
              <a:t>POST up to R2 (full bloom)</a:t>
            </a:r>
          </a:p>
          <a:p>
            <a:r>
              <a:rPr lang="en-US" sz="2000" dirty="0" smtClean="0"/>
              <a:t>2 apps (12 days)</a:t>
            </a:r>
          </a:p>
          <a:p>
            <a:r>
              <a:rPr lang="en-US" sz="2000" dirty="0" smtClean="0">
                <a:hlinkClick r:id="rId2"/>
              </a:rPr>
              <a:t>Can be tank-mixed with glufosinate (Liberty) or others</a:t>
            </a:r>
            <a:endParaRPr lang="en-US" sz="2000" dirty="0" smtClean="0"/>
          </a:p>
          <a:p>
            <a:r>
              <a:rPr lang="en-US" sz="2000" dirty="0" smtClean="0">
                <a:hlinkClick r:id="rId3"/>
              </a:rPr>
              <a:t>Check label/web-sites for restrictions (nozzles, wind speed, buffers, etc.)</a:t>
            </a:r>
            <a:endParaRPr lang="en-US" sz="2000" dirty="0" smtClean="0"/>
          </a:p>
          <a:p>
            <a:r>
              <a:rPr lang="en-US" sz="2000" dirty="0" smtClean="0"/>
              <a:t>Varieties for GA????</a:t>
            </a:r>
          </a:p>
          <a:p>
            <a:endParaRPr lang="en-US" sz="2200" dirty="0"/>
          </a:p>
          <a:p>
            <a:endParaRPr lang="en-US" sz="2200" dirty="0" smtClean="0"/>
          </a:p>
          <a:p>
            <a:endParaRPr lang="en-US" sz="22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1783080"/>
            <a:ext cx="3021495" cy="457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5100" y="914301"/>
            <a:ext cx="2286330" cy="457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600" y="6351152"/>
            <a:ext cx="2438611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3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Xtend</a:t>
            </a:r>
            <a:r>
              <a:rPr lang="en-US" dirty="0" smtClean="0"/>
              <a:t> Soybeans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953000" cy="4572000"/>
          </a:xfrm>
        </p:spPr>
        <p:txBody>
          <a:bodyPr/>
          <a:lstStyle/>
          <a:p>
            <a:r>
              <a:rPr lang="en-US" sz="1800" b="1" dirty="0" smtClean="0"/>
              <a:t>Xtendimax 2.9SL, Engenia 5SL, </a:t>
            </a:r>
            <a:r>
              <a:rPr lang="en-US" sz="1800" b="1" dirty="0" err="1" smtClean="0"/>
              <a:t>FexaPan</a:t>
            </a:r>
            <a:r>
              <a:rPr lang="en-US" sz="1800" b="1" dirty="0" smtClean="0"/>
              <a:t> 2.9SL</a:t>
            </a:r>
          </a:p>
          <a:p>
            <a:pPr lvl="1"/>
            <a:r>
              <a:rPr lang="en-US" sz="1600" i="1" dirty="0" smtClean="0"/>
              <a:t>Dicamba</a:t>
            </a:r>
          </a:p>
          <a:p>
            <a:pPr lvl="1"/>
            <a:r>
              <a:rPr lang="en-US" sz="1600" i="1" dirty="0"/>
              <a:t>POST up to R1 (beginning  bloom) or 45 DAP</a:t>
            </a:r>
          </a:p>
          <a:p>
            <a:pPr lvl="1"/>
            <a:r>
              <a:rPr lang="en-US" sz="1600" i="1" dirty="0"/>
              <a:t>2 apps (7 days)</a:t>
            </a:r>
          </a:p>
          <a:p>
            <a:pPr lvl="1"/>
            <a:r>
              <a:rPr lang="en-US" sz="1600" i="1" dirty="0"/>
              <a:t>Add a </a:t>
            </a:r>
            <a:r>
              <a:rPr lang="en-US" sz="1600" i="1" dirty="0" smtClean="0"/>
              <a:t>residual</a:t>
            </a:r>
          </a:p>
          <a:p>
            <a:r>
              <a:rPr lang="en-US" sz="1800" b="1" dirty="0" err="1" smtClean="0"/>
              <a:t>Tavium</a:t>
            </a:r>
            <a:r>
              <a:rPr lang="en-US" sz="1800" b="1" dirty="0" smtClean="0"/>
              <a:t> 3.38SC</a:t>
            </a:r>
          </a:p>
          <a:p>
            <a:pPr lvl="1"/>
            <a:r>
              <a:rPr lang="en-US" sz="1600" i="1" dirty="0" smtClean="0"/>
              <a:t>dicamba (1.12 ae) + s-metolachlor (2.26 lb) </a:t>
            </a:r>
          </a:p>
          <a:p>
            <a:pPr lvl="1"/>
            <a:r>
              <a:rPr lang="en-US" sz="1600" i="1" dirty="0" smtClean="0"/>
              <a:t>56.5 oz/A</a:t>
            </a:r>
          </a:p>
          <a:p>
            <a:pPr lvl="1"/>
            <a:r>
              <a:rPr lang="en-US" sz="1600" i="1" dirty="0" smtClean="0"/>
              <a:t>POST up to V4 or 45 DAP</a:t>
            </a:r>
          </a:p>
          <a:p>
            <a:pPr lvl="1"/>
            <a:r>
              <a:rPr lang="en-US" sz="1600" i="1" dirty="0" smtClean="0">
                <a:hlinkClick r:id="rId2"/>
              </a:rPr>
              <a:t>tank-mixes</a:t>
            </a:r>
            <a:endParaRPr lang="en-US" sz="1600" i="1" dirty="0" smtClean="0"/>
          </a:p>
          <a:p>
            <a:r>
              <a:rPr lang="en-US" sz="1800" dirty="0" smtClean="0">
                <a:hlinkClick r:id="rId3"/>
              </a:rPr>
              <a:t>Check Xtendimax label/web-sites for tank-mixes and restrictions (nozzles, wind speed, buffers, etc.)</a:t>
            </a:r>
            <a:endParaRPr lang="en-US" sz="1800" dirty="0" smtClean="0"/>
          </a:p>
          <a:p>
            <a:r>
              <a:rPr lang="en-US" sz="1800" dirty="0" smtClean="0">
                <a:hlinkClick r:id="rId4"/>
              </a:rPr>
              <a:t>Engenia information</a:t>
            </a:r>
            <a:endParaRPr lang="en-US" sz="1800" dirty="0" smtClean="0"/>
          </a:p>
          <a:p>
            <a:endParaRPr lang="en-US" sz="2200" dirty="0"/>
          </a:p>
          <a:p>
            <a:endParaRPr lang="en-US" sz="2200" dirty="0" smtClean="0"/>
          </a:p>
          <a:p>
            <a:endParaRPr lang="en-US" sz="22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1601771"/>
            <a:ext cx="2996773" cy="457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13943" y="6172200"/>
            <a:ext cx="24368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Photo: Dr. Shaun Casteel, Purdue Univ.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4115" y="76200"/>
            <a:ext cx="856542" cy="569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630879"/>
            <a:ext cx="813174" cy="81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3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Roundup P-Max @ 28.4 oz/A + </a:t>
            </a:r>
            <a:r>
              <a:rPr lang="en-US" sz="2400" dirty="0" err="1" smtClean="0"/>
              <a:t>Tavium</a:t>
            </a:r>
            <a:r>
              <a:rPr lang="en-US" sz="2400" dirty="0" smtClean="0"/>
              <a:t> (VG) 56.5 oz + Intact @ 0.5% v/v + Class Act </a:t>
            </a:r>
            <a:r>
              <a:rPr lang="en-US" sz="2400" dirty="0" err="1" smtClean="0"/>
              <a:t>Ridion</a:t>
            </a:r>
            <a:r>
              <a:rPr lang="en-US" sz="2400" dirty="0" smtClean="0"/>
              <a:t> @ 1% v/v</a:t>
            </a:r>
            <a:endParaRPr lang="en-US" sz="2400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094" y="1752600"/>
            <a:ext cx="3430016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092" y="1752600"/>
            <a:ext cx="3430016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97" y="6459391"/>
            <a:ext cx="22862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SB-07-18, June 15, 2 DAT, Plot #402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821854"/>
            <a:ext cx="1451492" cy="62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2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Soybean Weed Control Technologies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191000" cy="4572000"/>
          </a:xfrm>
        </p:spPr>
        <p:txBody>
          <a:bodyPr/>
          <a:lstStyle/>
          <a:p>
            <a:r>
              <a:rPr lang="en-US" u="sng" dirty="0" smtClean="0"/>
              <a:t>HT3</a:t>
            </a:r>
          </a:p>
          <a:p>
            <a:pPr lvl="1"/>
            <a:r>
              <a:rPr lang="en-US" sz="2000" i="1" dirty="0" smtClean="0"/>
              <a:t>glufosinate + glyphosate + dicamba</a:t>
            </a:r>
          </a:p>
          <a:p>
            <a:pPr lvl="2"/>
            <a:r>
              <a:rPr lang="en-US" sz="1600" i="1" dirty="0" err="1" smtClean="0"/>
              <a:t>Xtendflex</a:t>
            </a:r>
            <a:endParaRPr lang="en-US" sz="1600" i="1" dirty="0" smtClean="0"/>
          </a:p>
          <a:p>
            <a:pPr lvl="1"/>
            <a:endParaRPr lang="en-US" dirty="0"/>
          </a:p>
          <a:p>
            <a:r>
              <a:rPr lang="en-US" u="sng" dirty="0" smtClean="0"/>
              <a:t>MGI</a:t>
            </a:r>
          </a:p>
          <a:p>
            <a:pPr lvl="1"/>
            <a:r>
              <a:rPr lang="en-US" sz="2000" i="1" dirty="0" err="1" smtClean="0"/>
              <a:t>mesotrione</a:t>
            </a:r>
            <a:r>
              <a:rPr lang="en-US" sz="2000" i="1" dirty="0" smtClean="0"/>
              <a:t> + </a:t>
            </a:r>
            <a:r>
              <a:rPr lang="en-US" sz="2000" i="1" dirty="0" err="1" smtClean="0"/>
              <a:t>glufosinate</a:t>
            </a:r>
            <a:r>
              <a:rPr lang="en-US" sz="2000" i="1" dirty="0" smtClean="0"/>
              <a:t> + </a:t>
            </a:r>
            <a:r>
              <a:rPr lang="en-US" sz="2000" i="1" dirty="0" err="1" smtClean="0"/>
              <a:t>isoxaflutole</a:t>
            </a:r>
            <a:r>
              <a:rPr lang="en-US" sz="2000" i="1" dirty="0" smtClean="0"/>
              <a:t> (HPPD)</a:t>
            </a:r>
            <a:endParaRPr lang="en-US" sz="2000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1981200"/>
            <a:ext cx="4038600" cy="322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4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Harvest Aids</a:t>
            </a:r>
            <a:br>
              <a:rPr lang="en-US" dirty="0" smtClean="0"/>
            </a:br>
            <a:r>
              <a:rPr lang="en-US" i="1" dirty="0" smtClean="0">
                <a:solidFill>
                  <a:srgbClr val="FFC000"/>
                </a:solidFill>
              </a:rPr>
              <a:t>Soybeans</a:t>
            </a:r>
            <a:endParaRPr lang="en-US" i="1" dirty="0">
              <a:solidFill>
                <a:srgbClr val="FFC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304800" y="1752600"/>
          <a:ext cx="8686800" cy="338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Herbicide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Rate/A</a:t>
                      </a: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(oz)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Adjuvant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Time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 of Application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PHI</a:t>
                      </a: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(days)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Determinate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Indeterminate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paraquat</a:t>
                      </a:r>
                    </a:p>
                    <a:p>
                      <a:pPr algn="ctr"/>
                      <a:r>
                        <a:rPr lang="en-US" baseline="0" dirty="0" smtClean="0"/>
                        <a:t>2 lb gal</a:t>
                      </a:r>
                    </a:p>
                    <a:p>
                      <a:pPr algn="ctr"/>
                      <a:r>
                        <a:rPr lang="en-US" baseline="0" dirty="0" smtClean="0"/>
                        <a:t>3 lb/gal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16</a:t>
                      </a:r>
                    </a:p>
                    <a:p>
                      <a:pPr algn="ctr"/>
                      <a:r>
                        <a:rPr lang="en-US" dirty="0" smtClean="0"/>
                        <a:t>10.7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NIS @ 0.25% v/v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Fully mature</a:t>
                      </a:r>
                    </a:p>
                    <a:p>
                      <a:pPr algn="ctr"/>
                      <a:r>
                        <a:rPr lang="en-US" dirty="0" smtClean="0"/>
                        <a:t>50% leaf drop</a:t>
                      </a:r>
                    </a:p>
                    <a:p>
                      <a:pPr algn="ctr"/>
                      <a:r>
                        <a:rPr lang="en-US" dirty="0" smtClean="0"/>
                        <a:t>Yellow leaves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&lt;30%</a:t>
                      </a:r>
                      <a:r>
                        <a:rPr lang="en-US" baseline="0" dirty="0" smtClean="0"/>
                        <a:t> moisture or</a:t>
                      </a:r>
                    </a:p>
                    <a:p>
                      <a:pPr algn="ctr"/>
                      <a:r>
                        <a:rPr lang="en-US" baseline="0" dirty="0" smtClean="0"/>
                        <a:t>65% of pods mature brown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Sharpen 2.85SC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MSO @  1% v/v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Fully mature</a:t>
                      </a:r>
                    </a:p>
                    <a:p>
                      <a:pPr algn="ctr"/>
                      <a:r>
                        <a:rPr lang="en-US" dirty="0" smtClean="0"/>
                        <a:t>50% leaf drop</a:t>
                      </a:r>
                    </a:p>
                    <a:p>
                      <a:pPr algn="ctr"/>
                      <a:r>
                        <a:rPr lang="en-US" dirty="0" smtClean="0"/>
                        <a:t>Yellow leaves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US" dirty="0" smtClean="0"/>
                        <a:t>&gt; 65% mature brown pods and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US" baseline="0" dirty="0" smtClean="0"/>
                        <a:t> &gt; 70% leaf drop or &lt; 30% seed moisture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4800" y="5415280"/>
            <a:ext cx="84584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*Glyphosate and Aim are also labeled (more for weed control than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crop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dessiccation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42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Important Soybean Stages for Harvest Aids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1783598"/>
            <a:ext cx="40767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419" y="1752600"/>
            <a:ext cx="3761361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4267200"/>
            <a:ext cx="4165917" cy="18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6861" y="1676400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R5-BS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5800" y="1676400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R6-FS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981200" y="3810000"/>
            <a:ext cx="5410200" cy="2743200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28015" y="4950766"/>
            <a:ext cx="1140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or later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029980"/>
            <a:ext cx="2423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R5-R6 = 11-20 days (15 avg.)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R6-R7 = 9-30 days (18 avg.)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73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Harvest Aids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1516389"/>
            <a:ext cx="8503127" cy="50035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00800" y="6248661"/>
            <a:ext cx="21210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Mississippi State Univ.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09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 descr="C:\Users\eprostko\prostkoeric C drive\crop pictures\02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76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3903" y="381000"/>
            <a:ext cx="7765716" cy="13849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GRAIN SORGHUM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WEED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CONTROL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UPDATE - 2020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Eric P. Prostko, Ph.D.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Professor/Extension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Weed 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Specialist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Dept. Crop &amp; Soil Sciences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404" y="1779949"/>
            <a:ext cx="244470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Soybean Weed Control</a:t>
            </a:r>
            <a:br>
              <a:rPr lang="en-US" dirty="0" smtClean="0"/>
            </a:br>
            <a:r>
              <a:rPr lang="en-US" sz="3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(Currently)</a:t>
            </a:r>
            <a:endParaRPr lang="en-US" sz="32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28600" y="1524000"/>
            <a:ext cx="4038600" cy="4572000"/>
          </a:xfrm>
        </p:spPr>
        <p:txBody>
          <a:bodyPr/>
          <a:lstStyle/>
          <a:p>
            <a:r>
              <a:rPr lang="en-US" dirty="0" smtClean="0"/>
              <a:t>Start clean, use residuals, timely POST</a:t>
            </a:r>
          </a:p>
          <a:p>
            <a:r>
              <a:rPr lang="en-US" dirty="0" smtClean="0"/>
              <a:t>Narrow rows (&lt;30”)</a:t>
            </a:r>
          </a:p>
          <a:p>
            <a:r>
              <a:rPr lang="en-US" u="sng" dirty="0" smtClean="0"/>
              <a:t>Systems</a:t>
            </a:r>
          </a:p>
          <a:p>
            <a:pPr lvl="1"/>
            <a:r>
              <a:rPr lang="en-US" sz="2000" i="1" dirty="0" smtClean="0"/>
              <a:t>Conventional</a:t>
            </a:r>
          </a:p>
          <a:p>
            <a:pPr lvl="1"/>
            <a:r>
              <a:rPr lang="en-US" sz="2000" i="1" dirty="0" smtClean="0"/>
              <a:t>RR (glyphosate)</a:t>
            </a:r>
          </a:p>
          <a:p>
            <a:pPr lvl="1"/>
            <a:r>
              <a:rPr lang="en-US" sz="2000" i="1" dirty="0" smtClean="0"/>
              <a:t>LL (glufosinate)</a:t>
            </a:r>
          </a:p>
          <a:p>
            <a:pPr lvl="1"/>
            <a:r>
              <a:rPr lang="en-US" sz="2000" i="1" dirty="0" smtClean="0"/>
              <a:t>GT27 (glufosinate + glyphosate + </a:t>
            </a:r>
            <a:r>
              <a:rPr lang="en-US" sz="2000" i="1" dirty="0" err="1" smtClean="0"/>
              <a:t>isoxaflutole</a:t>
            </a:r>
            <a:r>
              <a:rPr lang="en-US" sz="2000" i="1" dirty="0" smtClean="0"/>
              <a:t>)</a:t>
            </a:r>
          </a:p>
          <a:p>
            <a:pPr lvl="1"/>
            <a:r>
              <a:rPr lang="en-US" sz="2000" i="1" dirty="0" smtClean="0"/>
              <a:t>Xtend (dicamba)</a:t>
            </a:r>
          </a:p>
          <a:p>
            <a:pPr lvl="1"/>
            <a:r>
              <a:rPr lang="en-US" sz="2000" i="1" dirty="0" smtClean="0"/>
              <a:t>Enlist (2,4-D choline)</a:t>
            </a:r>
            <a:endParaRPr lang="en-US" sz="2000" i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1600200"/>
            <a:ext cx="4523719" cy="3284220"/>
          </a:xfrm>
        </p:spPr>
      </p:pic>
    </p:spTree>
    <p:extLst>
      <p:ext uri="{BB962C8B-B14F-4D97-AF65-F5344CB8AC3E}">
        <p14:creationId xmlns:p14="http://schemas.microsoft.com/office/powerpoint/2010/main" val="196263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838200" y="152400"/>
            <a:ext cx="79232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Grain Sorghum Weed Control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676400"/>
            <a:ext cx="8686800" cy="397031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Start clean!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Concep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treated seed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Dual Magnum or Warrant (PRE)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Atrazine 4L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@ 1.5 QT/A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(EPOST)</a:t>
            </a:r>
          </a:p>
          <a:p>
            <a:pPr marL="800100" lvl="1" indent="-342900">
              <a:buFontTx/>
              <a:buAutoNum type="arabicParenR"/>
              <a:defRPr/>
            </a:pPr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Add Huskie if you have ATZ resistance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Paraquat (Hooded sprayer)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Mechanical Cultivation</a:t>
            </a:r>
          </a:p>
        </p:txBody>
      </p:sp>
    </p:spTree>
    <p:extLst>
      <p:ext uri="{BB962C8B-B14F-4D97-AF65-F5344CB8AC3E}">
        <p14:creationId xmlns:p14="http://schemas.microsoft.com/office/powerpoint/2010/main" val="354509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Grain Sorghum Weed Control - 2018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7" y="914400"/>
            <a:ext cx="6827309" cy="5120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215" y="6211683"/>
            <a:ext cx="760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GS-01-18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July 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86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DAP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1" y="6019814"/>
            <a:ext cx="2204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Dual Magnum 7.62EC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 oz/A (PRE)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06921" y="6046102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44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Grain Sorghum - 2017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447800"/>
            <a:ext cx="3429000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1447800"/>
            <a:ext cx="3429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" y="6172200"/>
            <a:ext cx="760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SG-02-17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June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59 DAP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2200" y="6023610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1600" y="6008370"/>
            <a:ext cx="317080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Dual Magnum 7.62EC @ 16 oz/A (PRE)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Atrazine 4L @ 48 oz/A (30 DAP)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COC @ 1% v/v (30 DAP)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31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992188" y="103188"/>
            <a:ext cx="6157912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 New Product to Consider?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7013" y="1398588"/>
            <a:ext cx="8686800" cy="507841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Huskie 2.06EC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Bayer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CropScience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Buctril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(1.75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lbs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/gal) +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pyrasulfotole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(0.31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lbs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/gal)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MOA = 6 + 27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Postemergence (13-16 oz/A)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3-leaf to 12” tall  sorghum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Broadleaf weeds, good on pigweed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Tank-mix with atrazine (16 oz/A)</a:t>
            </a:r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9763" y="1427163"/>
            <a:ext cx="158432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69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Grain Sorghum - 2017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295400"/>
            <a:ext cx="3429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" y="6172200"/>
            <a:ext cx="760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SG-02-17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June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59 DAP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2200" y="6023610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76199" y="5791200"/>
            <a:ext cx="25816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Dual Magnum 7.62EC @ 16 oz/A (PRE)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Huskie 2.06EC @ 13 oz/A (30 DAP)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Atrazine 4L @ 16 oz/A (30 DAP)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AMS Xtra 3.4SL @ 2.5% v/v (30 DAP)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NIS @ 0.25% v/v (30 DAP)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1295400"/>
            <a:ext cx="3429000" cy="4572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1828800"/>
            <a:ext cx="13716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027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Huskie Injury on Sorghum</a:t>
            </a:r>
          </a:p>
        </p:txBody>
      </p:sp>
      <p:pic>
        <p:nvPicPr>
          <p:cNvPr id="60419" name="Picture 2" descr="C:\Users\eprostko\prostkoeric C drive\herbicide injury pictures\sorghum\huskie\0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400" y="1524000"/>
            <a:ext cx="3028950" cy="4038600"/>
          </a:xfrm>
          <a:noFill/>
        </p:spPr>
      </p:pic>
      <p:pic>
        <p:nvPicPr>
          <p:cNvPr id="60420" name="Picture 3" descr="C:\Users\eprostko\prostkoeric C drive\herbicide injury pictures\sorghum\huskie\IMG_329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1752600"/>
            <a:ext cx="4038600" cy="3028950"/>
          </a:xfrm>
          <a:noFill/>
        </p:spPr>
      </p:pic>
      <p:pic>
        <p:nvPicPr>
          <p:cNvPr id="604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5935663"/>
            <a:ext cx="1371600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842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039" y="10881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Sorghum Options</a:t>
            </a:r>
            <a:endParaRPr 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2057400"/>
            <a:ext cx="8229600" cy="4525963"/>
          </a:xfrm>
        </p:spPr>
        <p:txBody>
          <a:bodyPr/>
          <a:lstStyle/>
          <a:p>
            <a:r>
              <a:rPr lang="en-US" b="1" dirty="0" err="1" smtClean="0">
                <a:solidFill>
                  <a:schemeClr val="bg1"/>
                </a:solidFill>
              </a:rPr>
              <a:t>Sandea</a:t>
            </a:r>
            <a:r>
              <a:rPr lang="en-US" b="1" dirty="0" smtClean="0">
                <a:solidFill>
                  <a:schemeClr val="bg1"/>
                </a:solidFill>
              </a:rPr>
              <a:t>/Permit – nutsedge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Auxin Herbicides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2,4-D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Dicamba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Rate/Stage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Weed size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Injury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Off-target movement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Newer formulations are better (i.e. less volatile)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373" y="2913364"/>
            <a:ext cx="2314266" cy="11796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4963389"/>
            <a:ext cx="2605094" cy="71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2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Inzen</a:t>
            </a:r>
            <a:r>
              <a:rPr lang="en-US" dirty="0" smtClean="0"/>
              <a:t>™ Z Grain Sorghum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143000"/>
            <a:ext cx="4291960" cy="4530725"/>
          </a:xfrm>
        </p:spPr>
        <p:txBody>
          <a:bodyPr/>
          <a:lstStyle/>
          <a:p>
            <a:r>
              <a:rPr lang="en-US" sz="2400" dirty="0" smtClean="0"/>
              <a:t>Kansas State Univ.</a:t>
            </a:r>
          </a:p>
          <a:p>
            <a:r>
              <a:rPr lang="en-US" sz="2400" dirty="0" smtClean="0"/>
              <a:t>DuPont/Corteva</a:t>
            </a:r>
          </a:p>
          <a:p>
            <a:r>
              <a:rPr lang="en-US" sz="2400" dirty="0" smtClean="0"/>
              <a:t>Resistance to POST applications of ALS herbicides</a:t>
            </a:r>
          </a:p>
          <a:p>
            <a:pPr lvl="1"/>
            <a:r>
              <a:rPr lang="en-US" sz="2000" dirty="0" smtClean="0"/>
              <a:t>Zest (</a:t>
            </a:r>
            <a:r>
              <a:rPr lang="en-US" sz="2000" dirty="0" err="1" smtClean="0"/>
              <a:t>nicosulfuron</a:t>
            </a:r>
            <a:r>
              <a:rPr lang="en-US" sz="2000" dirty="0" smtClean="0"/>
              <a:t>)</a:t>
            </a:r>
          </a:p>
          <a:p>
            <a:r>
              <a:rPr lang="en-US" sz="2400" dirty="0" smtClean="0"/>
              <a:t>Non-GMO</a:t>
            </a:r>
          </a:p>
          <a:p>
            <a:pPr lvl="1"/>
            <a:r>
              <a:rPr lang="en-US" sz="2000" i="1" dirty="0" smtClean="0"/>
              <a:t>Gene from wild genotype of sorghum</a:t>
            </a:r>
          </a:p>
          <a:p>
            <a:r>
              <a:rPr lang="en-US" sz="2400" dirty="0" smtClean="0"/>
              <a:t>Varieties for GA?</a:t>
            </a:r>
          </a:p>
          <a:p>
            <a:pPr lvl="1"/>
            <a:r>
              <a:rPr lang="en-US" sz="2000" dirty="0" smtClean="0"/>
              <a:t>Not yet</a:t>
            </a:r>
          </a:p>
          <a:p>
            <a:r>
              <a:rPr lang="en-US" sz="2400" dirty="0" smtClean="0"/>
              <a:t>Stewardship!</a:t>
            </a:r>
          </a:p>
          <a:p>
            <a:endParaRPr lang="en-US" dirty="0"/>
          </a:p>
        </p:txBody>
      </p:sp>
      <p:pic>
        <p:nvPicPr>
          <p:cNvPr id="7" name="Picture 2" descr="I:\field pictures\2012 field shots\sg-01-12\july 9\Picture 0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1371600"/>
            <a:ext cx="3291840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229789" y="5830669"/>
            <a:ext cx="45191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Inzen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™ Cultivar (left row)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Conventional Cultivar (right row - dead)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Ponder Farm 2012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408670"/>
            <a:ext cx="966317" cy="119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8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Inzen Sorghum - 2017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219200"/>
            <a:ext cx="3429000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219200"/>
            <a:ext cx="3429000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" y="6172199"/>
            <a:ext cx="758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SG-01-17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June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59 DAP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9800" y="6019800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6400" y="5791200"/>
            <a:ext cx="23426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Cinch 7.64EC @ 16 oz/A (PRE)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Zest 75WG @ 0.67 oz/A (30 DAP)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Atrazine 4L @ 24 oz/A (30 DAP)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COC @ 1% v/v (30 DAP)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AMS Xtra 3.4SL @ 2% v/v (30 DAP)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27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Ratoon Grain Sorghum Demo – 2018</a:t>
            </a:r>
            <a:br>
              <a:rPr lang="en-US" dirty="0" smtClean="0"/>
            </a:br>
            <a:r>
              <a:rPr lang="en-US" dirty="0" smtClean="0"/>
              <a:t>July 27 – 1 DAT</a:t>
            </a:r>
            <a:endParaRPr lang="en-US" dirty="0"/>
          </a:p>
        </p:txBody>
      </p:sp>
      <p:pic>
        <p:nvPicPr>
          <p:cNvPr id="4098" name="Picture 2" descr="C:\Users\eprostko\FIELD PICTURES\2018\2018-07-27\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4692" y="1600204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3600" y="6139934"/>
            <a:ext cx="4826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Gramoxone @ 3 pts/A + Dual Magnum @ 16 oz/A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(Applied 2 days after mowing stalks to ~4’-8” tall)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45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Soybean Weed Control - 2019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72794" y="-1057568"/>
            <a:ext cx="3200400" cy="9142012"/>
          </a:xfrm>
        </p:spPr>
      </p:pic>
      <p:sp>
        <p:nvSpPr>
          <p:cNvPr id="3" name="TextBox 2"/>
          <p:cNvSpPr txBox="1"/>
          <p:nvPr/>
        </p:nvSpPr>
        <p:spPr>
          <a:xfrm>
            <a:off x="6553200" y="5055285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Xtend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82791" y="160020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XtendFlex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6079" y="505734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Liberty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64319" y="16002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Enlist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791200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SB-02-19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July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53 DAP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80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Ratoon Grain Sorghum Demo – 2018</a:t>
            </a:r>
            <a:br>
              <a:rPr lang="en-US" dirty="0"/>
            </a:br>
            <a:r>
              <a:rPr lang="en-US" dirty="0" smtClean="0"/>
              <a:t>August 14 - 19 </a:t>
            </a:r>
            <a:r>
              <a:rPr lang="en-US" dirty="0"/>
              <a:t>DAT</a:t>
            </a:r>
          </a:p>
        </p:txBody>
      </p:sp>
      <p:pic>
        <p:nvPicPr>
          <p:cNvPr id="1026" name="Picture 2" descr="C:\Users\eprostko\FIELD PICTURES\2018\2018-08-14\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4692" y="1600204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6" y="6172212"/>
            <a:ext cx="50593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070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Ratoon Grain Sorghum Demo – 2018</a:t>
            </a:r>
            <a:br>
              <a:rPr lang="en-US" dirty="0"/>
            </a:br>
            <a:r>
              <a:rPr lang="en-US" dirty="0" smtClean="0"/>
              <a:t>August 22 - 27 </a:t>
            </a:r>
            <a:r>
              <a:rPr lang="en-US" dirty="0"/>
              <a:t>DAT</a:t>
            </a:r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4692" y="1600204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5" y="6248412"/>
            <a:ext cx="50593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493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Ratoon Grain Sorghum Demo – 2018</a:t>
            </a:r>
            <a:br>
              <a:rPr lang="en-US" dirty="0"/>
            </a:br>
            <a:r>
              <a:rPr lang="en-US" dirty="0" smtClean="0"/>
              <a:t>September 4 - 40 </a:t>
            </a:r>
            <a:r>
              <a:rPr lang="en-US" dirty="0"/>
              <a:t>DAT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6477000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1531" y="6324612"/>
            <a:ext cx="50593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415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534400" cy="1143000"/>
          </a:xfrm>
        </p:spPr>
        <p:txBody>
          <a:bodyPr/>
          <a:lstStyle/>
          <a:p>
            <a:r>
              <a:rPr lang="en-US" altLang="en-US" sz="4000" dirty="0" smtClean="0"/>
              <a:t>Grain Sorghum After </a:t>
            </a:r>
            <a:r>
              <a:rPr lang="en-US" altLang="en-US" sz="4000" b="1" u="sng" dirty="0" smtClean="0"/>
              <a:t>Reflex?</a:t>
            </a:r>
            <a:br>
              <a:rPr lang="en-US" altLang="en-US" sz="4000" b="1" u="sng" dirty="0" smtClean="0"/>
            </a:br>
            <a:r>
              <a:rPr lang="en-US" altLang="en-US" sz="3200" i="1" dirty="0" smtClean="0"/>
              <a:t>(10 month rotation restriction)</a:t>
            </a:r>
          </a:p>
        </p:txBody>
      </p:sp>
      <p:pic>
        <p:nvPicPr>
          <p:cNvPr id="117763" name="Picture 2" descr="C:\Users\eprostko\prostkoeric C drive\herbicide injury pictures\sorghum\reflex\Picture 01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70866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1879" y="6172200"/>
            <a:ext cx="4270721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**Average ½-life in south GA soils was 80 to 128 days (~100 days)</a:t>
            </a:r>
            <a:b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Potter et al. 2016. J. Agric. Food Chem. 64:5156-5163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93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Reflex Concentrations in Soil After PRE Applications Under Assorted Mulches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200" y="6400800"/>
            <a:ext cx="6135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*Myakka sand (1% OM, 6.8 pH; 95% sand, 4% silt, 1% clay); Reflex concentration at application was 139-176 µg/kg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Reed et al.  2017.  Weed Science (FL)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08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Reflex 2SL @ 12 oz/A Carryover Injury on Grain Sorghum - 2019 (Applied to Bare-Ground)</a:t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305299" y="2125668"/>
            <a:ext cx="4572000" cy="3429000"/>
          </a:xfrm>
        </p:spPr>
      </p:pic>
      <p:sp>
        <p:nvSpPr>
          <p:cNvPr id="5" name="TextBox 4"/>
          <p:cNvSpPr txBox="1"/>
          <p:nvPr/>
        </p:nvSpPr>
        <p:spPr>
          <a:xfrm>
            <a:off x="-27857" y="6126168"/>
            <a:ext cx="7136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GS-01-19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July 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 DAP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 4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61352" y="2123781"/>
            <a:ext cx="4556913" cy="3417685"/>
          </a:xfrm>
        </p:spPr>
      </p:pic>
      <p:sp>
        <p:nvSpPr>
          <p:cNvPr id="9" name="TextBox 8"/>
          <p:cNvSpPr txBox="1"/>
          <p:nvPr/>
        </p:nvSpPr>
        <p:spPr>
          <a:xfrm>
            <a:off x="2286000" y="6062944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03686" y="6070965"/>
            <a:ext cx="21518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Reflex 2SL @ 12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Applied 90 DBP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72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Reflex 2SL @ 12 oz/A Carryover Injury on Grain Sorghum - 2019 (Applied to Bare-Ground)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-27857" y="6126168"/>
            <a:ext cx="7136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GS-01-19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August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 DAP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 4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0" y="6062944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03686" y="6070965"/>
            <a:ext cx="21518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Reflex 2SL @ 12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Applied 90 DBP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03725" y="2165152"/>
            <a:ext cx="4525963" cy="3394472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12725" y="2165152"/>
            <a:ext cx="4525963" cy="3394472"/>
          </a:xfrm>
        </p:spPr>
      </p:pic>
    </p:spTree>
    <p:extLst>
      <p:ext uri="{BB962C8B-B14F-4D97-AF65-F5344CB8AC3E}">
        <p14:creationId xmlns:p14="http://schemas.microsoft.com/office/powerpoint/2010/main" val="2507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Grain Sorghum Fresh Weight - 14 DAP - Following Herbicides Applied to Bare-Ground - 90 DBP</a:t>
            </a:r>
            <a:endParaRPr lang="en-US" sz="3200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 rot="16200000">
            <a:off x="-294035" y="3345198"/>
            <a:ext cx="1262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grams/3 row feet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86200" y="5987663"/>
            <a:ext cx="847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Treatment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07758" y="6396335"/>
            <a:ext cx="1237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LSD (0.10) = 12.8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CV = 28.71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69922"/>
            <a:ext cx="68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GS-01-19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July 23</a:t>
            </a:r>
          </a:p>
        </p:txBody>
      </p:sp>
    </p:spTree>
    <p:extLst>
      <p:ext uri="{BB962C8B-B14F-4D97-AF65-F5344CB8AC3E}">
        <p14:creationId xmlns:p14="http://schemas.microsoft.com/office/powerpoint/2010/main" val="330965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Grain Sorghum Yield Following Herbicides Applied to Bare-Ground - 90 DBP</a:t>
            </a:r>
            <a:endParaRPr lang="en-US" sz="3200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 rot="16200000">
            <a:off x="91102" y="3345198"/>
            <a:ext cx="491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Bu/A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86200" y="5987663"/>
            <a:ext cx="847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Treatment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07758" y="6396335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LSD (0.10) = 8.9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CV = 10.52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69922"/>
            <a:ext cx="91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GS-01-19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October 28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4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90800" y="0"/>
            <a:ext cx="3552575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Questions/Comments?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hlinkClick r:id="rId3"/>
              </a:rPr>
              <a:t>eprostko@uga.edu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gaweed.com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26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Soybean Weed Control - 2018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94072"/>
            <a:ext cx="744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SB-01-18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July 20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eprostko\FIELD PICTURES\2018\2018-08-03\02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1981200"/>
            <a:ext cx="220662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1981200"/>
            <a:ext cx="220662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59680" y="0"/>
            <a:ext cx="1024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SB-01-18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August 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18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5791200" cy="1143000"/>
          </a:xfrm>
        </p:spPr>
        <p:txBody>
          <a:bodyPr/>
          <a:lstStyle/>
          <a:p>
            <a:pPr eaLnBrk="1" hangingPunct="1"/>
            <a:r>
              <a:rPr lang="en-US" altLang="en-US" sz="3400" dirty="0" smtClean="0"/>
              <a:t>Old + Cheap + Still Good</a:t>
            </a:r>
            <a:br>
              <a:rPr lang="en-US" altLang="en-US" sz="3400" dirty="0" smtClean="0"/>
            </a:br>
            <a:r>
              <a:rPr lang="en-US" altLang="en-US" sz="3400" dirty="0" smtClean="0"/>
              <a:t>(i.e. metribuzin)</a:t>
            </a:r>
          </a:p>
        </p:txBody>
      </p:sp>
      <p:sp>
        <p:nvSpPr>
          <p:cNvPr id="17203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4000"/>
            <a:ext cx="4419600" cy="4525963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Not a PPO (Valor or Reflex)</a:t>
            </a:r>
          </a:p>
          <a:p>
            <a:pPr eaLnBrk="1" hangingPunct="1"/>
            <a:r>
              <a:rPr lang="en-US" altLang="en-US" sz="2400" dirty="0" smtClean="0"/>
              <a:t>Good on pigweed and sicklepod</a:t>
            </a:r>
          </a:p>
          <a:p>
            <a:pPr eaLnBrk="1" hangingPunct="1"/>
            <a:r>
              <a:rPr lang="en-US" altLang="en-US" sz="2400" dirty="0" smtClean="0"/>
              <a:t>Can be applied PPI</a:t>
            </a:r>
          </a:p>
          <a:p>
            <a:pPr lvl="1" eaLnBrk="1" hangingPunct="1"/>
            <a:r>
              <a:rPr lang="en-US" altLang="en-US" sz="2100" dirty="0" smtClean="0">
                <a:solidFill>
                  <a:srgbClr val="996633"/>
                </a:solidFill>
              </a:rPr>
              <a:t>Dryland fields?</a:t>
            </a:r>
          </a:p>
          <a:p>
            <a:pPr eaLnBrk="1" hangingPunct="1"/>
            <a:r>
              <a:rPr lang="en-US" altLang="en-US" sz="2400" dirty="0" smtClean="0"/>
              <a:t>Issues (Be careful!!)</a:t>
            </a:r>
          </a:p>
          <a:p>
            <a:pPr lvl="1" eaLnBrk="1" hangingPunct="1"/>
            <a:r>
              <a:rPr lang="en-US" altLang="en-US" sz="2000" i="1" dirty="0" smtClean="0">
                <a:solidFill>
                  <a:srgbClr val="996633"/>
                </a:solidFill>
              </a:rPr>
              <a:t>soil texture, OM, pH</a:t>
            </a:r>
          </a:p>
          <a:p>
            <a:pPr lvl="1" eaLnBrk="1" hangingPunct="1"/>
            <a:r>
              <a:rPr lang="en-US" altLang="en-US" sz="2000" i="1" dirty="0" smtClean="0">
                <a:solidFill>
                  <a:srgbClr val="996633"/>
                </a:solidFill>
              </a:rPr>
              <a:t>Varieties</a:t>
            </a:r>
          </a:p>
          <a:p>
            <a:pPr lvl="1" eaLnBrk="1" hangingPunct="1"/>
            <a:r>
              <a:rPr lang="en-US" altLang="en-US" sz="2000" i="1" dirty="0" smtClean="0">
                <a:solidFill>
                  <a:srgbClr val="996633"/>
                </a:solidFill>
              </a:rPr>
              <a:t>Rotations</a:t>
            </a:r>
            <a:endParaRPr lang="en-US" altLang="en-US" sz="2000" i="1" dirty="0" smtClean="0">
              <a:solidFill>
                <a:srgbClr val="996633"/>
              </a:solidFill>
            </a:endParaRPr>
          </a:p>
        </p:txBody>
      </p:sp>
      <p:pic>
        <p:nvPicPr>
          <p:cNvPr id="172036" name="Picture 8" descr="Boundary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62600" y="1905000"/>
            <a:ext cx="2286000" cy="668338"/>
          </a:xfrm>
        </p:spPr>
      </p:pic>
      <p:pic>
        <p:nvPicPr>
          <p:cNvPr id="172037" name="Picture 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69075" y="3063875"/>
            <a:ext cx="2517775" cy="636588"/>
          </a:xfrm>
          <a:noFill/>
        </p:spPr>
      </p:pic>
      <p:pic>
        <p:nvPicPr>
          <p:cNvPr id="172038" name="Picture 12" descr="AuthorityMT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2819400"/>
            <a:ext cx="19812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19"/>
          <p:cNvSpPr txBox="1">
            <a:spLocks noChangeArrowheads="1"/>
          </p:cNvSpPr>
          <p:nvPr/>
        </p:nvSpPr>
        <p:spPr bwMode="auto">
          <a:xfrm>
            <a:off x="6724650" y="4124325"/>
            <a:ext cx="1905000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TriCor 75DF</a:t>
            </a:r>
          </a:p>
        </p:txBody>
      </p:sp>
      <p:sp>
        <p:nvSpPr>
          <p:cNvPr id="21512" name="Text Box 21"/>
          <p:cNvSpPr txBox="1">
            <a:spLocks noChangeArrowheads="1"/>
          </p:cNvSpPr>
          <p:nvPr/>
        </p:nvSpPr>
        <p:spPr bwMode="auto">
          <a:xfrm>
            <a:off x="5299075" y="4876800"/>
            <a:ext cx="2092325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Metribuzin 75DF</a:t>
            </a:r>
          </a:p>
        </p:txBody>
      </p:sp>
      <p:pic>
        <p:nvPicPr>
          <p:cNvPr id="172041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5638800"/>
            <a:ext cx="36274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531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Metribuzin Injury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592" y="1752600"/>
            <a:ext cx="2945016" cy="220980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592" y="1752600"/>
            <a:ext cx="2945016" cy="2209800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900" y="4114800"/>
            <a:ext cx="2946400" cy="2209800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1900" y="4114800"/>
            <a:ext cx="2946400" cy="2209800"/>
          </a:xfrm>
        </p:spPr>
      </p:pic>
    </p:spTree>
    <p:extLst>
      <p:ext uri="{BB962C8B-B14F-4D97-AF65-F5344CB8AC3E}">
        <p14:creationId xmlns:p14="http://schemas.microsoft.com/office/powerpoint/2010/main" val="155273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Soybean Weed Control - 2019</a:t>
            </a:r>
            <a:endParaRPr lang="en-US" sz="32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4300" y="2171699"/>
            <a:ext cx="4572000" cy="3429000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229100" y="2171701"/>
            <a:ext cx="4572000" cy="3429000"/>
          </a:xfrm>
        </p:spPr>
      </p:pic>
      <p:sp>
        <p:nvSpPr>
          <p:cNvPr id="6" name="TextBox 5"/>
          <p:cNvSpPr txBox="1"/>
          <p:nvPr/>
        </p:nvSpPr>
        <p:spPr>
          <a:xfrm>
            <a:off x="-56838" y="6172200"/>
            <a:ext cx="7232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SB-04-19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July 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69 DAP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1828800"/>
            <a:ext cx="659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NTC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43499" y="1828800"/>
            <a:ext cx="2743201" cy="104644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Tricor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4L @ 8 oz/A (PRE)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Roundup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Powermax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5.5SL @ 32 oz/A +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Reflex 2SL @ 24 oz/A (22 DAP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4876800" y="2895600"/>
            <a:ext cx="990600" cy="1447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 flipV="1">
            <a:off x="6934200" y="2875240"/>
            <a:ext cx="1295400" cy="123956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94468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Liberty-Link® Soybeans</a:t>
            </a:r>
          </a:p>
        </p:txBody>
      </p:sp>
      <p:sp>
        <p:nvSpPr>
          <p:cNvPr id="159747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191000" y="1600200"/>
            <a:ext cx="5029200" cy="4572000"/>
          </a:xfrm>
        </p:spPr>
        <p:txBody>
          <a:bodyPr/>
          <a:lstStyle/>
          <a:p>
            <a:pPr eaLnBrk="1" hangingPunct="1"/>
            <a:r>
              <a:rPr lang="en-US" altLang="en-US" sz="2200" dirty="0" smtClean="0"/>
              <a:t>Liberty 2.34SL @ 32-43 oz/A or generics</a:t>
            </a:r>
          </a:p>
          <a:p>
            <a:pPr eaLnBrk="1" hangingPunct="1"/>
            <a:r>
              <a:rPr lang="en-US" altLang="en-US" sz="2200" dirty="0" smtClean="0"/>
              <a:t>VE-R1 (beginning bloom)</a:t>
            </a:r>
          </a:p>
          <a:p>
            <a:pPr eaLnBrk="1" hangingPunct="1"/>
            <a:r>
              <a:rPr lang="en-US" altLang="en-US" sz="2200" dirty="0" smtClean="0"/>
              <a:t>2 applications (5 days apart)</a:t>
            </a:r>
          </a:p>
          <a:p>
            <a:pPr lvl="1" eaLnBrk="1" hangingPunct="1"/>
            <a:r>
              <a:rPr lang="en-US" altLang="en-US" sz="1900" dirty="0" smtClean="0"/>
              <a:t> (87 oz/A/year total)</a:t>
            </a:r>
          </a:p>
          <a:p>
            <a:pPr eaLnBrk="1" hangingPunct="1"/>
            <a:r>
              <a:rPr lang="en-US" altLang="en-US" sz="2200" dirty="0" smtClean="0"/>
              <a:t>Tank-mixes with POST grass herbicides may reduce grass control  </a:t>
            </a:r>
          </a:p>
          <a:p>
            <a:pPr lvl="1" eaLnBrk="1" hangingPunct="1"/>
            <a:r>
              <a:rPr lang="en-US" altLang="en-US" sz="2000" i="1" dirty="0" smtClean="0"/>
              <a:t>Assure (10-21%); </a:t>
            </a:r>
            <a:r>
              <a:rPr lang="en-US" altLang="en-US" sz="2000" i="1" dirty="0" err="1" smtClean="0"/>
              <a:t>Fusilade</a:t>
            </a:r>
            <a:r>
              <a:rPr lang="en-US" altLang="en-US" sz="2000" i="1" dirty="0" smtClean="0"/>
              <a:t> (8-12%); </a:t>
            </a:r>
            <a:r>
              <a:rPr lang="en-US" altLang="en-US" sz="2000" i="1" dirty="0" err="1" smtClean="0"/>
              <a:t>Poast</a:t>
            </a:r>
            <a:r>
              <a:rPr lang="en-US" altLang="en-US" sz="2000" i="1" dirty="0" smtClean="0"/>
              <a:t> (25-41%); Select (4-22%)</a:t>
            </a:r>
          </a:p>
          <a:p>
            <a:pPr eaLnBrk="1" hangingPunct="1"/>
            <a:r>
              <a:rPr lang="en-US" altLang="en-US" sz="2200" dirty="0" smtClean="0"/>
              <a:t>Residuals still needed</a:t>
            </a:r>
          </a:p>
          <a:p>
            <a:pPr eaLnBrk="1" hangingPunct="1"/>
            <a:r>
              <a:rPr lang="en-US" altLang="en-US" sz="2200" b="1" i="1" u="sng" dirty="0" smtClean="0"/>
              <a:t>15 GPA, medium-coarse droplet size, small weeds, 9 am - 6 pm</a:t>
            </a:r>
          </a:p>
          <a:p>
            <a:pPr eaLnBrk="1" hangingPunct="1"/>
            <a:endParaRPr lang="en-US" altLang="en-US" sz="2200" b="1" i="1" u="sng" dirty="0" smtClean="0"/>
          </a:p>
          <a:p>
            <a:pPr eaLnBrk="1" hangingPunct="1"/>
            <a:endParaRPr lang="en-US" altLang="en-US" sz="1600" dirty="0" smtClean="0"/>
          </a:p>
        </p:txBody>
      </p:sp>
      <p:pic>
        <p:nvPicPr>
          <p:cNvPr id="179204" name="Picture 2" descr="Liberty L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134975" y="-26008013"/>
            <a:ext cx="68103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31" r="39259"/>
          <a:stretch>
            <a:fillRect/>
          </a:stretch>
        </p:blipFill>
        <p:spPr bwMode="auto">
          <a:xfrm>
            <a:off x="381000" y="1676400"/>
            <a:ext cx="365760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6772" y="2514600"/>
            <a:ext cx="1631828" cy="110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" y="3886200"/>
            <a:ext cx="2858619" cy="117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0700" y="5179364"/>
            <a:ext cx="2408238" cy="747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276" y="5943600"/>
            <a:ext cx="2660650" cy="623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514600"/>
            <a:ext cx="1786966" cy="1005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28673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Liberty-Link Soybean Varieties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4343400" cy="4572000"/>
          </a:xfrm>
        </p:spPr>
        <p:txBody>
          <a:bodyPr/>
          <a:lstStyle/>
          <a:p>
            <a:r>
              <a:rPr lang="en-US" sz="2400" dirty="0" smtClean="0"/>
              <a:t>Getting better and better!</a:t>
            </a:r>
          </a:p>
          <a:p>
            <a:endParaRPr lang="en-US" sz="2400" dirty="0" smtClean="0"/>
          </a:p>
          <a:p>
            <a:r>
              <a:rPr lang="en-US" sz="2400" dirty="0" smtClean="0"/>
              <a:t>G13LL-7 and G13LL-44 developed by UGA Soybean Breeding Team</a:t>
            </a:r>
          </a:p>
          <a:p>
            <a:pPr lvl="1"/>
            <a:r>
              <a:rPr lang="en-US" sz="2000" i="1" dirty="0" smtClean="0"/>
              <a:t>Group VII’s</a:t>
            </a:r>
          </a:p>
          <a:p>
            <a:pPr lvl="1"/>
            <a:r>
              <a:rPr lang="en-US" sz="2000" i="1" dirty="0" smtClean="0"/>
              <a:t>AGS 747LL (G13LL-7)</a:t>
            </a:r>
          </a:p>
          <a:p>
            <a:pPr lvl="2"/>
            <a:r>
              <a:rPr lang="en-US" sz="1600" i="1" dirty="0" err="1" smtClean="0"/>
              <a:t>AGSouth</a:t>
            </a:r>
            <a:endParaRPr lang="en-US" sz="1600" i="1" dirty="0" smtClean="0"/>
          </a:p>
          <a:p>
            <a:pPr lvl="1"/>
            <a:r>
              <a:rPr lang="en-US" sz="2000" i="1" dirty="0" smtClean="0"/>
              <a:t>Southern Harvest 7418LL (G13LL-44)</a:t>
            </a:r>
          </a:p>
          <a:p>
            <a:pPr lvl="2"/>
            <a:r>
              <a:rPr lang="en-US" sz="1600" i="1" dirty="0" smtClean="0"/>
              <a:t>Meherrin</a:t>
            </a:r>
          </a:p>
          <a:p>
            <a:r>
              <a:rPr lang="en-US" dirty="0" smtClean="0"/>
              <a:t>Others 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1752600"/>
            <a:ext cx="4326792" cy="24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41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_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PPP_SGENE_TXT_Firetruck_Sign">
  <a:themeElements>
    <a:clrScheme name="Custom 1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00"/>
      </a:hlink>
      <a:folHlink>
        <a:srgbClr val="7F7F7F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23819</TotalTime>
  <Words>1268</Words>
  <Application>Microsoft Office PowerPoint</Application>
  <PresentationFormat>On-screen Show (4:3)</PresentationFormat>
  <Paragraphs>292</Paragraphs>
  <Slides>39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39</vt:i4>
      </vt:variant>
    </vt:vector>
  </HeadingPairs>
  <TitlesOfParts>
    <vt:vector size="58" baseType="lpstr">
      <vt:lpstr>Arial</vt:lpstr>
      <vt:lpstr>Calibri</vt:lpstr>
      <vt:lpstr>Garamond</vt:lpstr>
      <vt:lpstr>Times New Roman</vt:lpstr>
      <vt:lpstr>Wingdings</vt:lpstr>
      <vt:lpstr>2_Edge</vt:lpstr>
      <vt:lpstr>4_Office Theme</vt:lpstr>
      <vt:lpstr>6_Office Theme</vt:lpstr>
      <vt:lpstr>Office Theme</vt:lpstr>
      <vt:lpstr>8_Office Theme</vt:lpstr>
      <vt:lpstr>2_Office Theme</vt:lpstr>
      <vt:lpstr>1_Office Theme</vt:lpstr>
      <vt:lpstr>7_Office Theme</vt:lpstr>
      <vt:lpstr>PPP_SGENE_TXT_Firetruck_Sign</vt:lpstr>
      <vt:lpstr>1_PPP_SGENE_TXT_Firetruck_Sign</vt:lpstr>
      <vt:lpstr>3_Office Theme</vt:lpstr>
      <vt:lpstr>3_PPP_SGENE_TXT_Firetruck_Sign</vt:lpstr>
      <vt:lpstr>6_PPP_SGENE_TXT_Firetruck_Sign</vt:lpstr>
      <vt:lpstr>4_PPP_SGENE_TXT_Firetruck_Sign</vt:lpstr>
      <vt:lpstr>2020 Soybean Weed Control Update</vt:lpstr>
      <vt:lpstr>Soybean Weed Control (Currently)</vt:lpstr>
      <vt:lpstr>Soybean Weed Control - 2019</vt:lpstr>
      <vt:lpstr>Soybean Weed Control - 2018</vt:lpstr>
      <vt:lpstr>Old + Cheap + Still Good (i.e. metribuzin)</vt:lpstr>
      <vt:lpstr>Metribuzin Injury</vt:lpstr>
      <vt:lpstr>Soybean Weed Control - 2019</vt:lpstr>
      <vt:lpstr>Liberty-Link® Soybeans</vt:lpstr>
      <vt:lpstr>Liberty-Link Soybean Varieties</vt:lpstr>
      <vt:lpstr>Statewide Average Yield of UGA Developed LL Soybeans*</vt:lpstr>
      <vt:lpstr>2,4-D/Dicamba Technologies</vt:lpstr>
      <vt:lpstr>Enlist Soybeans</vt:lpstr>
      <vt:lpstr>Xtend Soybeans</vt:lpstr>
      <vt:lpstr>Roundup P-Max @ 28.4 oz/A + Tavium (VG) 56.5 oz + Intact @ 0.5% v/v + Class Act Ridion @ 1% v/v</vt:lpstr>
      <vt:lpstr>Future Soybean Weed Control Technologies</vt:lpstr>
      <vt:lpstr>Harvest Aids Soybeans</vt:lpstr>
      <vt:lpstr>Important Soybean Stages for Harvest Aids</vt:lpstr>
      <vt:lpstr>Harvest Aids</vt:lpstr>
      <vt:lpstr>PowerPoint Presentation</vt:lpstr>
      <vt:lpstr>PowerPoint Presentation</vt:lpstr>
      <vt:lpstr>Grain Sorghum Weed Control - 2018</vt:lpstr>
      <vt:lpstr>Grain Sorghum - 2017</vt:lpstr>
      <vt:lpstr>PowerPoint Presentation</vt:lpstr>
      <vt:lpstr>Grain Sorghum - 2017</vt:lpstr>
      <vt:lpstr>Huskie Injury on Sorghum</vt:lpstr>
      <vt:lpstr>Other Sorghum Options</vt:lpstr>
      <vt:lpstr>Inzen™ Z Grain Sorghum</vt:lpstr>
      <vt:lpstr>Inzen Sorghum - 2017</vt:lpstr>
      <vt:lpstr>Ratoon Grain Sorghum Demo – 2018 July 27 – 1 DAT</vt:lpstr>
      <vt:lpstr>Ratoon Grain Sorghum Demo – 2018 August 14 - 19 DAT</vt:lpstr>
      <vt:lpstr>Ratoon Grain Sorghum Demo – 2018 August 22 - 27 DAT</vt:lpstr>
      <vt:lpstr>Ratoon Grain Sorghum Demo – 2018 September 4 - 40 DAT</vt:lpstr>
      <vt:lpstr>Grain Sorghum After Reflex? (10 month rotation restriction)</vt:lpstr>
      <vt:lpstr>Reflex Concentrations in Soil After PRE Applications Under Assorted Mulches</vt:lpstr>
      <vt:lpstr>Reflex 2SL @ 12 oz/A Carryover Injury on Grain Sorghum - 2019 (Applied to Bare-Ground) </vt:lpstr>
      <vt:lpstr>Reflex 2SL @ 12 oz/A Carryover Injury on Grain Sorghum - 2019 (Applied to Bare-Ground) </vt:lpstr>
      <vt:lpstr>Grain Sorghum Fresh Weight - 14 DAP - Following Herbicides Applied to Bare-Ground - 90 DBP</vt:lpstr>
      <vt:lpstr>Grain Sorghum Yield Following Herbicides Applied to Bare-Ground - 90 DBP</vt:lpstr>
      <vt:lpstr>PowerPoint Presentation</vt:lpstr>
    </vt:vector>
  </TitlesOfParts>
  <Company>UGA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Webster County – September 4, 2015</dc:title>
  <dc:creator>Eric P. Prostko</dc:creator>
  <cp:lastModifiedBy>Eric P. Prostko</cp:lastModifiedBy>
  <cp:revision>183</cp:revision>
  <cp:lastPrinted>2019-10-28T20:59:33Z</cp:lastPrinted>
  <dcterms:created xsi:type="dcterms:W3CDTF">2019-01-08T19:26:03Z</dcterms:created>
  <dcterms:modified xsi:type="dcterms:W3CDTF">2019-11-18T15:26:55Z</dcterms:modified>
</cp:coreProperties>
</file>