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832" r:id="rId3"/>
    <p:sldMasterId id="2147483860" r:id="rId4"/>
    <p:sldMasterId id="2147483895" r:id="rId5"/>
    <p:sldMasterId id="2147483916" r:id="rId6"/>
  </p:sldMasterIdLst>
  <p:notesMasterIdLst>
    <p:notesMasterId r:id="rId31"/>
  </p:notesMasterIdLst>
  <p:handoutMasterIdLst>
    <p:handoutMasterId r:id="rId32"/>
  </p:handoutMasterIdLst>
  <p:sldIdLst>
    <p:sldId id="272" r:id="rId7"/>
    <p:sldId id="348" r:id="rId8"/>
    <p:sldId id="332" r:id="rId9"/>
    <p:sldId id="366" r:id="rId10"/>
    <p:sldId id="311" r:id="rId11"/>
    <p:sldId id="341" r:id="rId12"/>
    <p:sldId id="374" r:id="rId13"/>
    <p:sldId id="359" r:id="rId14"/>
    <p:sldId id="355" r:id="rId15"/>
    <p:sldId id="336" r:id="rId16"/>
    <p:sldId id="369" r:id="rId17"/>
    <p:sldId id="362" r:id="rId18"/>
    <p:sldId id="363" r:id="rId19"/>
    <p:sldId id="361" r:id="rId20"/>
    <p:sldId id="277" r:id="rId21"/>
    <p:sldId id="328" r:id="rId22"/>
    <p:sldId id="371" r:id="rId23"/>
    <p:sldId id="364" r:id="rId24"/>
    <p:sldId id="325" r:id="rId25"/>
    <p:sldId id="373" r:id="rId26"/>
    <p:sldId id="367" r:id="rId27"/>
    <p:sldId id="370" r:id="rId28"/>
    <p:sldId id="375" r:id="rId29"/>
    <p:sldId id="309" r:id="rId30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956" y="-2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4119276757072E-2"/>
          <c:y val="3.3027996500437445E-2"/>
          <c:w val="0.84650456887333514"/>
          <c:h val="0.810818460192475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Soybean</c:v>
                </c:pt>
              </c:strCache>
            </c:strRef>
          </c:tx>
          <c:cat>
            <c:numRef>
              <c:f>Sheet1!$A$2:$A$40</c:f>
              <c:numCache>
                <c:formatCode>General</c:formatCode>
                <c:ptCount val="39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</c:numCache>
            </c:numRef>
          </c:cat>
          <c:val>
            <c:numRef>
              <c:f>Sheet1!$B$2:$B$40</c:f>
              <c:numCache>
                <c:formatCode>General</c:formatCode>
                <c:ptCount val="39"/>
                <c:pt idx="0">
                  <c:v>2200</c:v>
                </c:pt>
                <c:pt idx="1">
                  <c:v>2300</c:v>
                </c:pt>
                <c:pt idx="2">
                  <c:v>2400</c:v>
                </c:pt>
                <c:pt idx="3">
                  <c:v>2050</c:v>
                </c:pt>
                <c:pt idx="4">
                  <c:v>2100</c:v>
                </c:pt>
                <c:pt idx="5">
                  <c:v>1800</c:v>
                </c:pt>
                <c:pt idx="6">
                  <c:v>1220</c:v>
                </c:pt>
                <c:pt idx="7">
                  <c:v>830</c:v>
                </c:pt>
                <c:pt idx="8">
                  <c:v>930</c:v>
                </c:pt>
                <c:pt idx="9">
                  <c:v>1150</c:v>
                </c:pt>
                <c:pt idx="10">
                  <c:v>900</c:v>
                </c:pt>
                <c:pt idx="11">
                  <c:v>600</c:v>
                </c:pt>
                <c:pt idx="12">
                  <c:v>650</c:v>
                </c:pt>
                <c:pt idx="13">
                  <c:v>600</c:v>
                </c:pt>
                <c:pt idx="14">
                  <c:v>520</c:v>
                </c:pt>
                <c:pt idx="15">
                  <c:v>320</c:v>
                </c:pt>
                <c:pt idx="16">
                  <c:v>400</c:v>
                </c:pt>
                <c:pt idx="17">
                  <c:v>400</c:v>
                </c:pt>
                <c:pt idx="18">
                  <c:v>300</c:v>
                </c:pt>
                <c:pt idx="19">
                  <c:v>220</c:v>
                </c:pt>
                <c:pt idx="20">
                  <c:v>170</c:v>
                </c:pt>
                <c:pt idx="21">
                  <c:v>165</c:v>
                </c:pt>
                <c:pt idx="22">
                  <c:v>160</c:v>
                </c:pt>
                <c:pt idx="23">
                  <c:v>190</c:v>
                </c:pt>
                <c:pt idx="24">
                  <c:v>280</c:v>
                </c:pt>
                <c:pt idx="25">
                  <c:v>180</c:v>
                </c:pt>
                <c:pt idx="26">
                  <c:v>155</c:v>
                </c:pt>
                <c:pt idx="27">
                  <c:v>285</c:v>
                </c:pt>
                <c:pt idx="28">
                  <c:v>430</c:v>
                </c:pt>
                <c:pt idx="29">
                  <c:v>470</c:v>
                </c:pt>
                <c:pt idx="30">
                  <c:v>270</c:v>
                </c:pt>
                <c:pt idx="31">
                  <c:v>155</c:v>
                </c:pt>
                <c:pt idx="32">
                  <c:v>220</c:v>
                </c:pt>
                <c:pt idx="33">
                  <c:v>235</c:v>
                </c:pt>
                <c:pt idx="34">
                  <c:v>300</c:v>
                </c:pt>
                <c:pt idx="35">
                  <c:v>325</c:v>
                </c:pt>
                <c:pt idx="36">
                  <c:v>260</c:v>
                </c:pt>
                <c:pt idx="37">
                  <c:v>155</c:v>
                </c:pt>
                <c:pt idx="38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66-4B84-964E-A5BAE14C6B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Cotton</c:v>
                </c:pt>
              </c:strCache>
            </c:strRef>
          </c:tx>
          <c:cat>
            <c:numRef>
              <c:f>Sheet1!$A$2:$A$40</c:f>
              <c:numCache>
                <c:formatCode>General</c:formatCode>
                <c:ptCount val="39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</c:numCache>
            </c:numRef>
          </c:cat>
          <c:val>
            <c:numRef>
              <c:f>Sheet1!$C$2:$C$40</c:f>
              <c:numCache>
                <c:formatCode>General</c:formatCode>
                <c:ptCount val="39"/>
                <c:pt idx="0">
                  <c:v>170</c:v>
                </c:pt>
                <c:pt idx="1">
                  <c:v>180</c:v>
                </c:pt>
                <c:pt idx="2">
                  <c:v>163</c:v>
                </c:pt>
                <c:pt idx="3">
                  <c:v>120</c:v>
                </c:pt>
                <c:pt idx="4">
                  <c:v>175</c:v>
                </c:pt>
                <c:pt idx="5">
                  <c:v>255</c:v>
                </c:pt>
                <c:pt idx="6">
                  <c:v>225</c:v>
                </c:pt>
                <c:pt idx="7">
                  <c:v>250</c:v>
                </c:pt>
                <c:pt idx="8">
                  <c:v>350</c:v>
                </c:pt>
                <c:pt idx="9">
                  <c:v>265</c:v>
                </c:pt>
                <c:pt idx="10">
                  <c:v>355</c:v>
                </c:pt>
                <c:pt idx="11">
                  <c:v>430</c:v>
                </c:pt>
                <c:pt idx="12">
                  <c:v>460</c:v>
                </c:pt>
                <c:pt idx="13">
                  <c:v>615</c:v>
                </c:pt>
                <c:pt idx="14">
                  <c:v>885</c:v>
                </c:pt>
                <c:pt idx="15">
                  <c:v>1500</c:v>
                </c:pt>
                <c:pt idx="16">
                  <c:v>1340</c:v>
                </c:pt>
                <c:pt idx="17">
                  <c:v>1440</c:v>
                </c:pt>
                <c:pt idx="18">
                  <c:v>1370</c:v>
                </c:pt>
                <c:pt idx="19">
                  <c:v>1470</c:v>
                </c:pt>
                <c:pt idx="20">
                  <c:v>1500</c:v>
                </c:pt>
                <c:pt idx="21">
                  <c:v>1490</c:v>
                </c:pt>
                <c:pt idx="22">
                  <c:v>1450</c:v>
                </c:pt>
                <c:pt idx="23">
                  <c:v>1300</c:v>
                </c:pt>
                <c:pt idx="24">
                  <c:v>1290</c:v>
                </c:pt>
                <c:pt idx="25">
                  <c:v>1220</c:v>
                </c:pt>
                <c:pt idx="26">
                  <c:v>1400</c:v>
                </c:pt>
                <c:pt idx="27">
                  <c:v>1030</c:v>
                </c:pt>
                <c:pt idx="28">
                  <c:v>940</c:v>
                </c:pt>
                <c:pt idx="29">
                  <c:v>1000</c:v>
                </c:pt>
                <c:pt idx="30">
                  <c:v>1330</c:v>
                </c:pt>
                <c:pt idx="31">
                  <c:v>1600</c:v>
                </c:pt>
                <c:pt idx="32">
                  <c:v>1290</c:v>
                </c:pt>
                <c:pt idx="33">
                  <c:v>1370</c:v>
                </c:pt>
                <c:pt idx="34">
                  <c:v>1380</c:v>
                </c:pt>
                <c:pt idx="35">
                  <c:v>1130</c:v>
                </c:pt>
                <c:pt idx="36">
                  <c:v>1180</c:v>
                </c:pt>
                <c:pt idx="37">
                  <c:v>1290</c:v>
                </c:pt>
                <c:pt idx="38">
                  <c:v>1450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66-4B84-964E-A5BAE14C6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491456"/>
        <c:axId val="101492992"/>
      </c:lineChart>
      <c:catAx>
        <c:axId val="101491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000000"/>
          <a:lstStyle/>
          <a:p>
            <a:pPr>
              <a:defRPr/>
            </a:pPr>
            <a:endParaRPr lang="en-US"/>
          </a:p>
        </c:txPr>
        <c:crossAx val="101492992"/>
        <c:crosses val="autoZero"/>
        <c:auto val="1"/>
        <c:lblAlgn val="ctr"/>
        <c:lblOffset val="100"/>
        <c:noMultiLvlLbl val="0"/>
      </c:catAx>
      <c:valAx>
        <c:axId val="101492992"/>
        <c:scaling>
          <c:orientation val="minMax"/>
          <c:max val="2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49145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SH-7418LL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69.2</c:v>
                </c:pt>
                <c:pt idx="1">
                  <c:v>52.2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B-4776-8F76-0FA2C21C64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AGS-747LL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Sheet1!$C$2:$C$4</c:f>
              <c:numCache>
                <c:formatCode>0.0</c:formatCode>
                <c:ptCount val="3"/>
                <c:pt idx="0">
                  <c:v>69.3</c:v>
                </c:pt>
                <c:pt idx="1">
                  <c:v>51.8</c:v>
                </c:pt>
                <c:pt idx="2">
                  <c:v>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9B-4776-8F76-0FA2C21C643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All Group VII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Sheet1!$D$2:$D$4</c:f>
              <c:numCache>
                <c:formatCode>0.0</c:formatCode>
                <c:ptCount val="3"/>
                <c:pt idx="0">
                  <c:v>64.900000000000006</c:v>
                </c:pt>
                <c:pt idx="1">
                  <c:v>49</c:v>
                </c:pt>
                <c:pt idx="2">
                  <c:v>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9B-4776-8F76-0FA2C21C64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776832"/>
        <c:axId val="102778752"/>
      </c:barChart>
      <c:catAx>
        <c:axId val="102776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2778752"/>
        <c:crosses val="autoZero"/>
        <c:auto val="1"/>
        <c:lblAlgn val="ctr"/>
        <c:lblOffset val="100"/>
        <c:noMultiLvlLbl val="0"/>
      </c:catAx>
      <c:valAx>
        <c:axId val="102778752"/>
        <c:scaling>
          <c:orientation val="minMax"/>
          <c:max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Bu/A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02776832"/>
        <c:crosses val="autoZero"/>
        <c:crossBetween val="between"/>
        <c:majorUnit val="14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98AF4-05E8-4F58-979B-12A7631EAF08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554B8-A9C9-4580-A341-3EFFBC7E3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97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98366-C145-46CD-8498-2F082385CBB5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D7FFC-6CB0-4B09-88E0-66A591A91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0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D7FFC-6CB0-4B09-88E0-66A591A917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D7FFC-6CB0-4B09-88E0-66A591A917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38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5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9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6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59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0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35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2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7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2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13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5423088-4E11-43FD-9B2E-5A3E9D5C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7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346B-33AC-4459-8BBB-F6A57D90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69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1BB6-DF1B-49F4-948C-27E1144D5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0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BE1D-E4F3-4FF8-9BA7-6190AE84C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94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72D95-1E48-4D1C-913B-794CF924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5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B8E0-7671-42C5-BD92-12A88AD2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0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8D8F-EF0E-4EE8-BC0E-EACB26F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13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CE3D-C9C6-4BBF-A9BF-2263BC9F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92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E0A4-20BA-4DFD-98F6-66699139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85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5E8-7022-4817-A24E-4FB2601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2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67C7-8467-43DF-982E-1D6AD500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5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23A1-9F38-4269-9532-5541C9927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61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0F7A-82FB-4257-9A8D-215C3A4A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65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F15C-0B25-4347-81DC-13A293CAD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BF9A-7D67-45EB-B904-411B3887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51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AADC-B2F0-4C1F-B909-64953F45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0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BBD2-74E2-4723-B728-B0A5126B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4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4D94-75C6-448C-B3F3-D0FA3DA2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18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C422-0D43-49B1-9BB4-2B6E554E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69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7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70A35-B7A3-4AEC-B146-A7807D98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5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13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38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11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35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8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0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539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09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4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05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99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23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58074"/>
      </p:ext>
    </p:extLst>
  </p:cSld>
  <p:clrMapOvr>
    <a:masterClrMapping/>
  </p:clrMapOvr>
  <p:transition spd="slow"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51389"/>
      </p:ext>
    </p:extLst>
  </p:cSld>
  <p:clrMapOvr>
    <a:masterClrMapping/>
  </p:clrMapOvr>
  <p:transition spd="slow"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04215"/>
      </p:ext>
    </p:extLst>
  </p:cSld>
  <p:clrMapOvr>
    <a:masterClrMapping/>
  </p:clrMapOvr>
  <p:transition spd="slow"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63823"/>
      </p:ext>
    </p:extLst>
  </p:cSld>
  <p:clrMapOvr>
    <a:masterClrMapping/>
  </p:clrMapOvr>
  <p:transition spd="slow"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15297"/>
      </p:ext>
    </p:extLst>
  </p:cSld>
  <p:clrMapOvr>
    <a:masterClrMapping/>
  </p:clrMapOvr>
  <p:transition spd="slow">
    <p:circl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83536"/>
      </p:ext>
    </p:extLst>
  </p:cSld>
  <p:clrMapOvr>
    <a:masterClrMapping/>
  </p:clrMapOvr>
  <p:transition spd="slow">
    <p:circl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878"/>
      </p:ext>
    </p:extLst>
  </p:cSld>
  <p:clrMapOvr>
    <a:masterClrMapping/>
  </p:clrMapOvr>
  <p:transition spd="slow">
    <p:circl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60454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98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3685"/>
      </p:ext>
    </p:extLst>
  </p:cSld>
  <p:clrMapOvr>
    <a:masterClrMapping/>
  </p:clrMapOvr>
  <p:transition spd="slow">
    <p:circl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5413"/>
      </p:ext>
    </p:extLst>
  </p:cSld>
  <p:clrMapOvr>
    <a:masterClrMapping/>
  </p:clrMapOvr>
  <p:transition spd="slow">
    <p:circl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0020"/>
      </p:ext>
    </p:extLst>
  </p:cSld>
  <p:clrMapOvr>
    <a:masterClrMapping/>
  </p:clrMapOvr>
  <p:transition spd="slow">
    <p:circl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82363"/>
      </p:ext>
    </p:extLst>
  </p:cSld>
  <p:clrMapOvr>
    <a:masterClrMapping/>
  </p:clrMapOvr>
  <p:transition spd="slow">
    <p:circl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1F21-CB0A-466E-90F9-33A9DA4E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05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87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1638F28-79C3-4D8D-BAFB-27DAD20F4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96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C2673-F357-4832-93FC-90D15867F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823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62E26-BC72-48A0-89D7-24DA19EF2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0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B66FF-6752-44B1-BDC6-D6EA940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9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403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65ACB-B9E2-43F3-A532-7E8C802F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077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79F1-D9A9-4715-BB7D-BB1956B9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62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C376A-B4AA-448F-B2DF-EFCC3687E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36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CDB8-7F98-4827-A5D8-169B4ADE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31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4C98A-890E-453E-BFC4-C199E33D3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5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17E7-78C3-4E49-9D03-3A86386F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28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A0AE0-DADB-4ADF-A73D-10FB0CF01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9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AE99-9719-490D-889B-3DA0DD487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217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F7C77-D586-4368-A9DE-FCAB0AB01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628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65A5-3696-41F6-8533-1F4CE330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27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1902-FA4A-4018-A756-9765EB5C9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813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A2DA-B4D1-4171-8847-CAA8243D2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2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A10-D617-4B26-9FA0-0AA1CFB03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41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2FC05-B39D-4A46-8923-42665AA9C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454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57BE6-B458-49F6-9D61-F722869CE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83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486AF-4A50-4CD0-B731-88D6C99F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435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50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88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14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7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674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186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21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359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945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688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75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2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B89CF-1E98-410D-BB7B-5CE1B97F26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0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13D8-61E8-4929-A321-B18AA2DD29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F0FC-9F7D-43DA-83AC-DF63A48C51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948" r:id="rId14"/>
  </p:sldLayoutIdLst>
  <p:transition spd="slow">
    <p:circl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9CC75-32B6-434E-8578-70CDAA7FA9B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4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12" r:id="rId17"/>
    <p:sldLayoutId id="2147483913" r:id="rId18"/>
    <p:sldLayoutId id="2147483914" r:id="rId19"/>
    <p:sldLayoutId id="2147483915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7ED4-4689-4A5A-819D-7035543118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0135-0E1C-423C-9AC3-7F2D9E9E3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endangered-species/bulletins-live-two-view-bulletins" TargetMode="External"/><Relationship Id="rId2" Type="http://schemas.openxmlformats.org/officeDocument/2006/relationships/hyperlink" Target="https://www.epa.gov/endangered-speci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ws.gov/endangered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>
                <a:solidFill>
                  <a:srgbClr val="FFFF00"/>
                </a:solidFill>
              </a:rPr>
              <a:t>2019 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8862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Eric P. Prostko</a:t>
            </a:r>
          </a:p>
          <a:p>
            <a:pPr algn="ctr" eaLnBrk="1" hangingPunct="1"/>
            <a:r>
              <a:rPr lang="en-US" altLang="en-US" dirty="0"/>
              <a:t>Professor and Extension Weed Specialist</a:t>
            </a:r>
          </a:p>
          <a:p>
            <a:pPr algn="ctr" eaLnBrk="1" hangingPunct="1"/>
            <a:r>
              <a:rPr lang="en-US" altLang="en-US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2447575" cy="9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32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Liberty-Link® Soybeans</a:t>
            </a: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0" y="1600200"/>
            <a:ext cx="5029200" cy="4572000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Liberty 2.34SL @ 32-43 oz/A or generics</a:t>
            </a:r>
          </a:p>
          <a:p>
            <a:pPr eaLnBrk="1" hangingPunct="1"/>
            <a:r>
              <a:rPr lang="en-US" altLang="en-US" sz="2200" dirty="0"/>
              <a:t>VE-R1</a:t>
            </a:r>
          </a:p>
          <a:p>
            <a:pPr eaLnBrk="1" hangingPunct="1"/>
            <a:r>
              <a:rPr lang="en-US" altLang="en-US" sz="2200" dirty="0"/>
              <a:t>2 applications (5 days apart)</a:t>
            </a:r>
          </a:p>
          <a:p>
            <a:pPr lvl="1" eaLnBrk="1" hangingPunct="1"/>
            <a:r>
              <a:rPr lang="en-US" altLang="en-US" sz="1900" dirty="0"/>
              <a:t> (87 oz/A/year total)</a:t>
            </a:r>
          </a:p>
          <a:p>
            <a:pPr eaLnBrk="1" hangingPunct="1"/>
            <a:r>
              <a:rPr lang="en-US" altLang="en-US" sz="2200" dirty="0"/>
              <a:t>Tank-mixes with POST grass herbicides may reduce grass control  </a:t>
            </a:r>
          </a:p>
          <a:p>
            <a:pPr lvl="1" eaLnBrk="1" hangingPunct="1"/>
            <a:r>
              <a:rPr lang="en-US" altLang="en-US" sz="2000" i="1" dirty="0"/>
              <a:t>Assure (10-21%); </a:t>
            </a:r>
            <a:r>
              <a:rPr lang="en-US" altLang="en-US" sz="2000" i="1" dirty="0" err="1"/>
              <a:t>Fusilade</a:t>
            </a:r>
            <a:r>
              <a:rPr lang="en-US" altLang="en-US" sz="2000" i="1" dirty="0"/>
              <a:t> (8-12%); </a:t>
            </a:r>
            <a:r>
              <a:rPr lang="en-US" altLang="en-US" sz="2000" i="1" dirty="0" err="1"/>
              <a:t>Poast</a:t>
            </a:r>
            <a:r>
              <a:rPr lang="en-US" altLang="en-US" sz="2000" i="1" dirty="0"/>
              <a:t> (25-41%); Select (4-22%)</a:t>
            </a:r>
          </a:p>
          <a:p>
            <a:pPr eaLnBrk="1" hangingPunct="1"/>
            <a:r>
              <a:rPr lang="en-US" altLang="en-US" sz="2200" dirty="0"/>
              <a:t>Residuals still needed</a:t>
            </a:r>
          </a:p>
          <a:p>
            <a:pPr eaLnBrk="1" hangingPunct="1"/>
            <a:r>
              <a:rPr lang="en-US" altLang="en-US" sz="2200" b="1" i="1" u="sng" dirty="0"/>
              <a:t>15 GPA, medium-coarse droplet size, small weeds, 9 am - 6 pm</a:t>
            </a:r>
          </a:p>
          <a:p>
            <a:pPr eaLnBrk="1" hangingPunct="1"/>
            <a:endParaRPr lang="en-US" altLang="en-US" sz="2200" b="1" i="1" u="sng" dirty="0"/>
          </a:p>
          <a:p>
            <a:pPr eaLnBrk="1" hangingPunct="1"/>
            <a:endParaRPr lang="en-US" altLang="en-US" sz="1600" dirty="0"/>
          </a:p>
        </p:txBody>
      </p:sp>
      <p:pic>
        <p:nvPicPr>
          <p:cNvPr id="179204" name="Picture 2" descr="Liberty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4975" y="-26008013"/>
            <a:ext cx="6810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9259"/>
          <a:stretch>
            <a:fillRect/>
          </a:stretch>
        </p:blipFill>
        <p:spPr bwMode="auto">
          <a:xfrm>
            <a:off x="381000" y="1676400"/>
            <a:ext cx="3657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72" y="2514600"/>
            <a:ext cx="163182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t="9730" r="51015" b="81362"/>
          <a:stretch/>
        </p:blipFill>
        <p:spPr bwMode="auto">
          <a:xfrm>
            <a:off x="76200" y="3886200"/>
            <a:ext cx="2858619" cy="117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00" y="5179364"/>
            <a:ext cx="2408238" cy="74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76" y="5943600"/>
            <a:ext cx="2660650" cy="62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1786966" cy="100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176396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5943600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Spray Tip Classification by Droplet Size - Liberty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769910"/>
              </p:ext>
            </p:extLst>
          </p:nvPr>
        </p:nvGraphicFramePr>
        <p:xfrm>
          <a:off x="457200" y="1600200"/>
          <a:ext cx="8229600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Category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Symbol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Color Code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Approximate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VMD</a:t>
                      </a:r>
                      <a:r>
                        <a:rPr lang="en-US" baseline="30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(Microns)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Extremely Fine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XF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PURPLE</a:t>
                      </a:r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60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Very Fine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VF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61-105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Fine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ORANGE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106-235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236-340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Coarse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341-403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Very Coarse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GREEN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404-502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Extremely Coarse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XC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rial" pitchFamily="34" charset="0"/>
                          <a:cs typeface="Arial" pitchFamily="34" charset="0"/>
                        </a:rPr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503-665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Ultra Coarse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BLACK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&gt;665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1478" y="5525869"/>
            <a:ext cx="6617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1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Estimated from sample reference graph in ASBAE/ANSI/ASAE Standard S572.1</a:t>
            </a:r>
          </a:p>
          <a:p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VMD = Volume median diameter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934200" y="3581400"/>
            <a:ext cx="1524000" cy="762000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387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Liberty-Link Soybean Varieties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572000"/>
          </a:xfrm>
        </p:spPr>
        <p:txBody>
          <a:bodyPr/>
          <a:lstStyle/>
          <a:p>
            <a:r>
              <a:rPr lang="en-US" sz="2400" dirty="0"/>
              <a:t>Getting better and better!</a:t>
            </a:r>
          </a:p>
          <a:p>
            <a:endParaRPr lang="en-US" sz="2400" dirty="0"/>
          </a:p>
          <a:p>
            <a:r>
              <a:rPr lang="en-US" sz="2400" dirty="0"/>
              <a:t>G13LL-7 and G13LL-44 developed by UGA Soybean Breeding Team</a:t>
            </a:r>
          </a:p>
          <a:p>
            <a:pPr lvl="1"/>
            <a:r>
              <a:rPr lang="en-US" sz="2000" i="1" dirty="0"/>
              <a:t>Group VII’s</a:t>
            </a:r>
          </a:p>
          <a:p>
            <a:pPr lvl="1"/>
            <a:r>
              <a:rPr lang="en-US" sz="2000" i="1" dirty="0"/>
              <a:t>AGS 747LL (G13LL-7)</a:t>
            </a:r>
          </a:p>
          <a:p>
            <a:pPr lvl="2"/>
            <a:r>
              <a:rPr lang="en-US" sz="1600" i="1" dirty="0" err="1"/>
              <a:t>AGSouth</a:t>
            </a:r>
            <a:endParaRPr lang="en-US" sz="1600" i="1" dirty="0"/>
          </a:p>
          <a:p>
            <a:pPr lvl="1"/>
            <a:r>
              <a:rPr lang="en-US" sz="2000" i="1" dirty="0"/>
              <a:t>Southern Harvest 7418LL (G13LL-44)</a:t>
            </a:r>
          </a:p>
          <a:p>
            <a:pPr lvl="2"/>
            <a:r>
              <a:rPr lang="en-US" sz="1600" i="1" dirty="0"/>
              <a:t>Meherrin</a:t>
            </a:r>
          </a:p>
          <a:p>
            <a:r>
              <a:rPr lang="en-US" dirty="0"/>
              <a:t>Others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326792" cy="24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3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Statewide Average Yield of UGA Developed LL Soybeans*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56747"/>
              </p:ext>
            </p:extLst>
          </p:nvPr>
        </p:nvGraphicFramePr>
        <p:xfrm>
          <a:off x="304800" y="1752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8098" y="6377479"/>
            <a:ext cx="3880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*Source: UGA OVT (6 locations/year, irrigated)</a:t>
            </a:r>
          </a:p>
        </p:txBody>
      </p:sp>
    </p:spTree>
    <p:extLst>
      <p:ext uri="{BB962C8B-B14F-4D97-AF65-F5344CB8AC3E}">
        <p14:creationId xmlns:p14="http://schemas.microsoft.com/office/powerpoint/2010/main" val="138047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Soybean Weed Control – 2018</a:t>
            </a:r>
            <a:br>
              <a:rPr lang="en-US" dirty="0"/>
            </a:br>
            <a:r>
              <a:rPr lang="en-US" i="1" dirty="0">
                <a:solidFill>
                  <a:srgbClr val="FFC000"/>
                </a:solidFill>
              </a:rPr>
              <a:t>Liberty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59269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SB-05-18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July 30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54 DAP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60960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NTC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1" y="1600200"/>
            <a:ext cx="33954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61" y="1600200"/>
            <a:ext cx="33954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5982" y="1595735"/>
            <a:ext cx="3927018" cy="8771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 48WG @ 2.8 oz/A (PRE)</a:t>
            </a:r>
          </a:p>
          <a:p>
            <a:pPr algn="ctr"/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 2.34SL @ 29 oz/A (23DAP)</a:t>
            </a:r>
          </a:p>
          <a:p>
            <a:pPr algn="ctr"/>
            <a:r>
              <a:rPr lang="en-US" sz="17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Everprex</a:t>
            </a:r>
            <a:r>
              <a:rPr lang="en-US" sz="17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7.62EC @ 16 oz/A (23 DAP)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953000" y="3124200"/>
            <a:ext cx="1219200" cy="152400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6934200" y="3124200"/>
            <a:ext cx="1371600" cy="106680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29085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2,4-D/</a:t>
            </a:r>
            <a:r>
              <a:rPr lang="en-US" dirty="0" err="1"/>
              <a:t>Dicamba</a:t>
            </a:r>
            <a:r>
              <a:rPr lang="en-US" dirty="0"/>
              <a:t> Technologies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8" y="3723127"/>
            <a:ext cx="3076969" cy="120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5" y="1765292"/>
            <a:ext cx="1449078" cy="17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99" y="1600200"/>
            <a:ext cx="3148447" cy="122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79" y="2916940"/>
            <a:ext cx="2011363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88" y="3841902"/>
            <a:ext cx="150018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75" y="2916940"/>
            <a:ext cx="156686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23" y="1821570"/>
            <a:ext cx="1828800" cy="159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648200" y="1600200"/>
            <a:ext cx="0" cy="487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795711" y="58674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2,4-D choline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7838" y="576575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cs typeface="Arial" charset="0"/>
              </a:rPr>
              <a:t>dicamba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28" y="4838703"/>
            <a:ext cx="1255130" cy="83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41" y="5276850"/>
            <a:ext cx="192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5" y="5023809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86" y="3841901"/>
            <a:ext cx="1324525" cy="13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45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Enlist Soybeans (2016)</a:t>
            </a:r>
          </a:p>
        </p:txBody>
      </p:sp>
      <p:pic>
        <p:nvPicPr>
          <p:cNvPr id="2050" name="Picture 2" descr="L:\field pictures\2016\SB-13-16\2016-07-22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24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6\SB-13-16\2016-07-22\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7475" y="6172200"/>
            <a:ext cx="744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SB-13-16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July 22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72  DAP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4953000" y="2743200"/>
            <a:ext cx="121920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6934200" y="2743200"/>
            <a:ext cx="1447800" cy="1676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924050" y="152030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7631" y="1520309"/>
            <a:ext cx="3337325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FFFF00"/>
                </a:solidFill>
              </a:rPr>
              <a:t>Surveil</a:t>
            </a:r>
            <a:r>
              <a:rPr lang="en-US" sz="1200" dirty="0">
                <a:solidFill>
                  <a:srgbClr val="FFFF00"/>
                </a:solidFill>
              </a:rPr>
              <a:t> 48WG @ 2.83 oz/A (PRE)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Enlist Duo 3.33SL @ 75 oz/A (34 DAP)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II Magnum 7.64EC @ 16 oz/A (34 DAP)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AMS @ 2.5% v/v (34 DAP)</a:t>
            </a:r>
          </a:p>
        </p:txBody>
      </p:sp>
    </p:spTree>
    <p:extLst>
      <p:ext uri="{BB962C8B-B14F-4D97-AF65-F5344CB8AC3E}">
        <p14:creationId xmlns:p14="http://schemas.microsoft.com/office/powerpoint/2010/main" val="156579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Soybean Weed Control – 2018 </a:t>
            </a:r>
            <a:r>
              <a:rPr lang="en-US" sz="3200" i="1" dirty="0">
                <a:solidFill>
                  <a:srgbClr val="FFC000"/>
                </a:solidFill>
              </a:rPr>
              <a:t>Xtend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" y="6059281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SB-07-18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July 26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73 DAP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8" y="6096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NTC</a:t>
            </a:r>
          </a:p>
        </p:txBody>
      </p:sp>
      <p:pic>
        <p:nvPicPr>
          <p:cNvPr id="2050" name="Picture 2" descr="C:\Users\eprostko\FIELD PICTURES\2018\SB-07-18\JULY 26\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prostko\FIELD PICTURES\2018\SB-07-18\JULY 26\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V="1">
            <a:off x="4800600" y="2971800"/>
            <a:ext cx="685800" cy="76200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6934200" y="2971800"/>
            <a:ext cx="1219200" cy="121920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759415" y="1600200"/>
            <a:ext cx="3466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Tricor 4L @ 8 oz/A - PRE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Roundup PowerMax 5.5SL @ 32 oz/A – 30 DAP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Xtendimax + VG 2.9SL @ 22 oz/A – 30 DAP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Warrant 3ME @ 48 oz/A – 30 DAP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Intact @ 0.5% v/v – 30 DAP</a:t>
            </a:r>
          </a:p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28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Soybean Weed Control - 2018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94072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SB-01-18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July 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eprostko\FIELD PICTURES\2018\2018-08-03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22066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22066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9680" y="0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SB-01-18</a:t>
            </a:r>
          </a:p>
          <a:p>
            <a:r>
              <a:rPr lang="en-US" dirty="0"/>
              <a:t>August 3</a:t>
            </a:r>
          </a:p>
        </p:txBody>
      </p:sp>
    </p:spTree>
    <p:extLst>
      <p:ext uri="{BB962C8B-B14F-4D97-AF65-F5344CB8AC3E}">
        <p14:creationId xmlns:p14="http://schemas.microsoft.com/office/powerpoint/2010/main" val="238504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Off-Target Dicamba Problems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038600" cy="3029639"/>
          </a:xfr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eprostko\FIELD PICTURES\2018\2018-06-15\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4800"/>
            <a:ext cx="3295649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33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Soybean/Cotton in Georgia</a:t>
            </a:r>
            <a:br>
              <a:rPr lang="en-US" sz="3200" dirty="0"/>
            </a:br>
            <a:r>
              <a:rPr lang="en-US" sz="3200" i="1" dirty="0">
                <a:solidFill>
                  <a:srgbClr val="FFC000"/>
                </a:solidFill>
              </a:rPr>
              <a:t>Planted Acres (X 1000)</a:t>
            </a:r>
            <a:br>
              <a:rPr lang="en-US" sz="3200" i="1" dirty="0">
                <a:solidFill>
                  <a:srgbClr val="FFC000"/>
                </a:solidFill>
              </a:rPr>
            </a:br>
            <a:r>
              <a:rPr lang="en-US" sz="3200" i="1" dirty="0">
                <a:solidFill>
                  <a:srgbClr val="FFC000"/>
                </a:solidFill>
              </a:rPr>
              <a:t>1980-2018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241157"/>
              </p:ext>
            </p:extLst>
          </p:nvPr>
        </p:nvGraphicFramePr>
        <p:xfrm>
          <a:off x="304800" y="17526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6407" y="6459379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Source: NASS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4572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BWEP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209800" y="4941332"/>
            <a:ext cx="102339" cy="240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95266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Perspective – 2018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Only 4 “official” complaints to GA Dept. of Ag and no dicamba residues were detected (1-blueberry, 1-soybean, 2-non-DT cotton).</a:t>
            </a:r>
          </a:p>
          <a:p>
            <a:endParaRPr lang="en-US" sz="2000" dirty="0"/>
          </a:p>
          <a:p>
            <a:r>
              <a:rPr lang="en-US" sz="2000" dirty="0"/>
              <a:t>I am personally aware of 24 “incidents” that were handled between 2 parties involved (1-tobacco, 8-soybean, 9-peanut, 4-cotton, 1-crepe myrtle, 1-apple).  </a:t>
            </a:r>
            <a:r>
              <a:rPr lang="en-US" sz="2000" b="1" i="1" u="sng" dirty="0"/>
              <a:t>More than last year for me.</a:t>
            </a:r>
          </a:p>
          <a:p>
            <a:endParaRPr lang="en-US" sz="2000" dirty="0"/>
          </a:p>
          <a:p>
            <a:r>
              <a:rPr lang="en-US" sz="2000" dirty="0"/>
              <a:t>Got to keep working on this!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47011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Dicamba Label Updates for 2019 - Soybean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763000" cy="4572000"/>
          </a:xfrm>
        </p:spPr>
        <p:txBody>
          <a:bodyPr/>
          <a:lstStyle/>
          <a:p>
            <a:r>
              <a:rPr lang="en-US" sz="2000" dirty="0"/>
              <a:t>Xtendimax, Fexapan, Engenia formulations</a:t>
            </a:r>
          </a:p>
          <a:p>
            <a:r>
              <a:rPr lang="en-US" sz="2000" dirty="0"/>
              <a:t>Only certified applicators can </a:t>
            </a:r>
            <a:r>
              <a:rPr lang="en-US" sz="2000" b="1" i="1" u="sng" dirty="0"/>
              <a:t>purchase</a:t>
            </a:r>
            <a:r>
              <a:rPr lang="en-US" sz="2000" dirty="0"/>
              <a:t> and </a:t>
            </a:r>
            <a:r>
              <a:rPr lang="en-US" sz="2000" b="1" i="1" u="sng" dirty="0"/>
              <a:t>apply</a:t>
            </a:r>
          </a:p>
          <a:p>
            <a:r>
              <a:rPr lang="en-US" sz="2000" b="1" i="1" u="sng" dirty="0"/>
              <a:t>Records generated within  72 hours of application and kept for 2 years</a:t>
            </a:r>
          </a:p>
          <a:p>
            <a:r>
              <a:rPr lang="en-US" sz="2000" dirty="0"/>
              <a:t>Minimum of </a:t>
            </a:r>
            <a:r>
              <a:rPr lang="en-US" sz="2000" b="1" u="sng" dirty="0"/>
              <a:t>15 GPA</a:t>
            </a:r>
          </a:p>
          <a:p>
            <a:r>
              <a:rPr lang="en-US" sz="2000" dirty="0"/>
              <a:t>POST applications no later than R1 or 45 DAP </a:t>
            </a:r>
          </a:p>
          <a:p>
            <a:r>
              <a:rPr lang="en-US" sz="2000" dirty="0"/>
              <a:t>Only 2 POST applications can be made (7 days apart)</a:t>
            </a:r>
          </a:p>
          <a:p>
            <a:r>
              <a:rPr lang="en-US" sz="2000" dirty="0"/>
              <a:t>Sensitive crops must be surveyed and documented</a:t>
            </a:r>
          </a:p>
          <a:p>
            <a:pPr lvl="1"/>
            <a:r>
              <a:rPr lang="en-US" sz="2000" b="1" i="1" u="sng" dirty="0"/>
              <a:t>Sensitive crop/residential areas downwind – DO NOT APPLY</a:t>
            </a:r>
          </a:p>
          <a:p>
            <a:r>
              <a:rPr lang="en-US" sz="2000" dirty="0"/>
              <a:t>Applications between 1 hour after sunrise to 2 hours before sunset</a:t>
            </a:r>
          </a:p>
          <a:p>
            <a:r>
              <a:rPr lang="en-US" sz="2000" dirty="0"/>
              <a:t>110’ downwind buffer + 57’ </a:t>
            </a:r>
            <a:r>
              <a:rPr lang="en-US" sz="2000" dirty="0" err="1"/>
              <a:t>omni</a:t>
            </a:r>
            <a:r>
              <a:rPr lang="en-US" sz="2000" dirty="0"/>
              <a:t>-direction buffer around other sides of field in counties where endangered dicot species exist</a:t>
            </a:r>
          </a:p>
          <a:p>
            <a:r>
              <a:rPr lang="en-US" sz="2000" dirty="0"/>
              <a:t>Additional clean-out instructions/warnings</a:t>
            </a:r>
          </a:p>
          <a:p>
            <a:r>
              <a:rPr lang="en-US" sz="2000" dirty="0"/>
              <a:t>Spray mixture pH &gt; 5.0</a:t>
            </a:r>
          </a:p>
          <a:p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8941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Endangered Species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Protecting Endangered Species from Pesticides</a:t>
            </a:r>
          </a:p>
          <a:p>
            <a:pPr lvl="1"/>
            <a:r>
              <a:rPr lang="en-US" b="1" dirty="0">
                <a:hlinkClick r:id="rId2"/>
              </a:rPr>
              <a:t>https://www.epa.gov/endangered-species</a:t>
            </a:r>
            <a:endParaRPr lang="en-US" b="1" dirty="0"/>
          </a:p>
          <a:p>
            <a:pPr lvl="2"/>
            <a:r>
              <a:rPr lang="en-US" b="1" dirty="0"/>
              <a:t>Bulletins Live! Two</a:t>
            </a:r>
          </a:p>
          <a:p>
            <a:pPr lvl="3"/>
            <a:r>
              <a:rPr lang="en-US" dirty="0">
                <a:hlinkClick r:id="rId3"/>
              </a:rPr>
              <a:t>https://www.epa.gov/endangered-species/bulletins-live-two-view-bulletins</a:t>
            </a:r>
            <a:endParaRPr lang="en-US" dirty="0"/>
          </a:p>
          <a:p>
            <a:pPr lvl="3"/>
            <a:endParaRPr lang="en-US" dirty="0"/>
          </a:p>
          <a:p>
            <a:pPr lvl="3"/>
            <a:endParaRPr lang="en-US" dirty="0"/>
          </a:p>
          <a:p>
            <a:r>
              <a:rPr lang="en-US" b="1" dirty="0"/>
              <a:t>U.S. Fish &amp; Wildlife Service</a:t>
            </a:r>
          </a:p>
          <a:p>
            <a:pPr lvl="1"/>
            <a:r>
              <a:rPr lang="en-US" dirty="0">
                <a:hlinkClick r:id="rId4"/>
              </a:rPr>
              <a:t>https://www.fws.gov/endangered/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22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1"/>
            <a:ext cx="8787726" cy="41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038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6" y="0"/>
            <a:ext cx="9149255" cy="689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91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0385" y="228600"/>
            <a:ext cx="2859565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82699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Soybean Weed Control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Start clean, use residuals, timely POST</a:t>
            </a:r>
          </a:p>
          <a:p>
            <a:r>
              <a:rPr lang="en-US" dirty="0"/>
              <a:t>Narrow rows (&lt;30”)</a:t>
            </a:r>
          </a:p>
          <a:p>
            <a:r>
              <a:rPr lang="en-US" u="sng" dirty="0"/>
              <a:t>Systems</a:t>
            </a:r>
          </a:p>
          <a:p>
            <a:pPr lvl="1"/>
            <a:r>
              <a:rPr lang="en-US" sz="2000" i="1" dirty="0"/>
              <a:t>Conventional</a:t>
            </a:r>
          </a:p>
          <a:p>
            <a:pPr lvl="1"/>
            <a:r>
              <a:rPr lang="en-US" sz="2000" i="1" dirty="0"/>
              <a:t>RR (glyphosate)</a:t>
            </a:r>
          </a:p>
          <a:p>
            <a:pPr lvl="1"/>
            <a:r>
              <a:rPr lang="en-US" sz="2000" i="1" dirty="0"/>
              <a:t>LL (glufosinate)</a:t>
            </a:r>
          </a:p>
          <a:p>
            <a:pPr lvl="1"/>
            <a:r>
              <a:rPr lang="en-US" sz="2000" i="1" dirty="0"/>
              <a:t>Xtend (dicamba)</a:t>
            </a:r>
          </a:p>
          <a:p>
            <a:pPr lvl="1"/>
            <a:r>
              <a:rPr lang="en-US" sz="2000" i="1" dirty="0"/>
              <a:t>Enlist (2,4-D choline)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4523719" cy="3284220"/>
          </a:xfrm>
        </p:spPr>
      </p:pic>
    </p:spTree>
    <p:extLst>
      <p:ext uri="{BB962C8B-B14F-4D97-AF65-F5344CB8AC3E}">
        <p14:creationId xmlns:p14="http://schemas.microsoft.com/office/powerpoint/2010/main" val="144694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Georgia Soybean Varieties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23130"/>
              </p:ext>
            </p:extLst>
          </p:nvPr>
        </p:nvGraphicFramePr>
        <p:xfrm>
          <a:off x="533400" y="1600200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Varieties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AgriGold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 South Genetics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747LL, 677LL, 738RR, 700R2X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Asgrow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69X6, 72X7, 7535, 75X6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Bayer/BASF/</a:t>
                      </a:r>
                      <a:r>
                        <a:rPr lang="en-US" dirty="0" err="1"/>
                        <a:t>Credenz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7007LL,</a:t>
                      </a:r>
                      <a:r>
                        <a:rPr lang="en-US" baseline="0" dirty="0"/>
                        <a:t> 7008LL, 6515LL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Meherrin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SH7418LL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Pioneer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95Y70, P76T54R2, P72A21X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T.A. 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8059R2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Terral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UniSouth</a:t>
                      </a:r>
                      <a:r>
                        <a:rPr lang="en-US" baseline="0" dirty="0"/>
                        <a:t> Genetics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27043"/>
            <a:ext cx="739587" cy="74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1" y="5527043"/>
            <a:ext cx="1542382" cy="48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 r="20311"/>
          <a:stretch/>
        </p:blipFill>
        <p:spPr bwMode="auto">
          <a:xfrm>
            <a:off x="2057400" y="5533857"/>
            <a:ext cx="783187" cy="73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533857"/>
            <a:ext cx="762000" cy="76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390" y="5527043"/>
            <a:ext cx="112604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33857"/>
            <a:ext cx="1061724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65328"/>
            <a:ext cx="1708464" cy="33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26" y="5995293"/>
            <a:ext cx="1578389" cy="53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39316"/>
            <a:ext cx="750170" cy="59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498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7518" y="76200"/>
            <a:ext cx="88392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Clean + Activated Residual + </a:t>
            </a:r>
            <a:b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Timely POST = HOMERUN</a:t>
            </a:r>
            <a:r>
              <a:rPr lang="en-US" sz="2800" dirty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600200"/>
            <a:ext cx="67036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172200"/>
            <a:ext cx="652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SB-01-17</a:t>
            </a:r>
          </a:p>
          <a:p>
            <a:r>
              <a:rPr lang="en-US" sz="1000" i="1" dirty="0"/>
              <a:t>June 16</a:t>
            </a:r>
          </a:p>
          <a:p>
            <a:r>
              <a:rPr lang="en-US" sz="1000" i="1" dirty="0"/>
              <a:t>38 DAP</a:t>
            </a:r>
          </a:p>
        </p:txBody>
      </p:sp>
    </p:spTree>
    <p:extLst>
      <p:ext uri="{BB962C8B-B14F-4D97-AF65-F5344CB8AC3E}">
        <p14:creationId xmlns:p14="http://schemas.microsoft.com/office/powerpoint/2010/main" val="210055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791200" cy="1143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Old + Cheap + Still Good</a:t>
            </a:r>
            <a:br>
              <a:rPr lang="en-US" altLang="en-US" sz="3400" dirty="0"/>
            </a:br>
            <a:r>
              <a:rPr lang="en-US" altLang="en-US" sz="3400" dirty="0"/>
              <a:t>(i.e. metribuzin)</a:t>
            </a:r>
          </a:p>
        </p:txBody>
      </p:sp>
      <p:sp>
        <p:nvSpPr>
          <p:cNvPr id="1720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419600" cy="4525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Not a PPO (Valor or Reflex)</a:t>
            </a:r>
          </a:p>
          <a:p>
            <a:pPr eaLnBrk="1" hangingPunct="1"/>
            <a:r>
              <a:rPr lang="en-US" altLang="en-US" sz="2400" dirty="0"/>
              <a:t>Good on pigweed and sicklepod</a:t>
            </a:r>
          </a:p>
          <a:p>
            <a:pPr eaLnBrk="1" hangingPunct="1"/>
            <a:r>
              <a:rPr lang="en-US" altLang="en-US" sz="2400" dirty="0"/>
              <a:t>Can be applied PPI</a:t>
            </a:r>
          </a:p>
          <a:p>
            <a:pPr lvl="1" eaLnBrk="1" hangingPunct="1"/>
            <a:r>
              <a:rPr lang="en-US" altLang="en-US" sz="2100" dirty="0">
                <a:solidFill>
                  <a:srgbClr val="996633"/>
                </a:solidFill>
              </a:rPr>
              <a:t>Dryland fields?</a:t>
            </a:r>
          </a:p>
          <a:p>
            <a:pPr eaLnBrk="1" hangingPunct="1"/>
            <a:r>
              <a:rPr lang="en-US" altLang="en-US" sz="2400" dirty="0"/>
              <a:t>Issues (Be careful!!)</a:t>
            </a:r>
          </a:p>
          <a:p>
            <a:pPr lvl="1" eaLnBrk="1" hangingPunct="1"/>
            <a:r>
              <a:rPr lang="en-US" altLang="en-US" sz="2000" i="1" dirty="0">
                <a:solidFill>
                  <a:srgbClr val="996633"/>
                </a:solidFill>
              </a:rPr>
              <a:t>soil texture, OM, pH</a:t>
            </a:r>
          </a:p>
          <a:p>
            <a:pPr lvl="1" eaLnBrk="1" hangingPunct="1"/>
            <a:r>
              <a:rPr lang="en-US" altLang="en-US" sz="2000" i="1" dirty="0">
                <a:solidFill>
                  <a:srgbClr val="996633"/>
                </a:solidFill>
              </a:rPr>
              <a:t>Varieties</a:t>
            </a:r>
          </a:p>
          <a:p>
            <a:pPr lvl="1" eaLnBrk="1" hangingPunct="1"/>
            <a:r>
              <a:rPr lang="en-US" altLang="en-US" sz="2000" i="1" dirty="0">
                <a:solidFill>
                  <a:srgbClr val="996633"/>
                </a:solidFill>
              </a:rPr>
              <a:t>Rotations</a:t>
            </a:r>
          </a:p>
          <a:p>
            <a:pPr lvl="1" eaLnBrk="1" hangingPunct="1"/>
            <a:r>
              <a:rPr lang="en-US" altLang="en-US" sz="2000" i="1" dirty="0">
                <a:solidFill>
                  <a:srgbClr val="996633"/>
                </a:solidFill>
              </a:rPr>
              <a:t>Company support</a:t>
            </a:r>
          </a:p>
          <a:p>
            <a:pPr lvl="1" eaLnBrk="1" hangingPunct="1"/>
            <a:r>
              <a:rPr lang="en-US" altLang="en-US" sz="2000" i="1" dirty="0">
                <a:solidFill>
                  <a:srgbClr val="996633"/>
                </a:solidFill>
              </a:rPr>
              <a:t>Lack of incentive at dealer level</a:t>
            </a:r>
          </a:p>
        </p:txBody>
      </p:sp>
      <p:pic>
        <p:nvPicPr>
          <p:cNvPr id="172036" name="Picture 8" descr="Bounda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905000"/>
            <a:ext cx="2286000" cy="668338"/>
          </a:xfrm>
        </p:spPr>
      </p:pic>
      <p:pic>
        <p:nvPicPr>
          <p:cNvPr id="17203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9075" y="3063875"/>
            <a:ext cx="2517775" cy="636588"/>
          </a:xfrm>
          <a:noFill/>
        </p:spPr>
      </p:pic>
      <p:pic>
        <p:nvPicPr>
          <p:cNvPr id="172038" name="Picture 12" descr="AuthorityM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19400"/>
            <a:ext cx="19812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6724650" y="4124325"/>
            <a:ext cx="19050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TriCor 75DF</a:t>
            </a:r>
          </a:p>
        </p:txBody>
      </p:sp>
      <p:sp>
        <p:nvSpPr>
          <p:cNvPr id="21512" name="Text Box 21"/>
          <p:cNvSpPr txBox="1">
            <a:spLocks noChangeArrowheads="1"/>
          </p:cNvSpPr>
          <p:nvPr/>
        </p:nvSpPr>
        <p:spPr bwMode="auto">
          <a:xfrm>
            <a:off x="5299075" y="4876800"/>
            <a:ext cx="20923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Metribuzin 75DF</a:t>
            </a:r>
          </a:p>
        </p:txBody>
      </p:sp>
      <p:pic>
        <p:nvPicPr>
          <p:cNvPr id="1720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19492" r="5341" b="57648"/>
          <a:stretch>
            <a:fillRect/>
          </a:stretch>
        </p:blipFill>
        <p:spPr bwMode="auto">
          <a:xfrm>
            <a:off x="5181600" y="5638800"/>
            <a:ext cx="36274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36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Metribuzin Injury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" y="1752600"/>
            <a:ext cx="2945016" cy="22098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92" y="1752600"/>
            <a:ext cx="2945016" cy="22098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4114800"/>
            <a:ext cx="2946400" cy="22098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4114800"/>
            <a:ext cx="2946400" cy="2209800"/>
          </a:xfrm>
        </p:spPr>
      </p:pic>
    </p:spTree>
    <p:extLst>
      <p:ext uri="{BB962C8B-B14F-4D97-AF65-F5344CB8AC3E}">
        <p14:creationId xmlns:p14="http://schemas.microsoft.com/office/powerpoint/2010/main" val="209458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Soybean Weed Control – 2018 </a:t>
            </a:r>
            <a:r>
              <a:rPr lang="en-US" sz="3200" i="1" dirty="0">
                <a:solidFill>
                  <a:srgbClr val="FFC000"/>
                </a:solidFill>
              </a:rPr>
              <a:t>(Conventional System)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59269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</a:rPr>
              <a:t>SB-07-18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July 26</a:t>
            </a:r>
          </a:p>
          <a:p>
            <a:r>
              <a:rPr lang="en-US" sz="1200" i="1" dirty="0">
                <a:solidFill>
                  <a:prstClr val="black"/>
                </a:solidFill>
              </a:rPr>
              <a:t>73 DAP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60960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NTC</a:t>
            </a:r>
          </a:p>
        </p:txBody>
      </p:sp>
      <p:pic>
        <p:nvPicPr>
          <p:cNvPr id="2050" name="Picture 2" descr="C:\Users\eprostko\FIELD PICTURES\2018\SB-07-18\JULY 26\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prostko\FIELD PICTURES\2018\SB-07-18\JULY 26\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47812"/>
            <a:ext cx="26400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4970264" y="2803525"/>
            <a:ext cx="1125736" cy="1059657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>
            <a:stCxn id="3074" idx="3"/>
          </p:cNvCxnSpPr>
          <p:nvPr/>
        </p:nvCxnSpPr>
        <p:spPr bwMode="auto">
          <a:xfrm flipH="1" flipV="1">
            <a:off x="7086600" y="2803525"/>
            <a:ext cx="1278136" cy="1059657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4952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Soybean Weed Control – 2018</a:t>
            </a:r>
            <a:br>
              <a:rPr lang="en-US" sz="2800" dirty="0"/>
            </a:br>
            <a:r>
              <a:rPr lang="en-US" sz="2800" i="1" dirty="0">
                <a:solidFill>
                  <a:srgbClr val="FFC000"/>
                </a:solidFill>
              </a:rPr>
              <a:t>RR System</a:t>
            </a:r>
          </a:p>
        </p:txBody>
      </p:sp>
      <p:pic>
        <p:nvPicPr>
          <p:cNvPr id="1026" name="Picture 2" descr="C:\Users\eprostko\FIELD PICTURES\2018\SB-06-18\JULY 26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prostko\FIELD PICTURES\2018\SB-06-18\JULY 26\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0126" y="6096000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SB-06-18</a:t>
            </a:r>
          </a:p>
          <a:p>
            <a:r>
              <a:rPr lang="en-US" sz="1200" i="1" dirty="0"/>
              <a:t>July 26</a:t>
            </a:r>
          </a:p>
          <a:p>
            <a:r>
              <a:rPr lang="en-US" sz="1200" i="1" dirty="0"/>
              <a:t>73 DAP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60960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3025" y="1600200"/>
            <a:ext cx="3984873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Metribuzin 75DG @ 5.3 oz/A (PRE)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Powermax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5.5SL @ 32 oz/A (31 DAP)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 2SL @ 24 oz/A (31  DAP)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5029200" y="3200400"/>
            <a:ext cx="990600" cy="121920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7086600" y="3200400"/>
            <a:ext cx="1295400" cy="99060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185565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aa87e50f0dc1955cd82443c54eb3252fa2345e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heme/theme1.xml><?xml version="1.0" encoding="utf-8"?>
<a:theme xmlns:a="http://schemas.openxmlformats.org/drawingml/2006/main" name="PPP_SGENE_TXT_Firetruck_Sign">
  <a:themeElements>
    <a:clrScheme name="Custom 1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7F7F7F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33358</TotalTime>
  <Words>878</Words>
  <Application>Microsoft Office PowerPoint</Application>
  <PresentationFormat>On-screen Show (4:3)</PresentationFormat>
  <Paragraphs>205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PPP_SGENE_TXT_Firetruck_Sign</vt:lpstr>
      <vt:lpstr>6_PPP_SGENE_TXT_Firetruck_Sign</vt:lpstr>
      <vt:lpstr>2_Office Theme</vt:lpstr>
      <vt:lpstr>3_PPP_SGENE_TXT_Firetruck_Sign</vt:lpstr>
      <vt:lpstr>1_PPP_SGENE_TXT_Firetruck_Sign</vt:lpstr>
      <vt:lpstr>Office Theme</vt:lpstr>
      <vt:lpstr>2019 Soybean Weed Control Update</vt:lpstr>
      <vt:lpstr>Soybean/Cotton in Georgia Planted Acres (X 1000) 1980-2018</vt:lpstr>
      <vt:lpstr>Soybean Weed Control</vt:lpstr>
      <vt:lpstr>2018 Georgia Soybean Varieties</vt:lpstr>
      <vt:lpstr>Started Clean + Activated Residual +  Timely POST = HOMERUN!</vt:lpstr>
      <vt:lpstr>Old + Cheap + Still Good (i.e. metribuzin)</vt:lpstr>
      <vt:lpstr>Metribuzin Injury</vt:lpstr>
      <vt:lpstr>Soybean Weed Control – 2018 (Conventional System)</vt:lpstr>
      <vt:lpstr>Soybean Weed Control – 2018 RR System</vt:lpstr>
      <vt:lpstr>Liberty-Link® Soybeans</vt:lpstr>
      <vt:lpstr>Spray Tip Classification by Droplet Size - Liberty</vt:lpstr>
      <vt:lpstr>Liberty-Link Soybean Varieties</vt:lpstr>
      <vt:lpstr>Statewide Average Yield of UGA Developed LL Soybeans*</vt:lpstr>
      <vt:lpstr>Soybean Weed Control – 2018 Liberty System</vt:lpstr>
      <vt:lpstr>2,4-D/Dicamba Technologies</vt:lpstr>
      <vt:lpstr>Enlist Soybeans (2016)</vt:lpstr>
      <vt:lpstr>Soybean Weed Control – 2018 Xtend System</vt:lpstr>
      <vt:lpstr>Soybean Weed Control - 2018</vt:lpstr>
      <vt:lpstr>Off-Target Dicamba Problems</vt:lpstr>
      <vt:lpstr>Dicamba Perspective – 2018 </vt:lpstr>
      <vt:lpstr>Important Dicamba Label Updates for 2019 - Soybean</vt:lpstr>
      <vt:lpstr>Endangered Species Information</vt:lpstr>
      <vt:lpstr>PowerPoint Presentation</vt:lpstr>
      <vt:lpstr>PowerPoint Presentation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Soybean Update 2019</dc:title>
  <dc:creator>Eric P. Prostko</dc:creator>
  <cp:lastModifiedBy>Austin Krueger</cp:lastModifiedBy>
  <cp:revision>245</cp:revision>
  <cp:lastPrinted>2018-01-04T14:35:53Z</cp:lastPrinted>
  <dcterms:created xsi:type="dcterms:W3CDTF">2016-11-03T14:14:59Z</dcterms:created>
  <dcterms:modified xsi:type="dcterms:W3CDTF">2018-12-01T18:47:08Z</dcterms:modified>
</cp:coreProperties>
</file>