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1" r:id="rId4"/>
    <p:sldMasterId id="2147483737" r:id="rId5"/>
    <p:sldMasterId id="2147483754" r:id="rId6"/>
    <p:sldMasterId id="2147483771" r:id="rId7"/>
    <p:sldMasterId id="2147483788" r:id="rId8"/>
    <p:sldMasterId id="2147483805" r:id="rId9"/>
    <p:sldMasterId id="2147483822" r:id="rId10"/>
    <p:sldMasterId id="2147483843" r:id="rId11"/>
    <p:sldMasterId id="2147483856" r:id="rId12"/>
    <p:sldMasterId id="2147483878" r:id="rId13"/>
    <p:sldMasterId id="2147483895" r:id="rId14"/>
    <p:sldMasterId id="2147483907" r:id="rId15"/>
  </p:sldMasterIdLst>
  <p:notesMasterIdLst>
    <p:notesMasterId r:id="rId81"/>
  </p:notesMasterIdLst>
  <p:sldIdLst>
    <p:sldId id="287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30" r:id="rId33"/>
    <p:sldId id="305" r:id="rId34"/>
    <p:sldId id="306" r:id="rId35"/>
    <p:sldId id="307" r:id="rId36"/>
    <p:sldId id="308" r:id="rId37"/>
    <p:sldId id="309" r:id="rId38"/>
    <p:sldId id="310" r:id="rId39"/>
    <p:sldId id="331" r:id="rId40"/>
    <p:sldId id="258" r:id="rId41"/>
    <p:sldId id="259" r:id="rId42"/>
    <p:sldId id="260" r:id="rId43"/>
    <p:sldId id="261" r:id="rId44"/>
    <p:sldId id="262" r:id="rId45"/>
    <p:sldId id="27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3" r:id="rId55"/>
    <p:sldId id="274" r:id="rId56"/>
    <p:sldId id="271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291" r:id="rId72"/>
    <p:sldId id="326" r:id="rId73"/>
    <p:sldId id="327" r:id="rId74"/>
    <p:sldId id="294" r:id="rId75"/>
    <p:sldId id="289" r:id="rId76"/>
    <p:sldId id="293" r:id="rId77"/>
    <p:sldId id="325" r:id="rId78"/>
    <p:sldId id="332" r:id="rId79"/>
    <p:sldId id="295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presProps" Target="presProps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8E93FD-AA36-4361-83AC-5575ACA25EB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2C0A4F-6F9E-4814-B273-D510BA36B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1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AECB50-DEAB-4A13-A81A-564447B814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BEC2B6-017D-49BB-98F5-F2EE43EE35F0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DFEA8C-0F6C-4383-8C9E-68AEE568E8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535E45-9CB0-4EE4-823F-CD7FE3C85B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A58134-203E-401C-8CC3-AAD846B2C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F2706-1206-42A1-9685-E624E1735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C182D4-7545-4F73-943D-2BF744747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73F993-B94C-43AE-AEE1-E0E12B9E5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ACD3B8-C28E-4182-A315-B9522D753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7E775D-4B99-4ACA-B963-1FA0BA3DA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B02FFE-0678-49A6-A11A-FC433A40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8C9D1-23E4-4FAC-942D-13E6DAA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E0B400-7B9F-4B4E-81C6-B5929DACF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577497-9520-4B25-B8FB-84788257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963E0D-E34D-4C99-AF19-917BEE24B4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262961-3BAC-41BC-9894-EDAA6BB3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7570D1-9FD5-49B6-B414-266414471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DB9CF5-07A5-491A-A4DA-21FF850BD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A36DFE-4CA3-43DA-B570-4BAE9A8B8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169A8F-480A-4589-A90E-4EC23B01F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C90144C-17B2-462C-A09B-C68070FA8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4312CD-E8C8-4F6C-B7EB-9D8E1DC92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3BFF99-EE7A-4E71-BD8F-835AB0C33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396B4E-04EB-442F-9AA2-B657F5474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BFF7D3-E171-479C-ABD5-521817ED5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343F2-9C78-4EC8-9143-F11782C9AC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57D892-43A9-4515-AD66-9D7B837B6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0526BB-895F-4949-AA9C-7D8A23EAF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1CB734-F2F8-452D-B8D2-91C2769DC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F390BD-6212-4C5E-8332-2391A8208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E0BDFE-56D1-4A73-A6D8-88BC378FE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DC31F1-C33C-435B-B65E-B8A9BFE42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0C81E9-D384-409E-874D-6F14E4757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B4ABAA-FFC9-4367-AA2C-927B06B85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B83B0C-369A-4F6D-B0B9-9A1D9BF9B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43020E-9D2D-4520-9C79-C8BC2868F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9A0769-A241-48D8-9230-E56F254559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282EF3-EC3A-4D7F-8C57-5EC4EA07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A59ADF-4FF5-4867-917E-46A4AD711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2C607E-0800-4C7B-978D-0D9DC1B38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72A9A-599D-4D6E-A745-AC28C51D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E1FECB-5E7D-49EB-B202-4B0D9B44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0D0FC1-1129-43EE-818B-2588EA091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A44B7D-B998-4EEF-B7FA-DAF077DC8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F58278-75AC-4060-AB56-4C4770629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F61B9F-97DF-4DB3-A071-079553CF8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B2F1F7-53F6-4A99-B0C2-638F179EB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220829-2BE1-4DDD-BBE3-8D59066220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B2AB30-20C6-4B8D-B787-92E61F1E1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B3C6E96D-8270-44D7-9088-405E13DCA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F76107-60F1-4351-A17A-02EBF134D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4BE6BE-4C3A-4CBE-9C0E-89190C37D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A1CDCD-D12F-4A48-9450-3A33E9FB0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949DED-4975-4D9A-B8D5-92455BDE4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F713A-EB35-4986-8367-835D75C4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12E59E-2A6C-4331-8DC9-2314CA623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2427A4-9FF9-49EE-AFD0-09E64E12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9672CE-72D5-4CD5-868F-8C24A8D1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FB20A6-15BA-4C26-AB64-DE1B5AC8F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D8F2E2-CA0C-4FF2-BDC2-B5FB3187B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B9AC6F-432B-4AE2-B6A5-1D7319516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C8A8B7-1CC6-4071-8068-D07CF05C0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5ACF92-B762-40BB-9B4A-9E6E01307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33131B-DD1C-4A5E-935D-7A979A2F6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887718-5F1B-4D09-9BA4-18F618E39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36AB2E-D571-48CA-85B0-A9001AF27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8018AE-C5D5-4CD5-B1D8-E2D74ABCC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CB2F3B-C28A-48DA-88CC-0B40F594F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41F7CB-FBC6-4EAE-9F8E-C9A18C9B0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7419D-B5E8-4CE4-8A69-0BFACD2F1791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1321-52EF-46D2-9622-C3EF357F6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D51411-4E85-414A-8DB4-BAED19F68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212D427-BE3B-4C7C-B043-6549D3E4964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5384DB7-556B-41B7-80A8-C170BEC8F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01DEE32-0263-450D-9406-5A1D23D9BA3B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C4A2F69-D9B3-4BC6-A9B6-3FBBAB320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8F89C66-B05C-4FB1-9BE6-6D364B7D241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233FA01-2FB6-4A8D-B52D-BDD776C7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8A14AE7-037B-456C-8C97-B5A1C186274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4C1C245-EB35-495A-AA05-09047FBBB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E9768B6-E1F2-4CB5-AF78-67E72C85D518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7E652B4-9AE6-4E43-BF67-93D4324DB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C6DB93E-D33B-4984-8083-C78E1D28920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D08B0CB-9B5F-435C-BF3C-E0109300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99F59D-BE46-4C1B-9CAF-84A9E3643FB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B9A8268-2816-4725-B467-FC0BC370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4DE97B8-FCDE-4B12-BAEB-61736A380531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0B33302-5951-4D84-900C-C24E18F63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BCABA5-871A-46E7-A961-D50287241790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8D0A627-C3A9-4D37-B250-54E3991F9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F901-DF3B-4D03-8FE2-9A89FFB4678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16E36-559C-49F4-9E8C-ABF284F37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C63E9F2-5688-4F76-B0BE-8BB5137B5B9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3BB03EB-5561-45F4-AC9D-B60D5C005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06AD4B4-76D1-481A-B906-DF8768A2F72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EA4D8A6-94F2-427D-905C-D169ED4B9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F67BBF5-5D64-44C5-A6EA-2F5526C9E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BF3588D7-BFAB-4E1B-9263-991E6750E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A06B74-7E8E-4724-8B28-A57778B27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29EB92-302E-4507-B628-BF1553A56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7EF8CF-12EA-4845-BCC8-A3E908402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6D293F-9596-4033-9D75-EE7801A99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A2430C-442D-4798-ADDD-44484B489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242E57-5632-4341-997D-B1BAD1D04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2C583-C733-45B1-9646-04FE6E3E612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BA06A-FDFF-462E-8897-47B4DF69D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978EC5-CF8E-43A0-A143-0EB8DA489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DBB7ED-2822-4D2A-9F5B-3CAFB9A4C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9AACE3-4D42-4834-8D87-597E5F359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8D974D-1A80-406F-9F36-F18F6C894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3C1B79-DB72-4393-B818-366885B6E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B66028-B267-46D0-B5D7-49AB2CC43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720DAE-5810-4491-9DA7-2F18BB775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736009-DFD2-4C81-AD10-4FA96F5E8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A48137-2EA3-48DF-9EEB-9E65F3EA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1EF36A-9E18-48A4-A52D-7F459D23C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8D00-9B84-4C45-B5D3-5DB7BDBFDDC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21F4-04FD-44CF-8154-88A610EB0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0CD050-904D-4546-A36B-E67B3932F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D2420E-C82C-4265-AFEE-88D942DE5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AEB3F1-F373-43E6-AAFD-7A5416654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0058E8-42DC-4C21-8FE4-A6045DF5A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27F7A44-76A2-4A4D-8B14-4DD4E3A39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B44C784-5D5E-4698-89D5-78D803345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FBBCD31-0AA6-46F1-95C4-BC4F88683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0513A53-5CAC-49E2-98F6-1F69FBDF7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0FF740A-D87A-4F30-9EBA-FF3A632DB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8157D80-8B2A-47EA-986D-0C0B5CB84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4DA87-933F-4173-A181-4661FDEABA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FD671-6ADC-46A5-8081-120DDEF4AC2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4A76E-113A-4B13-AC10-D5B8661E8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3E898D1-6F42-4CC8-873A-31D6D80E9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0BD88CD-DAA8-48D1-8FEB-FC2BB35B2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C81E7E9-3B8C-443A-8A93-2ED334239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2BE3ADA-D975-4A84-977C-14C752634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4EC8895-F245-4E68-80A4-CE65B9195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48DC0A5-1171-4FE0-90BD-007A8FFFD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A96B929-307E-46C6-950F-CB4A2F9C7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099612F-E40F-463C-9914-0767FDAB7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5C3FC8A-92FD-4E9D-8AAC-F050F16A0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87BF4EE-3E57-4995-B8AB-6A8E172B8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37CC1-23EB-4537-A7D8-750307A4DD5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2E3A-A763-437C-93A6-D149F9D33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4A8931E-A04C-4C4A-A0DC-684972BAAE7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0C40307-F32D-4BB4-A4D2-98836B836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94BA563-554F-4AC8-84FD-E432E785B898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EB05525-33FC-4A75-A36A-088ABB775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8312233-7CFA-4998-8076-F3046FD62E7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129BEF2-964D-4849-B92C-11E13DB8B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980120C-2EBF-4897-8638-CB01CA7037A9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12A6060-7497-4A9C-AED1-5A88BD63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BB53CDB-EAE8-44FC-AC0C-DEA3141555A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8D0D18-0D07-4155-AF86-C85FF19DB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F26A6C8-EA3E-4F86-9532-5EE49AF9341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11AC30-51B8-4B41-B741-347A9C259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2ED8A3F-0663-4399-AC8A-BA8DB19E998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B3C2CDC-FE14-4B01-98D9-5886655CF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4519E97-EC1D-46ED-BBB4-E00237C2622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8F77425-6648-48E6-88AA-6A0BE24A6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F3DE3C0-C764-4DDC-87D5-5BEE56CA255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52658A6-505A-421D-A693-313B16FE3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18EA74D-18E8-446B-8E40-5482D86EEB5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BBF80C1-4F98-4375-9697-152706522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D1634-BA1D-4333-951C-A0B43B5755A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2139-D32E-4871-A22A-D5F3390FC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D432289-E701-415E-8ADE-E0E90F35C89B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D530BF1-C1D3-4E26-99FA-09FA66A9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0776-53F6-4999-A6ED-52221C33E8B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21F1-3AE9-49D8-BFCA-64CC63244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AE6E-EF77-4653-8138-521D621B44E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CCDB-3CC0-4EF0-96D3-07B4CEE4B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FB5A9-0597-40C7-ADE3-57E7E974A616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A78C-B8E1-4B36-99AE-89F29C262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5A20D-386D-4CF3-AEC1-7CFC03304248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9C4AA-8959-4B47-A315-02D93B543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A21EA-5802-4251-8161-7AEEC5A846B2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39D3C-09F1-4700-BCF2-E4D52BD63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21A0-20AB-4898-9ACA-CC76F989642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6C75D-9178-4B54-AC4B-55491C820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C6D30-B67F-4B83-BF98-62942AA91999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F8930-846F-4E1D-BBA6-2B17CC434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30084-4641-4DA6-B2D5-88CBCD6C5EE8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AFDE-735F-4149-B754-124671157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40376-ECF1-4C55-90FB-3138CB090F9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B68D1-9DB6-4642-BB3D-4A2FEA83E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3D665-E2A8-4A46-A4C7-3603F9B3326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1B7C-1004-4CB6-B54B-55057D901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A0A45-19B9-40ED-B3FC-74E37E25DCF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FECF-7ABC-4DFF-BA0B-FE64ADB78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5098C-5898-47F4-AD36-9F0B50ADD32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8CB81-A1A8-4442-908E-31E5132EC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6CF1D-8B2A-4366-8E6E-E092E052E9E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48B86-58DD-41AF-AB59-7B3B567BC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411A8-5D75-4444-9549-E4A1D0B8A63C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D7FE7-FF9D-4585-B23E-DEEDF41D1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3952-5AF7-4CF1-8996-62E274C05C7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83BA-507F-4845-8BC4-91A24944D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36513-61D2-4E35-BB6F-B5D00EA68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1843DB-0D25-42D7-BB35-F2FE503E7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76252F-F8B7-44C0-8630-D12F6B1B7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B3CB0A-D089-45B4-8358-D867EEC534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395EC4-2315-49D6-9AE7-D58F3537F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AA0199-92E1-4361-BF45-32AEAF485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441494-BA68-47B7-AF7D-E801C0E77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355130-6C64-418A-8A6D-0A812234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D33580-B2A7-40BD-AF5E-503F94929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2CEED2-8250-45E3-BAC7-9EB0C5689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F002F5-E9DA-41BA-97CF-138B36340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8D9463-1248-4B00-A0A7-AC10EFFEA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0DFF96-C994-49C8-A442-57627B767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2D6B15-89BD-47C0-AA5D-5D550E94D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363E5B-FA54-4DD1-BB84-B54CFD3705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360AB4-4A72-41E3-85FB-908E1A402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31E5F8-A730-4500-866D-A4BBFFEF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0D6082-D153-477D-9D64-0A03CA6E1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786C9B-97C6-4962-AD9D-A54CEA571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0A48D8-038C-4547-AA83-FDB2A29EF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E2F042-7F50-4313-9FDE-BE764B693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6508A6-85B3-49BA-B75F-A41CEA09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8C09FA-0C4B-433F-BE3F-58D02CC00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8BB7AD-C411-4274-9F59-7C9FF879E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D38170A-C8FE-438C-958C-F7B74870445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1208123-DD38-4A15-A665-A01CDB88A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76A675-59BE-4C4E-8676-EC2EF30371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0F49C98-73EC-4EDF-B6CE-2BE9444ABD11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C129F7F-905B-4791-B3B1-E8B478C54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4DE5CAF-2376-4E61-8604-FBCF9F903DB9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15A5E5B-9F2E-4DA8-B771-622D4FF2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886500E-225C-4D58-B289-A0EC304B4C89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0323BB4-8CA1-47B9-AB23-E4EDF99E6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86B5AED-797F-4F08-8FFD-E6D39DFE806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1F2E7E-9EE8-44ED-8716-53DB8139B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597AA11-A896-4507-B5D4-02EF72148373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5895CA7-6173-44D9-B305-A2DACFD4D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DFE915E-A386-4055-BED7-B76B80A4185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0506CDD-B25F-4B02-BADC-117B0183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52DD62D-6F99-4213-9428-013CE6DDD820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6E8FCD2-4883-4A0E-A633-42573BAEA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9B35C51-1721-4B1A-BC3C-8DF4F5803D2D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AAB115A-B697-485D-A964-F91845A36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2BB0C05-6EDB-4AE9-A288-C5091A9CFE1E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AA0E2C-1995-49D6-BB38-D6AA9C60A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9A6A7F2-9FCC-42B7-BDEC-C05C01E91B9A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C8C39A5-634E-4E30-AD7C-BDF1F0AEA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3F99EC-7385-494A-BDAE-3946CC23AD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4E526C6-69EC-4062-817F-37AD6E788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5BC910-0FE3-423D-8876-8649EFD3C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F79248-332C-487D-A82E-109C808DB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927EF8-A6A1-4FD6-A2C4-7E3ACBA53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0D4AC8-3ACA-4256-9A79-113F64578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B70067-755C-4ADD-8F4B-B67431CC4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91ADDB-86FE-4520-9ED7-61331417E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E1FC92-D521-4669-9D0B-E5EC0C058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667E06-7ECA-4A55-A93D-562F3C1F1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9D8172-309F-4137-89DD-A43E5FD32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48B65C-C6A9-444A-A59E-9FFCC9CDD8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B11648-494D-435F-AE05-67C957B63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897D4A-3322-46B3-9BDF-D9EFFFF2B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B0574A-786C-4E1C-9CB4-1AA71FDF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D2BD92-CAA4-441D-88F4-83C769DBE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91EC30-FEB6-468E-9E8F-7595FF4C5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C829E1-3DFD-4440-AE92-3F44D0EA8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DC3329-4BB6-4EAC-AA18-68A684CD0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D9187D-E262-4B26-BCF9-4F215AB89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F19784-24E9-4C70-98AD-A5EB1774B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799FCA-C291-4BF1-BF4D-4A3A6C5BC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FC60FF-B9EE-49F0-AE4E-F303F5CB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8B28A2-E515-47CC-8DBB-3AD130C9C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0FDB99-D62B-4DC8-8FEA-50D4305B5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D814CE-9DD9-4B87-9833-6615DE19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0D451E-1FD6-408A-89EA-A4E300382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F1757C-008F-4C18-93FA-B5DF8944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671EF2-092E-43D6-9725-460E6CE5B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856B-5F25-4A41-955B-9C54CAF5B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1B8247-9225-4202-A220-E42F5E084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B0F441-CC18-43BB-85C3-C698F0908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D94E09-9E09-4300-8015-353BE4B0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03D3EC-1A18-4A40-824C-C2D2A595D3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DA6FD6-71A1-4F62-9716-4FA9463A7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5D946F-2EDB-47D6-A192-F75A65F31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699E32-0358-4E67-9E1E-0AC4F8640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520078-968F-4691-9C6A-71F54A87D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FB9A0E-F3FA-4F95-A076-A14CA0906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973396-9C8F-4EA3-A9D6-F6B3ED67C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28B45C-EDBF-43FB-AB08-EF19B816F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840B18-7065-4CF0-A8D2-5433782C7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97D9C3-0FDC-4C73-A839-4C4D4079E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D3AF32-8840-4A62-A624-C1D69BC3A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image" Target="../media/image5.jpeg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7D4620B6-64F2-4690-AA0A-FBEF431A38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PPP_SAGRI_TXT_Soybean_Patch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D60354B-E4F7-446D-9A32-FD996D124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5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0CF6BF7F-B72A-4D09-A98B-C3C1B64D2F97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6D164D99-E53B-4F13-8E31-2DB4AB8AD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PPP_SAGRI_TXT_Soybean_Patch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8A9B577-3338-42AB-924B-2807CDF6D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  <p:sldLayoutId id="2147484318" r:id="rId19"/>
    <p:sldLayoutId id="2147484319" r:id="rId20"/>
    <p:sldLayoutId id="2147484320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2B8F7F86-0A96-42A0-89FD-9F85F3FE6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  <p:sldLayoutId id="214748433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EC5A3B7E-2944-490A-8AB6-163A1D5EC530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AA4D059A-9097-4980-993D-3A6566679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06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C6284BD-4313-4097-9924-1AB694F85B55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96305B8-7F8A-4438-BF94-F2598A468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596C47-26B9-4B47-9C62-C6537C2DA534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03C3BB-A966-4E21-A9B1-149F8E805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477F00-CC5D-4C02-91A8-CD851853E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  <p:sldLayoutId id="2147484174" r:id="rId20"/>
    <p:sldLayoutId id="2147484175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D37B8660-CEA6-46AC-BB21-CAC18329056F}" type="datetimeFigureOut">
              <a:rPr lang="en-US"/>
              <a:pPr>
                <a:defRPr/>
              </a:pPr>
              <a:t>12/8/2011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9B68D848-858F-4E42-98B4-B3EB9210F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D8D1228-A58D-4C51-8858-AF8307FFF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C9AE526-2A48-41B3-B576-C5DB1E7E6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F328FFF-CA2E-422F-B558-358307D83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59AC26F-8771-4A79-AE0B-A9B92F6E6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  <p:sldLayoutId id="2147484251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A49734E-8CED-472F-B7DC-105CA73EC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7/UGA$!logo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mc.com/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bayercropscience.us/products/herbicides/corvus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yercropscience.us/products/herbicides/corvus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cityofgibraltar.net/index.htm" TargetMode="External"/><Relationship Id="rId1" Type="http://schemas.openxmlformats.org/officeDocument/2006/relationships/slideLayout" Target="../slideLayouts/slideLayout1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mc.com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jpeg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weed.com/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1200" y="4038600"/>
            <a:ext cx="6781800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Eric P. Prostko, Ph.D.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Professor and Extension Weed Specialist</a:t>
            </a:r>
          </a:p>
          <a:p>
            <a:pPr>
              <a:defRPr/>
            </a:pP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3954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413" y="5410200"/>
            <a:ext cx="5610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5" name="Title 1"/>
          <p:cNvSpPr>
            <a:spLocks noGrp="1"/>
          </p:cNvSpPr>
          <p:nvPr>
            <p:ph type="ctrTitle"/>
          </p:nvPr>
        </p:nvSpPr>
        <p:spPr>
          <a:xfrm>
            <a:off x="3621088" y="1328738"/>
            <a:ext cx="5218112" cy="1752600"/>
          </a:xfrm>
        </p:spPr>
        <p:txBody>
          <a:bodyPr/>
          <a:lstStyle/>
          <a:p>
            <a:r>
              <a:rPr lang="en-US" sz="3200" smtClean="0"/>
              <a:t>Weed Management Update</a:t>
            </a:r>
            <a:br>
              <a:rPr lang="en-US" sz="3200" smtClean="0"/>
            </a:br>
            <a:r>
              <a:rPr lang="en-US" sz="2800" i="1" smtClean="0"/>
              <a:t>Peanut, Field Corn, Soybean,</a:t>
            </a:r>
            <a:br>
              <a:rPr lang="en-US" sz="2800" i="1" smtClean="0"/>
            </a:br>
            <a:r>
              <a:rPr lang="en-US" sz="2800" i="1" smtClean="0"/>
              <a:t>Grain Sorghum, Canola (?)</a:t>
            </a:r>
          </a:p>
        </p:txBody>
      </p:sp>
      <p:pic>
        <p:nvPicPr>
          <p:cNvPr id="253956" name="Picture 2" descr="File:UGA$!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8363" y="640556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7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295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76200"/>
            <a:ext cx="7827963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Activated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Residual Herbicides are the key!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(Likely will need 2-4 depending upon the crop)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143000"/>
          <a:ext cx="7505700" cy="5241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413"/>
                <a:gridCol w="1458413"/>
                <a:gridCol w="1458413"/>
                <a:gridCol w="1458413"/>
                <a:gridCol w="1672047"/>
              </a:tblGrid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Cotton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Peanut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Corn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Sorghum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Soybean</a:t>
                      </a:r>
                      <a:endParaRPr lang="en-US" sz="20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Atrazine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Atrazine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Valor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Reflex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Envive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 (?)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Reflex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Prefix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7489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Diuron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Dual Magnum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427964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Warrant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  <a:tr h="1283892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Metribuzin</a:t>
                      </a:r>
                    </a:p>
                    <a:p>
                      <a:pPr algn="ctr"/>
                      <a:r>
                        <a:rPr lang="en-US" sz="1600" i="1" dirty="0" smtClean="0"/>
                        <a:t>Boundary</a:t>
                      </a:r>
                    </a:p>
                    <a:p>
                      <a:pPr algn="ctr"/>
                      <a:r>
                        <a:rPr lang="en-US" sz="1600" i="1" dirty="0" smtClean="0"/>
                        <a:t>TriCor</a:t>
                      </a:r>
                    </a:p>
                    <a:p>
                      <a:pPr algn="ctr"/>
                      <a:r>
                        <a:rPr lang="en-US" sz="1600" i="1" dirty="0" smtClean="0"/>
                        <a:t>Authority</a:t>
                      </a:r>
                      <a:r>
                        <a:rPr lang="en-US" sz="1600" i="1" baseline="0" dirty="0" smtClean="0"/>
                        <a:t> MTZ</a:t>
                      </a:r>
                      <a:endParaRPr lang="en-US" sz="1600" i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5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2971800"/>
            <a:ext cx="6858000" cy="8255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PEANUTS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6705600" cy="1143000"/>
          </a:xfrm>
        </p:spPr>
        <p:txBody>
          <a:bodyPr/>
          <a:lstStyle/>
          <a:p>
            <a:r>
              <a:rPr lang="en-US" sz="3200" smtClean="0"/>
              <a:t>Cotton/Cadre Carryover Problems</a:t>
            </a:r>
            <a:br>
              <a:rPr lang="en-US" sz="3200" smtClean="0"/>
            </a:br>
            <a:r>
              <a:rPr lang="en-US" sz="3200" smtClean="0"/>
              <a:t>Worse in 2011?</a:t>
            </a:r>
          </a:p>
        </p:txBody>
      </p:sp>
      <p:graphicFrame>
        <p:nvGraphicFramePr>
          <p:cNvPr id="5139" name="Object 19"/>
          <p:cNvGraphicFramePr>
            <a:graphicFrameLocks noGrp="1"/>
          </p:cNvGraphicFramePr>
          <p:nvPr>
            <p:ph sz="half" idx="2"/>
          </p:nvPr>
        </p:nvGraphicFramePr>
        <p:xfrm>
          <a:off x="4978400" y="1397000"/>
          <a:ext cx="4140200" cy="4627563"/>
        </p:xfrm>
        <a:graphic>
          <a:graphicData uri="http://schemas.openxmlformats.org/presentationml/2006/ole">
            <p:oleObj spid="_x0000_s5139" r:id="rId3" imgW="4139543" imgH="4627265" progId="Excel.Sheet.8">
              <p:embed/>
            </p:oleObj>
          </a:graphicData>
        </a:graphic>
      </p:graphicFrame>
      <p:pic>
        <p:nvPicPr>
          <p:cNvPr id="5141" name="Picture 8" descr="C:\Scans\duf1-tif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447800"/>
            <a:ext cx="3267075" cy="490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8229600" y="3581400"/>
            <a:ext cx="7620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Cadre/Impose Rotational Restrictions</a:t>
            </a:r>
          </a:p>
        </p:txBody>
      </p:sp>
      <p:pic>
        <p:nvPicPr>
          <p:cNvPr id="267266" name="Picture 3" descr="cadrero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066800"/>
            <a:ext cx="5543550" cy="4773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7267" name="Picture 4" descr="cad-l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33588"/>
            <a:ext cx="125888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38600"/>
            <a:ext cx="163988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7269" name="Straight Connector 4"/>
          <p:cNvCxnSpPr>
            <a:cxnSpLocks noChangeShapeType="1"/>
          </p:cNvCxnSpPr>
          <p:nvPr/>
        </p:nvCxnSpPr>
        <p:spPr bwMode="auto">
          <a:xfrm>
            <a:off x="2743200" y="4038600"/>
            <a:ext cx="36576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If growers cannot or will not use Cadre…...</a:t>
            </a:r>
          </a:p>
        </p:txBody>
      </p:sp>
      <p:sp>
        <p:nvSpPr>
          <p:cNvPr id="268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 smtClean="0"/>
              <a:t> </a:t>
            </a:r>
            <a:r>
              <a:rPr lang="en-US" sz="2400" smtClean="0"/>
              <a:t>weed control costs will probably be higher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 </a:t>
            </a:r>
            <a:r>
              <a:rPr lang="en-US" sz="2400" b="1" u="sng" smtClean="0"/>
              <a:t>purple nutsedge will not be controlled</a:t>
            </a:r>
          </a:p>
          <a:p>
            <a:pPr eaLnBrk="1" hangingPunct="1">
              <a:lnSpc>
                <a:spcPct val="90000"/>
              </a:lnSpc>
            </a:pPr>
            <a:endParaRPr lang="en-US" sz="2400" b="1" u="sng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 Dual Magnum ($10-14/A) but not as effective. Generic metolachlors are cheaper but may not last as long ($5-6/A).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Strongarm + Valor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Other POST herbicides (Basagran, Blazer, Cobra, Storm) are effective but have some weaknesses and no residual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“Cadre-Free” Weed Control Programs</a:t>
            </a:r>
          </a:p>
        </p:txBody>
      </p:sp>
      <p:sp>
        <p:nvSpPr>
          <p:cNvPr id="269314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7208838" cy="5095875"/>
          </a:xfrm>
        </p:spPr>
        <p:txBody>
          <a:bodyPr/>
          <a:lstStyle/>
          <a:p>
            <a:r>
              <a:rPr lang="en-US" sz="2400" b="1" u="sng" smtClean="0"/>
              <a:t>Program 1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Prowl or Sonalan – PPI/PRE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Valor (3 oz/A) + Strongarm (0.23 oz/A) – PRE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Cobra or Ultra Blazer + Dual Magnum – POST</a:t>
            </a:r>
          </a:p>
          <a:p>
            <a:pPr lvl="1"/>
            <a:endParaRPr lang="en-US" sz="2400" i="1" smtClean="0"/>
          </a:p>
          <a:p>
            <a:r>
              <a:rPr lang="en-US" sz="2400" b="1" u="sng" smtClean="0"/>
              <a:t>Program 2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Prowl or Sonalan – PPI/PRE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Gramoxone + Storm + Dual Magnum – EPOST</a:t>
            </a:r>
          </a:p>
          <a:p>
            <a:pPr lvl="1"/>
            <a:r>
              <a:rPr lang="en-US" sz="2400" i="1" smtClean="0">
                <a:solidFill>
                  <a:srgbClr val="0070C0"/>
                </a:solidFill>
              </a:rPr>
              <a:t>Cobra or Ultra Blazer + Dual Magnum – POST</a:t>
            </a:r>
          </a:p>
          <a:p>
            <a:endParaRPr lang="en-US" sz="2400" i="1" smtClean="0"/>
          </a:p>
          <a:p>
            <a:r>
              <a:rPr lang="en-US" sz="2400" i="1" smtClean="0"/>
              <a:t>2,4-DB as needed in both programs for sicklepod.  Will likely need 2 applications.</a:t>
            </a:r>
            <a:endParaRPr lang="en-US" sz="2400" b="1" i="1" u="sng" smtClean="0"/>
          </a:p>
          <a:p>
            <a:endParaRPr lang="en-US" sz="2400" i="1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1643063" y="12700"/>
            <a:ext cx="7348537" cy="1143000"/>
          </a:xfrm>
        </p:spPr>
        <p:txBody>
          <a:bodyPr/>
          <a:lstStyle/>
          <a:p>
            <a:r>
              <a:rPr lang="en-US" sz="3200" smtClean="0"/>
              <a:t>Palmer Amaranth Control in Peanut</a:t>
            </a:r>
            <a:br>
              <a:rPr lang="en-US" sz="3200" smtClean="0"/>
            </a:br>
            <a:r>
              <a:rPr lang="en-US" sz="3200" i="1" smtClean="0">
                <a:solidFill>
                  <a:schemeClr val="tx1"/>
                </a:solidFill>
              </a:rPr>
              <a:t>Valor Program</a:t>
            </a:r>
          </a:p>
        </p:txBody>
      </p:sp>
      <p:pic>
        <p:nvPicPr>
          <p:cNvPr id="270338" name="Picture 2" descr="I:\field pictures\2011 field shots\pe-26-11\august 25\Picture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163" y="1358900"/>
            <a:ext cx="3017837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9" name="Picture 3" descr="I:\field pictures\2011 field shots\pe-26-11\august 25\Picture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368425"/>
            <a:ext cx="3017838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0" name="TextBox 3"/>
          <p:cNvSpPr txBox="1">
            <a:spLocks noChangeArrowheads="1"/>
          </p:cNvSpPr>
          <p:nvPr/>
        </p:nvSpPr>
        <p:spPr bwMode="auto">
          <a:xfrm>
            <a:off x="19050" y="6096000"/>
            <a:ext cx="80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PE-26-11</a:t>
            </a:r>
          </a:p>
          <a:p>
            <a:r>
              <a:rPr lang="en-US" sz="1200" i="1">
                <a:solidFill>
                  <a:srgbClr val="000000"/>
                </a:solidFill>
              </a:rPr>
              <a:t>August 25</a:t>
            </a:r>
          </a:p>
          <a:p>
            <a:r>
              <a:rPr lang="en-US" sz="1200" i="1">
                <a:solidFill>
                  <a:srgbClr val="000000"/>
                </a:solidFill>
              </a:rPr>
              <a:t>108 DAP</a:t>
            </a:r>
          </a:p>
        </p:txBody>
      </p:sp>
      <p:sp>
        <p:nvSpPr>
          <p:cNvPr id="270341" name="TextBox 4"/>
          <p:cNvSpPr txBox="1">
            <a:spLocks noChangeArrowheads="1"/>
          </p:cNvSpPr>
          <p:nvPr/>
        </p:nvSpPr>
        <p:spPr bwMode="auto">
          <a:xfrm>
            <a:off x="3011488" y="5383213"/>
            <a:ext cx="565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270342" name="TextBox 5"/>
          <p:cNvSpPr txBox="1">
            <a:spLocks noChangeArrowheads="1"/>
          </p:cNvSpPr>
          <p:nvPr/>
        </p:nvSpPr>
        <p:spPr bwMode="auto">
          <a:xfrm>
            <a:off x="5095875" y="5402263"/>
            <a:ext cx="33416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</a:rPr>
              <a:t>Prowl 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0 3.8SC @ 32 oz/A (PRE)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Valor 51WG @ 3 oz/A (PRE)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Cadre 2AS @ 4 oz/A (POST)</a:t>
            </a:r>
          </a:p>
          <a:p>
            <a:pPr algn="ctr"/>
            <a:r>
              <a:rPr lang="en-US" sz="1600">
                <a:solidFill>
                  <a:srgbClr val="000000"/>
                </a:solidFill>
              </a:rPr>
              <a:t>COC @ 1% v/v (POST)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itle 1"/>
          <p:cNvSpPr>
            <a:spLocks noGrp="1"/>
          </p:cNvSpPr>
          <p:nvPr>
            <p:ph type="title"/>
          </p:nvPr>
        </p:nvSpPr>
        <p:spPr>
          <a:xfrm>
            <a:off x="1676400" y="-19050"/>
            <a:ext cx="7010400" cy="1143000"/>
          </a:xfrm>
        </p:spPr>
        <p:txBody>
          <a:bodyPr/>
          <a:lstStyle/>
          <a:p>
            <a:r>
              <a:rPr lang="en-US" sz="3200" smtClean="0"/>
              <a:t>Palmer Amaranth Control in Peanut</a:t>
            </a:r>
            <a:br>
              <a:rPr lang="en-US" sz="3200" smtClean="0"/>
            </a:br>
            <a:r>
              <a:rPr lang="en-US" sz="3200" smtClean="0">
                <a:solidFill>
                  <a:schemeClr val="tx1"/>
                </a:solidFill>
              </a:rPr>
              <a:t>Dual (metolachlor) Program</a:t>
            </a:r>
          </a:p>
        </p:txBody>
      </p:sp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5202238" y="5330825"/>
            <a:ext cx="3429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</a:rPr>
              <a:t>Prowl H</a:t>
            </a:r>
            <a:r>
              <a:rPr lang="en-US" sz="1300" baseline="-25000">
                <a:solidFill>
                  <a:srgbClr val="000000"/>
                </a:solidFill>
              </a:rPr>
              <a:t>2</a:t>
            </a:r>
            <a:r>
              <a:rPr lang="en-US" sz="1300">
                <a:solidFill>
                  <a:srgbClr val="000000"/>
                </a:solidFill>
              </a:rPr>
              <a:t>0 @ 34 oz/A (2 DAP)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Gramoxone Inteon @ 12 oz/A (21 DAP)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Storm @ 16 oz/A (21 DAP)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Dual Magnum @ 16 oz/A (21 DAP)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Cadre @ 4 oz/A (37 DAP)</a:t>
            </a:r>
          </a:p>
          <a:p>
            <a:pPr algn="ctr"/>
            <a:r>
              <a:rPr lang="en-US" sz="1300">
                <a:solidFill>
                  <a:srgbClr val="000000"/>
                </a:solidFill>
              </a:rPr>
              <a:t>Dual Magnum @ 16 oz/A (37 DAP)</a:t>
            </a:r>
          </a:p>
        </p:txBody>
      </p:sp>
      <p:sp>
        <p:nvSpPr>
          <p:cNvPr id="271363" name="TextBox 3"/>
          <p:cNvSpPr txBox="1">
            <a:spLocks noChangeArrowheads="1"/>
          </p:cNvSpPr>
          <p:nvPr/>
        </p:nvSpPr>
        <p:spPr bwMode="auto">
          <a:xfrm>
            <a:off x="76200" y="6172200"/>
            <a:ext cx="784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PE16B-11</a:t>
            </a:r>
          </a:p>
          <a:p>
            <a:r>
              <a:rPr lang="en-US" sz="1200" i="1">
                <a:solidFill>
                  <a:srgbClr val="000000"/>
                </a:solidFill>
              </a:rPr>
              <a:t>Sept 2</a:t>
            </a:r>
          </a:p>
          <a:p>
            <a:r>
              <a:rPr lang="en-US" sz="1200" i="1">
                <a:solidFill>
                  <a:srgbClr val="000000"/>
                </a:solidFill>
              </a:rPr>
              <a:t>116 DAP</a:t>
            </a:r>
          </a:p>
        </p:txBody>
      </p:sp>
      <p:pic>
        <p:nvPicPr>
          <p:cNvPr id="271364" name="Picture 2" descr="I:\field pictures\2011 field shots\pe-16b-11\september 2\Picture 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284288"/>
            <a:ext cx="3017838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5" name="Picture 3" descr="I:\field pictures\2011 field shots\pe-16b-11\september 2\Picture 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8613" y="1295400"/>
            <a:ext cx="301783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6" name="TextBox 4"/>
          <p:cNvSpPr txBox="1">
            <a:spLocks noChangeArrowheads="1"/>
          </p:cNvSpPr>
          <p:nvPr/>
        </p:nvSpPr>
        <p:spPr bwMode="auto">
          <a:xfrm>
            <a:off x="2968625" y="5318125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NTC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4" descr="CLASSIC-LA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685800"/>
            <a:ext cx="2819400" cy="1409700"/>
          </a:xfrm>
        </p:spPr>
      </p:pic>
      <p:pic>
        <p:nvPicPr>
          <p:cNvPr id="272386" name="Picture 6" descr="beg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452438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678113"/>
            <a:ext cx="35782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3075" y="2819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9" name="TextBox 1"/>
          <p:cNvSpPr txBox="1">
            <a:spLocks noChangeArrowheads="1"/>
          </p:cNvSpPr>
          <p:nvPr/>
        </p:nvSpPr>
        <p:spPr bwMode="auto">
          <a:xfrm>
            <a:off x="2971800" y="5486400"/>
            <a:ext cx="4611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FL-07, GA Greener = No problems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GA-06G and Tifguard = 7-11% yield losses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 New Formulation of Paraquat </a:t>
            </a:r>
            <a:br>
              <a:rPr lang="en-US" dirty="0" smtClean="0"/>
            </a:br>
            <a:r>
              <a:rPr lang="en-US" dirty="0" smtClean="0"/>
              <a:t>from Syngenta</a:t>
            </a:r>
            <a:endParaRPr lang="en-US" dirty="0"/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/>
          <a:srcRect l="17043" t="39941" r="13235" b="28972"/>
          <a:stretch>
            <a:fillRect/>
          </a:stretch>
        </p:blipFill>
        <p:spPr bwMode="auto">
          <a:xfrm>
            <a:off x="457200" y="4024313"/>
            <a:ext cx="81534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/>
          <a:srcRect l="14394" t="47874" r="13033" b="21043"/>
          <a:stretch>
            <a:fillRect/>
          </a:stretch>
        </p:blipFill>
        <p:spPr bwMode="auto">
          <a:xfrm>
            <a:off x="457200" y="1493838"/>
            <a:ext cx="80295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Current Weed Control Programs in GA Are Focused on 1 Weed!</a:t>
            </a:r>
          </a:p>
        </p:txBody>
      </p:sp>
      <p:pic>
        <p:nvPicPr>
          <p:cNvPr id="25497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3962400"/>
            <a:ext cx="25971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3600" y="1597025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720850"/>
            <a:ext cx="2562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7775" y="36576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39243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2012 Peanut Pest Control Rec</a:t>
            </a:r>
            <a:br>
              <a:rPr lang="en-US" smtClean="0"/>
            </a:br>
            <a:r>
              <a:rPr lang="en-US" smtClean="0"/>
              <a:t>Changes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/>
          <a:srcRect l="6567" t="24661" r="72287" b="46997"/>
          <a:stretch>
            <a:fillRect/>
          </a:stretch>
        </p:blipFill>
        <p:spPr bwMode="auto">
          <a:xfrm>
            <a:off x="4789488" y="3505200"/>
            <a:ext cx="35655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5" name="Picture 2"/>
          <p:cNvPicPr>
            <a:picLocks noChangeAspect="1" noChangeArrowheads="1"/>
          </p:cNvPicPr>
          <p:nvPr/>
        </p:nvPicPr>
        <p:blipFill>
          <a:blip r:embed="rId3"/>
          <a:srcRect l="37691" t="33836" r="36024" b="24107"/>
          <a:stretch>
            <a:fillRect/>
          </a:stretch>
        </p:blipFill>
        <p:spPr bwMode="auto">
          <a:xfrm>
            <a:off x="1905000" y="1600200"/>
            <a:ext cx="271303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6" name="Picture 3"/>
          <p:cNvPicPr>
            <a:picLocks noChangeAspect="1" noChangeArrowheads="1"/>
          </p:cNvPicPr>
          <p:nvPr/>
        </p:nvPicPr>
        <p:blipFill>
          <a:blip r:embed="rId4"/>
          <a:srcRect l="32739" t="46347" r="8411" b="23482"/>
          <a:stretch>
            <a:fillRect/>
          </a:stretch>
        </p:blipFill>
        <p:spPr bwMode="auto">
          <a:xfrm>
            <a:off x="4770438" y="1643063"/>
            <a:ext cx="413702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Spartan Charge 3.5L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FMC</a:t>
            </a:r>
          </a:p>
          <a:p>
            <a:pPr>
              <a:defRPr/>
            </a:pPr>
            <a:r>
              <a:rPr lang="en-US" dirty="0" smtClean="0"/>
              <a:t>Sulfentrazone (Spartan) @ 3.15 lb/gal + </a:t>
            </a:r>
            <a:r>
              <a:rPr lang="en-US" dirty="0" err="1" smtClean="0"/>
              <a:t>carfentrazone</a:t>
            </a:r>
            <a:r>
              <a:rPr lang="en-US" dirty="0" smtClean="0"/>
              <a:t> (Aim) @ 0.35 lb/gal</a:t>
            </a:r>
          </a:p>
          <a:p>
            <a:pPr>
              <a:defRPr/>
            </a:pPr>
            <a:r>
              <a:rPr lang="en-US" dirty="0" smtClean="0"/>
              <a:t>PRE @ 3-4 oz/A</a:t>
            </a:r>
          </a:p>
          <a:p>
            <a:pPr>
              <a:defRPr/>
            </a:pPr>
            <a:r>
              <a:rPr lang="en-US" dirty="0" smtClean="0"/>
              <a:t>Tank-mix with Prowl or Dual</a:t>
            </a:r>
          </a:p>
          <a:p>
            <a:pPr>
              <a:defRPr/>
            </a:pPr>
            <a:r>
              <a:rPr lang="en-US" b="1" u="sng" dirty="0" smtClean="0"/>
              <a:t>Not on sands with less than 1% OM</a:t>
            </a:r>
          </a:p>
          <a:p>
            <a:pPr>
              <a:defRPr/>
            </a:pPr>
            <a:r>
              <a:rPr lang="en-US" dirty="0"/>
              <a:t>Rotation Restrictions: canola = 24 months; field corn = 4 months; </a:t>
            </a:r>
            <a:r>
              <a:rPr lang="en-US" b="1" u="sng" dirty="0"/>
              <a:t>cotton = 12 </a:t>
            </a:r>
            <a:r>
              <a:rPr lang="en-US" b="1" u="sng" dirty="0" smtClean="0"/>
              <a:t>months**</a:t>
            </a:r>
            <a:r>
              <a:rPr lang="en-US" dirty="0" smtClean="0"/>
              <a:t>; </a:t>
            </a:r>
            <a:r>
              <a:rPr lang="en-US" dirty="0"/>
              <a:t>small grains = 4 months; sorghum = 10 months; soybeans = anytime; sunflowers = anytime; tobacco = </a:t>
            </a:r>
            <a:r>
              <a:rPr lang="en-US" dirty="0" smtClean="0"/>
              <a:t>anytime.</a:t>
            </a:r>
          </a:p>
          <a:p>
            <a:pPr>
              <a:defRPr/>
            </a:pPr>
            <a:r>
              <a:rPr lang="en-US" dirty="0" smtClean="0"/>
              <a:t>Same MOA as Valor (PPO)</a:t>
            </a:r>
          </a:p>
          <a:p>
            <a:pPr>
              <a:defRPr/>
            </a:pPr>
            <a:r>
              <a:rPr lang="en-US" dirty="0" smtClean="0"/>
              <a:t>** some UGA </a:t>
            </a:r>
            <a:r>
              <a:rPr lang="en-US" smtClean="0"/>
              <a:t>research suggests that </a:t>
            </a:r>
            <a:r>
              <a:rPr lang="en-US" dirty="0" smtClean="0"/>
              <a:t>the crop rotation restriction for cotton should be 18 months.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75459" name="Picture 2"/>
          <p:cNvPicPr>
            <a:picLocks noChangeAspect="1" noChangeArrowheads="1"/>
          </p:cNvPicPr>
          <p:nvPr/>
        </p:nvPicPr>
        <p:blipFill>
          <a:blip r:embed="rId2"/>
          <a:srcRect l="6567" t="24661" r="72287" b="46997"/>
          <a:stretch>
            <a:fillRect/>
          </a:stretch>
        </p:blipFill>
        <p:spPr bwMode="auto">
          <a:xfrm>
            <a:off x="1873250" y="1447800"/>
            <a:ext cx="35655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Title 1"/>
          <p:cNvSpPr>
            <a:spLocks noGrp="1"/>
          </p:cNvSpPr>
          <p:nvPr>
            <p:ph type="title"/>
          </p:nvPr>
        </p:nvSpPr>
        <p:spPr>
          <a:xfrm>
            <a:off x="1643063" y="12700"/>
            <a:ext cx="7348537" cy="1143000"/>
          </a:xfrm>
        </p:spPr>
        <p:txBody>
          <a:bodyPr/>
          <a:lstStyle/>
          <a:p>
            <a:r>
              <a:rPr lang="en-US" sz="3200" smtClean="0"/>
              <a:t>Palmer Amaranth Control in Peanut</a:t>
            </a:r>
            <a:br>
              <a:rPr lang="en-US" sz="3200" smtClean="0"/>
            </a:br>
            <a:r>
              <a:rPr lang="en-US" sz="3200" i="1" smtClean="0">
                <a:solidFill>
                  <a:schemeClr val="tx1"/>
                </a:solidFill>
              </a:rPr>
              <a:t>Valor vs. Spartan Charge</a:t>
            </a:r>
          </a:p>
        </p:txBody>
      </p:sp>
      <p:pic>
        <p:nvPicPr>
          <p:cNvPr id="276482" name="Picture 2" descr="I:\field pictures\2011 field shots\pe-26-11\august 25\Picture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589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3" name="Picture 3" descr="I:\field pictures\2011 field shots\pe-26-11\august 25\Picture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975" y="13493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4" name="TextBox 3"/>
          <p:cNvSpPr txBox="1">
            <a:spLocks noChangeArrowheads="1"/>
          </p:cNvSpPr>
          <p:nvPr/>
        </p:nvSpPr>
        <p:spPr bwMode="auto">
          <a:xfrm>
            <a:off x="19050" y="6096000"/>
            <a:ext cx="80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PE-26-11</a:t>
            </a:r>
          </a:p>
          <a:p>
            <a:r>
              <a:rPr lang="en-US" sz="1200" i="1">
                <a:solidFill>
                  <a:srgbClr val="000000"/>
                </a:solidFill>
              </a:rPr>
              <a:t>August 25</a:t>
            </a:r>
          </a:p>
          <a:p>
            <a:r>
              <a:rPr lang="en-US" sz="1200" i="1">
                <a:solidFill>
                  <a:srgbClr val="000000"/>
                </a:solidFill>
              </a:rPr>
              <a:t>108 DAP</a:t>
            </a:r>
          </a:p>
        </p:txBody>
      </p:sp>
      <p:sp>
        <p:nvSpPr>
          <p:cNvPr id="276485" name="TextBox 4"/>
          <p:cNvSpPr txBox="1">
            <a:spLocks noChangeArrowheads="1"/>
          </p:cNvSpPr>
          <p:nvPr/>
        </p:nvSpPr>
        <p:spPr bwMode="auto">
          <a:xfrm>
            <a:off x="1295400" y="5026025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276486" name="TextBox 5"/>
          <p:cNvSpPr txBox="1">
            <a:spLocks noChangeArrowheads="1"/>
          </p:cNvSpPr>
          <p:nvPr/>
        </p:nvSpPr>
        <p:spPr bwMode="auto">
          <a:xfrm>
            <a:off x="3325813" y="5006975"/>
            <a:ext cx="2549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Prowl H</a:t>
            </a:r>
            <a:r>
              <a:rPr lang="en-US" sz="1200" baseline="-25000">
                <a:solidFill>
                  <a:srgbClr val="000000"/>
                </a:solidFill>
              </a:rPr>
              <a:t>2</a:t>
            </a:r>
            <a:r>
              <a:rPr lang="en-US" sz="1200">
                <a:solidFill>
                  <a:srgbClr val="000000"/>
                </a:solidFill>
              </a:rPr>
              <a:t>0 3.8SC @ 32 oz/A (PRE)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Valor 51WG @ 3 oz/A (PRE)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Cadre 2AS @ 4 oz/A (POST)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COC @ 1% v/v (POST)</a:t>
            </a:r>
          </a:p>
        </p:txBody>
      </p:sp>
      <p:pic>
        <p:nvPicPr>
          <p:cNvPr id="276487" name="Picture 2" descr="I:\field pictures\2011 field shots\pe-26-11\august 25\Picture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3589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8" name="Rectangle 2"/>
          <p:cNvSpPr>
            <a:spLocks noChangeArrowheads="1"/>
          </p:cNvSpPr>
          <p:nvPr/>
        </p:nvSpPr>
        <p:spPr bwMode="auto">
          <a:xfrm>
            <a:off x="6096000" y="4989513"/>
            <a:ext cx="2895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Prowl H</a:t>
            </a:r>
            <a:r>
              <a:rPr lang="en-US" sz="1200" baseline="-25000">
                <a:solidFill>
                  <a:srgbClr val="000000"/>
                </a:solidFill>
              </a:rPr>
              <a:t>2</a:t>
            </a:r>
            <a:r>
              <a:rPr lang="en-US" sz="1200">
                <a:solidFill>
                  <a:srgbClr val="000000"/>
                </a:solidFill>
              </a:rPr>
              <a:t>0 3.8SC @ 32 oz/A (PRE)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Spartan Charge 3.5L @ 4 oz/A (PRE)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Cadre 2AS @ 4 oz/A (POST)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COC @ 1% v/v (POST)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Sulfentrazone Injury on Peanut</a:t>
            </a:r>
            <a:br>
              <a:rPr lang="en-US" smtClean="0"/>
            </a:br>
            <a:r>
              <a:rPr lang="en-US" sz="3100" i="1" smtClean="0">
                <a:solidFill>
                  <a:schemeClr val="tx1"/>
                </a:solidFill>
              </a:rPr>
              <a:t>High rates, lighter soils</a:t>
            </a:r>
          </a:p>
        </p:txBody>
      </p:sp>
      <p:pic>
        <p:nvPicPr>
          <p:cNvPr id="27750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4478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Potential New Herbicides?</a:t>
            </a:r>
          </a:p>
        </p:txBody>
      </p:sp>
      <p:pic>
        <p:nvPicPr>
          <p:cNvPr id="278530" name="Picture 5" descr="WARRANT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447800"/>
            <a:ext cx="32004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1" name="Content Placeholder 4" descr="FIERC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267075"/>
            <a:ext cx="40386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2" name="Picture 4" descr="Zidua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6913" y="4897438"/>
            <a:ext cx="3533775" cy="1316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78533" name="TextBox 5"/>
          <p:cNvSpPr txBox="1">
            <a:spLocks noChangeArrowheads="1"/>
          </p:cNvSpPr>
          <p:nvPr/>
        </p:nvSpPr>
        <p:spPr bwMode="auto">
          <a:xfrm>
            <a:off x="4419600" y="3921125"/>
            <a:ext cx="2430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Valor + Pyroxasulfone</a:t>
            </a:r>
          </a:p>
        </p:txBody>
      </p:sp>
      <p:sp>
        <p:nvSpPr>
          <p:cNvPr id="278534" name="TextBox 6"/>
          <p:cNvSpPr txBox="1">
            <a:spLocks noChangeArrowheads="1"/>
          </p:cNvSpPr>
          <p:nvPr/>
        </p:nvSpPr>
        <p:spPr bwMode="auto">
          <a:xfrm>
            <a:off x="5527675" y="5365750"/>
            <a:ext cx="164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Pyroxasulfone</a:t>
            </a:r>
          </a:p>
        </p:txBody>
      </p:sp>
      <p:sp>
        <p:nvSpPr>
          <p:cNvPr id="278535" name="TextBox 1"/>
          <p:cNvSpPr txBox="1">
            <a:spLocks noChangeArrowheads="1"/>
          </p:cNvSpPr>
          <p:nvPr/>
        </p:nvSpPr>
        <p:spPr bwMode="auto">
          <a:xfrm>
            <a:off x="5334000" y="1828800"/>
            <a:ext cx="3325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Micro-encapsulated acetochlor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Corn</a:t>
            </a:r>
            <a:endParaRPr lang="en-US" dirty="0"/>
          </a:p>
        </p:txBody>
      </p:sp>
      <p:sp>
        <p:nvSpPr>
          <p:cNvPr id="27955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For most in GA …….</a:t>
            </a:r>
          </a:p>
          <a:p>
            <a:pPr lvl="1"/>
            <a:r>
              <a:rPr lang="en-US" smtClean="0"/>
              <a:t>Atrazine +</a:t>
            </a:r>
          </a:p>
          <a:p>
            <a:pPr lvl="2"/>
            <a:r>
              <a:rPr lang="en-US" smtClean="0"/>
              <a:t>Glyphosate (RR corn)	</a:t>
            </a:r>
          </a:p>
          <a:p>
            <a:pPr lvl="2"/>
            <a:r>
              <a:rPr lang="en-US" smtClean="0"/>
              <a:t>Ignite (LL corn)</a:t>
            </a:r>
          </a:p>
          <a:p>
            <a:pPr lvl="2"/>
            <a:r>
              <a:rPr lang="en-US" smtClean="0"/>
              <a:t>Steadfast Q </a:t>
            </a:r>
          </a:p>
          <a:p>
            <a:pPr lvl="2"/>
            <a:r>
              <a:rPr lang="en-US" smtClean="0"/>
              <a:t>Laudis or Capreno</a:t>
            </a:r>
          </a:p>
          <a:p>
            <a:pPr lvl="1"/>
            <a:endParaRPr lang="en-US" smtClean="0"/>
          </a:p>
          <a:p>
            <a:r>
              <a:rPr lang="en-US" smtClean="0"/>
              <a:t>If I was King, I would make you spray 1qt/A Atrazine PRE fb 1.5 qt/A + 1 of the above!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 descr="I:\field pictures\2011 field shots\MAY 16\Picture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05000" y="19050"/>
            <a:ext cx="54864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2 qts/A + COC @ 1% v/v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Applied to 4”-9” Palmer Amaranth (6” average)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13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2" descr="I:\field pictures\2011 field shots\may 31\Picture 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05000" y="85725"/>
            <a:ext cx="533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4L @ 2 qts/A + COC @ 1% v/v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Applied to 4”-9” Palmer Amaranth (6” average)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28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of Atrazine?</a:t>
            </a:r>
          </a:p>
        </p:txBody>
      </p:sp>
      <p:sp>
        <p:nvSpPr>
          <p:cNvPr id="282626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sz="2000" smtClean="0"/>
              <a:t>In April 2010, EPA stated that no additional testing is warranted to address the issue of atrazine and amphibian gonadal development.</a:t>
            </a:r>
          </a:p>
          <a:p>
            <a:r>
              <a:rPr lang="en-US" sz="2000" smtClean="0"/>
              <a:t>On May 6, 2011, Save The Frogs petitioned the EPA to ban the use and production of atrazine.</a:t>
            </a:r>
          </a:p>
          <a:p>
            <a:r>
              <a:rPr lang="en-US" sz="2000" smtClean="0"/>
              <a:t>Public comments were accepted until November 14, 2011</a:t>
            </a:r>
          </a:p>
          <a:p>
            <a:r>
              <a:rPr lang="en-US" sz="2000" smtClean="0"/>
              <a:t>??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pic>
        <p:nvPicPr>
          <p:cNvPr id="2826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285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Palmer Amaranth Populations 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Managed!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Herbicide-Resistant Palmer Amaranth in GA</a:t>
            </a:r>
          </a:p>
        </p:txBody>
      </p:sp>
      <p:sp>
        <p:nvSpPr>
          <p:cNvPr id="256002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sz="2400" smtClean="0"/>
              <a:t>ALS (2000)</a:t>
            </a:r>
          </a:p>
          <a:p>
            <a:endParaRPr lang="en-US" sz="2400" smtClean="0"/>
          </a:p>
          <a:p>
            <a:r>
              <a:rPr lang="en-US" sz="2400" smtClean="0"/>
              <a:t>Glyphosate (2005)</a:t>
            </a:r>
          </a:p>
          <a:p>
            <a:endParaRPr lang="en-US" sz="2400" smtClean="0"/>
          </a:p>
          <a:p>
            <a:r>
              <a:rPr lang="en-US" sz="2400" smtClean="0"/>
              <a:t>Atrazine (2009)</a:t>
            </a:r>
          </a:p>
          <a:p>
            <a:endParaRPr lang="en-US" sz="2400" smtClean="0"/>
          </a:p>
          <a:p>
            <a:r>
              <a:rPr lang="en-US" sz="2400" smtClean="0"/>
              <a:t>ALS + GLY (2009)</a:t>
            </a:r>
          </a:p>
          <a:p>
            <a:endParaRPr lang="en-US" sz="2400" smtClean="0"/>
          </a:p>
          <a:p>
            <a:r>
              <a:rPr lang="en-US" sz="2400" smtClean="0"/>
              <a:t>DNA + ALS + GLY (2010)</a:t>
            </a:r>
          </a:p>
          <a:p>
            <a:endParaRPr lang="en-US" sz="2400" smtClean="0"/>
          </a:p>
          <a:p>
            <a:r>
              <a:rPr lang="en-US" sz="2400" smtClean="0"/>
              <a:t>ALS + GLY + ATZ (2011)</a:t>
            </a:r>
          </a:p>
        </p:txBody>
      </p:sp>
      <p:pic>
        <p:nvPicPr>
          <p:cNvPr id="256003" name="Picture 2" descr="C:\prostkoeric C drive\weeds\pigweeds\Prostko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3050" y="3021013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4" name="Picture 3" descr="C:\prostkoeric C drive\weeds\pigweeds\barrington-1-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2113" y="10668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5" name="Picture 4" descr="C:\prostkoeric C drive\weeds\pigweeds\DSC024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6400" y="3048000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6" name="Picture 5" descr="C:\prostkoeric C drive\weeds\pigweeds\IMG_1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063625"/>
            <a:ext cx="234156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Pigweed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066800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Mowing/Tillage (&gt;6” weeds)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 (&lt;6” weeds)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No small grain 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Dual Magnum or Warrant (?)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Small Grain planted soon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>
              <a:defRPr/>
            </a:pPr>
            <a:r>
              <a:rPr lang="en-US" sz="2400" dirty="0" smtClean="0"/>
              <a:t>When </a:t>
            </a:r>
            <a:r>
              <a:rPr lang="en-US" sz="2400" dirty="0"/>
              <a:t>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4675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6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7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Keeley et al.  1987.  Weed Science 35:199-204 </a:t>
            </a:r>
          </a:p>
          <a:p>
            <a:r>
              <a:rPr lang="en-US" sz="1400" i="1">
                <a:solidFill>
                  <a:srgbClr val="000000"/>
                </a:solidFill>
              </a:rPr>
              <a:t>Steckel et al., 2004.  Weed Science 52:217-221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285698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699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285700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pic>
        <p:nvPicPr>
          <p:cNvPr id="285701" name="Picture 2" descr="I:\field pictures\2011 field shots\cn-01b-11\sept 15\Picture 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189865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2" name="Rectangle 7"/>
          <p:cNvSpPr>
            <a:spLocks noChangeArrowheads="1"/>
          </p:cNvSpPr>
          <p:nvPr/>
        </p:nvSpPr>
        <p:spPr bwMode="auto">
          <a:xfrm>
            <a:off x="3079750" y="1905000"/>
            <a:ext cx="29067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2,4-D Amine 3.8SL @ 1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285703" name="Picture 3" descr="I:\field pictures\2011 field shots\cn-01b-11\sept 15\Picture 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189865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4" name="Rectangle 9"/>
          <p:cNvSpPr>
            <a:spLocks noChangeArrowheads="1"/>
          </p:cNvSpPr>
          <p:nvPr/>
        </p:nvSpPr>
        <p:spPr bwMode="auto">
          <a:xfrm>
            <a:off x="6083300" y="1885950"/>
            <a:ext cx="2908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Clarity 4SL @ 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286722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3" name="Picture 3" descr="I:\field pictures\2011 field shots\cn-01b-11\sept 15\Picture 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2600" y="191770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4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286725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286726" name="TextBox 4"/>
          <p:cNvSpPr txBox="1">
            <a:spLocks noChangeArrowheads="1"/>
          </p:cNvSpPr>
          <p:nvPr/>
        </p:nvSpPr>
        <p:spPr bwMode="auto">
          <a:xfrm>
            <a:off x="3195638" y="1905000"/>
            <a:ext cx="2587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Dual Magnum 7.62EC @ 16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286727" name="Picture 2" descr="I:\field pictures\2011 field shots\cn-01b-11\sept 15\Picture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463" y="1905000"/>
            <a:ext cx="2909887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8" name="Rectangle 6"/>
          <p:cNvSpPr>
            <a:spLocks noChangeArrowheads="1"/>
          </p:cNvSpPr>
          <p:nvPr/>
        </p:nvSpPr>
        <p:spPr bwMode="auto">
          <a:xfrm>
            <a:off x="5986463" y="1898650"/>
            <a:ext cx="29098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Warrant 3ME @ 48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Capreno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42325" cy="4856163"/>
          </a:xfrm>
        </p:spPr>
        <p:txBody>
          <a:bodyPr/>
          <a:lstStyle/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Bayer CropScience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err="1" smtClean="0"/>
              <a:t>Thiencarbazone</a:t>
            </a:r>
            <a:r>
              <a:rPr lang="en-US" sz="1800" dirty="0" smtClean="0"/>
              <a:t>-methyl (0.57 lb/gal) (MOA = 2)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err="1" smtClean="0"/>
              <a:t>Tembotrione</a:t>
            </a:r>
            <a:r>
              <a:rPr lang="en-US" sz="1800" dirty="0" smtClean="0"/>
              <a:t> (2.88 lbs/gal) (MOA = 27)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dirty="0"/>
              <a:t>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Laudis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Isoxadifen (crop safener)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3.45 SC formulation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POST corn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OT Up until V1-V6; PDIR –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V7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3 oz/A of Capreno  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2.5 oz/A Laudis, normal rate is 3 oz/A 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COC + AMS or UAN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OP/ALS  Soil Interaction 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Rotation Restrictions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Corn = 0 months; wheat = 4 months; cotton, soybean, sorghum = 10 months; peanut = 12 months; canola, tobacco = 18 months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1800" dirty="0" smtClean="0"/>
              <a:t>Tank-Mixes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Atrazine, Ignite, Glyphosate</a:t>
            </a:r>
          </a:p>
          <a:p>
            <a:pPr>
              <a:buFont typeface="Monotype Sorts" pitchFamily="2" charset="2"/>
              <a:buChar char="t"/>
              <a:defRPr/>
            </a:pP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7747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2"/>
          <a:srcRect l="3448" t="-3378" r="77798" b="20442"/>
          <a:stretch>
            <a:fillRect/>
          </a:stretch>
        </p:blipFill>
        <p:spPr bwMode="auto">
          <a:xfrm>
            <a:off x="6477000" y="1219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Capreno</a:t>
            </a:r>
            <a:r>
              <a:rPr lang="en-US" dirty="0" smtClean="0"/>
              <a:t> vs. Laudis (51 DAT)</a:t>
            </a:r>
            <a:endParaRPr lang="en-US" dirty="0"/>
          </a:p>
        </p:txBody>
      </p:sp>
      <p:pic>
        <p:nvPicPr>
          <p:cNvPr id="288770" name="Picture 2" descr="I:\field pictures\2010 field shots\cn-14-10\june 3\Picture 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97038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771" name="Picture 3" descr="I:\field pictures\2010 field shots\cn-14-10\june 3\Picture 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697038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772" name="Picture 4" descr="I:\field pictures\2010 field shots\cn-14-10\june 3\Picture 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676400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3" name="TextBox 4"/>
          <p:cNvSpPr txBox="1">
            <a:spLocks noChangeArrowheads="1"/>
          </p:cNvSpPr>
          <p:nvPr/>
        </p:nvSpPr>
        <p:spPr bwMode="auto">
          <a:xfrm>
            <a:off x="1143000" y="5454650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288774" name="TextBox 6"/>
          <p:cNvSpPr txBox="1">
            <a:spLocks noChangeArrowheads="1"/>
          </p:cNvSpPr>
          <p:nvPr/>
        </p:nvSpPr>
        <p:spPr bwMode="auto">
          <a:xfrm>
            <a:off x="3298825" y="5456238"/>
            <a:ext cx="2616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Capreno 3.45SC @ 3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MSO @ 1%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Xtra @ 2.5% v/v</a:t>
            </a:r>
          </a:p>
        </p:txBody>
      </p:sp>
      <p:sp>
        <p:nvSpPr>
          <p:cNvPr id="288775" name="TextBox 7"/>
          <p:cNvSpPr txBox="1">
            <a:spLocks noChangeArrowheads="1"/>
          </p:cNvSpPr>
          <p:nvPr/>
        </p:nvSpPr>
        <p:spPr bwMode="auto">
          <a:xfrm>
            <a:off x="6464300" y="5456238"/>
            <a:ext cx="23193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Laudis 3.5SC @ 3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MSO @ 1%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Xtra @ 2.5% v/v</a:t>
            </a:r>
          </a:p>
        </p:txBody>
      </p:sp>
      <p:sp>
        <p:nvSpPr>
          <p:cNvPr id="288776" name="Rectangle 8"/>
          <p:cNvSpPr>
            <a:spLocks noChangeArrowheads="1"/>
          </p:cNvSpPr>
          <p:nvPr/>
        </p:nvSpPr>
        <p:spPr bwMode="auto">
          <a:xfrm>
            <a:off x="76200" y="6319838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CN-14-10</a:t>
            </a:r>
          </a:p>
          <a:p>
            <a:r>
              <a:rPr lang="en-US" sz="1200">
                <a:solidFill>
                  <a:srgbClr val="FFC000"/>
                </a:solidFill>
              </a:rPr>
              <a:t>Applied 19 DAP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Sometime In </a:t>
            </a:r>
            <a:r>
              <a:rPr lang="en-US" smtClean="0"/>
              <a:t>The Near Future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4" descr="Zidua_RG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76200"/>
            <a:ext cx="2466975" cy="9191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90818" name="Content Placeholder 3"/>
          <p:cNvSpPr>
            <a:spLocks noGrp="1"/>
          </p:cNvSpPr>
          <p:nvPr>
            <p:ph idx="1"/>
          </p:nvPr>
        </p:nvSpPr>
        <p:spPr>
          <a:xfrm>
            <a:off x="304800" y="1371600"/>
            <a:ext cx="8442325" cy="4856163"/>
          </a:xfrm>
        </p:spPr>
        <p:txBody>
          <a:bodyPr/>
          <a:lstStyle/>
          <a:p>
            <a:r>
              <a:rPr lang="en-US" sz="2400" smtClean="0"/>
              <a:t>Zidua 85WG</a:t>
            </a:r>
          </a:p>
          <a:p>
            <a:endParaRPr lang="en-US" sz="2400" smtClean="0"/>
          </a:p>
          <a:p>
            <a:r>
              <a:rPr lang="en-US" sz="2400" smtClean="0"/>
              <a:t>Pyroxasulfone</a:t>
            </a:r>
          </a:p>
          <a:p>
            <a:endParaRPr lang="en-US" sz="2400" smtClean="0"/>
          </a:p>
          <a:p>
            <a:r>
              <a:rPr lang="en-US" sz="2400" smtClean="0"/>
              <a:t>Residual control of annual grasses and certain broadleaf weeds including pigweed</a:t>
            </a:r>
          </a:p>
          <a:p>
            <a:endParaRPr lang="en-US" sz="2400" smtClean="0"/>
          </a:p>
          <a:p>
            <a:r>
              <a:rPr lang="en-US" sz="2400" smtClean="0"/>
              <a:t>Same MOA as Dual or Warrant but used at lower rates</a:t>
            </a:r>
          </a:p>
          <a:p>
            <a:endParaRPr lang="en-US" sz="2400" smtClean="0"/>
          </a:p>
          <a:p>
            <a:r>
              <a:rPr lang="en-US" sz="2400" smtClean="0"/>
              <a:t>Use rate: 1-2 oz/A</a:t>
            </a:r>
          </a:p>
        </p:txBody>
      </p:sp>
      <p:pic>
        <p:nvPicPr>
          <p:cNvPr id="290819" name="Picture 1"/>
          <p:cNvPicPr>
            <a:picLocks noChangeAspect="1" noChangeArrowheads="1"/>
          </p:cNvPicPr>
          <p:nvPr/>
        </p:nvPicPr>
        <p:blipFill>
          <a:blip r:embed="rId4"/>
          <a:srcRect l="2107" t="27588" r="89320" b="63268"/>
          <a:stretch>
            <a:fillRect/>
          </a:stretch>
        </p:blipFill>
        <p:spPr bwMode="auto">
          <a:xfrm>
            <a:off x="7772400" y="190500"/>
            <a:ext cx="10350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Weed Control in Field Corn with </a:t>
            </a:r>
            <a:r>
              <a:rPr lang="en-US" sz="2800" dirty="0" err="1" smtClean="0"/>
              <a:t>Zidua</a:t>
            </a:r>
            <a:r>
              <a:rPr lang="en-US" sz="2800" dirty="0" smtClean="0"/>
              <a:t> - 2011</a:t>
            </a:r>
            <a:endParaRPr lang="en-US" sz="2800" dirty="0"/>
          </a:p>
        </p:txBody>
      </p:sp>
      <p:pic>
        <p:nvPicPr>
          <p:cNvPr id="292866" name="Picture 2" descr="I:\field pictures\2011 field shots\MAY 11\Picture 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3521075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7" name="Picture 3" descr="I:\field pictures\2011 field shots\MAY 11\Picture 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57325"/>
            <a:ext cx="351313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8" name="TextBox 2"/>
          <p:cNvSpPr txBox="1">
            <a:spLocks noChangeArrowheads="1"/>
          </p:cNvSpPr>
          <p:nvPr/>
        </p:nvSpPr>
        <p:spPr bwMode="auto">
          <a:xfrm>
            <a:off x="0" y="6303963"/>
            <a:ext cx="7048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FFFFFF"/>
                </a:solidFill>
              </a:rPr>
              <a:t>CN-11-11</a:t>
            </a:r>
          </a:p>
          <a:p>
            <a:r>
              <a:rPr lang="en-US" sz="1000" i="1">
                <a:solidFill>
                  <a:srgbClr val="FFFFFF"/>
                </a:solidFill>
              </a:rPr>
              <a:t>May 11</a:t>
            </a:r>
          </a:p>
          <a:p>
            <a:r>
              <a:rPr lang="en-US" sz="1000" i="1">
                <a:solidFill>
                  <a:srgbClr val="FFFFFF"/>
                </a:solidFill>
              </a:rPr>
              <a:t>47 DAT</a:t>
            </a:r>
          </a:p>
        </p:txBody>
      </p:sp>
      <p:sp>
        <p:nvSpPr>
          <p:cNvPr id="292869" name="TextBox 3"/>
          <p:cNvSpPr txBox="1">
            <a:spLocks noChangeArrowheads="1"/>
          </p:cNvSpPr>
          <p:nvPr/>
        </p:nvSpPr>
        <p:spPr bwMode="auto">
          <a:xfrm>
            <a:off x="2236788" y="6161088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292870" name="TextBox 4"/>
          <p:cNvSpPr txBox="1">
            <a:spLocks noChangeArrowheads="1"/>
          </p:cNvSpPr>
          <p:nvPr/>
        </p:nvSpPr>
        <p:spPr bwMode="auto">
          <a:xfrm>
            <a:off x="5070475" y="6153150"/>
            <a:ext cx="3278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Zidua 85WG @ 2 oz/A (PRE)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Anthem 2.15L</a:t>
            </a:r>
          </a:p>
          <a:p>
            <a:endParaRPr lang="en-US" smtClean="0"/>
          </a:p>
          <a:p>
            <a:r>
              <a:rPr lang="en-US" smtClean="0"/>
              <a:t>Cadet (0.0632 lb/gal) + Pyroxasulfone (2.0868 lb/gal)</a:t>
            </a:r>
          </a:p>
          <a:p>
            <a:endParaRPr lang="en-US" smtClean="0"/>
          </a:p>
          <a:p>
            <a:r>
              <a:rPr lang="en-US" smtClean="0"/>
              <a:t>Residual control of annual grasses and certain broadleaf weeds including pigweed</a:t>
            </a:r>
          </a:p>
          <a:p>
            <a:endParaRPr lang="en-US" smtClean="0"/>
          </a:p>
          <a:p>
            <a:r>
              <a:rPr lang="en-US" smtClean="0"/>
              <a:t>Use rate: 3.5-7.0 oz/A (?)</a:t>
            </a:r>
          </a:p>
          <a:p>
            <a:endParaRPr lang="en-US" smtClean="0"/>
          </a:p>
        </p:txBody>
      </p:sp>
      <p:pic>
        <p:nvPicPr>
          <p:cNvPr id="293890" name="Content Placeholder 4" descr="Anthem_Logo_FullColorRG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57150"/>
            <a:ext cx="2073275" cy="863600"/>
          </a:xfrm>
        </p:spPr>
      </p:pic>
      <p:pic>
        <p:nvPicPr>
          <p:cNvPr id="293891" name="Picture 2" descr="F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266700"/>
            <a:ext cx="1476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99375" cy="825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Weed Control in Field Corn with Anthem - 2011</a:t>
            </a:r>
            <a:endParaRPr lang="en-US" sz="2800" dirty="0"/>
          </a:p>
        </p:txBody>
      </p:sp>
      <p:pic>
        <p:nvPicPr>
          <p:cNvPr id="294914" name="Picture 3" descr="I:\field pictures\2011 field shots\cn-14-11\june 6\Picture 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5" name="TextBox 3"/>
          <p:cNvSpPr txBox="1">
            <a:spLocks noChangeArrowheads="1"/>
          </p:cNvSpPr>
          <p:nvPr/>
        </p:nvSpPr>
        <p:spPr bwMode="auto">
          <a:xfrm>
            <a:off x="8382000" y="6205538"/>
            <a:ext cx="676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CN-14-11</a:t>
            </a:r>
          </a:p>
          <a:p>
            <a:r>
              <a:rPr lang="en-US" sz="1000"/>
              <a:t>June 6</a:t>
            </a:r>
          </a:p>
          <a:p>
            <a:r>
              <a:rPr lang="en-US" sz="1000"/>
              <a:t>60 DAP</a:t>
            </a:r>
          </a:p>
        </p:txBody>
      </p:sp>
      <p:sp>
        <p:nvSpPr>
          <p:cNvPr id="294916" name="TextBox 4"/>
          <p:cNvSpPr txBox="1">
            <a:spLocks noChangeArrowheads="1"/>
          </p:cNvSpPr>
          <p:nvPr/>
        </p:nvSpPr>
        <p:spPr bwMode="auto">
          <a:xfrm>
            <a:off x="6232525" y="5943600"/>
            <a:ext cx="70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294917" name="TextBox 5"/>
          <p:cNvSpPr txBox="1">
            <a:spLocks noChangeArrowheads="1"/>
          </p:cNvSpPr>
          <p:nvPr/>
        </p:nvSpPr>
        <p:spPr bwMode="auto">
          <a:xfrm>
            <a:off x="719138" y="5943600"/>
            <a:ext cx="39592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Anthem 2.15SL @ 5 oz/A (EPOST)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Roundup W-Max 5.5SL @ 22 oz/A (EPOST)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Roundup W-Max 5.5SL @ 22 oz/A (MPOST)</a:t>
            </a:r>
          </a:p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294918" name="Picture 2" descr="I:\field pictures\2011 field shots\cn-14-11\june 6\Picture 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75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7026" name="Picture 5" descr="I:\field pictures\2011 field shots\cn-01b-11\sept 15\Picture 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7938"/>
            <a:ext cx="9144000" cy="6842126"/>
          </a:xfrm>
        </p:spPr>
      </p:pic>
      <p:sp>
        <p:nvSpPr>
          <p:cNvPr id="257027" name="TextBox 5"/>
          <p:cNvSpPr txBox="1">
            <a:spLocks noChangeArrowheads="1"/>
          </p:cNvSpPr>
          <p:nvPr/>
        </p:nvSpPr>
        <p:spPr bwMode="auto">
          <a:xfrm>
            <a:off x="152400" y="76200"/>
            <a:ext cx="59086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Pigweed Control is not impossible!!!!</a:t>
            </a:r>
          </a:p>
          <a:p>
            <a:endParaRPr lang="en-US" sz="2400" b="1">
              <a:solidFill>
                <a:srgbClr val="000000"/>
              </a:solidFill>
            </a:endParaRPr>
          </a:p>
          <a:p>
            <a:r>
              <a:rPr lang="en-US" sz="2400" b="1">
                <a:solidFill>
                  <a:srgbClr val="000000"/>
                </a:solidFill>
              </a:rPr>
              <a:t>Common Reasons for Failure:</a:t>
            </a:r>
          </a:p>
          <a:p>
            <a:r>
              <a:rPr lang="en-US" sz="2400" b="1">
                <a:solidFill>
                  <a:srgbClr val="000000"/>
                </a:solidFill>
              </a:rPr>
              <a:t>	1) did not start clean</a:t>
            </a:r>
          </a:p>
          <a:p>
            <a:r>
              <a:rPr lang="en-US" sz="2400" b="1">
                <a:solidFill>
                  <a:srgbClr val="000000"/>
                </a:solidFill>
              </a:rPr>
              <a:t>	2) did not use a residual</a:t>
            </a:r>
          </a:p>
          <a:p>
            <a:r>
              <a:rPr lang="en-US" sz="2400" b="1">
                <a:solidFill>
                  <a:srgbClr val="000000"/>
                </a:solidFill>
              </a:rPr>
              <a:t>	3) residual did not get activated</a:t>
            </a:r>
          </a:p>
          <a:p>
            <a:r>
              <a:rPr lang="en-US" sz="2400" b="1">
                <a:solidFill>
                  <a:srgbClr val="000000"/>
                </a:solidFill>
              </a:rPr>
              <a:t>	4) POST applications are </a:t>
            </a:r>
            <a:r>
              <a:rPr lang="en-US" sz="2400" b="1" u="sng">
                <a:solidFill>
                  <a:srgbClr val="000000"/>
                </a:solidFill>
              </a:rPr>
              <a:t>too</a:t>
            </a:r>
            <a:r>
              <a:rPr lang="en-US" sz="2400" b="1">
                <a:solidFill>
                  <a:srgbClr val="000000"/>
                </a:solidFill>
              </a:rPr>
              <a:t> late</a:t>
            </a:r>
          </a:p>
          <a:p>
            <a:r>
              <a:rPr lang="en-US" sz="2400" b="1">
                <a:solidFill>
                  <a:srgbClr val="000000"/>
                </a:solidFill>
              </a:rPr>
              <a:t>	5) short arms and deep pockets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Corvus 2.63SC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371600"/>
            <a:ext cx="4800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3.33 oz/A 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PRE or EPOST (V2)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Tank-Mixtures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600" dirty="0" smtClean="0"/>
              <a:t>Atrazine, Ignite, Glyphosate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No adjuvants needed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0.75 lbs/gal -  </a:t>
            </a:r>
            <a:r>
              <a:rPr lang="en-US" sz="2000" dirty="0" err="1" smtClean="0"/>
              <a:t>thiencarbazone</a:t>
            </a:r>
            <a:r>
              <a:rPr lang="en-US" sz="2000" dirty="0" smtClean="0"/>
              <a:t> (MOA = 2)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1.88 lbs/gal -  </a:t>
            </a:r>
            <a:r>
              <a:rPr lang="en-US" sz="2000" dirty="0" err="1" smtClean="0"/>
              <a:t>isoxaflutole</a:t>
            </a:r>
            <a:r>
              <a:rPr lang="en-US" sz="2000" dirty="0" smtClean="0"/>
              <a:t> (MOA = 27)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600" dirty="0" smtClean="0"/>
              <a:t>Balance Flexx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1.25 lbs/gal - </a:t>
            </a:r>
            <a:r>
              <a:rPr lang="en-US" sz="2000" dirty="0" err="1" smtClean="0"/>
              <a:t>cyprosulfamide</a:t>
            </a:r>
            <a:r>
              <a:rPr lang="en-US" sz="2000" dirty="0" smtClean="0"/>
              <a:t> (safener)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ALS/OP Interaction Problem</a:t>
            </a:r>
          </a:p>
          <a:p>
            <a:pPr>
              <a:buFont typeface="Monotype Sorts" pitchFamily="2" charset="2"/>
              <a:buChar char="t"/>
              <a:defRPr/>
            </a:pPr>
            <a:r>
              <a:rPr lang="en-US" sz="2000" dirty="0" smtClean="0"/>
              <a:t>Rotations</a:t>
            </a:r>
          </a:p>
          <a:p>
            <a:pPr lvl="1">
              <a:buFont typeface="Monotype Sorts" pitchFamily="2" charset="2"/>
              <a:buChar char="è"/>
              <a:defRPr/>
            </a:pPr>
            <a:r>
              <a:rPr lang="en-US" sz="1600" dirty="0" smtClean="0"/>
              <a:t>Field corn = 0 months; soybean = 9 months; cotton = 10 months; peanut = 12 months;  canola, sorghum, tobacco = 17 months</a:t>
            </a:r>
          </a:p>
          <a:p>
            <a:pPr>
              <a:buFont typeface="Monotype Sorts" pitchFamily="2" charset="2"/>
              <a:buChar char="t"/>
              <a:defRPr/>
            </a:pPr>
            <a:endParaRPr lang="en-US" sz="2000" dirty="0"/>
          </a:p>
        </p:txBody>
      </p:sp>
      <p:pic>
        <p:nvPicPr>
          <p:cNvPr id="295939" name="Picture 7" descr="Corvus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447800"/>
            <a:ext cx="3286125" cy="2782888"/>
          </a:xfrm>
        </p:spPr>
      </p:pic>
      <p:pic>
        <p:nvPicPr>
          <p:cNvPr id="295940" name="Picture 2" descr="http://www.bayercropscience.us/Style%20Library/Images/bcs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419600"/>
            <a:ext cx="2578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Weed Control in Field Corn with </a:t>
            </a:r>
            <a:br>
              <a:rPr lang="en-US" dirty="0" smtClean="0"/>
            </a:br>
            <a:r>
              <a:rPr lang="en-US" dirty="0" smtClean="0"/>
              <a:t>Corvus 2.6SC @ 3 oz/A - 2010</a:t>
            </a:r>
            <a:endParaRPr lang="en-US" dirty="0"/>
          </a:p>
        </p:txBody>
      </p:sp>
      <p:sp>
        <p:nvSpPr>
          <p:cNvPr id="296962" name="TextBox 4"/>
          <p:cNvSpPr txBox="1">
            <a:spLocks noChangeArrowheads="1"/>
          </p:cNvSpPr>
          <p:nvPr/>
        </p:nvSpPr>
        <p:spPr bwMode="auto">
          <a:xfrm>
            <a:off x="1073150" y="5248275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NTC</a:t>
            </a:r>
          </a:p>
        </p:txBody>
      </p:sp>
      <p:sp>
        <p:nvSpPr>
          <p:cNvPr id="296963" name="TextBox 5"/>
          <p:cNvSpPr txBox="1">
            <a:spLocks noChangeArrowheads="1"/>
          </p:cNvSpPr>
          <p:nvPr/>
        </p:nvSpPr>
        <p:spPr bwMode="auto">
          <a:xfrm>
            <a:off x="3689350" y="5294313"/>
            <a:ext cx="166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</a:rPr>
              <a:t> 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PRE (0 DAP)</a:t>
            </a:r>
          </a:p>
        </p:txBody>
      </p:sp>
      <p:sp>
        <p:nvSpPr>
          <p:cNvPr id="296964" name="Rectangle 7"/>
          <p:cNvSpPr>
            <a:spLocks noChangeArrowheads="1"/>
          </p:cNvSpPr>
          <p:nvPr/>
        </p:nvSpPr>
        <p:spPr bwMode="auto">
          <a:xfrm>
            <a:off x="6172200" y="5294313"/>
            <a:ext cx="2640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EPOST (13 DAP)</a:t>
            </a:r>
          </a:p>
        </p:txBody>
      </p:sp>
      <p:sp>
        <p:nvSpPr>
          <p:cNvPr id="296965" name="TextBox 8"/>
          <p:cNvSpPr txBox="1">
            <a:spLocks noChangeArrowheads="1"/>
          </p:cNvSpPr>
          <p:nvPr/>
        </p:nvSpPr>
        <p:spPr bwMode="auto">
          <a:xfrm>
            <a:off x="0" y="6181725"/>
            <a:ext cx="968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CN-02-10</a:t>
            </a:r>
          </a:p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May 11, 2010</a:t>
            </a:r>
          </a:p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47 DAP</a:t>
            </a:r>
          </a:p>
        </p:txBody>
      </p:sp>
      <p:pic>
        <p:nvPicPr>
          <p:cNvPr id="296966" name="Picture 2" descr="I:\field pictures\2010 field shots\cn-02-10\MAY 11\Picture 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727200"/>
            <a:ext cx="264001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7" name="Picture 7" descr="Corvu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3538" y="228600"/>
            <a:ext cx="809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8" name="Picture 5" descr="I:\field pictures\2010 field shots\cn-02-10\MAY 11\Picture 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8813" y="1727200"/>
            <a:ext cx="26416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9" name="Picture 6" descr="I:\field pictures\2010 field shots\cn-02-10\MAY 11\Picture 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3150" y="1736725"/>
            <a:ext cx="2640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29798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smtClean="0"/>
              <a:t>tolerance to 2,4-D and Assure</a:t>
            </a:r>
          </a:p>
          <a:p>
            <a:r>
              <a:rPr lang="en-US" sz="2000" smtClean="0"/>
              <a:t>Colex-D™ technology</a:t>
            </a:r>
          </a:p>
          <a:p>
            <a:pPr lvl="1"/>
            <a:r>
              <a:rPr lang="en-US" sz="1600" i="1" smtClean="0"/>
              <a:t>2,4-D choline</a:t>
            </a:r>
          </a:p>
          <a:p>
            <a:pPr lvl="1"/>
            <a:r>
              <a:rPr lang="en-US" sz="1600" i="1" smtClean="0"/>
              <a:t>lower volatility</a:t>
            </a:r>
          </a:p>
          <a:p>
            <a:pPr lvl="1"/>
            <a:r>
              <a:rPr lang="en-US" sz="1600" i="1" smtClean="0"/>
              <a:t>lower drift potential</a:t>
            </a:r>
          </a:p>
          <a:p>
            <a:pPr lvl="1"/>
            <a:r>
              <a:rPr lang="en-US" sz="1600" i="1" smtClean="0"/>
              <a:t>enhanced handling/mixing characteristics</a:t>
            </a:r>
          </a:p>
          <a:p>
            <a:pPr lvl="1"/>
            <a:r>
              <a:rPr lang="en-US" sz="1600" i="1" smtClean="0"/>
              <a:t>reduced odor</a:t>
            </a:r>
          </a:p>
          <a:p>
            <a:r>
              <a:rPr lang="en-US" sz="2000" smtClean="0"/>
              <a:t>1 PRE application + 2 POST applications (V8 stage)</a:t>
            </a:r>
          </a:p>
          <a:p>
            <a:r>
              <a:rPr lang="en-US" sz="2000" smtClean="0"/>
              <a:t>Enlist™ Duo</a:t>
            </a:r>
          </a:p>
          <a:p>
            <a:pPr lvl="1"/>
            <a:r>
              <a:rPr lang="en-US" sz="1600" smtClean="0"/>
              <a:t>DMA-Glyphosate (1.71 lb ae/gal) + 2,4-D choline (1.63 lb ae/gal)</a:t>
            </a:r>
          </a:p>
          <a:p>
            <a:pPr lvl="1"/>
            <a:r>
              <a:rPr lang="en-US" sz="1600" smtClean="0"/>
              <a:t>3.5 pt/A</a:t>
            </a:r>
          </a:p>
          <a:p>
            <a:r>
              <a:rPr lang="en-US" sz="2000" b="1" u="sng" smtClean="0"/>
              <a:t>2013</a:t>
            </a:r>
            <a:r>
              <a:rPr lang="en-US" sz="2000" smtClean="0"/>
              <a:t> Product Launch</a:t>
            </a:r>
          </a:p>
        </p:txBody>
      </p:sp>
      <p:sp>
        <p:nvSpPr>
          <p:cNvPr id="297987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988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989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7990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184150"/>
            <a:ext cx="976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1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37160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sz="2400" smtClean="0">
                <a:solidFill>
                  <a:srgbClr val="FFFF00"/>
                </a:solidFill>
              </a:rPr>
              <a:t>SOYBEANS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Herbicides for Pigweed Control in Soybeans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524000"/>
            <a:ext cx="4572000" cy="48561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u="sng" dirty="0" smtClean="0"/>
              <a:t>Residual Herbicides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Authority MTZ, Authority XL, Canopy/Cloak, Boundary, Valor, Valor XLT, Prefix, Dual Magnum/Generics, </a:t>
            </a:r>
            <a:r>
              <a:rPr lang="en-US" sz="2000" dirty="0" err="1" smtClean="0">
                <a:solidFill>
                  <a:schemeClr val="tx1"/>
                </a:solidFill>
              </a:rPr>
              <a:t>Tricor</a:t>
            </a:r>
            <a:r>
              <a:rPr lang="en-US" sz="2000" dirty="0" smtClean="0">
                <a:solidFill>
                  <a:schemeClr val="tx1"/>
                </a:solidFill>
              </a:rPr>
              <a:t>, Prowl, Intrro, Treflan, Envive, Warrant</a:t>
            </a:r>
          </a:p>
          <a:p>
            <a:pPr lvl="1"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sz="2400" b="1" u="sng" dirty="0" smtClean="0"/>
              <a:t>Postemergence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Reflex/Dawn, Prefix, Cobra, Ultra Blazer, Flexstar GT, Harmony (ALS?), Ignite (LL soybeans)</a:t>
            </a:r>
          </a:p>
        </p:txBody>
      </p:sp>
      <p:pic>
        <p:nvPicPr>
          <p:cNvPr id="300035" name="Picture 4" descr="Picture 0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9275" y="1752600"/>
            <a:ext cx="354965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7912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Consider metribuzin on soybean?</a:t>
            </a:r>
          </a:p>
        </p:txBody>
      </p:sp>
      <p:sp>
        <p:nvSpPr>
          <p:cNvPr id="302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2672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Not a PPO</a:t>
            </a:r>
          </a:p>
          <a:p>
            <a:pPr eaLnBrk="1" hangingPunct="1"/>
            <a:r>
              <a:rPr lang="en-US" sz="2400" smtClean="0"/>
              <a:t>Not a PPO</a:t>
            </a:r>
          </a:p>
          <a:p>
            <a:pPr eaLnBrk="1" hangingPunct="1"/>
            <a:r>
              <a:rPr lang="en-US" sz="2400" smtClean="0"/>
              <a:t>Good on pigweed</a:t>
            </a:r>
          </a:p>
          <a:p>
            <a:pPr eaLnBrk="1" hangingPunct="1"/>
            <a:r>
              <a:rPr lang="en-US" sz="2400" smtClean="0"/>
              <a:t>Can be applied PPI</a:t>
            </a:r>
          </a:p>
          <a:p>
            <a:pPr eaLnBrk="1" hangingPunct="1"/>
            <a:r>
              <a:rPr lang="en-US" sz="2400" smtClean="0"/>
              <a:t>Issues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Rotations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Company support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Lack of incentive at dealer level</a:t>
            </a:r>
          </a:p>
          <a:p>
            <a:pPr lvl="1" eaLnBrk="1" hangingPunct="1"/>
            <a:r>
              <a:rPr lang="en-US" sz="2400" i="1" smtClean="0">
                <a:solidFill>
                  <a:srgbClr val="996633"/>
                </a:solidFill>
              </a:rPr>
              <a:t>Cost/A</a:t>
            </a:r>
          </a:p>
        </p:txBody>
      </p:sp>
      <p:pic>
        <p:nvPicPr>
          <p:cNvPr id="302083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981200"/>
            <a:ext cx="1924050" cy="561975"/>
          </a:xfrm>
        </p:spPr>
      </p:pic>
      <p:pic>
        <p:nvPicPr>
          <p:cNvPr id="302084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0" y="2895600"/>
            <a:ext cx="1506538" cy="381000"/>
          </a:xfrm>
        </p:spPr>
      </p:pic>
      <p:pic>
        <p:nvPicPr>
          <p:cNvPr id="302085" name="Picture 12" descr="AuthorityMT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200400"/>
            <a:ext cx="1295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7086600" y="4165600"/>
            <a:ext cx="158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470525" y="4735513"/>
            <a:ext cx="206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Metribuzin 75DF</a:t>
            </a:r>
          </a:p>
        </p:txBody>
      </p:sp>
      <p:sp>
        <p:nvSpPr>
          <p:cNvPr id="302088" name="TextBox 1"/>
          <p:cNvSpPr txBox="1">
            <a:spLocks noChangeArrowheads="1"/>
          </p:cNvSpPr>
          <p:nvPr/>
        </p:nvSpPr>
        <p:spPr bwMode="auto">
          <a:xfrm>
            <a:off x="5181600" y="6096000"/>
            <a:ext cx="3686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*Canopy price reduction for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Palmer Amaranth Control in Soybeans - 2011</a:t>
            </a:r>
          </a:p>
        </p:txBody>
      </p:sp>
      <p:sp>
        <p:nvSpPr>
          <p:cNvPr id="303106" name="TextBox 2"/>
          <p:cNvSpPr txBox="1">
            <a:spLocks noChangeArrowheads="1"/>
          </p:cNvSpPr>
          <p:nvPr/>
        </p:nvSpPr>
        <p:spPr bwMode="auto">
          <a:xfrm>
            <a:off x="123825" y="6257925"/>
            <a:ext cx="9794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SB-13-2011</a:t>
            </a:r>
          </a:p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June 23, 2011</a:t>
            </a:r>
          </a:p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30 DAP</a:t>
            </a:r>
          </a:p>
        </p:txBody>
      </p:sp>
      <p:pic>
        <p:nvPicPr>
          <p:cNvPr id="303107" name="Picture 2" descr="I:\field pictures\2011 field shots\sb-13-11\june 23\Picture 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8" name="TextBox 3"/>
          <p:cNvSpPr txBox="1">
            <a:spLocks noChangeArrowheads="1"/>
          </p:cNvSpPr>
          <p:nvPr/>
        </p:nvSpPr>
        <p:spPr bwMode="auto">
          <a:xfrm>
            <a:off x="1905000" y="59563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303109" name="TextBox 4"/>
          <p:cNvSpPr txBox="1">
            <a:spLocks noChangeArrowheads="1"/>
          </p:cNvSpPr>
          <p:nvPr/>
        </p:nvSpPr>
        <p:spPr bwMode="auto">
          <a:xfrm>
            <a:off x="5257800" y="5962650"/>
            <a:ext cx="2740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Boundary 6.5EC @ 1.5 pt/A</a:t>
            </a:r>
          </a:p>
        </p:txBody>
      </p:sp>
      <p:pic>
        <p:nvPicPr>
          <p:cNvPr id="303110" name="Picture 2" descr="I:\field pictures\2011 field shots\sb-13-11\june 23\Picture 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Horizon</a:t>
            </a:r>
          </a:p>
        </p:txBody>
      </p:sp>
      <p:sp>
        <p:nvSpPr>
          <p:cNvPr id="304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5257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b="1" u="sng" smtClean="0"/>
              <a:t>Zidua</a:t>
            </a:r>
          </a:p>
          <a:p>
            <a:pPr eaLnBrk="1" hangingPunct="1">
              <a:lnSpc>
                <a:spcPct val="80000"/>
              </a:lnSpc>
            </a:pPr>
            <a:endParaRPr lang="en-US" sz="1800" b="1" u="sng" smtClean="0"/>
          </a:p>
          <a:p>
            <a:pPr eaLnBrk="1" hangingPunct="1">
              <a:lnSpc>
                <a:spcPct val="80000"/>
              </a:lnSpc>
            </a:pPr>
            <a:r>
              <a:rPr lang="en-US" sz="1800" b="1" u="sng" smtClean="0"/>
              <a:t>Anthem</a:t>
            </a:r>
          </a:p>
          <a:p>
            <a:pPr eaLnBrk="1" hangingPunct="1">
              <a:lnSpc>
                <a:spcPct val="80000"/>
              </a:lnSpc>
            </a:pPr>
            <a:endParaRPr lang="en-US" sz="1800" b="1" u="sng" smtClean="0"/>
          </a:p>
          <a:p>
            <a:pPr eaLnBrk="1" hangingPunct="1">
              <a:lnSpc>
                <a:spcPct val="80000"/>
              </a:lnSpc>
            </a:pPr>
            <a:r>
              <a:rPr lang="en-US" sz="1800" b="1" u="sng" smtClean="0"/>
              <a:t>Fierce</a:t>
            </a:r>
          </a:p>
          <a:p>
            <a:pPr eaLnBrk="1" hangingPunct="1">
              <a:lnSpc>
                <a:spcPct val="80000"/>
              </a:lnSpc>
            </a:pPr>
            <a:endParaRPr lang="en-US" sz="1800" b="1" u="sng" smtClean="0"/>
          </a:p>
          <a:p>
            <a:pPr eaLnBrk="1" hangingPunct="1">
              <a:lnSpc>
                <a:spcPct val="80000"/>
              </a:lnSpc>
            </a:pPr>
            <a:r>
              <a:rPr lang="en-US" sz="1800" b="1" u="sng" smtClean="0"/>
              <a:t>Enlist Soybean</a:t>
            </a:r>
            <a:r>
              <a:rPr lang="en-US" sz="1800" b="1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Enhanced tolerance to 2,4-D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Stacked with glyphosate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2015?</a:t>
            </a:r>
          </a:p>
          <a:p>
            <a:pPr lvl="1" eaLnBrk="1" hangingPunct="1">
              <a:lnSpc>
                <a:spcPct val="80000"/>
              </a:lnSpc>
            </a:pPr>
            <a:endParaRPr lang="en-US" sz="1800" i="1" smtClean="0"/>
          </a:p>
          <a:p>
            <a:pPr eaLnBrk="1" hangingPunct="1">
              <a:lnSpc>
                <a:spcPct val="80000"/>
              </a:lnSpc>
            </a:pPr>
            <a:r>
              <a:rPr lang="en-US" sz="1800" b="1" u="sng" smtClean="0"/>
              <a:t>Dicamba Resistant Soybeans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Monsanto/BASF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Stacked with glyphosate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smtClean="0"/>
              <a:t>2013?</a:t>
            </a:r>
            <a:endParaRPr lang="en-US" sz="1700" i="1" smtClean="0"/>
          </a:p>
          <a:p>
            <a:pPr lvl="1" eaLnBrk="1" hangingPunct="1">
              <a:lnSpc>
                <a:spcPct val="80000"/>
              </a:lnSpc>
            </a:pPr>
            <a:endParaRPr lang="en-US" sz="1800" b="1" smtClean="0"/>
          </a:p>
          <a:p>
            <a:pPr eaLnBrk="1" hangingPunct="1">
              <a:lnSpc>
                <a:spcPct val="80000"/>
              </a:lnSpc>
            </a:pPr>
            <a:endParaRPr lang="en-US" sz="1800" b="1" u="sng" smtClean="0"/>
          </a:p>
          <a:p>
            <a:pPr lvl="1" eaLnBrk="1" hangingPunct="1">
              <a:lnSpc>
                <a:spcPct val="80000"/>
              </a:lnSpc>
            </a:pPr>
            <a:endParaRPr lang="en-US" sz="1800" i="1" smtClean="0"/>
          </a:p>
        </p:txBody>
      </p:sp>
      <p:pic>
        <p:nvPicPr>
          <p:cNvPr id="304131" name="Picture 6" descr="Click to return to Home pag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752600"/>
            <a:ext cx="320992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4" descr="Zidua_RG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76200"/>
            <a:ext cx="3533775" cy="1316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30515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Zidua 85WG</a:t>
            </a:r>
          </a:p>
          <a:p>
            <a:endParaRPr lang="en-US" smtClean="0"/>
          </a:p>
          <a:p>
            <a:r>
              <a:rPr lang="en-US" smtClean="0"/>
              <a:t>Pyroxasulfone</a:t>
            </a:r>
          </a:p>
          <a:p>
            <a:endParaRPr lang="en-US" smtClean="0"/>
          </a:p>
          <a:p>
            <a:r>
              <a:rPr lang="en-US" smtClean="0"/>
              <a:t>Residual control of annual grasses and certain broadleaf weeds including pigweed</a:t>
            </a:r>
          </a:p>
          <a:p>
            <a:endParaRPr lang="en-US" smtClean="0"/>
          </a:p>
          <a:p>
            <a:r>
              <a:rPr lang="en-US" smtClean="0"/>
              <a:t>Same MOA as Dual or Warrant but used at lower rates</a:t>
            </a:r>
          </a:p>
          <a:p>
            <a:endParaRPr lang="en-US" smtClean="0"/>
          </a:p>
          <a:p>
            <a:r>
              <a:rPr lang="en-US" smtClean="0"/>
              <a:t>Use rate: 1-2 oz/A</a:t>
            </a:r>
          </a:p>
        </p:txBody>
      </p:sp>
      <p:pic>
        <p:nvPicPr>
          <p:cNvPr id="305155" name="Picture 1"/>
          <p:cNvPicPr>
            <a:picLocks noChangeAspect="1" noChangeArrowheads="1"/>
          </p:cNvPicPr>
          <p:nvPr/>
        </p:nvPicPr>
        <p:blipFill>
          <a:blip r:embed="rId3"/>
          <a:srcRect l="2107" t="27588" r="89320" b="63268"/>
          <a:stretch>
            <a:fillRect/>
          </a:stretch>
        </p:blipFill>
        <p:spPr bwMode="auto">
          <a:xfrm>
            <a:off x="4419600" y="276225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Palmer Amaranth Control in Soybeans - 2011</a:t>
            </a:r>
          </a:p>
        </p:txBody>
      </p:sp>
      <p:sp>
        <p:nvSpPr>
          <p:cNvPr id="306178" name="TextBox 2"/>
          <p:cNvSpPr txBox="1">
            <a:spLocks noChangeArrowheads="1"/>
          </p:cNvSpPr>
          <p:nvPr/>
        </p:nvSpPr>
        <p:spPr bwMode="auto">
          <a:xfrm>
            <a:off x="123825" y="6257925"/>
            <a:ext cx="9794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SB-13-2011</a:t>
            </a:r>
          </a:p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June 23, 2011</a:t>
            </a:r>
          </a:p>
          <a:p>
            <a:r>
              <a:rPr lang="en-US" sz="1100">
                <a:solidFill>
                  <a:srgbClr val="000000"/>
                </a:solidFill>
                <a:latin typeface="Calibri" pitchFamily="34" charset="0"/>
              </a:rPr>
              <a:t>30 DAP</a:t>
            </a:r>
          </a:p>
        </p:txBody>
      </p:sp>
      <p:pic>
        <p:nvPicPr>
          <p:cNvPr id="306179" name="Picture 2" descr="I:\field pictures\2011 field shots\sb-13-11\june 23\Picture 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80" name="Picture 2" descr="I:\field pictures\2011 field shots\sb-13-11\june 23\Picture 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843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81" name="TextBox 3"/>
          <p:cNvSpPr txBox="1">
            <a:spLocks noChangeArrowheads="1"/>
          </p:cNvSpPr>
          <p:nvPr/>
        </p:nvSpPr>
        <p:spPr bwMode="auto">
          <a:xfrm>
            <a:off x="1905000" y="59563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306182" name="TextBox 4"/>
          <p:cNvSpPr txBox="1">
            <a:spLocks noChangeArrowheads="1"/>
          </p:cNvSpPr>
          <p:nvPr/>
        </p:nvSpPr>
        <p:spPr bwMode="auto">
          <a:xfrm>
            <a:off x="5394325" y="5962650"/>
            <a:ext cx="224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Zidua 85WG @ 2 oz/A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0" name="TextBox 2"/>
          <p:cNvSpPr txBox="1">
            <a:spLocks noChangeArrowheads="1"/>
          </p:cNvSpPr>
          <p:nvPr/>
        </p:nvSpPr>
        <p:spPr bwMode="auto">
          <a:xfrm>
            <a:off x="457200" y="228600"/>
            <a:ext cx="5124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What one man can do, so can another!</a:t>
            </a:r>
          </a:p>
          <a:p>
            <a:r>
              <a:rPr lang="en-US" sz="2400" b="1">
                <a:solidFill>
                  <a:srgbClr val="000000"/>
                </a:solidFill>
              </a:rPr>
              <a:t>Sumter County - June 28, 2011</a:t>
            </a:r>
          </a:p>
          <a:p>
            <a:r>
              <a:rPr lang="en-US" sz="2400" b="1">
                <a:solidFill>
                  <a:srgbClr val="000000"/>
                </a:solidFill>
              </a:rPr>
              <a:t>(Prowl + Valor fb Cadre)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Content Placeholder 7" descr="image0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56113" y="304800"/>
            <a:ext cx="1447800" cy="1093788"/>
          </a:xfrm>
        </p:spPr>
      </p:pic>
      <p:pic>
        <p:nvPicPr>
          <p:cNvPr id="307202" name="Content Placeholder 4" descr="FIERC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08" r="39622"/>
          <a:stretch>
            <a:fillRect/>
          </a:stretch>
        </p:blipFill>
        <p:spPr>
          <a:xfrm>
            <a:off x="381000" y="304800"/>
            <a:ext cx="3505200" cy="938213"/>
          </a:xfrm>
        </p:spPr>
      </p:pic>
      <p:sp>
        <p:nvSpPr>
          <p:cNvPr id="9" name="TextBox 8"/>
          <p:cNvSpPr txBox="1"/>
          <p:nvPr/>
        </p:nvSpPr>
        <p:spPr>
          <a:xfrm>
            <a:off x="152400" y="1752600"/>
            <a:ext cx="8609013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Fierce 76WDG </a:t>
            </a:r>
          </a:p>
          <a:p>
            <a:pPr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February 2012 (?) </a:t>
            </a:r>
          </a:p>
          <a:p>
            <a:pPr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 Valor (33.5%) +  Pyroxasulfone (42.5%)</a:t>
            </a:r>
          </a:p>
          <a:p>
            <a:pPr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 preplant or preemergence</a:t>
            </a:r>
          </a:p>
          <a:p>
            <a:pPr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3 oz/A on coarse soils (Valor @ 2 oz/A +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Pyrox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 @ 1.5 oz/A)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Palmer Amaranth Control with Fierce</a:t>
            </a:r>
          </a:p>
        </p:txBody>
      </p:sp>
      <p:pic>
        <p:nvPicPr>
          <p:cNvPr id="308226" name="Picture 2" descr="I:\field pictures\2010 field shots\july 22\Picture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71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1371600"/>
            <a:ext cx="565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NTC</a:t>
            </a:r>
          </a:p>
        </p:txBody>
      </p:sp>
      <p:pic>
        <p:nvPicPr>
          <p:cNvPr id="308228" name="Picture 2" descr="I:\field pictures\2010 field shots\july 22\Picture 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9200" y="1371600"/>
            <a:ext cx="3352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Fierce 76WG @ 3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oz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/A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25" y="6242050"/>
            <a:ext cx="1336675" cy="60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SB-14-10</a:t>
            </a:r>
            <a:br>
              <a:rPr 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July 22, 2010</a:t>
            </a:r>
            <a:br>
              <a:rPr 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50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Anthem 2.15L</a:t>
            </a:r>
          </a:p>
          <a:p>
            <a:endParaRPr lang="en-US" smtClean="0"/>
          </a:p>
          <a:p>
            <a:r>
              <a:rPr lang="en-US" smtClean="0"/>
              <a:t>Cadet (0.0632 lb/gal) + Pyroxasulfone (2.0868 lb/gal)</a:t>
            </a:r>
          </a:p>
          <a:p>
            <a:endParaRPr lang="en-US" smtClean="0"/>
          </a:p>
          <a:p>
            <a:r>
              <a:rPr lang="en-US" smtClean="0"/>
              <a:t>Residual control of annual grasses and certain broadleaf weeds including pigweed</a:t>
            </a:r>
          </a:p>
          <a:p>
            <a:endParaRPr lang="en-US" smtClean="0"/>
          </a:p>
          <a:p>
            <a:r>
              <a:rPr lang="en-US" smtClean="0"/>
              <a:t>Use rate: 3.5-7.0 oz/A (?)</a:t>
            </a:r>
          </a:p>
          <a:p>
            <a:endParaRPr lang="en-US" smtClean="0"/>
          </a:p>
        </p:txBody>
      </p:sp>
      <p:pic>
        <p:nvPicPr>
          <p:cNvPr id="309250" name="Content Placeholder 4" descr="Anthem_Logo_FullColorRG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76200"/>
            <a:ext cx="3352800" cy="1397000"/>
          </a:xfrm>
        </p:spPr>
      </p:pic>
      <p:pic>
        <p:nvPicPr>
          <p:cNvPr id="309251" name="Picture 2" descr="F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609600"/>
            <a:ext cx="1476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Weed Control in Soybeans with Anthem</a:t>
            </a:r>
          </a:p>
        </p:txBody>
      </p:sp>
      <p:pic>
        <p:nvPicPr>
          <p:cNvPr id="310274" name="Picture 2" descr="I:\field pictures\2011 field shots\JUNE 24\Picture 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5" name="TextBox 2"/>
          <p:cNvSpPr txBox="1">
            <a:spLocks noChangeArrowheads="1"/>
          </p:cNvSpPr>
          <p:nvPr/>
        </p:nvSpPr>
        <p:spPr bwMode="auto">
          <a:xfrm>
            <a:off x="0" y="6067425"/>
            <a:ext cx="74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SB-18-11</a:t>
            </a:r>
          </a:p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June 24</a:t>
            </a:r>
          </a:p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65 DAP</a:t>
            </a:r>
          </a:p>
        </p:txBody>
      </p:sp>
      <p:pic>
        <p:nvPicPr>
          <p:cNvPr id="310276" name="Picture 3" descr="I:\field pictures\2011 field shots\JUNE 24\Picture 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7" name="TextBox 3"/>
          <p:cNvSpPr txBox="1">
            <a:spLocks noChangeArrowheads="1"/>
          </p:cNvSpPr>
          <p:nvPr/>
        </p:nvSpPr>
        <p:spPr bwMode="auto">
          <a:xfrm>
            <a:off x="2286000" y="6021388"/>
            <a:ext cx="565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310278" name="TextBox 4"/>
          <p:cNvSpPr txBox="1">
            <a:spLocks noChangeArrowheads="1"/>
          </p:cNvSpPr>
          <p:nvPr/>
        </p:nvSpPr>
        <p:spPr bwMode="auto">
          <a:xfrm>
            <a:off x="4800600" y="6019800"/>
            <a:ext cx="4005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Anthem 2.15SL @ 8 oz/A – PRE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Roundup W-Max 5.5SL @ 22 oz/A - POST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Enlist™ Herbicide Tolerant Soybean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298" name="Content Placeholder 3"/>
          <p:cNvSpPr>
            <a:spLocks noGrp="1"/>
          </p:cNvSpPr>
          <p:nvPr>
            <p:ph sz="half" idx="2"/>
          </p:nvPr>
        </p:nvSpPr>
        <p:spPr>
          <a:xfrm>
            <a:off x="4460875" y="1600200"/>
            <a:ext cx="4343400" cy="4572000"/>
          </a:xfrm>
        </p:spPr>
        <p:txBody>
          <a:bodyPr/>
          <a:lstStyle/>
          <a:p>
            <a:r>
              <a:rPr lang="en-US" sz="2000" smtClean="0"/>
              <a:t>tolerance to 2,4-D + glyphosate + glufosinate (Ignite)</a:t>
            </a:r>
          </a:p>
          <a:p>
            <a:r>
              <a:rPr lang="en-US" sz="2000" smtClean="0"/>
              <a:t>Colex-D™ technology</a:t>
            </a:r>
          </a:p>
          <a:p>
            <a:pPr lvl="1"/>
            <a:r>
              <a:rPr lang="en-US" sz="1600" i="1" smtClean="0"/>
              <a:t>2,4-D choline</a:t>
            </a:r>
          </a:p>
          <a:p>
            <a:pPr lvl="1"/>
            <a:r>
              <a:rPr lang="en-US" sz="1600" i="1" smtClean="0"/>
              <a:t>lower volatility</a:t>
            </a:r>
          </a:p>
          <a:p>
            <a:pPr lvl="1"/>
            <a:r>
              <a:rPr lang="en-US" sz="1600" i="1" smtClean="0"/>
              <a:t>lower drift potential</a:t>
            </a:r>
          </a:p>
          <a:p>
            <a:pPr lvl="1"/>
            <a:r>
              <a:rPr lang="en-US" sz="1600" i="1" smtClean="0"/>
              <a:t>enhanced handling/mixing characteristics</a:t>
            </a:r>
          </a:p>
          <a:p>
            <a:pPr lvl="1"/>
            <a:r>
              <a:rPr lang="en-US" sz="1600" i="1" smtClean="0"/>
              <a:t>reduced odor</a:t>
            </a:r>
          </a:p>
          <a:p>
            <a:r>
              <a:rPr lang="en-US" sz="2000" smtClean="0"/>
              <a:t>1 Burndown/PRE application + 2 POST applications (R2 stage)</a:t>
            </a:r>
          </a:p>
          <a:p>
            <a:r>
              <a:rPr lang="en-US" sz="2000" smtClean="0"/>
              <a:t>Enlist™ Duo</a:t>
            </a:r>
          </a:p>
          <a:p>
            <a:pPr lvl="1"/>
            <a:r>
              <a:rPr lang="en-US" sz="1600" smtClean="0"/>
              <a:t>DMA-Glyphosate (1.71 lb ae/gal) + 2,4-D choline (1.63 lb ae/gal)</a:t>
            </a:r>
          </a:p>
          <a:p>
            <a:pPr lvl="1"/>
            <a:r>
              <a:rPr lang="en-US" sz="1600" smtClean="0"/>
              <a:t>3.5 pt/A</a:t>
            </a:r>
          </a:p>
          <a:p>
            <a:r>
              <a:rPr lang="en-US" sz="2000" b="1" u="sng" smtClean="0"/>
              <a:t>2015</a:t>
            </a:r>
            <a:r>
              <a:rPr lang="en-US" sz="2000" smtClean="0"/>
              <a:t> Product Launch</a:t>
            </a:r>
          </a:p>
        </p:txBody>
      </p:sp>
      <p:sp>
        <p:nvSpPr>
          <p:cNvPr id="7168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168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168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1302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5257800"/>
            <a:ext cx="25146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03" name="Picture 5" descr="dht_soybe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1816100"/>
            <a:ext cx="436245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itle 1"/>
          <p:cNvSpPr>
            <a:spLocks noGrp="1"/>
          </p:cNvSpPr>
          <p:nvPr>
            <p:ph type="title"/>
          </p:nvPr>
        </p:nvSpPr>
        <p:spPr>
          <a:xfrm>
            <a:off x="477838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Enlist Soybeans – 2010 (GA)</a:t>
            </a:r>
          </a:p>
        </p:txBody>
      </p:sp>
      <p:sp>
        <p:nvSpPr>
          <p:cNvPr id="312322" name="TextBox 3"/>
          <p:cNvSpPr txBox="1">
            <a:spLocks noChangeArrowheads="1"/>
          </p:cNvSpPr>
          <p:nvPr/>
        </p:nvSpPr>
        <p:spPr bwMode="auto">
          <a:xfrm>
            <a:off x="142875" y="6324600"/>
            <a:ext cx="74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SB-09-10</a:t>
            </a:r>
          </a:p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June 28</a:t>
            </a:r>
          </a:p>
        </p:txBody>
      </p:sp>
      <p:pic>
        <p:nvPicPr>
          <p:cNvPr id="312323" name="Picture 5" descr="I:\field pictures\2010 field shots\JUNE 28\Picture 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58888"/>
            <a:ext cx="3189288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4" name="Picture 6" descr="I:\field pictures\2010 field shots\JUNE 28\Picture 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575" y="1295400"/>
            <a:ext cx="3190875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5" name="TextBox 4"/>
          <p:cNvSpPr txBox="1">
            <a:spLocks noChangeArrowheads="1"/>
          </p:cNvSpPr>
          <p:nvPr/>
        </p:nvSpPr>
        <p:spPr bwMode="auto">
          <a:xfrm>
            <a:off x="2133600" y="5548313"/>
            <a:ext cx="565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312326" name="TextBox 5"/>
          <p:cNvSpPr txBox="1">
            <a:spLocks noChangeArrowheads="1"/>
          </p:cNvSpPr>
          <p:nvPr/>
        </p:nvSpPr>
        <p:spPr bwMode="auto">
          <a:xfrm>
            <a:off x="5105400" y="5514975"/>
            <a:ext cx="2884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Ignite 280 2.34SL @ 22 oz/A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Weedar 64 4SL @ 17 oz/A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N-Pack AMS @ 2.5% v/v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Applied  May 28 and June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/>
          <p:cNvPicPr>
            <a:picLocks noChangeAspect="1" noChangeArrowheads="1"/>
          </p:cNvPicPr>
          <p:nvPr/>
        </p:nvPicPr>
        <p:blipFill>
          <a:blip r:embed="rId2"/>
          <a:srcRect l="21335" t="28790" r="20367" b="7211"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315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0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mtClean="0"/>
              <a:t>Grain Sorghum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578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GRAIN SORGHUM WEED CONTROL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1981200"/>
            <a:ext cx="8686800" cy="2862263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treated seed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Dual Magnum or Intrro/Micro-Tech or Warrant (PRE)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(POST)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Paraquat (Hooded sprayer)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GR-Pigweed Control in Sorghum</a:t>
            </a:r>
            <a:br>
              <a:rPr lang="en-US" dirty="0" smtClean="0"/>
            </a:br>
            <a:r>
              <a:rPr lang="en-US" dirty="0" smtClean="0"/>
              <a:t>Macon County (2010) – 47 DAP</a:t>
            </a:r>
            <a:endParaRPr lang="en-US" dirty="0"/>
          </a:p>
        </p:txBody>
      </p:sp>
      <p:pic>
        <p:nvPicPr>
          <p:cNvPr id="316418" name="Picture 2" descr="I:\field pictures\2010 field shots\june 7\Picture 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2846388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Picture 3" descr="I:\field pictures\2010 field shots\june 7\Picture 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284638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0" name="TextBox 5"/>
          <p:cNvSpPr txBox="1">
            <a:spLocks noChangeArrowheads="1"/>
          </p:cNvSpPr>
          <p:nvPr/>
        </p:nvSpPr>
        <p:spPr bwMode="auto">
          <a:xfrm>
            <a:off x="2482850" y="54864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316421" name="TextBox 6"/>
          <p:cNvSpPr txBox="1">
            <a:spLocks noChangeArrowheads="1"/>
          </p:cNvSpPr>
          <p:nvPr/>
        </p:nvSpPr>
        <p:spPr bwMode="auto">
          <a:xfrm>
            <a:off x="4038600" y="5526088"/>
            <a:ext cx="47307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Concep Treated Seed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Dual Magnum  7.62EC @ 1 pt/A (PRE)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Atrazine 4L @ 1.5 qt/A + COC @ 1% v/v (16 DAP)</a:t>
            </a:r>
          </a:p>
        </p:txBody>
      </p:sp>
      <p:sp>
        <p:nvSpPr>
          <p:cNvPr id="316422" name="TextBox 2"/>
          <p:cNvSpPr txBox="1">
            <a:spLocks noChangeArrowheads="1"/>
          </p:cNvSpPr>
          <p:nvPr/>
        </p:nvSpPr>
        <p:spPr bwMode="auto">
          <a:xfrm>
            <a:off x="152400" y="6218238"/>
            <a:ext cx="854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SG-01-10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JUNE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Biggest Challenges</a:t>
            </a:r>
          </a:p>
        </p:txBody>
      </p:sp>
      <p:pic>
        <p:nvPicPr>
          <p:cNvPr id="259074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676400"/>
            <a:ext cx="4038600" cy="3028950"/>
          </a:xfrm>
        </p:spPr>
      </p:pic>
      <p:pic>
        <p:nvPicPr>
          <p:cNvPr id="259075" name="Picture 3" descr="Picture 0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76400"/>
            <a:ext cx="4038600" cy="3028950"/>
          </a:xfrm>
        </p:spPr>
      </p:pic>
      <p:sp>
        <p:nvSpPr>
          <p:cNvPr id="259076" name="TextBox 9"/>
          <p:cNvSpPr txBox="1">
            <a:spLocks noChangeArrowheads="1"/>
          </p:cNvSpPr>
          <p:nvPr/>
        </p:nvSpPr>
        <p:spPr bwMode="auto">
          <a:xfrm>
            <a:off x="1219200" y="4703763"/>
            <a:ext cx="191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Irrigation/Rainfall</a:t>
            </a:r>
          </a:p>
        </p:txBody>
      </p:sp>
      <p:sp>
        <p:nvSpPr>
          <p:cNvPr id="259077" name="TextBox 10"/>
          <p:cNvSpPr txBox="1">
            <a:spLocks noChangeArrowheads="1"/>
          </p:cNvSpPr>
          <p:nvPr/>
        </p:nvSpPr>
        <p:spPr bwMode="auto">
          <a:xfrm>
            <a:off x="5334000" y="4703763"/>
            <a:ext cx="2411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Farm Size/Weed Size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10600" cy="712787"/>
          </a:xfrm>
        </p:spPr>
        <p:txBody>
          <a:bodyPr/>
          <a:lstStyle/>
          <a:p>
            <a:r>
              <a:rPr lang="en-US" sz="3600" smtClean="0"/>
              <a:t>Reflex/Sorghum</a:t>
            </a:r>
            <a:r>
              <a:rPr lang="en-US" sz="2400" b="0" smtClean="0"/>
              <a:t> (</a:t>
            </a:r>
            <a:r>
              <a:rPr lang="en-US" sz="2400" b="0" i="1" smtClean="0"/>
              <a:t>10 month rotation restriction for a good reason!)</a:t>
            </a:r>
          </a:p>
        </p:txBody>
      </p:sp>
      <p:pic>
        <p:nvPicPr>
          <p:cNvPr id="31744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181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743325"/>
            <a:ext cx="310832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mtClean="0"/>
              <a:t>Canola</a:t>
            </a:r>
          </a:p>
        </p:txBody>
      </p:sp>
      <p:pic>
        <p:nvPicPr>
          <p:cNvPr id="3184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43000"/>
            <a:ext cx="693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7" name="Rectangle 8"/>
          <p:cNvSpPr>
            <a:spLocks noChangeArrowheads="1"/>
          </p:cNvSpPr>
          <p:nvPr/>
        </p:nvSpPr>
        <p:spPr bwMode="auto">
          <a:xfrm>
            <a:off x="933450" y="5526088"/>
            <a:ext cx="4572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Howard F. Schwartz, Colorado State University, Bugwood.org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Canola in Georgia</a:t>
            </a:r>
          </a:p>
        </p:txBody>
      </p:sp>
      <p:pic>
        <p:nvPicPr>
          <p:cNvPr id="319490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295400"/>
            <a:ext cx="3343275" cy="2198688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921250" y="1524000"/>
            <a:ext cx="4419600" cy="4530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~25,000 acres</a:t>
            </a:r>
          </a:p>
          <a:p>
            <a:pPr>
              <a:defRPr/>
            </a:pPr>
            <a:r>
              <a:rPr lang="en-US" u="sng" dirty="0" smtClean="0"/>
              <a:t>Buyers</a:t>
            </a:r>
          </a:p>
          <a:p>
            <a:pPr lvl="1">
              <a:defRPr/>
            </a:pPr>
            <a:r>
              <a:rPr lang="en-US" dirty="0" err="1" smtClean="0"/>
              <a:t>AgStrong</a:t>
            </a:r>
            <a:endParaRPr lang="en-US" dirty="0" smtClean="0"/>
          </a:p>
          <a:p>
            <a:pPr lvl="2">
              <a:defRPr/>
            </a:pPr>
            <a:r>
              <a:rPr lang="en-US" i="1" dirty="0" err="1" smtClean="0">
                <a:solidFill>
                  <a:schemeClr val="tx2">
                    <a:lumMod val="75000"/>
                  </a:schemeClr>
                </a:solidFill>
              </a:rPr>
              <a:t>Bowersville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 (Hart Co.)</a:t>
            </a:r>
          </a:p>
          <a:p>
            <a:pPr lvl="1">
              <a:defRPr/>
            </a:pPr>
            <a:r>
              <a:rPr lang="en-US" dirty="0" smtClean="0"/>
              <a:t>Moore’s</a:t>
            </a:r>
          </a:p>
          <a:p>
            <a:pPr lvl="2">
              <a:defRPr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Resaca (Gordon Co.)</a:t>
            </a:r>
          </a:p>
          <a:p>
            <a:pPr>
              <a:defRPr/>
            </a:pPr>
            <a:r>
              <a:rPr lang="en-US" u="sng" dirty="0" smtClean="0"/>
              <a:t>Needs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A PRE herbicide to control henbit and ryegrass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9492" name="Rectangle 11"/>
          <p:cNvSpPr>
            <a:spLocks noChangeArrowheads="1"/>
          </p:cNvSpPr>
          <p:nvPr/>
        </p:nvSpPr>
        <p:spPr bwMode="auto">
          <a:xfrm>
            <a:off x="457200" y="3819525"/>
            <a:ext cx="10080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">
                <a:solidFill>
                  <a:schemeClr val="bg1"/>
                </a:solidFill>
              </a:rPr>
              <a:t>Howard F. Schwartz,</a:t>
            </a:r>
          </a:p>
          <a:p>
            <a:r>
              <a:rPr lang="en-US" sz="500">
                <a:solidFill>
                  <a:schemeClr val="bg1"/>
                </a:solidFill>
              </a:rPr>
              <a:t>Colorado State University, </a:t>
            </a:r>
          </a:p>
          <a:p>
            <a:r>
              <a:rPr lang="en-US" sz="500">
                <a:solidFill>
                  <a:schemeClr val="bg1"/>
                </a:solidFill>
              </a:rPr>
              <a:t>Bugwood.org</a:t>
            </a:r>
            <a:endParaRPr lang="en-US" sz="500"/>
          </a:p>
        </p:txBody>
      </p:sp>
      <p:pic>
        <p:nvPicPr>
          <p:cNvPr id="319493" name="Picture 2" descr="I:\field pictures\2011 field shots\CANOLA-01-11\DEC 6\Picture 026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3749675"/>
            <a:ext cx="33464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52400"/>
            <a:ext cx="8445500" cy="8842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6600"/>
                </a:solidFill>
              </a:rPr>
              <a:t>Canola Response to Dual Magnum 7.62EC - 31 DAT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320514" name="Picture 2" descr="I:\field pictures\2011 field shots\CANOLA-01-11\nov 14\Picture 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5" name="TextBox 2"/>
          <p:cNvSpPr txBox="1">
            <a:spLocks noChangeArrowheads="1"/>
          </p:cNvSpPr>
          <p:nvPr/>
        </p:nvSpPr>
        <p:spPr bwMode="auto">
          <a:xfrm>
            <a:off x="1371600" y="5038725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320516" name="TextBox 3"/>
          <p:cNvSpPr txBox="1">
            <a:spLocks noChangeArrowheads="1"/>
          </p:cNvSpPr>
          <p:nvPr/>
        </p:nvSpPr>
        <p:spPr bwMode="auto">
          <a:xfrm>
            <a:off x="3943350" y="5075238"/>
            <a:ext cx="1128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3.6 oz/A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(low rate)</a:t>
            </a:r>
          </a:p>
        </p:txBody>
      </p:sp>
      <p:sp>
        <p:nvSpPr>
          <p:cNvPr id="320517" name="TextBox 4"/>
          <p:cNvSpPr txBox="1">
            <a:spLocks noChangeArrowheads="1"/>
          </p:cNvSpPr>
          <p:nvPr/>
        </p:nvSpPr>
        <p:spPr bwMode="auto">
          <a:xfrm>
            <a:off x="6873875" y="5084763"/>
            <a:ext cx="1187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14.4 oz/A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(high rate)</a:t>
            </a:r>
          </a:p>
        </p:txBody>
      </p:sp>
      <p:pic>
        <p:nvPicPr>
          <p:cNvPr id="320518" name="Picture 2" descr="I:\field pictures\2011 field shots\CANOLA-01-11\nov 14\Picture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6900" y="13620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19" name="Picture 3" descr="I:\field pictures\2011 field shots\CANOLA-01-11\nov 14\Picture 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3620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20" name="TextBox 5"/>
          <p:cNvSpPr txBox="1">
            <a:spLocks noChangeArrowheads="1"/>
          </p:cNvSpPr>
          <p:nvPr/>
        </p:nvSpPr>
        <p:spPr bwMode="auto">
          <a:xfrm>
            <a:off x="319088" y="6230938"/>
            <a:ext cx="876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** Dual Magnum is </a:t>
            </a:r>
            <a:r>
              <a:rPr lang="en-US" b="1" i="1" u="sng">
                <a:solidFill>
                  <a:srgbClr val="FF0000"/>
                </a:solidFill>
              </a:rPr>
              <a:t>not</a:t>
            </a:r>
            <a:r>
              <a:rPr lang="en-US" b="1" i="1">
                <a:solidFill>
                  <a:srgbClr val="FF0000"/>
                </a:solidFill>
              </a:rPr>
              <a:t> yet labeled for use in canola grown in GA.  Research is </a:t>
            </a:r>
          </a:p>
          <a:p>
            <a:r>
              <a:rPr lang="en-US" b="1" i="1">
                <a:solidFill>
                  <a:srgbClr val="FF0000"/>
                </a:solidFill>
              </a:rPr>
              <a:t>underway to evaluate crop and weed response.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Concerns/Issues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b="1" u="sng" dirty="0" smtClean="0"/>
              <a:t>Abuse</a:t>
            </a:r>
            <a:r>
              <a:rPr lang="en-US" dirty="0" smtClean="0"/>
              <a:t> of Ignite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Increased use of Dual Magnum and Warrant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Increased use of PPO herbicides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Valor and Reflex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1539" name="Picture 4" descr="C:\Documents and Settings\eprostko\Local Settings\Temporary Internet Files\Content.IE5\R8NP0G9M\MC900034549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371600"/>
            <a:ext cx="38512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1863" y="4038600"/>
            <a:ext cx="14287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2775" y="4452938"/>
            <a:ext cx="10795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2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789488"/>
            <a:ext cx="7080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3" name="Picture 5" descr="WARRANT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6725" y="5491163"/>
            <a:ext cx="1371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4" name="Content Placeholder 8" descr="IGNITE_FLAME_LL_4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/>
          <a:srcRect/>
          <a:stretch>
            <a:fillRect/>
          </a:stretch>
        </p:blipFill>
        <p:spPr>
          <a:xfrm>
            <a:off x="7239000" y="5638800"/>
            <a:ext cx="1022350" cy="519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Questions/Discussion?</a:t>
            </a:r>
          </a:p>
        </p:txBody>
      </p:sp>
      <p:pic>
        <p:nvPicPr>
          <p:cNvPr id="3225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3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218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hlinkClick r:id="rId3"/>
              </a:rPr>
              <a:t>www.gaweed.com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229-392-1034 (cell)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Rainfall Totals</a:t>
            </a:r>
            <a:br>
              <a:rPr lang="en-US" sz="3600" smtClean="0"/>
            </a:br>
            <a:r>
              <a:rPr lang="en-US" sz="2800" i="1" smtClean="0"/>
              <a:t>Cordele, GA</a:t>
            </a:r>
          </a:p>
        </p:txBody>
      </p:sp>
      <p:graphicFrame>
        <p:nvGraphicFramePr>
          <p:cNvPr id="260098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presentationml/2006/ole">
            <p:oleObj spid="_x0000_s260098" r:id="rId3" imgW="8230313" imgH="4529721" progId="Excel.Chart.8">
              <p:embed/>
            </p:oleObj>
          </a:graphicData>
        </a:graphic>
      </p:graphicFrame>
      <p:sp>
        <p:nvSpPr>
          <p:cNvPr id="260099" name="TextBox 8"/>
          <p:cNvSpPr txBox="1">
            <a:spLocks noChangeArrowheads="1"/>
          </p:cNvSpPr>
          <p:nvPr/>
        </p:nvSpPr>
        <p:spPr bwMode="auto">
          <a:xfrm rot="-5400000">
            <a:off x="-88106" y="3745706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00"/>
                </a:solidFill>
              </a:rPr>
              <a:t>inches</a:t>
            </a:r>
          </a:p>
        </p:txBody>
      </p:sp>
      <p:sp>
        <p:nvSpPr>
          <p:cNvPr id="260100" name="TextBox 9"/>
          <p:cNvSpPr txBox="1">
            <a:spLocks noChangeArrowheads="1"/>
          </p:cNvSpPr>
          <p:nvPr/>
        </p:nvSpPr>
        <p:spPr bwMode="auto">
          <a:xfrm>
            <a:off x="3962400" y="6235700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00"/>
                </a:solidFill>
              </a:rPr>
              <a:t>Month</a:t>
            </a:r>
          </a:p>
        </p:txBody>
      </p:sp>
      <p:sp>
        <p:nvSpPr>
          <p:cNvPr id="260101" name="TextBox 10"/>
          <p:cNvSpPr txBox="1">
            <a:spLocks noChangeArrowheads="1"/>
          </p:cNvSpPr>
          <p:nvPr/>
        </p:nvSpPr>
        <p:spPr bwMode="auto">
          <a:xfrm>
            <a:off x="38100" y="6581775"/>
            <a:ext cx="2528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Source:  UGA Automated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Question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many acres can be effectively and safely sprayed in 1 day?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How many total acres need to be sprayed?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What if it rains?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What if it is windy?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1123" name="Picture 2" descr="C:\Documents and Settings\eprostko\Local Settings\Temporary Internet Files\Content.IE5\P6TTNLGJ\MC900441523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00200"/>
            <a:ext cx="3184525" cy="2720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Palmer Amaranth Growth 22 days after starting clean </a:t>
            </a:r>
            <a:endParaRPr lang="en-US" dirty="0"/>
          </a:p>
        </p:txBody>
      </p:sp>
      <p:pic>
        <p:nvPicPr>
          <p:cNvPr id="262146" name="Picture 2" descr="I:\field pictures\2011 field shots\june 22\Picture 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1430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7" name="TextBox 2"/>
          <p:cNvSpPr txBox="1">
            <a:spLocks noChangeArrowheads="1"/>
          </p:cNvSpPr>
          <p:nvPr/>
        </p:nvSpPr>
        <p:spPr bwMode="auto">
          <a:xfrm>
            <a:off x="76200" y="6324600"/>
            <a:ext cx="1112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June 22, 2011</a:t>
            </a:r>
          </a:p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Attapulgus, 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1707</Words>
  <Application>Microsoft Office PowerPoint</Application>
  <PresentationFormat>On-screen Show (4:3)</PresentationFormat>
  <Paragraphs>456</Paragraphs>
  <Slides>65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224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297" baseType="lpstr">
      <vt:lpstr>Arial</vt:lpstr>
      <vt:lpstr>Garamond</vt:lpstr>
      <vt:lpstr>Wingdings</vt:lpstr>
      <vt:lpstr>Calibri</vt:lpstr>
      <vt:lpstr>Monotype Sorts</vt:lpstr>
      <vt:lpstr>Times New Roman</vt:lpstr>
      <vt:lpstr>Edge</vt:lpstr>
      <vt:lpstr>Office Theme</vt:lpstr>
      <vt:lpstr>Corn</vt:lpstr>
      <vt:lpstr>1_Office Theme</vt:lpstr>
      <vt:lpstr>Peanuts</vt:lpstr>
      <vt:lpstr>1_Peanuts</vt:lpstr>
      <vt:lpstr>2_Peanuts</vt:lpstr>
      <vt:lpstr>3_Peanuts</vt:lpstr>
      <vt:lpstr>4_Peanuts</vt:lpstr>
      <vt:lpstr>PPP_SGENE_TXT_Firetruck_Sign</vt:lpstr>
      <vt:lpstr>3_Office Theme</vt:lpstr>
      <vt:lpstr>2_PPP_SGENE_TXT_Firetruck_Sign</vt:lpstr>
      <vt:lpstr>3_Default Design</vt:lpstr>
      <vt:lpstr>4_Office Theme</vt:lpstr>
      <vt:lpstr>2_Office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1_Peanuts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2_Peanuts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3_Peanuts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4_Peanuts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PPP_SGENE_TXT_Firetruck_Sign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3_Office Theme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2_PPP_SGENE_TXT_Firetruck_Sign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3_Default Design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4_Office Theme</vt:lpstr>
      <vt:lpstr>Microsoft Excel Worksheet</vt:lpstr>
      <vt:lpstr>Microsoft Excel Chart</vt:lpstr>
      <vt:lpstr>Weed Management Update Peanut, Field Corn, Soybean, Grain Sorghum, Canola (?)</vt:lpstr>
      <vt:lpstr>Current Weed Control Programs in GA Are Focused on 1 Weed!</vt:lpstr>
      <vt:lpstr>Herbicide-Resistant Palmer Amaranth in GA</vt:lpstr>
      <vt:lpstr>Slide 4</vt:lpstr>
      <vt:lpstr>Slide 5</vt:lpstr>
      <vt:lpstr>Our Biggest Challenges</vt:lpstr>
      <vt:lpstr>Rainfall Totals Cordele, GA</vt:lpstr>
      <vt:lpstr>A Question For You</vt:lpstr>
      <vt:lpstr>Palmer Amaranth Growth 22 days after starting clean </vt:lpstr>
      <vt:lpstr>Slide 10</vt:lpstr>
      <vt:lpstr>PEANUTS</vt:lpstr>
      <vt:lpstr>Cotton/Cadre Carryover Problems Worse in 2011?</vt:lpstr>
      <vt:lpstr>Cadre/Impose Rotational Restrictions</vt:lpstr>
      <vt:lpstr>If growers cannot or will not use Cadre…...</vt:lpstr>
      <vt:lpstr>“Cadre-Free” Weed Control Programs</vt:lpstr>
      <vt:lpstr>Palmer Amaranth Control in Peanut Valor Program</vt:lpstr>
      <vt:lpstr>Palmer Amaranth Control in Peanut Dual (metolachlor) Program</vt:lpstr>
      <vt:lpstr>Slide 18</vt:lpstr>
      <vt:lpstr>A New Formulation of Paraquat  from Syngenta</vt:lpstr>
      <vt:lpstr>2012 Peanut Pest Control Rec Changes</vt:lpstr>
      <vt:lpstr>Spartan Charge 3.5L</vt:lpstr>
      <vt:lpstr>Palmer Amaranth Control in Peanut Valor vs. Spartan Charge</vt:lpstr>
      <vt:lpstr>Sulfentrazone Injury on Peanut High rates, lighter soils</vt:lpstr>
      <vt:lpstr>Potential New Herbicides?</vt:lpstr>
      <vt:lpstr>Field Corn</vt:lpstr>
      <vt:lpstr>Slide 26</vt:lpstr>
      <vt:lpstr>Slide 27</vt:lpstr>
      <vt:lpstr>Future of Atrazine?</vt:lpstr>
      <vt:lpstr>Post-Harvest Palmer Amaranth Populations Must be Managed!</vt:lpstr>
      <vt:lpstr>Post-Harvest (Corn) Pigweed Problems</vt:lpstr>
      <vt:lpstr>Post-Harvest Control of Palmer Amaranth (6” average: 2”-17” range at application)</vt:lpstr>
      <vt:lpstr>Post-Harvest Control of Palmer Amaranth (6” average: 2”-17” range at application)</vt:lpstr>
      <vt:lpstr>Capreno</vt:lpstr>
      <vt:lpstr>Capreno vs. Laudis (51 DAT)</vt:lpstr>
      <vt:lpstr>Sometime In The Near Future</vt:lpstr>
      <vt:lpstr>Slide 36</vt:lpstr>
      <vt:lpstr>Weed Control in Field Corn with Zidua - 2011</vt:lpstr>
      <vt:lpstr>Slide 38</vt:lpstr>
      <vt:lpstr>Weed Control in Field Corn with Anthem - 2011</vt:lpstr>
      <vt:lpstr>Corvus 2.63SC</vt:lpstr>
      <vt:lpstr>Weed Control in Field Corn with  Corvus 2.6SC @ 3 oz/A - 2010</vt:lpstr>
      <vt:lpstr>Enlist™ Herbicide Tolerant Corn</vt:lpstr>
      <vt:lpstr>SOYBEANS</vt:lpstr>
      <vt:lpstr>Herbicides for Pigweed Control in Soybeans</vt:lpstr>
      <vt:lpstr>Consider metribuzin on soybean?</vt:lpstr>
      <vt:lpstr>Palmer Amaranth Control in Soybeans - 2011</vt:lpstr>
      <vt:lpstr>On the Horizon</vt:lpstr>
      <vt:lpstr>Slide 48</vt:lpstr>
      <vt:lpstr>Palmer Amaranth Control in Soybeans - 2011</vt:lpstr>
      <vt:lpstr>Slide 50</vt:lpstr>
      <vt:lpstr>Palmer Amaranth Control with Fierce</vt:lpstr>
      <vt:lpstr>Slide 52</vt:lpstr>
      <vt:lpstr>Weed Control in Soybeans with Anthem</vt:lpstr>
      <vt:lpstr>Enlist™ Herbicide Tolerant Soybean</vt:lpstr>
      <vt:lpstr>Enlist Soybeans – 2010 (GA)</vt:lpstr>
      <vt:lpstr>Slide 56</vt:lpstr>
      <vt:lpstr>Grain Sorghum</vt:lpstr>
      <vt:lpstr>Slide 58</vt:lpstr>
      <vt:lpstr>GR-Pigweed Control in Sorghum Macon County (2010) – 47 DAP</vt:lpstr>
      <vt:lpstr>Reflex/Sorghum (10 month rotation restriction for a good reason!)</vt:lpstr>
      <vt:lpstr>Canola</vt:lpstr>
      <vt:lpstr>Canola in Georgia</vt:lpstr>
      <vt:lpstr>Canola Response to Dual Magnum 7.62EC - 31 DAT</vt:lpstr>
      <vt:lpstr>Future Concerns/Issues</vt:lpstr>
      <vt:lpstr>Questions/Discussion?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Weed Control Update - Peanut, Field Corn, Soybean, Grain Sorghum, and Canola</dc:title>
  <dc:creator/>
  <cp:lastModifiedBy>David Krueger</cp:lastModifiedBy>
  <cp:revision>24</cp:revision>
  <dcterms:created xsi:type="dcterms:W3CDTF">2011-11-11T15:02:46Z</dcterms:created>
  <dcterms:modified xsi:type="dcterms:W3CDTF">2011-12-09T02:48:27Z</dcterms:modified>
</cp:coreProperties>
</file>