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6" r:id="rId3"/>
    <p:sldMasterId id="2147483716" r:id="rId4"/>
    <p:sldMasterId id="2147483728" r:id="rId5"/>
  </p:sldMasterIdLst>
  <p:notesMasterIdLst>
    <p:notesMasterId r:id="rId27"/>
  </p:notesMasterIdLst>
  <p:handoutMasterIdLst>
    <p:handoutMasterId r:id="rId28"/>
  </p:handoutMasterIdLst>
  <p:sldIdLst>
    <p:sldId id="259" r:id="rId6"/>
    <p:sldId id="277" r:id="rId7"/>
    <p:sldId id="276" r:id="rId8"/>
    <p:sldId id="263" r:id="rId9"/>
    <p:sldId id="274" r:id="rId10"/>
    <p:sldId id="268" r:id="rId11"/>
    <p:sldId id="269" r:id="rId12"/>
    <p:sldId id="264" r:id="rId13"/>
    <p:sldId id="273" r:id="rId14"/>
    <p:sldId id="260" r:id="rId15"/>
    <p:sldId id="261" r:id="rId16"/>
    <p:sldId id="262" r:id="rId17"/>
    <p:sldId id="265" r:id="rId18"/>
    <p:sldId id="279" r:id="rId19"/>
    <p:sldId id="280" r:id="rId20"/>
    <p:sldId id="266" r:id="rId21"/>
    <p:sldId id="282" r:id="rId22"/>
    <p:sldId id="283" r:id="rId23"/>
    <p:sldId id="267" r:id="rId24"/>
    <p:sldId id="270" r:id="rId25"/>
    <p:sldId id="27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40" d="100"/>
          <a:sy n="140" d="100"/>
        </p:scale>
        <p:origin x="-2636" y="-4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92941830569641"/>
          <c:y val="4.0012559177766326E-2"/>
          <c:w val="0.81021504436637359"/>
          <c:h val="0.79506934530379969"/>
        </c:manualLayout>
      </c:layout>
      <c:barChart>
        <c:barDir val="col"/>
        <c:grouping val="clustered"/>
        <c:varyColors val="0"/>
        <c:ser>
          <c:idx val="0"/>
          <c:order val="0"/>
          <c:tx>
            <c:strRef>
              <c:f>Sheet1!$B$1</c:f>
              <c:strCache>
                <c:ptCount val="1"/>
                <c:pt idx="0">
                  <c:v>Series 1</c:v>
                </c:pt>
              </c:strCache>
            </c:strRef>
          </c:tx>
          <c:invertIfNegative val="0"/>
          <c:dLbls>
            <c:dLblPos val="inEnd"/>
            <c:showLegendKey val="0"/>
            <c:showVal val="1"/>
            <c:showCatName val="0"/>
            <c:showSerName val="0"/>
            <c:showPercent val="0"/>
            <c:showBubbleSize val="0"/>
            <c:showLeaderLines val="0"/>
          </c:dLbls>
          <c:cat>
            <c:strRef>
              <c:f>Sheet1!$A$2:$A$7</c:f>
              <c:strCache>
                <c:ptCount val="6"/>
                <c:pt idx="0">
                  <c:v>Corn</c:v>
                </c:pt>
                <c:pt idx="1">
                  <c:v>Soybean</c:v>
                </c:pt>
                <c:pt idx="2">
                  <c:v>Wheat</c:v>
                </c:pt>
                <c:pt idx="3">
                  <c:v>Cotton</c:v>
                </c:pt>
                <c:pt idx="4">
                  <c:v>Rice</c:v>
                </c:pt>
                <c:pt idx="5">
                  <c:v>Peanut</c:v>
                </c:pt>
              </c:strCache>
            </c:strRef>
          </c:cat>
          <c:val>
            <c:numRef>
              <c:f>Sheet1!$B$2:$B$7</c:f>
              <c:numCache>
                <c:formatCode>#,##0</c:formatCode>
                <c:ptCount val="6"/>
                <c:pt idx="0">
                  <c:v>90886</c:v>
                </c:pt>
                <c:pt idx="1">
                  <c:v>89513</c:v>
                </c:pt>
                <c:pt idx="2">
                  <c:v>45657</c:v>
                </c:pt>
                <c:pt idx="3">
                  <c:v>12055</c:v>
                </c:pt>
                <c:pt idx="4">
                  <c:v>2562</c:v>
                </c:pt>
                <c:pt idx="5">
                  <c:v>1818</c:v>
                </c:pt>
              </c:numCache>
            </c:numRef>
          </c:val>
        </c:ser>
        <c:dLbls>
          <c:showLegendKey val="0"/>
          <c:showVal val="0"/>
          <c:showCatName val="0"/>
          <c:showSerName val="0"/>
          <c:showPercent val="0"/>
          <c:showBubbleSize val="0"/>
        </c:dLbls>
        <c:gapWidth val="150"/>
        <c:axId val="44884736"/>
        <c:axId val="44886656"/>
      </c:barChart>
      <c:catAx>
        <c:axId val="44884736"/>
        <c:scaling>
          <c:orientation val="minMax"/>
        </c:scaling>
        <c:delete val="0"/>
        <c:axPos val="b"/>
        <c:title>
          <c:tx>
            <c:rich>
              <a:bodyPr/>
              <a:lstStyle/>
              <a:p>
                <a:pPr>
                  <a:defRPr/>
                </a:pPr>
                <a:r>
                  <a:rPr lang="en-US" dirty="0" smtClean="0"/>
                  <a:t>Crop</a:t>
                </a:r>
                <a:endParaRPr lang="en-US" dirty="0"/>
              </a:p>
            </c:rich>
          </c:tx>
          <c:layout/>
          <c:overlay val="0"/>
        </c:title>
        <c:majorTickMark val="out"/>
        <c:minorTickMark val="none"/>
        <c:tickLblPos val="nextTo"/>
        <c:crossAx val="44886656"/>
        <c:crosses val="autoZero"/>
        <c:auto val="1"/>
        <c:lblAlgn val="ctr"/>
        <c:lblOffset val="100"/>
        <c:noMultiLvlLbl val="0"/>
      </c:catAx>
      <c:valAx>
        <c:axId val="44886656"/>
        <c:scaling>
          <c:orientation val="minMax"/>
        </c:scaling>
        <c:delete val="0"/>
        <c:axPos val="l"/>
        <c:majorGridlines/>
        <c:title>
          <c:tx>
            <c:rich>
              <a:bodyPr rot="-5400000" vert="horz"/>
              <a:lstStyle/>
              <a:p>
                <a:pPr>
                  <a:defRPr/>
                </a:pPr>
                <a:r>
                  <a:rPr lang="en-US" dirty="0" smtClean="0"/>
                  <a:t>Acres (X 1,000)</a:t>
                </a:r>
                <a:endParaRPr lang="en-US" dirty="0"/>
              </a:p>
            </c:rich>
          </c:tx>
          <c:layout/>
          <c:overlay val="0"/>
        </c:title>
        <c:numFmt formatCode="#,##0" sourceLinked="1"/>
        <c:majorTickMark val="out"/>
        <c:minorTickMark val="none"/>
        <c:tickLblPos val="nextTo"/>
        <c:crossAx val="44884736"/>
        <c:crosses val="autoZero"/>
        <c:crossBetween val="between"/>
        <c:majorUnit val="20000"/>
        <c:minorUnit val="200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Lbls>
            <c:dLblPos val="inEnd"/>
            <c:showLegendKey val="0"/>
            <c:showVal val="1"/>
            <c:showCatName val="0"/>
            <c:showSerName val="0"/>
            <c:showPercent val="0"/>
            <c:showBubbleSize val="0"/>
            <c:showLeaderLines val="0"/>
          </c:dLbls>
          <c:cat>
            <c:strRef>
              <c:f>Sheet1!$A$2:$A$5</c:f>
              <c:strCache>
                <c:ptCount val="4"/>
                <c:pt idx="0">
                  <c:v>1995</c:v>
                </c:pt>
                <c:pt idx="1">
                  <c:v>2000</c:v>
                </c:pt>
                <c:pt idx="2">
                  <c:v>2005-2008</c:v>
                </c:pt>
                <c:pt idx="3">
                  <c:v>2010-2014</c:v>
                </c:pt>
              </c:strCache>
            </c:strRef>
          </c:cat>
          <c:val>
            <c:numRef>
              <c:f>Sheet1!$B$2:$B$5</c:f>
              <c:numCache>
                <c:formatCode>General</c:formatCode>
                <c:ptCount val="4"/>
                <c:pt idx="0">
                  <c:v>152</c:v>
                </c:pt>
                <c:pt idx="1">
                  <c:v>184</c:v>
                </c:pt>
                <c:pt idx="2">
                  <c:v>256</c:v>
                </c:pt>
                <c:pt idx="3">
                  <c:v>286</c:v>
                </c:pt>
              </c:numCache>
            </c:numRef>
          </c:val>
        </c:ser>
        <c:dLbls>
          <c:showLegendKey val="0"/>
          <c:showVal val="0"/>
          <c:showCatName val="0"/>
          <c:showSerName val="0"/>
          <c:showPercent val="0"/>
          <c:showBubbleSize val="0"/>
        </c:dLbls>
        <c:gapWidth val="150"/>
        <c:axId val="44946944"/>
        <c:axId val="44948864"/>
      </c:barChart>
      <c:catAx>
        <c:axId val="44946944"/>
        <c:scaling>
          <c:orientation val="minMax"/>
        </c:scaling>
        <c:delete val="0"/>
        <c:axPos val="b"/>
        <c:title>
          <c:tx>
            <c:rich>
              <a:bodyPr/>
              <a:lstStyle/>
              <a:p>
                <a:pPr>
                  <a:defRPr/>
                </a:pPr>
                <a:r>
                  <a:rPr lang="en-US" dirty="0" smtClean="0"/>
                  <a:t>Year</a:t>
                </a:r>
                <a:endParaRPr lang="en-US" dirty="0"/>
              </a:p>
            </c:rich>
          </c:tx>
          <c:layout/>
          <c:overlay val="0"/>
        </c:title>
        <c:majorTickMark val="out"/>
        <c:minorTickMark val="none"/>
        <c:tickLblPos val="nextTo"/>
        <c:crossAx val="44948864"/>
        <c:crosses val="autoZero"/>
        <c:auto val="1"/>
        <c:lblAlgn val="ctr"/>
        <c:lblOffset val="100"/>
        <c:noMultiLvlLbl val="0"/>
      </c:catAx>
      <c:valAx>
        <c:axId val="44948864"/>
        <c:scaling>
          <c:orientation val="minMax"/>
          <c:max val="300"/>
        </c:scaling>
        <c:delete val="0"/>
        <c:axPos val="l"/>
        <c:majorGridlines/>
        <c:title>
          <c:tx>
            <c:rich>
              <a:bodyPr rot="-5400000" vert="horz"/>
              <a:lstStyle/>
              <a:p>
                <a:pPr>
                  <a:defRPr/>
                </a:pPr>
                <a:r>
                  <a:rPr lang="en-US" dirty="0" smtClean="0"/>
                  <a:t>$(millions)</a:t>
                </a:r>
                <a:endParaRPr lang="en-US" dirty="0"/>
              </a:p>
            </c:rich>
          </c:tx>
          <c:layout/>
          <c:overlay val="0"/>
        </c:title>
        <c:numFmt formatCode="General" sourceLinked="1"/>
        <c:majorTickMark val="out"/>
        <c:minorTickMark val="none"/>
        <c:tickLblPos val="nextTo"/>
        <c:crossAx val="44946944"/>
        <c:crosses val="autoZero"/>
        <c:crossBetween val="between"/>
        <c:majorUnit val="6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Lbls>
            <c:dLblPos val="inEnd"/>
            <c:showLegendKey val="0"/>
            <c:showVal val="1"/>
            <c:showCatName val="0"/>
            <c:showSerName val="0"/>
            <c:showPercent val="0"/>
            <c:showBubbleSize val="0"/>
            <c:showLeaderLines val="0"/>
          </c:dLbls>
          <c:cat>
            <c:strRef>
              <c:f>Sheet1!$A$2:$A$5</c:f>
              <c:strCache>
                <c:ptCount val="4"/>
                <c:pt idx="0">
                  <c:v>1995</c:v>
                </c:pt>
                <c:pt idx="1">
                  <c:v>2000</c:v>
                </c:pt>
                <c:pt idx="2">
                  <c:v>2005-2008</c:v>
                </c:pt>
                <c:pt idx="3">
                  <c:v>2010-2014</c:v>
                </c:pt>
              </c:strCache>
            </c:strRef>
          </c:cat>
          <c:val>
            <c:numRef>
              <c:f>Sheet1!$B$2:$B$5</c:f>
              <c:numCache>
                <c:formatCode>General</c:formatCode>
                <c:ptCount val="4"/>
                <c:pt idx="0">
                  <c:v>8.3000000000000007</c:v>
                </c:pt>
                <c:pt idx="1">
                  <c:v>9.1</c:v>
                </c:pt>
                <c:pt idx="2">
                  <c:v>9.8000000000000007</c:v>
                </c:pt>
                <c:pt idx="3">
                  <c:v>11.3</c:v>
                </c:pt>
              </c:numCache>
            </c:numRef>
          </c:val>
        </c:ser>
        <c:dLbls>
          <c:showLegendKey val="0"/>
          <c:showVal val="0"/>
          <c:showCatName val="0"/>
          <c:showSerName val="0"/>
          <c:showPercent val="0"/>
          <c:showBubbleSize val="0"/>
        </c:dLbls>
        <c:gapWidth val="150"/>
        <c:axId val="44966656"/>
        <c:axId val="44968576"/>
      </c:barChart>
      <c:catAx>
        <c:axId val="44966656"/>
        <c:scaling>
          <c:orientation val="minMax"/>
        </c:scaling>
        <c:delete val="0"/>
        <c:axPos val="b"/>
        <c:title>
          <c:tx>
            <c:rich>
              <a:bodyPr/>
              <a:lstStyle/>
              <a:p>
                <a:pPr>
                  <a:defRPr/>
                </a:pPr>
                <a:r>
                  <a:rPr lang="en-US" dirty="0" smtClean="0"/>
                  <a:t>Year</a:t>
                </a:r>
                <a:endParaRPr lang="en-US" dirty="0"/>
              </a:p>
            </c:rich>
          </c:tx>
          <c:layout/>
          <c:overlay val="0"/>
        </c:title>
        <c:majorTickMark val="out"/>
        <c:minorTickMark val="none"/>
        <c:tickLblPos val="nextTo"/>
        <c:crossAx val="44968576"/>
        <c:crosses val="autoZero"/>
        <c:auto val="1"/>
        <c:lblAlgn val="ctr"/>
        <c:lblOffset val="100"/>
        <c:noMultiLvlLbl val="0"/>
      </c:catAx>
      <c:valAx>
        <c:axId val="44968576"/>
        <c:scaling>
          <c:orientation val="minMax"/>
          <c:max val="15"/>
          <c:min val="0"/>
        </c:scaling>
        <c:delete val="0"/>
        <c:axPos val="l"/>
        <c:majorGridlines/>
        <c:title>
          <c:tx>
            <c:rich>
              <a:bodyPr rot="-5400000" vert="horz"/>
              <a:lstStyle/>
              <a:p>
                <a:pPr>
                  <a:defRPr/>
                </a:pPr>
                <a:r>
                  <a:rPr lang="en-US" dirty="0" smtClean="0"/>
                  <a:t>Years</a:t>
                </a:r>
                <a:endParaRPr lang="en-US" dirty="0"/>
              </a:p>
            </c:rich>
          </c:tx>
          <c:layout/>
          <c:overlay val="0"/>
        </c:title>
        <c:numFmt formatCode="General" sourceLinked="1"/>
        <c:majorTickMark val="out"/>
        <c:minorTickMark val="none"/>
        <c:tickLblPos val="nextTo"/>
        <c:crossAx val="44966656"/>
        <c:crosses val="autoZero"/>
        <c:crossBetween val="between"/>
        <c:majorUnit val="3"/>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80411905497113"/>
          <c:y val="2.5059288149728947E-2"/>
          <c:w val="0.85429343813801895"/>
          <c:h val="0.79506934530379969"/>
        </c:manualLayout>
      </c:layout>
      <c:barChart>
        <c:barDir val="col"/>
        <c:grouping val="clustered"/>
        <c:varyColors val="0"/>
        <c:ser>
          <c:idx val="0"/>
          <c:order val="0"/>
          <c:tx>
            <c:strRef>
              <c:f>Sheet1!$B$1</c:f>
              <c:strCache>
                <c:ptCount val="1"/>
                <c:pt idx="0">
                  <c:v>Series 1</c:v>
                </c:pt>
              </c:strCache>
            </c:strRef>
          </c:tx>
          <c:invertIfNegative val="0"/>
          <c:dLbls>
            <c:dLblPos val="inEnd"/>
            <c:showLegendKey val="0"/>
            <c:showVal val="1"/>
            <c:showCatName val="0"/>
            <c:showSerName val="0"/>
            <c:showPercent val="0"/>
            <c:showBubbleSize val="0"/>
            <c:showLeaderLines val="0"/>
          </c:dLbls>
          <c:cat>
            <c:strRef>
              <c:f>Sheet1!$A$2:$A$5</c:f>
              <c:strCache>
                <c:ptCount val="4"/>
                <c:pt idx="0">
                  <c:v>1995</c:v>
                </c:pt>
                <c:pt idx="1">
                  <c:v>2000</c:v>
                </c:pt>
                <c:pt idx="2">
                  <c:v>2005-2008</c:v>
                </c:pt>
                <c:pt idx="3">
                  <c:v>2010-2014</c:v>
                </c:pt>
              </c:strCache>
            </c:strRef>
          </c:cat>
          <c:val>
            <c:numRef>
              <c:f>Sheet1!$B$2:$B$5</c:f>
              <c:numCache>
                <c:formatCode>0.0</c:formatCode>
                <c:ptCount val="4"/>
                <c:pt idx="0">
                  <c:v>52.5</c:v>
                </c:pt>
                <c:pt idx="1">
                  <c:v>139.4</c:v>
                </c:pt>
                <c:pt idx="2">
                  <c:v>140</c:v>
                </c:pt>
                <c:pt idx="3">
                  <c:v>159.6</c:v>
                </c:pt>
              </c:numCache>
            </c:numRef>
          </c:val>
        </c:ser>
        <c:dLbls>
          <c:showLegendKey val="0"/>
          <c:showVal val="0"/>
          <c:showCatName val="0"/>
          <c:showSerName val="0"/>
          <c:showPercent val="0"/>
          <c:showBubbleSize val="0"/>
        </c:dLbls>
        <c:gapWidth val="150"/>
        <c:axId val="44986368"/>
        <c:axId val="44988288"/>
      </c:barChart>
      <c:catAx>
        <c:axId val="44986368"/>
        <c:scaling>
          <c:orientation val="minMax"/>
        </c:scaling>
        <c:delete val="0"/>
        <c:axPos val="b"/>
        <c:title>
          <c:tx>
            <c:rich>
              <a:bodyPr/>
              <a:lstStyle/>
              <a:p>
                <a:pPr>
                  <a:defRPr/>
                </a:pPr>
                <a:r>
                  <a:rPr lang="en-US" dirty="0" smtClean="0"/>
                  <a:t>Year</a:t>
                </a:r>
                <a:endParaRPr lang="en-US" dirty="0"/>
              </a:p>
            </c:rich>
          </c:tx>
          <c:layout/>
          <c:overlay val="0"/>
        </c:title>
        <c:majorTickMark val="out"/>
        <c:minorTickMark val="none"/>
        <c:tickLblPos val="nextTo"/>
        <c:crossAx val="44988288"/>
        <c:crosses val="autoZero"/>
        <c:auto val="1"/>
        <c:lblAlgn val="ctr"/>
        <c:lblOffset val="100"/>
        <c:noMultiLvlLbl val="0"/>
      </c:catAx>
      <c:valAx>
        <c:axId val="44988288"/>
        <c:scaling>
          <c:orientation val="minMax"/>
          <c:max val="200"/>
          <c:min val="0"/>
        </c:scaling>
        <c:delete val="0"/>
        <c:axPos val="l"/>
        <c:majorGridlines/>
        <c:numFmt formatCode="0.0" sourceLinked="1"/>
        <c:majorTickMark val="out"/>
        <c:minorTickMark val="none"/>
        <c:tickLblPos val="nextTo"/>
        <c:crossAx val="44986368"/>
        <c:crosses val="autoZero"/>
        <c:crossBetween val="between"/>
        <c:majorUnit val="50"/>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C822FD-1070-453A-A380-2D4C27F20D4F}" type="datetimeFigureOut">
              <a:rPr lang="en-US" smtClean="0"/>
              <a:t>8/17/2017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B69C78-AA0D-4933-B813-2113EAFA6D0F}" type="slidenum">
              <a:rPr lang="en-US" smtClean="0"/>
              <a:t>‹#›</a:t>
            </a:fld>
            <a:endParaRPr lang="en-US"/>
          </a:p>
        </p:txBody>
      </p:sp>
    </p:spTree>
    <p:extLst>
      <p:ext uri="{BB962C8B-B14F-4D97-AF65-F5344CB8AC3E}">
        <p14:creationId xmlns:p14="http://schemas.microsoft.com/office/powerpoint/2010/main" val="1327135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ED4B23-2AF9-4C07-A6A7-C192300D8301}" type="datetimeFigureOut">
              <a:rPr lang="en-US" smtClean="0"/>
              <a:t>8/17/2017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FD9275-C0D2-4480-8372-A3591E7BF106}" type="slidenum">
              <a:rPr lang="en-US" smtClean="0"/>
              <a:t>‹#›</a:t>
            </a:fld>
            <a:endParaRPr lang="en-US"/>
          </a:p>
        </p:txBody>
      </p:sp>
    </p:spTree>
    <p:extLst>
      <p:ext uri="{BB962C8B-B14F-4D97-AF65-F5344CB8AC3E}">
        <p14:creationId xmlns:p14="http://schemas.microsoft.com/office/powerpoint/2010/main" val="112434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FD9275-C0D2-4480-8372-A3591E7BF106}" type="slidenum">
              <a:rPr lang="en-US" smtClean="0"/>
              <a:t>16</a:t>
            </a:fld>
            <a:endParaRPr lang="en-US"/>
          </a:p>
        </p:txBody>
      </p:sp>
    </p:spTree>
    <p:extLst>
      <p:ext uri="{BB962C8B-B14F-4D97-AF65-F5344CB8AC3E}">
        <p14:creationId xmlns:p14="http://schemas.microsoft.com/office/powerpoint/2010/main" val="427724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C91546-85CD-4213-AC32-2ECDE41C985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70735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57425" y="2754313"/>
            <a:ext cx="6665913" cy="8255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2265363" y="3649663"/>
            <a:ext cx="5567362" cy="550862"/>
          </a:xfrm>
        </p:spPr>
        <p:txBody>
          <a:bodyPr/>
          <a:lstStyle>
            <a:lvl1pPr marL="0" indent="0">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685800" y="6583363"/>
            <a:ext cx="1905000" cy="233362"/>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583363"/>
            <a:ext cx="2895600" cy="233362"/>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583363"/>
            <a:ext cx="1905000" cy="233362"/>
          </a:xfrm>
        </p:spPr>
        <p:txBody>
          <a:bodyPr/>
          <a:lstStyle>
            <a:lvl1pPr>
              <a:defRPr/>
            </a:lvl1pPr>
          </a:lstStyle>
          <a:p>
            <a:pPr>
              <a:defRPr/>
            </a:pPr>
            <a:fld id="{79DE4C4E-E5B1-471D-B77E-FA5AA3482C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001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FC9E2-EFE1-4786-AE22-4EE55A0DF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40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3288" y="96838"/>
            <a:ext cx="1822450" cy="63071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84350" y="96838"/>
            <a:ext cx="5316538" cy="6307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E4F796-2410-4CC9-9DE3-DF2EA8C65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224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784350" y="1308100"/>
            <a:ext cx="3527425" cy="5095875"/>
          </a:xfrm>
        </p:spPr>
        <p:txBody>
          <a:bodyPr/>
          <a:lstStyle/>
          <a:p>
            <a:pPr lvl="0"/>
            <a:endParaRPr lang="en-US" noProof="0" smtClean="0"/>
          </a:p>
        </p:txBody>
      </p:sp>
      <p:sp>
        <p:nvSpPr>
          <p:cNvPr id="4" name="Text Placeholder 3"/>
          <p:cNvSpPr>
            <a:spLocks noGrp="1"/>
          </p:cNvSpPr>
          <p:nvPr>
            <p:ph type="body"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03B065-C381-4AC5-A6EE-5B33AA7D3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6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C98C3-3BDC-488D-9303-6C735B475F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4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175" y="1308100"/>
            <a:ext cx="3529013" cy="509587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A9509D-896B-425C-A177-3F4B6C5041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27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84350" y="1308100"/>
            <a:ext cx="3527425"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84350" y="3932238"/>
            <a:ext cx="3527425"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DB25BE-1A71-48FA-8EAE-C6D673820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369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84350" y="1308100"/>
            <a:ext cx="3527425"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784350" y="3932238"/>
            <a:ext cx="3527425"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5ED1A17-222D-489A-8474-8675DC950C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646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90A5A2A-8FE0-4A03-90D4-EF2FC2588D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496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D084BBD-88AD-41B5-B51A-E7EACE7AE0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401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52D35A-1EFF-4D30-A8C3-3C54E50DF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359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DEE1D8-A984-40AF-9A5A-EA4B145D7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53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0" y="3352800"/>
            <a:ext cx="8610600" cy="1371600"/>
          </a:xfrm>
        </p:spPr>
        <p:txBody>
          <a:bodyPr/>
          <a:lstStyle>
            <a:lvl1pPr algn="ctr">
              <a:defRPr sz="36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381000" y="4800600"/>
            <a:ext cx="8610600" cy="1371600"/>
          </a:xfrm>
        </p:spPr>
        <p:txBody>
          <a:bodyPr anchor="ctr"/>
          <a:lstStyle>
            <a:lvl1pPr marL="0" indent="0" algn="ctr">
              <a:buFontTx/>
              <a:buNone/>
              <a:defRPr/>
            </a:lvl1pPr>
          </a:lstStyle>
          <a:p>
            <a:pPr lvl="0"/>
            <a:r>
              <a:rPr lang="en-US" noProof="0" smtClean="0"/>
              <a:t>Click to edit Master subtitle style</a:t>
            </a:r>
          </a:p>
        </p:txBody>
      </p:sp>
      <p:sp>
        <p:nvSpPr>
          <p:cNvPr id="4" name="Rectangle 7"/>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9"/>
          <p:cNvSpPr>
            <a:spLocks noGrp="1" noChangeArrowheads="1"/>
          </p:cNvSpPr>
          <p:nvPr>
            <p:ph type="sldNum" sz="quarter" idx="12"/>
          </p:nvPr>
        </p:nvSpPr>
        <p:spPr/>
        <p:txBody>
          <a:bodyPr/>
          <a:lstStyle>
            <a:lvl1pPr>
              <a:defRPr/>
            </a:lvl1pPr>
          </a:lstStyle>
          <a:p>
            <a:pPr>
              <a:defRPr/>
            </a:pPr>
            <a:fld id="{CED75812-9BD3-448C-953C-CE468C6E3C5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25398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C708DD-54F5-47F6-A748-66916F0C4F2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6374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91462A-C766-4F16-9FCC-9BC1613F4B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1024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371600"/>
            <a:ext cx="3886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371600"/>
            <a:ext cx="3886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34F100-D6C0-4D00-90D3-F2D8399F6B2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796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F487C8-F714-4347-AAA6-DFF485BCDE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5678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FCBC82-6068-41F7-8E19-2A8A7F5684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219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B045B62-DADD-4CC4-819B-B9532F7FD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674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9551F4-259F-4E3D-B328-56A21030E7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0774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7B9B4-CF48-4F6F-B526-F5456A2AD73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3146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89680B-0D6C-4A69-ADFE-8737B733FFC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7822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36657-5C7B-47D0-81CC-F6E6BA1FFF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1277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152400"/>
            <a:ext cx="19812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152400"/>
            <a:ext cx="57912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7CEEC-843D-4609-8939-88C795E6AC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6371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9248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371600"/>
            <a:ext cx="3886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371600"/>
            <a:ext cx="3886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980535-EB28-43D2-BF71-4E12627DEE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461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9248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66800" y="1371600"/>
            <a:ext cx="3886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066800" y="3848100"/>
            <a:ext cx="3886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105400" y="1371600"/>
            <a:ext cx="3886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2559489-AE74-4C95-A746-6869B4923E9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970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9248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371600"/>
            <a:ext cx="3886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05400" y="1371600"/>
            <a:ext cx="3886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05400" y="3848100"/>
            <a:ext cx="3886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5394D38-008F-461E-9EC5-22A17661AAF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215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152400"/>
            <a:ext cx="79248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7B6597C-642D-409B-912D-6E6A4F3EFC7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9257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57425" y="2754313"/>
            <a:ext cx="6665913" cy="8255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2265363" y="3649663"/>
            <a:ext cx="5567362" cy="550862"/>
          </a:xfrm>
        </p:spPr>
        <p:txBody>
          <a:bodyPr/>
          <a:lstStyle>
            <a:lvl1pPr marL="0" indent="0">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685800" y="6583363"/>
            <a:ext cx="1905000" cy="233362"/>
          </a:xfrm>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a:xfrm>
            <a:off x="3124200" y="6583363"/>
            <a:ext cx="2895600" cy="233362"/>
          </a:xfrm>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a:xfrm>
            <a:off x="6553200" y="6583363"/>
            <a:ext cx="1905000" cy="233362"/>
          </a:xfrm>
        </p:spPr>
        <p:txBody>
          <a:bodyPr/>
          <a:lstStyle>
            <a:lvl1pPr eaLnBrk="1" fontAlgn="auto" hangingPunct="1">
              <a:spcBef>
                <a:spcPts val="0"/>
              </a:spcBef>
              <a:spcAft>
                <a:spcPts val="0"/>
              </a:spcAft>
              <a:defRPr sz="1800">
                <a:latin typeface="+mn-lt"/>
              </a:defRPr>
            </a:lvl1pPr>
          </a:lstStyle>
          <a:p>
            <a:pPr>
              <a:defRPr/>
            </a:pPr>
            <a:fld id="{35F30FAD-A24F-49ED-902C-3443DF78E1AD}" type="slidenum">
              <a:rPr lang="en-US"/>
              <a:pPr>
                <a:defRPr/>
              </a:pPr>
              <a:t>‹#›</a:t>
            </a:fld>
            <a:endParaRPr lang="en-US" dirty="0"/>
          </a:p>
        </p:txBody>
      </p:sp>
    </p:spTree>
    <p:extLst>
      <p:ext uri="{BB962C8B-B14F-4D97-AF65-F5344CB8AC3E}">
        <p14:creationId xmlns:p14="http://schemas.microsoft.com/office/powerpoint/2010/main" val="2054879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D53FA469-4CD9-4302-A060-87F840F9A33B}" type="slidenum">
              <a:rPr lang="en-US"/>
              <a:pPr>
                <a:defRPr/>
              </a:pPr>
              <a:t>‹#›</a:t>
            </a:fld>
            <a:endParaRPr lang="en-US" dirty="0"/>
          </a:p>
        </p:txBody>
      </p:sp>
    </p:spTree>
    <p:extLst>
      <p:ext uri="{BB962C8B-B14F-4D97-AF65-F5344CB8AC3E}">
        <p14:creationId xmlns:p14="http://schemas.microsoft.com/office/powerpoint/2010/main" val="3587633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6866E173-5685-45CA-884F-4C6D68E3F973}" type="slidenum">
              <a:rPr lang="en-US"/>
              <a:pPr>
                <a:defRPr/>
              </a:pPr>
              <a:t>‹#›</a:t>
            </a:fld>
            <a:endParaRPr lang="en-US" dirty="0"/>
          </a:p>
        </p:txBody>
      </p:sp>
    </p:spTree>
    <p:extLst>
      <p:ext uri="{BB962C8B-B14F-4D97-AF65-F5344CB8AC3E}">
        <p14:creationId xmlns:p14="http://schemas.microsoft.com/office/powerpoint/2010/main" val="557232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4175" y="1308100"/>
            <a:ext cx="3529013"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661A4625-9862-4A7B-81DE-D591D91149E7}" type="slidenum">
              <a:rPr lang="en-US"/>
              <a:pPr>
                <a:defRPr/>
              </a:pPr>
              <a:t>‹#›</a:t>
            </a:fld>
            <a:endParaRPr lang="en-US" dirty="0"/>
          </a:p>
        </p:txBody>
      </p:sp>
    </p:spTree>
    <p:extLst>
      <p:ext uri="{BB962C8B-B14F-4D97-AF65-F5344CB8AC3E}">
        <p14:creationId xmlns:p14="http://schemas.microsoft.com/office/powerpoint/2010/main" val="3190392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A81F1146-6CF7-4828-9042-24B2AC0CC77B}" type="slidenum">
              <a:rPr lang="en-US"/>
              <a:pPr>
                <a:defRPr/>
              </a:pPr>
              <a:t>‹#›</a:t>
            </a:fld>
            <a:endParaRPr lang="en-US" dirty="0"/>
          </a:p>
        </p:txBody>
      </p:sp>
    </p:spTree>
    <p:extLst>
      <p:ext uri="{BB962C8B-B14F-4D97-AF65-F5344CB8AC3E}">
        <p14:creationId xmlns:p14="http://schemas.microsoft.com/office/powerpoint/2010/main" val="1707038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4175" y="1308100"/>
            <a:ext cx="3529013"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D8219-0FAB-43DB-9414-6E1DCAC06A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287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C3F2A4F6-014B-4D17-AA05-00158CD1C105}" type="slidenum">
              <a:rPr lang="en-US"/>
              <a:pPr>
                <a:defRPr/>
              </a:pPr>
              <a:t>‹#›</a:t>
            </a:fld>
            <a:endParaRPr lang="en-US" dirty="0"/>
          </a:p>
        </p:txBody>
      </p:sp>
    </p:spTree>
    <p:extLst>
      <p:ext uri="{BB962C8B-B14F-4D97-AF65-F5344CB8AC3E}">
        <p14:creationId xmlns:p14="http://schemas.microsoft.com/office/powerpoint/2010/main" val="519566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D10BC566-1027-4EE5-B436-1B3C739241A4}" type="slidenum">
              <a:rPr lang="en-US"/>
              <a:pPr>
                <a:defRPr/>
              </a:pPr>
              <a:t>‹#›</a:t>
            </a:fld>
            <a:endParaRPr lang="en-US" dirty="0"/>
          </a:p>
        </p:txBody>
      </p:sp>
    </p:spTree>
    <p:extLst>
      <p:ext uri="{BB962C8B-B14F-4D97-AF65-F5344CB8AC3E}">
        <p14:creationId xmlns:p14="http://schemas.microsoft.com/office/powerpoint/2010/main" val="162198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39A03E17-35B7-4E2F-86BF-B5C995B07158}" type="slidenum">
              <a:rPr lang="en-US"/>
              <a:pPr>
                <a:defRPr/>
              </a:pPr>
              <a:t>‹#›</a:t>
            </a:fld>
            <a:endParaRPr lang="en-US" dirty="0"/>
          </a:p>
        </p:txBody>
      </p:sp>
    </p:spTree>
    <p:extLst>
      <p:ext uri="{BB962C8B-B14F-4D97-AF65-F5344CB8AC3E}">
        <p14:creationId xmlns:p14="http://schemas.microsoft.com/office/powerpoint/2010/main" val="1835737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1017FA14-1288-4919-AEDB-4AB4D1244676}" type="slidenum">
              <a:rPr lang="en-US"/>
              <a:pPr>
                <a:defRPr/>
              </a:pPr>
              <a:t>‹#›</a:t>
            </a:fld>
            <a:endParaRPr lang="en-US" dirty="0"/>
          </a:p>
        </p:txBody>
      </p:sp>
    </p:spTree>
    <p:extLst>
      <p:ext uri="{BB962C8B-B14F-4D97-AF65-F5344CB8AC3E}">
        <p14:creationId xmlns:p14="http://schemas.microsoft.com/office/powerpoint/2010/main" val="243582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B67A5416-B90D-46D7-ACCB-3889F06BF72E}" type="slidenum">
              <a:rPr lang="en-US"/>
              <a:pPr>
                <a:defRPr/>
              </a:pPr>
              <a:t>‹#›</a:t>
            </a:fld>
            <a:endParaRPr lang="en-US" dirty="0"/>
          </a:p>
        </p:txBody>
      </p:sp>
    </p:spTree>
    <p:extLst>
      <p:ext uri="{BB962C8B-B14F-4D97-AF65-F5344CB8AC3E}">
        <p14:creationId xmlns:p14="http://schemas.microsoft.com/office/powerpoint/2010/main" val="206253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3288" y="96838"/>
            <a:ext cx="1822450" cy="63071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84350" y="96838"/>
            <a:ext cx="5316538" cy="6307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50679FA3-8FE7-418C-BAEB-CB4E03A8592D}" type="slidenum">
              <a:rPr lang="en-US"/>
              <a:pPr>
                <a:defRPr/>
              </a:pPr>
              <a:t>‹#›</a:t>
            </a:fld>
            <a:endParaRPr lang="en-US" dirty="0"/>
          </a:p>
        </p:txBody>
      </p:sp>
    </p:spTree>
    <p:extLst>
      <p:ext uri="{BB962C8B-B14F-4D97-AF65-F5344CB8AC3E}">
        <p14:creationId xmlns:p14="http://schemas.microsoft.com/office/powerpoint/2010/main" val="3628528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784350" y="1308100"/>
            <a:ext cx="3527425" cy="5095875"/>
          </a:xfrm>
        </p:spPr>
        <p:txBody>
          <a:bodyPr/>
          <a:lstStyle/>
          <a:p>
            <a:pPr lvl="0"/>
            <a:endParaRPr lang="en-US" noProof="0" dirty="0" smtClean="0"/>
          </a:p>
        </p:txBody>
      </p:sp>
      <p:sp>
        <p:nvSpPr>
          <p:cNvPr id="4" name="Text Placeholder 3"/>
          <p:cNvSpPr>
            <a:spLocks noGrp="1"/>
          </p:cNvSpPr>
          <p:nvPr>
            <p:ph type="body"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BBCB9C61-64CE-4CF3-B594-F163494162ED}" type="slidenum">
              <a:rPr lang="en-US"/>
              <a:pPr>
                <a:defRPr/>
              </a:pPr>
              <a:t>‹#›</a:t>
            </a:fld>
            <a:endParaRPr lang="en-US" dirty="0"/>
          </a:p>
        </p:txBody>
      </p:sp>
    </p:spTree>
    <p:extLst>
      <p:ext uri="{BB962C8B-B14F-4D97-AF65-F5344CB8AC3E}">
        <p14:creationId xmlns:p14="http://schemas.microsoft.com/office/powerpoint/2010/main" val="4035757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525ECD8D-C776-49DF-99B9-4B620B93FA80}" type="slidenum">
              <a:rPr lang="en-US"/>
              <a:pPr>
                <a:defRPr/>
              </a:pPr>
              <a:t>‹#›</a:t>
            </a:fld>
            <a:endParaRPr lang="en-US" dirty="0"/>
          </a:p>
        </p:txBody>
      </p:sp>
    </p:spTree>
    <p:extLst>
      <p:ext uri="{BB962C8B-B14F-4D97-AF65-F5344CB8AC3E}">
        <p14:creationId xmlns:p14="http://schemas.microsoft.com/office/powerpoint/2010/main" val="1748781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175" y="1308100"/>
            <a:ext cx="3529013" cy="5095875"/>
          </a:xfrm>
        </p:spPr>
        <p:txBody>
          <a:bodyPr/>
          <a:lstStyle/>
          <a:p>
            <a:pPr lvl="0"/>
            <a:endParaRPr lang="en-US" noProof="0" dirty="0" smtClean="0"/>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DD4F47AE-46CA-484E-9BAC-9BF7EF8DC06C}" type="slidenum">
              <a:rPr lang="en-US"/>
              <a:pPr>
                <a:defRPr/>
              </a:pPr>
              <a:t>‹#›</a:t>
            </a:fld>
            <a:endParaRPr lang="en-US" dirty="0"/>
          </a:p>
        </p:txBody>
      </p:sp>
    </p:spTree>
    <p:extLst>
      <p:ext uri="{BB962C8B-B14F-4D97-AF65-F5344CB8AC3E}">
        <p14:creationId xmlns:p14="http://schemas.microsoft.com/office/powerpoint/2010/main" val="141597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84350" y="1308100"/>
            <a:ext cx="3527425"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84350" y="3932238"/>
            <a:ext cx="3527425"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65A74638-605B-4C09-9528-BDBB4DDB6BA4}" type="slidenum">
              <a:rPr lang="en-US"/>
              <a:pPr>
                <a:defRPr/>
              </a:pPr>
              <a:t>‹#›</a:t>
            </a:fld>
            <a:endParaRPr lang="en-US" dirty="0"/>
          </a:p>
        </p:txBody>
      </p:sp>
    </p:spTree>
    <p:extLst>
      <p:ext uri="{BB962C8B-B14F-4D97-AF65-F5344CB8AC3E}">
        <p14:creationId xmlns:p14="http://schemas.microsoft.com/office/powerpoint/2010/main" val="3202429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7CCE3A-E335-49E2-AC31-CA19EEBBC9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433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84350" y="1308100"/>
            <a:ext cx="3527425"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784350" y="3932238"/>
            <a:ext cx="3527425"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8D7F619C-C6D1-4AA3-912A-5390963A2432}" type="slidenum">
              <a:rPr lang="en-US"/>
              <a:pPr>
                <a:defRPr/>
              </a:pPr>
              <a:t>‹#›</a:t>
            </a:fld>
            <a:endParaRPr lang="en-US" dirty="0"/>
          </a:p>
        </p:txBody>
      </p:sp>
    </p:spTree>
    <p:extLst>
      <p:ext uri="{BB962C8B-B14F-4D97-AF65-F5344CB8AC3E}">
        <p14:creationId xmlns:p14="http://schemas.microsoft.com/office/powerpoint/2010/main" val="4141274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FE628F41-487A-4150-9538-0E82DB10C020}" type="slidenum">
              <a:rPr lang="en-US"/>
              <a:pPr>
                <a:defRPr/>
              </a:pPr>
              <a:t>‹#›</a:t>
            </a:fld>
            <a:endParaRPr lang="en-US" dirty="0"/>
          </a:p>
        </p:txBody>
      </p:sp>
    </p:spTree>
    <p:extLst>
      <p:ext uri="{BB962C8B-B14F-4D97-AF65-F5344CB8AC3E}">
        <p14:creationId xmlns:p14="http://schemas.microsoft.com/office/powerpoint/2010/main" val="4038854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6B22B035-36B3-42E4-81E1-E9C1B338CE77}" type="slidenum">
              <a:rPr lang="en-US"/>
              <a:pPr>
                <a:defRPr/>
              </a:pPr>
              <a:t>‹#›</a:t>
            </a:fld>
            <a:endParaRPr lang="en-US" dirty="0"/>
          </a:p>
        </p:txBody>
      </p:sp>
    </p:spTree>
    <p:extLst>
      <p:ext uri="{BB962C8B-B14F-4D97-AF65-F5344CB8AC3E}">
        <p14:creationId xmlns:p14="http://schemas.microsoft.com/office/powerpoint/2010/main" val="2108139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sz="1800">
                <a:latin typeface="+mn-l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sz="1800">
                <a:latin typeface="+mn-lt"/>
              </a:defRPr>
            </a:lvl1pPr>
          </a:lstStyle>
          <a:p>
            <a:pPr>
              <a:defRPr/>
            </a:pPr>
            <a:fld id="{966E8B01-9131-4D26-9E63-21C35974E0F7}" type="slidenum">
              <a:rPr lang="en-US"/>
              <a:pPr>
                <a:defRPr/>
              </a:pPr>
              <a:t>‹#›</a:t>
            </a:fld>
            <a:endParaRPr lang="en-US" dirty="0"/>
          </a:p>
        </p:txBody>
      </p:sp>
    </p:spTree>
    <p:extLst>
      <p:ext uri="{BB962C8B-B14F-4D97-AF65-F5344CB8AC3E}">
        <p14:creationId xmlns:p14="http://schemas.microsoft.com/office/powerpoint/2010/main" val="2686100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429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463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02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79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4423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198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86A950-F900-4E23-B0BB-83BA6EE6F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057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465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8819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591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510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9AA25-66C2-44D7-82CC-B67D54D2D859}" type="datetimeFigureOut">
              <a:rPr lang="en-US">
                <a:solidFill>
                  <a:prstClr val="black">
                    <a:tint val="75000"/>
                  </a:prstClr>
                </a:solidFill>
              </a:rPr>
              <a:pPr/>
              <a:t>8/17/2017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F88F7-098B-4FFB-A847-12B68F8857C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5264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57427" y="2754313"/>
            <a:ext cx="6665913" cy="8255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2265363" y="3649663"/>
            <a:ext cx="5567362" cy="550862"/>
          </a:xfrm>
        </p:spPr>
        <p:txBody>
          <a:bodyPr/>
          <a:lstStyle>
            <a:lvl1pPr marL="0" indent="0">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685800" y="6583363"/>
            <a:ext cx="1905000" cy="233362"/>
          </a:xfrm>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583363"/>
            <a:ext cx="2895600" cy="233362"/>
          </a:xfrm>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583363"/>
            <a:ext cx="1905000" cy="233362"/>
          </a:xfrm>
        </p:spPr>
        <p:txBody>
          <a:bodyPr/>
          <a:lstStyle>
            <a:lvl1pPr>
              <a:defRPr/>
            </a:lvl1pPr>
          </a:lstStyle>
          <a:p>
            <a:pPr>
              <a:defRPr/>
            </a:pPr>
            <a:fld id="{FD10FC48-033F-479C-A53E-DC77DE4B04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971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7DF58D-2FD7-421A-9397-B4F718481A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7339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E87C3-12FB-4885-9B2C-BD2EF7A0F1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3028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60" y="1308105"/>
            <a:ext cx="3527425"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4187" y="1308105"/>
            <a:ext cx="3529013"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15347D-632B-412F-A060-4B05D062DCF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4472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690374-7400-4B6C-9B6D-F6F8DB60BD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49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D38530-B3C2-44F1-BD81-C164BC26D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4266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5C710-30E2-4F61-9D6A-4E28EA59277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239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E4ECD2-BF3C-48C8-B873-1DCA54E4BA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991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6C386C-00AA-4879-B980-B2663750502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994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027535-63AF-4F24-B649-582DC1C2FF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895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F1F13A-2F37-4E8A-BB55-8EC33C5E353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3952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3289" y="96838"/>
            <a:ext cx="1822450" cy="63071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84352" y="96838"/>
            <a:ext cx="5316538" cy="6307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B48F6C-CA49-42E0-A38B-69B81C6936B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3656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84360" y="1308100"/>
            <a:ext cx="3527425"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87"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84360" y="3932243"/>
            <a:ext cx="3527425"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464187" y="3932243"/>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E30DD5-BCFA-4E28-85A5-43DCF6D8069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8307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60" y="1308105"/>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87"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187" y="3932243"/>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D4D6A28-437F-47DE-9BE0-814DC62214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5765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60" y="1308105"/>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64187" y="1308105"/>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D3D2B5-67E2-49C8-8641-3C7224DA14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4965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60" y="1308105"/>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4187" y="1308105"/>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9385FD-C197-43B1-BE41-029B4AD3CE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14250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DAE4F5-65A0-4427-8B57-1C9658EA55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6305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60" y="1308105"/>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87"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187" y="3932243"/>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9F5CAC-7DF2-4974-963F-C171944FB60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5005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5DA24-629B-441B-99CB-4B84CD3676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55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3.jpe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1.jpe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84350" y="96838"/>
            <a:ext cx="72913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784350" y="1308100"/>
            <a:ext cx="7208838"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685800" y="6513513"/>
            <a:ext cx="19050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defRPr/>
            </a:lvl1pPr>
          </a:lstStyle>
          <a:p>
            <a:pPr eaLnBrk="0" fontAlgn="base" hangingPunct="0">
              <a:spcBef>
                <a:spcPct val="0"/>
              </a:spcBef>
              <a:spcAft>
                <a:spcPct val="0"/>
              </a:spcAft>
              <a:defRPr/>
            </a:pPr>
            <a:endParaRPr lang="en-US" sz="1400">
              <a:solidFill>
                <a:srgbClr val="000000"/>
              </a:solidFill>
              <a:latin typeface="Times New Roman" pitchFamily="18" charset="0"/>
            </a:endParaRPr>
          </a:p>
        </p:txBody>
      </p:sp>
      <p:sp>
        <p:nvSpPr>
          <p:cNvPr id="3077" name="Rectangle 5"/>
          <p:cNvSpPr>
            <a:spLocks noGrp="1" noChangeArrowheads="1"/>
          </p:cNvSpPr>
          <p:nvPr>
            <p:ph type="ftr" sz="quarter" idx="3"/>
          </p:nvPr>
        </p:nvSpPr>
        <p:spPr bwMode="auto">
          <a:xfrm>
            <a:off x="3124200" y="6513513"/>
            <a:ext cx="28956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ctr">
              <a:defRPr/>
            </a:lvl1pPr>
          </a:lstStyle>
          <a:p>
            <a:pPr eaLnBrk="0" fontAlgn="base" hangingPunct="0">
              <a:spcBef>
                <a:spcPct val="0"/>
              </a:spcBef>
              <a:spcAft>
                <a:spcPct val="0"/>
              </a:spcAft>
              <a:defRPr/>
            </a:pPr>
            <a:endParaRPr lang="en-US" sz="1400">
              <a:solidFill>
                <a:srgbClr val="000000"/>
              </a:solidFill>
              <a:latin typeface="Times New Roman" pitchFamily="18" charset="0"/>
            </a:endParaRPr>
          </a:p>
        </p:txBody>
      </p:sp>
      <p:sp>
        <p:nvSpPr>
          <p:cNvPr id="3078" name="Rectangle 6"/>
          <p:cNvSpPr>
            <a:spLocks noGrp="1" noChangeArrowheads="1"/>
          </p:cNvSpPr>
          <p:nvPr>
            <p:ph type="sldNum" sz="quarter" idx="4"/>
          </p:nvPr>
        </p:nvSpPr>
        <p:spPr bwMode="auto">
          <a:xfrm>
            <a:off x="6553200" y="6513513"/>
            <a:ext cx="19050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r">
              <a:defRPr/>
            </a:lvl1pPr>
          </a:lstStyle>
          <a:p>
            <a:pPr eaLnBrk="0" fontAlgn="base" hangingPunct="0">
              <a:spcBef>
                <a:spcPct val="0"/>
              </a:spcBef>
              <a:spcAft>
                <a:spcPct val="0"/>
              </a:spcAft>
              <a:defRPr/>
            </a:pPr>
            <a:fld id="{E7010B3D-6225-435D-AB6C-4BD166BA55C6}" type="slidenum">
              <a:rPr lang="en-US" sz="1400">
                <a:solidFill>
                  <a:srgbClr val="000000"/>
                </a:solidFill>
                <a:latin typeface="Times New Roman" pitchFamily="18" charset="0"/>
              </a:rPr>
              <a:pPr eaLnBrk="0" fontAlgn="base" hangingPunct="0">
                <a:spcBef>
                  <a:spcPct val="0"/>
                </a:spcBef>
                <a:spcAft>
                  <a:spcPct val="0"/>
                </a:spcAft>
                <a:defRPr/>
              </a:pPr>
              <a:t>‹#›</a:t>
            </a:fld>
            <a:endParaRPr lang="en-US" sz="1400">
              <a:solidFill>
                <a:srgbClr val="000000"/>
              </a:solidFill>
              <a:latin typeface="Times New Roman" pitchFamily="18" charset="0"/>
            </a:endParaRPr>
          </a:p>
        </p:txBody>
      </p:sp>
    </p:spTree>
    <p:extLst>
      <p:ext uri="{BB962C8B-B14F-4D97-AF65-F5344CB8AC3E}">
        <p14:creationId xmlns:p14="http://schemas.microsoft.com/office/powerpoint/2010/main" val="2331076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rtl="0" eaLnBrk="0" fontAlgn="base" hangingPunct="0">
        <a:spcBef>
          <a:spcPct val="0"/>
        </a:spcBef>
        <a:spcAft>
          <a:spcPct val="0"/>
        </a:spcAft>
        <a:defRPr sz="3600">
          <a:solidFill>
            <a:schemeClr val="accent2"/>
          </a:solidFill>
          <a:latin typeface="+mj-lt"/>
          <a:ea typeface="+mj-ea"/>
          <a:cs typeface="+mj-cs"/>
        </a:defRPr>
      </a:lvl1pPr>
      <a:lvl2pPr algn="l" rtl="0" eaLnBrk="0" fontAlgn="base" hangingPunct="0">
        <a:spcBef>
          <a:spcPct val="0"/>
        </a:spcBef>
        <a:spcAft>
          <a:spcPct val="0"/>
        </a:spcAft>
        <a:defRPr sz="3600">
          <a:solidFill>
            <a:schemeClr val="accent2"/>
          </a:solidFill>
          <a:latin typeface="Arial" charset="0"/>
        </a:defRPr>
      </a:lvl2pPr>
      <a:lvl3pPr algn="l" rtl="0" eaLnBrk="0" fontAlgn="base" hangingPunct="0">
        <a:spcBef>
          <a:spcPct val="0"/>
        </a:spcBef>
        <a:spcAft>
          <a:spcPct val="0"/>
        </a:spcAft>
        <a:defRPr sz="3600">
          <a:solidFill>
            <a:schemeClr val="accent2"/>
          </a:solidFill>
          <a:latin typeface="Arial" charset="0"/>
        </a:defRPr>
      </a:lvl3pPr>
      <a:lvl4pPr algn="l" rtl="0" eaLnBrk="0" fontAlgn="base" hangingPunct="0">
        <a:spcBef>
          <a:spcPct val="0"/>
        </a:spcBef>
        <a:spcAft>
          <a:spcPct val="0"/>
        </a:spcAft>
        <a:defRPr sz="3600">
          <a:solidFill>
            <a:schemeClr val="accent2"/>
          </a:solidFill>
          <a:latin typeface="Arial" charset="0"/>
        </a:defRPr>
      </a:lvl4pPr>
      <a:lvl5pPr algn="l" rtl="0" eaLnBrk="0" fontAlgn="base" hangingPunct="0">
        <a:spcBef>
          <a:spcPct val="0"/>
        </a:spcBef>
        <a:spcAft>
          <a:spcPct val="0"/>
        </a:spcAft>
        <a:defRPr sz="3600">
          <a:solidFill>
            <a:schemeClr val="accent2"/>
          </a:solidFill>
          <a:latin typeface="Arial" charset="0"/>
        </a:defRPr>
      </a:lvl5pPr>
      <a:lvl6pPr marL="457200" algn="l" rtl="0" fontAlgn="base">
        <a:spcBef>
          <a:spcPct val="0"/>
        </a:spcBef>
        <a:spcAft>
          <a:spcPct val="0"/>
        </a:spcAft>
        <a:defRPr sz="3600">
          <a:solidFill>
            <a:schemeClr val="accent2"/>
          </a:solidFill>
          <a:latin typeface="Arial" charset="0"/>
        </a:defRPr>
      </a:lvl6pPr>
      <a:lvl7pPr marL="914400" algn="l" rtl="0" fontAlgn="base">
        <a:spcBef>
          <a:spcPct val="0"/>
        </a:spcBef>
        <a:spcAft>
          <a:spcPct val="0"/>
        </a:spcAft>
        <a:defRPr sz="3600">
          <a:solidFill>
            <a:schemeClr val="accent2"/>
          </a:solidFill>
          <a:latin typeface="Arial" charset="0"/>
        </a:defRPr>
      </a:lvl7pPr>
      <a:lvl8pPr marL="1371600" algn="l" rtl="0" fontAlgn="base">
        <a:spcBef>
          <a:spcPct val="0"/>
        </a:spcBef>
        <a:spcAft>
          <a:spcPct val="0"/>
        </a:spcAft>
        <a:defRPr sz="3600">
          <a:solidFill>
            <a:schemeClr val="accent2"/>
          </a:solidFill>
          <a:latin typeface="Arial" charset="0"/>
        </a:defRPr>
      </a:lvl8pPr>
      <a:lvl9pPr marL="1828800" algn="l" rtl="0" fontAlgn="base">
        <a:spcBef>
          <a:spcPct val="0"/>
        </a:spcBef>
        <a:spcAft>
          <a:spcPct val="0"/>
        </a:spcAft>
        <a:defRPr sz="36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5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500">
          <a:solidFill>
            <a:schemeClr val="tx1"/>
          </a:solidFill>
          <a:latin typeface="+mn-lt"/>
        </a:defRPr>
      </a:lvl3pPr>
      <a:lvl4pPr marL="1600200" indent="-228600" algn="l" rtl="0" eaLnBrk="0" fontAlgn="base" hangingPunct="0">
        <a:spcBef>
          <a:spcPct val="20000"/>
        </a:spcBef>
        <a:spcAft>
          <a:spcPct val="0"/>
        </a:spcAft>
        <a:buChar char="–"/>
        <a:defRPr sz="2500">
          <a:solidFill>
            <a:schemeClr val="tx1"/>
          </a:solidFill>
          <a:latin typeface="+mn-lt"/>
        </a:defRPr>
      </a:lvl4pPr>
      <a:lvl5pPr marL="2057400" indent="-228600" algn="l" rtl="0" eaLnBrk="0" fontAlgn="base" hangingPunct="0">
        <a:spcBef>
          <a:spcPct val="20000"/>
        </a:spcBef>
        <a:spcAft>
          <a:spcPct val="0"/>
        </a:spcAft>
        <a:buChar char="»"/>
        <a:defRPr sz="2500">
          <a:solidFill>
            <a:schemeClr val="tx1"/>
          </a:solidFill>
          <a:latin typeface="+mn-lt"/>
        </a:defRPr>
      </a:lvl5pPr>
      <a:lvl6pPr marL="2514600" indent="-228600" algn="l" rtl="0" fontAlgn="base">
        <a:spcBef>
          <a:spcPct val="20000"/>
        </a:spcBef>
        <a:spcAft>
          <a:spcPct val="0"/>
        </a:spcAft>
        <a:buChar char="»"/>
        <a:defRPr sz="2500">
          <a:solidFill>
            <a:schemeClr val="tx1"/>
          </a:solidFill>
          <a:latin typeface="+mn-lt"/>
        </a:defRPr>
      </a:lvl6pPr>
      <a:lvl7pPr marL="2971800" indent="-228600" algn="l" rtl="0" fontAlgn="base">
        <a:spcBef>
          <a:spcPct val="20000"/>
        </a:spcBef>
        <a:spcAft>
          <a:spcPct val="0"/>
        </a:spcAft>
        <a:buChar char="»"/>
        <a:defRPr sz="2500">
          <a:solidFill>
            <a:schemeClr val="tx1"/>
          </a:solidFill>
          <a:latin typeface="+mn-lt"/>
        </a:defRPr>
      </a:lvl7pPr>
      <a:lvl8pPr marL="3429000" indent="-228600" algn="l" rtl="0" fontAlgn="base">
        <a:spcBef>
          <a:spcPct val="20000"/>
        </a:spcBef>
        <a:spcAft>
          <a:spcPct val="0"/>
        </a:spcAft>
        <a:buChar char="»"/>
        <a:defRPr sz="2500">
          <a:solidFill>
            <a:schemeClr val="tx1"/>
          </a:solidFill>
          <a:latin typeface="+mn-lt"/>
        </a:defRPr>
      </a:lvl8pPr>
      <a:lvl9pPr marL="3886200" indent="-228600" algn="l" rtl="0" fontAlgn="base">
        <a:spcBef>
          <a:spcPct val="20000"/>
        </a:spcBef>
        <a:spcAft>
          <a:spcPct val="0"/>
        </a:spcAft>
        <a:buChar char="»"/>
        <a:defRPr sz="2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66800" y="152400"/>
            <a:ext cx="792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066800" y="1371600"/>
            <a:ext cx="7924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81000" y="62293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238500" y="62293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858000" y="62293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BE36C745-895E-4D7F-ADB9-D5F30B65F73F}"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9306990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cs typeface="Arial" charset="0"/>
        </a:defRPr>
      </a:lvl2pPr>
      <a:lvl3pPr algn="l" rtl="0" eaLnBrk="0" fontAlgn="base" hangingPunct="0">
        <a:spcBef>
          <a:spcPct val="0"/>
        </a:spcBef>
        <a:spcAft>
          <a:spcPct val="0"/>
        </a:spcAft>
        <a:defRPr sz="3200">
          <a:solidFill>
            <a:schemeClr val="tx2"/>
          </a:solidFill>
          <a:latin typeface="Arial" charset="0"/>
          <a:cs typeface="Arial" charset="0"/>
        </a:defRPr>
      </a:lvl3pPr>
      <a:lvl4pPr algn="l" rtl="0" eaLnBrk="0" fontAlgn="base" hangingPunct="0">
        <a:spcBef>
          <a:spcPct val="0"/>
        </a:spcBef>
        <a:spcAft>
          <a:spcPct val="0"/>
        </a:spcAft>
        <a:defRPr sz="3200">
          <a:solidFill>
            <a:schemeClr val="tx2"/>
          </a:solidFill>
          <a:latin typeface="Arial" charset="0"/>
          <a:cs typeface="Arial" charset="0"/>
        </a:defRPr>
      </a:lvl4pPr>
      <a:lvl5pPr algn="l" rtl="0" eaLnBrk="0" fontAlgn="base" hangingPunct="0">
        <a:spcBef>
          <a:spcPct val="0"/>
        </a:spcBef>
        <a:spcAft>
          <a:spcPct val="0"/>
        </a:spcAft>
        <a:defRPr sz="3200">
          <a:solidFill>
            <a:schemeClr val="tx2"/>
          </a:solidFill>
          <a:latin typeface="Arial" charset="0"/>
          <a:cs typeface="Arial" charset="0"/>
        </a:defRPr>
      </a:lvl5pPr>
      <a:lvl6pPr marL="457200" algn="l" rtl="0" fontAlgn="base">
        <a:spcBef>
          <a:spcPct val="0"/>
        </a:spcBef>
        <a:spcAft>
          <a:spcPct val="0"/>
        </a:spcAft>
        <a:defRPr sz="3200">
          <a:solidFill>
            <a:schemeClr val="tx2"/>
          </a:solidFill>
          <a:latin typeface="Arial" charset="0"/>
          <a:cs typeface="Arial" charset="0"/>
        </a:defRPr>
      </a:lvl6pPr>
      <a:lvl7pPr marL="914400" algn="l" rtl="0" fontAlgn="base">
        <a:spcBef>
          <a:spcPct val="0"/>
        </a:spcBef>
        <a:spcAft>
          <a:spcPct val="0"/>
        </a:spcAft>
        <a:defRPr sz="3200">
          <a:solidFill>
            <a:schemeClr val="tx2"/>
          </a:solidFill>
          <a:latin typeface="Arial" charset="0"/>
          <a:cs typeface="Arial" charset="0"/>
        </a:defRPr>
      </a:lvl7pPr>
      <a:lvl8pPr marL="1371600" algn="l" rtl="0" fontAlgn="base">
        <a:spcBef>
          <a:spcPct val="0"/>
        </a:spcBef>
        <a:spcAft>
          <a:spcPct val="0"/>
        </a:spcAft>
        <a:defRPr sz="3200">
          <a:solidFill>
            <a:schemeClr val="tx2"/>
          </a:solidFill>
          <a:latin typeface="Arial" charset="0"/>
          <a:cs typeface="Arial" charset="0"/>
        </a:defRPr>
      </a:lvl8pPr>
      <a:lvl9pPr marL="1828800" algn="l" rtl="0" fontAlgn="base">
        <a:spcBef>
          <a:spcPct val="0"/>
        </a:spcBef>
        <a:spcAft>
          <a:spcPct val="0"/>
        </a:spcAft>
        <a:defRPr sz="32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784350" y="96838"/>
            <a:ext cx="729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1784350" y="1308100"/>
            <a:ext cx="7208838"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685800" y="6513513"/>
            <a:ext cx="1905000" cy="303212"/>
          </a:xfrm>
          <a:prstGeom prst="rect">
            <a:avLst/>
          </a:prstGeom>
          <a:noFill/>
          <a:ln>
            <a:noFill/>
          </a:ln>
          <a:effectLst/>
          <a:extLst/>
        </p:spPr>
        <p:txBody>
          <a:bodyPr vert="horz" wrap="square" lIns="91436" tIns="45718" rIns="91436" bIns="45718"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3077" name="Rectangle 5"/>
          <p:cNvSpPr>
            <a:spLocks noGrp="1" noChangeArrowheads="1"/>
          </p:cNvSpPr>
          <p:nvPr>
            <p:ph type="ftr" sz="quarter" idx="3"/>
          </p:nvPr>
        </p:nvSpPr>
        <p:spPr bwMode="auto">
          <a:xfrm>
            <a:off x="3124200" y="6513513"/>
            <a:ext cx="2895600" cy="303212"/>
          </a:xfrm>
          <a:prstGeom prst="rect">
            <a:avLst/>
          </a:prstGeom>
          <a:noFill/>
          <a:ln>
            <a:noFill/>
          </a:ln>
          <a:effectLst/>
          <a:extLst/>
        </p:spPr>
        <p:txBody>
          <a:bodyPr vert="horz" wrap="square" lIns="91436" tIns="45718" rIns="91436" bIns="45718"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3078" name="Rectangle 6"/>
          <p:cNvSpPr>
            <a:spLocks noGrp="1" noChangeArrowheads="1"/>
          </p:cNvSpPr>
          <p:nvPr>
            <p:ph type="sldNum" sz="quarter" idx="4"/>
          </p:nvPr>
        </p:nvSpPr>
        <p:spPr bwMode="auto">
          <a:xfrm>
            <a:off x="6553200" y="6513513"/>
            <a:ext cx="1905000" cy="303212"/>
          </a:xfrm>
          <a:prstGeom prst="rect">
            <a:avLst/>
          </a:prstGeom>
          <a:noFill/>
          <a:ln>
            <a:noFill/>
          </a:ln>
          <a:effectLst/>
          <a:extLst/>
        </p:spPr>
        <p:txBody>
          <a:bodyPr vert="horz" wrap="square" lIns="91436" tIns="45718" rIns="91436" bIns="45718"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DB6287DD-910A-46F5-91EC-C3FF6B71A0D3}"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0168139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spcBef>
          <a:spcPct val="0"/>
        </a:spcBef>
        <a:spcAft>
          <a:spcPct val="0"/>
        </a:spcAft>
        <a:defRPr sz="3600">
          <a:solidFill>
            <a:schemeClr val="accent2"/>
          </a:solidFill>
          <a:latin typeface="+mj-lt"/>
          <a:ea typeface="+mj-ea"/>
          <a:cs typeface="+mj-cs"/>
        </a:defRPr>
      </a:lvl1pPr>
      <a:lvl2pPr algn="l" rtl="0" eaLnBrk="0" fontAlgn="base" hangingPunct="0">
        <a:spcBef>
          <a:spcPct val="0"/>
        </a:spcBef>
        <a:spcAft>
          <a:spcPct val="0"/>
        </a:spcAft>
        <a:defRPr sz="3600">
          <a:solidFill>
            <a:schemeClr val="accent2"/>
          </a:solidFill>
          <a:latin typeface="Arial" charset="0"/>
        </a:defRPr>
      </a:lvl2pPr>
      <a:lvl3pPr algn="l" rtl="0" eaLnBrk="0" fontAlgn="base" hangingPunct="0">
        <a:spcBef>
          <a:spcPct val="0"/>
        </a:spcBef>
        <a:spcAft>
          <a:spcPct val="0"/>
        </a:spcAft>
        <a:defRPr sz="3600">
          <a:solidFill>
            <a:schemeClr val="accent2"/>
          </a:solidFill>
          <a:latin typeface="Arial" charset="0"/>
        </a:defRPr>
      </a:lvl3pPr>
      <a:lvl4pPr algn="l" rtl="0" eaLnBrk="0" fontAlgn="base" hangingPunct="0">
        <a:spcBef>
          <a:spcPct val="0"/>
        </a:spcBef>
        <a:spcAft>
          <a:spcPct val="0"/>
        </a:spcAft>
        <a:defRPr sz="3600">
          <a:solidFill>
            <a:schemeClr val="accent2"/>
          </a:solidFill>
          <a:latin typeface="Arial" charset="0"/>
        </a:defRPr>
      </a:lvl4pPr>
      <a:lvl5pPr algn="l" rtl="0" eaLnBrk="0" fontAlgn="base" hangingPunct="0">
        <a:spcBef>
          <a:spcPct val="0"/>
        </a:spcBef>
        <a:spcAft>
          <a:spcPct val="0"/>
        </a:spcAft>
        <a:defRPr sz="3600">
          <a:solidFill>
            <a:schemeClr val="accent2"/>
          </a:solidFill>
          <a:latin typeface="Arial" charset="0"/>
        </a:defRPr>
      </a:lvl5pPr>
      <a:lvl6pPr marL="457200" algn="l" rtl="0" fontAlgn="base">
        <a:spcBef>
          <a:spcPct val="0"/>
        </a:spcBef>
        <a:spcAft>
          <a:spcPct val="0"/>
        </a:spcAft>
        <a:defRPr sz="3600">
          <a:solidFill>
            <a:schemeClr val="accent2"/>
          </a:solidFill>
          <a:latin typeface="Arial" charset="0"/>
        </a:defRPr>
      </a:lvl6pPr>
      <a:lvl7pPr marL="914400" algn="l" rtl="0" fontAlgn="base">
        <a:spcBef>
          <a:spcPct val="0"/>
        </a:spcBef>
        <a:spcAft>
          <a:spcPct val="0"/>
        </a:spcAft>
        <a:defRPr sz="3600">
          <a:solidFill>
            <a:schemeClr val="accent2"/>
          </a:solidFill>
          <a:latin typeface="Arial" charset="0"/>
        </a:defRPr>
      </a:lvl7pPr>
      <a:lvl8pPr marL="1371600" algn="l" rtl="0" fontAlgn="base">
        <a:spcBef>
          <a:spcPct val="0"/>
        </a:spcBef>
        <a:spcAft>
          <a:spcPct val="0"/>
        </a:spcAft>
        <a:defRPr sz="3600">
          <a:solidFill>
            <a:schemeClr val="accent2"/>
          </a:solidFill>
          <a:latin typeface="Arial" charset="0"/>
        </a:defRPr>
      </a:lvl8pPr>
      <a:lvl9pPr marL="1828800" algn="l" rtl="0" fontAlgn="base">
        <a:spcBef>
          <a:spcPct val="0"/>
        </a:spcBef>
        <a:spcAft>
          <a:spcPct val="0"/>
        </a:spcAft>
        <a:defRPr sz="36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5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500">
          <a:solidFill>
            <a:schemeClr val="tx1"/>
          </a:solidFill>
          <a:latin typeface="+mn-lt"/>
        </a:defRPr>
      </a:lvl3pPr>
      <a:lvl4pPr marL="1600200" indent="-228600" algn="l" rtl="0" eaLnBrk="0" fontAlgn="base" hangingPunct="0">
        <a:spcBef>
          <a:spcPct val="20000"/>
        </a:spcBef>
        <a:spcAft>
          <a:spcPct val="0"/>
        </a:spcAft>
        <a:buChar char="–"/>
        <a:defRPr sz="2500">
          <a:solidFill>
            <a:schemeClr val="tx1"/>
          </a:solidFill>
          <a:latin typeface="+mn-lt"/>
        </a:defRPr>
      </a:lvl4pPr>
      <a:lvl5pPr marL="2057400" indent="-228600" algn="l" rtl="0" eaLnBrk="0" fontAlgn="base" hangingPunct="0">
        <a:spcBef>
          <a:spcPct val="20000"/>
        </a:spcBef>
        <a:spcAft>
          <a:spcPct val="0"/>
        </a:spcAft>
        <a:buChar char="»"/>
        <a:defRPr sz="2500">
          <a:solidFill>
            <a:schemeClr val="tx1"/>
          </a:solidFill>
          <a:latin typeface="+mn-lt"/>
        </a:defRPr>
      </a:lvl5pPr>
      <a:lvl6pPr marL="2514600" indent="-228600" algn="l" rtl="0" fontAlgn="base">
        <a:spcBef>
          <a:spcPct val="20000"/>
        </a:spcBef>
        <a:spcAft>
          <a:spcPct val="0"/>
        </a:spcAft>
        <a:buChar char="»"/>
        <a:defRPr sz="2500">
          <a:solidFill>
            <a:schemeClr val="tx1"/>
          </a:solidFill>
          <a:latin typeface="+mn-lt"/>
        </a:defRPr>
      </a:lvl6pPr>
      <a:lvl7pPr marL="2971800" indent="-228600" algn="l" rtl="0" fontAlgn="base">
        <a:spcBef>
          <a:spcPct val="20000"/>
        </a:spcBef>
        <a:spcAft>
          <a:spcPct val="0"/>
        </a:spcAft>
        <a:buChar char="»"/>
        <a:defRPr sz="2500">
          <a:solidFill>
            <a:schemeClr val="tx1"/>
          </a:solidFill>
          <a:latin typeface="+mn-lt"/>
        </a:defRPr>
      </a:lvl7pPr>
      <a:lvl8pPr marL="3429000" indent="-228600" algn="l" rtl="0" fontAlgn="base">
        <a:spcBef>
          <a:spcPct val="20000"/>
        </a:spcBef>
        <a:spcAft>
          <a:spcPct val="0"/>
        </a:spcAft>
        <a:buChar char="»"/>
        <a:defRPr sz="2500">
          <a:solidFill>
            <a:schemeClr val="tx1"/>
          </a:solidFill>
          <a:latin typeface="+mn-lt"/>
        </a:defRPr>
      </a:lvl8pPr>
      <a:lvl9pPr marL="3886200" indent="-228600" algn="l" rtl="0" fontAlgn="base">
        <a:spcBef>
          <a:spcPct val="20000"/>
        </a:spcBef>
        <a:spcAft>
          <a:spcPct val="0"/>
        </a:spcAft>
        <a:buChar char="»"/>
        <a:defRPr sz="2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9AA25-66C2-44D7-82CC-B67D54D2D859}" type="datetimeFigureOut">
              <a:rPr lang="en-US" smtClean="0">
                <a:solidFill>
                  <a:prstClr val="black">
                    <a:tint val="75000"/>
                  </a:prstClr>
                </a:solidFill>
              </a:rPr>
              <a:pPr/>
              <a:t>8/17/2017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F88F7-098B-4FFB-A847-12B68F8857C5}"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14745882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84350" y="96838"/>
            <a:ext cx="72913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784350" y="1308105"/>
            <a:ext cx="7208838"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685800" y="6513513"/>
            <a:ext cx="19050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eaLnBrk="0" hangingPunct="0">
              <a:defRPr sz="1400">
                <a:latin typeface="Times New Roman" pitchFamily="18" charset="0"/>
              </a:defRPr>
            </a:lvl1pPr>
          </a:lstStyle>
          <a:p>
            <a:pPr fontAlgn="base">
              <a:spcBef>
                <a:spcPct val="0"/>
              </a:spcBef>
              <a:spcAft>
                <a:spcPct val="0"/>
              </a:spcAft>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513513"/>
            <a:ext cx="28956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ctr" eaLnBrk="0" hangingPunct="0">
              <a:defRPr sz="1400">
                <a:latin typeface="Times New Roman" pitchFamily="18" charset="0"/>
              </a:defRPr>
            </a:lvl1pPr>
          </a:lstStyle>
          <a:p>
            <a:pPr fontAlgn="base">
              <a:spcBef>
                <a:spcPct val="0"/>
              </a:spcBef>
              <a:spcAft>
                <a:spcPct val="0"/>
              </a:spcAft>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513513"/>
            <a:ext cx="19050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r" eaLnBrk="0" hangingPunct="0">
              <a:defRPr sz="1400">
                <a:latin typeface="Times New Roman" pitchFamily="18" charset="0"/>
              </a:defRPr>
            </a:lvl1pPr>
          </a:lstStyle>
          <a:p>
            <a:pPr fontAlgn="base">
              <a:spcBef>
                <a:spcPct val="0"/>
              </a:spcBef>
              <a:spcAft>
                <a:spcPct val="0"/>
              </a:spcAft>
              <a:defRPr/>
            </a:pPr>
            <a:fld id="{8A66C70A-7245-4076-A7C6-9A5422766AE7}"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8882380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spcBef>
          <a:spcPct val="0"/>
        </a:spcBef>
        <a:spcAft>
          <a:spcPct val="0"/>
        </a:spcAft>
        <a:defRPr sz="3600">
          <a:solidFill>
            <a:schemeClr val="accent2"/>
          </a:solidFill>
          <a:latin typeface="+mj-lt"/>
          <a:ea typeface="+mj-ea"/>
          <a:cs typeface="+mj-cs"/>
        </a:defRPr>
      </a:lvl1pPr>
      <a:lvl2pPr algn="l" rtl="0" eaLnBrk="0" fontAlgn="base" hangingPunct="0">
        <a:spcBef>
          <a:spcPct val="0"/>
        </a:spcBef>
        <a:spcAft>
          <a:spcPct val="0"/>
        </a:spcAft>
        <a:defRPr sz="3600">
          <a:solidFill>
            <a:schemeClr val="accent2"/>
          </a:solidFill>
          <a:latin typeface="Arial" charset="0"/>
        </a:defRPr>
      </a:lvl2pPr>
      <a:lvl3pPr algn="l" rtl="0" eaLnBrk="0" fontAlgn="base" hangingPunct="0">
        <a:spcBef>
          <a:spcPct val="0"/>
        </a:spcBef>
        <a:spcAft>
          <a:spcPct val="0"/>
        </a:spcAft>
        <a:defRPr sz="3600">
          <a:solidFill>
            <a:schemeClr val="accent2"/>
          </a:solidFill>
          <a:latin typeface="Arial" charset="0"/>
        </a:defRPr>
      </a:lvl3pPr>
      <a:lvl4pPr algn="l" rtl="0" eaLnBrk="0" fontAlgn="base" hangingPunct="0">
        <a:spcBef>
          <a:spcPct val="0"/>
        </a:spcBef>
        <a:spcAft>
          <a:spcPct val="0"/>
        </a:spcAft>
        <a:defRPr sz="3600">
          <a:solidFill>
            <a:schemeClr val="accent2"/>
          </a:solidFill>
          <a:latin typeface="Arial" charset="0"/>
        </a:defRPr>
      </a:lvl4pPr>
      <a:lvl5pPr algn="l" rtl="0" eaLnBrk="0" fontAlgn="base" hangingPunct="0">
        <a:spcBef>
          <a:spcPct val="0"/>
        </a:spcBef>
        <a:spcAft>
          <a:spcPct val="0"/>
        </a:spcAft>
        <a:defRPr sz="3600">
          <a:solidFill>
            <a:schemeClr val="accent2"/>
          </a:solidFill>
          <a:latin typeface="Arial" charset="0"/>
        </a:defRPr>
      </a:lvl5pPr>
      <a:lvl6pPr marL="457200" algn="l" rtl="0" fontAlgn="base">
        <a:spcBef>
          <a:spcPct val="0"/>
        </a:spcBef>
        <a:spcAft>
          <a:spcPct val="0"/>
        </a:spcAft>
        <a:defRPr sz="3600">
          <a:solidFill>
            <a:schemeClr val="accent2"/>
          </a:solidFill>
          <a:latin typeface="Arial" charset="0"/>
        </a:defRPr>
      </a:lvl6pPr>
      <a:lvl7pPr marL="914400" algn="l" rtl="0" fontAlgn="base">
        <a:spcBef>
          <a:spcPct val="0"/>
        </a:spcBef>
        <a:spcAft>
          <a:spcPct val="0"/>
        </a:spcAft>
        <a:defRPr sz="3600">
          <a:solidFill>
            <a:schemeClr val="accent2"/>
          </a:solidFill>
          <a:latin typeface="Arial" charset="0"/>
        </a:defRPr>
      </a:lvl7pPr>
      <a:lvl8pPr marL="1371600" algn="l" rtl="0" fontAlgn="base">
        <a:spcBef>
          <a:spcPct val="0"/>
        </a:spcBef>
        <a:spcAft>
          <a:spcPct val="0"/>
        </a:spcAft>
        <a:defRPr sz="3600">
          <a:solidFill>
            <a:schemeClr val="accent2"/>
          </a:solidFill>
          <a:latin typeface="Arial" charset="0"/>
        </a:defRPr>
      </a:lvl8pPr>
      <a:lvl9pPr marL="1828800" algn="l" rtl="0" fontAlgn="base">
        <a:spcBef>
          <a:spcPct val="0"/>
        </a:spcBef>
        <a:spcAft>
          <a:spcPct val="0"/>
        </a:spcAft>
        <a:defRPr sz="36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5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500">
          <a:solidFill>
            <a:schemeClr val="tx1"/>
          </a:solidFill>
          <a:latin typeface="+mn-lt"/>
        </a:defRPr>
      </a:lvl3pPr>
      <a:lvl4pPr marL="1600200" indent="-228600" algn="l" rtl="0" eaLnBrk="0" fontAlgn="base" hangingPunct="0">
        <a:spcBef>
          <a:spcPct val="20000"/>
        </a:spcBef>
        <a:spcAft>
          <a:spcPct val="0"/>
        </a:spcAft>
        <a:buChar char="–"/>
        <a:defRPr sz="2500">
          <a:solidFill>
            <a:schemeClr val="tx1"/>
          </a:solidFill>
          <a:latin typeface="+mn-lt"/>
        </a:defRPr>
      </a:lvl4pPr>
      <a:lvl5pPr marL="2057400" indent="-228600" algn="l" rtl="0" eaLnBrk="0" fontAlgn="base" hangingPunct="0">
        <a:spcBef>
          <a:spcPct val="20000"/>
        </a:spcBef>
        <a:spcAft>
          <a:spcPct val="0"/>
        </a:spcAft>
        <a:buChar char="»"/>
        <a:defRPr sz="2500">
          <a:solidFill>
            <a:schemeClr val="tx1"/>
          </a:solidFill>
          <a:latin typeface="+mn-lt"/>
        </a:defRPr>
      </a:lvl5pPr>
      <a:lvl6pPr marL="2514600" indent="-228600" algn="l" rtl="0" fontAlgn="base">
        <a:spcBef>
          <a:spcPct val="20000"/>
        </a:spcBef>
        <a:spcAft>
          <a:spcPct val="0"/>
        </a:spcAft>
        <a:buChar char="»"/>
        <a:defRPr sz="2500">
          <a:solidFill>
            <a:schemeClr val="tx1"/>
          </a:solidFill>
          <a:latin typeface="+mn-lt"/>
        </a:defRPr>
      </a:lvl6pPr>
      <a:lvl7pPr marL="2971800" indent="-228600" algn="l" rtl="0" fontAlgn="base">
        <a:spcBef>
          <a:spcPct val="20000"/>
        </a:spcBef>
        <a:spcAft>
          <a:spcPct val="0"/>
        </a:spcAft>
        <a:buChar char="»"/>
        <a:defRPr sz="2500">
          <a:solidFill>
            <a:schemeClr val="tx1"/>
          </a:solidFill>
          <a:latin typeface="+mn-lt"/>
        </a:defRPr>
      </a:lvl7pPr>
      <a:lvl8pPr marL="3429000" indent="-228600" algn="l" rtl="0" fontAlgn="base">
        <a:spcBef>
          <a:spcPct val="20000"/>
        </a:spcBef>
        <a:spcAft>
          <a:spcPct val="0"/>
        </a:spcAft>
        <a:buChar char="»"/>
        <a:defRPr sz="2500">
          <a:solidFill>
            <a:schemeClr val="tx1"/>
          </a:solidFill>
          <a:latin typeface="+mn-lt"/>
        </a:defRPr>
      </a:lvl8pPr>
      <a:lvl9pPr marL="3886200" indent="-228600" algn="l" rtl="0" fontAlgn="base">
        <a:spcBef>
          <a:spcPct val="20000"/>
        </a:spcBef>
        <a:spcAft>
          <a:spcPct val="0"/>
        </a:spcAft>
        <a:buChar char="»"/>
        <a:defRPr sz="2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8.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18.xml"/><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50.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ctrTitle"/>
          </p:nvPr>
        </p:nvSpPr>
        <p:spPr>
          <a:xfrm>
            <a:off x="2133600" y="3124200"/>
            <a:ext cx="6665913" cy="825500"/>
          </a:xfrm>
        </p:spPr>
        <p:txBody>
          <a:bodyPr/>
          <a:lstStyle/>
          <a:p>
            <a:pPr algn="ctr" eaLnBrk="1" hangingPunct="1"/>
            <a:r>
              <a:rPr lang="en-US" altLang="en-US" sz="4000" dirty="0" smtClean="0"/>
              <a:t>Peanut Weed Control:</a:t>
            </a:r>
            <a:br>
              <a:rPr lang="en-US" altLang="en-US" sz="4000" dirty="0" smtClean="0"/>
            </a:br>
            <a:r>
              <a:rPr lang="en-US" altLang="en-US" sz="4000" dirty="0" smtClean="0"/>
              <a:t>Are We Out of </a:t>
            </a:r>
            <a:br>
              <a:rPr lang="en-US" altLang="en-US" sz="4000" dirty="0" smtClean="0"/>
            </a:br>
            <a:r>
              <a:rPr lang="en-US" altLang="en-US" sz="4000" dirty="0" smtClean="0"/>
              <a:t>Silver Bullets?</a:t>
            </a:r>
          </a:p>
        </p:txBody>
      </p:sp>
      <p:sp>
        <p:nvSpPr>
          <p:cNvPr id="68611" name="Rectangle 5"/>
          <p:cNvSpPr>
            <a:spLocks noGrp="1" noChangeArrowheads="1"/>
          </p:cNvSpPr>
          <p:nvPr>
            <p:ph type="subTitle" idx="1"/>
          </p:nvPr>
        </p:nvSpPr>
        <p:spPr>
          <a:xfrm>
            <a:off x="2171700" y="4876800"/>
            <a:ext cx="5567362" cy="550863"/>
          </a:xfrm>
        </p:spPr>
        <p:txBody>
          <a:bodyPr/>
          <a:lstStyle/>
          <a:p>
            <a:pPr algn="ctr" eaLnBrk="1" hangingPunct="1">
              <a:lnSpc>
                <a:spcPct val="80000"/>
              </a:lnSpc>
            </a:pPr>
            <a:r>
              <a:rPr lang="en-US" altLang="en-US" sz="1800" dirty="0" smtClean="0"/>
              <a:t>Eric P. Prostko, Ph.D.</a:t>
            </a:r>
          </a:p>
          <a:p>
            <a:pPr algn="ctr" eaLnBrk="1" hangingPunct="1">
              <a:lnSpc>
                <a:spcPct val="80000"/>
              </a:lnSpc>
            </a:pPr>
            <a:r>
              <a:rPr lang="en-US" altLang="en-US" sz="1800" dirty="0" smtClean="0"/>
              <a:t>Professor and Extension Weed Specialist</a:t>
            </a:r>
          </a:p>
          <a:p>
            <a:pPr algn="ctr" eaLnBrk="1" hangingPunct="1">
              <a:lnSpc>
                <a:spcPct val="80000"/>
              </a:lnSpc>
            </a:pPr>
            <a:r>
              <a:rPr lang="en-US" altLang="en-US" sz="1800" dirty="0" smtClean="0"/>
              <a:t>Department of Crop &amp; Soil Sciences</a:t>
            </a:r>
          </a:p>
        </p:txBody>
      </p:sp>
      <p:sp>
        <p:nvSpPr>
          <p:cNvPr id="68612" name="Text Box 7"/>
          <p:cNvSpPr txBox="1">
            <a:spLocks noChangeArrowheads="1"/>
          </p:cNvSpPr>
          <p:nvPr/>
        </p:nvSpPr>
        <p:spPr bwMode="auto">
          <a:xfrm>
            <a:off x="0" y="64770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pPr eaLnBrk="0" fontAlgn="base" hangingPunct="0">
              <a:spcBef>
                <a:spcPct val="0"/>
              </a:spcBef>
              <a:spcAft>
                <a:spcPct val="0"/>
              </a:spcAft>
            </a:pPr>
            <a:endParaRPr lang="en-US" altLang="en-US">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5309" y="5718018"/>
            <a:ext cx="244475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991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and Development Costs of New Crop Protection Products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3054051"/>
              </p:ext>
            </p:extLst>
          </p:nvPr>
        </p:nvGraphicFramePr>
        <p:xfrm>
          <a:off x="1784350" y="1308100"/>
          <a:ext cx="7208838" cy="50958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200" y="6304002"/>
            <a:ext cx="1701107" cy="553998"/>
          </a:xfrm>
          <a:prstGeom prst="rect">
            <a:avLst/>
          </a:prstGeom>
          <a:noFill/>
        </p:spPr>
        <p:txBody>
          <a:bodyPr wrap="none" rtlCol="0">
            <a:spAutoFit/>
          </a:bodyPr>
          <a:lstStyle/>
          <a:p>
            <a:r>
              <a:rPr lang="en-US" sz="1000" i="1" dirty="0" smtClean="0"/>
              <a:t>Source: P. McDougall</a:t>
            </a:r>
          </a:p>
          <a:p>
            <a:r>
              <a:rPr lang="en-US" sz="1000" i="1" dirty="0" smtClean="0"/>
              <a:t>March 2016</a:t>
            </a:r>
          </a:p>
          <a:p>
            <a:r>
              <a:rPr lang="en-US" sz="1000" i="1" dirty="0" smtClean="0"/>
              <a:t>For </a:t>
            </a:r>
            <a:r>
              <a:rPr lang="en-US" sz="1000" i="1" dirty="0" err="1" smtClean="0"/>
              <a:t>CropLife</a:t>
            </a:r>
            <a:r>
              <a:rPr lang="en-US" sz="1000" i="1" dirty="0" smtClean="0"/>
              <a:t> International  </a:t>
            </a:r>
            <a:endParaRPr lang="en-US" sz="1000" i="1" dirty="0"/>
          </a:p>
        </p:txBody>
      </p:sp>
    </p:spTree>
    <p:extLst>
      <p:ext uri="{BB962C8B-B14F-4D97-AF65-F5344CB8AC3E}">
        <p14:creationId xmlns:p14="http://schemas.microsoft.com/office/powerpoint/2010/main" val="155157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Years Between Synthesis and 1</a:t>
            </a:r>
            <a:r>
              <a:rPr lang="en-US" baseline="30000" dirty="0" smtClean="0"/>
              <a:t>st</a:t>
            </a:r>
            <a:r>
              <a:rPr lang="en-US" dirty="0" smtClean="0"/>
              <a:t> Sale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5124915"/>
              </p:ext>
            </p:extLst>
          </p:nvPr>
        </p:nvGraphicFramePr>
        <p:xfrm>
          <a:off x="1784350" y="1308100"/>
          <a:ext cx="7208838" cy="50958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200" y="6304002"/>
            <a:ext cx="1701107" cy="553998"/>
          </a:xfrm>
          <a:prstGeom prst="rect">
            <a:avLst/>
          </a:prstGeom>
          <a:noFill/>
        </p:spPr>
        <p:txBody>
          <a:bodyPr wrap="none" rtlCol="0">
            <a:spAutoFit/>
          </a:bodyPr>
          <a:lstStyle/>
          <a:p>
            <a:r>
              <a:rPr lang="en-US" sz="1000" i="1" dirty="0" smtClean="0"/>
              <a:t>Source: P. McDougall</a:t>
            </a:r>
          </a:p>
          <a:p>
            <a:r>
              <a:rPr lang="en-US" sz="1000" i="1" dirty="0" smtClean="0"/>
              <a:t>March 2016</a:t>
            </a:r>
          </a:p>
          <a:p>
            <a:r>
              <a:rPr lang="en-US" sz="1000" i="1" dirty="0" smtClean="0"/>
              <a:t>For </a:t>
            </a:r>
            <a:r>
              <a:rPr lang="en-US" sz="1000" i="1" dirty="0" err="1" smtClean="0"/>
              <a:t>CropLife</a:t>
            </a:r>
            <a:r>
              <a:rPr lang="en-US" sz="1000" i="1" dirty="0" smtClean="0"/>
              <a:t> International  </a:t>
            </a:r>
            <a:endParaRPr lang="en-US" sz="1000" i="1" dirty="0"/>
          </a:p>
        </p:txBody>
      </p:sp>
    </p:spTree>
    <p:extLst>
      <p:ext uri="{BB962C8B-B14F-4D97-AF65-F5344CB8AC3E}">
        <p14:creationId xmlns:p14="http://schemas.microsoft.com/office/powerpoint/2010/main" val="659316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Number of Products (X 1000) Processed Leading to A Single Successful Launch</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0685472"/>
              </p:ext>
            </p:extLst>
          </p:nvPr>
        </p:nvGraphicFramePr>
        <p:xfrm>
          <a:off x="1784350" y="1308100"/>
          <a:ext cx="7208838" cy="50958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200" y="6304002"/>
            <a:ext cx="1701107" cy="553998"/>
          </a:xfrm>
          <a:prstGeom prst="rect">
            <a:avLst/>
          </a:prstGeom>
          <a:noFill/>
        </p:spPr>
        <p:txBody>
          <a:bodyPr wrap="none" rtlCol="0">
            <a:spAutoFit/>
          </a:bodyPr>
          <a:lstStyle/>
          <a:p>
            <a:r>
              <a:rPr lang="en-US" sz="1000" i="1" dirty="0" smtClean="0"/>
              <a:t>Source: P. McDougall</a:t>
            </a:r>
          </a:p>
          <a:p>
            <a:r>
              <a:rPr lang="en-US" sz="1000" i="1" dirty="0" smtClean="0"/>
              <a:t>March 2016</a:t>
            </a:r>
          </a:p>
          <a:p>
            <a:r>
              <a:rPr lang="en-US" sz="1000" i="1" dirty="0" smtClean="0"/>
              <a:t>For </a:t>
            </a:r>
            <a:r>
              <a:rPr lang="en-US" sz="1000" i="1" dirty="0" err="1" smtClean="0"/>
              <a:t>CropLife</a:t>
            </a:r>
            <a:r>
              <a:rPr lang="en-US" sz="1000" i="1" dirty="0" smtClean="0"/>
              <a:t> International  </a:t>
            </a:r>
            <a:endParaRPr lang="en-US" sz="1000" i="1" dirty="0"/>
          </a:p>
        </p:txBody>
      </p:sp>
    </p:spTree>
    <p:extLst>
      <p:ext uri="{BB962C8B-B14F-4D97-AF65-F5344CB8AC3E}">
        <p14:creationId xmlns:p14="http://schemas.microsoft.com/office/powerpoint/2010/main" val="2080020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76200"/>
            <a:ext cx="7291388" cy="1143000"/>
          </a:xfrm>
        </p:spPr>
        <p:txBody>
          <a:bodyPr/>
          <a:lstStyle/>
          <a:p>
            <a:r>
              <a:rPr lang="en-US" dirty="0" smtClean="0"/>
              <a:t>Peanut Silver Bullets Since the 1980’s</a:t>
            </a:r>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28800" y="1295400"/>
            <a:ext cx="3527425" cy="2645568"/>
          </a:xfrm>
        </p:spPr>
      </p:pic>
      <p:sp>
        <p:nvSpPr>
          <p:cNvPr id="6" name="Content Placeholder 5"/>
          <p:cNvSpPr>
            <a:spLocks noGrp="1"/>
          </p:cNvSpPr>
          <p:nvPr>
            <p:ph sz="half" idx="2"/>
          </p:nvPr>
        </p:nvSpPr>
        <p:spPr>
          <a:xfrm>
            <a:off x="5486400" y="762000"/>
            <a:ext cx="3529013" cy="5095875"/>
          </a:xfrm>
        </p:spPr>
        <p:txBody>
          <a:bodyPr/>
          <a:lstStyle/>
          <a:p>
            <a:r>
              <a:rPr lang="en-US" sz="1700" dirty="0" smtClean="0"/>
              <a:t>Poast – 1985</a:t>
            </a:r>
          </a:p>
          <a:p>
            <a:pPr lvl="0"/>
            <a:r>
              <a:rPr lang="en-US" sz="1700" b="1" i="1" dirty="0" err="1" smtClean="0">
                <a:solidFill>
                  <a:srgbClr val="FF0000"/>
                </a:solidFill>
              </a:rPr>
              <a:t>Premerge</a:t>
            </a:r>
            <a:r>
              <a:rPr lang="en-US" sz="1700" b="1" i="1" dirty="0" smtClean="0">
                <a:solidFill>
                  <a:srgbClr val="FF0000"/>
                </a:solidFill>
              </a:rPr>
              <a:t>/</a:t>
            </a:r>
            <a:r>
              <a:rPr lang="en-US" sz="1700" b="1" i="1" dirty="0" err="1" smtClean="0">
                <a:solidFill>
                  <a:srgbClr val="FF0000"/>
                </a:solidFill>
              </a:rPr>
              <a:t>Dinitro</a:t>
            </a:r>
            <a:r>
              <a:rPr lang="en-US" sz="1700" b="1" i="1" dirty="0" smtClean="0">
                <a:solidFill>
                  <a:srgbClr val="FF0000"/>
                </a:solidFill>
              </a:rPr>
              <a:t>/</a:t>
            </a:r>
            <a:r>
              <a:rPr lang="en-US" sz="1700" b="1" i="1" dirty="0" err="1" smtClean="0">
                <a:solidFill>
                  <a:srgbClr val="FF0000"/>
                </a:solidFill>
              </a:rPr>
              <a:t>Dynanap</a:t>
            </a:r>
            <a:r>
              <a:rPr lang="en-US" sz="1700" b="1" i="1" dirty="0" smtClean="0">
                <a:solidFill>
                  <a:srgbClr val="FF0000"/>
                </a:solidFill>
              </a:rPr>
              <a:t> </a:t>
            </a:r>
            <a:r>
              <a:rPr lang="en-US" sz="1700" b="1" i="1" dirty="0">
                <a:solidFill>
                  <a:srgbClr val="FF0000"/>
                </a:solidFill>
              </a:rPr>
              <a:t>(</a:t>
            </a:r>
            <a:r>
              <a:rPr lang="en-US" sz="1700" b="1" i="1" dirty="0" err="1">
                <a:solidFill>
                  <a:srgbClr val="FF0000"/>
                </a:solidFill>
              </a:rPr>
              <a:t>dinoseb</a:t>
            </a:r>
            <a:r>
              <a:rPr lang="en-US" sz="1700" b="1" i="1" dirty="0">
                <a:solidFill>
                  <a:srgbClr val="FF0000"/>
                </a:solidFill>
              </a:rPr>
              <a:t>) was cancelled in </a:t>
            </a:r>
            <a:r>
              <a:rPr lang="en-US" sz="1700" b="1" i="1" dirty="0" smtClean="0">
                <a:solidFill>
                  <a:srgbClr val="FF0000"/>
                </a:solidFill>
              </a:rPr>
              <a:t>1986</a:t>
            </a:r>
          </a:p>
          <a:p>
            <a:r>
              <a:rPr lang="en-US" sz="1700" dirty="0" smtClean="0"/>
              <a:t>Sonalan – 1988</a:t>
            </a:r>
          </a:p>
          <a:p>
            <a:r>
              <a:rPr lang="en-US" sz="1700" dirty="0" smtClean="0"/>
              <a:t>Classic – 1988</a:t>
            </a:r>
          </a:p>
          <a:p>
            <a:r>
              <a:rPr lang="en-US" sz="1700" dirty="0" smtClean="0"/>
              <a:t>Paraquat - 1988</a:t>
            </a:r>
          </a:p>
          <a:p>
            <a:r>
              <a:rPr lang="en-US" sz="1700" dirty="0" smtClean="0"/>
              <a:t>Pursuit – 1991</a:t>
            </a:r>
          </a:p>
          <a:p>
            <a:r>
              <a:rPr lang="en-US" sz="1700" dirty="0" err="1" smtClean="0"/>
              <a:t>Zorial</a:t>
            </a:r>
            <a:r>
              <a:rPr lang="en-US" sz="1700" dirty="0" smtClean="0"/>
              <a:t>/</a:t>
            </a:r>
            <a:r>
              <a:rPr lang="en-US" sz="1700" dirty="0" err="1" smtClean="0"/>
              <a:t>Solicam</a:t>
            </a:r>
            <a:r>
              <a:rPr lang="en-US" sz="1700" dirty="0" smtClean="0"/>
              <a:t> - 1993</a:t>
            </a:r>
          </a:p>
          <a:p>
            <a:r>
              <a:rPr lang="en-US" sz="1700" dirty="0" smtClean="0"/>
              <a:t>Cadre – 1996</a:t>
            </a:r>
          </a:p>
          <a:p>
            <a:r>
              <a:rPr lang="en-US" sz="1700" b="1" i="1" dirty="0" smtClean="0">
                <a:solidFill>
                  <a:srgbClr val="FF0000"/>
                </a:solidFill>
              </a:rPr>
              <a:t>Prostko starts his Peanut Weed Science Career - 1997</a:t>
            </a:r>
          </a:p>
          <a:p>
            <a:r>
              <a:rPr lang="en-US" sz="1700" b="1" i="1" dirty="0" smtClean="0"/>
              <a:t>Select - 1998</a:t>
            </a:r>
          </a:p>
          <a:p>
            <a:r>
              <a:rPr lang="en-US" sz="1700" b="1" i="1" dirty="0" smtClean="0"/>
              <a:t>Strongarm - 2000</a:t>
            </a:r>
          </a:p>
          <a:p>
            <a:r>
              <a:rPr lang="en-US" sz="1700" b="1" i="1" dirty="0" smtClean="0"/>
              <a:t>Valor - 2001</a:t>
            </a:r>
          </a:p>
          <a:p>
            <a:r>
              <a:rPr lang="en-US" sz="1700" b="1" i="1" dirty="0" smtClean="0"/>
              <a:t>Spartan - 2004</a:t>
            </a:r>
          </a:p>
          <a:p>
            <a:r>
              <a:rPr lang="en-US" sz="1700" b="1" i="1" dirty="0" smtClean="0"/>
              <a:t>Cobra - 2005</a:t>
            </a:r>
          </a:p>
          <a:p>
            <a:r>
              <a:rPr lang="en-US" sz="1700" b="1" i="1" dirty="0" err="1" smtClean="0"/>
              <a:t>Fusilade</a:t>
            </a:r>
            <a:r>
              <a:rPr lang="en-US" sz="1700" b="1" i="1" dirty="0" smtClean="0"/>
              <a:t> - 2009</a:t>
            </a:r>
          </a:p>
          <a:p>
            <a:r>
              <a:rPr lang="en-US" sz="1700" b="1" i="1" dirty="0" smtClean="0"/>
              <a:t>Warrant - 2014</a:t>
            </a:r>
          </a:p>
          <a:p>
            <a:r>
              <a:rPr lang="en-US" sz="1700" b="1" i="1" dirty="0" smtClean="0"/>
              <a:t>Zidua - 2017</a:t>
            </a:r>
            <a:endParaRPr lang="en-US" sz="1700" b="1" i="1" dirty="0"/>
          </a:p>
        </p:txBody>
      </p:sp>
    </p:spTree>
    <p:extLst>
      <p:ext uri="{BB962C8B-B14F-4D97-AF65-F5344CB8AC3E}">
        <p14:creationId xmlns:p14="http://schemas.microsoft.com/office/powerpoint/2010/main" val="30422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10750" fill="hold"/>
                                        <p:tgtEl>
                                          <p:spTgt spid="6">
                                            <p:txEl>
                                              <p:pRg st="8" end="8"/>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Zidua in Peanut</a:t>
            </a:r>
            <a:endParaRPr lang="en-US" dirty="0"/>
          </a:p>
        </p:txBody>
      </p:sp>
      <p:sp>
        <p:nvSpPr>
          <p:cNvPr id="4" name="Content Placeholder 3"/>
          <p:cNvSpPr>
            <a:spLocks noGrp="1"/>
          </p:cNvSpPr>
          <p:nvPr>
            <p:ph sz="half" idx="2"/>
          </p:nvPr>
        </p:nvSpPr>
        <p:spPr/>
        <p:txBody>
          <a:bodyPr/>
          <a:lstStyle/>
          <a:p>
            <a:r>
              <a:rPr lang="en-US" sz="2400" dirty="0" smtClean="0"/>
              <a:t>“As part of BASF’s internal top secret research program, I have been putting 0.5 oz of Zidua 85WG on my breakfast cereal for many years now.  It cures everything from athletes foot to dandruff.  It is also very good on Palmer pigweed!!”</a:t>
            </a:r>
          </a:p>
          <a:p>
            <a:pPr lvl="1"/>
            <a:r>
              <a:rPr lang="en-US" sz="2000" i="1" dirty="0" smtClean="0"/>
              <a:t>Sandy Newell, BASF</a:t>
            </a:r>
            <a:endParaRPr lang="en-US" sz="2000" i="1"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351692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337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Zidua vs. Dual in Peanut - 2016</a:t>
            </a:r>
            <a:endParaRPr lang="en-US" dirty="0"/>
          </a:p>
        </p:txBody>
      </p:sp>
      <p:sp>
        <p:nvSpPr>
          <p:cNvPr id="3" name="TextBox 2"/>
          <p:cNvSpPr txBox="1"/>
          <p:nvPr/>
        </p:nvSpPr>
        <p:spPr>
          <a:xfrm>
            <a:off x="-1" y="6150219"/>
            <a:ext cx="1109599" cy="707886"/>
          </a:xfrm>
          <a:prstGeom prst="rect">
            <a:avLst/>
          </a:prstGeom>
          <a:noFill/>
        </p:spPr>
        <p:txBody>
          <a:bodyPr wrap="none" rtlCol="0">
            <a:spAutoFit/>
          </a:bodyPr>
          <a:lstStyle/>
          <a:p>
            <a:r>
              <a:rPr lang="en-US" sz="1000" i="1" dirty="0" smtClean="0">
                <a:solidFill>
                  <a:srgbClr val="000000"/>
                </a:solidFill>
              </a:rPr>
              <a:t>PE-08B-16</a:t>
            </a:r>
          </a:p>
          <a:p>
            <a:r>
              <a:rPr lang="en-US" sz="1000" i="1" dirty="0" smtClean="0">
                <a:solidFill>
                  <a:srgbClr val="000000"/>
                </a:solidFill>
              </a:rPr>
              <a:t>GA-14N</a:t>
            </a:r>
          </a:p>
          <a:p>
            <a:r>
              <a:rPr lang="en-US" sz="1000" i="1" dirty="0" smtClean="0">
                <a:solidFill>
                  <a:srgbClr val="000000"/>
                </a:solidFill>
              </a:rPr>
              <a:t>August 10, 2016</a:t>
            </a:r>
          </a:p>
          <a:p>
            <a:r>
              <a:rPr lang="en-US" sz="1000" i="1" dirty="0" smtClean="0">
                <a:solidFill>
                  <a:srgbClr val="000000"/>
                </a:solidFill>
              </a:rPr>
              <a:t>105 DAP</a:t>
            </a:r>
            <a:endParaRPr lang="en-US" sz="1000" i="1" dirty="0">
              <a:solidFill>
                <a:srgbClr val="000000"/>
              </a:solidFill>
            </a:endParaRPr>
          </a:p>
        </p:txBody>
      </p:sp>
      <p:sp>
        <p:nvSpPr>
          <p:cNvPr id="6" name="TextBox 5"/>
          <p:cNvSpPr txBox="1"/>
          <p:nvPr/>
        </p:nvSpPr>
        <p:spPr>
          <a:xfrm>
            <a:off x="1371600" y="5334000"/>
            <a:ext cx="659155" cy="369332"/>
          </a:xfrm>
          <a:prstGeom prst="rect">
            <a:avLst/>
          </a:prstGeom>
          <a:noFill/>
        </p:spPr>
        <p:txBody>
          <a:bodyPr wrap="none" rtlCol="0">
            <a:spAutoFit/>
          </a:bodyPr>
          <a:lstStyle/>
          <a:p>
            <a:r>
              <a:rPr lang="en-US" dirty="0" smtClean="0">
                <a:solidFill>
                  <a:srgbClr val="000000"/>
                </a:solidFill>
              </a:rPr>
              <a:t>NTC</a:t>
            </a:r>
            <a:endParaRPr lang="en-US" dirty="0">
              <a:solidFill>
                <a:srgbClr val="000000"/>
              </a:solidFill>
            </a:endParaRPr>
          </a:p>
        </p:txBody>
      </p:sp>
      <p:sp>
        <p:nvSpPr>
          <p:cNvPr id="7" name="TextBox 6"/>
          <p:cNvSpPr txBox="1"/>
          <p:nvPr/>
        </p:nvSpPr>
        <p:spPr>
          <a:xfrm>
            <a:off x="3581400" y="5257800"/>
            <a:ext cx="2122697" cy="1615827"/>
          </a:xfrm>
          <a:prstGeom prst="rect">
            <a:avLst/>
          </a:prstGeom>
          <a:noFill/>
        </p:spPr>
        <p:txBody>
          <a:bodyPr wrap="none" rtlCol="0">
            <a:spAutoFit/>
          </a:bodyPr>
          <a:lstStyle/>
          <a:p>
            <a:pPr algn="ctr"/>
            <a:r>
              <a:rPr lang="en-US" sz="900" dirty="0" smtClean="0">
                <a:solidFill>
                  <a:srgbClr val="000000"/>
                </a:solidFill>
              </a:rPr>
              <a:t>Prowl H</a:t>
            </a:r>
            <a:r>
              <a:rPr lang="en-US" sz="900" baseline="-25000" dirty="0" smtClean="0">
                <a:solidFill>
                  <a:srgbClr val="000000"/>
                </a:solidFill>
              </a:rPr>
              <a:t>2</a:t>
            </a:r>
            <a:r>
              <a:rPr lang="en-US" sz="900" dirty="0" smtClean="0">
                <a:solidFill>
                  <a:srgbClr val="000000"/>
                </a:solidFill>
              </a:rPr>
              <a:t>O @ 32 oz/A – PRE</a:t>
            </a:r>
          </a:p>
          <a:p>
            <a:pPr algn="ctr"/>
            <a:endParaRPr lang="en-US" sz="900" dirty="0" smtClean="0">
              <a:solidFill>
                <a:srgbClr val="000000"/>
              </a:solidFill>
            </a:endParaRPr>
          </a:p>
          <a:p>
            <a:pPr algn="ctr"/>
            <a:r>
              <a:rPr lang="en-US" sz="900" dirty="0" smtClean="0">
                <a:solidFill>
                  <a:srgbClr val="000000"/>
                </a:solidFill>
              </a:rPr>
              <a:t>Gramoxone 2SL @ 12 oz/A – 14 DAP</a:t>
            </a:r>
          </a:p>
          <a:p>
            <a:pPr algn="ctr"/>
            <a:r>
              <a:rPr lang="en-US" sz="900" dirty="0" smtClean="0">
                <a:solidFill>
                  <a:srgbClr val="000000"/>
                </a:solidFill>
              </a:rPr>
              <a:t>Storm SL @ 16 oz/A – 14 DAP</a:t>
            </a:r>
          </a:p>
          <a:p>
            <a:pPr algn="ctr"/>
            <a:r>
              <a:rPr lang="en-US" sz="900" dirty="0" smtClean="0">
                <a:solidFill>
                  <a:srgbClr val="000000"/>
                </a:solidFill>
              </a:rPr>
              <a:t>Zidua 85WG @ 2.0 oz/A – 14 DAP</a:t>
            </a:r>
          </a:p>
          <a:p>
            <a:pPr algn="ctr"/>
            <a:r>
              <a:rPr lang="en-US" sz="900" dirty="0" smtClean="0">
                <a:solidFill>
                  <a:srgbClr val="000000"/>
                </a:solidFill>
              </a:rPr>
              <a:t>NIS @ 0.25% v/v – 14 DAP</a:t>
            </a:r>
          </a:p>
          <a:p>
            <a:pPr algn="ctr"/>
            <a:endParaRPr lang="en-US" sz="900" dirty="0" smtClean="0">
              <a:solidFill>
                <a:srgbClr val="000000"/>
              </a:solidFill>
            </a:endParaRPr>
          </a:p>
          <a:p>
            <a:pPr algn="ctr"/>
            <a:r>
              <a:rPr lang="en-US" sz="900" dirty="0" smtClean="0">
                <a:solidFill>
                  <a:srgbClr val="000000"/>
                </a:solidFill>
              </a:rPr>
              <a:t>Cadre 2AS @ 4 oz/A – 35 DAP</a:t>
            </a:r>
          </a:p>
          <a:p>
            <a:pPr algn="ctr"/>
            <a:r>
              <a:rPr lang="en-US" sz="900" dirty="0" smtClean="0">
                <a:solidFill>
                  <a:srgbClr val="000000"/>
                </a:solidFill>
              </a:rPr>
              <a:t>2,4-DB 1.75SL @ 18 oz/A – 35 DAP</a:t>
            </a:r>
          </a:p>
          <a:p>
            <a:pPr algn="ctr"/>
            <a:r>
              <a:rPr lang="en-US" sz="900" dirty="0" smtClean="0">
                <a:solidFill>
                  <a:srgbClr val="000000"/>
                </a:solidFill>
              </a:rPr>
              <a:t>Zidua 85WG @ 2.0 oz/A – 35 DAP</a:t>
            </a:r>
          </a:p>
          <a:p>
            <a:pPr algn="ctr"/>
            <a:r>
              <a:rPr lang="en-US" sz="900" dirty="0" smtClean="0">
                <a:solidFill>
                  <a:srgbClr val="000000"/>
                </a:solidFill>
              </a:rPr>
              <a:t>NIS @ 0.25% v/v – 35 DAP</a:t>
            </a:r>
            <a:endParaRPr lang="en-US" sz="900" dirty="0">
              <a:solidFill>
                <a:srgbClr val="000000"/>
              </a:solidFill>
            </a:endParaRPr>
          </a:p>
        </p:txBody>
      </p:sp>
      <p:sp>
        <p:nvSpPr>
          <p:cNvPr id="8" name="TextBox 7"/>
          <p:cNvSpPr txBox="1"/>
          <p:nvPr/>
        </p:nvSpPr>
        <p:spPr>
          <a:xfrm>
            <a:off x="6329524" y="5274163"/>
            <a:ext cx="2417649" cy="1338828"/>
          </a:xfrm>
          <a:prstGeom prst="rect">
            <a:avLst/>
          </a:prstGeom>
          <a:noFill/>
        </p:spPr>
        <p:txBody>
          <a:bodyPr wrap="none" rtlCol="0">
            <a:spAutoFit/>
          </a:bodyPr>
          <a:lstStyle/>
          <a:p>
            <a:pPr algn="ctr"/>
            <a:r>
              <a:rPr lang="en-US" sz="900" dirty="0">
                <a:solidFill>
                  <a:srgbClr val="000000"/>
                </a:solidFill>
              </a:rPr>
              <a:t>Prowl H</a:t>
            </a:r>
            <a:r>
              <a:rPr lang="en-US" sz="900" baseline="-25000" dirty="0">
                <a:solidFill>
                  <a:srgbClr val="000000"/>
                </a:solidFill>
              </a:rPr>
              <a:t>2</a:t>
            </a:r>
            <a:r>
              <a:rPr lang="en-US" sz="900" dirty="0">
                <a:solidFill>
                  <a:srgbClr val="000000"/>
                </a:solidFill>
              </a:rPr>
              <a:t>O @ 32 oz/A – PRE</a:t>
            </a:r>
          </a:p>
          <a:p>
            <a:pPr algn="ctr"/>
            <a:endParaRPr lang="en-US" sz="900" dirty="0">
              <a:solidFill>
                <a:srgbClr val="000000"/>
              </a:solidFill>
            </a:endParaRPr>
          </a:p>
          <a:p>
            <a:pPr algn="ctr"/>
            <a:r>
              <a:rPr lang="en-US" sz="900" dirty="0">
                <a:solidFill>
                  <a:srgbClr val="000000"/>
                </a:solidFill>
              </a:rPr>
              <a:t>Gramoxone 2SL @ 12 oz/A – 14 DAP</a:t>
            </a:r>
          </a:p>
          <a:p>
            <a:pPr algn="ctr"/>
            <a:r>
              <a:rPr lang="en-US" sz="900" dirty="0">
                <a:solidFill>
                  <a:srgbClr val="000000"/>
                </a:solidFill>
              </a:rPr>
              <a:t>Storm SL @ 16 oz/A – 14 DAP</a:t>
            </a:r>
          </a:p>
          <a:p>
            <a:pPr algn="ctr"/>
            <a:r>
              <a:rPr lang="en-US" sz="900" dirty="0" smtClean="0">
                <a:solidFill>
                  <a:srgbClr val="000000"/>
                </a:solidFill>
              </a:rPr>
              <a:t>Dual Magnum 7.62EC @ 16 oz/A </a:t>
            </a:r>
            <a:r>
              <a:rPr lang="en-US" sz="900" dirty="0">
                <a:solidFill>
                  <a:srgbClr val="000000"/>
                </a:solidFill>
              </a:rPr>
              <a:t>– 14 DAP</a:t>
            </a:r>
          </a:p>
          <a:p>
            <a:pPr algn="ctr"/>
            <a:endParaRPr lang="en-US" sz="900" dirty="0">
              <a:solidFill>
                <a:srgbClr val="000000"/>
              </a:solidFill>
            </a:endParaRPr>
          </a:p>
          <a:p>
            <a:pPr algn="ctr"/>
            <a:r>
              <a:rPr lang="en-US" sz="900" dirty="0">
                <a:solidFill>
                  <a:srgbClr val="000000"/>
                </a:solidFill>
              </a:rPr>
              <a:t>Cadre 2AS @ 4 oz/A – 35 DAP</a:t>
            </a:r>
          </a:p>
          <a:p>
            <a:pPr algn="ctr"/>
            <a:r>
              <a:rPr lang="en-US" sz="900" dirty="0">
                <a:solidFill>
                  <a:srgbClr val="000000"/>
                </a:solidFill>
              </a:rPr>
              <a:t>2,4-DB 1.75SL @ 18 oz/A – 35 DAP</a:t>
            </a:r>
          </a:p>
          <a:p>
            <a:pPr algn="ctr"/>
            <a:r>
              <a:rPr lang="en-US" sz="900" dirty="0" smtClean="0">
                <a:solidFill>
                  <a:srgbClr val="000000"/>
                </a:solidFill>
              </a:rPr>
              <a:t>Dual Magnum 7.62EC @ 16 oz/A </a:t>
            </a:r>
            <a:r>
              <a:rPr lang="en-US" sz="900" dirty="0">
                <a:solidFill>
                  <a:srgbClr val="000000"/>
                </a:solidFill>
              </a:rPr>
              <a:t>– 35 </a:t>
            </a:r>
            <a:r>
              <a:rPr lang="en-US" sz="900" dirty="0" smtClean="0">
                <a:solidFill>
                  <a:srgbClr val="000000"/>
                </a:solidFill>
              </a:rPr>
              <a:t>DAP</a:t>
            </a:r>
            <a:endParaRPr lang="en-US" sz="900" dirty="0">
              <a:solidFill>
                <a:srgbClr val="000000"/>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600200"/>
            <a:ext cx="2743200" cy="36576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148" y="1600200"/>
            <a:ext cx="2743200" cy="36576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743200" cy="3657600"/>
          </a:xfrm>
          <a:prstGeom prst="rect">
            <a:avLst/>
          </a:prstGeom>
        </p:spPr>
      </p:pic>
      <p:cxnSp>
        <p:nvCxnSpPr>
          <p:cNvPr id="18" name="Straight Connector 17"/>
          <p:cNvCxnSpPr/>
          <p:nvPr/>
        </p:nvCxnSpPr>
        <p:spPr>
          <a:xfrm flipV="1">
            <a:off x="3271148" y="2971800"/>
            <a:ext cx="919852" cy="13716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4800600" y="2895600"/>
            <a:ext cx="1213748" cy="16764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096000" y="2895600"/>
            <a:ext cx="914400" cy="13716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7620000" y="2895600"/>
            <a:ext cx="1127173" cy="18288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718351"/>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Silver Bullets?</a:t>
            </a:r>
            <a:endParaRPr lang="en-US" dirty="0"/>
          </a:p>
        </p:txBody>
      </p:sp>
      <p:sp>
        <p:nvSpPr>
          <p:cNvPr id="3" name="Content Placeholder 2"/>
          <p:cNvSpPr>
            <a:spLocks noGrp="1"/>
          </p:cNvSpPr>
          <p:nvPr>
            <p:ph sz="half" idx="1"/>
          </p:nvPr>
        </p:nvSpPr>
        <p:spPr>
          <a:xfrm>
            <a:off x="1676400" y="1308100"/>
            <a:ext cx="3886200" cy="5095875"/>
          </a:xfrm>
        </p:spPr>
        <p:txBody>
          <a:bodyPr/>
          <a:lstStyle/>
          <a:p>
            <a:r>
              <a:rPr lang="en-US" sz="2400" u="sng" dirty="0" smtClean="0"/>
              <a:t>Anthem Flex</a:t>
            </a:r>
          </a:p>
          <a:p>
            <a:pPr lvl="1"/>
            <a:r>
              <a:rPr lang="en-US" sz="2000" dirty="0" smtClean="0"/>
              <a:t>FMC</a:t>
            </a:r>
          </a:p>
          <a:p>
            <a:pPr lvl="1"/>
            <a:r>
              <a:rPr lang="en-US" sz="2000" dirty="0" smtClean="0"/>
              <a:t>Aim + Zidua</a:t>
            </a:r>
          </a:p>
          <a:p>
            <a:pPr lvl="1"/>
            <a:endParaRPr lang="en-US" sz="2000" dirty="0" smtClean="0"/>
          </a:p>
          <a:p>
            <a:r>
              <a:rPr lang="en-US" sz="2400" u="sng" dirty="0" smtClean="0"/>
              <a:t>Brake</a:t>
            </a:r>
          </a:p>
          <a:p>
            <a:pPr lvl="1"/>
            <a:r>
              <a:rPr lang="en-US" sz="2000" dirty="0" err="1" smtClean="0"/>
              <a:t>SePro</a:t>
            </a:r>
            <a:endParaRPr lang="en-US" sz="2000" dirty="0" smtClean="0"/>
          </a:p>
          <a:p>
            <a:pPr lvl="1"/>
            <a:r>
              <a:rPr lang="en-US" sz="2000" dirty="0" smtClean="0"/>
              <a:t>fluridone</a:t>
            </a:r>
          </a:p>
          <a:p>
            <a:pPr lvl="1"/>
            <a:r>
              <a:rPr lang="en-US" sz="2000" dirty="0" smtClean="0"/>
              <a:t>WSSA MOA 12</a:t>
            </a:r>
          </a:p>
          <a:p>
            <a:pPr lvl="2"/>
            <a:r>
              <a:rPr lang="en-US" sz="1600" dirty="0" smtClean="0"/>
              <a:t>PDS Inhibitor</a:t>
            </a:r>
          </a:p>
          <a:p>
            <a:endParaRPr lang="en-US" sz="2400" dirty="0" smtClean="0"/>
          </a:p>
          <a:p>
            <a:r>
              <a:rPr lang="en-US" sz="2400" b="1" i="1" u="sng" dirty="0" smtClean="0">
                <a:effectLst>
                  <a:outerShdw blurRad="38100" dist="38100" dir="2700000" algn="tl">
                    <a:srgbClr val="000000">
                      <a:alpha val="43137"/>
                    </a:srgbClr>
                  </a:outerShdw>
                </a:effectLst>
              </a:rPr>
              <a:t>Nothing else!!!!</a:t>
            </a:r>
            <a:endParaRPr lang="en-US" sz="2400" b="1" i="1" u="sng" dirty="0">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86400" y="1295400"/>
            <a:ext cx="3529013" cy="2646759"/>
          </a:xfrm>
        </p:spPr>
      </p:pic>
    </p:spTree>
    <p:extLst>
      <p:ext uri="{BB962C8B-B14F-4D97-AF65-F5344CB8AC3E}">
        <p14:creationId xmlns:p14="http://schemas.microsoft.com/office/powerpoint/2010/main" val="1989323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52612" y="76200"/>
            <a:ext cx="7291388" cy="1143000"/>
          </a:xfrm>
        </p:spPr>
        <p:txBody>
          <a:bodyPr/>
          <a:lstStyle/>
          <a:p>
            <a:r>
              <a:rPr lang="en-US" dirty="0" smtClean="0"/>
              <a:t>Brake vs. Valor Programs* - 2017</a:t>
            </a:r>
            <a:endParaRPr lang="en-US" dirty="0"/>
          </a:p>
        </p:txBody>
      </p:sp>
      <p:sp>
        <p:nvSpPr>
          <p:cNvPr id="7" name="TextBox 6"/>
          <p:cNvSpPr txBox="1"/>
          <p:nvPr/>
        </p:nvSpPr>
        <p:spPr>
          <a:xfrm>
            <a:off x="76200" y="5928634"/>
            <a:ext cx="1159292" cy="923330"/>
          </a:xfrm>
          <a:prstGeom prst="rect">
            <a:avLst/>
          </a:prstGeom>
          <a:noFill/>
        </p:spPr>
        <p:txBody>
          <a:bodyPr wrap="none" rtlCol="0">
            <a:spAutoFit/>
          </a:bodyPr>
          <a:lstStyle/>
          <a:p>
            <a:r>
              <a:rPr lang="en-US" dirty="0" smtClean="0"/>
              <a:t>PE-07-17</a:t>
            </a:r>
          </a:p>
          <a:p>
            <a:r>
              <a:rPr lang="en-US" dirty="0" smtClean="0"/>
              <a:t>July 28</a:t>
            </a:r>
            <a:endParaRPr lang="en-US" dirty="0"/>
          </a:p>
          <a:p>
            <a:r>
              <a:rPr lang="en-US" dirty="0" smtClean="0"/>
              <a:t>94 DAP</a:t>
            </a:r>
            <a:endParaRPr lang="en-US" dirty="0"/>
          </a:p>
        </p:txBody>
      </p:sp>
      <p:sp>
        <p:nvSpPr>
          <p:cNvPr id="9" name="TextBox 8"/>
          <p:cNvSpPr txBox="1"/>
          <p:nvPr/>
        </p:nvSpPr>
        <p:spPr>
          <a:xfrm>
            <a:off x="4953000" y="4958280"/>
            <a:ext cx="1008609" cy="246221"/>
          </a:xfrm>
          <a:prstGeom prst="rect">
            <a:avLst/>
          </a:prstGeom>
          <a:solidFill>
            <a:schemeClr val="tx1"/>
          </a:solidFill>
        </p:spPr>
        <p:txBody>
          <a:bodyPr wrap="none" rtlCol="0">
            <a:spAutoFit/>
          </a:bodyPr>
          <a:lstStyle/>
          <a:p>
            <a:r>
              <a:rPr lang="en-US" sz="1000" dirty="0" smtClean="0">
                <a:solidFill>
                  <a:srgbClr val="FFFF00"/>
                </a:solidFill>
                <a:effectLst>
                  <a:outerShdw blurRad="38100" dist="38100" dir="2700000" algn="tl">
                    <a:srgbClr val="000000">
                      <a:alpha val="43137"/>
                    </a:srgbClr>
                  </a:outerShdw>
                </a:effectLst>
              </a:rPr>
              <a:t>Valor Program</a:t>
            </a:r>
            <a:endParaRPr lang="en-US" sz="1000" dirty="0">
              <a:solidFill>
                <a:srgbClr val="FFFF00"/>
              </a:solidFill>
              <a:effectLst>
                <a:outerShdw blurRad="38100" dist="38100" dir="2700000" algn="tl">
                  <a:srgbClr val="000000">
                    <a:alpha val="43137"/>
                  </a:srgbClr>
                </a:outerShdw>
              </a:effectLst>
            </a:endParaRPr>
          </a:p>
        </p:txBody>
      </p:sp>
      <p:sp>
        <p:nvSpPr>
          <p:cNvPr id="10" name="TextBox 9"/>
          <p:cNvSpPr txBox="1"/>
          <p:nvPr/>
        </p:nvSpPr>
        <p:spPr>
          <a:xfrm>
            <a:off x="7696200" y="4829889"/>
            <a:ext cx="1043876" cy="246221"/>
          </a:xfrm>
          <a:prstGeom prst="rect">
            <a:avLst/>
          </a:prstGeom>
          <a:solidFill>
            <a:schemeClr val="tx1"/>
          </a:solidFill>
        </p:spPr>
        <p:txBody>
          <a:bodyPr wrap="none" rtlCol="0">
            <a:spAutoFit/>
          </a:bodyPr>
          <a:lstStyle/>
          <a:p>
            <a:r>
              <a:rPr lang="en-US" sz="1000" dirty="0" smtClean="0">
                <a:solidFill>
                  <a:srgbClr val="FFFF00"/>
                </a:solidFill>
                <a:effectLst>
                  <a:outerShdw blurRad="38100" dist="38100" dir="2700000" algn="tl">
                    <a:srgbClr val="000000">
                      <a:alpha val="43137"/>
                    </a:srgbClr>
                  </a:outerShdw>
                </a:effectLst>
              </a:rPr>
              <a:t>Brake Program</a:t>
            </a:r>
            <a:endParaRPr lang="en-US" sz="1000"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2207537" y="4958280"/>
            <a:ext cx="449162" cy="246221"/>
          </a:xfrm>
          <a:prstGeom prst="rect">
            <a:avLst/>
          </a:prstGeom>
          <a:solidFill>
            <a:schemeClr val="tx1"/>
          </a:solidFill>
        </p:spPr>
        <p:txBody>
          <a:bodyPr wrap="none" rtlCol="0">
            <a:spAutoFit/>
          </a:bodyPr>
          <a:lstStyle/>
          <a:p>
            <a:r>
              <a:rPr lang="en-US" sz="1000" dirty="0" smtClean="0">
                <a:solidFill>
                  <a:srgbClr val="FFFF00"/>
                </a:solidFill>
                <a:effectLst>
                  <a:outerShdw blurRad="38100" dist="38100" dir="2700000" algn="tl">
                    <a:srgbClr val="000000">
                      <a:alpha val="43137"/>
                    </a:srgbClr>
                  </a:outerShdw>
                </a:effectLst>
              </a:rPr>
              <a:t>NTC</a:t>
            </a:r>
            <a:endParaRPr lang="en-US" sz="1000"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4958425" y="4591966"/>
            <a:ext cx="1491883" cy="338554"/>
          </a:xfrm>
          <a:prstGeom prst="rect">
            <a:avLst/>
          </a:prstGeom>
          <a:solidFill>
            <a:schemeClr val="tx1"/>
          </a:solidFill>
        </p:spPr>
        <p:txBody>
          <a:bodyPr wrap="none" rtlCol="0">
            <a:spAutoFit/>
          </a:bodyPr>
          <a:lstStyle/>
          <a:p>
            <a:pPr algn="ctr"/>
            <a:r>
              <a:rPr lang="en-US" sz="1600" dirty="0" smtClean="0">
                <a:solidFill>
                  <a:srgbClr val="FFFF00"/>
                </a:solidFill>
                <a:effectLst>
                  <a:outerShdw blurRad="38100" dist="38100" dir="2700000" algn="tl">
                    <a:srgbClr val="000000">
                      <a:alpha val="43137"/>
                    </a:srgbClr>
                  </a:outerShdw>
                </a:effectLst>
              </a:rPr>
              <a:t>Valor Program</a:t>
            </a:r>
            <a:endParaRPr lang="en-US" sz="160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172360" y="4572000"/>
            <a:ext cx="1564852" cy="338554"/>
          </a:xfrm>
          <a:prstGeom prst="rect">
            <a:avLst/>
          </a:prstGeom>
          <a:solidFill>
            <a:schemeClr val="tx1"/>
          </a:solidFill>
        </p:spPr>
        <p:txBody>
          <a:bodyPr wrap="none" rtlCol="0">
            <a:spAutoFit/>
          </a:bodyPr>
          <a:lstStyle/>
          <a:p>
            <a:pPr algn="ctr"/>
            <a:r>
              <a:rPr lang="en-US" sz="1600" dirty="0" smtClean="0">
                <a:solidFill>
                  <a:srgbClr val="FFFF00"/>
                </a:solidFill>
                <a:effectLst>
                  <a:outerShdw blurRad="38100" dist="38100" dir="2700000" algn="tl">
                    <a:srgbClr val="000000">
                      <a:alpha val="43137"/>
                    </a:srgbClr>
                  </a:outerShdw>
                </a:effectLst>
              </a:rPr>
              <a:t>Brake Program</a:t>
            </a:r>
            <a:endParaRPr lang="en-US" sz="1600" dirty="0">
              <a:solidFill>
                <a:srgbClr val="FFFF00"/>
              </a:solidFill>
              <a:effectLst>
                <a:outerShdw blurRad="38100" dist="38100" dir="2700000" algn="tl">
                  <a:srgbClr val="000000">
                    <a:alpha val="43137"/>
                  </a:srgbClr>
                </a:outerShdw>
              </a:effectLst>
            </a:endParaRPr>
          </a:p>
        </p:txBody>
      </p:sp>
      <p:pic>
        <p:nvPicPr>
          <p:cNvPr id="1026" name="Picture 2" descr="L:\field pictures\2017\2017-07-28\0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73491" y="1294424"/>
            <a:ext cx="6794500" cy="50958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29012" y="4761996"/>
            <a:ext cx="1655133" cy="369332"/>
          </a:xfrm>
          <a:prstGeom prst="rect">
            <a:avLst/>
          </a:prstGeom>
          <a:solidFill>
            <a:schemeClr val="tx1"/>
          </a:solid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Valor Program</a:t>
            </a:r>
            <a:endParaRPr lang="en-US" dirty="0">
              <a:solidFill>
                <a:srgbClr val="FFFF00"/>
              </a:solidFill>
              <a:effectLst>
                <a:outerShdw blurRad="38100" dist="38100" dir="2700000" algn="tl">
                  <a:srgbClr val="000000">
                    <a:alpha val="43137"/>
                  </a:srgbClr>
                </a:outerShdw>
              </a:effectLst>
            </a:endParaRPr>
          </a:p>
        </p:txBody>
      </p:sp>
      <p:sp>
        <p:nvSpPr>
          <p:cNvPr id="12" name="TextBox 11"/>
          <p:cNvSpPr txBox="1"/>
          <p:nvPr/>
        </p:nvSpPr>
        <p:spPr>
          <a:xfrm>
            <a:off x="6975797" y="4725888"/>
            <a:ext cx="1736373" cy="369332"/>
          </a:xfrm>
          <a:prstGeom prst="rect">
            <a:avLst/>
          </a:prstGeom>
          <a:solidFill>
            <a:schemeClr val="tx1"/>
          </a:solid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Brake Program</a:t>
            </a:r>
            <a:endParaRPr lang="en-US"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2184617" y="6400800"/>
            <a:ext cx="6429965" cy="276999"/>
          </a:xfrm>
          <a:prstGeom prst="rect">
            <a:avLst/>
          </a:prstGeom>
          <a:noFill/>
        </p:spPr>
        <p:txBody>
          <a:bodyPr wrap="none" rtlCol="0">
            <a:spAutoFit/>
          </a:bodyPr>
          <a:lstStyle/>
          <a:p>
            <a:r>
              <a:rPr lang="en-US" sz="1200" i="1" dirty="0" smtClean="0"/>
              <a:t>*Both programs also included  Prowl (PRE) and Cadre + Dual Magnum + 2,4-DB (36 DAP)</a:t>
            </a:r>
            <a:endParaRPr lang="en-US" sz="1200" i="1" dirty="0"/>
          </a:p>
        </p:txBody>
      </p:sp>
      <p:sp>
        <p:nvSpPr>
          <p:cNvPr id="6" name="TextBox 5"/>
          <p:cNvSpPr txBox="1"/>
          <p:nvPr/>
        </p:nvSpPr>
        <p:spPr>
          <a:xfrm>
            <a:off x="2133600" y="4745854"/>
            <a:ext cx="659155" cy="369332"/>
          </a:xfrm>
          <a:prstGeom prst="rect">
            <a:avLst/>
          </a:prstGeom>
          <a:solidFill>
            <a:schemeClr val="tx1"/>
          </a:solid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NTC</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03484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Brake/Peanut Injury - 2017</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1519" y="1308100"/>
            <a:ext cx="6794500" cy="5095875"/>
          </a:xfrm>
        </p:spPr>
      </p:pic>
      <p:sp>
        <p:nvSpPr>
          <p:cNvPr id="5" name="TextBox 4"/>
          <p:cNvSpPr txBox="1"/>
          <p:nvPr/>
        </p:nvSpPr>
        <p:spPr>
          <a:xfrm>
            <a:off x="76200" y="5867400"/>
            <a:ext cx="1159292" cy="923330"/>
          </a:xfrm>
          <a:prstGeom prst="rect">
            <a:avLst/>
          </a:prstGeom>
          <a:noFill/>
        </p:spPr>
        <p:txBody>
          <a:bodyPr wrap="none" rtlCol="0">
            <a:spAutoFit/>
          </a:bodyPr>
          <a:lstStyle/>
          <a:p>
            <a:r>
              <a:rPr lang="en-US" dirty="0" smtClean="0"/>
              <a:t>PE-07-17</a:t>
            </a:r>
          </a:p>
          <a:p>
            <a:r>
              <a:rPr lang="en-US" dirty="0" smtClean="0"/>
              <a:t>May 15</a:t>
            </a:r>
          </a:p>
          <a:p>
            <a:r>
              <a:rPr lang="en-US" dirty="0" smtClean="0"/>
              <a:t>21 DAP</a:t>
            </a:r>
            <a:endParaRPr lang="en-US" dirty="0"/>
          </a:p>
        </p:txBody>
      </p:sp>
    </p:spTree>
    <p:extLst>
      <p:ext uri="{BB962C8B-B14F-4D97-AF65-F5344CB8AC3E}">
        <p14:creationId xmlns:p14="http://schemas.microsoft.com/office/powerpoint/2010/main" val="1335969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a:t>
            </a:r>
            <a:r>
              <a:rPr lang="en-US" dirty="0" err="1" smtClean="0"/>
              <a:t>Zorial</a:t>
            </a:r>
            <a:r>
              <a:rPr lang="en-US" dirty="0" smtClean="0"/>
              <a:t>/</a:t>
            </a:r>
            <a:r>
              <a:rPr lang="en-US" dirty="0" err="1" smtClean="0"/>
              <a:t>Solicam</a:t>
            </a:r>
            <a:r>
              <a:rPr lang="en-US" dirty="0" smtClean="0"/>
              <a:t>?</a:t>
            </a:r>
            <a:endParaRPr lang="en-US" dirty="0"/>
          </a:p>
        </p:txBody>
      </p:sp>
      <p:sp>
        <p:nvSpPr>
          <p:cNvPr id="4" name="Content Placeholder 3"/>
          <p:cNvSpPr>
            <a:spLocks noGrp="1"/>
          </p:cNvSpPr>
          <p:nvPr>
            <p:ph sz="half" idx="1"/>
          </p:nvPr>
        </p:nvSpPr>
        <p:spPr/>
        <p:txBody>
          <a:bodyPr/>
          <a:lstStyle/>
          <a:p>
            <a:r>
              <a:rPr lang="en-US" dirty="0" smtClean="0"/>
              <a:t>Labeled in 1993</a:t>
            </a:r>
          </a:p>
          <a:p>
            <a:r>
              <a:rPr lang="en-US" dirty="0" smtClean="0"/>
              <a:t>Fell off the map</a:t>
            </a:r>
          </a:p>
          <a:p>
            <a:r>
              <a:rPr lang="en-US" dirty="0" smtClean="0"/>
              <a:t>WSSA MOA 12</a:t>
            </a:r>
          </a:p>
          <a:p>
            <a:pPr lvl="1"/>
            <a:r>
              <a:rPr lang="en-US" dirty="0" smtClean="0"/>
              <a:t>Same as Brake</a:t>
            </a:r>
          </a:p>
          <a:p>
            <a:r>
              <a:rPr lang="en-US" dirty="0" smtClean="0"/>
              <a:t>Were some issues with peanut varieties</a:t>
            </a:r>
          </a:p>
          <a:p>
            <a:r>
              <a:rPr lang="en-US" dirty="0" smtClean="0"/>
              <a:t>No data on new peanut varieties</a:t>
            </a:r>
          </a:p>
          <a:p>
            <a:r>
              <a:rPr lang="en-US" dirty="0" smtClean="0"/>
              <a:t>Grass crop rotational issues (24 months)</a:t>
            </a:r>
          </a:p>
          <a:p>
            <a:r>
              <a:rPr lang="en-US" dirty="0" smtClean="0"/>
              <a:t>Cost/A</a:t>
            </a:r>
          </a:p>
          <a:p>
            <a:pPr lvl="1"/>
            <a:r>
              <a:rPr lang="en-US" dirty="0" smtClean="0"/>
              <a:t>$37.50/1.5 lbs</a:t>
            </a:r>
            <a:endParaRPr lang="en-US" dirty="0"/>
          </a:p>
        </p:txBody>
      </p:sp>
      <p:pic>
        <p:nvPicPr>
          <p:cNvPr id="9" name="Content Placeholder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638800" y="1752600"/>
            <a:ext cx="2819400" cy="1892653"/>
          </a:xfrm>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39053"/>
            <a:ext cx="1492156" cy="41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11"/>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791200" y="3886200"/>
            <a:ext cx="2757339" cy="1829869"/>
          </a:xfrm>
        </p:spPr>
      </p:pic>
    </p:spTree>
    <p:extLst>
      <p:ext uri="{BB962C8B-B14F-4D97-AF65-F5344CB8AC3E}">
        <p14:creationId xmlns:p14="http://schemas.microsoft.com/office/powerpoint/2010/main" val="1487145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Feral Hogs:  My new #1 enemy!</a:t>
            </a:r>
            <a:endParaRPr lang="en-US" dirty="0"/>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91519" y="1308100"/>
            <a:ext cx="679450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363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What can you do?</a:t>
            </a:r>
            <a:endParaRPr lang="en-US" dirty="0"/>
          </a:p>
        </p:txBody>
      </p:sp>
      <p:sp>
        <p:nvSpPr>
          <p:cNvPr id="3" name="Content Placeholder 2"/>
          <p:cNvSpPr>
            <a:spLocks noGrp="1"/>
          </p:cNvSpPr>
          <p:nvPr>
            <p:ph sz="half" idx="1"/>
          </p:nvPr>
        </p:nvSpPr>
        <p:spPr>
          <a:xfrm>
            <a:off x="1784350" y="1308100"/>
            <a:ext cx="3702050" cy="5095875"/>
          </a:xfrm>
        </p:spPr>
        <p:txBody>
          <a:bodyPr/>
          <a:lstStyle/>
          <a:p>
            <a:r>
              <a:rPr lang="en-US" dirty="0" smtClean="0"/>
              <a:t>other tactics</a:t>
            </a:r>
          </a:p>
          <a:p>
            <a:pPr lvl="1"/>
            <a:r>
              <a:rPr lang="en-US" dirty="0" smtClean="0"/>
              <a:t>tillage, cover crops, row spacing, crop rotation (especially field corn)</a:t>
            </a:r>
          </a:p>
          <a:p>
            <a:pPr lvl="1"/>
            <a:endParaRPr lang="en-US" dirty="0" smtClean="0"/>
          </a:p>
          <a:p>
            <a:r>
              <a:rPr lang="en-US" dirty="0" smtClean="0"/>
              <a:t>use full labeled rates</a:t>
            </a:r>
          </a:p>
          <a:p>
            <a:endParaRPr lang="en-US" dirty="0" smtClean="0"/>
          </a:p>
          <a:p>
            <a:r>
              <a:rPr lang="en-US" dirty="0" smtClean="0"/>
              <a:t>hand-weeding</a:t>
            </a:r>
          </a:p>
          <a:p>
            <a:endParaRPr lang="en-US" dirty="0" smtClean="0"/>
          </a:p>
          <a:p>
            <a:r>
              <a:rPr lang="en-US" dirty="0" smtClean="0"/>
              <a:t>pray for a new mode of action!</a:t>
            </a:r>
            <a:endParaRPr lang="en-US" dirty="0"/>
          </a:p>
        </p:txBody>
      </p:sp>
      <p:pic>
        <p:nvPicPr>
          <p:cNvPr id="6" name="Content Placeholder 5"/>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580856" y="1308100"/>
            <a:ext cx="3295650" cy="2471738"/>
          </a:xfrm>
        </p:spPr>
      </p:pic>
      <p:pic>
        <p:nvPicPr>
          <p:cNvPr id="7" name="Content Placeholder 6"/>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5580857" y="3932238"/>
            <a:ext cx="3295649" cy="2471737"/>
          </a:xfrm>
        </p:spPr>
      </p:pic>
    </p:spTree>
    <p:extLst>
      <p:ext uri="{BB962C8B-B14F-4D97-AF65-F5344CB8AC3E}">
        <p14:creationId xmlns:p14="http://schemas.microsoft.com/office/powerpoint/2010/main" val="530319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field pictures\2011 field shots\june 28\Picture 04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2"/>
          <p:cNvSpPr txBox="1">
            <a:spLocks noChangeArrowheads="1"/>
          </p:cNvSpPr>
          <p:nvPr/>
        </p:nvSpPr>
        <p:spPr bwMode="auto">
          <a:xfrm>
            <a:off x="152400" y="152400"/>
            <a:ext cx="38843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sz="3200" b="1" dirty="0" smtClean="0">
                <a:solidFill>
                  <a:srgbClr val="000000"/>
                </a:solidFill>
              </a:rPr>
              <a:t>Questions?</a:t>
            </a:r>
          </a:p>
          <a:p>
            <a:pPr eaLnBrk="1" fontAlgn="base" hangingPunct="1">
              <a:spcBef>
                <a:spcPct val="0"/>
              </a:spcBef>
              <a:spcAft>
                <a:spcPct val="0"/>
              </a:spcAft>
            </a:pPr>
            <a:r>
              <a:rPr lang="en-US" sz="3200" b="1" dirty="0" smtClean="0">
                <a:solidFill>
                  <a:srgbClr val="000000"/>
                </a:solidFill>
              </a:rPr>
              <a:t>eprostko@uga.edu</a:t>
            </a:r>
          </a:p>
          <a:p>
            <a:pPr eaLnBrk="1" fontAlgn="base" hangingPunct="1">
              <a:spcBef>
                <a:spcPct val="0"/>
              </a:spcBef>
              <a:spcAft>
                <a:spcPct val="0"/>
              </a:spcAft>
            </a:pPr>
            <a:r>
              <a:rPr lang="en-US" sz="3200" b="1" dirty="0" smtClean="0">
                <a:solidFill>
                  <a:srgbClr val="000000"/>
                </a:solidFill>
              </a:rPr>
              <a:t>www.gaweed.com</a:t>
            </a:r>
            <a:endParaRPr lang="en-US" sz="3200" b="1" dirty="0">
              <a:solidFill>
                <a:srgbClr val="00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5791200"/>
            <a:ext cx="244475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487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ATTENTION ALL FERAL HOGS!</a:t>
            </a:r>
            <a:endParaRPr lang="en-US"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533400" y="1752600"/>
            <a:ext cx="4038600" cy="269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10"/>
          <p:cNvSpPr>
            <a:spLocks noGrp="1"/>
          </p:cNvSpPr>
          <p:nvPr>
            <p:ph sz="half" idx="2"/>
          </p:nvPr>
        </p:nvSpPr>
        <p:spPr/>
        <p:txBody>
          <a:bodyPr/>
          <a:lstStyle/>
          <a:p>
            <a:r>
              <a:rPr lang="en-US" dirty="0" smtClean="0"/>
              <a:t>THIS WAY TO SCOTT MONFORT’S PEANUTS</a:t>
            </a:r>
            <a:endParaRPr lang="en-US" dirty="0"/>
          </a:p>
        </p:txBody>
      </p:sp>
      <p:sp>
        <p:nvSpPr>
          <p:cNvPr id="12" name="Right Arrow 11"/>
          <p:cNvSpPr/>
          <p:nvPr/>
        </p:nvSpPr>
        <p:spPr>
          <a:xfrm>
            <a:off x="5181600" y="2667000"/>
            <a:ext cx="3200400" cy="17038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mtClean="0">
              <a:solidFill>
                <a:prstClr val="white"/>
              </a:solidFill>
            </a:endParaRPr>
          </a:p>
        </p:txBody>
      </p:sp>
    </p:spTree>
    <p:extLst>
      <p:ext uri="{BB962C8B-B14F-4D97-AF65-F5344CB8AC3E}">
        <p14:creationId xmlns:p14="http://schemas.microsoft.com/office/powerpoint/2010/main" val="3269015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405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PPO-Resistance</a:t>
            </a:r>
            <a:endParaRPr lang="en-US" dirty="0"/>
          </a:p>
        </p:txBody>
      </p:sp>
      <p:pic>
        <p:nvPicPr>
          <p:cNvPr id="8" name="Content Placeholder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934424" y="1219200"/>
            <a:ext cx="1609344" cy="968809"/>
          </a:xfrm>
        </p:spPr>
      </p:pic>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3400297" y="2133600"/>
            <a:ext cx="2099565" cy="573881"/>
          </a:xfrm>
        </p:spPr>
      </p:pic>
      <p:sp>
        <p:nvSpPr>
          <p:cNvPr id="7" name="Text Placeholder 6"/>
          <p:cNvSpPr>
            <a:spLocks noGrp="1"/>
          </p:cNvSpPr>
          <p:nvPr>
            <p:ph type="body" sz="half" idx="3"/>
          </p:nvPr>
        </p:nvSpPr>
        <p:spPr>
          <a:xfrm>
            <a:off x="5616575" y="1295400"/>
            <a:ext cx="3603625" cy="5095875"/>
          </a:xfrm>
        </p:spPr>
        <p:txBody>
          <a:bodyPr/>
          <a:lstStyle/>
          <a:p>
            <a:r>
              <a:rPr lang="en-US" sz="2000" dirty="0" smtClean="0"/>
              <a:t>Very popular herbicides </a:t>
            </a:r>
          </a:p>
          <a:p>
            <a:r>
              <a:rPr lang="en-US" sz="2000" dirty="0" smtClean="0"/>
              <a:t>11 species worldwide</a:t>
            </a:r>
          </a:p>
          <a:p>
            <a:r>
              <a:rPr lang="en-US" sz="2000" dirty="0" smtClean="0"/>
              <a:t>4 species in US</a:t>
            </a:r>
          </a:p>
          <a:p>
            <a:pPr lvl="1"/>
            <a:r>
              <a:rPr lang="en-US" sz="2000" b="1" dirty="0" smtClean="0">
                <a:solidFill>
                  <a:srgbClr val="FF0000"/>
                </a:solidFill>
              </a:rPr>
              <a:t>Palmer amaranth </a:t>
            </a:r>
          </a:p>
          <a:p>
            <a:pPr lvl="2"/>
            <a:r>
              <a:rPr lang="en-US" sz="1800" b="1" i="1" dirty="0" smtClean="0">
                <a:solidFill>
                  <a:srgbClr val="FF0000"/>
                </a:solidFill>
              </a:rPr>
              <a:t>AR, IL, TN (confirmed)</a:t>
            </a:r>
          </a:p>
          <a:p>
            <a:pPr lvl="2"/>
            <a:r>
              <a:rPr lang="en-US" sz="1800" b="1" i="1" dirty="0" smtClean="0">
                <a:solidFill>
                  <a:srgbClr val="FF0000"/>
                </a:solidFill>
              </a:rPr>
              <a:t>AL, MS, NC, SC (suspected)</a:t>
            </a:r>
          </a:p>
          <a:p>
            <a:pPr lvl="1"/>
            <a:r>
              <a:rPr lang="en-US" sz="2000" dirty="0" smtClean="0"/>
              <a:t>tall waterhemp</a:t>
            </a:r>
          </a:p>
          <a:p>
            <a:pPr lvl="2"/>
            <a:r>
              <a:rPr lang="en-US" sz="1800" i="1" dirty="0" smtClean="0"/>
              <a:t>IL, IN, IA, KS, MO, MN</a:t>
            </a:r>
          </a:p>
          <a:p>
            <a:pPr lvl="1"/>
            <a:r>
              <a:rPr lang="en-US" sz="2000" dirty="0" smtClean="0"/>
              <a:t>common ragweed</a:t>
            </a:r>
          </a:p>
          <a:p>
            <a:pPr lvl="2"/>
            <a:r>
              <a:rPr lang="en-US" sz="1800" i="1" dirty="0" smtClean="0"/>
              <a:t>DE, NC, OH</a:t>
            </a:r>
          </a:p>
          <a:p>
            <a:pPr lvl="1"/>
            <a:r>
              <a:rPr lang="en-US" sz="2000" dirty="0" smtClean="0"/>
              <a:t>goosegrass</a:t>
            </a:r>
          </a:p>
          <a:p>
            <a:pPr lvl="2"/>
            <a:r>
              <a:rPr lang="en-US" sz="1800" i="1" dirty="0" smtClean="0"/>
              <a:t>NC, VA</a:t>
            </a:r>
            <a:endParaRPr lang="en-US" sz="1800" i="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648" y="2878776"/>
            <a:ext cx="1716024" cy="182447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2338" y="3124200"/>
            <a:ext cx="1740408" cy="1045648"/>
          </a:xfrm>
          <a:prstGeom prst="rect">
            <a:avLst/>
          </a:prstGeom>
        </p:spPr>
      </p:pic>
      <p:pic>
        <p:nvPicPr>
          <p:cNvPr id="1026" name="Picture 2" descr="C:\Users\eprostko\prostkoeric C drive\herbicide label pictures\cobra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7076" y="4495800"/>
            <a:ext cx="1490931" cy="641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2828" t="12423" r="55175" b="77997"/>
          <a:stretch/>
        </p:blipFill>
        <p:spPr bwMode="auto">
          <a:xfrm>
            <a:off x="1887648" y="5215890"/>
            <a:ext cx="2316480" cy="1013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Image result for ET herbicide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0356" y="5486400"/>
            <a:ext cx="1019175" cy="10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929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7291388" cy="1143000"/>
          </a:xfrm>
        </p:spPr>
        <p:txBody>
          <a:bodyPr/>
          <a:lstStyle/>
          <a:p>
            <a:r>
              <a:rPr lang="en-US" sz="3200" dirty="0" smtClean="0"/>
              <a:t>What and when was the last herbicide mode of action discovered?</a:t>
            </a:r>
            <a:endParaRPr lang="en-US" sz="3200" dirty="0"/>
          </a:p>
        </p:txBody>
      </p:sp>
      <p:sp>
        <p:nvSpPr>
          <p:cNvPr id="3" name="Content Placeholder 2"/>
          <p:cNvSpPr>
            <a:spLocks noGrp="1"/>
          </p:cNvSpPr>
          <p:nvPr>
            <p:ph idx="1"/>
          </p:nvPr>
        </p:nvSpPr>
        <p:spPr>
          <a:xfrm>
            <a:off x="1784350" y="1457325"/>
            <a:ext cx="7283450" cy="5095875"/>
          </a:xfrm>
        </p:spPr>
        <p:txBody>
          <a:bodyPr/>
          <a:lstStyle/>
          <a:p>
            <a:r>
              <a:rPr lang="en-US" dirty="0" smtClean="0"/>
              <a:t>HPPD inhibitors (WSSA MOA 27)</a:t>
            </a:r>
          </a:p>
          <a:p>
            <a:endParaRPr lang="en-US" dirty="0" smtClean="0"/>
          </a:p>
          <a:p>
            <a:r>
              <a:rPr lang="en-US" dirty="0" smtClean="0"/>
              <a:t>1980</a:t>
            </a:r>
          </a:p>
          <a:p>
            <a:endParaRPr lang="en-US" dirty="0" smtClean="0"/>
          </a:p>
          <a:p>
            <a:r>
              <a:rPr lang="en-US" dirty="0" err="1" smtClean="0"/>
              <a:t>Sanbird</a:t>
            </a:r>
            <a:r>
              <a:rPr lang="en-US" dirty="0" smtClean="0"/>
              <a:t> (</a:t>
            </a:r>
            <a:r>
              <a:rPr lang="en-US" dirty="0" err="1" smtClean="0"/>
              <a:t>pyrazolynate</a:t>
            </a:r>
            <a:r>
              <a:rPr lang="en-US" dirty="0" smtClean="0"/>
              <a:t>) – a rice herbicide</a:t>
            </a:r>
          </a:p>
          <a:p>
            <a:pPr lvl="1"/>
            <a:r>
              <a:rPr lang="en-US" sz="2000" i="1" dirty="0" smtClean="0"/>
              <a:t>Sankyo (Japan)</a:t>
            </a:r>
          </a:p>
          <a:p>
            <a:endParaRPr lang="en-US" dirty="0" smtClean="0"/>
          </a:p>
          <a:p>
            <a:r>
              <a:rPr lang="en-US" dirty="0" smtClean="0"/>
              <a:t>Since then………..</a:t>
            </a:r>
          </a:p>
          <a:p>
            <a:pPr lvl="1">
              <a:buFontTx/>
              <a:buChar char="-"/>
            </a:pPr>
            <a:r>
              <a:rPr lang="en-US" sz="2000" i="1" dirty="0" smtClean="0"/>
              <a:t>Callisto (mesotrione) – 2001 (Syngenta)</a:t>
            </a:r>
          </a:p>
          <a:p>
            <a:pPr lvl="1">
              <a:buFontTx/>
              <a:buChar char="-"/>
            </a:pPr>
            <a:r>
              <a:rPr lang="en-US" sz="2000" i="1" dirty="0">
                <a:solidFill>
                  <a:srgbClr val="000000"/>
                </a:solidFill>
              </a:rPr>
              <a:t>Impact/Armezon (</a:t>
            </a:r>
            <a:r>
              <a:rPr lang="en-US" sz="2000" i="1" dirty="0" err="1">
                <a:solidFill>
                  <a:srgbClr val="000000"/>
                </a:solidFill>
              </a:rPr>
              <a:t>topramezone</a:t>
            </a:r>
            <a:r>
              <a:rPr lang="en-US" sz="2000" i="1" dirty="0">
                <a:solidFill>
                  <a:srgbClr val="000000"/>
                </a:solidFill>
              </a:rPr>
              <a:t>) </a:t>
            </a:r>
            <a:r>
              <a:rPr lang="en-US" sz="2000" i="1" dirty="0" smtClean="0">
                <a:solidFill>
                  <a:srgbClr val="000000"/>
                </a:solidFill>
              </a:rPr>
              <a:t>– 2006 (AMVAC/BASF)</a:t>
            </a:r>
            <a:endParaRPr lang="en-US" sz="2000" i="1" dirty="0" smtClean="0"/>
          </a:p>
          <a:p>
            <a:pPr lvl="1">
              <a:buFontTx/>
              <a:buChar char="-"/>
            </a:pPr>
            <a:r>
              <a:rPr lang="en-US" sz="2000" i="1" dirty="0" smtClean="0"/>
              <a:t>Laudis (tembotrione) - 2007 (Bayer)</a:t>
            </a:r>
          </a:p>
          <a:p>
            <a:endParaRPr lang="en-US" sz="2000" i="1" dirty="0"/>
          </a:p>
        </p:txBody>
      </p:sp>
    </p:spTree>
    <p:extLst>
      <p:ext uri="{BB962C8B-B14F-4D97-AF65-F5344CB8AC3E}">
        <p14:creationId xmlns:p14="http://schemas.microsoft.com/office/powerpoint/2010/main" val="37008488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down)">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down)">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What happened to herbicide discovery?</a:t>
            </a:r>
            <a:endParaRPr lang="en-US" sz="2800" dirty="0"/>
          </a:p>
        </p:txBody>
      </p:sp>
      <p:sp>
        <p:nvSpPr>
          <p:cNvPr id="4" name="Content Placeholder 3"/>
          <p:cNvSpPr>
            <a:spLocks noGrp="1"/>
          </p:cNvSpPr>
          <p:nvPr>
            <p:ph sz="half" idx="1"/>
          </p:nvPr>
        </p:nvSpPr>
        <p:spPr/>
        <p:txBody>
          <a:bodyPr/>
          <a:lstStyle/>
          <a:p>
            <a:r>
              <a:rPr lang="en-US" dirty="0" smtClean="0"/>
              <a:t>herbicide tolerant crops</a:t>
            </a:r>
          </a:p>
          <a:p>
            <a:endParaRPr lang="en-US" dirty="0" smtClean="0"/>
          </a:p>
          <a:p>
            <a:r>
              <a:rPr lang="en-US" dirty="0" smtClean="0"/>
              <a:t>industry consolidation</a:t>
            </a:r>
          </a:p>
          <a:p>
            <a:endParaRPr lang="en-US" dirty="0" smtClean="0"/>
          </a:p>
          <a:p>
            <a:r>
              <a:rPr lang="en-US" dirty="0" smtClean="0"/>
              <a:t>registration costs</a:t>
            </a:r>
          </a:p>
          <a:p>
            <a:endParaRPr lang="en-US" dirty="0" smtClean="0"/>
          </a:p>
          <a:p>
            <a:r>
              <a:rPr lang="en-US" dirty="0" smtClean="0"/>
              <a:t>It </a:t>
            </a:r>
            <a:r>
              <a:rPr lang="en-US" dirty="0" err="1" smtClean="0"/>
              <a:t>ain’t</a:t>
            </a:r>
            <a:r>
              <a:rPr lang="en-US" dirty="0" smtClean="0"/>
              <a:t> easy!</a:t>
            </a:r>
            <a:endParaRPr lang="en-US" dirty="0"/>
          </a:p>
        </p:txBody>
      </p:sp>
      <p:pic>
        <p:nvPicPr>
          <p:cNvPr id="9" name="Picture 3" descr="C:\Users\eprostko\AppData\Local\Microsoft\Windows\Temporary Internet Files\Content.IE5\C3KXI78U\Zhaoqing_Brewery_beer_laboratory_1999[1].jpg"/>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tretch>
            <a:fillRect/>
          </a:stretch>
        </p:blipFill>
        <p:spPr bwMode="auto">
          <a:xfrm>
            <a:off x="5410201" y="4072241"/>
            <a:ext cx="3352800" cy="2093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eprostko\AppData\Local\Microsoft\Windows\Temporary Internet Files\Content.IE5\R8BHNU4W\Descubrimiento+de+América[1].jp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410200" y="1365726"/>
            <a:ext cx="3352800" cy="226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956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Planted Acres - 2017</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8330612"/>
              </p:ext>
            </p:extLst>
          </p:nvPr>
        </p:nvGraphicFramePr>
        <p:xfrm>
          <a:off x="1784350" y="1308100"/>
          <a:ext cx="7208838" cy="50958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317" y="6423577"/>
            <a:ext cx="1077539" cy="430887"/>
          </a:xfrm>
          <a:prstGeom prst="rect">
            <a:avLst/>
          </a:prstGeom>
          <a:noFill/>
        </p:spPr>
        <p:txBody>
          <a:bodyPr wrap="none" rtlCol="0">
            <a:spAutoFit/>
          </a:bodyPr>
          <a:lstStyle/>
          <a:p>
            <a:r>
              <a:rPr lang="en-US" sz="1100" dirty="0" smtClean="0"/>
              <a:t>NASS</a:t>
            </a:r>
          </a:p>
          <a:p>
            <a:r>
              <a:rPr lang="en-US" sz="1100" smtClean="0"/>
              <a:t>June 30, 2017</a:t>
            </a:r>
            <a:endParaRPr lang="en-US" sz="1100" dirty="0"/>
          </a:p>
        </p:txBody>
      </p:sp>
    </p:spTree>
    <p:extLst>
      <p:ext uri="{BB962C8B-B14F-4D97-AF65-F5344CB8AC3E}">
        <p14:creationId xmlns:p14="http://schemas.microsoft.com/office/powerpoint/2010/main" val="3793118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a minor crop, we have a great toolbox! (22 active ingredients)</a:t>
            </a:r>
            <a:endParaRPr lang="en-US" dirty="0"/>
          </a:p>
        </p:txBody>
      </p:sp>
      <p:sp>
        <p:nvSpPr>
          <p:cNvPr id="4" name="Content Placeholder 3"/>
          <p:cNvSpPr>
            <a:spLocks noGrp="1"/>
          </p:cNvSpPr>
          <p:nvPr>
            <p:ph sz="half" idx="1"/>
          </p:nvPr>
        </p:nvSpPr>
        <p:spPr/>
        <p:txBody>
          <a:bodyPr/>
          <a:lstStyle/>
          <a:p>
            <a:r>
              <a:rPr lang="en-US" u="sng" dirty="0" smtClean="0"/>
              <a:t>Residuals</a:t>
            </a:r>
          </a:p>
          <a:p>
            <a:pPr lvl="1"/>
            <a:r>
              <a:rPr lang="en-US" sz="2000" i="1" dirty="0" smtClean="0"/>
              <a:t>Dual Magnum</a:t>
            </a:r>
          </a:p>
          <a:p>
            <a:pPr lvl="1"/>
            <a:r>
              <a:rPr lang="en-US" sz="2000" i="1" dirty="0" smtClean="0"/>
              <a:t>Outlook</a:t>
            </a:r>
          </a:p>
          <a:p>
            <a:pPr lvl="1"/>
            <a:r>
              <a:rPr lang="en-US" sz="2000" i="1" dirty="0" smtClean="0"/>
              <a:t>Prowl</a:t>
            </a:r>
          </a:p>
          <a:p>
            <a:pPr lvl="1"/>
            <a:r>
              <a:rPr lang="en-US" sz="2000" i="1" dirty="0" smtClean="0"/>
              <a:t>Pursuit</a:t>
            </a:r>
          </a:p>
          <a:p>
            <a:pPr lvl="1"/>
            <a:r>
              <a:rPr lang="en-US" sz="2000" i="1" dirty="0" smtClean="0"/>
              <a:t>Sonalan</a:t>
            </a:r>
          </a:p>
          <a:p>
            <a:pPr lvl="1"/>
            <a:r>
              <a:rPr lang="en-US" sz="2000" i="1" dirty="0" smtClean="0"/>
              <a:t>Spartan</a:t>
            </a:r>
          </a:p>
          <a:p>
            <a:pPr lvl="1"/>
            <a:r>
              <a:rPr lang="en-US" sz="2000" i="1" dirty="0" smtClean="0"/>
              <a:t>Strongarm</a:t>
            </a:r>
          </a:p>
          <a:p>
            <a:pPr lvl="1"/>
            <a:r>
              <a:rPr lang="en-US" sz="2000" i="1" dirty="0" smtClean="0"/>
              <a:t>Valor</a:t>
            </a:r>
          </a:p>
          <a:p>
            <a:pPr lvl="1"/>
            <a:r>
              <a:rPr lang="en-US" sz="2000" i="1" dirty="0" smtClean="0"/>
              <a:t>Warrant</a:t>
            </a:r>
          </a:p>
          <a:p>
            <a:pPr lvl="1"/>
            <a:r>
              <a:rPr lang="en-US" sz="2000" i="1" dirty="0" smtClean="0"/>
              <a:t>Zidua</a:t>
            </a:r>
          </a:p>
          <a:p>
            <a:pPr lvl="1"/>
            <a:endParaRPr lang="en-US" dirty="0"/>
          </a:p>
        </p:txBody>
      </p:sp>
      <p:sp>
        <p:nvSpPr>
          <p:cNvPr id="5" name="Content Placeholder 4"/>
          <p:cNvSpPr>
            <a:spLocks noGrp="1"/>
          </p:cNvSpPr>
          <p:nvPr>
            <p:ph sz="half" idx="2"/>
          </p:nvPr>
        </p:nvSpPr>
        <p:spPr/>
        <p:txBody>
          <a:bodyPr/>
          <a:lstStyle/>
          <a:p>
            <a:r>
              <a:rPr lang="en-US" u="sng" dirty="0" smtClean="0"/>
              <a:t>Postemergence</a:t>
            </a:r>
          </a:p>
          <a:p>
            <a:pPr lvl="1"/>
            <a:r>
              <a:rPr lang="en-US" sz="2000" i="1" dirty="0" smtClean="0"/>
              <a:t>2,4-DB</a:t>
            </a:r>
          </a:p>
          <a:p>
            <a:pPr lvl="1"/>
            <a:r>
              <a:rPr lang="en-US" sz="2000" i="1" dirty="0" smtClean="0"/>
              <a:t>Aim</a:t>
            </a:r>
          </a:p>
          <a:p>
            <a:pPr lvl="1"/>
            <a:r>
              <a:rPr lang="en-US" sz="2000" i="1" dirty="0" smtClean="0"/>
              <a:t>Basagran</a:t>
            </a:r>
          </a:p>
          <a:p>
            <a:pPr lvl="1"/>
            <a:r>
              <a:rPr lang="en-US" sz="2000" i="1" dirty="0" smtClean="0"/>
              <a:t>Cadre</a:t>
            </a:r>
          </a:p>
          <a:p>
            <a:pPr lvl="1"/>
            <a:r>
              <a:rPr lang="en-US" sz="2000" i="1" dirty="0" smtClean="0"/>
              <a:t>Classic</a:t>
            </a:r>
          </a:p>
          <a:p>
            <a:pPr lvl="1"/>
            <a:r>
              <a:rPr lang="en-US" sz="2000" i="1" dirty="0" smtClean="0"/>
              <a:t>Cobra</a:t>
            </a:r>
          </a:p>
          <a:p>
            <a:pPr lvl="1"/>
            <a:r>
              <a:rPr lang="en-US" sz="2000" i="1" dirty="0" smtClean="0"/>
              <a:t>ET</a:t>
            </a:r>
          </a:p>
          <a:p>
            <a:pPr lvl="1"/>
            <a:r>
              <a:rPr lang="en-US" sz="2000" i="1" dirty="0" err="1" smtClean="0"/>
              <a:t>Fusilade</a:t>
            </a:r>
            <a:endParaRPr lang="en-US" sz="2000" i="1" dirty="0" smtClean="0"/>
          </a:p>
          <a:p>
            <a:pPr lvl="1"/>
            <a:r>
              <a:rPr lang="en-US" sz="2000" i="1" dirty="0" smtClean="0"/>
              <a:t>Gramoxone</a:t>
            </a:r>
          </a:p>
          <a:p>
            <a:pPr lvl="1"/>
            <a:r>
              <a:rPr lang="en-US" sz="2000" i="1" dirty="0" smtClean="0"/>
              <a:t>Poast</a:t>
            </a:r>
          </a:p>
          <a:p>
            <a:pPr lvl="1"/>
            <a:r>
              <a:rPr lang="en-US" sz="2000" i="1" dirty="0" smtClean="0"/>
              <a:t>Select</a:t>
            </a:r>
          </a:p>
          <a:p>
            <a:pPr lvl="1"/>
            <a:r>
              <a:rPr lang="en-US" sz="2000" i="1" dirty="0" smtClean="0"/>
              <a:t>Storm</a:t>
            </a:r>
          </a:p>
          <a:p>
            <a:pPr lvl="1"/>
            <a:r>
              <a:rPr lang="en-US" sz="2000" i="1" dirty="0" smtClean="0"/>
              <a:t>Ultra Blazer</a:t>
            </a:r>
            <a:endParaRPr lang="en-US" sz="2000" i="1" dirty="0"/>
          </a:p>
        </p:txBody>
      </p:sp>
    </p:spTree>
    <p:extLst>
      <p:ext uri="{BB962C8B-B14F-4D97-AF65-F5344CB8AC3E}">
        <p14:creationId xmlns:p14="http://schemas.microsoft.com/office/powerpoint/2010/main" val="3292059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Peanuts">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Peanu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eanut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anu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anut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anut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anu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anu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anu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P_SAGRI_PRT_Harvest_Time">
  <a:themeElements>
    <a:clrScheme name="PPP_SAGRI_PRT_Harvest_Time 15">
      <a:dk1>
        <a:srgbClr val="000000"/>
      </a:dk1>
      <a:lt1>
        <a:srgbClr val="B2B2B2"/>
      </a:lt1>
      <a:dk2>
        <a:srgbClr val="003366"/>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fontScheme name="PPP_SAGRI_PRT_Harvest_Ti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P_SAGRI_PRT_Harvest_T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AGRI_PRT_Harvest_T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P_SAGRI_PRT_Harvest_T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P_SAGRI_PRT_Harvest_T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P_SAGRI_PRT_Harvest_T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P_SAGRI_PRT_Harvest_T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P_SAGRI_PRT_Harvest_T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P_SAGRI_PRT_Harvest_T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P_SAGRI_PRT_Harvest_T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P_SAGRI_PRT_Harvest_T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P_SAGRI_PRT_Harvest_T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P_SAGRI_PRT_Harvest_T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P_SAGRI_PRT_Harvest_Time 13">
        <a:dk1>
          <a:srgbClr val="000000"/>
        </a:dk1>
        <a:lt1>
          <a:srgbClr val="B2B2B2"/>
        </a:lt1>
        <a:dk2>
          <a:srgbClr val="000000"/>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AGRI_PRT_Harvest_Time 14">
        <a:dk1>
          <a:srgbClr val="000000"/>
        </a:dk1>
        <a:lt1>
          <a:srgbClr val="B2B2B2"/>
        </a:lt1>
        <a:dk2>
          <a:srgbClr val="000066"/>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AGRI_PRT_Harvest_Time 15">
        <a:dk1>
          <a:srgbClr val="000000"/>
        </a:dk1>
        <a:lt1>
          <a:srgbClr val="B2B2B2"/>
        </a:lt1>
        <a:dk2>
          <a:srgbClr val="003366"/>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AGRI_PRT_Harvest_Time 16">
        <a:dk1>
          <a:srgbClr val="000000"/>
        </a:dk1>
        <a:lt1>
          <a:srgbClr val="B2B2B2"/>
        </a:lt1>
        <a:dk2>
          <a:srgbClr val="663300"/>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Peanuts">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Peanu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eanut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anu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anut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anut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anu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anu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anu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Peanuts">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Peanu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anut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anu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anut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anut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anu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anu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anu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6092</TotalTime>
  <Words>733</Words>
  <Application>Microsoft Office PowerPoint</Application>
  <PresentationFormat>On-screen Show (4:3)</PresentationFormat>
  <Paragraphs>188</Paragraphs>
  <Slides>21</Slides>
  <Notes>2</Notes>
  <HiddenSlides>0</HiddenSlides>
  <MMClips>0</MMClips>
  <ScaleCrop>false</ScaleCrop>
  <HeadingPairs>
    <vt:vector size="4" baseType="variant">
      <vt:variant>
        <vt:lpstr>Theme</vt:lpstr>
      </vt:variant>
      <vt:variant>
        <vt:i4>5</vt:i4>
      </vt:variant>
      <vt:variant>
        <vt:lpstr>Slide Titles</vt:lpstr>
      </vt:variant>
      <vt:variant>
        <vt:i4>21</vt:i4>
      </vt:variant>
    </vt:vector>
  </HeadingPairs>
  <TitlesOfParts>
    <vt:vector size="26" baseType="lpstr">
      <vt:lpstr>Peanuts</vt:lpstr>
      <vt:lpstr>PPP_SAGRI_PRT_Harvest_Time</vt:lpstr>
      <vt:lpstr>3_Peanuts</vt:lpstr>
      <vt:lpstr>Office Theme</vt:lpstr>
      <vt:lpstr>4_Peanuts</vt:lpstr>
      <vt:lpstr>Peanut Weed Control: Are We Out of  Silver Bullets?</vt:lpstr>
      <vt:lpstr>Feral Hogs:  My new #1 enemy!</vt:lpstr>
      <vt:lpstr>ATTENTION ALL FERAL HOGS!</vt:lpstr>
      <vt:lpstr>PowerPoint Presentation</vt:lpstr>
      <vt:lpstr>PPO-Resistance</vt:lpstr>
      <vt:lpstr>What and when was the last herbicide mode of action discovered?</vt:lpstr>
      <vt:lpstr>What happened to herbicide discovery?</vt:lpstr>
      <vt:lpstr>U.S. Planted Acres - 2017</vt:lpstr>
      <vt:lpstr>For a minor crop, we have a great toolbox! (22 active ingredients)</vt:lpstr>
      <vt:lpstr>Discovery and Development Costs of New Crop Protection Products</vt:lpstr>
      <vt:lpstr>Number of Years Between Synthesis and 1st Sale</vt:lpstr>
      <vt:lpstr>Number of Products (X 1000) Processed Leading to A Single Successful Launch</vt:lpstr>
      <vt:lpstr>Peanut Silver Bullets Since the 1980’s</vt:lpstr>
      <vt:lpstr>Zidua in Peanut</vt:lpstr>
      <vt:lpstr>Zidua vs. Dual in Peanut - 2016</vt:lpstr>
      <vt:lpstr>Future Silver Bullets?</vt:lpstr>
      <vt:lpstr>Brake vs. Valor Programs* - 2017</vt:lpstr>
      <vt:lpstr>Brake/Peanut Injury - 2017</vt:lpstr>
      <vt:lpstr>What about Zorial/Solicam?</vt:lpstr>
      <vt:lpstr>The Future: What can you do?</vt:lpstr>
      <vt:lpstr>PowerPoint Presentation</vt:lpstr>
    </vt:vector>
  </TitlesOfParts>
  <Company>UGA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We Out of  Silver Bullets?</dc:title>
  <dc:creator>Eric P. Prostko</dc:creator>
  <cp:lastModifiedBy>Eric P. Prostko</cp:lastModifiedBy>
  <cp:revision>77</cp:revision>
  <cp:lastPrinted>2017-07-17T12:40:03Z</cp:lastPrinted>
  <dcterms:created xsi:type="dcterms:W3CDTF">2017-05-11T19:11:50Z</dcterms:created>
  <dcterms:modified xsi:type="dcterms:W3CDTF">2017-08-17T13:58:19Z</dcterms:modified>
</cp:coreProperties>
</file>