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7" r:id="rId3"/>
    <p:sldMasterId id="2147483717" r:id="rId4"/>
    <p:sldMasterId id="2147483737" r:id="rId5"/>
    <p:sldMasterId id="2147483754" r:id="rId6"/>
  </p:sldMasterIdLst>
  <p:notesMasterIdLst>
    <p:notesMasterId r:id="rId32"/>
  </p:notesMasterIdLst>
  <p:handoutMasterIdLst>
    <p:handoutMasterId r:id="rId33"/>
  </p:handoutMasterIdLst>
  <p:sldIdLst>
    <p:sldId id="267" r:id="rId7"/>
    <p:sldId id="282" r:id="rId8"/>
    <p:sldId id="283" r:id="rId9"/>
    <p:sldId id="269" r:id="rId10"/>
    <p:sldId id="277" r:id="rId11"/>
    <p:sldId id="278" r:id="rId12"/>
    <p:sldId id="271" r:id="rId13"/>
    <p:sldId id="279" r:id="rId14"/>
    <p:sldId id="272" r:id="rId15"/>
    <p:sldId id="280" r:id="rId16"/>
    <p:sldId id="273" r:id="rId17"/>
    <p:sldId id="275" r:id="rId18"/>
    <p:sldId id="263" r:id="rId19"/>
    <p:sldId id="265" r:id="rId20"/>
    <p:sldId id="261" r:id="rId21"/>
    <p:sldId id="262" r:id="rId22"/>
    <p:sldId id="264" r:id="rId23"/>
    <p:sldId id="274" r:id="rId24"/>
    <p:sldId id="258" r:id="rId25"/>
    <p:sldId id="259" r:id="rId26"/>
    <p:sldId id="266" r:id="rId27"/>
    <p:sldId id="281" r:id="rId28"/>
    <p:sldId id="284" r:id="rId29"/>
    <p:sldId id="285" r:id="rId30"/>
    <p:sldId id="268" r:id="rId31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585" autoAdjust="0"/>
    <p:restoredTop sz="86403" autoAdjust="0"/>
  </p:normalViewPr>
  <p:slideViewPr>
    <p:cSldViewPr>
      <p:cViewPr>
        <p:scale>
          <a:sx n="60" d="100"/>
          <a:sy n="60" d="100"/>
        </p:scale>
        <p:origin x="1573" y="11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91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flumioxazin</c:v>
                </c:pt>
                <c:pt idx="1">
                  <c:v>s-metolachlor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7-4A98-B9D2-7544EA694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837184"/>
        <c:axId val="137884416"/>
      </c:barChart>
      <c:catAx>
        <c:axId val="137837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Active Ingredient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37884416"/>
        <c:crosses val="autoZero"/>
        <c:auto val="1"/>
        <c:lblAlgn val="ctr"/>
        <c:lblOffset val="100"/>
        <c:noMultiLvlLbl val="0"/>
      </c:catAx>
      <c:valAx>
        <c:axId val="137884416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Aces (% of Planted)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783718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J-Rooting (%)</a:t>
            </a:r>
            <a:endParaRPr lang="en-US" dirty="0"/>
          </a:p>
        </c:rich>
      </c:tx>
      <c:layout>
        <c:manualLayout>
          <c:xMode val="edge"/>
          <c:yMode val="edge"/>
          <c:x val="0.27107110711071108"/>
          <c:y val="1.24610591900311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43</c:v>
                </c:pt>
                <c:pt idx="1">
                  <c:v>51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8-492D-A7FC-6B631F7BC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054080"/>
        <c:axId val="139625600"/>
      </c:barChart>
      <c:catAx>
        <c:axId val="139054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9625600"/>
        <c:crosses val="autoZero"/>
        <c:auto val="1"/>
        <c:lblAlgn val="ctr"/>
        <c:lblOffset val="100"/>
        <c:noMultiLvlLbl val="0"/>
      </c:catAx>
      <c:valAx>
        <c:axId val="139625600"/>
        <c:scaling>
          <c:orientation val="minMax"/>
          <c:max val="6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9054080"/>
        <c:crosses val="autoZero"/>
        <c:crossBetween val="between"/>
        <c:majorUnit val="1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J-Rooting (%)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21</c:v>
                </c:pt>
                <c:pt idx="2">
                  <c:v>42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51</c:v>
                </c:pt>
                <c:pt idx="1">
                  <c:v>50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F7-435F-BD4D-9F52A2F5F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646080"/>
        <c:axId val="139648000"/>
      </c:barChart>
      <c:catAx>
        <c:axId val="139646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9648000"/>
        <c:crosses val="autoZero"/>
        <c:auto val="1"/>
        <c:lblAlgn val="ctr"/>
        <c:lblOffset val="100"/>
        <c:noMultiLvlLbl val="0"/>
      </c:catAx>
      <c:valAx>
        <c:axId val="139648000"/>
        <c:scaling>
          <c:orientation val="minMax"/>
          <c:max val="6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9646080"/>
        <c:crosses val="autoZero"/>
        <c:crossBetween val="between"/>
        <c:majorUnit val="1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J-Rooting (%)</a:t>
            </a:r>
            <a:endParaRPr lang="en-US" dirty="0"/>
          </a:p>
        </c:rich>
      </c:tx>
      <c:layout>
        <c:manualLayout>
          <c:xMode val="edge"/>
          <c:yMode val="edge"/>
          <c:x val="0.27107110711071108"/>
          <c:y val="1.24610591900311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62</c:v>
                </c:pt>
                <c:pt idx="1">
                  <c:v>64</c:v>
                </c:pt>
                <c:pt idx="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D2-4D47-982D-9ECA594C4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260864"/>
        <c:axId val="140262784"/>
      </c:barChart>
      <c:catAx>
        <c:axId val="140260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262784"/>
        <c:crosses val="autoZero"/>
        <c:auto val="1"/>
        <c:lblAlgn val="ctr"/>
        <c:lblOffset val="100"/>
        <c:noMultiLvlLbl val="0"/>
      </c:catAx>
      <c:valAx>
        <c:axId val="140262784"/>
        <c:scaling>
          <c:orientation val="minMax"/>
          <c:max val="75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260864"/>
        <c:crosses val="autoZero"/>
        <c:crossBetween val="between"/>
        <c:majorUnit val="1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J-Rooting (%)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16</c:v>
                </c:pt>
                <c:pt idx="2">
                  <c:v>21</c:v>
                </c:pt>
                <c:pt idx="3">
                  <c:v>42</c:v>
                </c:pt>
              </c:numCache>
            </c:numRef>
          </c:cat>
          <c:val>
            <c:numRef>
              <c:f>Sheet1!$B$2:$B$5</c:f>
              <c:numCache>
                <c:formatCode>0</c:formatCode>
                <c:ptCount val="4"/>
                <c:pt idx="0">
                  <c:v>67</c:v>
                </c:pt>
                <c:pt idx="1">
                  <c:v>61</c:v>
                </c:pt>
                <c:pt idx="2">
                  <c:v>65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6-483F-A360-DC25249D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275072"/>
        <c:axId val="140289536"/>
      </c:barChart>
      <c:catAx>
        <c:axId val="140275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0289536"/>
        <c:crosses val="autoZero"/>
        <c:auto val="1"/>
        <c:lblAlgn val="ctr"/>
        <c:lblOffset val="100"/>
        <c:noMultiLvlLbl val="0"/>
      </c:catAx>
      <c:valAx>
        <c:axId val="140289536"/>
        <c:scaling>
          <c:orientation val="minMax"/>
          <c:max val="75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275072"/>
        <c:crosses val="autoZero"/>
        <c:crossBetween val="between"/>
        <c:majorUnit val="1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lbs/A</a:t>
            </a:r>
            <a:endParaRPr lang="en-US" dirty="0"/>
          </a:p>
        </c:rich>
      </c:tx>
      <c:layout>
        <c:manualLayout>
          <c:xMode val="edge"/>
          <c:yMode val="edge"/>
          <c:x val="0.44388838883888387"/>
          <c:y val="2.24299065420560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5975</c:v>
                </c:pt>
                <c:pt idx="1">
                  <c:v>5805</c:v>
                </c:pt>
                <c:pt idx="2">
                  <c:v>5859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B-4159-8583-2B1F51570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429184"/>
        <c:axId val="140435456"/>
      </c:barChart>
      <c:catAx>
        <c:axId val="14042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435456"/>
        <c:crosses val="autoZero"/>
        <c:auto val="1"/>
        <c:lblAlgn val="ctr"/>
        <c:lblOffset val="100"/>
        <c:noMultiLvlLbl val="0"/>
      </c:catAx>
      <c:valAx>
        <c:axId val="140435456"/>
        <c:scaling>
          <c:orientation val="minMax"/>
          <c:max val="65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429184"/>
        <c:crosses val="autoZero"/>
        <c:crossBetween val="between"/>
        <c:majorUnit val="1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lbs/A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16</c:v>
                </c:pt>
                <c:pt idx="2">
                  <c:v>21</c:v>
                </c:pt>
                <c:pt idx="3">
                  <c:v>42</c:v>
                </c:pt>
              </c:numCache>
            </c:numRef>
          </c:cat>
          <c:val>
            <c:numRef>
              <c:f>Sheet1!$B$2:$B$5</c:f>
              <c:numCache>
                <c:formatCode>0</c:formatCode>
                <c:ptCount val="4"/>
                <c:pt idx="0">
                  <c:v>6195</c:v>
                </c:pt>
                <c:pt idx="1">
                  <c:v>5937</c:v>
                </c:pt>
                <c:pt idx="2">
                  <c:v>5859</c:v>
                </c:pt>
                <c:pt idx="3">
                  <c:v>5528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FA-4FB8-9EFA-BDF309952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529664"/>
        <c:axId val="140531584"/>
      </c:barChart>
      <c:catAx>
        <c:axId val="140529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0531584"/>
        <c:crosses val="autoZero"/>
        <c:auto val="1"/>
        <c:lblAlgn val="ctr"/>
        <c:lblOffset val="100"/>
        <c:noMultiLvlLbl val="0"/>
      </c:catAx>
      <c:valAx>
        <c:axId val="140531584"/>
        <c:scaling>
          <c:orientation val="minMax"/>
          <c:max val="65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529664"/>
        <c:crosses val="autoZero"/>
        <c:crossBetween val="between"/>
        <c:majorUnit val="1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Plants/3 row ft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13.1</c:v>
                </c:pt>
                <c:pt idx="1">
                  <c:v>13.2</c:v>
                </c:pt>
                <c:pt idx="2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94-47FD-AE16-C67853AE4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006912"/>
        <c:axId val="138008832"/>
      </c:barChart>
      <c:catAx>
        <c:axId val="138006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8008832"/>
        <c:crosses val="autoZero"/>
        <c:auto val="1"/>
        <c:lblAlgn val="ctr"/>
        <c:lblOffset val="100"/>
        <c:noMultiLvlLbl val="0"/>
      </c:catAx>
      <c:valAx>
        <c:axId val="138008832"/>
        <c:scaling>
          <c:orientation val="minMax"/>
          <c:max val="18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8006912"/>
        <c:crosses val="autoZero"/>
        <c:crossBetween val="between"/>
        <c:majorUnit val="6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Plants/3 </a:t>
            </a:r>
            <a:r>
              <a:rPr lang="en-US" dirty="0"/>
              <a:t>row ft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21</c:v>
                </c:pt>
                <c:pt idx="2">
                  <c:v>42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13.6</c:v>
                </c:pt>
                <c:pt idx="1">
                  <c:v>14.2</c:v>
                </c:pt>
                <c:pt idx="2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3-4C2B-A7B1-0F392AB7F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049792"/>
        <c:axId val="138101120"/>
      </c:barChart>
      <c:catAx>
        <c:axId val="138049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8101120"/>
        <c:crosses val="autoZero"/>
        <c:auto val="1"/>
        <c:lblAlgn val="ctr"/>
        <c:lblOffset val="100"/>
        <c:noMultiLvlLbl val="0"/>
      </c:catAx>
      <c:valAx>
        <c:axId val="138101120"/>
        <c:scaling>
          <c:orientation val="minMax"/>
          <c:max val="1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049792"/>
        <c:crosses val="autoZero"/>
        <c:crossBetween val="between"/>
        <c:majorUnit val="6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Plants/3 row ft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16.899999999999999</c:v>
                </c:pt>
                <c:pt idx="1">
                  <c:v>17.3</c:v>
                </c:pt>
                <c:pt idx="2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3D-4D1B-8B36-140E88F22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119808"/>
        <c:axId val="138126080"/>
      </c:barChart>
      <c:catAx>
        <c:axId val="138119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8126080"/>
        <c:crosses val="autoZero"/>
        <c:auto val="1"/>
        <c:lblAlgn val="ctr"/>
        <c:lblOffset val="100"/>
        <c:noMultiLvlLbl val="0"/>
      </c:catAx>
      <c:valAx>
        <c:axId val="138126080"/>
        <c:scaling>
          <c:orientation val="minMax"/>
          <c:max val="18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8119808"/>
        <c:crosses val="autoZero"/>
        <c:crossBetween val="between"/>
        <c:majorUnit val="6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Plants/3 </a:t>
            </a:r>
            <a:r>
              <a:rPr lang="en-US" dirty="0"/>
              <a:t>row ft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16</c:v>
                </c:pt>
                <c:pt idx="2">
                  <c:v>21</c:v>
                </c:pt>
                <c:pt idx="3">
                  <c:v>42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16.7</c:v>
                </c:pt>
                <c:pt idx="1">
                  <c:v>17.100000000000001</c:v>
                </c:pt>
                <c:pt idx="2">
                  <c:v>16.100000000000001</c:v>
                </c:pt>
                <c:pt idx="3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12-42AE-B37B-6935E4432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531584"/>
        <c:axId val="138533504"/>
      </c:barChart>
      <c:catAx>
        <c:axId val="138531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8533504"/>
        <c:crosses val="autoZero"/>
        <c:auto val="1"/>
        <c:lblAlgn val="ctr"/>
        <c:lblOffset val="100"/>
        <c:noMultiLvlLbl val="0"/>
      </c:catAx>
      <c:valAx>
        <c:axId val="138533504"/>
        <c:scaling>
          <c:orientation val="minMax"/>
          <c:max val="18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531584"/>
        <c:crosses val="autoZero"/>
        <c:crossBetween val="between"/>
        <c:majorUnit val="6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grams/plant</a:t>
            </a:r>
            <a:endParaRPr lang="en-US" dirty="0"/>
          </a:p>
        </c:rich>
      </c:tx>
      <c:layout>
        <c:manualLayout>
          <c:xMode val="edge"/>
          <c:yMode val="edge"/>
          <c:x val="0.27107110711071108"/>
          <c:y val="1.24610591900311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4.2</c:v>
                </c:pt>
                <c:pt idx="2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E-4650-B534-BAED3BD8A7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589312"/>
        <c:axId val="138591232"/>
      </c:barChart>
      <c:catAx>
        <c:axId val="138589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8591232"/>
        <c:crosses val="autoZero"/>
        <c:auto val="1"/>
        <c:lblAlgn val="ctr"/>
        <c:lblOffset val="100"/>
        <c:noMultiLvlLbl val="0"/>
      </c:catAx>
      <c:valAx>
        <c:axId val="138591232"/>
        <c:scaling>
          <c:orientation val="minMax"/>
          <c:max val="5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8589312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grams/plant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21</c:v>
                </c:pt>
                <c:pt idx="2">
                  <c:v>42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4.5999999999999996</c:v>
                </c:pt>
                <c:pt idx="1">
                  <c:v>3.7</c:v>
                </c:pt>
                <c:pt idx="2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4F-4530-9059-BCF4F13DB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624000"/>
        <c:axId val="138634368"/>
      </c:barChart>
      <c:catAx>
        <c:axId val="138624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8634368"/>
        <c:crosses val="autoZero"/>
        <c:auto val="1"/>
        <c:lblAlgn val="ctr"/>
        <c:lblOffset val="100"/>
        <c:noMultiLvlLbl val="0"/>
      </c:catAx>
      <c:valAx>
        <c:axId val="138634368"/>
        <c:scaling>
          <c:orientation val="minMax"/>
          <c:max val="5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8624000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grams/plant</a:t>
            </a:r>
            <a:endParaRPr lang="en-US" dirty="0"/>
          </a:p>
        </c:rich>
      </c:tx>
      <c:layout>
        <c:manualLayout>
          <c:xMode val="edge"/>
          <c:yMode val="edge"/>
          <c:x val="0.27107110711071108"/>
          <c:y val="1.24610591900311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6.2</c:v>
                </c:pt>
                <c:pt idx="1">
                  <c:v>5.5</c:v>
                </c:pt>
                <c:pt idx="2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9C-4DBD-A34B-760748B27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947968"/>
        <c:axId val="138954240"/>
      </c:barChart>
      <c:catAx>
        <c:axId val="13894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8954240"/>
        <c:crosses val="autoZero"/>
        <c:auto val="1"/>
        <c:lblAlgn val="ctr"/>
        <c:lblOffset val="100"/>
        <c:noMultiLvlLbl val="0"/>
      </c:catAx>
      <c:valAx>
        <c:axId val="138954240"/>
        <c:scaling>
          <c:orientation val="minMax"/>
          <c:max val="8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8947968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grams/plant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16</c:v>
                </c:pt>
                <c:pt idx="2">
                  <c:v>21</c:v>
                </c:pt>
                <c:pt idx="3">
                  <c:v>42</c:v>
                </c:pt>
              </c:numCache>
            </c:numRef>
          </c:cat>
          <c:val>
            <c:numRef>
              <c:f>Sheet1!$B$2:$B$5</c:f>
              <c:numCache>
                <c:formatCode>0.0</c:formatCode>
                <c:ptCount val="4"/>
                <c:pt idx="0">
                  <c:v>6.3</c:v>
                </c:pt>
                <c:pt idx="1">
                  <c:v>5.9</c:v>
                </c:pt>
                <c:pt idx="2">
                  <c:v>5.5</c:v>
                </c:pt>
                <c:pt idx="3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E-4B21-9F76-AD1C3AEC6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991104"/>
        <c:axId val="138993024"/>
      </c:barChart>
      <c:catAx>
        <c:axId val="138991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8993024"/>
        <c:crosses val="autoZero"/>
        <c:auto val="1"/>
        <c:lblAlgn val="ctr"/>
        <c:lblOffset val="100"/>
        <c:noMultiLvlLbl val="0"/>
      </c:catAx>
      <c:valAx>
        <c:axId val="138993024"/>
        <c:scaling>
          <c:orientation val="minMax"/>
          <c:max val="8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8991104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D95B7A77-0555-45AB-A3CF-46528C6CB773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4B4A0AA5-6DA5-4F81-A3DD-158D3D8AEF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79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1F24971C-93FE-4A6B-B0EA-7E7A0A6B0A76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44445"/>
            <a:ext cx="5642610" cy="4210526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4C2F76ED-8BE9-42C5-87B6-2B88F64A4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2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715EF-0381-435C-96B2-BFC5636A2CB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5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F76ED-8BE9-42C5-87B6-2B88F64A4C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9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9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083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2951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85438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44493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17219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78827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7258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5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70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9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19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2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3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35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6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417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6037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7450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94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5201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097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9099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20095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7870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93300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4976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53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1058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94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94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9525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94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94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0524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94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1153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94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2919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94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94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1977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44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02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96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5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85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72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31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8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47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96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90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49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91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485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57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50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43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17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29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63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943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6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85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942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11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037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16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39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91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053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89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57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50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269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49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8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478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81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752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982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053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83389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57822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32042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06463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5602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0238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194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16896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5913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0910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88400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126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4811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2360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96454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713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7697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89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22800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35630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82408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08078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12219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4415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03706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71550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8110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1492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5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2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2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6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73287" y="35814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4000" dirty="0" smtClean="0"/>
              <a:t>Peanut Response to Valor and Dual Magnum Under High Moisture Conditions </a:t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029200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879147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8999" r="56131" b="81668"/>
          <a:stretch/>
        </p:blipFill>
        <p:spPr bwMode="auto">
          <a:xfrm>
            <a:off x="71873" y="6252216"/>
            <a:ext cx="1323960" cy="52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0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4927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Plant Population - High Moisture Conditions - 2017 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161577"/>
              </p:ext>
            </p:extLst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4850757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93467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PE-67-17</a:t>
            </a:r>
          </a:p>
          <a:p>
            <a:r>
              <a:rPr lang="en-US" dirty="0">
                <a:solidFill>
                  <a:srgbClr val="000000"/>
                </a:solidFill>
              </a:rPr>
              <a:t>21 DAT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0091" y="1905000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0.5306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1905000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0.4882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3 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3 Valor rates</a:t>
            </a:r>
          </a:p>
        </p:txBody>
      </p:sp>
    </p:spTree>
    <p:extLst>
      <p:ext uri="{BB962C8B-B14F-4D97-AF65-F5344CB8AC3E}">
        <p14:creationId xmlns:p14="http://schemas.microsoft.com/office/powerpoint/2010/main" val="41428302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Plant Population - High Moisture Conditions - 2018 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6267642"/>
              </p:ext>
            </p:extLst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54482752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93467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PE-09-18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19 </a:t>
            </a:r>
            <a:r>
              <a:rPr lang="en-US" dirty="0">
                <a:solidFill>
                  <a:srgbClr val="000000"/>
                </a:solidFill>
              </a:rPr>
              <a:t>DAT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0091" y="1905000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P = </a:t>
            </a:r>
            <a:r>
              <a:rPr lang="en-US" sz="1000" dirty="0" smtClean="0">
                <a:solidFill>
                  <a:srgbClr val="000000"/>
                </a:solidFill>
              </a:rPr>
              <a:t>0.3990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1905000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P = </a:t>
            </a:r>
            <a:r>
              <a:rPr lang="en-US" sz="1000" dirty="0" smtClean="0">
                <a:solidFill>
                  <a:srgbClr val="000000"/>
                </a:solidFill>
              </a:rPr>
              <a:t>0.2527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7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</a:t>
            </a:r>
            <a:r>
              <a:rPr lang="en-US" sz="1000" i="1" dirty="0" smtClean="0">
                <a:solidFill>
                  <a:srgbClr val="000000"/>
                </a:solidFill>
              </a:rPr>
              <a:t>4 </a:t>
            </a:r>
            <a:r>
              <a:rPr lang="en-US" sz="1000" i="1" dirty="0">
                <a:solidFill>
                  <a:srgbClr val="000000"/>
                </a:solidFill>
              </a:rPr>
              <a:t>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3 Valor rates</a:t>
            </a:r>
          </a:p>
        </p:txBody>
      </p:sp>
    </p:spTree>
    <p:extLst>
      <p:ext uri="{BB962C8B-B14F-4D97-AF65-F5344CB8AC3E}">
        <p14:creationId xmlns:p14="http://schemas.microsoft.com/office/powerpoint/2010/main" val="28754129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Whole Plant Biomass - High Moisture Conditions - 2017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8682495"/>
              </p:ext>
            </p:extLst>
          </p:nvPr>
        </p:nvGraphicFramePr>
        <p:xfrm>
          <a:off x="1784357" y="1308105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5593083"/>
              </p:ext>
            </p:extLst>
          </p:nvPr>
        </p:nvGraphicFramePr>
        <p:xfrm>
          <a:off x="5464182" y="1308105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765" y="5638122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PE-67-17</a:t>
            </a:r>
          </a:p>
          <a:p>
            <a:r>
              <a:rPr lang="en-US" dirty="0">
                <a:solidFill>
                  <a:srgbClr val="000000"/>
                </a:solidFill>
              </a:rPr>
              <a:t>July 19</a:t>
            </a:r>
          </a:p>
          <a:p>
            <a:r>
              <a:rPr lang="en-US" dirty="0">
                <a:solidFill>
                  <a:srgbClr val="000000"/>
                </a:solidFill>
              </a:rPr>
              <a:t>21 DAT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1905003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HSD 0.10 = 0.9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5206" y="1932804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HSD 0.10 = 0.7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3 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3 Valor rates</a:t>
            </a:r>
          </a:p>
        </p:txBody>
      </p:sp>
    </p:spTree>
    <p:extLst>
      <p:ext uri="{BB962C8B-B14F-4D97-AF65-F5344CB8AC3E}">
        <p14:creationId xmlns:p14="http://schemas.microsoft.com/office/powerpoint/2010/main" val="4122405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Whole Plant Biomass - High Moisture Conditions - 2018 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2367535"/>
              </p:ext>
            </p:extLst>
          </p:nvPr>
        </p:nvGraphicFramePr>
        <p:xfrm>
          <a:off x="1784357" y="1308105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2221056"/>
              </p:ext>
            </p:extLst>
          </p:nvPr>
        </p:nvGraphicFramePr>
        <p:xfrm>
          <a:off x="5464182" y="1308105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" y="5670020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PE-09-18</a:t>
            </a:r>
          </a:p>
          <a:p>
            <a:r>
              <a:rPr lang="en-US" dirty="0">
                <a:solidFill>
                  <a:srgbClr val="000000"/>
                </a:solidFill>
              </a:rPr>
              <a:t>May 21</a:t>
            </a:r>
          </a:p>
          <a:p>
            <a:r>
              <a:rPr lang="en-US" dirty="0">
                <a:solidFill>
                  <a:srgbClr val="000000"/>
                </a:solidFill>
              </a:rPr>
              <a:t>19 DAT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1905003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HSD 0.10 = 0.4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5206" y="1856603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HSD 0.10 = 0.8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4 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3 Valor rates</a:t>
            </a:r>
          </a:p>
        </p:txBody>
      </p:sp>
    </p:spTree>
    <p:extLst>
      <p:ext uri="{BB962C8B-B14F-4D97-AF65-F5344CB8AC3E}">
        <p14:creationId xmlns:p14="http://schemas.microsoft.com/office/powerpoint/2010/main" val="1163715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J-Rooting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6446" y="2092325"/>
            <a:ext cx="4703233" cy="352742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33637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Valor and Dual Magnum Effects on Peanut J-Rooting - High Moisture Conditions - 2017 </a:t>
            </a:r>
            <a:endParaRPr lang="en-US" sz="2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19385685"/>
              </p:ext>
            </p:extLst>
          </p:nvPr>
        </p:nvGraphicFramePr>
        <p:xfrm>
          <a:off x="1784357" y="1308105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2364779"/>
              </p:ext>
            </p:extLst>
          </p:nvPr>
        </p:nvGraphicFramePr>
        <p:xfrm>
          <a:off x="5464182" y="1308105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23030" y="5680653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PE-67-17</a:t>
            </a:r>
          </a:p>
          <a:p>
            <a:r>
              <a:rPr lang="en-US" dirty="0">
                <a:solidFill>
                  <a:srgbClr val="000000"/>
                </a:solidFill>
              </a:rPr>
              <a:t>July 19</a:t>
            </a:r>
          </a:p>
          <a:p>
            <a:r>
              <a:rPr lang="en-US" dirty="0">
                <a:solidFill>
                  <a:srgbClr val="000000"/>
                </a:solidFill>
              </a:rPr>
              <a:t>21 DAT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7" y="1905003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0.1215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7" y="1909234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0.2832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3 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3 Valor rates</a:t>
            </a:r>
          </a:p>
        </p:txBody>
      </p:sp>
    </p:spTree>
    <p:extLst>
      <p:ext uri="{BB962C8B-B14F-4D97-AF65-F5344CB8AC3E}">
        <p14:creationId xmlns:p14="http://schemas.microsoft.com/office/powerpoint/2010/main" val="23710807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Valor and Dual Magnum Effects on Peanut J-Rooting - High Moisture Conditions - 2018 </a:t>
            </a:r>
            <a:endParaRPr lang="en-US" sz="2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7571997"/>
              </p:ext>
            </p:extLst>
          </p:nvPr>
        </p:nvGraphicFramePr>
        <p:xfrm>
          <a:off x="1784357" y="1308105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5718007"/>
              </p:ext>
            </p:extLst>
          </p:nvPr>
        </p:nvGraphicFramePr>
        <p:xfrm>
          <a:off x="5464182" y="1308105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765" y="5657685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PE-09-18</a:t>
            </a:r>
          </a:p>
          <a:p>
            <a:r>
              <a:rPr lang="en-US" dirty="0">
                <a:solidFill>
                  <a:srgbClr val="000000"/>
                </a:solidFill>
              </a:rPr>
              <a:t>May 21</a:t>
            </a:r>
          </a:p>
          <a:p>
            <a:r>
              <a:rPr lang="en-US" dirty="0">
                <a:solidFill>
                  <a:srgbClr val="000000"/>
                </a:solidFill>
              </a:rPr>
              <a:t>19 DAT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7" y="1905003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0.6510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7" y="1909234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0.7086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 4 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 3 Valor rates</a:t>
            </a:r>
          </a:p>
        </p:txBody>
      </p:sp>
    </p:spTree>
    <p:extLst>
      <p:ext uri="{BB962C8B-B14F-4D97-AF65-F5344CB8AC3E}">
        <p14:creationId xmlns:p14="http://schemas.microsoft.com/office/powerpoint/2010/main" val="37135593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Valor + Dual Magnum - 2018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PE-09-18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24</a:t>
            </a:r>
          </a:p>
          <a:p>
            <a:r>
              <a:rPr lang="en-US" sz="1200" dirty="0">
                <a:solidFill>
                  <a:srgbClr val="000000"/>
                </a:solidFill>
              </a:rPr>
              <a:t>83 DAT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05118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0" y="61989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2860" y="6172200"/>
            <a:ext cx="3577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@ 3 oz/A + Dual Magnum @ 16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PRE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504059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5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Dual Magnum - 2018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" y="6211681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PE-09-18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24</a:t>
            </a:r>
          </a:p>
          <a:p>
            <a:r>
              <a:rPr lang="en-US" sz="1200" dirty="0">
                <a:solidFill>
                  <a:srgbClr val="000000"/>
                </a:solidFill>
              </a:rPr>
              <a:t>83 DAT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6" y="1505123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8" y="61989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2" y="6172200"/>
            <a:ext cx="1946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16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PRE</a:t>
            </a:r>
          </a:p>
        </p:txBody>
      </p:sp>
      <p:pic>
        <p:nvPicPr>
          <p:cNvPr id="5128" name="Picture 8" descr="C:\Users\eprostko\FIELD PICTURES\2018\2018-07-24\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81" y="1503362"/>
            <a:ext cx="3529013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 and Dual Magnum Use in Georgia Peanuts - 2018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859191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211669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NASS</a:t>
            </a:r>
          </a:p>
          <a:p>
            <a:r>
              <a:rPr lang="en-US" dirty="0" smtClean="0"/>
              <a:t>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Dual Magnum - 2018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" y="6211681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PE-09-18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24</a:t>
            </a:r>
          </a:p>
          <a:p>
            <a:r>
              <a:rPr lang="en-US" sz="1200" dirty="0">
                <a:solidFill>
                  <a:srgbClr val="000000"/>
                </a:solidFill>
              </a:rPr>
              <a:t>83 DAT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6" y="1505123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8" y="61989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pic>
        <p:nvPicPr>
          <p:cNvPr id="512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81" y="1504059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24602" y="6198969"/>
            <a:ext cx="1946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42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PRE</a:t>
            </a:r>
          </a:p>
        </p:txBody>
      </p:sp>
    </p:spTree>
    <p:extLst>
      <p:ext uri="{BB962C8B-B14F-4D97-AF65-F5344CB8AC3E}">
        <p14:creationId xmlns:p14="http://schemas.microsoft.com/office/powerpoint/2010/main" val="32432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Yield - High Moisture Conditions - 2018 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40035595"/>
              </p:ext>
            </p:extLst>
          </p:nvPr>
        </p:nvGraphicFramePr>
        <p:xfrm>
          <a:off x="1784357" y="1308105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6025034"/>
              </p:ext>
            </p:extLst>
          </p:nvPr>
        </p:nvGraphicFramePr>
        <p:xfrm>
          <a:off x="5464182" y="1308105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" y="601980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PE-09-18</a:t>
            </a:r>
          </a:p>
          <a:p>
            <a:r>
              <a:rPr lang="en-US" dirty="0">
                <a:solidFill>
                  <a:srgbClr val="000000"/>
                </a:solidFill>
              </a:rPr>
              <a:t>Weed-free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6" y="1905003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0.7674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6200" y="1905003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HSD 0.10 = 235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4 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3 Valor rates</a:t>
            </a:r>
          </a:p>
        </p:txBody>
      </p:sp>
    </p:spTree>
    <p:extLst>
      <p:ext uri="{BB962C8B-B14F-4D97-AF65-F5344CB8AC3E}">
        <p14:creationId xmlns:p14="http://schemas.microsoft.com/office/powerpoint/2010/main" val="312583155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Valor/Dual Magnum High Moisture</a:t>
            </a:r>
            <a:br>
              <a:rPr lang="en-US" dirty="0" smtClean="0"/>
            </a:br>
            <a:r>
              <a:rPr lang="en-US" i="1" dirty="0" smtClean="0"/>
              <a:t>Summary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No interactions between Valor and Dual Magnum</a:t>
            </a:r>
          </a:p>
          <a:p>
            <a:endParaRPr lang="en-US" sz="1600" dirty="0"/>
          </a:p>
          <a:p>
            <a:r>
              <a:rPr lang="en-US" sz="1600" dirty="0" smtClean="0"/>
              <a:t>No effect on peanut density/population</a:t>
            </a:r>
          </a:p>
          <a:p>
            <a:endParaRPr lang="en-US" sz="1600" dirty="0" smtClean="0"/>
          </a:p>
          <a:p>
            <a:r>
              <a:rPr lang="en-US" sz="1600" dirty="0" smtClean="0"/>
              <a:t>No effect on peanut J-rooting</a:t>
            </a:r>
          </a:p>
          <a:p>
            <a:endParaRPr lang="en-US" sz="1600" dirty="0" smtClean="0"/>
          </a:p>
          <a:p>
            <a:r>
              <a:rPr lang="en-US" sz="1600" dirty="0" smtClean="0"/>
              <a:t>Valor and Dual reduced early season peanut biomass (stunting)</a:t>
            </a:r>
          </a:p>
          <a:p>
            <a:pPr lvl="1"/>
            <a:r>
              <a:rPr lang="en-US" sz="1600" i="1" dirty="0" smtClean="0">
                <a:solidFill>
                  <a:srgbClr val="0070C0"/>
                </a:solidFill>
              </a:rPr>
              <a:t>Valor: 3 oz/A (2.3-11.3%); 6 oz/A = (16.1-27.9%)</a:t>
            </a:r>
          </a:p>
          <a:p>
            <a:pPr lvl="1"/>
            <a:r>
              <a:rPr lang="en-US" sz="1600" i="1" dirty="0" smtClean="0">
                <a:solidFill>
                  <a:srgbClr val="0070C0"/>
                </a:solidFill>
              </a:rPr>
              <a:t>Dual Magnum: 16 oz/A (6.3%); 21 oz/A (12.7-19.6%); 42 oz/A (22.2-28.3%)</a:t>
            </a:r>
          </a:p>
          <a:p>
            <a:endParaRPr lang="en-US" sz="1600" i="1" dirty="0" smtClean="0">
              <a:solidFill>
                <a:srgbClr val="0070C0"/>
              </a:solidFill>
            </a:endParaRPr>
          </a:p>
          <a:p>
            <a:r>
              <a:rPr lang="en-US" sz="1600" dirty="0" smtClean="0"/>
              <a:t>Valor @ 3 or 6 oz/A had no effect on peanut yield</a:t>
            </a:r>
          </a:p>
          <a:p>
            <a:endParaRPr lang="en-US" sz="1600" dirty="0" smtClean="0"/>
          </a:p>
          <a:p>
            <a:r>
              <a:rPr lang="en-US" sz="1600" dirty="0" smtClean="0"/>
              <a:t>Dual Magnum reduced peanut yields under these high moisture conditions.</a:t>
            </a:r>
          </a:p>
          <a:p>
            <a:pPr lvl="1"/>
            <a:r>
              <a:rPr lang="en-US" sz="1600" i="1" dirty="0" smtClean="0">
                <a:solidFill>
                  <a:srgbClr val="0070C0"/>
                </a:solidFill>
              </a:rPr>
              <a:t>16 oz/A = 4.2% loss</a:t>
            </a:r>
          </a:p>
          <a:p>
            <a:pPr lvl="1"/>
            <a:r>
              <a:rPr lang="en-US" sz="1600" i="1" dirty="0" smtClean="0">
                <a:solidFill>
                  <a:srgbClr val="0070C0"/>
                </a:solidFill>
              </a:rPr>
              <a:t>21 oz/A = 5.4% loss</a:t>
            </a:r>
          </a:p>
          <a:p>
            <a:pPr lvl="1"/>
            <a:r>
              <a:rPr lang="en-US" sz="1600" i="1" dirty="0" smtClean="0">
                <a:solidFill>
                  <a:srgbClr val="0070C0"/>
                </a:solidFill>
              </a:rPr>
              <a:t>42 oz/A = 10.8% loss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26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1143000"/>
            <a:ext cx="7208838" cy="5095875"/>
          </a:xfrm>
        </p:spPr>
        <p:txBody>
          <a:bodyPr/>
          <a:lstStyle/>
          <a:p>
            <a:r>
              <a:rPr lang="en-US" dirty="0" smtClean="0"/>
              <a:t>Study repeated in 2019 (8.3” in 1</a:t>
            </a:r>
            <a:r>
              <a:rPr lang="en-US" baseline="30000" dirty="0" smtClean="0"/>
              <a:t>st</a:t>
            </a:r>
            <a:r>
              <a:rPr lang="en-US" dirty="0" smtClean="0"/>
              <a:t> 30 days)</a:t>
            </a:r>
          </a:p>
          <a:p>
            <a:endParaRPr lang="en-US" dirty="0" smtClean="0"/>
          </a:p>
          <a:p>
            <a:r>
              <a:rPr lang="en-US" dirty="0" smtClean="0"/>
              <a:t>Preliminary results thus far: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No interactions between Valor and Dual Magnum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No effect on peanut density/population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Early season biomass reduced</a:t>
            </a:r>
          </a:p>
          <a:p>
            <a:pPr lvl="2"/>
            <a:r>
              <a:rPr lang="en-US" sz="2000" i="1" dirty="0" smtClean="0">
                <a:solidFill>
                  <a:srgbClr val="0070C0"/>
                </a:solidFill>
              </a:rPr>
              <a:t>Valor: 3 oz/A = 9%, 6 oz/A = 27%</a:t>
            </a:r>
          </a:p>
          <a:p>
            <a:pPr lvl="2"/>
            <a:r>
              <a:rPr lang="en-US" sz="2000" i="1" dirty="0" smtClean="0">
                <a:solidFill>
                  <a:srgbClr val="0070C0"/>
                </a:solidFill>
              </a:rPr>
              <a:t>Dual Magnum: 16 oz/A = 12.5%, 21 oz/A = 16%, 42 oz/A = 25%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Valor had no effect on J-Rooting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Dual Magnum @ 16 or 21 oz/A had no effect on J-Rooting but @ 42 oz/A increased J-Rooting (14%+)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51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J-Rooting </a:t>
            </a:r>
            <a:br>
              <a:rPr lang="en-US" dirty="0" smtClean="0"/>
            </a:br>
            <a:r>
              <a:rPr lang="en-US" sz="3200" i="1" dirty="0" smtClean="0"/>
              <a:t>No Valor or Dual</a:t>
            </a:r>
            <a:endParaRPr lang="en-US" sz="32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" y="592857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513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943600"/>
            <a:ext cx="917575" cy="36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4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  History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84350" y="1219200"/>
            <a:ext cx="3527425" cy="5095875"/>
          </a:xfrm>
        </p:spPr>
        <p:txBody>
          <a:bodyPr/>
          <a:lstStyle/>
          <a:p>
            <a:r>
              <a:rPr lang="en-US" sz="2400" dirty="0" smtClean="0"/>
              <a:t>Patent </a:t>
            </a:r>
            <a:r>
              <a:rPr lang="en-US" sz="2400" dirty="0"/>
              <a:t>filed in </a:t>
            </a:r>
            <a:r>
              <a:rPr lang="en-US" sz="2400" dirty="0" smtClean="0"/>
              <a:t>1984</a:t>
            </a:r>
          </a:p>
          <a:p>
            <a:endParaRPr lang="en-US" sz="2400" dirty="0"/>
          </a:p>
          <a:p>
            <a:r>
              <a:rPr lang="en-US" sz="2400" dirty="0"/>
              <a:t>First US registration 2001</a:t>
            </a:r>
          </a:p>
          <a:p>
            <a:endParaRPr lang="en-US" sz="2400" dirty="0"/>
          </a:p>
          <a:p>
            <a:r>
              <a:rPr lang="en-US" sz="2400" dirty="0"/>
              <a:t>Exclusive use ended 2011</a:t>
            </a:r>
          </a:p>
          <a:p>
            <a:endParaRPr lang="en-US" sz="2400" dirty="0"/>
          </a:p>
          <a:p>
            <a:r>
              <a:rPr lang="en-US" sz="2400" dirty="0"/>
              <a:t>Minor use extension till 2014</a:t>
            </a:r>
          </a:p>
          <a:p>
            <a:endParaRPr lang="en-US" sz="2400" dirty="0"/>
          </a:p>
          <a:p>
            <a:r>
              <a:rPr lang="en-US" sz="2400" dirty="0"/>
              <a:t>Generics allowed in 2015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13" y="1219200"/>
            <a:ext cx="2328874" cy="24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56" y="3886200"/>
            <a:ext cx="2304488" cy="68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00600"/>
            <a:ext cx="2212975" cy="72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6" y="5715000"/>
            <a:ext cx="1852613" cy="7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1828800"/>
            <a:ext cx="2070100" cy="69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2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 of Metolachlor (Dual)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990600"/>
            <a:ext cx="7010400" cy="5095875"/>
          </a:xfrm>
        </p:spPr>
        <p:txBody>
          <a:bodyPr/>
          <a:lstStyle/>
          <a:p>
            <a:r>
              <a:rPr lang="en-US" sz="2000" dirty="0" smtClean="0"/>
              <a:t>Synthesized by Ciba-Geigy in 1972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50/50% mixture </a:t>
            </a:r>
            <a:r>
              <a:rPr lang="en-US" sz="2000" i="1" dirty="0">
                <a:solidFill>
                  <a:srgbClr val="0070C0"/>
                </a:solidFill>
              </a:rPr>
              <a:t>of R + S </a:t>
            </a:r>
            <a:r>
              <a:rPr lang="en-US" sz="2000" i="1" dirty="0" smtClean="0">
                <a:solidFill>
                  <a:srgbClr val="0070C0"/>
                </a:solidFill>
              </a:rPr>
              <a:t>isomers</a:t>
            </a:r>
          </a:p>
          <a:p>
            <a:r>
              <a:rPr lang="en-US" sz="2000" dirty="0" smtClean="0"/>
              <a:t>Registered for corn in 1977</a:t>
            </a:r>
          </a:p>
          <a:p>
            <a:r>
              <a:rPr lang="en-US" sz="2000" dirty="0" smtClean="0"/>
              <a:t>Registered for peanut in 1980 (February)</a:t>
            </a:r>
          </a:p>
          <a:p>
            <a:r>
              <a:rPr lang="en-US" sz="2000" dirty="0" smtClean="0"/>
              <a:t>S-metolachlor registered for use in 1997 (Novartis)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12/88% mix of  R + S isomers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Patent expiration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EPA Reduced Risk Pesticide Program</a:t>
            </a:r>
          </a:p>
          <a:p>
            <a:r>
              <a:rPr lang="en-US" sz="2000" dirty="0" smtClean="0"/>
              <a:t>Novartis stopped selling “old” metolachlor in 1999, phased out completely by 2001. 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Novartis + AstraZeneca became </a:t>
            </a:r>
            <a:r>
              <a:rPr lang="en-US" sz="2000" i="1" dirty="0">
                <a:solidFill>
                  <a:srgbClr val="0070C0"/>
                </a:solidFill>
              </a:rPr>
              <a:t>Syngenta in </a:t>
            </a:r>
            <a:r>
              <a:rPr lang="en-US" sz="2000" i="1" dirty="0" smtClean="0">
                <a:solidFill>
                  <a:srgbClr val="0070C0"/>
                </a:solidFill>
              </a:rPr>
              <a:t>2000 </a:t>
            </a:r>
          </a:p>
          <a:p>
            <a:r>
              <a:rPr lang="en-US" sz="2000" dirty="0" smtClean="0"/>
              <a:t>Generic companies started producing “old” metolachlor in 2003 (i.e. 50/50 mix of R + S isomer).</a:t>
            </a:r>
          </a:p>
          <a:p>
            <a:endParaRPr lang="en-US" sz="2000" dirty="0"/>
          </a:p>
        </p:txBody>
      </p:sp>
      <p:pic>
        <p:nvPicPr>
          <p:cNvPr id="1026" name="Picture 2" descr="C:\Documents and Settings\eprostko\Desktop\herbicide structures\metolachlor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638800"/>
            <a:ext cx="2533996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9032"/>
            <a:ext cx="1600200" cy="3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2362200"/>
            <a:ext cx="164591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25397" r="9230" b="31630"/>
          <a:stretch/>
        </p:blipFill>
        <p:spPr bwMode="auto">
          <a:xfrm>
            <a:off x="118049" y="3195011"/>
            <a:ext cx="1516501" cy="52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24827" r="21818" b="34946"/>
          <a:stretch/>
        </p:blipFill>
        <p:spPr bwMode="auto">
          <a:xfrm>
            <a:off x="39599" y="3945674"/>
            <a:ext cx="1636801" cy="80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5077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Evaluate peanut response to preemergence applications of Valor and Dual Magnum under high moisture conditions.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74" y="3932238"/>
            <a:ext cx="2324815" cy="247173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1308100"/>
            <a:ext cx="1853803" cy="2471738"/>
          </a:xfrm>
        </p:spPr>
      </p:pic>
    </p:spTree>
    <p:extLst>
      <p:ext uri="{BB962C8B-B14F-4D97-AF65-F5344CB8AC3E}">
        <p14:creationId xmlns:p14="http://schemas.microsoft.com/office/powerpoint/2010/main" val="4755866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Methods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784350" y="1219200"/>
            <a:ext cx="3527425" cy="5095875"/>
          </a:xfrm>
        </p:spPr>
        <p:txBody>
          <a:bodyPr/>
          <a:lstStyle/>
          <a:p>
            <a:r>
              <a:rPr lang="en-US" sz="1800" dirty="0" smtClean="0"/>
              <a:t>UGA Ponder Farm 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Ty Ty, GA</a:t>
            </a:r>
          </a:p>
          <a:p>
            <a:r>
              <a:rPr lang="en-US" sz="1800" dirty="0" smtClean="0"/>
              <a:t>small-plot trials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6’ X 25’</a:t>
            </a:r>
          </a:p>
          <a:p>
            <a:r>
              <a:rPr lang="en-US" sz="1800" dirty="0" smtClean="0"/>
              <a:t>4 replications</a:t>
            </a:r>
          </a:p>
          <a:p>
            <a:r>
              <a:rPr lang="en-US" sz="1800" dirty="0" smtClean="0"/>
              <a:t>Factorial design (3 X 4)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Valor SX 51WG</a:t>
            </a:r>
          </a:p>
          <a:p>
            <a:pPr lvl="2"/>
            <a:r>
              <a:rPr lang="en-US" sz="1400" b="1" i="1" dirty="0" smtClean="0">
                <a:solidFill>
                  <a:srgbClr val="0070C0"/>
                </a:solidFill>
              </a:rPr>
              <a:t>0, 3, 6 oz/A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Dual Magnum 7.62EC</a:t>
            </a:r>
          </a:p>
          <a:p>
            <a:pPr lvl="2"/>
            <a:r>
              <a:rPr lang="en-US" sz="1400" b="1" i="1" dirty="0" smtClean="0">
                <a:solidFill>
                  <a:srgbClr val="0070C0"/>
                </a:solidFill>
              </a:rPr>
              <a:t>0, 16, 21, 42 oz/A</a:t>
            </a:r>
          </a:p>
          <a:p>
            <a:r>
              <a:rPr lang="en-US" sz="1800" dirty="0" smtClean="0"/>
              <a:t>Weed-free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Strongarm + Prowl H</a:t>
            </a:r>
            <a:r>
              <a:rPr lang="en-US" sz="1400" b="1" i="1" baseline="-25000" dirty="0" smtClean="0">
                <a:solidFill>
                  <a:srgbClr val="0070C0"/>
                </a:solidFill>
              </a:rPr>
              <a:t>2</a:t>
            </a:r>
            <a:r>
              <a:rPr lang="en-US" sz="1400" b="1" i="1" dirty="0" smtClean="0">
                <a:solidFill>
                  <a:srgbClr val="0070C0"/>
                </a:solidFill>
              </a:rPr>
              <a:t>0</a:t>
            </a:r>
          </a:p>
          <a:p>
            <a:r>
              <a:rPr lang="en-US" sz="1800" dirty="0" smtClean="0"/>
              <a:t>GA-06G (twin-row)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June 28, 2017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April 30, 2018</a:t>
            </a:r>
          </a:p>
          <a:p>
            <a:r>
              <a:rPr lang="en-US" sz="1800" dirty="0" smtClean="0"/>
              <a:t>ANOVA</a:t>
            </a:r>
          </a:p>
          <a:p>
            <a:pPr lvl="1"/>
            <a:r>
              <a:rPr lang="en-US" sz="1400" b="1" i="1" dirty="0" smtClean="0">
                <a:solidFill>
                  <a:srgbClr val="0070C0"/>
                </a:solidFill>
              </a:rPr>
              <a:t>Tukey’s HSD (P=0.10)</a:t>
            </a:r>
            <a:endParaRPr lang="en-US" sz="1400" b="1" i="1" dirty="0">
              <a:solidFill>
                <a:srgbClr val="0070C0"/>
              </a:solidFill>
            </a:endParaRPr>
          </a:p>
          <a:p>
            <a:r>
              <a:rPr lang="en-US" sz="1800" dirty="0" smtClean="0"/>
              <a:t>population, biomass, j-rooting, yield (2018)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954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33252503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PE-67-17 – June 29 - Irrigation</a:t>
            </a:r>
            <a:endParaRPr lang="en-US" dirty="0"/>
          </a:p>
        </p:txBody>
      </p:sp>
      <p:pic>
        <p:nvPicPr>
          <p:cNvPr id="2050" name="Picture 2" descr="L:\field pictures\2017\2017-06-29\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317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Rainfall/Irrigation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315249"/>
            <a:ext cx="3527425" cy="264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313576134"/>
              </p:ext>
            </p:extLst>
          </p:nvPr>
        </p:nvGraphicFramePr>
        <p:xfrm>
          <a:off x="5464175" y="1308100"/>
          <a:ext cx="3529012" cy="240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(DAP)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Rain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(in)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Irrigation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(in)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(in)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0-7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0.53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3.76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4.29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8-14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0.38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0.38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15-21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1.25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0.50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1.75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22-30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0.5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1.50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Total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7.92</a:t>
                      </a:r>
                      <a:endParaRPr lang="en-US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84433415"/>
              </p:ext>
            </p:extLst>
          </p:nvPr>
        </p:nvGraphicFramePr>
        <p:xfrm>
          <a:off x="5464175" y="4196080"/>
          <a:ext cx="3529012" cy="240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(DAP)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Rain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(in)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Irrigation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(in)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(in)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0-7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5.34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5.34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8-14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1.06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1.06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15-21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1.56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1.56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22-30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3.36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3.36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Total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11.32</a:t>
                      </a:r>
                      <a:endParaRPr lang="en-US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34200" y="914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2017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3810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65023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Destructive Harvest – (19-21 DAT)</a:t>
            </a:r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3932238"/>
            <a:ext cx="1853802" cy="2471737"/>
          </a:xfrm>
        </p:spPr>
      </p:pic>
    </p:spTree>
    <p:extLst>
      <p:ext uri="{BB962C8B-B14F-4D97-AF65-F5344CB8AC3E}">
        <p14:creationId xmlns:p14="http://schemas.microsoft.com/office/powerpoint/2010/main" val="359710323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999</Words>
  <Application>Microsoft Office PowerPoint</Application>
  <PresentationFormat>On-screen Show (4:3)</PresentationFormat>
  <Paragraphs>257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Times New Roman</vt:lpstr>
      <vt:lpstr>Peanuts</vt:lpstr>
      <vt:lpstr>4_Peanuts</vt:lpstr>
      <vt:lpstr>1_Peanuts</vt:lpstr>
      <vt:lpstr>3_Peanuts</vt:lpstr>
      <vt:lpstr>2_Peanuts</vt:lpstr>
      <vt:lpstr>5_Peanuts</vt:lpstr>
      <vt:lpstr>Peanut Response to Valor and Dual Magnum Under High Moisture Conditions  </vt:lpstr>
      <vt:lpstr>Valor and Dual Magnum Use in Georgia Peanuts - 2018</vt:lpstr>
      <vt:lpstr>Valor  History</vt:lpstr>
      <vt:lpstr>Brief History of Metolachlor (Dual)</vt:lpstr>
      <vt:lpstr>Objective</vt:lpstr>
      <vt:lpstr>Materials and Methods</vt:lpstr>
      <vt:lpstr>PE-67-17 – June 29 - Irrigation</vt:lpstr>
      <vt:lpstr>Rainfall/Irrigation</vt:lpstr>
      <vt:lpstr>Destructive Harvest – (19-21 DAT)</vt:lpstr>
      <vt:lpstr>Results</vt:lpstr>
      <vt:lpstr>Valor and Dual Magnum Effects on Peanut Plant Population - High Moisture Conditions - 2017 </vt:lpstr>
      <vt:lpstr>Valor and Dual Magnum Effects on Peanut Plant Population - High Moisture Conditions - 2018 </vt:lpstr>
      <vt:lpstr>Valor and Dual Magnum Effects on Peanut Whole Plant Biomass - High Moisture Conditions - 2017</vt:lpstr>
      <vt:lpstr>Valor and Dual Magnum Effects on Peanut Whole Plant Biomass - High Moisture Conditions - 2018 </vt:lpstr>
      <vt:lpstr>Peanut J-Rooting</vt:lpstr>
      <vt:lpstr>Valor and Dual Magnum Effects on Peanut J-Rooting - High Moisture Conditions - 2017 </vt:lpstr>
      <vt:lpstr>Valor and Dual Magnum Effects on Peanut J-Rooting - High Moisture Conditions - 2018 </vt:lpstr>
      <vt:lpstr>Peanut Response to Valor + Dual Magnum - 2018</vt:lpstr>
      <vt:lpstr>Peanut Response to Dual Magnum - 2018</vt:lpstr>
      <vt:lpstr>Peanut Response to Dual Magnum - 2018</vt:lpstr>
      <vt:lpstr>Valor and Dual Magnum Effects on Peanut Yield - High Moisture Conditions - 2018 </vt:lpstr>
      <vt:lpstr>Valor/Dual Magnum High Moisture Summary</vt:lpstr>
      <vt:lpstr>Future Research</vt:lpstr>
      <vt:lpstr>Peanut J-Rooting  No Valor or Dual</vt:lpstr>
      <vt:lpstr>Questions/Comments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40</cp:revision>
  <cp:lastPrinted>2018-12-14T15:17:14Z</cp:lastPrinted>
  <dcterms:created xsi:type="dcterms:W3CDTF">2018-11-28T18:35:28Z</dcterms:created>
  <dcterms:modified xsi:type="dcterms:W3CDTF">2019-06-20T12:45:23Z</dcterms:modified>
</cp:coreProperties>
</file>