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7" r:id="rId3"/>
    <p:sldMasterId id="2147483717" r:id="rId4"/>
  </p:sldMasterIdLst>
  <p:notesMasterIdLst>
    <p:notesMasterId r:id="rId32"/>
  </p:notesMasterIdLst>
  <p:handoutMasterIdLst>
    <p:handoutMasterId r:id="rId33"/>
  </p:handoutMasterIdLst>
  <p:sldIdLst>
    <p:sldId id="273" r:id="rId5"/>
    <p:sldId id="292" r:id="rId6"/>
    <p:sldId id="275" r:id="rId7"/>
    <p:sldId id="274" r:id="rId8"/>
    <p:sldId id="277" r:id="rId9"/>
    <p:sldId id="279" r:id="rId10"/>
    <p:sldId id="280" r:id="rId11"/>
    <p:sldId id="294" r:id="rId12"/>
    <p:sldId id="286" r:id="rId13"/>
    <p:sldId id="281" r:id="rId14"/>
    <p:sldId id="288" r:id="rId15"/>
    <p:sldId id="258" r:id="rId16"/>
    <p:sldId id="282" r:id="rId17"/>
    <p:sldId id="283" r:id="rId18"/>
    <p:sldId id="259" r:id="rId19"/>
    <p:sldId id="289" r:id="rId20"/>
    <p:sldId id="260" r:id="rId21"/>
    <p:sldId id="284" r:id="rId22"/>
    <p:sldId id="285" r:id="rId23"/>
    <p:sldId id="261" r:id="rId24"/>
    <p:sldId id="263" r:id="rId25"/>
    <p:sldId id="264" r:id="rId26"/>
    <p:sldId id="265" r:id="rId27"/>
    <p:sldId id="287" r:id="rId28"/>
    <p:sldId id="291" r:id="rId29"/>
    <p:sldId id="290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55042823822651"/>
          <c:y val="4.0012559177766326E-2"/>
          <c:w val="0.81902367621522354"/>
          <c:h val="0.74348036401991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Cotton</c:v>
                </c:pt>
                <c:pt idx="1">
                  <c:v>Peanut</c:v>
                </c:pt>
                <c:pt idx="2">
                  <c:v>Field Corn</c:v>
                </c:pt>
                <c:pt idx="3">
                  <c:v>Soybean</c:v>
                </c:pt>
                <c:pt idx="4">
                  <c:v>Wheat</c:v>
                </c:pt>
                <c:pt idx="5">
                  <c:v>Sorghum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1350</c:v>
                </c:pt>
                <c:pt idx="1">
                  <c:v>850</c:v>
                </c:pt>
                <c:pt idx="2">
                  <c:v>370</c:v>
                </c:pt>
                <c:pt idx="3">
                  <c:v>180</c:v>
                </c:pt>
                <c:pt idx="4">
                  <c:v>160</c:v>
                </c:pt>
                <c:pt idx="5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773112"/>
        <c:axId val="313202728"/>
      </c:barChart>
      <c:catAx>
        <c:axId val="315773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Crop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313202728"/>
        <c:crosses val="autoZero"/>
        <c:auto val="1"/>
        <c:lblAlgn val="ctr"/>
        <c:lblOffset val="100"/>
        <c:noMultiLvlLbl val="0"/>
      </c:catAx>
      <c:valAx>
        <c:axId val="313202728"/>
        <c:scaling>
          <c:orientation val="minMax"/>
          <c:max val="14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Acres (X 1000)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5773112"/>
        <c:crosses val="autoZero"/>
        <c:crossBetween val="between"/>
        <c:majorUnit val="28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Enlist Duo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61</c:v>
                </c:pt>
                <c:pt idx="2">
                  <c:v>64</c:v>
                </c:pt>
                <c:pt idx="3">
                  <c:v>56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Engenia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87</c:v>
                </c:pt>
                <c:pt idx="1">
                  <c:v>93</c:v>
                </c:pt>
                <c:pt idx="2">
                  <c:v>87</c:v>
                </c:pt>
                <c:pt idx="3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5768408"/>
        <c:axId val="315768800"/>
      </c:barChart>
      <c:catAx>
        <c:axId val="315768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(DAP)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5768800"/>
        <c:crosses val="autoZero"/>
        <c:auto val="1"/>
        <c:lblAlgn val="ctr"/>
        <c:lblOffset val="100"/>
        <c:noMultiLvlLbl val="0"/>
      </c:catAx>
      <c:valAx>
        <c:axId val="315768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Loss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5768408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Enlist Duo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11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Engenia</c:v>
                </c:pt>
              </c:strCache>
            </c:strRef>
          </c:tx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</c:v>
                </c:pt>
                <c:pt idx="1">
                  <c:v>19</c:v>
                </c:pt>
                <c:pt idx="2">
                  <c:v>23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593624"/>
        <c:axId val="276596368"/>
      </c:barChart>
      <c:catAx>
        <c:axId val="276593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(DAP)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6596368"/>
        <c:crosses val="autoZero"/>
        <c:auto val="1"/>
        <c:lblAlgn val="ctr"/>
        <c:lblOffset val="100"/>
        <c:noMultiLvlLbl val="0"/>
      </c:catAx>
      <c:valAx>
        <c:axId val="27659636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Loss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6593624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Enlist Duo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Engenia</c:v>
                </c:pt>
              </c:strCache>
            </c:strRef>
          </c:tx>
          <c:invertIfNegative val="0"/>
          <c:dLbls>
            <c:dLbl>
              <c:idx val="2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6</c:v>
                </c:pt>
                <c:pt idx="1">
                  <c:v>8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590880"/>
        <c:axId val="276596760"/>
      </c:barChart>
      <c:catAx>
        <c:axId val="276590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(DAP)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6596760"/>
        <c:crosses val="autoZero"/>
        <c:auto val="1"/>
        <c:lblAlgn val="ctr"/>
        <c:lblOffset val="100"/>
        <c:noMultiLvlLbl val="0"/>
      </c:catAx>
      <c:valAx>
        <c:axId val="27659676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Loss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6590880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A6F09-2C97-423B-B323-5FBE383A89A1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8EDD5-0225-4634-A1ED-6E5A6093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5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9BDA3-ECD3-4FCE-A83A-6629B17F0186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C8F23-D84A-4747-95E4-47282E205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91546-85CD-4213-AC32-2ECDE41C985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3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7839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3993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5917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3912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0241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2178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376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3696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68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9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1029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77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12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8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73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34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49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83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23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72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5821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50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63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98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1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66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71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41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38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64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3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2583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89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70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19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81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17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45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45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59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97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5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02153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05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02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88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69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80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8610600" cy="13716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800600"/>
            <a:ext cx="8610600" cy="1371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5812-9BD3-448C-953C-CE468C6E3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2314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708DD-54F5-47F6-A748-66916F0C4F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0697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462A-C766-4F16-9FCC-9BC1613F4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092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F100-D6C0-4D00-90D3-F2D8399F6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2480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487C8-F714-4347-AAA6-DFF485BCD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051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37562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BC82-6068-41F7-8E19-2A8A7F568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68562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45B62-DADD-4CC4-819B-B9532F7FD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3737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51F4-259F-4E3D-B328-56A21030E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98044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B9B4-CF48-4F6F-B526-F5456A2AD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77714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680B-0D6C-4A69-ADFE-8737B733FF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2810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1524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CEEC-843D-4609-8939-88C795E6AC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16885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0535-EB28-43D2-BF71-4E12627DE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6608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59489-AE74-4C95-A746-6869B4923E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90803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4D38-008F-461E-9EC5-22A17661A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94157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152400"/>
            <a:ext cx="79248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597C-642D-409B-912D-6E6A4F3EF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9299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2622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7990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4626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9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9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293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36C745-895E-4D7F-ADB9-D5F30B65F7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4.png"/><Relationship Id="rId7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981200" y="3200400"/>
            <a:ext cx="6665913" cy="825500"/>
          </a:xfrm>
        </p:spPr>
        <p:txBody>
          <a:bodyPr/>
          <a:lstStyle/>
          <a:p>
            <a:pPr algn="ctr"/>
            <a:r>
              <a:rPr lang="en-US" sz="4000" dirty="0" smtClean="0"/>
              <a:t>Peanut Response to Engenia™ and Enlist™ Duo</a:t>
            </a:r>
            <a:endParaRPr lang="en-US" sz="40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286000" y="4876800"/>
            <a:ext cx="5567362" cy="550862"/>
          </a:xfrm>
        </p:spPr>
        <p:txBody>
          <a:bodyPr/>
          <a:lstStyle/>
          <a:p>
            <a:pPr algn="ctr"/>
            <a:r>
              <a:rPr lang="en-US" sz="1800" dirty="0" smtClean="0"/>
              <a:t>E.P. Prostko</a:t>
            </a:r>
            <a:r>
              <a:rPr lang="en-US" sz="1800" baseline="30000" dirty="0" smtClean="0"/>
              <a:t>1 </a:t>
            </a:r>
            <a:r>
              <a:rPr lang="en-US" sz="1800" dirty="0" smtClean="0"/>
              <a:t>and O.W. Carter</a:t>
            </a:r>
            <a:r>
              <a:rPr lang="en-US" sz="1800" baseline="30000" dirty="0" smtClean="0"/>
              <a:t>2</a:t>
            </a:r>
          </a:p>
          <a:p>
            <a:pPr algn="ctr"/>
            <a:r>
              <a:rPr lang="en-US" sz="1800" baseline="30000" dirty="0" smtClean="0"/>
              <a:t>1</a:t>
            </a:r>
            <a:r>
              <a:rPr lang="en-US" sz="1800" dirty="0" smtClean="0"/>
              <a:t>Professor/Extension </a:t>
            </a:r>
            <a:r>
              <a:rPr lang="en-US" sz="1800" dirty="0"/>
              <a:t>Weed Specialist</a:t>
            </a:r>
          </a:p>
          <a:p>
            <a:pPr algn="ctr"/>
            <a:r>
              <a:rPr lang="en-US" sz="1800" baseline="30000" dirty="0" smtClean="0"/>
              <a:t>2</a:t>
            </a:r>
            <a:r>
              <a:rPr lang="en-US" sz="1800" dirty="0" smtClean="0"/>
              <a:t>Graduate Research Assistant </a:t>
            </a:r>
          </a:p>
          <a:p>
            <a:pPr algn="ctr"/>
            <a:r>
              <a:rPr lang="en-US" sz="1800" dirty="0" smtClean="0"/>
              <a:t>Dept. Crop &amp; Soil Sciences</a:t>
            </a:r>
            <a:endParaRPr lang="en-US" sz="1800" baseline="30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3" y="6292102"/>
            <a:ext cx="157321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46039"/>
            <a:ext cx="2001715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0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16022368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Engenia (dicamba) Injury Symptoms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</p:spTree>
    <p:extLst>
      <p:ext uri="{BB962C8B-B14F-4D97-AF65-F5344CB8AC3E}">
        <p14:creationId xmlns:p14="http://schemas.microsoft.com/office/powerpoint/2010/main" val="30357240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400" dirty="0" smtClean="0"/>
              <a:t>Peanut (GA-06G) Response to Engenia 5SL (dicamba) Applied at Various Times @ 12.8 oz/A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PE-04-16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pic>
        <p:nvPicPr>
          <p:cNvPr id="11" name="Picture 2" descr="L:\field pictures\2016\PE-04-16\august 12\0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61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L:\field pictures\2016\PE-04-16\august 12\0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80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:\field pictures\2016\PE-04-16\august 12\05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61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field pictures\2016\PE-04-16\august 12\0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80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0" y="12726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15 DAP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12726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30 DAP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79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 DAP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5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90 DAP</a:t>
            </a:r>
          </a:p>
        </p:txBody>
      </p:sp>
    </p:spTree>
    <p:extLst>
      <p:ext uri="{BB962C8B-B14F-4D97-AF65-F5344CB8AC3E}">
        <p14:creationId xmlns:p14="http://schemas.microsoft.com/office/powerpoint/2010/main" val="27640861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400" dirty="0" smtClean="0"/>
              <a:t>Peanut (GA-06G) Response to Engenia 5SL (dicamba) Applied at Various Times @ 1.28 oz/A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PE-04-16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0" y="12726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15 DAP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79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 DAP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5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90 DAP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3932238"/>
            <a:ext cx="1853802" cy="2471737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2" y="1295400"/>
            <a:ext cx="1853803" cy="2471738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3932238"/>
            <a:ext cx="1853802" cy="247173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1308100"/>
            <a:ext cx="1853803" cy="2471738"/>
          </a:xfrm>
        </p:spPr>
      </p:pic>
      <p:sp>
        <p:nvSpPr>
          <p:cNvPr id="21" name="TextBox 20"/>
          <p:cNvSpPr txBox="1"/>
          <p:nvPr/>
        </p:nvSpPr>
        <p:spPr>
          <a:xfrm>
            <a:off x="3047999" y="129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DAP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16445" y="129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DAP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0" y="3810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DAP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05600" y="390296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DAP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7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400" dirty="0" smtClean="0"/>
              <a:t>Peanut (GA-06G) Response to Engenia 5SL (dicamba) Applied at Various Times @ 0.128 oz/A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PE-04-16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0" y="12726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15 DAP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12726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30 DAP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79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 DAP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5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90 DAP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1308100"/>
            <a:ext cx="1853803" cy="247173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1308100"/>
            <a:ext cx="1853803" cy="24717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3932238"/>
            <a:ext cx="1853802" cy="2471737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3932238"/>
            <a:ext cx="1853802" cy="2471737"/>
          </a:xfrm>
        </p:spPr>
      </p:pic>
      <p:sp>
        <p:nvSpPr>
          <p:cNvPr id="19" name="TextBox 18"/>
          <p:cNvSpPr txBox="1"/>
          <p:nvPr/>
        </p:nvSpPr>
        <p:spPr>
          <a:xfrm>
            <a:off x="3048000" y="128332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DAP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05598" y="129398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DAP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08721" y="38900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DAP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05600" y="38900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DAP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369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Peanut (GA-06G) Yield Losses (%) Caused by Engenia 5SL - 2016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540962"/>
              </p:ext>
            </p:extLst>
          </p:nvPr>
        </p:nvGraphicFramePr>
        <p:xfrm>
          <a:off x="1784350" y="1562100"/>
          <a:ext cx="720884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68"/>
                <a:gridCol w="1441768"/>
                <a:gridCol w="1441768"/>
                <a:gridCol w="1441768"/>
                <a:gridCol w="1441768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of Application (DAP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1X</a:t>
                      </a:r>
                    </a:p>
                    <a:p>
                      <a:pPr algn="ctr"/>
                      <a:r>
                        <a:rPr lang="en-US" i="1" dirty="0" smtClean="0"/>
                        <a:t>(12.8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87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93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87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38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0.1X </a:t>
                      </a:r>
                    </a:p>
                    <a:p>
                      <a:pPr algn="ctr"/>
                      <a:r>
                        <a:rPr lang="en-US" i="1" dirty="0" smtClean="0"/>
                        <a:t>(1.28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16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19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23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0.01X (0.128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6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8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4267200"/>
            <a:ext cx="295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DAP = days after planting.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95" y="5934670"/>
            <a:ext cx="153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PE-04-16</a:t>
            </a:r>
          </a:p>
          <a:p>
            <a:r>
              <a:rPr lang="en-US" b="1" dirty="0">
                <a:solidFill>
                  <a:srgbClr val="000000"/>
                </a:solidFill>
              </a:rPr>
              <a:t>LSD 0.10 = 7</a:t>
            </a:r>
          </a:p>
          <a:p>
            <a:r>
              <a:rPr lang="en-US" b="1" dirty="0">
                <a:solidFill>
                  <a:srgbClr val="000000"/>
                </a:solidFill>
              </a:rPr>
              <a:t>CV = 23</a:t>
            </a:r>
          </a:p>
        </p:txBody>
      </p:sp>
    </p:spTree>
    <p:extLst>
      <p:ext uri="{BB962C8B-B14F-4D97-AF65-F5344CB8AC3E}">
        <p14:creationId xmlns:p14="http://schemas.microsoft.com/office/powerpoint/2010/main" val="32305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Enlist Duo Injury Symptoms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</p:spTree>
    <p:extLst>
      <p:ext uri="{BB962C8B-B14F-4D97-AF65-F5344CB8AC3E}">
        <p14:creationId xmlns:p14="http://schemas.microsoft.com/office/powerpoint/2010/main" val="11662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200" dirty="0" smtClean="0"/>
              <a:t>Peanut (GA-12Y) Response to Enlist Duo 3.3SL (glyphosate + 2,4-D choline) Applied at Various Times @ 56 oz/</a:t>
            </a:r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PE-05-16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pic>
        <p:nvPicPr>
          <p:cNvPr id="2050" name="Picture 2" descr="L:\field pictures\2016\pe-03-16\august 12\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4" y="1338263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6\pe-03-16\august 12\0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80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6\pe-03-16\august 12\02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98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6\pe-03-16\august 12\0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80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10668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10731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04693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04692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7461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200" dirty="0" smtClean="0"/>
              <a:t>Peanut (GA-12Y) Response to Enlist Duo 3.3SL (glyphosate + 2,4-D choline) Applied at Various Times @ 5.6 oz/</a:t>
            </a:r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PE-05-16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10668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10731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04693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04692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1308100"/>
            <a:ext cx="1853803" cy="24717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1308100"/>
            <a:ext cx="1853803" cy="247173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3932238"/>
            <a:ext cx="1853802" cy="2471737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3932238"/>
            <a:ext cx="1853802" cy="2471737"/>
          </a:xfrm>
        </p:spPr>
      </p:pic>
      <p:sp>
        <p:nvSpPr>
          <p:cNvPr id="16" name="TextBox 15"/>
          <p:cNvSpPr txBox="1"/>
          <p:nvPr/>
        </p:nvSpPr>
        <p:spPr>
          <a:xfrm>
            <a:off x="3015322" y="128139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DAP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22795" y="134358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DAP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15322" y="394478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DAP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22794" y="396688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DAP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009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200" dirty="0" smtClean="0"/>
              <a:t>Peanut (GA-12Y) Response to Enlist Duo 3.3SL (glyphosate + 2,4-D choline) Applied at Various Times @ 0.56 oz/</a:t>
            </a:r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PE-05-16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10668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10731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04693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04692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1308100"/>
            <a:ext cx="1853803" cy="247173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1308100"/>
            <a:ext cx="1853803" cy="247173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61" y="3932238"/>
            <a:ext cx="1853802" cy="2471737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0" y="3932238"/>
            <a:ext cx="1853802" cy="2471737"/>
          </a:xfrm>
        </p:spPr>
      </p:pic>
      <p:sp>
        <p:nvSpPr>
          <p:cNvPr id="16" name="TextBox 15"/>
          <p:cNvSpPr txBox="1"/>
          <p:nvPr/>
        </p:nvSpPr>
        <p:spPr>
          <a:xfrm>
            <a:off x="3048000" y="129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DAP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16445" y="129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DAP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71800" y="3962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DAP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16445" y="3962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DAP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043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Georgia Planted Acres - 2017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968558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75" y="6212599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NASS</a:t>
            </a:r>
          </a:p>
          <a:p>
            <a:r>
              <a:rPr lang="en-US" dirty="0" smtClean="0"/>
              <a:t>June 30,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Peanut (GA-12Y) Yield Losses (%) Caused by Enlist Duo 3.3SL - 2016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431568"/>
              </p:ext>
            </p:extLst>
          </p:nvPr>
        </p:nvGraphicFramePr>
        <p:xfrm>
          <a:off x="1784350" y="1562100"/>
          <a:ext cx="720884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68"/>
                <a:gridCol w="1441768"/>
                <a:gridCol w="1441768"/>
                <a:gridCol w="1441768"/>
                <a:gridCol w="1441768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of Application (DAP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1X</a:t>
                      </a:r>
                    </a:p>
                    <a:p>
                      <a:pPr algn="ctr"/>
                      <a:r>
                        <a:rPr lang="en-US" i="1" dirty="0" smtClean="0"/>
                        <a:t>(56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45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61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64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56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0.1X </a:t>
                      </a:r>
                    </a:p>
                    <a:p>
                      <a:pPr algn="ctr"/>
                      <a:r>
                        <a:rPr lang="en-US" i="1" dirty="0" smtClean="0"/>
                        <a:t>(5.6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7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0.01X </a:t>
                      </a:r>
                    </a:p>
                    <a:p>
                      <a:pPr algn="ctr"/>
                      <a:r>
                        <a:rPr lang="en-US" i="1" dirty="0" smtClean="0"/>
                        <a:t>(0.56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4267200"/>
            <a:ext cx="7173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DAP = days after planting.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56 oz/A = 0.7 lb ae 2,4-D + 0.74 lb ae glyphosate; 5.6 oz/A =</a:t>
            </a:r>
          </a:p>
          <a:p>
            <a:r>
              <a:rPr lang="en-US" dirty="0">
                <a:solidFill>
                  <a:srgbClr val="000000"/>
                </a:solidFill>
              </a:rPr>
              <a:t>0.07 lb ae 2,4-D + 0.074 lb ae of glyphosate; 0.56 oz/A= 0.007 lb ae </a:t>
            </a:r>
          </a:p>
          <a:p>
            <a:r>
              <a:rPr lang="en-US" dirty="0">
                <a:solidFill>
                  <a:srgbClr val="000000"/>
                </a:solidFill>
              </a:rPr>
              <a:t>2,4-D + 0.0074 lb ae glyphosate.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16" y="5947338"/>
            <a:ext cx="15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PE-05-16</a:t>
            </a:r>
          </a:p>
          <a:p>
            <a:r>
              <a:rPr lang="en-US" b="1" dirty="0">
                <a:solidFill>
                  <a:srgbClr val="000000"/>
                </a:solidFill>
              </a:rPr>
              <a:t>LSD 0.10 = 8</a:t>
            </a:r>
          </a:p>
          <a:p>
            <a:r>
              <a:rPr lang="en-US" b="1" dirty="0">
                <a:solidFill>
                  <a:srgbClr val="000000"/>
                </a:solidFill>
              </a:rPr>
              <a:t>CV = 38</a:t>
            </a:r>
          </a:p>
        </p:txBody>
      </p:sp>
    </p:spTree>
    <p:extLst>
      <p:ext uri="{BB962C8B-B14F-4D97-AF65-F5344CB8AC3E}">
        <p14:creationId xmlns:p14="http://schemas.microsoft.com/office/powerpoint/2010/main" val="16643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Yield Loss Caused By Simulated Drift Rates (1X) - 2016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711356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237" y="6396335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Engenia  = 12.8 oz/A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Enlist Duo = 56 oz/A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7510604" y="3200400"/>
            <a:ext cx="1252396" cy="24384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Yield Loss Caused By Simulated Drift Rates (1/10X) - 2016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708373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305550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Engenia = 1.28 oz/A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Enlist  Duo = 5.6 oz/A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7620000" y="49530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Yield Loss Caused By Simulated Drift Rates (1/100X) - 2016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039477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400800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Engenia = 0.128 oz/A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Enlist Duo = 0.56 oz/A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971800" y="4876800"/>
            <a:ext cx="1219200" cy="1219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-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Timing X Rate interaction for both (yield loss)</a:t>
            </a:r>
          </a:p>
          <a:p>
            <a:endParaRPr lang="en-US" dirty="0" smtClean="0"/>
          </a:p>
          <a:p>
            <a:r>
              <a:rPr lang="en-US" b="1" u="sng" dirty="0" smtClean="0"/>
              <a:t>Engenia</a:t>
            </a:r>
          </a:p>
          <a:p>
            <a:pPr lvl="1"/>
            <a:r>
              <a:rPr lang="en-US" dirty="0" smtClean="0"/>
              <a:t>Within Time</a:t>
            </a:r>
          </a:p>
          <a:p>
            <a:pPr lvl="2"/>
            <a:r>
              <a:rPr lang="en-US" dirty="0" smtClean="0"/>
              <a:t>1X &gt; 0.1X &gt; 0.01X  (15, 30, 60 DAP)</a:t>
            </a:r>
          </a:p>
          <a:p>
            <a:pPr lvl="2"/>
            <a:r>
              <a:rPr lang="en-US" dirty="0" smtClean="0"/>
              <a:t>1X &gt; 0.1X = 0.01X (90 DAP)</a:t>
            </a:r>
          </a:p>
          <a:p>
            <a:pPr lvl="1"/>
            <a:r>
              <a:rPr lang="en-US" dirty="0" smtClean="0"/>
              <a:t>Within Rate</a:t>
            </a:r>
          </a:p>
          <a:p>
            <a:pPr lvl="2"/>
            <a:r>
              <a:rPr lang="en-US" dirty="0" smtClean="0"/>
              <a:t>15 DAP = 30 DAP  = 60 DAP &gt; 90 DAP (1X and 0.1X)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≤ 8% yield loss at any timing (0.01X)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-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Enlist Duo</a:t>
            </a:r>
          </a:p>
          <a:p>
            <a:pPr lvl="1"/>
            <a:r>
              <a:rPr lang="en-US" dirty="0" smtClean="0"/>
              <a:t>Within Time</a:t>
            </a:r>
          </a:p>
          <a:p>
            <a:pPr lvl="2"/>
            <a:r>
              <a:rPr lang="en-US" dirty="0" smtClean="0"/>
              <a:t>1X &gt; 0.1X = 0.01X  (15, 30, 60, 90 DAP)</a:t>
            </a:r>
          </a:p>
          <a:p>
            <a:pPr lvl="1"/>
            <a:r>
              <a:rPr lang="en-US" dirty="0" smtClean="0"/>
              <a:t>Within Rate</a:t>
            </a:r>
          </a:p>
          <a:p>
            <a:pPr lvl="2"/>
            <a:r>
              <a:rPr lang="en-US" dirty="0" smtClean="0"/>
              <a:t>15 DAP &lt; 30 DAP  = 60 DAP  = 90 DAP (1X)</a:t>
            </a:r>
          </a:p>
          <a:p>
            <a:pPr lvl="2"/>
            <a:r>
              <a:rPr lang="en-US" dirty="0" smtClean="0"/>
              <a:t>15 DAP = 30 DAP = 60 DAP; 30 DAP = 60 DAP = 90 DAP; 15 DAP &gt; 90 DAP (0.1X)</a:t>
            </a:r>
          </a:p>
          <a:p>
            <a:pPr lvl="2"/>
            <a:r>
              <a:rPr lang="en-US" dirty="0" smtClean="0"/>
              <a:t>15 DAP = 30 DAP = 60 DAP = 90 DAP (0.01X) </a:t>
            </a:r>
          </a:p>
          <a:p>
            <a:pPr lvl="3"/>
            <a:r>
              <a:rPr lang="en-US" dirty="0" smtClean="0"/>
              <a:t>≤ 12% yield loss at any timing (0.01X)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625850" cy="5095875"/>
          </a:xfrm>
        </p:spPr>
        <p:txBody>
          <a:bodyPr/>
          <a:lstStyle/>
          <a:p>
            <a:r>
              <a:rPr lang="en-US" sz="2000" dirty="0" smtClean="0"/>
              <a:t>repeated studies in 2016</a:t>
            </a:r>
          </a:p>
          <a:p>
            <a:endParaRPr lang="en-US" sz="2000" dirty="0"/>
          </a:p>
          <a:p>
            <a:r>
              <a:rPr lang="en-US" sz="2000" dirty="0" smtClean="0"/>
              <a:t>glyphosate + dicamba</a:t>
            </a:r>
          </a:p>
          <a:p>
            <a:pPr lvl="1"/>
            <a:endParaRPr lang="en-US" sz="2000" i="1" dirty="0" smtClean="0">
              <a:solidFill>
                <a:srgbClr val="0070C0"/>
              </a:solidFill>
            </a:endParaRPr>
          </a:p>
          <a:p>
            <a:r>
              <a:rPr lang="en-US" sz="2000" dirty="0" smtClean="0"/>
              <a:t>glufosinate + dicamba or 2,4-D</a:t>
            </a:r>
          </a:p>
          <a:p>
            <a:endParaRPr lang="en-US" sz="2000" dirty="0"/>
          </a:p>
          <a:p>
            <a:r>
              <a:rPr lang="en-US" sz="2000" dirty="0" smtClean="0"/>
              <a:t>multiple events</a:t>
            </a:r>
          </a:p>
          <a:p>
            <a:endParaRPr lang="en-US" sz="2000" i="1" dirty="0">
              <a:solidFill>
                <a:srgbClr val="0070C0"/>
              </a:solidFill>
            </a:endParaRPr>
          </a:p>
          <a:p>
            <a:r>
              <a:rPr lang="en-US" sz="2000" dirty="0" smtClean="0"/>
              <a:t>seed germination studies</a:t>
            </a:r>
          </a:p>
          <a:p>
            <a:endParaRPr lang="en-US" sz="2000" dirty="0"/>
          </a:p>
          <a:p>
            <a:r>
              <a:rPr lang="en-US" sz="2000" dirty="0" smtClean="0"/>
              <a:t>residue analysis</a:t>
            </a:r>
          </a:p>
          <a:p>
            <a:pPr lvl="1"/>
            <a:r>
              <a:rPr lang="en-US" sz="2000" dirty="0" smtClean="0"/>
              <a:t>hull and nut</a:t>
            </a:r>
          </a:p>
        </p:txBody>
      </p:sp>
      <p:pic>
        <p:nvPicPr>
          <p:cNvPr id="1026" name="Picture 2" descr="C:\Users\eprostko\AppData\Local\Microsoft\Windows\Temporary Internet Files\Content.IE5\R8BHNU4W\the-future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529013" cy="28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field pictures\2011 field shots\june 28\Picture 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38843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Questions?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eprostko@uga.edu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www.gaweed.com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791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8572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Cotton - Southeast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5257800" y="1066800"/>
            <a:ext cx="3817938" cy="5095875"/>
          </a:xfrm>
        </p:spPr>
        <p:txBody>
          <a:bodyPr/>
          <a:lstStyle/>
          <a:p>
            <a:r>
              <a:rPr lang="en-US" dirty="0" smtClean="0"/>
              <a:t>~43</a:t>
            </a:r>
            <a:r>
              <a:rPr lang="en-US" dirty="0"/>
              <a:t>% of </a:t>
            </a:r>
            <a:r>
              <a:rPr lang="en-US" dirty="0" smtClean="0"/>
              <a:t>SE cotton acreage </a:t>
            </a:r>
            <a:r>
              <a:rPr lang="en-US" dirty="0"/>
              <a:t>was </a:t>
            </a:r>
            <a:r>
              <a:rPr lang="en-US" dirty="0" smtClean="0"/>
              <a:t>planted to </a:t>
            </a:r>
            <a:r>
              <a:rPr lang="en-US" dirty="0"/>
              <a:t>Xtend </a:t>
            </a:r>
            <a:r>
              <a:rPr lang="en-US" dirty="0" smtClean="0"/>
              <a:t>varieties</a:t>
            </a:r>
          </a:p>
          <a:p>
            <a:pPr lvl="1"/>
            <a:endParaRPr lang="en-US" sz="2000" i="1" dirty="0" smtClean="0"/>
          </a:p>
          <a:p>
            <a:r>
              <a:rPr lang="en-US" sz="2400" dirty="0" smtClean="0"/>
              <a:t>46.2% of GA cotton acres</a:t>
            </a:r>
          </a:p>
          <a:p>
            <a:pPr lvl="1"/>
            <a:r>
              <a:rPr lang="en-US" sz="2000" i="1" dirty="0" smtClean="0"/>
              <a:t>DP1538B2XF (21.28%)</a:t>
            </a:r>
          </a:p>
          <a:p>
            <a:pPr lvl="1"/>
            <a:r>
              <a:rPr lang="en-US" sz="2000" i="1" dirty="0" smtClean="0"/>
              <a:t>DP1553B2XF (17.09%)</a:t>
            </a:r>
          </a:p>
          <a:p>
            <a:pPr lvl="1"/>
            <a:r>
              <a:rPr lang="en-US" sz="2000" i="1" dirty="0" smtClean="0"/>
              <a:t>DP1646B2XF (7.79</a:t>
            </a:r>
            <a:r>
              <a:rPr lang="en-US" sz="2000" i="1" dirty="0" smtClean="0"/>
              <a:t>%)</a:t>
            </a:r>
          </a:p>
          <a:p>
            <a:pPr lvl="1"/>
            <a:endParaRPr lang="en-US" sz="2000" i="1" dirty="0" smtClean="0"/>
          </a:p>
          <a:p>
            <a:r>
              <a:rPr lang="en-US" sz="2400" u="sng" dirty="0" smtClean="0"/>
              <a:t>2017 (GA) – July 11</a:t>
            </a:r>
          </a:p>
          <a:p>
            <a:pPr lvl="1"/>
            <a:r>
              <a:rPr lang="en-US" sz="2000" i="1" dirty="0" smtClean="0"/>
              <a:t>Xtend (&gt;75%)</a:t>
            </a:r>
          </a:p>
          <a:p>
            <a:pPr lvl="2"/>
            <a:r>
              <a:rPr lang="en-US" sz="1600" i="1" dirty="0" smtClean="0"/>
              <a:t>Dr. J. Whitaker - UGA</a:t>
            </a:r>
          </a:p>
          <a:p>
            <a:pPr lvl="1"/>
            <a:r>
              <a:rPr lang="en-US" sz="2000" i="1" dirty="0" smtClean="0"/>
              <a:t>Enlist (1.9% or 25,000 A)</a:t>
            </a:r>
          </a:p>
          <a:p>
            <a:pPr lvl="2"/>
            <a:r>
              <a:rPr lang="en-US" sz="1600" i="1" dirty="0" smtClean="0"/>
              <a:t>Dr. J. Richburg - DAS</a:t>
            </a:r>
            <a:endParaRPr lang="en-US" sz="1600" i="1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31" y="3860132"/>
            <a:ext cx="2286000" cy="16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30" y="1400870"/>
            <a:ext cx="304826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62" y="4876800"/>
            <a:ext cx="1578082" cy="1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297529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Peanuts/2,4-D/Dicamba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334000" y="1329325"/>
            <a:ext cx="3679813" cy="5095875"/>
          </a:xfrm>
        </p:spPr>
        <p:txBody>
          <a:bodyPr/>
          <a:lstStyle/>
          <a:p>
            <a:r>
              <a:rPr lang="en-US" b="1" u="sng" dirty="0" smtClean="0"/>
              <a:t>How much?</a:t>
            </a:r>
          </a:p>
          <a:p>
            <a:pPr lvl="1"/>
            <a:r>
              <a:rPr lang="en-US" sz="1800" dirty="0" smtClean="0"/>
              <a:t>Vapor Drift </a:t>
            </a:r>
          </a:p>
          <a:p>
            <a:pPr lvl="2"/>
            <a:r>
              <a:rPr lang="en-US" sz="1800" dirty="0" smtClean="0"/>
              <a:t>1/1000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X?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Particle Drift	</a:t>
            </a:r>
          </a:p>
          <a:p>
            <a:pPr lvl="2"/>
            <a:r>
              <a:rPr lang="en-US" sz="1800" dirty="0" smtClean="0"/>
              <a:t> 1/10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X to 1/100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X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Tank-contamination (heel)</a:t>
            </a:r>
          </a:p>
          <a:p>
            <a:pPr lvl="2"/>
            <a:r>
              <a:rPr lang="en-US" sz="1800" dirty="0" smtClean="0"/>
              <a:t>1/50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X to 1/400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X</a:t>
            </a:r>
          </a:p>
          <a:p>
            <a:pPr lvl="1"/>
            <a:endParaRPr lang="en-US" sz="1800" dirty="0" smtClean="0"/>
          </a:p>
          <a:p>
            <a:r>
              <a:rPr lang="en-US" b="1" u="sng" dirty="0" smtClean="0"/>
              <a:t>When?</a:t>
            </a:r>
          </a:p>
          <a:p>
            <a:pPr lvl="1"/>
            <a:r>
              <a:rPr lang="en-US" sz="1800" i="1" dirty="0" smtClean="0"/>
              <a:t>Stage of growth</a:t>
            </a:r>
          </a:p>
          <a:p>
            <a:pPr lvl="1"/>
            <a:endParaRPr lang="en-US" sz="18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605337"/>
            <a:ext cx="2559730" cy="18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90" y="3200400"/>
            <a:ext cx="274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8845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Research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079856"/>
              </p:ext>
            </p:extLst>
          </p:nvPr>
        </p:nvGraphicFramePr>
        <p:xfrm>
          <a:off x="1828800" y="1089660"/>
          <a:ext cx="7208840" cy="5275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850"/>
                <a:gridCol w="1162686"/>
                <a:gridCol w="1441768"/>
                <a:gridCol w="1441768"/>
                <a:gridCol w="1441768"/>
              </a:tblGrid>
              <a:tr h="370840">
                <a:tc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Source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Herbicide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Rates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Timing</a:t>
                      </a: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(DAP)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</a:t>
                      </a:r>
                    </a:p>
                    <a:p>
                      <a:r>
                        <a:rPr lang="en-US" sz="1600" dirty="0" smtClean="0"/>
                        <a:t>38:61-85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dicamba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to 1X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30, 60, 90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MS Thesis</a:t>
                      </a:r>
                    </a:p>
                    <a:p>
                      <a:r>
                        <a:rPr lang="en-US" sz="1600" dirty="0" smtClean="0"/>
                        <a:t>R.</a:t>
                      </a:r>
                      <a:r>
                        <a:rPr lang="en-US" sz="1600" baseline="0" dirty="0" smtClean="0"/>
                        <a:t> Merchant</a:t>
                      </a:r>
                    </a:p>
                    <a:p>
                      <a:r>
                        <a:rPr lang="en-US" sz="1600" baseline="0" dirty="0" smtClean="0"/>
                        <a:t>UGA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2,4-D amine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r>
                        <a:rPr lang="en-US" sz="1600" baseline="30000" dirty="0" smtClean="0"/>
                        <a:t>th </a:t>
                      </a:r>
                      <a:r>
                        <a:rPr lang="en-US" sz="1600" baseline="0" dirty="0" smtClean="0"/>
                        <a:t>to 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30, 60, 90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Weed Tech.</a:t>
                      </a:r>
                    </a:p>
                    <a:p>
                      <a:r>
                        <a:rPr lang="en-US" sz="1600" dirty="0" smtClean="0"/>
                        <a:t>28:465-470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dicamba</a:t>
                      </a:r>
                    </a:p>
                    <a:p>
                      <a:r>
                        <a:rPr lang="en-US" sz="1600" dirty="0" smtClean="0"/>
                        <a:t>2,4-D</a:t>
                      </a:r>
                      <a:r>
                        <a:rPr lang="en-US" sz="1600" baseline="0" dirty="0" smtClean="0"/>
                        <a:t> amine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to 1X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21, 42</a:t>
                      </a:r>
                      <a:endParaRPr lang="en-US" sz="1600" dirty="0"/>
                    </a:p>
                  </a:txBody>
                  <a:tcPr/>
                </a:tc>
              </a:tr>
              <a:tr h="7340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Sci.</a:t>
                      </a:r>
                    </a:p>
                    <a:p>
                      <a:r>
                        <a:rPr lang="en-US" sz="1600" dirty="0" smtClean="0"/>
                        <a:t>42:109-120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dicamba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to 1X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</a:t>
                      </a:r>
                      <a:r>
                        <a:rPr lang="en-US" sz="1600" baseline="0" dirty="0" smtClean="0"/>
                        <a:t> 10, 20, 30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APRES</a:t>
                      </a:r>
                      <a:r>
                        <a:rPr lang="en-US" sz="1600" baseline="0" dirty="0" smtClean="0"/>
                        <a:t> Proc.</a:t>
                      </a:r>
                    </a:p>
                    <a:p>
                      <a:r>
                        <a:rPr lang="en-US" sz="1600" baseline="0" dirty="0" smtClean="0"/>
                        <a:t>47:145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glyphosate</a:t>
                      </a:r>
                      <a:r>
                        <a:rPr lang="en-US" sz="1600" baseline="0" dirty="0" smtClean="0"/>
                        <a:t> + dicamba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to 1X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30, 60, 90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WSSA Abstracts</a:t>
                      </a:r>
                    </a:p>
                    <a:p>
                      <a:r>
                        <a:rPr lang="en-US" sz="1600" dirty="0" smtClean="0"/>
                        <a:t>57:207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2,4-D</a:t>
                      </a:r>
                    </a:p>
                    <a:p>
                      <a:r>
                        <a:rPr lang="en-US" sz="1600" dirty="0" smtClean="0"/>
                        <a:t>dicamba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0.05% to 15% of 1 pt/A rates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4-5 leaf or bloom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Science</a:t>
                      </a:r>
                    </a:p>
                    <a:p>
                      <a:r>
                        <a:rPr lang="en-US" sz="1600" dirty="0" smtClean="0"/>
                        <a:t>(44:53-59)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2,4-D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to 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 10, 20, 30 DAP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7950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Effects of lower rates of Engenia™ (1/100thX)</a:t>
            </a:r>
          </a:p>
          <a:p>
            <a:pPr lvl="1"/>
            <a:r>
              <a:rPr lang="en-US" dirty="0" smtClean="0"/>
              <a:t>dicamba-BAPMA</a:t>
            </a:r>
          </a:p>
          <a:p>
            <a:endParaRPr lang="en-US" dirty="0" smtClean="0"/>
          </a:p>
          <a:p>
            <a:r>
              <a:rPr lang="en-US" dirty="0" smtClean="0"/>
              <a:t>Effects of Enlist™ Duo</a:t>
            </a:r>
          </a:p>
          <a:p>
            <a:pPr lvl="1"/>
            <a:r>
              <a:rPr lang="en-US" dirty="0" smtClean="0"/>
              <a:t>glyphosate + 2,4-D choline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523793" cy="204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1215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Methods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1752600" y="1295400"/>
            <a:ext cx="3810000" cy="5095875"/>
          </a:xfrm>
        </p:spPr>
        <p:txBody>
          <a:bodyPr/>
          <a:lstStyle/>
          <a:p>
            <a:r>
              <a:rPr lang="en-US" sz="2000" dirty="0" smtClean="0"/>
              <a:t>UGA Ponder Research Farm – 2016</a:t>
            </a:r>
          </a:p>
          <a:p>
            <a:r>
              <a:rPr lang="en-US" sz="2000" b="1" u="sng" dirty="0" smtClean="0"/>
              <a:t>Engenia™ Test</a:t>
            </a:r>
          </a:p>
          <a:p>
            <a:pPr lvl="1"/>
            <a:r>
              <a:rPr lang="en-US" sz="2000" i="1" dirty="0" smtClean="0"/>
              <a:t>‘GA-06G’</a:t>
            </a:r>
          </a:p>
          <a:p>
            <a:pPr lvl="1"/>
            <a:r>
              <a:rPr lang="en-US" sz="2000" i="1" dirty="0" smtClean="0"/>
              <a:t>1X, 1/10X, 100X</a:t>
            </a:r>
          </a:p>
          <a:p>
            <a:pPr lvl="1"/>
            <a:r>
              <a:rPr lang="en-US" sz="2000" i="1" dirty="0"/>
              <a:t> </a:t>
            </a:r>
            <a:r>
              <a:rPr lang="en-US" sz="2000" i="1" dirty="0" smtClean="0"/>
              <a:t>15, 30, 60, 90 DAP</a:t>
            </a:r>
          </a:p>
          <a:p>
            <a:r>
              <a:rPr lang="en-US" sz="2000" b="1" i="1" u="sng" dirty="0" smtClean="0"/>
              <a:t>Enlist™ Duo Test</a:t>
            </a:r>
          </a:p>
          <a:p>
            <a:pPr lvl="1"/>
            <a:r>
              <a:rPr lang="en-US" sz="2000" i="1" dirty="0" smtClean="0"/>
              <a:t>‘GA-12Y’</a:t>
            </a:r>
          </a:p>
          <a:p>
            <a:pPr lvl="1"/>
            <a:r>
              <a:rPr lang="en-US" sz="2000" i="1" dirty="0" smtClean="0"/>
              <a:t>1X, 1/10X, 1/100X</a:t>
            </a:r>
          </a:p>
          <a:p>
            <a:pPr lvl="1"/>
            <a:r>
              <a:rPr lang="en-US" sz="2000" i="1" dirty="0" smtClean="0"/>
              <a:t>15, 30, 60, 90 DAP</a:t>
            </a:r>
          </a:p>
          <a:p>
            <a:r>
              <a:rPr lang="en-US" sz="2000" i="1" dirty="0" smtClean="0"/>
              <a:t>factorial design</a:t>
            </a:r>
          </a:p>
          <a:p>
            <a:pPr lvl="1"/>
            <a:r>
              <a:rPr lang="en-US" sz="2000" i="1" dirty="0" smtClean="0"/>
              <a:t>rate X timing</a:t>
            </a:r>
          </a:p>
          <a:p>
            <a:r>
              <a:rPr lang="en-US" sz="2000" i="1" dirty="0" smtClean="0"/>
              <a:t>4 replications</a:t>
            </a:r>
          </a:p>
          <a:p>
            <a:r>
              <a:rPr lang="en-US" sz="2000" i="1" dirty="0" smtClean="0"/>
              <a:t>15 GPA, 11002AIXR</a:t>
            </a:r>
          </a:p>
          <a:p>
            <a:r>
              <a:rPr lang="en-US" sz="2000" i="1" dirty="0" smtClean="0"/>
              <a:t>weed-free</a:t>
            </a:r>
            <a:endParaRPr lang="en-US" sz="2000" i="1" dirty="0"/>
          </a:p>
          <a:p>
            <a:endParaRPr lang="en-US" sz="2400" i="1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03" y="1308100"/>
            <a:ext cx="3294357" cy="247173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2067434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291388" cy="858838"/>
          </a:xfrm>
        </p:spPr>
        <p:txBody>
          <a:bodyPr/>
          <a:lstStyle/>
          <a:p>
            <a:r>
              <a:rPr lang="en-US" dirty="0" smtClean="0"/>
              <a:t>Peanut Stages of Growth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73278004"/>
              </p:ext>
            </p:extLst>
          </p:nvPr>
        </p:nvGraphicFramePr>
        <p:xfrm>
          <a:off x="2895600" y="4648200"/>
          <a:ext cx="4343400" cy="1914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363"/>
                <a:gridCol w="707468"/>
                <a:gridCol w="849600"/>
                <a:gridCol w="852289"/>
                <a:gridCol w="868680"/>
              </a:tblGrid>
              <a:tr h="4876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15 DAP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30 DAP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60 DAP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90 DAP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GA-06G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V6-V7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R3-R4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R6</a:t>
                      </a:r>
                      <a:endParaRPr lang="en-US" dirty="0"/>
                    </a:p>
                  </a:txBody>
                  <a:tcPr/>
                </a:tc>
              </a:tr>
              <a:tr h="6950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GA-12Y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V6-V7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R3-R4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2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Collection/Analysis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295400"/>
            <a:ext cx="3529013" cy="5095875"/>
          </a:xfrm>
        </p:spPr>
        <p:txBody>
          <a:bodyPr/>
          <a:lstStyle/>
          <a:p>
            <a:r>
              <a:rPr lang="en-US" sz="2400" b="1" dirty="0" smtClean="0"/>
              <a:t>Peanut Response</a:t>
            </a:r>
          </a:p>
          <a:p>
            <a:pPr lvl="1"/>
            <a:r>
              <a:rPr lang="en-US" dirty="0" smtClean="0"/>
              <a:t> s</a:t>
            </a:r>
            <a:r>
              <a:rPr lang="en-US" i="1" dirty="0" smtClean="0"/>
              <a:t>tunting</a:t>
            </a:r>
          </a:p>
          <a:p>
            <a:pPr lvl="1"/>
            <a:r>
              <a:rPr lang="en-US" i="1" dirty="0"/>
              <a:t> </a:t>
            </a:r>
            <a:r>
              <a:rPr lang="en-US" i="1" dirty="0" smtClean="0"/>
              <a:t>leaf burn</a:t>
            </a:r>
          </a:p>
          <a:p>
            <a:pPr lvl="1"/>
            <a:r>
              <a:rPr lang="en-US" i="1" dirty="0"/>
              <a:t> </a:t>
            </a:r>
            <a:r>
              <a:rPr lang="en-US" i="1" dirty="0" smtClean="0"/>
              <a:t>leaf roll</a:t>
            </a:r>
          </a:p>
          <a:p>
            <a:pPr lvl="1"/>
            <a:r>
              <a:rPr lang="en-US" i="1" dirty="0"/>
              <a:t> </a:t>
            </a:r>
            <a:r>
              <a:rPr lang="en-US" i="1" dirty="0" smtClean="0"/>
              <a:t>stand loss</a:t>
            </a:r>
          </a:p>
          <a:p>
            <a:pPr lvl="1"/>
            <a:endParaRPr lang="en-US" i="1" dirty="0" smtClean="0"/>
          </a:p>
          <a:p>
            <a:r>
              <a:rPr lang="en-US" sz="2400" b="1" dirty="0" smtClean="0"/>
              <a:t>Yield</a:t>
            </a:r>
          </a:p>
          <a:p>
            <a:endParaRPr lang="en-US" sz="2400" b="1" dirty="0"/>
          </a:p>
          <a:p>
            <a:r>
              <a:rPr lang="en-US" sz="2400" b="1" dirty="0" smtClean="0"/>
              <a:t>ANOVA (P=0.10)</a:t>
            </a:r>
          </a:p>
          <a:p>
            <a:pPr lvl="1"/>
            <a:endParaRPr lang="en-US" i="1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3527425" cy="469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PP_SAGRI_PRT_Harvest_Time">
  <a:themeElements>
    <a:clrScheme name="PPP_SAGRI_PRT_Harvest_Time 15">
      <a:dk1>
        <a:srgbClr val="000000"/>
      </a:dk1>
      <a:lt1>
        <a:srgbClr val="B2B2B2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D5D5D5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AGRI_PRT_Harvest_Ti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AGRI_PRT_Harvest_T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4">
        <a:dk1>
          <a:srgbClr val="000000"/>
        </a:dk1>
        <a:lt1>
          <a:srgbClr val="B2B2B2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5">
        <a:dk1>
          <a:srgbClr val="000000"/>
        </a:dk1>
        <a:lt1>
          <a:srgbClr val="B2B2B2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6">
        <a:dk1>
          <a:srgbClr val="000000"/>
        </a:dk1>
        <a:lt1>
          <a:srgbClr val="B2B2B2"/>
        </a:lt1>
        <a:dk2>
          <a:srgbClr val="66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5753</TotalTime>
  <Words>1031</Words>
  <Application>Microsoft Office PowerPoint</Application>
  <PresentationFormat>On-screen Show (4:3)</PresentationFormat>
  <Paragraphs>309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Times New Roman</vt:lpstr>
      <vt:lpstr>4_Peanuts</vt:lpstr>
      <vt:lpstr>3_Peanuts</vt:lpstr>
      <vt:lpstr>Peanuts</vt:lpstr>
      <vt:lpstr>PPP_SAGRI_PRT_Harvest_Time</vt:lpstr>
      <vt:lpstr>Peanut Response to Engenia™ and Enlist™ Duo</vt:lpstr>
      <vt:lpstr>Georgia Planted Acres - 2017</vt:lpstr>
      <vt:lpstr>2016 Cotton - Southeast</vt:lpstr>
      <vt:lpstr>Peanuts/2,4-D/Dicamba</vt:lpstr>
      <vt:lpstr>Previous Research</vt:lpstr>
      <vt:lpstr>Objectives</vt:lpstr>
      <vt:lpstr>Materials and Methods</vt:lpstr>
      <vt:lpstr>Peanut Stages of Growth</vt:lpstr>
      <vt:lpstr>Data Collection/Analysis</vt:lpstr>
      <vt:lpstr>Results</vt:lpstr>
      <vt:lpstr>Engenia (dicamba) Injury Symptoms</vt:lpstr>
      <vt:lpstr>Peanut (GA-06G) Response to Engenia 5SL (dicamba) Applied at Various Times @ 12.8 oz/A</vt:lpstr>
      <vt:lpstr>Peanut (GA-06G) Response to Engenia 5SL (dicamba) Applied at Various Times @ 1.28 oz/A</vt:lpstr>
      <vt:lpstr>Peanut (GA-06G) Response to Engenia 5SL (dicamba) Applied at Various Times @ 0.128 oz/A</vt:lpstr>
      <vt:lpstr>Peanut (GA-06G) Yield Losses (%) Caused by Engenia 5SL - 2016</vt:lpstr>
      <vt:lpstr>Enlist Duo Injury Symptoms</vt:lpstr>
      <vt:lpstr>Peanut (GA-12Y) Response to Enlist Duo 3.3SL (glyphosate + 2,4-D choline) Applied at Various Times @ 56 oz/A</vt:lpstr>
      <vt:lpstr>Peanut (GA-12Y) Response to Enlist Duo 3.3SL (glyphosate + 2,4-D choline) Applied at Various Times @ 5.6 oz/A</vt:lpstr>
      <vt:lpstr>Peanut (GA-12Y) Response to Enlist Duo 3.3SL (glyphosate + 2,4-D choline) Applied at Various Times @ 0.56 oz/A</vt:lpstr>
      <vt:lpstr>Peanut (GA-12Y) Yield Losses (%) Caused by Enlist Duo 3.3SL - 2016</vt:lpstr>
      <vt:lpstr>Peanut Yield Loss Caused By Simulated Drift Rates (1X) - 2016</vt:lpstr>
      <vt:lpstr>Peanut Yield Loss Caused By Simulated Drift Rates (1/10X) - 2016</vt:lpstr>
      <vt:lpstr>Peanut Yield Loss Caused By Simulated Drift Rates (1/100X) - 2016</vt:lpstr>
      <vt:lpstr>Summary - I</vt:lpstr>
      <vt:lpstr>Summary - II</vt:lpstr>
      <vt:lpstr>Future Research</vt:lpstr>
      <vt:lpstr>PowerPoint Presentation</vt:lpstr>
    </vt:vector>
  </TitlesOfParts>
  <Company>UGA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eprostko</cp:lastModifiedBy>
  <cp:revision>66</cp:revision>
  <cp:lastPrinted>2017-03-09T14:15:38Z</cp:lastPrinted>
  <dcterms:created xsi:type="dcterms:W3CDTF">2016-10-27T11:57:01Z</dcterms:created>
  <dcterms:modified xsi:type="dcterms:W3CDTF">2017-07-12T13:24:52Z</dcterms:modified>
</cp:coreProperties>
</file>