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5" r:id="rId2"/>
    <p:sldId id="284" r:id="rId3"/>
    <p:sldId id="283" r:id="rId4"/>
    <p:sldId id="287" r:id="rId5"/>
    <p:sldId id="286" r:id="rId6"/>
    <p:sldId id="288" r:id="rId7"/>
    <p:sldId id="274" r:id="rId8"/>
    <p:sldId id="261" r:id="rId9"/>
    <p:sldId id="297" r:id="rId10"/>
    <p:sldId id="262" r:id="rId11"/>
    <p:sldId id="298" r:id="rId12"/>
    <p:sldId id="301" r:id="rId13"/>
    <p:sldId id="264" r:id="rId14"/>
    <p:sldId id="299" r:id="rId15"/>
    <p:sldId id="296" r:id="rId16"/>
    <p:sldId id="300" r:id="rId17"/>
    <p:sldId id="275" r:id="rId18"/>
    <p:sldId id="258" r:id="rId19"/>
    <p:sldId id="266" r:id="rId20"/>
    <p:sldId id="294" r:id="rId21"/>
    <p:sldId id="276" r:id="rId22"/>
    <p:sldId id="265" r:id="rId23"/>
    <p:sldId id="295" r:id="rId24"/>
    <p:sldId id="271" r:id="rId25"/>
    <p:sldId id="302" r:id="rId26"/>
    <p:sldId id="303" r:id="rId27"/>
    <p:sldId id="267" r:id="rId28"/>
    <p:sldId id="292" r:id="rId29"/>
    <p:sldId id="282" r:id="rId30"/>
    <p:sldId id="293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D5763C-FC02-49AC-A839-31E456EA92E2}" type="datetimeFigureOut">
              <a:rPr lang="en-US"/>
              <a:pPr>
                <a:defRPr/>
              </a:pPr>
              <a:t>7/9/2013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A7C9FC-5F4E-403B-AD87-9F8E2F397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80F2B1-8CCC-40A5-A3C5-6F4837D67B56}" type="datetimeFigureOut">
              <a:rPr lang="en-US"/>
              <a:pPr>
                <a:defRPr/>
              </a:pPr>
              <a:t>7/9/2013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E6EF11-32FA-47E3-A986-E93E6F91B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91E8A8-315E-4F67-B9FF-E574AB338E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4A782-E051-46BC-8BDC-E9A08B99AA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3EE82-A85E-4867-9DA3-910FDD331A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24C77-2E02-4124-9F7A-EE9415B777B8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D2316-36B3-4851-8E13-5029B3D6FF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1A7AD7-947B-48F3-9739-453D2774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FBB748-2CBC-4463-AE59-493F68915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36A56-3DA7-409C-B5C3-21C1AD3E8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80DF3C-E54C-4032-9053-63584C2C9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5DA26A-4918-412E-B231-713E4DC70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F82F65-55A4-4B14-BF43-26F436861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DCD988-F7B8-4E13-B9B3-279910C50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C7113D-C04A-4F53-BFD4-6C8B573E0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6259C8-448E-4841-AE0E-56ADF83DD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A4B09-FC0A-45C3-A9CF-09D64C3C9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E15BC-911B-409F-8E71-58C9D9C26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96B2A4-1D0A-478E-BF38-E631ABE72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14E23A-6ED6-4592-AEFE-1E37D7E5F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BB4CD-7E5B-4005-852B-FD8889A55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A6575E-DE6D-4166-BFF2-31FF8F33E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3130EC-A468-4E25-9F04-17CC719A8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7B8F5E-E5B4-436D-8CD2-421568A3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presinc.com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33528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i="1" smtClean="0"/>
              <a:t>Impact of Dual Magnum on Peanut Yields in Georgia</a:t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28850" y="4876800"/>
            <a:ext cx="5567363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1800" smtClean="0"/>
              <a:t>Eric P. Prostko and Timothy L. Grey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smtClean="0"/>
              <a:t>Department of Crop &amp; Soil Sciences</a:t>
            </a:r>
          </a:p>
        </p:txBody>
      </p:sp>
      <p:pic>
        <p:nvPicPr>
          <p:cNvPr id="20483" name="Picture 9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350" y="5502275"/>
            <a:ext cx="5911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APRES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18250"/>
            <a:ext cx="1571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PRE Dual Magnum on Peanut Yield (lbs/A) - 2011</a:t>
            </a:r>
          </a:p>
        </p:txBody>
      </p:sp>
      <p:graphicFrame>
        <p:nvGraphicFramePr>
          <p:cNvPr id="3174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31746" r:id="rId3" imgW="7206097" imgH="5096698" progId="Excel.Chart.8">
              <p:embed/>
            </p:oleObj>
          </a:graphicData>
        </a:graphic>
      </p:graphicFrame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5875" y="6043613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PRE Dual Magnum on Peanut Yield (lbs/A) - 2012</a:t>
            </a:r>
          </a:p>
        </p:txBody>
      </p:sp>
      <p:graphicFrame>
        <p:nvGraphicFramePr>
          <p:cNvPr id="32770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32770" r:id="rId3" imgW="7206097" imgH="5096698" progId="Excel.Chart.8">
              <p:embed/>
            </p:oleObj>
          </a:graphicData>
        </a:graphic>
      </p:graphicFrame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5875" y="6043613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PRE Dual Magnum on Peanut Yield (lbs/A) – 2012**</a:t>
            </a:r>
          </a:p>
        </p:txBody>
      </p:sp>
      <p:graphicFrame>
        <p:nvGraphicFramePr>
          <p:cNvPr id="3379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33794" r:id="rId3" imgW="7206097" imgH="5096698" progId="Excel.Chart.8">
              <p:embed/>
            </p:oleObj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875" y="6043613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806575" y="6537325"/>
            <a:ext cx="242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**Averaged over 3 planting dates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EPOST (13-18 DAP) Dual Magnum on Peanut Yield (lbs/A) - 2011</a:t>
            </a:r>
          </a:p>
        </p:txBody>
      </p:sp>
      <p:graphicFrame>
        <p:nvGraphicFramePr>
          <p:cNvPr id="34818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9113" y="1308100"/>
          <a:ext cx="7199312" cy="5095875"/>
        </p:xfrm>
        <a:graphic>
          <a:graphicData uri="http://schemas.openxmlformats.org/presentationml/2006/ole">
            <p:oleObj spid="_x0000_s34818" r:id="rId3" imgW="7200000" imgH="5096698" progId="Excel.Chart.8">
              <p:embed/>
            </p:oleObj>
          </a:graphicData>
        </a:graphic>
      </p:graphicFrame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0" y="6057900"/>
            <a:ext cx="1149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EPOST (13-15 DAP) Dual Magnum on Peanut Yield (lbs/A) - 2012</a:t>
            </a:r>
          </a:p>
        </p:txBody>
      </p:sp>
      <p:graphicFrame>
        <p:nvGraphicFramePr>
          <p:cNvPr id="35842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9113" y="1308100"/>
          <a:ext cx="7199312" cy="5095875"/>
        </p:xfrm>
        <a:graphic>
          <a:graphicData uri="http://schemas.openxmlformats.org/presentationml/2006/ole">
            <p:oleObj spid="_x0000_s35842" r:id="rId3" imgW="7200000" imgH="5096698" progId="Excel.Chart.8">
              <p:embed/>
            </p:oleObj>
          </a:graphicData>
        </a:graphic>
      </p:graphicFrame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0" y="6057900"/>
            <a:ext cx="1127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POST (25-26 DAP) Dual Magnum on Peanut Yield (lbs/A) - 2011</a:t>
            </a:r>
          </a:p>
        </p:txBody>
      </p:sp>
      <p:graphicFrame>
        <p:nvGraphicFramePr>
          <p:cNvPr id="3686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9113" y="1308100"/>
          <a:ext cx="7199312" cy="5095875"/>
        </p:xfrm>
        <a:graphic>
          <a:graphicData uri="http://schemas.openxmlformats.org/presentationml/2006/ole">
            <p:oleObj spid="_x0000_s36866" r:id="rId3" imgW="7200000" imgH="5096698" progId="Excel.Chart.8">
              <p:embed/>
            </p:oleObj>
          </a:graphicData>
        </a:graphic>
      </p:graphicFrame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6057900"/>
            <a:ext cx="1127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708400" y="3011488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-8.1%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POST (30-34 DAP) Dual Magnum on Peanut Yield (lbs/A) - 2011</a:t>
            </a:r>
          </a:p>
        </p:txBody>
      </p:sp>
      <p:graphicFrame>
        <p:nvGraphicFramePr>
          <p:cNvPr id="37890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9113" y="1308100"/>
          <a:ext cx="7199312" cy="5095875"/>
        </p:xfrm>
        <a:graphic>
          <a:graphicData uri="http://schemas.openxmlformats.org/presentationml/2006/ole">
            <p:oleObj spid="_x0000_s37890" r:id="rId3" imgW="7200000" imgH="5096698" progId="Excel.Chart.8">
              <p:embed/>
            </p:oleObj>
          </a:graphicData>
        </a:graphic>
      </p:graphicFrame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6057900"/>
            <a:ext cx="1127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Cadre + Dual Magnum</a:t>
            </a:r>
          </a:p>
        </p:txBody>
      </p:sp>
      <p:pic>
        <p:nvPicPr>
          <p:cNvPr id="38914" name="Picture 4" descr="cad-la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2971800" cy="3678238"/>
          </a:xfrm>
        </p:spPr>
      </p:pic>
      <p:pic>
        <p:nvPicPr>
          <p:cNvPr id="389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Peanut Yield (lbs/A) Response to Cadre + Dual Magnum + 2,4-DB (2010).</a:t>
            </a:r>
          </a:p>
        </p:txBody>
      </p:sp>
      <p:graphicFrame>
        <p:nvGraphicFramePr>
          <p:cNvPr id="39938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39938" r:id="rId4" imgW="7206097" imgH="5096698" progId="Excel.Chart.8">
              <p:embed/>
            </p:oleObj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5795963"/>
            <a:ext cx="17637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Cadre (C) = 4 oz/A</a:t>
            </a:r>
          </a:p>
          <a:p>
            <a:r>
              <a:rPr lang="en-US" sz="900"/>
              <a:t>Dual Magnum (DM) @ 16 oz/A</a:t>
            </a:r>
          </a:p>
          <a:p>
            <a:r>
              <a:rPr lang="en-US" sz="900"/>
              <a:t>2,4-DB (DB) @ 18 oz/A</a:t>
            </a:r>
          </a:p>
          <a:p>
            <a:r>
              <a:rPr lang="en-US" sz="900"/>
              <a:t>Applied 31 DAP</a:t>
            </a:r>
          </a:p>
          <a:p>
            <a:r>
              <a:rPr lang="en-US" sz="900"/>
              <a:t>Weed-free</a:t>
            </a:r>
          </a:p>
          <a:p>
            <a:r>
              <a:rPr lang="en-US" sz="900"/>
              <a:t>Tifton</a:t>
            </a:r>
          </a:p>
          <a:p>
            <a:r>
              <a:rPr lang="en-US" sz="900"/>
              <a:t>PE-19-10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7848600" y="6553200"/>
            <a:ext cx="1125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LSD (0.10) = 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35965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Influence of POST (25-26 DAP) Cadre + Dual Magnum on Peanut Yield (lbs/A) - 2011</a:t>
            </a:r>
          </a:p>
        </p:txBody>
      </p:sp>
      <p:graphicFrame>
        <p:nvGraphicFramePr>
          <p:cNvPr id="4198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41986" r:id="rId4" imgW="7206097" imgH="5096698" progId="Excel.Chart.8">
              <p:embed/>
            </p:oleObj>
          </a:graphicData>
        </a:graphic>
      </p:graphicFrame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0" y="6119813"/>
            <a:ext cx="1752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6019800" y="6596063"/>
            <a:ext cx="3008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/>
              <a:t>Cadre @ 4 oz/A + Dual Magnum @ 1.33 pt/A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History of Metolachlor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990600"/>
            <a:ext cx="7010400" cy="5095875"/>
          </a:xfrm>
        </p:spPr>
        <p:txBody>
          <a:bodyPr/>
          <a:lstStyle/>
          <a:p>
            <a:r>
              <a:rPr lang="en-US" sz="2000" smtClean="0"/>
              <a:t>Synthesized by Ciba-Geigy in 1972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50/50% mixture of R + S isomers</a:t>
            </a:r>
          </a:p>
          <a:p>
            <a:r>
              <a:rPr lang="en-US" sz="2000" smtClean="0"/>
              <a:t>Registered for corn in 1977</a:t>
            </a:r>
          </a:p>
          <a:p>
            <a:r>
              <a:rPr lang="en-US" sz="2000" smtClean="0"/>
              <a:t>Registered for peanut in 1980 (February)</a:t>
            </a:r>
          </a:p>
          <a:p>
            <a:r>
              <a:rPr lang="en-US" sz="2000" smtClean="0"/>
              <a:t>S-metolachlor registered for use in 1997 (Novartis)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12/88% mix of  R + S isomers</a:t>
            </a:r>
          </a:p>
          <a:p>
            <a:pPr lvl="2"/>
            <a:r>
              <a:rPr lang="en-US" sz="1600" i="1" smtClean="0">
                <a:solidFill>
                  <a:srgbClr val="0070C0"/>
                </a:solidFill>
              </a:rPr>
              <a:t>Patent expiration</a:t>
            </a:r>
          </a:p>
          <a:p>
            <a:pPr lvl="2"/>
            <a:r>
              <a:rPr lang="en-US" sz="1600" i="1" smtClean="0">
                <a:solidFill>
                  <a:srgbClr val="0070C0"/>
                </a:solidFill>
              </a:rPr>
              <a:t>EPA Reduced Risk Pesticide Program</a:t>
            </a:r>
          </a:p>
          <a:p>
            <a:r>
              <a:rPr lang="en-US" sz="2000" smtClean="0"/>
              <a:t>Novartis stopped selling “old” metolachlor in 1999, phased out completely by 2001. 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Novartis + AstraZeneca became Syngenta in 2000 </a:t>
            </a:r>
          </a:p>
          <a:p>
            <a:r>
              <a:rPr lang="en-US" sz="2000" smtClean="0"/>
              <a:t>Generic companies started producing “old” metolachlor in 2003 (i.e. 50/50 mix of R + S isomer).</a:t>
            </a:r>
          </a:p>
          <a:p>
            <a:endParaRPr lang="en-US" sz="2000" smtClean="0"/>
          </a:p>
        </p:txBody>
      </p:sp>
      <p:pic>
        <p:nvPicPr>
          <p:cNvPr id="22531" name="Picture 2" descr="C:\Documents and Settings\eprostko\Desktop\herbicide structures\metolachlor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5638800"/>
            <a:ext cx="2533650" cy="1123950"/>
          </a:xfrm>
        </p:spPr>
      </p:pic>
      <p:pic>
        <p:nvPicPr>
          <p:cNvPr id="22532" name="Picture 2" descr="http://www.syngentacropprotection-us.com/images/prod_logos/logo_Dual_Magnu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49438"/>
            <a:ext cx="1600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Content Placeholder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362200"/>
            <a:ext cx="1646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6"/>
          <a:srcRect l="12476" t="25397" r="9230" b="31630"/>
          <a:stretch>
            <a:fillRect/>
          </a:stretch>
        </p:blipFill>
        <p:spPr bwMode="auto">
          <a:xfrm>
            <a:off x="117475" y="3195638"/>
            <a:ext cx="1517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7"/>
          <a:srcRect l="27325" t="24828" r="21819" b="34946"/>
          <a:stretch>
            <a:fillRect/>
          </a:stretch>
        </p:blipFill>
        <p:spPr bwMode="auto">
          <a:xfrm>
            <a:off x="39688" y="3944938"/>
            <a:ext cx="16367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35965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Influence of POST (30-34 DAP) Cadre + Dual Magnum on Peanut Yield (lbs/A) - 2012</a:t>
            </a:r>
          </a:p>
        </p:txBody>
      </p:sp>
      <p:graphicFrame>
        <p:nvGraphicFramePr>
          <p:cNvPr id="4403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44034" r:id="rId4" imgW="7206097" imgH="5096698" progId="Excel.Chart.8">
              <p:embed/>
            </p:oleObj>
          </a:graphicData>
        </a:graphic>
      </p:graphicFrame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0" y="6119813"/>
            <a:ext cx="1752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6019800" y="6596063"/>
            <a:ext cx="3008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/>
              <a:t>Cadre @ 4 oz/A + Dual Magnum @ 1.33 pt/A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Gramoxone + Storm + Dual Magnum</a:t>
            </a:r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00200"/>
            <a:ext cx="3078163" cy="4105275"/>
          </a:xfrm>
        </p:spPr>
      </p:pic>
      <p:pic>
        <p:nvPicPr>
          <p:cNvPr id="46083" name="Picture 2" descr="http://www.syngentacropprotection-us.com/images/prod_logos/Gramoxone_SL_2.0_RGB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2266950"/>
            <a:ext cx="36671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/>
          <a:srcRect l="8575" t="26811" r="63422" b="56728"/>
          <a:stretch>
            <a:fillRect/>
          </a:stretch>
        </p:blipFill>
        <p:spPr bwMode="auto">
          <a:xfrm>
            <a:off x="2362200" y="3886200"/>
            <a:ext cx="26257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Influence of EPOST (13-18 DAP) Gramoxone (G) +  Storm (S) + Dual Magnum (DM) on Peanut Yield (lbs/A) - 2011</a:t>
            </a:r>
          </a:p>
        </p:txBody>
      </p:sp>
      <p:graphicFrame>
        <p:nvGraphicFramePr>
          <p:cNvPr id="4710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47106" r:id="rId3" imgW="7206097" imgH="5096698" progId="Excel.Chart.8">
              <p:embed/>
            </p:oleObj>
          </a:graphicData>
        </a:graphic>
      </p:graphicFrame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0" y="6097588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870325" y="30019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-9.6%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2319338" y="6575425"/>
            <a:ext cx="3101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/>
              <a:t>G @ 12 oz/A + S @ 16 oz/A + DM @ 1.33 pt/A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Influence of EPOST (13-15 DAP) Gramoxone (G) +  Storm (S) + Dual Magnum (DM) on Peanut Yield (lbs/A) - 2012</a:t>
            </a:r>
          </a:p>
        </p:txBody>
      </p:sp>
      <p:graphicFrame>
        <p:nvGraphicFramePr>
          <p:cNvPr id="48130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48130" r:id="rId3" imgW="7206097" imgH="5096698" progId="Excel.Chart.8">
              <p:embed/>
            </p:oleObj>
          </a:graphicData>
        </a:graphic>
      </p:graphicFrame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0" y="6097588"/>
            <a:ext cx="11382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2319338" y="6575425"/>
            <a:ext cx="3101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/>
              <a:t>G @ 12 oz/A + S @ 16 oz/A + DM @ 1.33 pt/A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Peanut Yield Response to Gramoxone (G) + Storm (S) + Dual Magnum (DM) – 2012**</a:t>
            </a:r>
          </a:p>
        </p:txBody>
      </p:sp>
      <p:graphicFrame>
        <p:nvGraphicFramePr>
          <p:cNvPr id="49154" name="Content Placeholder 4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49154" r:id="rId3" imgW="7206097" imgH="5096698" progId="Excel.Chart.8">
              <p:embed/>
            </p:oleObj>
          </a:graphicData>
        </a:graphic>
      </p:graphicFrame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8263" y="6027738"/>
            <a:ext cx="1214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PE-01-12</a:t>
            </a:r>
          </a:p>
          <a:p>
            <a:r>
              <a:rPr lang="en-US" sz="1200"/>
              <a:t>Attapulgus</a:t>
            </a:r>
          </a:p>
          <a:p>
            <a:r>
              <a:rPr lang="en-US" sz="1200"/>
              <a:t>LSD 0.10 = NS</a:t>
            </a:r>
          </a:p>
          <a:p>
            <a:r>
              <a:rPr lang="en-US" sz="1200"/>
              <a:t>CV = 15.52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1806575" y="6537325"/>
            <a:ext cx="3132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**Averaged over 3 timings (11, 21, 32 DAP)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 Comparison of Weed-Free Peanut Yields Between NTC and Gramoxone (12 oz/A) + Storm (16 oz/A) + Dual Magnum (16-21 oz/A) Treatments in Georgia, 2011-2012.</a:t>
            </a:r>
          </a:p>
        </p:txBody>
      </p:sp>
      <p:graphicFrame>
        <p:nvGraphicFramePr>
          <p:cNvPr id="50178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50178" r:id="rId3" imgW="7206097" imgH="5096698" progId="Excel.Chart.8">
              <p:embed/>
            </p:oleObj>
          </a:graphicData>
        </a:graphic>
      </p:graphicFrame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029200" y="6480175"/>
            <a:ext cx="1096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NTC (lbs/A)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 rot="-5400000">
            <a:off x="862013" y="3557587"/>
            <a:ext cx="108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 + S + DM</a:t>
            </a:r>
          </a:p>
          <a:p>
            <a:pPr algn="ctr"/>
            <a:r>
              <a:rPr lang="en-US"/>
              <a:t>(lbs/A)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0" y="5805488"/>
            <a:ext cx="884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PEA01-11</a:t>
            </a:r>
          </a:p>
          <a:p>
            <a:r>
              <a:rPr lang="en-US" sz="1200" i="1"/>
              <a:t>PEA01-12</a:t>
            </a:r>
          </a:p>
          <a:p>
            <a:r>
              <a:rPr lang="en-US" sz="1200" i="1"/>
              <a:t>PE-20-11</a:t>
            </a:r>
          </a:p>
          <a:p>
            <a:r>
              <a:rPr lang="en-US" sz="1200" i="1"/>
              <a:t>PE-01-12</a:t>
            </a:r>
          </a:p>
          <a:p>
            <a:r>
              <a:rPr lang="en-US" sz="1200" i="1"/>
              <a:t>PE-17-12</a:t>
            </a:r>
          </a:p>
        </p:txBody>
      </p:sp>
      <p:sp>
        <p:nvSpPr>
          <p:cNvPr id="50182" name="TextBox 2"/>
          <p:cNvSpPr txBox="1">
            <a:spLocks noChangeArrowheads="1"/>
          </p:cNvSpPr>
          <p:nvPr/>
        </p:nvSpPr>
        <p:spPr bwMode="auto">
          <a:xfrm>
            <a:off x="8382000" y="6581775"/>
            <a:ext cx="615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 = 25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Gramoxone + Storm + Dual Magnum (EPOST) fb Cadre + Dual Magnum (POST)</a:t>
            </a:r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00200"/>
            <a:ext cx="3078163" cy="4105275"/>
          </a:xfrm>
        </p:spPr>
      </p:pic>
      <p:pic>
        <p:nvPicPr>
          <p:cNvPr id="51203" name="Picture 2" descr="http://www.syngentacropprotection-us.com/images/prod_logos/Gramoxone_SL_2.0_RGB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687513"/>
            <a:ext cx="36671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/>
          <a:srcRect l="8575" t="26811" r="63422" b="56728"/>
          <a:stretch>
            <a:fillRect/>
          </a:stretch>
        </p:blipFill>
        <p:spPr bwMode="auto">
          <a:xfrm>
            <a:off x="2286000" y="2590800"/>
            <a:ext cx="26257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ad-l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0938" y="3733800"/>
            <a:ext cx="23558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Peanut Yield Response to Gramoxone (G) + Storm (S) + Dual Magnum (DM) fb Cadre (C) + Dual Magnum – 2012**</a:t>
            </a:r>
          </a:p>
        </p:txBody>
      </p:sp>
      <p:graphicFrame>
        <p:nvGraphicFramePr>
          <p:cNvPr id="52226" name="Content Placeholder 4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52226" r:id="rId3" imgW="7206097" imgH="5096698" progId="Excel.Chart.8">
              <p:embed/>
            </p:oleObj>
          </a:graphicData>
        </a:graphic>
      </p:graphicFrame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3733800" y="1600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-7.1%</a:t>
            </a: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1981200" y="6489700"/>
            <a:ext cx="5565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**G @ 12 oz/A + S @ 16 oz/A + DM @ 16 oz/A fb C @ 4 oz/A + DM @ 16 oz/A</a:t>
            </a:r>
          </a:p>
        </p:txBody>
      </p:sp>
      <p:sp>
        <p:nvSpPr>
          <p:cNvPr id="52229" name="TextBox 2"/>
          <p:cNvSpPr txBox="1">
            <a:spLocks noChangeArrowheads="1"/>
          </p:cNvSpPr>
          <p:nvPr/>
        </p:nvSpPr>
        <p:spPr bwMode="auto">
          <a:xfrm>
            <a:off x="95250" y="5862638"/>
            <a:ext cx="1460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LSD (0.10)</a:t>
            </a:r>
          </a:p>
          <a:p>
            <a:r>
              <a:rPr lang="en-US"/>
              <a:t>Tifton = 355</a:t>
            </a:r>
          </a:p>
          <a:p>
            <a:r>
              <a:rPr lang="en-US"/>
              <a:t>Plains = NS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Peanut Response to Gramoxone + Storm + Dual Magnum fb Cadre + Dual Magnum - 2012</a:t>
            </a:r>
            <a:endParaRPr lang="en-US" sz="2400" i="1" smtClean="0">
              <a:solidFill>
                <a:srgbClr val="0070C0"/>
              </a:solidFill>
            </a:endParaRPr>
          </a:p>
        </p:txBody>
      </p:sp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0" y="6096000"/>
            <a:ext cx="99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PE-06-12</a:t>
            </a:r>
          </a:p>
          <a:p>
            <a:r>
              <a:rPr lang="en-US" sz="1400">
                <a:cs typeface="Arial" charset="0"/>
              </a:rPr>
              <a:t>August 22</a:t>
            </a:r>
          </a:p>
          <a:p>
            <a:r>
              <a:rPr lang="en-US" sz="1400">
                <a:cs typeface="Arial" charset="0"/>
              </a:rPr>
              <a:t>118 DAP</a:t>
            </a: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3227388" y="5638800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NTC</a:t>
            </a:r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5372100" y="5657850"/>
            <a:ext cx="3429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Gramoxone SL @ 12 oz/A (13 DAP)</a:t>
            </a:r>
          </a:p>
          <a:p>
            <a:pPr algn="ctr"/>
            <a:r>
              <a:rPr lang="en-US" sz="1400"/>
              <a:t>Storm @ 16 oz/A (13 DAP)</a:t>
            </a:r>
          </a:p>
          <a:p>
            <a:pPr algn="ctr"/>
            <a:r>
              <a:rPr lang="en-US" sz="1400"/>
              <a:t>Dual Magnum @ 16 oz/A (13 DAP)</a:t>
            </a:r>
          </a:p>
          <a:p>
            <a:pPr algn="ctr"/>
            <a:r>
              <a:rPr lang="en-US" sz="1400"/>
              <a:t>Cadre @ 4 oz/A (34 DAP)</a:t>
            </a:r>
          </a:p>
          <a:p>
            <a:pPr algn="ctr"/>
            <a:r>
              <a:rPr lang="en-US" sz="1400"/>
              <a:t>Dual Magnum @ 16 oz/A (34 DAP)</a:t>
            </a:r>
          </a:p>
        </p:txBody>
      </p:sp>
      <p:pic>
        <p:nvPicPr>
          <p:cNvPr id="53253" name="Picture 2" descr="L:\field pictures\2012 field shots\pe-06-12\august 22\Picture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1327150"/>
            <a:ext cx="32480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 descr="L:\field pictures\2012 field shots\pe-06-12\august 22\Picture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304925"/>
            <a:ext cx="3251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1981200" y="2819400"/>
            <a:ext cx="11430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86200" y="2838450"/>
            <a:ext cx="1143000" cy="1981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81650" y="2971800"/>
            <a:ext cx="1143000" cy="1905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334250" y="2962275"/>
            <a:ext cx="1143000" cy="1905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 Comparison of Weed-Free Peanut Yields Between NTC and Gramoxone (12 oz/A) + Storm (16 oz/A) + Dual Magnum (16 oz/A) fb Cadre (4 oz/A) + Dual Magnum (16 oz/A) Treatments in Georgia, 2012.</a:t>
            </a:r>
          </a:p>
        </p:txBody>
      </p:sp>
      <p:graphicFrame>
        <p:nvGraphicFramePr>
          <p:cNvPr id="5427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54274" r:id="rId3" imgW="7206097" imgH="5096698" progId="Excel.Chart.8">
              <p:embed/>
            </p:oleObj>
          </a:graphicData>
        </a:graphic>
      </p:graphicFrame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5029200" y="6480175"/>
            <a:ext cx="1096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NTC (lbs/A)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 rot="-5400000">
            <a:off x="147637" y="3295651"/>
            <a:ext cx="251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 + S + DM fb C + DM</a:t>
            </a:r>
          </a:p>
          <a:p>
            <a:pPr algn="ctr"/>
            <a:r>
              <a:rPr lang="en-US"/>
              <a:t>(lbs/A)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152400" y="6267450"/>
            <a:ext cx="884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PE-06-12</a:t>
            </a:r>
          </a:p>
          <a:p>
            <a:r>
              <a:rPr lang="en-US" sz="1200" i="1"/>
              <a:t>PEA03-12</a:t>
            </a:r>
          </a:p>
        </p:txBody>
      </p:sp>
      <p:sp>
        <p:nvSpPr>
          <p:cNvPr id="54278" name="TextBox 2"/>
          <p:cNvSpPr txBox="1">
            <a:spLocks noChangeArrowheads="1"/>
          </p:cNvSpPr>
          <p:nvPr/>
        </p:nvSpPr>
        <p:spPr bwMode="auto">
          <a:xfrm>
            <a:off x="8382000" y="6581775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n = 8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Grower Perceptions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1631950" y="1371600"/>
            <a:ext cx="3778250" cy="5095875"/>
          </a:xfrm>
        </p:spPr>
        <p:txBody>
          <a:bodyPr/>
          <a:lstStyle/>
          <a:p>
            <a:r>
              <a:rPr lang="en-US" smtClean="0"/>
              <a:t>Under the right conditions (wet and cold) Dual  can cause ……..</a:t>
            </a:r>
          </a:p>
          <a:p>
            <a:pPr lvl="1"/>
            <a:r>
              <a:rPr lang="en-US" i="1" smtClean="0">
                <a:solidFill>
                  <a:srgbClr val="0070C0"/>
                </a:solidFill>
              </a:rPr>
              <a:t>J-rooting</a:t>
            </a:r>
          </a:p>
          <a:p>
            <a:pPr lvl="1"/>
            <a:r>
              <a:rPr lang="en-US" i="1" smtClean="0">
                <a:solidFill>
                  <a:srgbClr val="0070C0"/>
                </a:solidFill>
              </a:rPr>
              <a:t>Delayed emergence</a:t>
            </a:r>
          </a:p>
          <a:p>
            <a:pPr lvl="1"/>
            <a:r>
              <a:rPr lang="en-US" i="1" smtClean="0">
                <a:solidFill>
                  <a:srgbClr val="0070C0"/>
                </a:solidFill>
              </a:rPr>
              <a:t>Stand loss</a:t>
            </a:r>
          </a:p>
          <a:p>
            <a:pPr lvl="1"/>
            <a:r>
              <a:rPr lang="en-US" i="1" smtClean="0">
                <a:solidFill>
                  <a:srgbClr val="0070C0"/>
                </a:solidFill>
              </a:rPr>
              <a:t>Yield loss</a:t>
            </a:r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295400"/>
            <a:ext cx="3529013" cy="2646363"/>
          </a:xfrm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35385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Palmer Amaranth Control in Peanut – 2012</a:t>
            </a:r>
            <a:br>
              <a:rPr lang="en-US" sz="2800" smtClean="0"/>
            </a:br>
            <a:r>
              <a:rPr lang="en-US" sz="2400" i="1" smtClean="0">
                <a:solidFill>
                  <a:srgbClr val="0070C0"/>
                </a:solidFill>
              </a:rPr>
              <a:t>(Gramoxone/Dual Magnum Based Program)</a:t>
            </a:r>
          </a:p>
        </p:txBody>
      </p:sp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76200" y="6172200"/>
            <a:ext cx="115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PE-18-12</a:t>
            </a:r>
          </a:p>
          <a:p>
            <a:r>
              <a:rPr lang="en-US" sz="1400">
                <a:latin typeface="Times New Roman" pitchFamily="18" charset="0"/>
              </a:rPr>
              <a:t>July 18</a:t>
            </a:r>
          </a:p>
          <a:p>
            <a:r>
              <a:rPr lang="en-US" sz="1400">
                <a:latin typeface="Times New Roman" pitchFamily="18" charset="0"/>
              </a:rPr>
              <a:t>75 DAP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3227388" y="563880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NTC</a:t>
            </a:r>
          </a:p>
        </p:txBody>
      </p:sp>
      <p:sp>
        <p:nvSpPr>
          <p:cNvPr id="55300" name="Rectangle 1"/>
          <p:cNvSpPr>
            <a:spLocks noChangeArrowheads="1"/>
          </p:cNvSpPr>
          <p:nvPr/>
        </p:nvSpPr>
        <p:spPr bwMode="auto">
          <a:xfrm>
            <a:off x="4800600" y="56578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Prowl H</a:t>
            </a:r>
            <a:r>
              <a:rPr lang="en-US" sz="1200" baseline="-25000"/>
              <a:t>2</a:t>
            </a:r>
            <a:r>
              <a:rPr lang="en-US" sz="1200"/>
              <a:t>O @ 34 oz/A (PRE)</a:t>
            </a:r>
          </a:p>
          <a:p>
            <a:pPr algn="ctr"/>
            <a:r>
              <a:rPr lang="en-US" sz="1200"/>
              <a:t>Gramoxone SL @ 12 oz/A (21 DAP)</a:t>
            </a:r>
          </a:p>
          <a:p>
            <a:pPr algn="ctr"/>
            <a:r>
              <a:rPr lang="en-US" sz="1200"/>
              <a:t>Storm @ 16 oz/A (21 DAP)</a:t>
            </a:r>
          </a:p>
          <a:p>
            <a:pPr algn="ctr"/>
            <a:r>
              <a:rPr lang="en-US" sz="1200" b="1">
                <a:solidFill>
                  <a:srgbClr val="FF0000"/>
                </a:solidFill>
              </a:rPr>
              <a:t>Dual Magnum @ 16 oz/A (21 DAP)</a:t>
            </a:r>
          </a:p>
          <a:p>
            <a:pPr algn="ctr"/>
            <a:r>
              <a:rPr lang="en-US" sz="1200"/>
              <a:t>Cadre @ 4 oz/A (39 DAP)</a:t>
            </a:r>
          </a:p>
          <a:p>
            <a:pPr algn="ctr"/>
            <a:r>
              <a:rPr lang="en-US" sz="1200" b="1">
                <a:solidFill>
                  <a:srgbClr val="FF0000"/>
                </a:solidFill>
              </a:rPr>
              <a:t>Dual Magnum @ 16 oz/A (39 DAP)</a:t>
            </a:r>
          </a:p>
        </p:txBody>
      </p:sp>
      <p:pic>
        <p:nvPicPr>
          <p:cNvPr id="55301" name="Picture 2" descr="I:\field pictures\2012 field shots\pe-18-12\july 18\Picture 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3" descr="I:\field pictures\2012 field shots\pe-18-12\july 18\Picture 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049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3" name="Straight Connector 2"/>
          <p:cNvCxnSpPr>
            <a:cxnSpLocks noChangeShapeType="1"/>
          </p:cNvCxnSpPr>
          <p:nvPr/>
        </p:nvCxnSpPr>
        <p:spPr bwMode="auto">
          <a:xfrm flipV="1">
            <a:off x="5257800" y="2743200"/>
            <a:ext cx="1219200" cy="22860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5304" name="Straight Connector 4"/>
          <p:cNvCxnSpPr>
            <a:cxnSpLocks noChangeShapeType="1"/>
          </p:cNvCxnSpPr>
          <p:nvPr/>
        </p:nvCxnSpPr>
        <p:spPr bwMode="auto">
          <a:xfrm flipH="1" flipV="1">
            <a:off x="7239000" y="2743200"/>
            <a:ext cx="1447800" cy="22860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208838" cy="5095875"/>
          </a:xfrm>
        </p:spPr>
        <p:txBody>
          <a:bodyPr/>
          <a:lstStyle/>
          <a:p>
            <a:r>
              <a:rPr lang="en-US" sz="2000" b="1" u="sng" smtClean="0"/>
              <a:t>Dual Alone (PPI, PRE, EPOST)</a:t>
            </a:r>
          </a:p>
          <a:p>
            <a:pPr lvl="1"/>
            <a:r>
              <a:rPr lang="en-US" sz="2000" smtClean="0">
                <a:solidFill>
                  <a:srgbClr val="0070C0"/>
                </a:solidFill>
              </a:rPr>
              <a:t>4/4 trials = No effect on yield</a:t>
            </a:r>
          </a:p>
          <a:p>
            <a:pPr lvl="1"/>
            <a:endParaRPr lang="en-US" sz="2000" smtClean="0">
              <a:solidFill>
                <a:srgbClr val="0070C0"/>
              </a:solidFill>
            </a:endParaRPr>
          </a:p>
          <a:p>
            <a:r>
              <a:rPr lang="en-US" sz="2000" b="1" u="sng" smtClean="0"/>
              <a:t>Dual Alone (POST)</a:t>
            </a:r>
          </a:p>
          <a:p>
            <a:pPr lvl="1"/>
            <a:r>
              <a:rPr lang="en-US" sz="2000" smtClean="0">
                <a:solidFill>
                  <a:srgbClr val="0070C0"/>
                </a:solidFill>
              </a:rPr>
              <a:t>1/4  trials = -8.1% yield loss</a:t>
            </a:r>
          </a:p>
          <a:p>
            <a:pPr lvl="1"/>
            <a:endParaRPr lang="en-US" sz="2000" i="1" smtClean="0">
              <a:solidFill>
                <a:srgbClr val="0070C0"/>
              </a:solidFill>
            </a:endParaRPr>
          </a:p>
          <a:p>
            <a:r>
              <a:rPr lang="en-US" sz="2000" b="1" u="sng" smtClean="0"/>
              <a:t>Cadre + Dual (POST)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5/5 trials = No effect on yield</a:t>
            </a:r>
          </a:p>
          <a:p>
            <a:pPr lvl="1"/>
            <a:endParaRPr lang="en-US" sz="2000" smtClean="0"/>
          </a:p>
          <a:p>
            <a:r>
              <a:rPr lang="en-US" sz="2000" b="1" u="sng" smtClean="0"/>
              <a:t>Gramoxone + Storm + Dual (EPOST)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1/5 trials = -9.6% yield loss</a:t>
            </a:r>
          </a:p>
          <a:p>
            <a:pPr lvl="1"/>
            <a:endParaRPr lang="en-US" sz="2000" i="1" smtClean="0">
              <a:solidFill>
                <a:srgbClr val="0070C0"/>
              </a:solidFill>
            </a:endParaRPr>
          </a:p>
          <a:p>
            <a:r>
              <a:rPr lang="en-US" sz="2000" b="1" u="sng" smtClean="0"/>
              <a:t>Gramoxone + Storm + Dual fb Cadre + Dual</a:t>
            </a:r>
          </a:p>
          <a:p>
            <a:pPr lvl="1"/>
            <a:r>
              <a:rPr lang="en-US" sz="2000" i="1" smtClean="0">
                <a:solidFill>
                  <a:srgbClr val="0070C0"/>
                </a:solidFill>
              </a:rPr>
              <a:t> 1/2 trials = -7.1% yield loss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828800" y="57769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www.gaweed.com</a:t>
            </a: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1468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C:\Users\eprostko\Desktop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76313"/>
            <a:ext cx="3584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Early Metolachlor/Peanut Research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7208838" cy="366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0"/>
                <a:gridCol w="762000"/>
                <a:gridCol w="1295400"/>
                <a:gridCol w="3659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Author (s)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Journal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Cardina and Swann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Peanut Sci. </a:t>
                      </a:r>
                    </a:p>
                    <a:p>
                      <a:r>
                        <a:rPr lang="en-US" sz="1600" dirty="0" smtClean="0"/>
                        <a:t>15:57-60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Emergence and growth delayed from PPI applications when rainfall or irrigation followed application.  No effect on yield at labeled rates.  3X rate reduced yield (11-15%)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Wehtje et al.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Peanut</a:t>
                      </a:r>
                      <a:r>
                        <a:rPr lang="en-US" sz="1600" baseline="0" dirty="0" smtClean="0"/>
                        <a:t> Sci.</a:t>
                      </a:r>
                    </a:p>
                    <a:p>
                      <a:r>
                        <a:rPr lang="en-US" sz="1600" baseline="0" dirty="0" smtClean="0"/>
                        <a:t>15:53-56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Across all years, a 2-fold safety factor existed between maximum labeled rate and injury rate.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Johnson et al.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Peanut Sci.</a:t>
                      </a:r>
                    </a:p>
                    <a:p>
                      <a:r>
                        <a:rPr lang="en-US" sz="1600" dirty="0" smtClean="0"/>
                        <a:t>20:17-20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Split applications of metolachlor (PPI + VE) had no effect on yield.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Johnson et al.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Peanut Sci.</a:t>
                      </a:r>
                    </a:p>
                    <a:p>
                      <a:r>
                        <a:rPr lang="en-US" sz="1600" dirty="0" smtClean="0"/>
                        <a:t>21:126-129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PPI, VE, and PPI + VE applications had no effect on yield.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8400" cy="6365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Materials and Methods 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6" name="Content Placeholder 6" descr="Picture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066800"/>
            <a:ext cx="3527425" cy="2646363"/>
          </a:xfrm>
        </p:spPr>
      </p:pic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914400"/>
            <a:ext cx="3733800" cy="5095875"/>
          </a:xfrm>
        </p:spPr>
        <p:txBody>
          <a:bodyPr/>
          <a:lstStyle/>
          <a:p>
            <a:r>
              <a:rPr lang="en-US" sz="2400" i="1" smtClean="0"/>
              <a:t>2010-2012</a:t>
            </a:r>
          </a:p>
          <a:p>
            <a:endParaRPr lang="en-US" sz="2400" i="1" smtClean="0"/>
          </a:p>
          <a:p>
            <a:r>
              <a:rPr lang="en-US" sz="2400" i="1" smtClean="0"/>
              <a:t>Replicated, small-plot research techniques</a:t>
            </a:r>
          </a:p>
          <a:p>
            <a:endParaRPr lang="en-US" sz="2400" i="1" smtClean="0"/>
          </a:p>
          <a:p>
            <a:r>
              <a:rPr lang="en-US" sz="2400" i="1" smtClean="0"/>
              <a:t>10 weed-free trials</a:t>
            </a:r>
          </a:p>
          <a:p>
            <a:endParaRPr lang="en-US" sz="2400" i="1" smtClean="0"/>
          </a:p>
          <a:p>
            <a:r>
              <a:rPr lang="en-US" sz="2400" i="1" smtClean="0"/>
              <a:t>Attapulgus, Plains, Tifton (Ty Ty) </a:t>
            </a:r>
          </a:p>
          <a:p>
            <a:endParaRPr lang="en-US" sz="2400" i="1" smtClean="0"/>
          </a:p>
          <a:p>
            <a:r>
              <a:rPr lang="en-US" sz="2400" i="1" smtClean="0"/>
              <a:t>GA-06G</a:t>
            </a:r>
          </a:p>
          <a:p>
            <a:endParaRPr lang="en-US" sz="2400" i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pic>
        <p:nvPicPr>
          <p:cNvPr id="2765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1308100"/>
            <a:ext cx="6794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 Magnum Alone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8213" y="1308100"/>
            <a:ext cx="3821112" cy="50958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PPI Dual Magnum on Peanut Yield (lbs/A) – 2011</a:t>
            </a:r>
          </a:p>
        </p:txBody>
      </p:sp>
      <p:graphicFrame>
        <p:nvGraphicFramePr>
          <p:cNvPr id="29698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29698" r:id="rId3" imgW="7206097" imgH="5096698" progId="Excel.Chart.8">
              <p:embed/>
            </p:oleObj>
          </a:graphicData>
        </a:graphic>
      </p:graphicFrame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175" y="6119813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295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3124200" y="2590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Influence of PPI Dual Magnum on Peanut Yield (lbs/A) – 2012</a:t>
            </a:r>
          </a:p>
        </p:txBody>
      </p:sp>
      <p:graphicFrame>
        <p:nvGraphicFramePr>
          <p:cNvPr id="30722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350" y="1308100"/>
          <a:ext cx="7208838" cy="5095875"/>
        </p:xfrm>
        <a:graphic>
          <a:graphicData uri="http://schemas.openxmlformats.org/presentationml/2006/ole">
            <p:oleObj spid="_x0000_s30722" r:id="rId3" imgW="7206097" imgH="5096698" progId="Excel.Chart.8">
              <p:embed/>
            </p:oleObj>
          </a:graphicData>
        </a:graphic>
      </p:graphicFrame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175" y="6119813"/>
            <a:ext cx="1127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LSD (0.10)</a:t>
            </a:r>
          </a:p>
          <a:p>
            <a:r>
              <a:rPr lang="en-US" sz="1400"/>
              <a:t>Tifton = NS</a:t>
            </a:r>
          </a:p>
          <a:p>
            <a:r>
              <a:rPr lang="en-US" sz="1400"/>
              <a:t>Plains = NS</a:t>
            </a: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3124200" y="2590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862</Words>
  <Application>Microsoft Office PowerPoint</Application>
  <PresentationFormat>On-screen Show (4:3)</PresentationFormat>
  <Paragraphs>201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Calibri</vt:lpstr>
      <vt:lpstr>Times New Roman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Peanuts</vt:lpstr>
      <vt:lpstr>Microsoft Excel Chart</vt:lpstr>
      <vt:lpstr>Impact of Dual Magnum on Peanut Yields in Georgia </vt:lpstr>
      <vt:lpstr>Brief History of Metolachlor</vt:lpstr>
      <vt:lpstr>Some Grower Perceptions</vt:lpstr>
      <vt:lpstr>Early Metolachlor/Peanut Research Results</vt:lpstr>
      <vt:lpstr>Materials and Methods </vt:lpstr>
      <vt:lpstr>Results</vt:lpstr>
      <vt:lpstr>Dual Magnum Alone</vt:lpstr>
      <vt:lpstr>Influence of PPI Dual Magnum on Peanut Yield (lbs/A) – 2011</vt:lpstr>
      <vt:lpstr>Influence of PPI Dual Magnum on Peanut Yield (lbs/A) – 2012</vt:lpstr>
      <vt:lpstr>Influence of PRE Dual Magnum on Peanut Yield (lbs/A) - 2011</vt:lpstr>
      <vt:lpstr>Influence of PRE Dual Magnum on Peanut Yield (lbs/A) - 2012</vt:lpstr>
      <vt:lpstr>Influence of PRE Dual Magnum on Peanut Yield (lbs/A) – 2012**</vt:lpstr>
      <vt:lpstr>Influence of EPOST (13-18 DAP) Dual Magnum on Peanut Yield (lbs/A) - 2011</vt:lpstr>
      <vt:lpstr>Influence of EPOST (13-15 DAP) Dual Magnum on Peanut Yield (lbs/A) - 2012</vt:lpstr>
      <vt:lpstr>Influence of POST (25-26 DAP) Dual Magnum on Peanut Yield (lbs/A) - 2011</vt:lpstr>
      <vt:lpstr>Influence of POST (30-34 DAP) Dual Magnum on Peanut Yield (lbs/A) - 2011</vt:lpstr>
      <vt:lpstr>Cadre + Dual Magnum</vt:lpstr>
      <vt:lpstr>Peanut Yield (lbs/A) Response to Cadre + Dual Magnum + 2,4-DB (2010).</vt:lpstr>
      <vt:lpstr>Influence of POST (25-26 DAP) Cadre + Dual Magnum on Peanut Yield (lbs/A) - 2011</vt:lpstr>
      <vt:lpstr>Influence of POST (30-34 DAP) Cadre + Dual Magnum on Peanut Yield (lbs/A) - 2012</vt:lpstr>
      <vt:lpstr>Gramoxone + Storm + Dual Magnum</vt:lpstr>
      <vt:lpstr>Influence of EPOST (13-18 DAP) Gramoxone (G) +  Storm (S) + Dual Magnum (DM) on Peanut Yield (lbs/A) - 2011</vt:lpstr>
      <vt:lpstr>Influence of EPOST (13-15 DAP) Gramoxone (G) +  Storm (S) + Dual Magnum (DM) on Peanut Yield (lbs/A) - 2012</vt:lpstr>
      <vt:lpstr>Peanut Yield Response to Gramoxone (G) + Storm (S) + Dual Magnum (DM) – 2012**</vt:lpstr>
      <vt:lpstr>A Comparison of Weed-Free Peanut Yields Between NTC and Gramoxone (12 oz/A) + Storm (16 oz/A) + Dual Magnum (16-21 oz/A) Treatments in Georgia, 2011-2012.</vt:lpstr>
      <vt:lpstr>Gramoxone + Storm + Dual Magnum (EPOST) fb Cadre + Dual Magnum (POST)</vt:lpstr>
      <vt:lpstr>Peanut Yield Response to Gramoxone (G) + Storm (S) + Dual Magnum (DM) fb Cadre (C) + Dual Magnum – 2012**</vt:lpstr>
      <vt:lpstr>Peanut Response to Gramoxone + Storm + Dual Magnum fb Cadre + Dual Magnum - 2012</vt:lpstr>
      <vt:lpstr>A Comparison of Weed-Free Peanut Yields Between NTC and Gramoxone (12 oz/A) + Storm (16 oz/A) + Dual Magnum (16 oz/A) fb Cadre (4 oz/A) + Dual Magnum (16 oz/A) Treatments in Georgia, 2012.</vt:lpstr>
      <vt:lpstr>Palmer Amaranth Control in Peanut – 2012 (Gramoxone/Dual Magnum Based Program)</vt:lpstr>
      <vt:lpstr>Summary</vt:lpstr>
      <vt:lpstr>Questions?</vt:lpstr>
    </vt:vector>
  </TitlesOfParts>
  <Company>UGA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Dual Magnum on Peanut Yields in Georgia</dc:title>
  <dc:creator>Eric P Prostko and Timothy L Grey</dc:creator>
  <cp:lastModifiedBy>David Krueger</cp:lastModifiedBy>
  <cp:revision>82</cp:revision>
  <cp:lastPrinted>2013-03-05T21:39:01Z</cp:lastPrinted>
  <dcterms:created xsi:type="dcterms:W3CDTF">2012-02-24T20:59:44Z</dcterms:created>
  <dcterms:modified xsi:type="dcterms:W3CDTF">2013-07-09T19:50:24Z</dcterms:modified>
</cp:coreProperties>
</file>