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3891200" cy="32918400"/>
  <p:notesSz cx="7053263" cy="9356725"/>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2268" y="-584"/>
      </p:cViewPr>
      <p:guideLst>
        <p:guide orient="horz" pos="10368"/>
        <p:guide pos="1382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8313"/>
          </a:xfrm>
          <a:prstGeom prst="rect">
            <a:avLst/>
          </a:prstGeom>
        </p:spPr>
        <p:txBody>
          <a:bodyPr vert="horz" lIns="91440" tIns="45720" rIns="91440" bIns="45720" rtlCol="0"/>
          <a:lstStyle>
            <a:lvl1pPr algn="r">
              <a:defRPr sz="1200"/>
            </a:lvl1pPr>
          </a:lstStyle>
          <a:p>
            <a:fld id="{51EEB469-336C-4BC0-B5E7-2B37F01B4B6B}" type="datetimeFigureOut">
              <a:rPr lang="en-US" smtClean="0"/>
              <a:t>11/13/2018</a:t>
            </a:fld>
            <a:endParaRPr lang="en-US"/>
          </a:p>
        </p:txBody>
      </p:sp>
      <p:sp>
        <p:nvSpPr>
          <p:cNvPr id="4" name="Footer Placeholder 3"/>
          <p:cNvSpPr>
            <a:spLocks noGrp="1"/>
          </p:cNvSpPr>
          <p:nvPr>
            <p:ph type="ftr" sz="quarter" idx="2"/>
          </p:nvPr>
        </p:nvSpPr>
        <p:spPr>
          <a:xfrm>
            <a:off x="0" y="8886825"/>
            <a:ext cx="3055938"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86825"/>
            <a:ext cx="3055937" cy="468313"/>
          </a:xfrm>
          <a:prstGeom prst="rect">
            <a:avLst/>
          </a:prstGeom>
        </p:spPr>
        <p:txBody>
          <a:bodyPr vert="horz" lIns="91440" tIns="45720" rIns="91440" bIns="45720" rtlCol="0" anchor="b"/>
          <a:lstStyle>
            <a:lvl1pPr algn="r">
              <a:defRPr sz="1200"/>
            </a:lvl1pPr>
          </a:lstStyle>
          <a:p>
            <a:fld id="{5C07F1F1-970F-47E9-A447-7C0AB0A20A27}" type="slidenum">
              <a:rPr lang="en-US" smtClean="0"/>
              <a:t>‹#›</a:t>
            </a:fld>
            <a:endParaRPr lang="en-US"/>
          </a:p>
        </p:txBody>
      </p:sp>
    </p:spTree>
    <p:extLst>
      <p:ext uri="{BB962C8B-B14F-4D97-AF65-F5344CB8AC3E}">
        <p14:creationId xmlns:p14="http://schemas.microsoft.com/office/powerpoint/2010/main" val="2937910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4" tIns="46883" rIns="93764" bIns="46883" rtlCol="0"/>
          <a:lstStyle>
            <a:lvl1pPr algn="l">
              <a:defRPr sz="1200"/>
            </a:lvl1pPr>
          </a:lstStyle>
          <a:p>
            <a:endParaRPr lang="en-US" dirty="0"/>
          </a:p>
        </p:txBody>
      </p:sp>
      <p:sp>
        <p:nvSpPr>
          <p:cNvPr id="3" name="Date Placeholder 2"/>
          <p:cNvSpPr>
            <a:spLocks noGrp="1"/>
          </p:cNvSpPr>
          <p:nvPr>
            <p:ph type="dt" idx="1"/>
          </p:nvPr>
        </p:nvSpPr>
        <p:spPr>
          <a:xfrm>
            <a:off x="3995217" y="0"/>
            <a:ext cx="3056414" cy="467836"/>
          </a:xfrm>
          <a:prstGeom prst="rect">
            <a:avLst/>
          </a:prstGeom>
        </p:spPr>
        <p:txBody>
          <a:bodyPr vert="horz" lIns="93764" tIns="46883" rIns="93764" bIns="46883" rtlCol="0"/>
          <a:lstStyle>
            <a:lvl1pPr algn="r">
              <a:defRPr sz="1200"/>
            </a:lvl1pPr>
          </a:lstStyle>
          <a:p>
            <a:fld id="{61DFE730-1286-4BC7-9158-A3693BA688AD}" type="datetimeFigureOut">
              <a:rPr lang="en-US" smtClean="0"/>
              <a:t>11/12/2018</a:t>
            </a:fld>
            <a:endParaRPr lang="en-US" dirty="0"/>
          </a:p>
        </p:txBody>
      </p:sp>
      <p:sp>
        <p:nvSpPr>
          <p:cNvPr id="4" name="Slide Image Placeholder 3"/>
          <p:cNvSpPr>
            <a:spLocks noGrp="1" noRot="1" noChangeAspect="1"/>
          </p:cNvSpPr>
          <p:nvPr>
            <p:ph type="sldImg" idx="2"/>
          </p:nvPr>
        </p:nvSpPr>
        <p:spPr>
          <a:xfrm>
            <a:off x="1189038" y="701675"/>
            <a:ext cx="4675187" cy="3508375"/>
          </a:xfrm>
          <a:prstGeom prst="rect">
            <a:avLst/>
          </a:prstGeom>
          <a:noFill/>
          <a:ln w="12700">
            <a:solidFill>
              <a:prstClr val="black"/>
            </a:solidFill>
          </a:ln>
        </p:spPr>
        <p:txBody>
          <a:bodyPr vert="horz" lIns="93764" tIns="46883" rIns="93764" bIns="46883" rtlCol="0" anchor="ctr"/>
          <a:lstStyle/>
          <a:p>
            <a:endParaRPr lang="en-US" dirty="0"/>
          </a:p>
        </p:txBody>
      </p:sp>
      <p:sp>
        <p:nvSpPr>
          <p:cNvPr id="5" name="Notes Placeholder 4"/>
          <p:cNvSpPr>
            <a:spLocks noGrp="1"/>
          </p:cNvSpPr>
          <p:nvPr>
            <p:ph type="body" sz="quarter" idx="3"/>
          </p:nvPr>
        </p:nvSpPr>
        <p:spPr>
          <a:xfrm>
            <a:off x="705327" y="4444445"/>
            <a:ext cx="5642610" cy="4210526"/>
          </a:xfrm>
          <a:prstGeom prst="rect">
            <a:avLst/>
          </a:prstGeom>
        </p:spPr>
        <p:txBody>
          <a:bodyPr vert="horz" lIns="93764" tIns="46883" rIns="93764" bIns="468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87265"/>
            <a:ext cx="3056414" cy="467836"/>
          </a:xfrm>
          <a:prstGeom prst="rect">
            <a:avLst/>
          </a:prstGeom>
        </p:spPr>
        <p:txBody>
          <a:bodyPr vert="horz" lIns="93764" tIns="46883" rIns="93764" bIns="468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87265"/>
            <a:ext cx="3056414" cy="467836"/>
          </a:xfrm>
          <a:prstGeom prst="rect">
            <a:avLst/>
          </a:prstGeom>
        </p:spPr>
        <p:txBody>
          <a:bodyPr vert="horz" lIns="93764" tIns="46883" rIns="93764" bIns="46883" rtlCol="0" anchor="b"/>
          <a:lstStyle>
            <a:lvl1pPr algn="r">
              <a:defRPr sz="1200"/>
            </a:lvl1pPr>
          </a:lstStyle>
          <a:p>
            <a:fld id="{13FC2EE5-E4F3-4298-B138-67BA2C2EF2A1}" type="slidenum">
              <a:rPr lang="en-US" smtClean="0"/>
              <a:t>‹#›</a:t>
            </a:fld>
            <a:endParaRPr lang="en-US" dirty="0"/>
          </a:p>
        </p:txBody>
      </p:sp>
    </p:spTree>
    <p:extLst>
      <p:ext uri="{BB962C8B-B14F-4D97-AF65-F5344CB8AC3E}">
        <p14:creationId xmlns:p14="http://schemas.microsoft.com/office/powerpoint/2010/main" val="1263334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C2EE5-E4F3-4298-B138-67BA2C2EF2A1}" type="slidenum">
              <a:rPr lang="en-US" smtClean="0"/>
              <a:t>1</a:t>
            </a:fld>
            <a:endParaRPr lang="en-US" dirty="0"/>
          </a:p>
        </p:txBody>
      </p:sp>
    </p:spTree>
    <p:extLst>
      <p:ext uri="{BB962C8B-B14F-4D97-AF65-F5344CB8AC3E}">
        <p14:creationId xmlns:p14="http://schemas.microsoft.com/office/powerpoint/2010/main" val="63788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F36544-63E7-49F0-9B89-9F029CA69228}" type="datetimeFigureOut">
              <a:rPr lang="en-US" smtClean="0"/>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C38C0-B20E-4F54-80A2-3D53A7DCDB7E}" type="slidenum">
              <a:rPr lang="en-US" smtClean="0"/>
              <a:t>‹#›</a:t>
            </a:fld>
            <a:endParaRPr lang="en-US" dirty="0"/>
          </a:p>
        </p:txBody>
      </p:sp>
    </p:spTree>
    <p:extLst>
      <p:ext uri="{BB962C8B-B14F-4D97-AF65-F5344CB8AC3E}">
        <p14:creationId xmlns:p14="http://schemas.microsoft.com/office/powerpoint/2010/main" val="2382483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36544-63E7-49F0-9B89-9F029CA69228}" type="datetimeFigureOut">
              <a:rPr lang="en-US" smtClean="0"/>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C38C0-B20E-4F54-80A2-3D53A7DCDB7E}" type="slidenum">
              <a:rPr lang="en-US" smtClean="0"/>
              <a:t>‹#›</a:t>
            </a:fld>
            <a:endParaRPr lang="en-US" dirty="0"/>
          </a:p>
        </p:txBody>
      </p:sp>
    </p:spTree>
    <p:extLst>
      <p:ext uri="{BB962C8B-B14F-4D97-AF65-F5344CB8AC3E}">
        <p14:creationId xmlns:p14="http://schemas.microsoft.com/office/powerpoint/2010/main" val="356270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36544-63E7-49F0-9B89-9F029CA69228}" type="datetimeFigureOut">
              <a:rPr lang="en-US" smtClean="0"/>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C38C0-B20E-4F54-80A2-3D53A7DCDB7E}" type="slidenum">
              <a:rPr lang="en-US" smtClean="0"/>
              <a:t>‹#›</a:t>
            </a:fld>
            <a:endParaRPr lang="en-US" dirty="0"/>
          </a:p>
        </p:txBody>
      </p:sp>
    </p:spTree>
    <p:extLst>
      <p:ext uri="{BB962C8B-B14F-4D97-AF65-F5344CB8AC3E}">
        <p14:creationId xmlns:p14="http://schemas.microsoft.com/office/powerpoint/2010/main" val="141385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36544-63E7-49F0-9B89-9F029CA69228}" type="datetimeFigureOut">
              <a:rPr lang="en-US" smtClean="0"/>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C38C0-B20E-4F54-80A2-3D53A7DCDB7E}" type="slidenum">
              <a:rPr lang="en-US" smtClean="0"/>
              <a:t>‹#›</a:t>
            </a:fld>
            <a:endParaRPr lang="en-US" dirty="0"/>
          </a:p>
        </p:txBody>
      </p:sp>
    </p:spTree>
    <p:extLst>
      <p:ext uri="{BB962C8B-B14F-4D97-AF65-F5344CB8AC3E}">
        <p14:creationId xmlns:p14="http://schemas.microsoft.com/office/powerpoint/2010/main" val="303179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36544-63E7-49F0-9B89-9F029CA69228}" type="datetimeFigureOut">
              <a:rPr lang="en-US" smtClean="0"/>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C38C0-B20E-4F54-80A2-3D53A7DCDB7E}" type="slidenum">
              <a:rPr lang="en-US" smtClean="0"/>
              <a:t>‹#›</a:t>
            </a:fld>
            <a:endParaRPr lang="en-US" dirty="0"/>
          </a:p>
        </p:txBody>
      </p:sp>
    </p:spTree>
    <p:extLst>
      <p:ext uri="{BB962C8B-B14F-4D97-AF65-F5344CB8AC3E}">
        <p14:creationId xmlns:p14="http://schemas.microsoft.com/office/powerpoint/2010/main" val="1560587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F36544-63E7-49F0-9B89-9F029CA69228}" type="datetimeFigureOut">
              <a:rPr lang="en-US" smtClean="0"/>
              <a:t>11/12/2018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DC38C0-B20E-4F54-80A2-3D53A7DCDB7E}" type="slidenum">
              <a:rPr lang="en-US" smtClean="0"/>
              <a:t>‹#›</a:t>
            </a:fld>
            <a:endParaRPr lang="en-US" dirty="0"/>
          </a:p>
        </p:txBody>
      </p:sp>
    </p:spTree>
    <p:extLst>
      <p:ext uri="{BB962C8B-B14F-4D97-AF65-F5344CB8AC3E}">
        <p14:creationId xmlns:p14="http://schemas.microsoft.com/office/powerpoint/2010/main" val="1879136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F36544-63E7-49F0-9B89-9F029CA69228}" type="datetimeFigureOut">
              <a:rPr lang="en-US" smtClean="0"/>
              <a:t>11/12/2018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DC38C0-B20E-4F54-80A2-3D53A7DCDB7E}" type="slidenum">
              <a:rPr lang="en-US" smtClean="0"/>
              <a:t>‹#›</a:t>
            </a:fld>
            <a:endParaRPr lang="en-US" dirty="0"/>
          </a:p>
        </p:txBody>
      </p:sp>
    </p:spTree>
    <p:extLst>
      <p:ext uri="{BB962C8B-B14F-4D97-AF65-F5344CB8AC3E}">
        <p14:creationId xmlns:p14="http://schemas.microsoft.com/office/powerpoint/2010/main" val="397895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F36544-63E7-49F0-9B89-9F029CA69228}" type="datetimeFigureOut">
              <a:rPr lang="en-US" smtClean="0"/>
              <a:t>11/12/2018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DC38C0-B20E-4F54-80A2-3D53A7DCDB7E}" type="slidenum">
              <a:rPr lang="en-US" smtClean="0"/>
              <a:t>‹#›</a:t>
            </a:fld>
            <a:endParaRPr lang="en-US" dirty="0"/>
          </a:p>
        </p:txBody>
      </p:sp>
    </p:spTree>
    <p:extLst>
      <p:ext uri="{BB962C8B-B14F-4D97-AF65-F5344CB8AC3E}">
        <p14:creationId xmlns:p14="http://schemas.microsoft.com/office/powerpoint/2010/main" val="128073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36544-63E7-49F0-9B89-9F029CA69228}" type="datetimeFigureOut">
              <a:rPr lang="en-US" smtClean="0"/>
              <a:t>11/12/2018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DC38C0-B20E-4F54-80A2-3D53A7DCDB7E}" type="slidenum">
              <a:rPr lang="en-US" smtClean="0"/>
              <a:t>‹#›</a:t>
            </a:fld>
            <a:endParaRPr lang="en-US" dirty="0"/>
          </a:p>
        </p:txBody>
      </p:sp>
    </p:spTree>
    <p:extLst>
      <p:ext uri="{BB962C8B-B14F-4D97-AF65-F5344CB8AC3E}">
        <p14:creationId xmlns:p14="http://schemas.microsoft.com/office/powerpoint/2010/main" val="2368106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36544-63E7-49F0-9B89-9F029CA69228}" type="datetimeFigureOut">
              <a:rPr lang="en-US" smtClean="0"/>
              <a:t>11/12/2018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DC38C0-B20E-4F54-80A2-3D53A7DCDB7E}" type="slidenum">
              <a:rPr lang="en-US" smtClean="0"/>
              <a:t>‹#›</a:t>
            </a:fld>
            <a:endParaRPr lang="en-US" dirty="0"/>
          </a:p>
        </p:txBody>
      </p:sp>
    </p:spTree>
    <p:extLst>
      <p:ext uri="{BB962C8B-B14F-4D97-AF65-F5344CB8AC3E}">
        <p14:creationId xmlns:p14="http://schemas.microsoft.com/office/powerpoint/2010/main" val="3317651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36544-63E7-49F0-9B89-9F029CA69228}" type="datetimeFigureOut">
              <a:rPr lang="en-US" smtClean="0"/>
              <a:t>11/12/2018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DC38C0-B20E-4F54-80A2-3D53A7DCDB7E}" type="slidenum">
              <a:rPr lang="en-US" smtClean="0"/>
              <a:t>‹#›</a:t>
            </a:fld>
            <a:endParaRPr lang="en-US" dirty="0"/>
          </a:p>
        </p:txBody>
      </p:sp>
    </p:spTree>
    <p:extLst>
      <p:ext uri="{BB962C8B-B14F-4D97-AF65-F5344CB8AC3E}">
        <p14:creationId xmlns:p14="http://schemas.microsoft.com/office/powerpoint/2010/main" val="20078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C9F36544-63E7-49F0-9B89-9F029CA69228}" type="datetimeFigureOut">
              <a:rPr lang="en-US" smtClean="0"/>
              <a:t>11/12/2018</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29DC38C0-B20E-4F54-80A2-3D53A7DCDB7E}" type="slidenum">
              <a:rPr lang="en-US" smtClean="0"/>
              <a:t>‹#›</a:t>
            </a:fld>
            <a:endParaRPr lang="en-US" dirty="0"/>
          </a:p>
        </p:txBody>
      </p:sp>
    </p:spTree>
    <p:extLst>
      <p:ext uri="{BB962C8B-B14F-4D97-AF65-F5344CB8AC3E}">
        <p14:creationId xmlns:p14="http://schemas.microsoft.com/office/powerpoint/2010/main" val="219765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prostko\prostkoeric C drive\crop pictures\peanut-prostko\0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967400" cy="32918400"/>
          </a:xfrm>
          <a:prstGeom prst="rect">
            <a:avLst/>
          </a:prstGeom>
          <a:solidFill>
            <a:schemeClr val="tx1"/>
          </a:solidFill>
          <a:extLst/>
        </p:spPr>
      </p:pic>
      <p:sp>
        <p:nvSpPr>
          <p:cNvPr id="4" name="TextBox 3"/>
          <p:cNvSpPr txBox="1"/>
          <p:nvPr/>
        </p:nvSpPr>
        <p:spPr>
          <a:xfrm>
            <a:off x="6705600" y="228600"/>
            <a:ext cx="30433139" cy="4770537"/>
          </a:xfrm>
          <a:prstGeom prst="rect">
            <a:avLst/>
          </a:prstGeom>
          <a:solidFill>
            <a:schemeClr val="tx1"/>
          </a:solidFill>
        </p:spPr>
        <p:txBody>
          <a:bodyPr wrap="none" rtlCol="0">
            <a:spAutoFit/>
          </a:bodyPr>
          <a:lstStyle/>
          <a:p>
            <a:pPr algn="ctr"/>
            <a:r>
              <a:rPr lang="en-US" sz="8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PEANUT RESPONSE TO MULTIPLE SIMULATED OFF-TARGET</a:t>
            </a:r>
          </a:p>
          <a:p>
            <a:pPr algn="ctr"/>
            <a:r>
              <a:rPr lang="en-US" sz="8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EVENTS OF DICAMBA + GLYPHOSATE</a:t>
            </a:r>
            <a:endParaRPr lang="en-US" sz="4800" b="1" i="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4800" b="1" i="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Eric P. Prostko </a:t>
            </a:r>
          </a:p>
          <a:p>
            <a:pPr algn="ctr"/>
            <a:r>
              <a:rPr lang="en-US" sz="48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Dept. Crop &amp; Soil Sciences</a:t>
            </a:r>
          </a:p>
          <a:p>
            <a:pPr algn="ctr"/>
            <a:r>
              <a:rPr lang="en-US" sz="4800" b="1" i="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University of Georgia</a:t>
            </a:r>
          </a:p>
        </p:txBody>
      </p:sp>
      <p:sp>
        <p:nvSpPr>
          <p:cNvPr id="6" name="TextBox 5"/>
          <p:cNvSpPr txBox="1"/>
          <p:nvPr/>
        </p:nvSpPr>
        <p:spPr>
          <a:xfrm>
            <a:off x="394996" y="5360610"/>
            <a:ext cx="22446936" cy="6924973"/>
          </a:xfrm>
          <a:prstGeom prst="rect">
            <a:avLst/>
          </a:prstGeom>
          <a:solidFill>
            <a:schemeClr val="tx1"/>
          </a:solidFill>
        </p:spPr>
        <p:txBody>
          <a:bodyPr wrap="square" rtlCol="0">
            <a:spAutoFit/>
          </a:bodyPr>
          <a:lstStyle/>
          <a:p>
            <a:pPr algn="ctr"/>
            <a:r>
              <a:rPr lang="en-US" sz="48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p>
          <a:p>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Cotton and peanuts are the major row crops grown in Georgia.  Since both crops are grown in close proximity, off-target movement of pesticides is a concern. </a:t>
            </a:r>
          </a:p>
          <a:p>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2017 and 2018, XtendFlex® (dicamba-tolerant) varieties were planted on 65% and 81% of the total cotton acreage in Georgia.  Previous research has demonstrated that peanuts have adequate tolerance to single exposure events of low rates of dicamba or glyphosate.  However, limited research has been conducted on multiple exposure events with combinations.  Therefore, the objective of this research was to evaluate the response of peanuts to multiple low rate applications of dicamba + glyphosate tank-mixtures.   </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Box 6"/>
          <p:cNvSpPr txBox="1"/>
          <p:nvPr/>
        </p:nvSpPr>
        <p:spPr>
          <a:xfrm>
            <a:off x="381000" y="13030200"/>
            <a:ext cx="22523136" cy="13018949"/>
          </a:xfrm>
          <a:prstGeom prst="rect">
            <a:avLst/>
          </a:prstGeom>
          <a:solidFill>
            <a:schemeClr val="tx1"/>
          </a:solidFill>
        </p:spPr>
        <p:txBody>
          <a:bodyPr wrap="square" rtlCol="0">
            <a:spAutoFit/>
          </a:bodyPr>
          <a:lstStyle/>
          <a:p>
            <a:pPr algn="ctr"/>
            <a:r>
              <a:rPr lang="en-US" sz="48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MATERIALS AND METHODS</a:t>
            </a:r>
          </a:p>
          <a:p>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 small-plot, replicated field trial was conducted in 2018 at the UGA Ponder Research Farm near Ty Ty, Georgia.  ‘GA-06G’ peanut were planted in twin rows on April 30.  In a randomized complete block design with 4 replications, dicamba (Xtendimax® with VaporGrip®) + glyphosate (Roundup PowerMax®) were applied at 1/50</a:t>
            </a:r>
            <a:r>
              <a:rPr lang="en-US" sz="4400" b="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 </a:t>
            </a:r>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X rates at various timings including the following:  30 days after planting (DAP), 60 DAP, 90 DAP, 30 + 60 DAP, 30 + 90 DAP, 60 + 90 DAP, and 30 + 60 + 90 DAP.   1X rates of Xtendimax® 2.9SL and Roundup PowerMax® 5.5SL are 22 oz/A and 32 oz/A, respectively. Peanut stages of growth at the time of application were as follows:  30 DAP = V6; 60 DAP = R3-R4 (beginning pod to full pod); and 90 DAP = R6 (full seed). </a:t>
            </a:r>
          </a:p>
          <a:p>
            <a:r>
              <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All treatments were applied using a CO</a:t>
            </a:r>
            <a:r>
              <a:rPr lang="en-US" sz="4400" b="1" baseline="-25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-powered, backpack sprayer calibrated to deliver 15 GPA @ 45 PSI and 3.5 MPH using 11002AIXR nozzles.  The plot area was maintained weed-free using a combination of hand-weeding and labeled herbicides (bentazon, diclosulam, imazapic, paraquat, pendimethalin, </a:t>
            </a:r>
            <a:r>
              <a:rPr lang="en-US" sz="4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-metolachlor, and 2,4-DB).  </a:t>
            </a:r>
          </a:p>
          <a:p>
            <a:r>
              <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Data collected included visual estimates of peanut stunting, dicamba symptomology, </a:t>
            </a:r>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yield, and grade.  </a:t>
            </a:r>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data were subjected to ANOVA and means separated using Tukey’s HSD Test (P=0.10).  </a:t>
            </a:r>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TextBox 12"/>
          <p:cNvSpPr txBox="1"/>
          <p:nvPr/>
        </p:nvSpPr>
        <p:spPr>
          <a:xfrm>
            <a:off x="23469600" y="21107400"/>
            <a:ext cx="19964399" cy="11664732"/>
          </a:xfrm>
          <a:prstGeom prst="rect">
            <a:avLst/>
          </a:prstGeom>
          <a:solidFill>
            <a:schemeClr val="tx1"/>
          </a:solidFill>
        </p:spPr>
        <p:txBody>
          <a:bodyPr wrap="square" rtlCol="0">
            <a:spAutoFit/>
          </a:bodyPr>
          <a:lstStyle/>
          <a:p>
            <a:pPr algn="ctr"/>
            <a:r>
              <a:rPr lang="en-US" sz="48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 AND DISCU</a:t>
            </a:r>
            <a:r>
              <a:rPr lang="en-US" sz="4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SSION</a:t>
            </a:r>
          </a:p>
          <a:p>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1/50</a:t>
            </a:r>
            <a:r>
              <a:rPr lang="en-US" sz="4400" b="1"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 </a:t>
            </a:r>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X rates, typical dicamba injury symptoms were observable (Figure 1). Foliar glyphosate symptoms were not observed.</a:t>
            </a:r>
          </a:p>
          <a:p>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Peanut stunting was ≤ 10% (Table 1).</a:t>
            </a:r>
          </a:p>
          <a:p>
            <a:endPar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Dicamba symptomology was less obvious as the season progressed (Table 2).  At 108 DAP, only peanuts that received 90 DAP applications were exhibiting dicamba injury symptoms.</a:t>
            </a:r>
          </a:p>
          <a:p>
            <a:endPar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Peanut </a:t>
            </a:r>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yields were not </a:t>
            </a:r>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significantly reduced by any timing of dicamba + glyphosate (</a:t>
            </a:r>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Figure 2).  However, peanut grade was reduced (2.6-3.0%) with dicamba + glyphosate applied 60 and 60 + 90 DAP (Figure 3).</a:t>
            </a:r>
            <a:endPar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Additional data is being collected for </a:t>
            </a:r>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seed germination</a:t>
            </a:r>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seed size, pod </a:t>
            </a:r>
            <a:r>
              <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abnormalities, and chemical residues (hull + nut</a:t>
            </a:r>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associated with potential dicamba + glyphosate exposure.    </a:t>
            </a:r>
          </a:p>
        </p:txBody>
      </p:sp>
      <p:pic>
        <p:nvPicPr>
          <p:cNvPr id="2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9800" y="119147"/>
            <a:ext cx="3450083" cy="148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75268" y="26503491"/>
            <a:ext cx="22384732" cy="6186309"/>
            <a:chOff x="366823" y="26289000"/>
            <a:chExt cx="22384732" cy="6186309"/>
          </a:xfrm>
        </p:grpSpPr>
        <p:sp>
          <p:nvSpPr>
            <p:cNvPr id="20" name="TextBox 19"/>
            <p:cNvSpPr txBox="1"/>
            <p:nvPr/>
          </p:nvSpPr>
          <p:spPr>
            <a:xfrm>
              <a:off x="366823" y="26289000"/>
              <a:ext cx="22384732" cy="6186309"/>
            </a:xfrm>
            <a:prstGeom prst="rect">
              <a:avLst/>
            </a:prstGeom>
            <a:solidFill>
              <a:schemeClr val="tx1"/>
            </a:solidFill>
          </p:spPr>
          <p:txBody>
            <a:bodyPr wrap="square" rtlCol="0">
              <a:spAutoFit/>
            </a:bodyPr>
            <a:lstStyle/>
            <a:p>
              <a:endParaRPr lang="en-US" sz="4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4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Figure 1.  Dicamba injury on peanut (stem epinasty, leaf strapping, leaf rolling)</a:t>
              </a:r>
              <a:endParaRPr 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Picture 2" descr="C:\Users\eprostko\prostkoeric C drive\herbicide injury pictures\peanut injury\growth regulators\CLARITY\pe-01-08\june 25\IMG_086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660" y="26517600"/>
              <a:ext cx="670560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eprostko\FIELD PICTURES\2018\PE-03-18\2018-07-08\06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41155" y="26517600"/>
              <a:ext cx="670560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7355" y="26517600"/>
              <a:ext cx="670344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88600" y="13182600"/>
            <a:ext cx="10119360" cy="758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0" y="5334000"/>
            <a:ext cx="10119360" cy="758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88600" y="5334000"/>
            <a:ext cx="10119360" cy="758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43240" y="13179632"/>
            <a:ext cx="10119360" cy="758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585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25161</TotalTime>
  <Words>568</Words>
  <Application>Microsoft Office PowerPoint</Application>
  <PresentationFormat>Custom</PresentationFormat>
  <Paragraphs>32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P. Prostko</dc:creator>
  <cp:lastModifiedBy>Eric P. Prostko</cp:lastModifiedBy>
  <cp:revision>138</cp:revision>
  <cp:lastPrinted>2018-11-13T20:48:57Z</cp:lastPrinted>
  <dcterms:created xsi:type="dcterms:W3CDTF">2016-09-27T19:48:23Z</dcterms:created>
  <dcterms:modified xsi:type="dcterms:W3CDTF">2018-11-13T21:12:21Z</dcterms:modified>
</cp:coreProperties>
</file>