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30"/>
  </p:notesMasterIdLst>
  <p:handoutMasterIdLst>
    <p:handoutMasterId r:id="rId31"/>
  </p:handoutMasterIdLst>
  <p:sldIdLst>
    <p:sldId id="267" r:id="rId3"/>
    <p:sldId id="269" r:id="rId4"/>
    <p:sldId id="294" r:id="rId5"/>
    <p:sldId id="289" r:id="rId6"/>
    <p:sldId id="300" r:id="rId7"/>
    <p:sldId id="314" r:id="rId8"/>
    <p:sldId id="296" r:id="rId9"/>
    <p:sldId id="305" r:id="rId10"/>
    <p:sldId id="306" r:id="rId11"/>
    <p:sldId id="299" r:id="rId12"/>
    <p:sldId id="297" r:id="rId13"/>
    <p:sldId id="298" r:id="rId14"/>
    <p:sldId id="301" r:id="rId15"/>
    <p:sldId id="302" r:id="rId16"/>
    <p:sldId id="293" r:id="rId17"/>
    <p:sldId id="295" r:id="rId18"/>
    <p:sldId id="316" r:id="rId19"/>
    <p:sldId id="319" r:id="rId20"/>
    <p:sldId id="308" r:id="rId21"/>
    <p:sldId id="321" r:id="rId22"/>
    <p:sldId id="320" r:id="rId23"/>
    <p:sldId id="315" r:id="rId24"/>
    <p:sldId id="307" r:id="rId25"/>
    <p:sldId id="318" r:id="rId26"/>
    <p:sldId id="317" r:id="rId27"/>
    <p:sldId id="322" r:id="rId28"/>
    <p:sldId id="274" r:id="rId29"/>
  </p:sldIdLst>
  <p:sldSz cx="9144000" cy="6858000" type="screen4x3"/>
  <p:notesSz cx="7053263" cy="93567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67" d="100"/>
          <a:sy n="167" d="100"/>
        </p:scale>
        <p:origin x="-1876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XtendFlex</c:v>
                </c:pt>
              </c:strCache>
            </c:strRef>
          </c:tx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65</c:v>
                </c:pt>
                <c:pt idx="1">
                  <c:v>81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Enlist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0.4</c:v>
                </c:pt>
                <c:pt idx="1">
                  <c:v>2.95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723136"/>
        <c:axId val="35725312"/>
      </c:barChart>
      <c:catAx>
        <c:axId val="357231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Year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5725312"/>
        <c:crosses val="autoZero"/>
        <c:auto val="1"/>
        <c:lblAlgn val="ctr"/>
        <c:lblOffset val="100"/>
        <c:noMultiLvlLbl val="0"/>
      </c:catAx>
      <c:valAx>
        <c:axId val="35725312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% of Total Acres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5723136"/>
        <c:crosses val="autoZero"/>
        <c:crossBetween val="between"/>
        <c:majorUnit val="20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836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7836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r">
              <a:defRPr sz="1200"/>
            </a:lvl1pPr>
          </a:lstStyle>
          <a:p>
            <a:fld id="{4E7B873B-ED99-42A3-8C67-8C249FCE90CF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87265"/>
            <a:ext cx="3056414" cy="467836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87265"/>
            <a:ext cx="3056414" cy="467836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r">
              <a:defRPr sz="1200"/>
            </a:lvl1pPr>
          </a:lstStyle>
          <a:p>
            <a:fld id="{ADC95FCC-6A82-41FF-B8F4-DFBF18574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4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836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836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r">
              <a:defRPr sz="1200"/>
            </a:lvl1pPr>
          </a:lstStyle>
          <a:p>
            <a:fld id="{941CF0C1-D6D2-468B-91A1-5057C7245131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701675"/>
            <a:ext cx="4676775" cy="3508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63" tIns="46881" rIns="93763" bIns="4688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44445"/>
            <a:ext cx="5642610" cy="4210526"/>
          </a:xfrm>
          <a:prstGeom prst="rect">
            <a:avLst/>
          </a:prstGeom>
        </p:spPr>
        <p:txBody>
          <a:bodyPr vert="horz" lIns="93763" tIns="46881" rIns="93763" bIns="4688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87265"/>
            <a:ext cx="3056414" cy="467836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87265"/>
            <a:ext cx="3056414" cy="467836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r">
              <a:defRPr sz="1200"/>
            </a:lvl1pPr>
          </a:lstStyle>
          <a:p>
            <a:fld id="{36A1488A-2363-4FCB-B8D4-D84A7E9D6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67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1488A-2363-4FCB-B8D4-D84A7E9D6A5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31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1488A-2363-4FCB-B8D4-D84A7E9D6A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71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1488A-2363-4FCB-B8D4-D84A7E9D6A5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771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C210E-E557-4145-9E73-54ADDB841E51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068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175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598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070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057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87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6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759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678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462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21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25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57200" y="1676400"/>
            <a:ext cx="4495800" cy="2514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>
            <a:lvl1pPr algn="l">
              <a:defRPr sz="4000" b="1" i="0" cap="all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4419600"/>
            <a:ext cx="4495800" cy="762000"/>
          </a:xfr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5" name="Picture 4" descr="teejet-logo-blu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2" y="7849099"/>
            <a:ext cx="1999717" cy="1000392"/>
          </a:xfrm>
          <a:prstGeom prst="rect">
            <a:avLst/>
          </a:prstGeom>
        </p:spPr>
      </p:pic>
      <p:pic>
        <p:nvPicPr>
          <p:cNvPr id="6" name="Picture 5" descr="teejet-logo-blu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2" y="8052299"/>
            <a:ext cx="1999717" cy="1000392"/>
          </a:xfrm>
          <a:prstGeom prst="rect">
            <a:avLst/>
          </a:prstGeom>
        </p:spPr>
      </p:pic>
      <p:pic>
        <p:nvPicPr>
          <p:cNvPr id="9" name="Picture 8" descr="teejet-logo-blu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18" y="5562601"/>
            <a:ext cx="2057400" cy="102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59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0599A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2"/>
            <a:ext cx="8229600" cy="408370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2400"/>
            </a:lvl1pPr>
            <a:lvl2pPr marL="455613" indent="-282575">
              <a:lnSpc>
                <a:spcPct val="100000"/>
              </a:lnSpc>
              <a:spcBef>
                <a:spcPts val="1000"/>
              </a:spcBef>
              <a:defRPr sz="2400"/>
            </a:lvl2pPr>
            <a:lvl3pPr marL="682625" indent="-227013">
              <a:lnSpc>
                <a:spcPct val="100000"/>
              </a:lnSpc>
              <a:spcBef>
                <a:spcPts val="1000"/>
              </a:spcBef>
              <a:defRPr sz="2400"/>
            </a:lvl3pPr>
            <a:lvl4pPr marL="971550" indent="-288925">
              <a:lnSpc>
                <a:spcPct val="100000"/>
              </a:lnSpc>
              <a:spcBef>
                <a:spcPts val="1000"/>
              </a:spcBef>
              <a:defRPr sz="2400"/>
            </a:lvl4pPr>
            <a:lvl5pPr marL="1255713" indent="-282575">
              <a:lnSpc>
                <a:spcPct val="100000"/>
              </a:lnSpc>
              <a:spcBef>
                <a:spcPts val="1000"/>
              </a:spcBef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60442"/>
            <a:ext cx="2133600" cy="22135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9B0444D-9CB6-8E44-B57C-53DD17BE5DD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teejet-logo-blu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5800"/>
            <a:ext cx="1280160" cy="64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44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90601"/>
            <a:ext cx="7772400" cy="2438399"/>
          </a:xfrm>
        </p:spPr>
        <p:txBody>
          <a:bodyPr anchor="ctr"/>
          <a:lstStyle>
            <a:lvl1pPr algn="l">
              <a:defRPr sz="45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04047"/>
            <a:ext cx="7772400" cy="750093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60442"/>
            <a:ext cx="2133600" cy="221359"/>
          </a:xfrm>
        </p:spPr>
        <p:txBody>
          <a:bodyPr/>
          <a:lstStyle/>
          <a:p>
            <a:fld id="{49B0444D-9CB6-8E44-B57C-53DD17BE5DD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teejet-logo-blu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5800"/>
            <a:ext cx="1280160" cy="64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334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3962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2400"/>
            </a:lvl1pPr>
            <a:lvl2pPr marL="454025" indent="-280988">
              <a:lnSpc>
                <a:spcPct val="100000"/>
              </a:lnSpc>
              <a:spcBef>
                <a:spcPts val="1000"/>
              </a:spcBef>
              <a:defRPr sz="2400"/>
            </a:lvl2pPr>
            <a:lvl3pPr marL="627063" indent="-173038">
              <a:lnSpc>
                <a:spcPct val="100000"/>
              </a:lnSpc>
              <a:spcBef>
                <a:spcPts val="1000"/>
              </a:spcBef>
              <a:defRPr sz="2400"/>
            </a:lvl3pPr>
            <a:lvl4pPr marL="917575" indent="-290513">
              <a:lnSpc>
                <a:spcPct val="100000"/>
              </a:lnSpc>
              <a:spcBef>
                <a:spcPts val="1000"/>
              </a:spcBef>
              <a:defRPr sz="2400"/>
            </a:lvl4pPr>
            <a:lvl5pPr marL="1200150" indent="-282575">
              <a:lnSpc>
                <a:spcPct val="100000"/>
              </a:lnSpc>
              <a:spcBef>
                <a:spcPts val="1000"/>
              </a:spcBef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3962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2400"/>
            </a:lvl1pPr>
            <a:lvl2pPr marL="454025" indent="-280988">
              <a:lnSpc>
                <a:spcPct val="100000"/>
              </a:lnSpc>
              <a:spcBef>
                <a:spcPts val="1000"/>
              </a:spcBef>
              <a:defRPr sz="2400"/>
            </a:lvl2pPr>
            <a:lvl3pPr marL="627063" indent="-173038">
              <a:lnSpc>
                <a:spcPct val="100000"/>
              </a:lnSpc>
              <a:spcBef>
                <a:spcPts val="1000"/>
              </a:spcBef>
              <a:defRPr sz="2400"/>
            </a:lvl3pPr>
            <a:lvl4pPr marL="854075" indent="-227013">
              <a:lnSpc>
                <a:spcPct val="100000"/>
              </a:lnSpc>
              <a:spcBef>
                <a:spcPts val="1000"/>
              </a:spcBef>
              <a:defRPr sz="2400"/>
            </a:lvl4pPr>
            <a:lvl5pPr marL="1089025" indent="-234950">
              <a:lnSpc>
                <a:spcPct val="100000"/>
              </a:lnSpc>
              <a:spcBef>
                <a:spcPts val="1000"/>
              </a:spcBef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60442"/>
            <a:ext cx="2133600" cy="221359"/>
          </a:xfrm>
        </p:spPr>
        <p:txBody>
          <a:bodyPr/>
          <a:lstStyle/>
          <a:p>
            <a:fld id="{49B0444D-9CB6-8E44-B57C-53DD17BE5DD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teejet-logo-blu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5800"/>
            <a:ext cx="1280160" cy="64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31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579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2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298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48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851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383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93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17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2"/>
            <a:ext cx="8229600" cy="480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613525"/>
            <a:ext cx="21336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defTabSz="457200"/>
            <a:fld id="{49B0444D-9CB6-8E44-B57C-53DD17BE5DDF}" type="slidenum">
              <a:rPr lang="en-US" smtClean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12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rgbClr val="00599A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73038" marR="0" indent="-173038" algn="l" defTabSz="914400" rtl="0" eaLnBrk="1" fontAlgn="auto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Tx/>
        <a:buFont typeface="Arial"/>
        <a:buChar char="•"/>
        <a:tabLst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133600" y="3124200"/>
            <a:ext cx="6665913" cy="825500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/>
              <a:t>On-Farm Evaluations of Auxin Nozzles For Peanut </a:t>
            </a:r>
            <a:br>
              <a:rPr lang="en-US" altLang="en-US" sz="3200" dirty="0" smtClean="0"/>
            </a:br>
            <a:r>
              <a:rPr lang="en-US" altLang="en-US" sz="3200" dirty="0" smtClean="0"/>
              <a:t>Pest Management</a:t>
            </a:r>
          </a:p>
        </p:txBody>
      </p:sp>
      <p:sp>
        <p:nvSpPr>
          <p:cNvPr id="6861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152650" y="4876800"/>
            <a:ext cx="6229350" cy="5508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1600" b="1" dirty="0" smtClean="0"/>
              <a:t>E.P. Prostko</a:t>
            </a:r>
            <a:r>
              <a:rPr lang="en-US" altLang="en-US" sz="1600" b="1" baseline="30000" dirty="0" smtClean="0"/>
              <a:t>1</a:t>
            </a:r>
            <a:r>
              <a:rPr lang="en-US" altLang="en-US" sz="1600" dirty="0" smtClean="0"/>
              <a:t>, M.R. Abney, R.C. Kemerait, G.C. Rains</a:t>
            </a:r>
            <a:endParaRPr lang="en-US" altLang="en-US" sz="1600" baseline="30000" dirty="0" smtClean="0"/>
          </a:p>
          <a:p>
            <a:pPr algn="ctr" eaLnBrk="1" hangingPunct="1">
              <a:lnSpc>
                <a:spcPct val="80000"/>
              </a:lnSpc>
            </a:pPr>
            <a:r>
              <a:rPr lang="en-US" altLang="en-US" sz="1600" dirty="0" smtClean="0"/>
              <a:t>J.L. Jacobs, C.T. Powell, W.G. Tyson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1400" i="1" baseline="30000" dirty="0"/>
              <a:t>1</a:t>
            </a:r>
            <a:r>
              <a:rPr lang="en-US" altLang="en-US" sz="1400" i="1" dirty="0"/>
              <a:t>Department of Crop &amp; Soil </a:t>
            </a:r>
            <a:r>
              <a:rPr lang="en-US" altLang="en-US" sz="1400" i="1" dirty="0" smtClean="0"/>
              <a:t>Sciences</a:t>
            </a:r>
            <a:endParaRPr lang="en-US" altLang="en-US" sz="1400" i="1" baseline="30000" dirty="0" smtClean="0"/>
          </a:p>
        </p:txBody>
      </p:sp>
      <p:sp>
        <p:nvSpPr>
          <p:cNvPr id="68612" name="Text Box 7"/>
          <p:cNvSpPr txBox="1">
            <a:spLocks noChangeArrowheads="1"/>
          </p:cNvSpPr>
          <p:nvPr/>
        </p:nvSpPr>
        <p:spPr bwMode="auto">
          <a:xfrm>
            <a:off x="0" y="64770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5715000"/>
            <a:ext cx="2209800" cy="87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410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Bulloch County Nozzle Test - 2018</a:t>
            </a:r>
            <a:endParaRPr lang="en-US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519" y="1308102"/>
            <a:ext cx="6794500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5107484"/>
            <a:ext cx="1752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JD </a:t>
            </a:r>
            <a:r>
              <a:rPr lang="en-US" sz="1200" dirty="0">
                <a:solidFill>
                  <a:srgbClr val="000000"/>
                </a:solidFill>
              </a:rPr>
              <a:t>4630</a:t>
            </a:r>
          </a:p>
          <a:p>
            <a:r>
              <a:rPr lang="en-US" sz="1200" dirty="0">
                <a:solidFill>
                  <a:srgbClr val="000000"/>
                </a:solidFill>
              </a:rPr>
              <a:t>15 GPA</a:t>
            </a:r>
          </a:p>
          <a:p>
            <a:r>
              <a:rPr lang="en-US" sz="1200" dirty="0">
                <a:solidFill>
                  <a:srgbClr val="000000"/>
                </a:solidFill>
              </a:rPr>
              <a:t>25 PSI</a:t>
            </a:r>
          </a:p>
          <a:p>
            <a:r>
              <a:rPr lang="en-US" sz="1200" dirty="0">
                <a:solidFill>
                  <a:srgbClr val="000000"/>
                </a:solidFill>
              </a:rPr>
              <a:t>12.6 MPH</a:t>
            </a:r>
          </a:p>
          <a:p>
            <a:r>
              <a:rPr lang="en-US" sz="1200" dirty="0">
                <a:solidFill>
                  <a:srgbClr val="000000"/>
                </a:solidFill>
              </a:rPr>
              <a:t>90’ </a:t>
            </a:r>
            <a:r>
              <a:rPr lang="en-US" sz="1200" dirty="0" smtClean="0">
                <a:solidFill>
                  <a:srgbClr val="000000"/>
                </a:solidFill>
              </a:rPr>
              <a:t>boom</a:t>
            </a:r>
            <a:endParaRPr lang="en-US" sz="1200" dirty="0">
              <a:solidFill>
                <a:srgbClr val="000000"/>
              </a:solidFill>
            </a:endParaRPr>
          </a:p>
          <a:p>
            <a:r>
              <a:rPr lang="en-US" sz="1200" dirty="0">
                <a:solidFill>
                  <a:srgbClr val="000000"/>
                </a:solidFill>
              </a:rPr>
              <a:t>15” nozzle spacing</a:t>
            </a:r>
          </a:p>
          <a:p>
            <a:r>
              <a:rPr lang="en-US" sz="1200" dirty="0">
                <a:solidFill>
                  <a:srgbClr val="000000"/>
                </a:solidFill>
              </a:rPr>
              <a:t>32”-34” boom </a:t>
            </a:r>
            <a:r>
              <a:rPr lang="en-US" sz="1200" dirty="0" smtClean="0">
                <a:solidFill>
                  <a:srgbClr val="000000"/>
                </a:solidFill>
              </a:rPr>
              <a:t>height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72 nozzles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600 gal tank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67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Miller County Nozzle - 2018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1371600"/>
            <a:ext cx="6477000" cy="4859792"/>
          </a:xfrm>
        </p:spPr>
      </p:pic>
      <p:sp>
        <p:nvSpPr>
          <p:cNvPr id="5" name="TextBox 4"/>
          <p:cNvSpPr txBox="1"/>
          <p:nvPr/>
        </p:nvSpPr>
        <p:spPr>
          <a:xfrm>
            <a:off x="0" y="4560511"/>
            <a:ext cx="17449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JD4030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110’ boom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20” nozzle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10 MPH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24 PSI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10 GPA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66 NOZZLES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800 GAL TANK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6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Pierce County Nozzle Test - 2018</a:t>
            </a:r>
            <a:endParaRPr lang="en-US" dirty="0"/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519" y="1308102"/>
            <a:ext cx="6794500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76200" y="51816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/>
              <a:t>JD </a:t>
            </a:r>
            <a:r>
              <a:rPr lang="en-US" sz="1200" dirty="0"/>
              <a:t>4730  </a:t>
            </a:r>
          </a:p>
          <a:p>
            <a:r>
              <a:rPr lang="en-US" sz="1200" dirty="0"/>
              <a:t>BOOM LENGTH = </a:t>
            </a:r>
            <a:r>
              <a:rPr lang="en-US" sz="1200" dirty="0" smtClean="0"/>
              <a:t>100’</a:t>
            </a:r>
          </a:p>
          <a:p>
            <a:r>
              <a:rPr lang="en-US" sz="1200" dirty="0" smtClean="0"/>
              <a:t>NOZZLE </a:t>
            </a:r>
            <a:r>
              <a:rPr lang="en-US" sz="1200" dirty="0"/>
              <a:t>SPACING = </a:t>
            </a:r>
            <a:r>
              <a:rPr lang="en-US" sz="1200" dirty="0" smtClean="0"/>
              <a:t>15”</a:t>
            </a:r>
            <a:endParaRPr lang="en-US" sz="1200" dirty="0"/>
          </a:p>
          <a:p>
            <a:r>
              <a:rPr lang="en-US" sz="1200" dirty="0"/>
              <a:t>79 NOZZLES</a:t>
            </a:r>
          </a:p>
          <a:p>
            <a:r>
              <a:rPr lang="en-US" sz="1200" dirty="0"/>
              <a:t>800 GALLON TANK</a:t>
            </a:r>
          </a:p>
          <a:p>
            <a:r>
              <a:rPr lang="en-US" sz="1200" dirty="0" smtClean="0"/>
              <a:t>SPEED </a:t>
            </a:r>
            <a:r>
              <a:rPr lang="en-US" sz="1200" dirty="0"/>
              <a:t>= 11.6 MPH</a:t>
            </a:r>
          </a:p>
          <a:p>
            <a:r>
              <a:rPr lang="en-US" sz="1200" dirty="0"/>
              <a:t>GPA = 16</a:t>
            </a:r>
          </a:p>
          <a:p>
            <a:r>
              <a:rPr lang="en-US" sz="1200" dirty="0"/>
              <a:t>PSI = 21-23</a:t>
            </a:r>
          </a:p>
          <a:p>
            <a:r>
              <a:rPr lang="en-US" sz="1200" dirty="0"/>
              <a:t>BOOM HEIGHT =  28"</a:t>
            </a:r>
          </a:p>
        </p:txBody>
      </p:sp>
    </p:spTree>
    <p:extLst>
      <p:ext uri="{BB962C8B-B14F-4D97-AF65-F5344CB8AC3E}">
        <p14:creationId xmlns:p14="http://schemas.microsoft.com/office/powerpoint/2010/main" val="130364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Disease Evaluations</a:t>
            </a:r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80856" y="1308100"/>
            <a:ext cx="3295651" cy="247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1295400"/>
            <a:ext cx="3451225" cy="46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3931550"/>
            <a:ext cx="3298825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434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Insect Evaluations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3107" y="1308100"/>
            <a:ext cx="2731148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4175" y="4251480"/>
            <a:ext cx="3529013" cy="183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33147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6211669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Bulloch Co.</a:t>
            </a:r>
          </a:p>
          <a:p>
            <a:r>
              <a:rPr lang="en-US" dirty="0" smtClean="0"/>
              <a:t>October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91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Yield Data</a:t>
            </a:r>
            <a:endParaRPr lang="en-US" dirty="0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4175" y="1504059"/>
            <a:ext cx="3529013" cy="470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4350" y="1505118"/>
            <a:ext cx="3527425" cy="470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211669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Miller Co.</a:t>
            </a:r>
          </a:p>
          <a:p>
            <a:r>
              <a:rPr lang="en-US" dirty="0" smtClean="0"/>
              <a:t>October 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0" y="6211669"/>
            <a:ext cx="6276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 rows (18’) X 1000’ (0.413 acres/rep) – Bulloch/Miller</a:t>
            </a:r>
          </a:p>
          <a:p>
            <a:r>
              <a:rPr lang="en-US" dirty="0" smtClean="0"/>
              <a:t>6 rows (18’) X Field Length (0.680-0.735 acres/rep) - Pierce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3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 Peanut Nozzle Tests</a:t>
            </a:r>
            <a:endParaRPr lang="en-US" sz="3200" i="1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428454"/>
              </p:ext>
            </p:extLst>
          </p:nvPr>
        </p:nvGraphicFramePr>
        <p:xfrm>
          <a:off x="1784350" y="1651000"/>
          <a:ext cx="720884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180"/>
                <a:gridCol w="1255270"/>
                <a:gridCol w="1198194"/>
                <a:gridCol w="1226732"/>
                <a:gridCol w="1285082"/>
                <a:gridCol w="116838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County</a:t>
                      </a: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Rotation</a:t>
                      </a:r>
                    </a:p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Variety</a:t>
                      </a: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Planting </a:t>
                      </a: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Digging </a:t>
                      </a: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Harvest</a:t>
                      </a: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Bulloch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corn-cotton-cotton-peanut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GA-06G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May 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Oct. 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Oct. 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Miller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peanut-corn-peanut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GA-06G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May 3-4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Sept. 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Oct. 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Pierce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tobacco-cotton-peanut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GA-06G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June 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Oct. 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Oct. 31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849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 Nozzle Tests</a:t>
            </a:r>
            <a:br>
              <a:rPr lang="en-US" dirty="0" smtClean="0"/>
            </a:br>
            <a:r>
              <a:rPr lang="en-US" sz="3200" i="1" dirty="0" smtClean="0"/>
              <a:t>Pesticides/Fertilizers Applied</a:t>
            </a:r>
            <a:endParaRPr lang="en-US" sz="3200" i="1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7830403"/>
              </p:ext>
            </p:extLst>
          </p:nvPr>
        </p:nvGraphicFramePr>
        <p:xfrm>
          <a:off x="1784350" y="1447800"/>
          <a:ext cx="7208840" cy="503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3650"/>
                <a:gridCol w="1619886"/>
                <a:gridCol w="1580514"/>
                <a:gridCol w="1447800"/>
                <a:gridCol w="129699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County</a:t>
                      </a: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Herbicide</a:t>
                      </a: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Fungicide</a:t>
                      </a: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Insecticide</a:t>
                      </a: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Other</a:t>
                      </a: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Bulloch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Valor</a:t>
                      </a:r>
                    </a:p>
                    <a:p>
                      <a:r>
                        <a:rPr lang="en-US" dirty="0" smtClean="0"/>
                        <a:t>Strongarm</a:t>
                      </a:r>
                    </a:p>
                    <a:p>
                      <a:r>
                        <a:rPr lang="en-US" dirty="0" smtClean="0"/>
                        <a:t>Acumen</a:t>
                      </a:r>
                    </a:p>
                    <a:p>
                      <a:r>
                        <a:rPr lang="en-US" dirty="0" smtClean="0"/>
                        <a:t>Gramoxone</a:t>
                      </a:r>
                    </a:p>
                    <a:p>
                      <a:r>
                        <a:rPr lang="en-US" dirty="0" smtClean="0"/>
                        <a:t>Storm</a:t>
                      </a:r>
                    </a:p>
                    <a:p>
                      <a:r>
                        <a:rPr lang="en-US" dirty="0" smtClean="0"/>
                        <a:t>Dual Magnum</a:t>
                      </a:r>
                    </a:p>
                    <a:p>
                      <a:r>
                        <a:rPr lang="en-US" dirty="0" smtClean="0"/>
                        <a:t>2,4-DB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Alto</a:t>
                      </a:r>
                    </a:p>
                    <a:p>
                      <a:r>
                        <a:rPr lang="en-US" dirty="0" smtClean="0"/>
                        <a:t>Bravo</a:t>
                      </a:r>
                    </a:p>
                    <a:p>
                      <a:r>
                        <a:rPr lang="en-US" dirty="0" smtClean="0"/>
                        <a:t>Elatus</a:t>
                      </a:r>
                    </a:p>
                    <a:p>
                      <a:r>
                        <a:rPr lang="en-US" dirty="0" smtClean="0"/>
                        <a:t>Folicur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Bifenthrin</a:t>
                      </a:r>
                    </a:p>
                    <a:p>
                      <a:r>
                        <a:rPr lang="en-US" dirty="0" smtClean="0"/>
                        <a:t>Dimilin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Boron</a:t>
                      </a:r>
                    </a:p>
                    <a:p>
                      <a:r>
                        <a:rPr lang="en-US" dirty="0" err="1" smtClean="0"/>
                        <a:t>PegPower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Miller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Cadre</a:t>
                      </a:r>
                    </a:p>
                    <a:p>
                      <a:r>
                        <a:rPr lang="en-US" dirty="0" smtClean="0"/>
                        <a:t>Dual Magnum</a:t>
                      </a:r>
                    </a:p>
                    <a:p>
                      <a:r>
                        <a:rPr lang="en-US" dirty="0" smtClean="0"/>
                        <a:t>2,4-DB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Bravo</a:t>
                      </a:r>
                    </a:p>
                    <a:p>
                      <a:r>
                        <a:rPr lang="en-US" dirty="0" smtClean="0"/>
                        <a:t>Elatus</a:t>
                      </a:r>
                    </a:p>
                    <a:p>
                      <a:r>
                        <a:rPr lang="en-US" dirty="0" smtClean="0"/>
                        <a:t>Folicur</a:t>
                      </a:r>
                    </a:p>
                    <a:p>
                      <a:r>
                        <a:rPr lang="en-US" dirty="0" smtClean="0"/>
                        <a:t>Priaxor</a:t>
                      </a:r>
                    </a:p>
                    <a:p>
                      <a:r>
                        <a:rPr lang="en-US" dirty="0" err="1" smtClean="0"/>
                        <a:t>Propulse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Acephate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Beseige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FullBor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Micropak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PegPower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Pierce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Valor</a:t>
                      </a:r>
                    </a:p>
                    <a:p>
                      <a:r>
                        <a:rPr lang="en-US" dirty="0" smtClean="0"/>
                        <a:t>Dual</a:t>
                      </a:r>
                      <a:r>
                        <a:rPr lang="en-US" baseline="0" dirty="0" smtClean="0"/>
                        <a:t> Magnum</a:t>
                      </a:r>
                    </a:p>
                    <a:p>
                      <a:r>
                        <a:rPr lang="en-US" baseline="0" dirty="0" smtClean="0"/>
                        <a:t>Cadre</a:t>
                      </a:r>
                    </a:p>
                    <a:p>
                      <a:r>
                        <a:rPr lang="en-US" baseline="0" dirty="0" smtClean="0"/>
                        <a:t>2,4-DB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Chlorothalonil</a:t>
                      </a:r>
                    </a:p>
                    <a:p>
                      <a:r>
                        <a:rPr lang="en-US" dirty="0" smtClean="0"/>
                        <a:t>Convoy</a:t>
                      </a:r>
                    </a:p>
                    <a:p>
                      <a:r>
                        <a:rPr lang="en-US" dirty="0" err="1" smtClean="0"/>
                        <a:t>Tebuzole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Dimilin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Boron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449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Bulloch County Nozzle - 2018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>
          <a:xfrm>
            <a:off x="5257800" y="1219200"/>
            <a:ext cx="3810000" cy="5095875"/>
          </a:xfrm>
        </p:spPr>
        <p:txBody>
          <a:bodyPr/>
          <a:lstStyle/>
          <a:p>
            <a:r>
              <a:rPr lang="en-US" sz="1500" dirty="0" smtClean="0"/>
              <a:t>Following </a:t>
            </a:r>
            <a:r>
              <a:rPr lang="en-US" sz="1500" dirty="0" err="1" smtClean="0"/>
              <a:t>agi</a:t>
            </a:r>
            <a:r>
              <a:rPr lang="en-US" sz="1500" smtClean="0"/>
              <a:t>-chemicals </a:t>
            </a:r>
            <a:r>
              <a:rPr lang="en-US" sz="1500" dirty="0" smtClean="0"/>
              <a:t>were applied with either XR11006 or TADF06-D nozzle:</a:t>
            </a:r>
          </a:p>
          <a:p>
            <a:endParaRPr lang="en-US" sz="1500" dirty="0" smtClean="0"/>
          </a:p>
          <a:p>
            <a:r>
              <a:rPr lang="en-US" sz="1400" b="1" i="1" dirty="0" smtClean="0"/>
              <a:t>May 11 </a:t>
            </a:r>
            <a:r>
              <a:rPr lang="en-US" sz="1400" i="1" dirty="0" smtClean="0"/>
              <a:t>= Valor + Strongarm + Acumen</a:t>
            </a:r>
          </a:p>
          <a:p>
            <a:endParaRPr lang="en-US" sz="1400" i="1" dirty="0" smtClean="0"/>
          </a:p>
          <a:p>
            <a:r>
              <a:rPr lang="en-US" sz="1400" b="1" i="1" dirty="0" smtClean="0"/>
              <a:t>June 14 </a:t>
            </a:r>
            <a:r>
              <a:rPr lang="en-US" sz="1400" i="1" dirty="0" smtClean="0"/>
              <a:t>= Gramoxone + Dual Magnum + Storm + 2,4-DB</a:t>
            </a:r>
          </a:p>
          <a:p>
            <a:endParaRPr lang="en-US" sz="1400" i="1" dirty="0" smtClean="0"/>
          </a:p>
          <a:p>
            <a:r>
              <a:rPr lang="en-US" sz="1400" b="1" i="1" dirty="0" smtClean="0"/>
              <a:t>June 19 </a:t>
            </a:r>
            <a:r>
              <a:rPr lang="en-US" sz="1400" i="1" dirty="0" smtClean="0"/>
              <a:t>= Alto + Folicur</a:t>
            </a:r>
          </a:p>
          <a:p>
            <a:endParaRPr lang="en-US" sz="1400" i="1" dirty="0" smtClean="0"/>
          </a:p>
          <a:p>
            <a:r>
              <a:rPr lang="en-US" sz="1400" b="1" i="1" dirty="0" smtClean="0"/>
              <a:t>July 9</a:t>
            </a:r>
            <a:r>
              <a:rPr lang="en-US" sz="1400" i="1" dirty="0" smtClean="0"/>
              <a:t> = Elatus</a:t>
            </a:r>
          </a:p>
          <a:p>
            <a:endParaRPr lang="en-US" sz="1400" i="1" dirty="0" smtClean="0"/>
          </a:p>
          <a:p>
            <a:r>
              <a:rPr lang="en-US" sz="1400" b="1" i="1" dirty="0" smtClean="0"/>
              <a:t>July 25 </a:t>
            </a:r>
            <a:r>
              <a:rPr lang="en-US" sz="1400" i="1" dirty="0" smtClean="0"/>
              <a:t>= Elatus + </a:t>
            </a:r>
            <a:r>
              <a:rPr lang="en-US" sz="1400" i="1" dirty="0" err="1" smtClean="0"/>
              <a:t>PegPower</a:t>
            </a:r>
            <a:r>
              <a:rPr lang="en-US" sz="1400" i="1" dirty="0" smtClean="0"/>
              <a:t> + Boron</a:t>
            </a:r>
          </a:p>
          <a:p>
            <a:endParaRPr lang="en-US" sz="1400" i="1" dirty="0" smtClean="0"/>
          </a:p>
          <a:p>
            <a:r>
              <a:rPr lang="en-US" sz="1400" b="1" i="1" dirty="0" smtClean="0"/>
              <a:t>August 15 </a:t>
            </a:r>
            <a:r>
              <a:rPr lang="en-US" sz="1400" i="1" dirty="0" smtClean="0"/>
              <a:t>= Bravo + Folicur + </a:t>
            </a:r>
            <a:r>
              <a:rPr lang="en-US" sz="1400" i="1" dirty="0" err="1" smtClean="0"/>
              <a:t>PegPower</a:t>
            </a:r>
            <a:r>
              <a:rPr lang="en-US" sz="1400" i="1" dirty="0" smtClean="0"/>
              <a:t> + Boron + Dimilin</a:t>
            </a:r>
          </a:p>
          <a:p>
            <a:endParaRPr lang="en-US" sz="1400" i="1" dirty="0" smtClean="0"/>
          </a:p>
          <a:p>
            <a:r>
              <a:rPr lang="en-US" sz="1400" b="1" i="1" dirty="0" smtClean="0"/>
              <a:t>August 27 </a:t>
            </a:r>
            <a:r>
              <a:rPr lang="en-US" sz="1400" i="1" dirty="0" smtClean="0"/>
              <a:t>= Elatus + Bifenthrin</a:t>
            </a:r>
          </a:p>
          <a:p>
            <a:endParaRPr lang="en-US" sz="1400" i="1" dirty="0" smtClean="0"/>
          </a:p>
          <a:p>
            <a:endParaRPr lang="en-US" sz="1500" dirty="0" smtClean="0"/>
          </a:p>
          <a:p>
            <a:endParaRPr lang="en-US" sz="1500" dirty="0"/>
          </a:p>
        </p:txBody>
      </p:sp>
      <p:sp>
        <p:nvSpPr>
          <p:cNvPr id="5" name="TextBox 4"/>
          <p:cNvSpPr txBox="1"/>
          <p:nvPr/>
        </p:nvSpPr>
        <p:spPr>
          <a:xfrm>
            <a:off x="127503" y="5380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810" y="5149840"/>
            <a:ext cx="22860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/>
              <a:t>JD 4630</a:t>
            </a:r>
          </a:p>
          <a:p>
            <a:r>
              <a:rPr lang="en-US" sz="1500" dirty="0"/>
              <a:t>15 GPA</a:t>
            </a:r>
          </a:p>
          <a:p>
            <a:r>
              <a:rPr lang="en-US" sz="1500" dirty="0"/>
              <a:t>25 PSI</a:t>
            </a:r>
          </a:p>
          <a:p>
            <a:r>
              <a:rPr lang="en-US" sz="1500" dirty="0"/>
              <a:t>12.6 MPH</a:t>
            </a:r>
          </a:p>
          <a:p>
            <a:r>
              <a:rPr lang="en-US" sz="1500" dirty="0"/>
              <a:t>90’ boom length</a:t>
            </a:r>
          </a:p>
          <a:p>
            <a:r>
              <a:rPr lang="en-US" sz="1500" dirty="0"/>
              <a:t>15” nozzle spacing</a:t>
            </a:r>
          </a:p>
          <a:p>
            <a:r>
              <a:rPr lang="en-US" sz="1500" dirty="0"/>
              <a:t>32”-34” boom </a:t>
            </a:r>
            <a:r>
              <a:rPr lang="en-US" sz="1500" dirty="0" err="1" smtClean="0"/>
              <a:t>ht</a:t>
            </a:r>
            <a:endParaRPr lang="en-US" sz="15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1223" y="3932238"/>
            <a:ext cx="3293678" cy="247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1223" y="1308100"/>
            <a:ext cx="3293679" cy="247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03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</p:spPr>
      </p:pic>
      <p:sp>
        <p:nvSpPr>
          <p:cNvPr id="4" name="TextBox 3"/>
          <p:cNvSpPr txBox="1"/>
          <p:nvPr/>
        </p:nvSpPr>
        <p:spPr>
          <a:xfrm>
            <a:off x="76200" y="6215479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Bulloch Co.</a:t>
            </a:r>
          </a:p>
          <a:p>
            <a:r>
              <a:rPr lang="en-US" dirty="0" smtClean="0"/>
              <a:t>October 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20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96838"/>
            <a:ext cx="7291388" cy="1143000"/>
          </a:xfrm>
        </p:spPr>
        <p:txBody>
          <a:bodyPr/>
          <a:lstStyle/>
          <a:p>
            <a:pPr algn="ctr"/>
            <a:r>
              <a:rPr lang="en-US" dirty="0" smtClean="0"/>
              <a:t>Peanut and Cotton In Georgia</a:t>
            </a:r>
            <a:endParaRPr lang="en-US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10200" y="1752600"/>
            <a:ext cx="3529013" cy="264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40530" y="4343400"/>
            <a:ext cx="3544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640,000 acres harvested </a:t>
            </a:r>
            <a:r>
              <a:rPr lang="en-US" dirty="0">
                <a:solidFill>
                  <a:srgbClr val="000000"/>
                </a:solidFill>
              </a:rPr>
              <a:t>in </a:t>
            </a:r>
            <a:r>
              <a:rPr lang="en-US" dirty="0" smtClean="0">
                <a:solidFill>
                  <a:srgbClr val="000000"/>
                </a:solidFill>
              </a:rPr>
              <a:t>2018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47.6% </a:t>
            </a:r>
            <a:r>
              <a:rPr lang="en-US" b="1" dirty="0">
                <a:solidFill>
                  <a:srgbClr val="000000"/>
                </a:solidFill>
              </a:rPr>
              <a:t>of US </a:t>
            </a:r>
            <a:r>
              <a:rPr lang="en-US" b="1" dirty="0" smtClean="0">
                <a:solidFill>
                  <a:srgbClr val="000000"/>
                </a:solidFill>
              </a:rPr>
              <a:t>Total (#1)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49251" y="4343400"/>
            <a:ext cx="3865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1,350,000 acres harvested </a:t>
            </a:r>
            <a:r>
              <a:rPr lang="en-US" dirty="0">
                <a:solidFill>
                  <a:srgbClr val="000000"/>
                </a:solidFill>
              </a:rPr>
              <a:t>in </a:t>
            </a:r>
            <a:r>
              <a:rPr lang="en-US" dirty="0" smtClean="0">
                <a:solidFill>
                  <a:srgbClr val="000000"/>
                </a:solidFill>
              </a:rPr>
              <a:t>2018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13.0% </a:t>
            </a:r>
            <a:r>
              <a:rPr lang="en-US" b="1" dirty="0">
                <a:solidFill>
                  <a:srgbClr val="000000"/>
                </a:solidFill>
              </a:rPr>
              <a:t>of US </a:t>
            </a:r>
            <a:r>
              <a:rPr lang="en-US" b="1" dirty="0" smtClean="0">
                <a:solidFill>
                  <a:srgbClr val="000000"/>
                </a:solidFill>
              </a:rPr>
              <a:t>Total (#2)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0953" y="6553200"/>
            <a:ext cx="31822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Source:  USDA/NASS, </a:t>
            </a:r>
            <a:r>
              <a:rPr lang="en-US" sz="1000" i="1" dirty="0" smtClean="0">
                <a:solidFill>
                  <a:srgbClr val="000000"/>
                </a:solidFill>
              </a:rPr>
              <a:t>Crop Production </a:t>
            </a:r>
            <a:r>
              <a:rPr lang="en-US" sz="1000" dirty="0" smtClean="0">
                <a:solidFill>
                  <a:srgbClr val="000000"/>
                </a:solidFill>
              </a:rPr>
              <a:t>(11/01/2018)</a:t>
            </a:r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0953" y="1752600"/>
            <a:ext cx="3532926" cy="265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96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Pierce County Nozzle Test</a:t>
            </a:r>
            <a:br>
              <a:rPr lang="en-US" dirty="0" smtClean="0"/>
            </a:br>
            <a:r>
              <a:rPr lang="en-US" dirty="0" smtClean="0"/>
              <a:t>September 19, 2018</a:t>
            </a:r>
            <a:endParaRPr lang="en-US" dirty="0"/>
          </a:p>
        </p:txBody>
      </p:sp>
      <p:pic>
        <p:nvPicPr>
          <p:cNvPr id="3074" name="Picture 2" descr="C:\Users\eprostko\FIELD PICTURES\2018\PIERCE COUNTY NOZZLE TEST\2018-09-19\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519" y="1308100"/>
            <a:ext cx="6794500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19600" y="1386110"/>
            <a:ext cx="1514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XR11006-VP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01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Pierce County Nozzle Test</a:t>
            </a:r>
            <a:br>
              <a:rPr lang="en-US" dirty="0" smtClean="0"/>
            </a:br>
            <a:r>
              <a:rPr lang="en-US" dirty="0" smtClean="0"/>
              <a:t>September 19, 2018</a:t>
            </a:r>
            <a:endParaRPr lang="en-US" dirty="0"/>
          </a:p>
        </p:txBody>
      </p:sp>
      <p:pic>
        <p:nvPicPr>
          <p:cNvPr id="2050" name="Picture 2" descr="C:\Users\eprostko\FIELD PICTURES\2018\PIERCE COUNTY NOZZLE TEST\2018-09-19\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519" y="1308100"/>
            <a:ext cx="6794500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91000" y="1383268"/>
            <a:ext cx="178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TTI-11006VP-C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33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Bulloch County Nozzle Test - 2018</a:t>
            </a:r>
            <a:endParaRPr lang="en-US" sz="2800" i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7523413"/>
              </p:ext>
            </p:extLst>
          </p:nvPr>
        </p:nvGraphicFramePr>
        <p:xfrm>
          <a:off x="1784350" y="1308100"/>
          <a:ext cx="7208840" cy="318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9850"/>
                <a:gridCol w="914400"/>
                <a:gridCol w="1066800"/>
                <a:gridCol w="1066800"/>
                <a:gridCol w="891863"/>
                <a:gridCol w="1071117"/>
                <a:gridCol w="858010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Nozzle Type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Disease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Insects - 10/2/18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#/10 sweeps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Yield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(lbs/A)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Early Leaf Spot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(1-10)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9/18/18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White Mold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(%)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10/12/18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Soybean</a:t>
                      </a:r>
                    </a:p>
                    <a:p>
                      <a:pPr algn="ctr"/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Looper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3-CAH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Garden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Flea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Hopper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XR11006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1.0 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4.8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0.5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27.3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18.3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6628</a:t>
                      </a:r>
                      <a:endParaRPr lang="en-US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TADF06-D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1.0 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8.4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0.5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31.3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19.5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6810</a:t>
                      </a:r>
                      <a:endParaRPr lang="en-US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P-Value</a:t>
                      </a:r>
                    </a:p>
                    <a:p>
                      <a:pPr algn="ctr"/>
                      <a:r>
                        <a:rPr lang="en-US" sz="1500" b="1" dirty="0" smtClean="0"/>
                        <a:t>THSD (0.10)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1.0</a:t>
                      </a:r>
                    </a:p>
                    <a:p>
                      <a:pPr algn="ctr"/>
                      <a:r>
                        <a:rPr lang="en-US" sz="1500" b="1" dirty="0" smtClean="0"/>
                        <a:t>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0.1866</a:t>
                      </a:r>
                    </a:p>
                    <a:p>
                      <a:pPr algn="ctr"/>
                      <a:r>
                        <a:rPr lang="en-US" sz="1500" b="1" dirty="0" smtClean="0"/>
                        <a:t>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1.00</a:t>
                      </a:r>
                    </a:p>
                    <a:p>
                      <a:pPr algn="ctr"/>
                      <a:r>
                        <a:rPr lang="en-US" sz="1500" b="1" dirty="0" smtClean="0"/>
                        <a:t>NS</a:t>
                      </a:r>
                      <a:endParaRPr 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0.1558</a:t>
                      </a:r>
                    </a:p>
                    <a:p>
                      <a:pPr algn="ctr"/>
                      <a:r>
                        <a:rPr lang="en-US" sz="1500" b="1" dirty="0" smtClean="0"/>
                        <a:t>NS</a:t>
                      </a:r>
                      <a:endParaRPr 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0.8920</a:t>
                      </a:r>
                    </a:p>
                    <a:p>
                      <a:pPr algn="ctr"/>
                      <a:r>
                        <a:rPr lang="en-US" sz="1500" b="1" dirty="0" smtClean="0"/>
                        <a:t>NS</a:t>
                      </a:r>
                      <a:endParaRPr 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0.3060</a:t>
                      </a:r>
                    </a:p>
                    <a:p>
                      <a:pPr algn="ctr"/>
                      <a:r>
                        <a:rPr lang="en-US" sz="1500" b="1" dirty="0" smtClean="0"/>
                        <a:t>NS</a:t>
                      </a:r>
                      <a:endParaRPr lang="en-US" sz="15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660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Miller County Nozzle Test - 2018</a:t>
            </a:r>
            <a:br>
              <a:rPr lang="en-US" dirty="0" smtClean="0"/>
            </a:br>
            <a:endParaRPr lang="en-US" sz="2800" i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8813516"/>
              </p:ext>
            </p:extLst>
          </p:nvPr>
        </p:nvGraphicFramePr>
        <p:xfrm>
          <a:off x="1784350" y="1308100"/>
          <a:ext cx="6902450" cy="318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1707"/>
                <a:gridCol w="1028743"/>
                <a:gridCol w="914400"/>
                <a:gridCol w="1066800"/>
                <a:gridCol w="1447800"/>
                <a:gridCol w="1143000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Nozzle 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Type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Diseases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Insects – 9/11/18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#/10 sweeps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Yield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(lbs/A)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Early Leaf Spot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(1-10)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9/11/18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White Mold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(%)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9/26/18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3-CAH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Garden</a:t>
                      </a:r>
                    </a:p>
                    <a:p>
                      <a:pPr algn="ctr"/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Fleahopper</a:t>
                      </a:r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XR11005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2.8 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3.7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3.7 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34.0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5784</a:t>
                      </a:r>
                      <a:endParaRPr lang="en-US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TTI60-11005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3.0 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3.9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9.0 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47.0 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5880</a:t>
                      </a:r>
                      <a:endParaRPr lang="en-US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P-Value</a:t>
                      </a:r>
                    </a:p>
                    <a:p>
                      <a:pPr algn="ctr"/>
                      <a:r>
                        <a:rPr lang="en-US" sz="1500" b="1" dirty="0" smtClean="0"/>
                        <a:t>THSD (0.10)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0.5799</a:t>
                      </a:r>
                    </a:p>
                    <a:p>
                      <a:pPr algn="ctr"/>
                      <a:r>
                        <a:rPr lang="en-US" sz="1500" b="1" dirty="0" smtClean="0"/>
                        <a:t>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0.8995</a:t>
                      </a:r>
                    </a:p>
                    <a:p>
                      <a:pPr algn="ctr"/>
                      <a:r>
                        <a:rPr lang="en-US" sz="1500" b="1" dirty="0" smtClean="0"/>
                        <a:t>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0.0153</a:t>
                      </a:r>
                    </a:p>
                    <a:p>
                      <a:pPr algn="ctr"/>
                      <a:r>
                        <a:rPr lang="en-US" sz="1500" b="1" dirty="0" smtClean="0"/>
                        <a:t>1.95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0.6035</a:t>
                      </a:r>
                    </a:p>
                    <a:p>
                      <a:pPr algn="ctr"/>
                      <a:r>
                        <a:rPr lang="en-US" sz="1500" b="1" dirty="0" smtClean="0"/>
                        <a:t>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0.4634</a:t>
                      </a:r>
                    </a:p>
                    <a:p>
                      <a:pPr algn="ctr"/>
                      <a:r>
                        <a:rPr lang="en-US" sz="1500" b="1" dirty="0" smtClean="0"/>
                        <a:t>NS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310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Pierce County Nozzle Test - 2018</a:t>
            </a:r>
            <a:endParaRPr lang="en-US" sz="2800" i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274389"/>
              </p:ext>
            </p:extLst>
          </p:nvPr>
        </p:nvGraphicFramePr>
        <p:xfrm>
          <a:off x="1784350" y="1308100"/>
          <a:ext cx="7283450" cy="260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6050"/>
                <a:gridCol w="914400"/>
                <a:gridCol w="838200"/>
                <a:gridCol w="762000"/>
                <a:gridCol w="914400"/>
                <a:gridCol w="838200"/>
                <a:gridCol w="762000"/>
                <a:gridCol w="838200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en-US" sz="13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3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3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3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3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Nozzle Type</a:t>
                      </a:r>
                      <a:endParaRPr lang="en-US" sz="13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3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Diseases</a:t>
                      </a:r>
                      <a:endParaRPr lang="en-US" sz="13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Insects – 9/19/18</a:t>
                      </a:r>
                    </a:p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#/10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</a:rPr>
                        <a:t> sweeps</a:t>
                      </a:r>
                      <a:endParaRPr lang="en-US" sz="13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sz="13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3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3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3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Yield</a:t>
                      </a:r>
                    </a:p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(lbs/A)</a:t>
                      </a:r>
                      <a:endParaRPr lang="en-US" sz="13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Late Leaf Spot</a:t>
                      </a:r>
                    </a:p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(1-10)</a:t>
                      </a:r>
                    </a:p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9/18/18</a:t>
                      </a:r>
                      <a:endParaRPr lang="en-US" sz="13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White</a:t>
                      </a:r>
                    </a:p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 Mold</a:t>
                      </a:r>
                    </a:p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(%)</a:t>
                      </a:r>
                    </a:p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10/18/18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Velvet</a:t>
                      </a:r>
                    </a:p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Bean</a:t>
                      </a:r>
                    </a:p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CP</a:t>
                      </a:r>
                      <a:endParaRPr lang="en-US" sz="13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3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Soybean</a:t>
                      </a:r>
                    </a:p>
                    <a:p>
                      <a:pPr algn="ctr"/>
                      <a:r>
                        <a:rPr lang="en-US" sz="1300" dirty="0" err="1" smtClean="0">
                          <a:solidFill>
                            <a:srgbClr val="000000"/>
                          </a:solidFill>
                        </a:rPr>
                        <a:t>Looper</a:t>
                      </a:r>
                      <a:endParaRPr lang="en-US" sz="13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3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13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3-CAH</a:t>
                      </a:r>
                      <a:endParaRPr lang="en-US" sz="13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Garden</a:t>
                      </a:r>
                    </a:p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Flea</a:t>
                      </a:r>
                    </a:p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Hopper</a:t>
                      </a:r>
                      <a:endParaRPr lang="en-US" sz="13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XR11006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3.2 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15.5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0.7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2.0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5.0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8.3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5160</a:t>
                      </a:r>
                      <a:endParaRPr lang="en-US" sz="13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TTI-11006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3.8 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11.8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0.3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0.0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3.3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9.0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5297</a:t>
                      </a:r>
                      <a:endParaRPr lang="en-US" sz="13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P-Value</a:t>
                      </a:r>
                    </a:p>
                    <a:p>
                      <a:pPr algn="ctr"/>
                      <a:r>
                        <a:rPr lang="en-US" sz="1300" b="1" dirty="0" smtClean="0"/>
                        <a:t>THSD (0.10)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0.1835</a:t>
                      </a:r>
                    </a:p>
                    <a:p>
                      <a:pPr algn="ctr"/>
                      <a:r>
                        <a:rPr lang="en-US" sz="1300" b="1" dirty="0" smtClean="0"/>
                        <a:t>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0.5458</a:t>
                      </a:r>
                    </a:p>
                    <a:p>
                      <a:pPr algn="ctr"/>
                      <a:r>
                        <a:rPr lang="en-US" sz="1300" b="1" dirty="0" smtClean="0"/>
                        <a:t>NS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0.4226</a:t>
                      </a:r>
                    </a:p>
                    <a:p>
                      <a:pPr algn="ctr"/>
                      <a:r>
                        <a:rPr lang="en-US" sz="1300" b="1" dirty="0" smtClean="0"/>
                        <a:t>NS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0.1835</a:t>
                      </a:r>
                    </a:p>
                    <a:p>
                      <a:pPr algn="ctr"/>
                      <a:r>
                        <a:rPr lang="en-US" sz="1300" b="1" dirty="0" smtClean="0"/>
                        <a:t>NS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0.4226</a:t>
                      </a:r>
                    </a:p>
                    <a:p>
                      <a:pPr algn="ctr"/>
                      <a:r>
                        <a:rPr lang="en-US" sz="1300" b="1" dirty="0" smtClean="0"/>
                        <a:t>NS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0.8675</a:t>
                      </a:r>
                    </a:p>
                    <a:p>
                      <a:pPr algn="ctr"/>
                      <a:r>
                        <a:rPr lang="en-US" sz="1300" b="1" dirty="0" smtClean="0"/>
                        <a:t>NS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0.3990</a:t>
                      </a:r>
                    </a:p>
                    <a:p>
                      <a:pPr algn="ctr"/>
                      <a:r>
                        <a:rPr lang="en-US" sz="1300" b="1" dirty="0" smtClean="0"/>
                        <a:t>NS</a:t>
                      </a:r>
                      <a:endParaRPr lang="en-US" sz="13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556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603625" cy="5095875"/>
          </a:xfrm>
        </p:spPr>
        <p:txBody>
          <a:bodyPr/>
          <a:lstStyle/>
          <a:p>
            <a:r>
              <a:rPr lang="en-US" dirty="0" smtClean="0"/>
              <a:t>No differences in weed, insect, disease control observed except for 3-CAH in Miller Co. </a:t>
            </a:r>
          </a:p>
          <a:p>
            <a:r>
              <a:rPr lang="en-US" dirty="0" smtClean="0"/>
              <a:t>No differences in peanut yield</a:t>
            </a:r>
            <a:endParaRPr lang="en-US" dirty="0"/>
          </a:p>
          <a:p>
            <a:r>
              <a:rPr lang="en-US" dirty="0" smtClean="0"/>
              <a:t>Growers liked auxin nozzles and plan to expand use in 2019 </a:t>
            </a:r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350" y="1504421"/>
            <a:ext cx="3527425" cy="4703233"/>
          </a:xfrm>
        </p:spPr>
      </p:pic>
      <p:sp>
        <p:nvSpPr>
          <p:cNvPr id="5" name="TextBox 4"/>
          <p:cNvSpPr txBox="1"/>
          <p:nvPr/>
        </p:nvSpPr>
        <p:spPr>
          <a:xfrm>
            <a:off x="0" y="6248400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Pierce Co.</a:t>
            </a:r>
          </a:p>
          <a:p>
            <a:r>
              <a:rPr lang="en-US" sz="1600" dirty="0" smtClean="0"/>
              <a:t>October 31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6347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Nozzle Tests – Final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702049" cy="5095875"/>
          </a:xfrm>
        </p:spPr>
        <p:txBody>
          <a:bodyPr/>
          <a:lstStyle/>
          <a:p>
            <a:r>
              <a:rPr lang="en-US" sz="2400" dirty="0" smtClean="0"/>
              <a:t>TTI60 will likely not be registered for dicamba</a:t>
            </a:r>
          </a:p>
          <a:p>
            <a:endParaRPr lang="en-US" sz="2400" dirty="0" smtClean="0"/>
          </a:p>
          <a:p>
            <a:r>
              <a:rPr lang="en-US" sz="2400" dirty="0" smtClean="0"/>
              <a:t>Growers who historically have  less than ideal pest control should not take a chance on coverage</a:t>
            </a:r>
          </a:p>
          <a:p>
            <a:endParaRPr lang="en-US" sz="2400" dirty="0" smtClean="0"/>
          </a:p>
          <a:p>
            <a:r>
              <a:rPr lang="en-US" sz="2400" dirty="0" smtClean="0"/>
              <a:t>Timing is important!</a:t>
            </a:r>
          </a:p>
          <a:p>
            <a:endParaRPr lang="en-US" sz="2400" dirty="0" smtClean="0"/>
          </a:p>
          <a:p>
            <a:r>
              <a:rPr lang="en-US" sz="2400" dirty="0" smtClean="0"/>
              <a:t>More work with TTI</a:t>
            </a:r>
            <a:endParaRPr lang="en-US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0187" y="1447800"/>
            <a:ext cx="3529013" cy="2646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286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Questions/Comments?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5943600"/>
            <a:ext cx="9445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33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XtendFlex® and Enlist™ Cotton Varieties in Georgia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2249010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52600" y="6567100"/>
            <a:ext cx="4525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Source: USDA/AMS Annual Cotton Variety Reports (mp_cn833)</a:t>
            </a:r>
            <a:endParaRPr lang="en-US" sz="12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5029200"/>
            <a:ext cx="1277144" cy="89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019800"/>
            <a:ext cx="1620624" cy="73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51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Questions?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702050" cy="5095875"/>
          </a:xfrm>
        </p:spPr>
        <p:txBody>
          <a:bodyPr/>
          <a:lstStyle/>
          <a:p>
            <a:r>
              <a:rPr lang="en-US" dirty="0"/>
              <a:t>Can coarse droplet producing </a:t>
            </a:r>
            <a:r>
              <a:rPr lang="en-US" dirty="0" smtClean="0"/>
              <a:t>“auxin” nozzles </a:t>
            </a:r>
            <a:r>
              <a:rPr lang="en-US" dirty="0"/>
              <a:t>be used for </a:t>
            </a:r>
            <a:r>
              <a:rPr lang="en-US" dirty="0" smtClean="0"/>
              <a:t>pest mgt. in peanut?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herbicides, fungicides, insecticides, </a:t>
            </a:r>
            <a:r>
              <a:rPr lang="en-US" sz="2000" i="1" dirty="0" err="1" smtClean="0">
                <a:solidFill>
                  <a:srgbClr val="0070C0"/>
                </a:solidFill>
              </a:rPr>
              <a:t>fertilzers</a:t>
            </a:r>
            <a:endParaRPr lang="en-US" sz="2000" i="1" dirty="0" smtClean="0">
              <a:solidFill>
                <a:srgbClr val="0070C0"/>
              </a:solidFill>
            </a:endParaRPr>
          </a:p>
          <a:p>
            <a:endParaRPr lang="en-US" dirty="0"/>
          </a:p>
          <a:p>
            <a:r>
              <a:rPr lang="en-US" dirty="0"/>
              <a:t>UGA small plot </a:t>
            </a:r>
            <a:r>
              <a:rPr lang="en-US" dirty="0" smtClean="0"/>
              <a:t>weed science research </a:t>
            </a:r>
            <a:r>
              <a:rPr lang="en-US" dirty="0"/>
              <a:t>has been </a:t>
            </a:r>
            <a:r>
              <a:rPr lang="en-US" dirty="0" smtClean="0"/>
              <a:t>very positive </a:t>
            </a:r>
            <a:r>
              <a:rPr lang="en-US" dirty="0"/>
              <a:t>but what about </a:t>
            </a:r>
            <a:r>
              <a:rPr lang="en-US" dirty="0" smtClean="0"/>
              <a:t>other disciplines and on-farm?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856" y="1308100"/>
            <a:ext cx="3295650" cy="2471738"/>
          </a:xfrm>
        </p:spPr>
      </p:pic>
    </p:spTree>
    <p:extLst>
      <p:ext uri="{BB962C8B-B14F-4D97-AF65-F5344CB8AC3E}">
        <p14:creationId xmlns:p14="http://schemas.microsoft.com/office/powerpoint/2010/main" val="128500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Objective: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00237" y="1308100"/>
            <a:ext cx="3295650" cy="247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238" y="3932238"/>
            <a:ext cx="3295649" cy="2471737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>
          <a:xfrm>
            <a:off x="5334000" y="1295400"/>
            <a:ext cx="3529013" cy="5095875"/>
          </a:xfrm>
        </p:spPr>
        <p:txBody>
          <a:bodyPr/>
          <a:lstStyle/>
          <a:p>
            <a:r>
              <a:rPr lang="en-US" dirty="0"/>
              <a:t>Compare </a:t>
            </a:r>
            <a:r>
              <a:rPr lang="en-US" dirty="0" smtClean="0"/>
              <a:t>the field </a:t>
            </a:r>
            <a:r>
              <a:rPr lang="en-US" dirty="0"/>
              <a:t>performance of </a:t>
            </a:r>
            <a:r>
              <a:rPr lang="en-US" dirty="0" smtClean="0"/>
              <a:t>auxin </a:t>
            </a:r>
            <a:r>
              <a:rPr lang="en-US" dirty="0"/>
              <a:t>nozzles to flat fan nozzles in commercial peanut fields. </a:t>
            </a:r>
          </a:p>
        </p:txBody>
      </p:sp>
    </p:spTree>
    <p:extLst>
      <p:ext uri="{BB962C8B-B14F-4D97-AF65-F5344CB8AC3E}">
        <p14:creationId xmlns:p14="http://schemas.microsoft.com/office/powerpoint/2010/main" val="289740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3 commercial peanut fields</a:t>
            </a:r>
          </a:p>
          <a:p>
            <a:r>
              <a:rPr lang="en-US" dirty="0" smtClean="0"/>
              <a:t>Plot size</a:t>
            </a:r>
          </a:p>
          <a:p>
            <a:pPr lvl="1"/>
            <a:r>
              <a:rPr lang="en-US" dirty="0" smtClean="0"/>
              <a:t>Sprayer width X field length</a:t>
            </a:r>
          </a:p>
          <a:p>
            <a:r>
              <a:rPr lang="en-US" dirty="0" smtClean="0"/>
              <a:t>3-4 replications</a:t>
            </a:r>
          </a:p>
          <a:p>
            <a:r>
              <a:rPr lang="en-US" dirty="0" smtClean="0"/>
              <a:t>2 nozzle types</a:t>
            </a:r>
          </a:p>
          <a:p>
            <a:r>
              <a:rPr lang="en-US" dirty="0" smtClean="0"/>
              <a:t>All agri-chemicals</a:t>
            </a:r>
          </a:p>
          <a:p>
            <a:r>
              <a:rPr lang="en-US" dirty="0" smtClean="0"/>
              <a:t>ANOVA</a:t>
            </a:r>
          </a:p>
          <a:p>
            <a:r>
              <a:rPr lang="en-US" dirty="0" smtClean="0"/>
              <a:t>Tukey’s HSD (P=0.10)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1447800"/>
            <a:ext cx="3529013" cy="2646759"/>
          </a:xfrm>
        </p:spPr>
      </p:pic>
    </p:spTree>
    <p:extLst>
      <p:ext uri="{BB962C8B-B14F-4D97-AF65-F5344CB8AC3E}">
        <p14:creationId xmlns:p14="http://schemas.microsoft.com/office/powerpoint/2010/main" val="236319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 Nozzle Tests</a:t>
            </a:r>
            <a:br>
              <a:rPr lang="en-US" dirty="0" smtClean="0"/>
            </a:br>
            <a:r>
              <a:rPr lang="en-US" dirty="0" smtClean="0"/>
              <a:t>Farmer Cooperators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600200"/>
            <a:ext cx="3527425" cy="5095875"/>
          </a:xfrm>
        </p:spPr>
        <p:txBody>
          <a:bodyPr/>
          <a:lstStyle/>
          <a:p>
            <a:r>
              <a:rPr lang="en-US" dirty="0" smtClean="0"/>
              <a:t>Bulloch County</a:t>
            </a:r>
          </a:p>
          <a:p>
            <a:pPr lvl="1"/>
            <a:r>
              <a:rPr lang="en-US" dirty="0" smtClean="0"/>
              <a:t>Greg Sikes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Miller County</a:t>
            </a:r>
          </a:p>
          <a:p>
            <a:pPr lvl="1"/>
            <a:r>
              <a:rPr lang="en-US" dirty="0" smtClean="0"/>
              <a:t>Kim Henley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Pierce County</a:t>
            </a:r>
          </a:p>
          <a:p>
            <a:pPr lvl="1"/>
            <a:r>
              <a:rPr lang="en-US" dirty="0" smtClean="0"/>
              <a:t>Jim Waters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676400"/>
            <a:ext cx="3810000" cy="421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5-Point Star 4"/>
          <p:cNvSpPr>
            <a:spLocks noChangeAspect="1"/>
          </p:cNvSpPr>
          <p:nvPr/>
        </p:nvSpPr>
        <p:spPr bwMode="auto">
          <a:xfrm>
            <a:off x="6522720" y="4770120"/>
            <a:ext cx="182880" cy="182880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03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 Nozzle Tests</a:t>
            </a:r>
            <a:endParaRPr lang="en-US" dirty="0"/>
          </a:p>
        </p:txBody>
      </p:sp>
      <p:pic>
        <p:nvPicPr>
          <p:cNvPr id="1026" name="Picture 2" descr="C:\Users\eprostko\FIELD PICTURES\2018\2018-03-20\00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8800" y="1371600"/>
            <a:ext cx="7096636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1" y="4343400"/>
            <a:ext cx="15910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XR-11006-VP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Bulloch Co.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Pierce Co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9600" y="4343400"/>
            <a:ext cx="1860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TTI-11006-VP-C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(Pierce Co.)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5200" y="4495800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TADF06-D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(Bulloch Co.)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07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Miller County Nozzle Test - 2018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6400978" cy="4797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52799" y="6172200"/>
            <a:ext cx="137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XRC-11005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83259" y="6172200"/>
            <a:ext cx="1488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TTI60-11005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467541"/>
      </p:ext>
    </p:extLst>
  </p:cSld>
  <p:clrMapOvr>
    <a:masterClrMapping/>
  </p:clrMapOvr>
</p:sld>
</file>

<file path=ppt/theme/theme1.xml><?xml version="1.0" encoding="utf-8"?>
<a:theme xmlns:a="http://schemas.openxmlformats.org/drawingml/2006/main" name="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JT PPT Template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37255</TotalTime>
  <Words>857</Words>
  <Application>Microsoft Office PowerPoint</Application>
  <PresentationFormat>On-screen Show (4:3)</PresentationFormat>
  <Paragraphs>409</Paragraphs>
  <Slides>27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Peanuts</vt:lpstr>
      <vt:lpstr>TJT PPT Template 1</vt:lpstr>
      <vt:lpstr>On-Farm Evaluations of Auxin Nozzles For Peanut  Pest Management</vt:lpstr>
      <vt:lpstr>Peanut and Cotton In Georgia</vt:lpstr>
      <vt:lpstr>XtendFlex® and Enlist™ Cotton Varieties in Georgia</vt:lpstr>
      <vt:lpstr>Research Questions?</vt:lpstr>
      <vt:lpstr>Objective:</vt:lpstr>
      <vt:lpstr>Methodology</vt:lpstr>
      <vt:lpstr>2018 Nozzle Tests Farmer Cooperators</vt:lpstr>
      <vt:lpstr>2018 Nozzle Tests</vt:lpstr>
      <vt:lpstr>Miller County Nozzle Test - 2018</vt:lpstr>
      <vt:lpstr>Bulloch County Nozzle Test - 2018</vt:lpstr>
      <vt:lpstr>Miller County Nozzle - 2018</vt:lpstr>
      <vt:lpstr>Pierce County Nozzle Test - 2018</vt:lpstr>
      <vt:lpstr>Disease Evaluations</vt:lpstr>
      <vt:lpstr>Insect Evaluations</vt:lpstr>
      <vt:lpstr>Yield Data</vt:lpstr>
      <vt:lpstr>2018 Peanut Nozzle Tests</vt:lpstr>
      <vt:lpstr>2018 Nozzle Tests Pesticides/Fertilizers Applied</vt:lpstr>
      <vt:lpstr>Bulloch County Nozzle - 2018</vt:lpstr>
      <vt:lpstr>Results</vt:lpstr>
      <vt:lpstr>Pierce County Nozzle Test September 19, 2018</vt:lpstr>
      <vt:lpstr>Pierce County Nozzle Test September 19, 2018</vt:lpstr>
      <vt:lpstr>Bulloch County Nozzle Test - 2018</vt:lpstr>
      <vt:lpstr>Miller County Nozzle Test - 2018 </vt:lpstr>
      <vt:lpstr>Pierce County Nozzle Test - 2018</vt:lpstr>
      <vt:lpstr>Summary</vt:lpstr>
      <vt:lpstr>Nozzle Tests – Final Thoughts</vt:lpstr>
      <vt:lpstr>Questions/Comments?</vt:lpstr>
    </vt:vector>
  </TitlesOfParts>
  <Company>UGA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of A New Dual Fan/Coarse Droplet Nozzle for Weed Control in Peanut</dc:title>
  <dc:creator>Eric P. Prostko</dc:creator>
  <cp:lastModifiedBy>Eric P. Prostko</cp:lastModifiedBy>
  <cp:revision>164</cp:revision>
  <cp:lastPrinted>2018-11-21T13:34:32Z</cp:lastPrinted>
  <dcterms:created xsi:type="dcterms:W3CDTF">2017-09-15T13:08:05Z</dcterms:created>
  <dcterms:modified xsi:type="dcterms:W3CDTF">2019-01-08T15:18:09Z</dcterms:modified>
</cp:coreProperties>
</file>