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</p:sldMasterIdLst>
  <p:notesMasterIdLst>
    <p:notesMasterId r:id="rId29"/>
  </p:notesMasterIdLst>
  <p:handoutMasterIdLst>
    <p:handoutMasterId r:id="rId30"/>
  </p:handoutMasterIdLst>
  <p:sldIdLst>
    <p:sldId id="267" r:id="rId4"/>
    <p:sldId id="269" r:id="rId5"/>
    <p:sldId id="270" r:id="rId6"/>
    <p:sldId id="271" r:id="rId7"/>
    <p:sldId id="289" r:id="rId8"/>
    <p:sldId id="291" r:id="rId9"/>
    <p:sldId id="292" r:id="rId10"/>
    <p:sldId id="276" r:id="rId11"/>
    <p:sldId id="257" r:id="rId12"/>
    <p:sldId id="258" r:id="rId13"/>
    <p:sldId id="259" r:id="rId14"/>
    <p:sldId id="260" r:id="rId15"/>
    <p:sldId id="261" r:id="rId16"/>
    <p:sldId id="290" r:id="rId17"/>
    <p:sldId id="268" r:id="rId18"/>
    <p:sldId id="282" r:id="rId19"/>
    <p:sldId id="273" r:id="rId20"/>
    <p:sldId id="262" r:id="rId21"/>
    <p:sldId id="283" r:id="rId22"/>
    <p:sldId id="284" r:id="rId23"/>
    <p:sldId id="285" r:id="rId24"/>
    <p:sldId id="288" r:id="rId25"/>
    <p:sldId id="277" r:id="rId26"/>
    <p:sldId id="29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7" d="100"/>
          <a:sy n="167" d="100"/>
        </p:scale>
        <p:origin x="-187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Nozzle (P = 0.4219)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Nozzle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DG11002</c:v>
                </c:pt>
                <c:pt idx="1">
                  <c:v>TADF02-D</c:v>
                </c:pt>
                <c:pt idx="2">
                  <c:v>TTI60-11002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</c:v>
                </c:pt>
                <c:pt idx="1">
                  <c:v>62</c:v>
                </c:pt>
                <c:pt idx="2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09856"/>
        <c:axId val="72411392"/>
      </c:barChart>
      <c:catAx>
        <c:axId val="7240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72411392"/>
        <c:crosses val="autoZero"/>
        <c:auto val="1"/>
        <c:lblAlgn val="ctr"/>
        <c:lblOffset val="100"/>
        <c:noMultiLvlLbl val="0"/>
      </c:catAx>
      <c:valAx>
        <c:axId val="724113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40985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Herbicide (LSD 0.10 = 2)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G + S + DM</c:v>
                </c:pt>
                <c:pt idx="1">
                  <c:v>CD + DB + DM</c:v>
                </c:pt>
                <c:pt idx="2">
                  <c:v>CB + DB + DM</c:v>
                </c:pt>
                <c:pt idx="3">
                  <c:v>AR + COC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98</c:v>
                </c:pt>
                <c:pt idx="1">
                  <c:v>50</c:v>
                </c:pt>
                <c:pt idx="2">
                  <c:v>100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662208"/>
        <c:axId val="71668096"/>
      </c:barChart>
      <c:catAx>
        <c:axId val="71662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980000"/>
          <a:lstStyle/>
          <a:p>
            <a:pPr>
              <a:defRPr/>
            </a:pPr>
            <a:endParaRPr lang="en-US"/>
          </a:p>
        </c:txPr>
        <c:crossAx val="71668096"/>
        <c:crosses val="autoZero"/>
        <c:auto val="1"/>
        <c:lblAlgn val="ctr"/>
        <c:lblOffset val="100"/>
        <c:noMultiLvlLbl val="0"/>
      </c:catAx>
      <c:valAx>
        <c:axId val="716680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662208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Nozzle (LSD 0.10 = 3)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Nozzle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DG11002</c:v>
                </c:pt>
                <c:pt idx="1">
                  <c:v>TADF02-D</c:v>
                </c:pt>
                <c:pt idx="2">
                  <c:v>TTI60-11002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59</c:v>
                </c:pt>
                <c:pt idx="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685248"/>
        <c:axId val="71686784"/>
      </c:barChart>
      <c:catAx>
        <c:axId val="71685248"/>
        <c:scaling>
          <c:orientation val="minMax"/>
        </c:scaling>
        <c:delete val="0"/>
        <c:axPos val="b"/>
        <c:majorTickMark val="out"/>
        <c:minorTickMark val="none"/>
        <c:tickLblPos val="nextTo"/>
        <c:crossAx val="71686784"/>
        <c:crosses val="autoZero"/>
        <c:auto val="1"/>
        <c:lblAlgn val="ctr"/>
        <c:lblOffset val="100"/>
        <c:noMultiLvlLbl val="0"/>
      </c:catAx>
      <c:valAx>
        <c:axId val="716867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685248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Herbicide (LSD 0.10 = 3)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G + S + DM</c:v>
                </c:pt>
                <c:pt idx="1">
                  <c:v>CD + DB + DM</c:v>
                </c:pt>
                <c:pt idx="2">
                  <c:v>CB + DB + DM</c:v>
                </c:pt>
                <c:pt idx="3">
                  <c:v>AR + COC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73</c:v>
                </c:pt>
                <c:pt idx="2">
                  <c:v>0</c:v>
                </c:pt>
                <c:pt idx="3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56800"/>
        <c:axId val="73216768"/>
      </c:barChart>
      <c:catAx>
        <c:axId val="71756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980000"/>
          <a:lstStyle/>
          <a:p>
            <a:pPr>
              <a:defRPr/>
            </a:pPr>
            <a:endParaRPr lang="en-US"/>
          </a:p>
        </c:txPr>
        <c:crossAx val="73216768"/>
        <c:crosses val="autoZero"/>
        <c:auto val="1"/>
        <c:lblAlgn val="ctr"/>
        <c:lblOffset val="100"/>
        <c:noMultiLvlLbl val="0"/>
      </c:catAx>
      <c:valAx>
        <c:axId val="7321676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756800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0.20702</cdr:x>
      <cdr:y>0.13209</cdr:y>
    </cdr:from>
    <cdr:to>
      <cdr:x>0.46625</cdr:x>
      <cdr:y>0.17695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0250" y="67310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0.20702</cdr:x>
      <cdr:y>0.13209</cdr:y>
    </cdr:from>
    <cdr:to>
      <cdr:x>0.46625</cdr:x>
      <cdr:y>0.17695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0250" y="67310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B873B-ED99-42A3-8C67-8C249FCE90CF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95FCC-6A82-41FF-B8F4-DFBF18574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F0C1-D6D2-468B-91A1-5057C7245131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1488A-2363-4FCB-B8D4-D84A7E9D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6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41B61-8B1B-7843-9085-29E91D324F2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5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1488A-2363-4FCB-B8D4-D84A7E9D6A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1488A-2363-4FCB-B8D4-D84A7E9D6A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0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F0E-C175-43A8-A684-CD2892AAA2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F081-E265-446D-B8D2-37D1220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F0E-C175-43A8-A684-CD2892AAA2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F081-E265-446D-B8D2-37D1220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9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F0E-C175-43A8-A684-CD2892AAA2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F081-E265-446D-B8D2-37D1220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4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5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4C4E-E5B1-471D-B77E-FA5AA3482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75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E1D8-A984-40AF-9A5A-EA4B145D7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6657-5C7B-47D0-81CC-F6E6BA1FF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79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219-0FAB-43DB-9414-6E1DCAC0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2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CE3A-E335-49E2-AC31-CA19EEBBC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9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A950-F900-4E23-B0BB-83BA6EE6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48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8530-B3C2-44F1-BD81-C164BC26D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5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4F5-65A0-4427-8B57-1C9658EA5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8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F0E-C175-43A8-A684-CD2892AAA2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F081-E265-446D-B8D2-37D1220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6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DA24-629B-441B-99CB-4B84CD367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93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C9E2-EFE1-4786-AE22-4EE55A0DF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8" y="96838"/>
            <a:ext cx="1822450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0" y="96838"/>
            <a:ext cx="5316538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F796-2410-4CC9-9DE3-DF2EA8C65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98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B065-C381-4AC5-A6EE-5B33AA7D3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70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98C3-3BDC-488D-9303-6C735B475F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57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509D-896B-425C-A177-3F4B6C504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87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25BE-1A71-48FA-8EAE-C6D67382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60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1A17-222D-489A-8474-8675DC950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59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A2A-8FE0-4A03-90D4-EF2FC2588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78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4BBD-88AD-41B5-B51A-E7EACE7A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6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F0E-C175-43A8-A684-CD2892AAA2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F081-E265-446D-B8D2-37D1220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21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D35A-1EFF-4D30-A8C3-3C54E50DF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21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4495800" cy="25146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>
            <a:lvl1pPr algn="l">
              <a:defRPr sz="40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4419600"/>
            <a:ext cx="4495800" cy="762000"/>
          </a:xfr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teejet-logo-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7849099"/>
            <a:ext cx="1999717" cy="1000392"/>
          </a:xfrm>
          <a:prstGeom prst="rect">
            <a:avLst/>
          </a:prstGeom>
        </p:spPr>
      </p:pic>
      <p:pic>
        <p:nvPicPr>
          <p:cNvPr id="6" name="Picture 5" descr="teejet-logo-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2" y="8052299"/>
            <a:ext cx="1999717" cy="1000392"/>
          </a:xfrm>
          <a:prstGeom prst="rect">
            <a:avLst/>
          </a:prstGeom>
        </p:spPr>
      </p:pic>
      <p:pic>
        <p:nvPicPr>
          <p:cNvPr id="9" name="Picture 8" descr="teejet-logo-blu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18" y="5562601"/>
            <a:ext cx="2057400" cy="10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599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2"/>
            <a:ext cx="8229600" cy="40837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2400"/>
            </a:lvl1pPr>
            <a:lvl2pPr marL="455613" indent="-282575">
              <a:lnSpc>
                <a:spcPct val="100000"/>
              </a:lnSpc>
              <a:spcBef>
                <a:spcPts val="1000"/>
              </a:spcBef>
              <a:defRPr sz="2400"/>
            </a:lvl2pPr>
            <a:lvl3pPr marL="682625" indent="-227013">
              <a:lnSpc>
                <a:spcPct val="100000"/>
              </a:lnSpc>
              <a:spcBef>
                <a:spcPts val="1000"/>
              </a:spcBef>
              <a:defRPr sz="2400"/>
            </a:lvl3pPr>
            <a:lvl4pPr marL="971550" indent="-288925">
              <a:lnSpc>
                <a:spcPct val="100000"/>
              </a:lnSpc>
              <a:spcBef>
                <a:spcPts val="1000"/>
              </a:spcBef>
              <a:defRPr sz="2400"/>
            </a:lvl4pPr>
            <a:lvl5pPr marL="1255713" indent="-282575">
              <a:lnSpc>
                <a:spcPct val="10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0442"/>
            <a:ext cx="2133600" cy="22135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B0444D-9CB6-8E44-B57C-53DD17BE5D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eejet-logo-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765800"/>
            <a:ext cx="1280160" cy="6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44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90601"/>
            <a:ext cx="7772400" cy="2438399"/>
          </a:xfrm>
        </p:spPr>
        <p:txBody>
          <a:bodyPr anchor="ctr"/>
          <a:lstStyle>
            <a:lvl1pPr algn="l">
              <a:defRPr sz="45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04047"/>
            <a:ext cx="7772400" cy="75009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0442"/>
            <a:ext cx="2133600" cy="221359"/>
          </a:xfrm>
        </p:spPr>
        <p:txBody>
          <a:bodyPr/>
          <a:lstStyle/>
          <a:p>
            <a:fld id="{49B0444D-9CB6-8E44-B57C-53DD17BE5D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ejet-logo-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765800"/>
            <a:ext cx="1280160" cy="6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3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962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2400"/>
            </a:lvl1pPr>
            <a:lvl2pPr marL="454025" indent="-280988">
              <a:lnSpc>
                <a:spcPct val="100000"/>
              </a:lnSpc>
              <a:spcBef>
                <a:spcPts val="1000"/>
              </a:spcBef>
              <a:defRPr sz="2400"/>
            </a:lvl2pPr>
            <a:lvl3pPr marL="627063" indent="-173038">
              <a:lnSpc>
                <a:spcPct val="100000"/>
              </a:lnSpc>
              <a:spcBef>
                <a:spcPts val="1000"/>
              </a:spcBef>
              <a:defRPr sz="2400"/>
            </a:lvl3pPr>
            <a:lvl4pPr marL="917575" indent="-290513">
              <a:lnSpc>
                <a:spcPct val="100000"/>
              </a:lnSpc>
              <a:spcBef>
                <a:spcPts val="1000"/>
              </a:spcBef>
              <a:defRPr sz="2400"/>
            </a:lvl4pPr>
            <a:lvl5pPr marL="1200150" indent="-282575">
              <a:lnSpc>
                <a:spcPct val="100000"/>
              </a:lnSpc>
              <a:spcBef>
                <a:spcPts val="100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962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2400"/>
            </a:lvl1pPr>
            <a:lvl2pPr marL="454025" indent="-280988">
              <a:lnSpc>
                <a:spcPct val="100000"/>
              </a:lnSpc>
              <a:spcBef>
                <a:spcPts val="1000"/>
              </a:spcBef>
              <a:defRPr sz="2400"/>
            </a:lvl2pPr>
            <a:lvl3pPr marL="627063" indent="-173038">
              <a:lnSpc>
                <a:spcPct val="100000"/>
              </a:lnSpc>
              <a:spcBef>
                <a:spcPts val="1000"/>
              </a:spcBef>
              <a:defRPr sz="2400"/>
            </a:lvl3pPr>
            <a:lvl4pPr marL="854075" indent="-227013">
              <a:lnSpc>
                <a:spcPct val="100000"/>
              </a:lnSpc>
              <a:spcBef>
                <a:spcPts val="1000"/>
              </a:spcBef>
              <a:defRPr sz="2400"/>
            </a:lvl4pPr>
            <a:lvl5pPr marL="1089025" indent="-234950">
              <a:lnSpc>
                <a:spcPct val="100000"/>
              </a:lnSpc>
              <a:spcBef>
                <a:spcPts val="100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0442"/>
            <a:ext cx="2133600" cy="221359"/>
          </a:xfrm>
        </p:spPr>
        <p:txBody>
          <a:bodyPr/>
          <a:lstStyle/>
          <a:p>
            <a:fld id="{49B0444D-9CB6-8E44-B57C-53DD17BE5D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eejet-logo-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765800"/>
            <a:ext cx="1280160" cy="6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F0E-C175-43A8-A684-CD2892AAA2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F081-E265-446D-B8D2-37D1220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8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F0E-C175-43A8-A684-CD2892AAA2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F081-E265-446D-B8D2-37D1220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9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F0E-C175-43A8-A684-CD2892AAA2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F081-E265-446D-B8D2-37D1220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4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F0E-C175-43A8-A684-CD2892AAA2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F081-E265-446D-B8D2-37D1220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F0E-C175-43A8-A684-CD2892AAA2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F081-E265-446D-B8D2-37D1220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F0E-C175-43A8-A684-CD2892AAA2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F081-E265-446D-B8D2-37D1220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2F0E-C175-43A8-A684-CD2892AAA2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F081-E265-446D-B8D2-37D1220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1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010B3D-6225-435D-AB6C-4BD166BA55C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7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2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135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49B0444D-9CB6-8E44-B57C-53DD17BE5DDF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2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599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marR="0" indent="-173038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3124200"/>
            <a:ext cx="6665913" cy="8255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Evaluation of A New TwinJet Nozzle for Weed Control in Peanut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52650" y="4876800"/>
            <a:ext cx="6229350" cy="5508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1600" b="1" dirty="0" smtClean="0"/>
              <a:t>Eric P. Prostko</a:t>
            </a:r>
            <a:r>
              <a:rPr lang="en-US" altLang="en-US" sz="1600" b="1" baseline="30000" dirty="0" smtClean="0"/>
              <a:t>1</a:t>
            </a:r>
            <a:r>
              <a:rPr lang="en-US" altLang="en-US" sz="1600" dirty="0" smtClean="0"/>
              <a:t>, Brock A. Ward</a:t>
            </a:r>
            <a:r>
              <a:rPr lang="en-US" altLang="en-US" sz="1600" baseline="30000" dirty="0" smtClean="0"/>
              <a:t>1</a:t>
            </a:r>
            <a:r>
              <a:rPr lang="en-US" altLang="en-US" sz="1600" dirty="0" smtClean="0"/>
              <a:t>, Glenn C. Rains</a:t>
            </a:r>
            <a:r>
              <a:rPr lang="en-US" altLang="en-US" sz="1600" baseline="30000" dirty="0" smtClean="0"/>
              <a:t>3</a:t>
            </a:r>
            <a:r>
              <a:rPr lang="en-US" altLang="en-US" sz="1600" dirty="0" smtClean="0"/>
              <a:t>,O. Wen Carter</a:t>
            </a:r>
            <a:r>
              <a:rPr lang="en-US" altLang="en-US" sz="1600" baseline="30000" dirty="0" smtClean="0"/>
              <a:t>2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400" i="1" baseline="30000" dirty="0"/>
              <a:t>1</a:t>
            </a:r>
            <a:r>
              <a:rPr lang="en-US" altLang="en-US" sz="1400" i="1" dirty="0"/>
              <a:t>Department of Crop &amp; Soil </a:t>
            </a:r>
            <a:r>
              <a:rPr lang="en-US" altLang="en-US" sz="1400" i="1" dirty="0" smtClean="0"/>
              <a:t>Sciences</a:t>
            </a:r>
            <a:endParaRPr lang="en-US" altLang="en-US" sz="1400" i="1" baseline="30000" dirty="0" smtClean="0"/>
          </a:p>
          <a:p>
            <a:pPr algn="ctr" eaLnBrk="1" hangingPunct="1">
              <a:lnSpc>
                <a:spcPct val="80000"/>
              </a:lnSpc>
            </a:pPr>
            <a:r>
              <a:rPr lang="en-US" altLang="en-US" sz="1400" i="1" baseline="30000" dirty="0" smtClean="0"/>
              <a:t>2</a:t>
            </a:r>
            <a:r>
              <a:rPr lang="en-US" altLang="en-US" sz="1400" i="1" dirty="0" smtClean="0"/>
              <a:t>Miller County Extension Agent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400" i="1" baseline="30000" dirty="0" smtClean="0"/>
              <a:t>3</a:t>
            </a:r>
            <a:r>
              <a:rPr lang="en-US" altLang="en-US" sz="1400" i="1" dirty="0" smtClean="0"/>
              <a:t>Department of Entomology</a:t>
            </a:r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0" y="64770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5867400"/>
            <a:ext cx="2209800" cy="87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1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County – April 10, 2017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237817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11699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Miller County Nozzle Test - 2017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90600" y="3048000"/>
            <a:ext cx="7467600" cy="687823"/>
            <a:chOff x="838200" y="5188343"/>
            <a:chExt cx="7467600" cy="687823"/>
          </a:xfrm>
        </p:grpSpPr>
        <p:sp>
          <p:nvSpPr>
            <p:cNvPr id="4" name="Rectangle 3"/>
            <p:cNvSpPr/>
            <p:nvPr/>
          </p:nvSpPr>
          <p:spPr>
            <a:xfrm>
              <a:off x="838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2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4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86200" y="5188343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48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10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2200" y="5188343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34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96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0600" y="2133600"/>
            <a:ext cx="7467600" cy="687823"/>
            <a:chOff x="838200" y="5188343"/>
            <a:chExt cx="7467600" cy="687823"/>
          </a:xfrm>
        </p:grpSpPr>
        <p:sp>
          <p:nvSpPr>
            <p:cNvPr id="20" name="Rectangle 19"/>
            <p:cNvSpPr/>
            <p:nvPr/>
          </p:nvSpPr>
          <p:spPr>
            <a:xfrm>
              <a:off x="838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00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62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24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86200" y="5188343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8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10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72200" y="5188343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34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96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0600" y="3962400"/>
            <a:ext cx="7467600" cy="687823"/>
            <a:chOff x="838200" y="5188343"/>
            <a:chExt cx="7467600" cy="687823"/>
          </a:xfrm>
        </p:grpSpPr>
        <p:sp>
          <p:nvSpPr>
            <p:cNvPr id="31" name="Rectangle 30"/>
            <p:cNvSpPr/>
            <p:nvPr/>
          </p:nvSpPr>
          <p:spPr>
            <a:xfrm>
              <a:off x="838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00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62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24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886200" y="5188343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48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10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72200" y="5188343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934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96200" y="5190366"/>
              <a:ext cx="609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771654" y="61722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North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000" y="41910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1000" y="32766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2349" y="232791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67600" y="4648200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10 feet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67481" y="3744589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10 feet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447800" y="12954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83619" y="1339334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4-6 MPH (SE to NW wind)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724400" y="19812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86400" y="19812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33530" y="4706779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tractor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5181600"/>
            <a:ext cx="20574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Coverage/Droplet Size as Influenced by Nozzle Type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200" i="1" dirty="0" smtClean="0"/>
              <a:t>JD R4030, 9.8 MPH, 40 PSI, 15 GPA, 20” spacing, 36” boom height, 110’ boom</a:t>
            </a:r>
            <a:endParaRPr lang="en-US" sz="2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486400"/>
            <a:ext cx="120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XRC-11005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5997" y="5486400"/>
            <a:ext cx="135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TTI60-11005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10995"/>
            <a:ext cx="105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NZ-01-17</a:t>
            </a:r>
          </a:p>
          <a:p>
            <a:r>
              <a:rPr lang="en-US" sz="1200" dirty="0">
                <a:solidFill>
                  <a:prstClr val="black"/>
                </a:solidFill>
              </a:rPr>
              <a:t>April 10, 2017</a:t>
            </a:r>
          </a:p>
          <a:p>
            <a:r>
              <a:rPr lang="en-US" sz="1200" dirty="0">
                <a:solidFill>
                  <a:prstClr val="black"/>
                </a:solidFill>
              </a:rPr>
              <a:t>Miller County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577983"/>
            <a:ext cx="5943600" cy="387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3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Coverage and Droplet Size as Influenced by Nozzle Type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200" i="1" dirty="0" smtClean="0"/>
              <a:t>JD R4030, 9.8 MPH, 40 PSI, 15 GPA, 20” spacing, 36” boom height, 110’ boom</a:t>
            </a:r>
            <a:endParaRPr lang="en-US" sz="2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01" y="6030979"/>
            <a:ext cx="2298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NZ-01-17</a:t>
            </a:r>
          </a:p>
          <a:p>
            <a:r>
              <a:rPr lang="en-US" sz="1200" dirty="0">
                <a:solidFill>
                  <a:prstClr val="black"/>
                </a:solidFill>
              </a:rPr>
              <a:t>April 10, 2017</a:t>
            </a:r>
          </a:p>
          <a:p>
            <a:r>
              <a:rPr lang="en-US" sz="1200" dirty="0">
                <a:solidFill>
                  <a:prstClr val="black"/>
                </a:solidFill>
              </a:rPr>
              <a:t>Miller County</a:t>
            </a:r>
          </a:p>
          <a:p>
            <a:r>
              <a:rPr lang="en-US" sz="1200" dirty="0">
                <a:solidFill>
                  <a:prstClr val="black"/>
                </a:solidFill>
              </a:rPr>
              <a:t>**Average of 30 Kromekote Cards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37527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Nozzle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Coverage (%)**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Droplet Size (VMD</a:t>
                      </a:r>
                      <a:r>
                        <a:rPr lang="en-US" baseline="-25000" dirty="0" smtClean="0"/>
                        <a:t>50</a:t>
                      </a:r>
                      <a:r>
                        <a:rPr lang="en-US" dirty="0" smtClean="0"/>
                        <a:t>)**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XRC-11005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301.96 (M)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TTI60-11005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514.26 (XC)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LSD (0.10)</a:t>
                      </a:r>
                    </a:p>
                    <a:p>
                      <a:pPr algn="ctr"/>
                      <a:r>
                        <a:rPr lang="en-US" dirty="0" smtClean="0"/>
                        <a:t>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1.56</a:t>
                      </a:r>
                    </a:p>
                    <a:p>
                      <a:pPr algn="ctr"/>
                      <a:r>
                        <a:rPr lang="en-US" dirty="0" smtClean="0"/>
                        <a:t>8.72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19.51</a:t>
                      </a:r>
                    </a:p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3481388" cy="260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9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Droplet Size Comparison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204" y="1276622"/>
            <a:ext cx="6933333" cy="43555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24400" y="2590800"/>
            <a:ext cx="457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Grower and County Extension Agent (CEA) Farm-Scale Observations with TTI60 Nozzle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105 acre peanut field planted on 5/22/2017</a:t>
            </a:r>
          </a:p>
          <a:p>
            <a:endParaRPr lang="en-US" sz="2400" dirty="0" smtClean="0"/>
          </a:p>
          <a:p>
            <a:r>
              <a:rPr lang="en-US" sz="2400" dirty="0" smtClean="0"/>
              <a:t>All peanut herbicides, except Valor, were applied by grower with JD-R4030 sprayer using either the XRC-11005VP or TTI60-11005VP nozzle tips.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Prowl (5/21/2017) 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Cadre + Dual Magnum + Bravo (6/15/2017)</a:t>
            </a:r>
          </a:p>
          <a:p>
            <a:pPr lvl="1"/>
            <a:endParaRPr lang="en-US" sz="2000" i="1" dirty="0">
              <a:solidFill>
                <a:srgbClr val="0070C0"/>
              </a:solidFill>
            </a:endParaRPr>
          </a:p>
          <a:p>
            <a:r>
              <a:rPr lang="en-US" sz="2400" dirty="0" smtClean="0"/>
              <a:t> General Comments/Observations: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Grower and CEA were very pleased with performance.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Would like to be able to use TTI60 for everything?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6179 lb/A peanut yield (4380 lb/A state average) </a:t>
            </a:r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Plot Study - 2017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</p:spPr>
      </p:pic>
    </p:spTree>
    <p:extLst>
      <p:ext uri="{BB962C8B-B14F-4D97-AF65-F5344CB8AC3E}">
        <p14:creationId xmlns:p14="http://schemas.microsoft.com/office/powerpoint/2010/main" val="14832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Materials and Methods</a:t>
            </a:r>
            <a:br>
              <a:rPr lang="en-US" dirty="0" smtClean="0"/>
            </a:br>
            <a:r>
              <a:rPr lang="en-US" sz="2800" i="1" dirty="0" smtClean="0"/>
              <a:t>Non-Crop Study - 2017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350" y="1308100"/>
            <a:ext cx="7359650" cy="5095875"/>
          </a:xfrm>
        </p:spPr>
        <p:txBody>
          <a:bodyPr/>
          <a:lstStyle/>
          <a:p>
            <a:r>
              <a:rPr lang="en-US" dirty="0" smtClean="0"/>
              <a:t>Ponder Research Farm – Ty </a:t>
            </a:r>
            <a:r>
              <a:rPr lang="en-US" dirty="0" err="1" smtClean="0"/>
              <a:t>Ty</a:t>
            </a:r>
            <a:r>
              <a:rPr lang="en-US" dirty="0" smtClean="0"/>
              <a:t>, GA</a:t>
            </a:r>
          </a:p>
          <a:p>
            <a:r>
              <a:rPr lang="en-US" dirty="0" smtClean="0"/>
              <a:t>3 X 4 factorial in RCB design</a:t>
            </a:r>
          </a:p>
          <a:p>
            <a:r>
              <a:rPr lang="en-US" dirty="0" smtClean="0"/>
              <a:t>3 nozzle types: </a:t>
            </a:r>
          </a:p>
          <a:p>
            <a:pPr lvl="1"/>
            <a:r>
              <a:rPr lang="en-US" sz="1600" i="1" dirty="0" smtClean="0">
                <a:solidFill>
                  <a:srgbClr val="0070C0"/>
                </a:solidFill>
              </a:rPr>
              <a:t>DG11002, TTI60-11002, TADF02-D</a:t>
            </a:r>
          </a:p>
          <a:p>
            <a:r>
              <a:rPr lang="en-US" dirty="0" smtClean="0"/>
              <a:t>4 herbicide treatments: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1600" i="1" dirty="0" smtClean="0">
                <a:solidFill>
                  <a:srgbClr val="0070C0"/>
                </a:solidFill>
              </a:rPr>
              <a:t>1. Gramoxone (12 oz) + Storm (16 oz) + Dual Magnum (16 oz)</a:t>
            </a:r>
          </a:p>
          <a:p>
            <a:pPr>
              <a:buNone/>
            </a:pPr>
            <a:r>
              <a:rPr lang="en-US" sz="1600" i="1" dirty="0" smtClean="0">
                <a:solidFill>
                  <a:srgbClr val="0070C0"/>
                </a:solidFill>
              </a:rPr>
              <a:t>		</a:t>
            </a:r>
            <a:r>
              <a:rPr lang="en-US" sz="1600" i="1" dirty="0">
                <a:solidFill>
                  <a:srgbClr val="0070C0"/>
                </a:solidFill>
              </a:rPr>
              <a:t>2.  </a:t>
            </a:r>
            <a:r>
              <a:rPr lang="en-US" sz="1600" i="1" dirty="0" smtClean="0">
                <a:solidFill>
                  <a:srgbClr val="0070C0"/>
                </a:solidFill>
              </a:rPr>
              <a:t>Cadre (4 oz) + 2,4-DB (18 oz) + Dual Magnum (16 oz)</a:t>
            </a:r>
          </a:p>
          <a:p>
            <a:pPr>
              <a:buNone/>
            </a:pPr>
            <a:r>
              <a:rPr lang="en-US" sz="1600" i="1" dirty="0" smtClean="0">
                <a:solidFill>
                  <a:srgbClr val="0070C0"/>
                </a:solidFill>
              </a:rPr>
              <a:t>		3.  Cobra (12.5 oz) + 2,4-DB (18 oz) + Dual Magnum (16 oz)</a:t>
            </a:r>
          </a:p>
          <a:p>
            <a:pPr>
              <a:buNone/>
            </a:pPr>
            <a:r>
              <a:rPr lang="en-US" sz="1600" i="1" dirty="0" smtClean="0">
                <a:solidFill>
                  <a:srgbClr val="0070C0"/>
                </a:solidFill>
              </a:rPr>
              <a:t>		4.  Arrow (8 oz) + COC (1% v/v)</a:t>
            </a:r>
          </a:p>
          <a:p>
            <a:r>
              <a:rPr lang="en-US" dirty="0" smtClean="0"/>
              <a:t>4 replications</a:t>
            </a:r>
          </a:p>
          <a:p>
            <a:r>
              <a:rPr lang="en-US" dirty="0" smtClean="0"/>
              <a:t>Application equipment: CO</a:t>
            </a:r>
            <a:r>
              <a:rPr lang="en-US" baseline="-25000" dirty="0" smtClean="0"/>
              <a:t>2</a:t>
            </a:r>
            <a:r>
              <a:rPr lang="en-US" dirty="0" smtClean="0"/>
              <a:t>-powered backpack sprayer, 15 GPA, 38 PSI, 3.5 MPH, 20” spacing, 20” boom height, 7:30 AM.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786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2017 Small Plot Nozzle Test</a:t>
            </a:r>
            <a:br>
              <a:rPr lang="en-US" sz="3200" dirty="0" smtClean="0"/>
            </a:br>
            <a:r>
              <a:rPr lang="en-US" sz="3200" dirty="0" smtClean="0"/>
              <a:t>(DG11002, TTI60-11002, TADF02-D)</a:t>
            </a: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19" y="1308100"/>
            <a:ext cx="67945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036" y="76200"/>
            <a:ext cx="7291388" cy="1143000"/>
          </a:xfrm>
        </p:spPr>
        <p:txBody>
          <a:bodyPr/>
          <a:lstStyle/>
          <a:p>
            <a:r>
              <a:rPr lang="en-US" dirty="0" smtClean="0"/>
              <a:t>Results – 14 DAT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interactions between nozzle type and treatment were observed (P &gt; 0.25).</a:t>
            </a:r>
          </a:p>
          <a:p>
            <a:endParaRPr lang="en-US" dirty="0"/>
          </a:p>
          <a:p>
            <a:r>
              <a:rPr lang="en-US" dirty="0" smtClean="0"/>
              <a:t>Only main effects are presented.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175" y="2532658"/>
            <a:ext cx="3529013" cy="2646759"/>
          </a:xfrm>
        </p:spPr>
      </p:pic>
    </p:spTree>
    <p:extLst>
      <p:ext uri="{BB962C8B-B14F-4D97-AF65-F5344CB8AC3E}">
        <p14:creationId xmlns:p14="http://schemas.microsoft.com/office/powerpoint/2010/main" val="30894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6838"/>
            <a:ext cx="7291388" cy="1143000"/>
          </a:xfrm>
        </p:spPr>
        <p:txBody>
          <a:bodyPr/>
          <a:lstStyle/>
          <a:p>
            <a:pPr algn="ctr"/>
            <a:r>
              <a:rPr lang="en-US" dirty="0" smtClean="0"/>
              <a:t>Peanut and Cotton In Georgia</a:t>
            </a: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10200" y="1752600"/>
            <a:ext cx="3529013" cy="26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0529" y="4343400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825,000 acres harvested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2017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46% </a:t>
            </a:r>
            <a:r>
              <a:rPr lang="en-US" b="1" dirty="0">
                <a:solidFill>
                  <a:srgbClr val="000000"/>
                </a:solidFill>
              </a:rPr>
              <a:t>of US </a:t>
            </a:r>
            <a:r>
              <a:rPr lang="en-US" b="1" dirty="0" smtClean="0">
                <a:solidFill>
                  <a:srgbClr val="000000"/>
                </a:solidFill>
              </a:rPr>
              <a:t>Total (#1)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251" y="4343400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1,270,000 acres harvested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2017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11% </a:t>
            </a:r>
            <a:r>
              <a:rPr lang="en-US" b="1" dirty="0">
                <a:solidFill>
                  <a:srgbClr val="000000"/>
                </a:solidFill>
              </a:rPr>
              <a:t>of US </a:t>
            </a:r>
            <a:r>
              <a:rPr lang="en-US" b="1" dirty="0" smtClean="0">
                <a:solidFill>
                  <a:srgbClr val="000000"/>
                </a:solidFill>
              </a:rPr>
              <a:t>Total (#2)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0953" y="6553200"/>
            <a:ext cx="3252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Source:  USDA/NASS, </a:t>
            </a:r>
            <a:r>
              <a:rPr lang="en-US" sz="1000" i="1" dirty="0" smtClean="0">
                <a:solidFill>
                  <a:srgbClr val="000000"/>
                </a:solidFill>
              </a:rPr>
              <a:t>Crop Production </a:t>
            </a:r>
            <a:r>
              <a:rPr lang="en-US" sz="1000" dirty="0" smtClean="0">
                <a:solidFill>
                  <a:srgbClr val="000000"/>
                </a:solidFill>
              </a:rPr>
              <a:t>(01/12/2018)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163" y="1752600"/>
            <a:ext cx="3532926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9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52612" y="152400"/>
            <a:ext cx="7291388" cy="1143000"/>
          </a:xfrm>
        </p:spPr>
        <p:txBody>
          <a:bodyPr/>
          <a:lstStyle/>
          <a:p>
            <a:r>
              <a:rPr lang="en-US" sz="2600" dirty="0" smtClean="0"/>
              <a:t>Nozzle Type and Herbicide Treatment Effects on Palmer Amaranth Control (14 DAT)</a:t>
            </a:r>
            <a:endParaRPr lang="en-US" sz="2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8566584"/>
              </p:ext>
            </p:extLst>
          </p:nvPr>
        </p:nvGraphicFramePr>
        <p:xfrm>
          <a:off x="1784350" y="1308100"/>
          <a:ext cx="352742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2641290"/>
              </p:ext>
            </p:extLst>
          </p:nvPr>
        </p:nvGraphicFramePr>
        <p:xfrm>
          <a:off x="5464175" y="1308100"/>
          <a:ext cx="352901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4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52612" y="152400"/>
            <a:ext cx="7291388" cy="1143000"/>
          </a:xfrm>
        </p:spPr>
        <p:txBody>
          <a:bodyPr/>
          <a:lstStyle/>
          <a:p>
            <a:r>
              <a:rPr lang="en-US" sz="2600" dirty="0" smtClean="0"/>
              <a:t>Nozzle Type and Herbicide Treatment Effects on Annual Grass Control (14 DAT)</a:t>
            </a:r>
            <a:endParaRPr lang="en-US" sz="2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4492820"/>
              </p:ext>
            </p:extLst>
          </p:nvPr>
        </p:nvGraphicFramePr>
        <p:xfrm>
          <a:off x="1784350" y="1308100"/>
          <a:ext cx="352742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1940792"/>
              </p:ext>
            </p:extLst>
          </p:nvPr>
        </p:nvGraphicFramePr>
        <p:xfrm>
          <a:off x="5464175" y="1308100"/>
          <a:ext cx="352901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10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2600" dirty="0" smtClean="0"/>
              <a:t>Gramoxone + Storm + Dual Magnum – 14 DAT</a:t>
            </a:r>
            <a:endParaRPr lang="en-US" sz="2600" dirty="0"/>
          </a:p>
        </p:txBody>
      </p:sp>
      <p:pic>
        <p:nvPicPr>
          <p:cNvPr id="2050" name="Picture 2" descr="L:\field pictures\2017\PE-18-17\may 30\0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161" y="1308100"/>
            <a:ext cx="1853803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field pictures\2017\PE-18-17\may 30\0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780" y="1308100"/>
            <a:ext cx="1853803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field pictures\2017\PE-18-17\may 30\04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161" y="3932238"/>
            <a:ext cx="1853802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field pictures\2017\PE-18-17\may 30\0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780" y="3932238"/>
            <a:ext cx="1853802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1371600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DG11002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962400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TADF02-D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3962400"/>
            <a:ext cx="148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TTI60-11002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0845" y="1307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8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7391400" cy="5095875"/>
          </a:xfrm>
        </p:spPr>
        <p:txBody>
          <a:bodyPr/>
          <a:lstStyle/>
          <a:p>
            <a:r>
              <a:rPr lang="en-US" sz="2300" dirty="0" smtClean="0"/>
              <a:t>When applied with commercial sprayer (JD R4030):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TTI60-11005VP better coverage and larger droplets (514 microns, XC) than XRC-11005VP (302 microns, M) 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Grower would like to be able to use TTI60 for every pesticide application?</a:t>
            </a:r>
          </a:p>
          <a:p>
            <a:pPr lvl="2"/>
            <a:r>
              <a:rPr lang="en-US" sz="1600" i="1" dirty="0" smtClean="0">
                <a:solidFill>
                  <a:srgbClr val="0070C0"/>
                </a:solidFill>
              </a:rPr>
              <a:t>Entomologists and plant pathologists need to get off their tails!</a:t>
            </a:r>
          </a:p>
          <a:p>
            <a:pPr lvl="2"/>
            <a:endParaRPr lang="en-US" sz="1600" i="1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Small Plot Results: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No interaction between nozzle type and treatment.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When averaged over herbicide treatments:</a:t>
            </a:r>
          </a:p>
          <a:p>
            <a:pPr lvl="2"/>
            <a:r>
              <a:rPr lang="en-US" sz="1800" i="1" dirty="0" smtClean="0">
                <a:solidFill>
                  <a:srgbClr val="0070C0"/>
                </a:solidFill>
              </a:rPr>
              <a:t>nozzle type had no effect on Palmer amaranth control.</a:t>
            </a:r>
          </a:p>
          <a:p>
            <a:pPr lvl="2"/>
            <a:r>
              <a:rPr lang="en-US" sz="1800" i="1" dirty="0" smtClean="0">
                <a:solidFill>
                  <a:srgbClr val="0070C0"/>
                </a:solidFill>
              </a:rPr>
              <a:t>TADF02-D provided 4% less grass control than DG11002</a:t>
            </a:r>
          </a:p>
        </p:txBody>
      </p:sp>
    </p:spTree>
    <p:extLst>
      <p:ext uri="{BB962C8B-B14F-4D97-AF65-F5344CB8AC3E}">
        <p14:creationId xmlns:p14="http://schemas.microsoft.com/office/powerpoint/2010/main" val="7880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Yield Data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19" y="1308100"/>
            <a:ext cx="67945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334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Questions/Comments?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943600"/>
            <a:ext cx="944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3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778250" cy="5095875"/>
          </a:xfrm>
        </p:spPr>
        <p:txBody>
          <a:bodyPr/>
          <a:lstStyle/>
          <a:p>
            <a:r>
              <a:rPr lang="en-US" dirty="0" smtClean="0"/>
              <a:t>2,4-D and dicamba resistant crops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Cotton 2017 (GA):</a:t>
            </a:r>
          </a:p>
          <a:p>
            <a:pPr lvl="2"/>
            <a:r>
              <a:rPr lang="en-US" sz="1600" i="1" dirty="0" smtClean="0">
                <a:solidFill>
                  <a:srgbClr val="0070C0"/>
                </a:solidFill>
              </a:rPr>
              <a:t>Xtend (65%)</a:t>
            </a:r>
            <a:endParaRPr lang="en-US" sz="1400" i="1" dirty="0" smtClean="0">
              <a:solidFill>
                <a:srgbClr val="0070C0"/>
              </a:solidFill>
            </a:endParaRPr>
          </a:p>
          <a:p>
            <a:pPr lvl="2"/>
            <a:r>
              <a:rPr lang="en-US" sz="1600" i="1" dirty="0" smtClean="0">
                <a:solidFill>
                  <a:srgbClr val="0070C0"/>
                </a:solidFill>
              </a:rPr>
              <a:t>Enlist (2%)</a:t>
            </a:r>
            <a:endParaRPr lang="en-US" dirty="0" smtClean="0"/>
          </a:p>
          <a:p>
            <a:r>
              <a:rPr lang="en-US" dirty="0" smtClean="0"/>
              <a:t>Application Requirements</a:t>
            </a:r>
          </a:p>
          <a:p>
            <a:endParaRPr lang="en-US" dirty="0" smtClean="0"/>
          </a:p>
          <a:p>
            <a:r>
              <a:rPr lang="en-US" dirty="0" smtClean="0"/>
              <a:t>Nozzle Requirements</a:t>
            </a:r>
          </a:p>
        </p:txBody>
      </p:sp>
      <p:pic>
        <p:nvPicPr>
          <p:cNvPr id="6" name="Content Placeholder 5" descr="enlis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1752600"/>
            <a:ext cx="2505808" cy="1143000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6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Spray Tip Classification by Droplet Size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169036"/>
              </p:ext>
            </p:extLst>
          </p:nvPr>
        </p:nvGraphicFramePr>
        <p:xfrm>
          <a:off x="457200" y="1600200"/>
          <a:ext cx="822960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Category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Symbol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Color Code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Approximate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VMD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(Microns)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Extremely Fine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XF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PURPLE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60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Very Fine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VF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RED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61-105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Fine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ORANGE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106-235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Medium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YELLOW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236-340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Coarse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BLUE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341-403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Very Coarse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GREEN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404-502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Extremely Coarse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WHITE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503-665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Ultra Coarse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BLACK</a:t>
                      </a:r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&gt;665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1475" y="5525869"/>
            <a:ext cx="6617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Estimated from sample reference graph in ASBAE/ANSI/ASAE Standard S572.1</a:t>
            </a:r>
          </a:p>
          <a:p>
            <a:r>
              <a:rPr lang="en-US" sz="1400" baseline="30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VMD = Volume median diameter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57200" y="4343400"/>
            <a:ext cx="8610600" cy="1295400"/>
          </a:xfrm>
          <a:prstGeom prst="ellipse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9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Can coarse droplet producing nozzles be used for weed control in peanut</a:t>
            </a:r>
            <a:r>
              <a:rPr lang="en-US" dirty="0" smtClean="0"/>
              <a:t>?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acifluorfen, bentazon, lactofen, paraquat</a:t>
            </a:r>
            <a:endParaRPr lang="en-US" sz="2000" i="1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/>
              <a:t>UGA small plot research has been </a:t>
            </a:r>
            <a:r>
              <a:rPr lang="en-US" dirty="0" smtClean="0"/>
              <a:t>very positive </a:t>
            </a:r>
            <a:r>
              <a:rPr lang="en-US" dirty="0"/>
              <a:t>but what about </a:t>
            </a:r>
            <a:r>
              <a:rPr lang="en-US" dirty="0" smtClean="0"/>
              <a:t>on-farm?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56" y="1308100"/>
            <a:ext cx="3295650" cy="2471738"/>
          </a:xfrm>
        </p:spPr>
      </p:pic>
    </p:spTree>
    <p:extLst>
      <p:ext uri="{BB962C8B-B14F-4D97-AF65-F5344CB8AC3E}">
        <p14:creationId xmlns:p14="http://schemas.microsoft.com/office/powerpoint/2010/main" val="12850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u="sng" dirty="0" smtClean="0"/>
              <a:t>2016 Nozzle Research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dirty="0" smtClean="0"/>
              <a:t>Prowl + Valor + Strongarm (PRE) fb Cadre + Dual Magnum + 2,4-DB (45 DAP)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34670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PE-12-16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August 10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107 DAP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L:\field pictures\2016\pe-12-16\august 10\020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1883807"/>
            <a:ext cx="2194559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field pictures\2016\pe-12-16\august 10\012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5600" y="1828800"/>
            <a:ext cx="219455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field pictures\2016\pe-12-16\august 10\024.JPG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4709160"/>
            <a:ext cx="2194559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field pictures\2016\pe-12-16\august 10\018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5600" y="4724400"/>
            <a:ext cx="2194559" cy="2103120"/>
          </a:xfrm>
          <a:prstGeom prst="rect">
            <a:avLst/>
          </a:prstGeo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:\field pictures\2016\pe-12-16\august 10\02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026920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62200" y="1524000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11002DG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3204" y="1524000"/>
            <a:ext cx="134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11002AIXR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43550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TTI02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3204" y="4378404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TADF02-D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4902" y="4876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NTC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1905000" y="2026920"/>
            <a:ext cx="685800" cy="11734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3124200" y="2026920"/>
            <a:ext cx="990600" cy="11734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1905000" y="4747736"/>
            <a:ext cx="838200" cy="164859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endCxn id="2052" idx="0"/>
          </p:cNvCxnSpPr>
          <p:nvPr/>
        </p:nvCxnSpPr>
        <p:spPr bwMode="auto">
          <a:xfrm flipH="1" flipV="1">
            <a:off x="3002280" y="4709160"/>
            <a:ext cx="1112520" cy="1310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2051" idx="1"/>
          </p:cNvCxnSpPr>
          <p:nvPr/>
        </p:nvCxnSpPr>
        <p:spPr bwMode="auto">
          <a:xfrm flipV="1">
            <a:off x="6705600" y="1828800"/>
            <a:ext cx="685800" cy="1143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 flipV="1">
            <a:off x="7924800" y="1893332"/>
            <a:ext cx="990600" cy="13070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6705600" y="4876800"/>
            <a:ext cx="457200" cy="4876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7848600" y="4876800"/>
            <a:ext cx="1066800" cy="10578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48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Norm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</p:spPr>
      </p:pic>
    </p:spTree>
    <p:extLst>
      <p:ext uri="{BB962C8B-B14F-4D97-AF65-F5344CB8AC3E}">
        <p14:creationId xmlns:p14="http://schemas.microsoft.com/office/powerpoint/2010/main" val="23705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506" y="-9041"/>
            <a:ext cx="7291388" cy="1143000"/>
          </a:xfrm>
        </p:spPr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954087"/>
            <a:ext cx="3566160" cy="5095875"/>
          </a:xfrm>
        </p:spPr>
        <p:txBody>
          <a:bodyPr/>
          <a:lstStyle/>
          <a:p>
            <a:r>
              <a:rPr lang="en-US" sz="1600" dirty="0" smtClean="0"/>
              <a:t>April 10, 2017</a:t>
            </a:r>
          </a:p>
          <a:p>
            <a:r>
              <a:rPr lang="en-US" sz="1600" dirty="0" smtClean="0"/>
              <a:t>Miller County</a:t>
            </a:r>
          </a:p>
          <a:p>
            <a:pPr lvl="1"/>
            <a:r>
              <a:rPr lang="en-US" sz="1600" b="1" i="1" u="sng" dirty="0" smtClean="0">
                <a:solidFill>
                  <a:srgbClr val="0070C0"/>
                </a:solidFill>
              </a:rPr>
              <a:t>Kim Henley Farm</a:t>
            </a:r>
          </a:p>
          <a:p>
            <a:r>
              <a:rPr lang="en-US" sz="1600" dirty="0" smtClean="0"/>
              <a:t>JD R4030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110’ boom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20” nozzle spacing</a:t>
            </a:r>
          </a:p>
          <a:p>
            <a:r>
              <a:rPr lang="en-US" sz="1600" dirty="0" smtClean="0"/>
              <a:t>Tractor Speed </a:t>
            </a:r>
          </a:p>
          <a:p>
            <a:pPr lvl="1"/>
            <a:r>
              <a:rPr lang="en-US" sz="1600" i="1" dirty="0" smtClean="0">
                <a:solidFill>
                  <a:srgbClr val="0070C0"/>
                </a:solidFill>
              </a:rPr>
              <a:t>9.8 MPH</a:t>
            </a:r>
          </a:p>
          <a:p>
            <a:r>
              <a:rPr lang="en-US" sz="1600" dirty="0" smtClean="0"/>
              <a:t>Boom Height</a:t>
            </a:r>
          </a:p>
          <a:p>
            <a:pPr lvl="1"/>
            <a:r>
              <a:rPr lang="en-US" sz="1600" i="1" dirty="0" smtClean="0">
                <a:solidFill>
                  <a:srgbClr val="0070C0"/>
                </a:solidFill>
              </a:rPr>
              <a:t>36”</a:t>
            </a:r>
          </a:p>
          <a:p>
            <a:r>
              <a:rPr lang="en-US" sz="1600" dirty="0" smtClean="0"/>
              <a:t>15 GPA (water + dye)</a:t>
            </a:r>
          </a:p>
          <a:p>
            <a:r>
              <a:rPr lang="en-US" sz="1600" dirty="0" smtClean="0"/>
              <a:t>XRC-11005VP + TTI60-11005VP spray tips </a:t>
            </a:r>
          </a:p>
          <a:p>
            <a:pPr lvl="1"/>
            <a:r>
              <a:rPr lang="en-US" sz="1600" i="1" dirty="0" smtClean="0">
                <a:solidFill>
                  <a:srgbClr val="0070C0"/>
                </a:solidFill>
              </a:rPr>
              <a:t>40 PSI</a:t>
            </a:r>
          </a:p>
          <a:p>
            <a:pPr lvl="1"/>
            <a:r>
              <a:rPr lang="en-US" sz="1600" i="1" dirty="0" smtClean="0">
                <a:solidFill>
                  <a:srgbClr val="0070C0"/>
                </a:solidFill>
              </a:rPr>
              <a:t>66 nozzles</a:t>
            </a:r>
          </a:p>
          <a:p>
            <a:r>
              <a:rPr lang="en-US" sz="1600" dirty="0" smtClean="0"/>
              <a:t>3 reps</a:t>
            </a:r>
          </a:p>
          <a:p>
            <a:pPr lvl="1"/>
            <a:r>
              <a:rPr lang="en-US" sz="1400" dirty="0" smtClean="0">
                <a:solidFill>
                  <a:srgbClr val="0070C0"/>
                </a:solidFill>
              </a:rPr>
              <a:t>10 kromekote cards (2” X 3”)/rep</a:t>
            </a:r>
          </a:p>
          <a:p>
            <a:pPr lvl="1"/>
            <a:r>
              <a:rPr lang="en-US" sz="1400" i="1" dirty="0" smtClean="0">
                <a:solidFill>
                  <a:srgbClr val="0070C0"/>
                </a:solidFill>
              </a:rPr>
              <a:t>10’ X 10’ apart</a:t>
            </a:r>
          </a:p>
          <a:p>
            <a:r>
              <a:rPr lang="en-US" sz="1600" dirty="0" smtClean="0"/>
              <a:t>Dropletscan </a:t>
            </a:r>
            <a:r>
              <a:rPr lang="en-US" sz="1600" dirty="0"/>
              <a:t>(</a:t>
            </a:r>
            <a:r>
              <a:rPr lang="en-US" sz="1600" i="1" dirty="0"/>
              <a:t>WRK of Arkansas, </a:t>
            </a:r>
            <a:r>
              <a:rPr lang="en-US" sz="1600" i="1" dirty="0" smtClean="0"/>
              <a:t>LLC</a:t>
            </a:r>
            <a:r>
              <a:rPr lang="en-US" sz="1600" dirty="0" smtClean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43496" y="4876800"/>
            <a:ext cx="13716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4953000"/>
            <a:ext cx="12573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838200"/>
            <a:ext cx="28448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400" y="3124200"/>
            <a:ext cx="19304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400" y="3124200"/>
            <a:ext cx="19304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5846" y="1096089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Kim Henley</a:t>
            </a:r>
            <a:endParaRPr lang="en-US" sz="1000" i="1" dirty="0"/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 bwMode="auto">
          <a:xfrm flipH="1">
            <a:off x="7086600" y="1342310"/>
            <a:ext cx="228592" cy="334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11652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9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Nozzle Test – Miller Co.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32298" y="558502"/>
            <a:ext cx="4878585" cy="65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3067" y="1676400"/>
            <a:ext cx="120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XRC-11005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1197" y="1676400"/>
            <a:ext cx="135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TTI60-11005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JT PPT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14192</TotalTime>
  <Words>732</Words>
  <Application>Microsoft Office PowerPoint</Application>
  <PresentationFormat>On-screen Show (4:3)</PresentationFormat>
  <Paragraphs>196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Peanuts</vt:lpstr>
      <vt:lpstr>TJT PPT Template 1</vt:lpstr>
      <vt:lpstr>Evaluation of A New TwinJet Nozzle for Weed Control in Peanut</vt:lpstr>
      <vt:lpstr>Peanut and Cotton In Georgia</vt:lpstr>
      <vt:lpstr>New Technologies</vt:lpstr>
      <vt:lpstr>Spray Tip Classification by Droplet Size</vt:lpstr>
      <vt:lpstr>Research Questions?</vt:lpstr>
      <vt:lpstr>2016 Nozzle Research Prowl + Valor + Strongarm (PRE) fb Cadre + Dual Magnum + 2,4-DB (45 DAP)</vt:lpstr>
      <vt:lpstr>The New Norm</vt:lpstr>
      <vt:lpstr>Materials and Methods</vt:lpstr>
      <vt:lpstr>2017 Nozzle Test – Miller Co.</vt:lpstr>
      <vt:lpstr>Miller County – April 10, 2017</vt:lpstr>
      <vt:lpstr>Miller County Nozzle Test - 2017</vt:lpstr>
      <vt:lpstr>Coverage/Droplet Size as Influenced by Nozzle Type JD R4030, 9.8 MPH, 40 PSI, 15 GPA, 20” spacing, 36” boom height, 110’ boom</vt:lpstr>
      <vt:lpstr>Coverage and Droplet Size as Influenced by Nozzle Type JD R4030, 9.8 MPH, 40 PSI, 15 GPA, 20” spacing, 36” boom height, 110’ boom</vt:lpstr>
      <vt:lpstr>Droplet Size Comparison</vt:lpstr>
      <vt:lpstr>Grower and County Extension Agent (CEA) Farm-Scale Observations with TTI60 Nozzle</vt:lpstr>
      <vt:lpstr>Small Plot Study - 2017</vt:lpstr>
      <vt:lpstr>Materials and Methods Non-Crop Study - 2017</vt:lpstr>
      <vt:lpstr>2017 Small Plot Nozzle Test (DG11002, TTI60-11002, TADF02-D)</vt:lpstr>
      <vt:lpstr>Results – 14 DAT</vt:lpstr>
      <vt:lpstr>Nozzle Type and Herbicide Treatment Effects on Palmer Amaranth Control (14 DAT)</vt:lpstr>
      <vt:lpstr>Nozzle Type and Herbicide Treatment Effects on Annual Grass Control (14 DAT)</vt:lpstr>
      <vt:lpstr>Gramoxone + Storm + Dual Magnum – 14 DAT</vt:lpstr>
      <vt:lpstr>Summary</vt:lpstr>
      <vt:lpstr>Future Yield Data</vt:lpstr>
      <vt:lpstr>Questions/Comments?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A New Dual Fan/Coarse Droplet Nozzle for Weed Control in Peanut</dc:title>
  <dc:creator>Eric P. Prostko</dc:creator>
  <cp:lastModifiedBy>Eric P. Prostko</cp:lastModifiedBy>
  <cp:revision>89</cp:revision>
  <cp:lastPrinted>2017-10-23T18:08:49Z</cp:lastPrinted>
  <dcterms:created xsi:type="dcterms:W3CDTF">2017-09-15T13:08:05Z</dcterms:created>
  <dcterms:modified xsi:type="dcterms:W3CDTF">2018-01-15T14:02:57Z</dcterms:modified>
</cp:coreProperties>
</file>