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0" r:id="rId3"/>
    <p:sldMasterId id="2147483717" r:id="rId4"/>
    <p:sldMasterId id="2147483737" r:id="rId5"/>
    <p:sldMasterId id="2147483757" r:id="rId6"/>
    <p:sldMasterId id="2147483774" r:id="rId7"/>
  </p:sldMasterIdLst>
  <p:notesMasterIdLst>
    <p:notesMasterId r:id="rId55"/>
  </p:notesMasterIdLst>
  <p:sldIdLst>
    <p:sldId id="367" r:id="rId8"/>
    <p:sldId id="372" r:id="rId9"/>
    <p:sldId id="380" r:id="rId10"/>
    <p:sldId id="402" r:id="rId11"/>
    <p:sldId id="368" r:id="rId12"/>
    <p:sldId id="370" r:id="rId13"/>
    <p:sldId id="374" r:id="rId14"/>
    <p:sldId id="375" r:id="rId15"/>
    <p:sldId id="336" r:id="rId16"/>
    <p:sldId id="365" r:id="rId17"/>
    <p:sldId id="379" r:id="rId18"/>
    <p:sldId id="401" r:id="rId19"/>
    <p:sldId id="400" r:id="rId20"/>
    <p:sldId id="399" r:id="rId21"/>
    <p:sldId id="398" r:id="rId22"/>
    <p:sldId id="305" r:id="rId23"/>
    <p:sldId id="381" r:id="rId24"/>
    <p:sldId id="383" r:id="rId25"/>
    <p:sldId id="327" r:id="rId26"/>
    <p:sldId id="385" r:id="rId27"/>
    <p:sldId id="397" r:id="rId28"/>
    <p:sldId id="315" r:id="rId29"/>
    <p:sldId id="386" r:id="rId30"/>
    <p:sldId id="319" r:id="rId31"/>
    <p:sldId id="384" r:id="rId32"/>
    <p:sldId id="405" r:id="rId33"/>
    <p:sldId id="388" r:id="rId34"/>
    <p:sldId id="389" r:id="rId35"/>
    <p:sldId id="293" r:id="rId36"/>
    <p:sldId id="279" r:id="rId37"/>
    <p:sldId id="286" r:id="rId38"/>
    <p:sldId id="404" r:id="rId39"/>
    <p:sldId id="391" r:id="rId40"/>
    <p:sldId id="292" r:id="rId41"/>
    <p:sldId id="291" r:id="rId42"/>
    <p:sldId id="393" r:id="rId43"/>
    <p:sldId id="406" r:id="rId44"/>
    <p:sldId id="358" r:id="rId45"/>
    <p:sldId id="376" r:id="rId46"/>
    <p:sldId id="378" r:id="rId47"/>
    <p:sldId id="377" r:id="rId48"/>
    <p:sldId id="395" r:id="rId49"/>
    <p:sldId id="403" r:id="rId50"/>
    <p:sldId id="394" r:id="rId51"/>
    <p:sldId id="349" r:id="rId52"/>
    <p:sldId id="396" r:id="rId53"/>
    <p:sldId id="37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4396" y="-1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Attapulugus</c:v>
                </c:pt>
                <c:pt idx="1">
                  <c:v>Baxley</c:v>
                </c:pt>
                <c:pt idx="2">
                  <c:v>Cairo</c:v>
                </c:pt>
                <c:pt idx="3">
                  <c:v>Dublin</c:v>
                </c:pt>
                <c:pt idx="4">
                  <c:v>Elberton</c:v>
                </c:pt>
                <c:pt idx="5">
                  <c:v>Midville</c:v>
                </c:pt>
                <c:pt idx="6">
                  <c:v>Rome</c:v>
                </c:pt>
                <c:pt idx="7">
                  <c:v>Statesboro</c:v>
                </c:pt>
                <c:pt idx="8">
                  <c:v>Tifton</c:v>
                </c:pt>
                <c:pt idx="9">
                  <c:v>Vienna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32.24</c:v>
                </c:pt>
                <c:pt idx="1">
                  <c:v>29.83</c:v>
                </c:pt>
                <c:pt idx="2">
                  <c:v>35.49</c:v>
                </c:pt>
                <c:pt idx="3">
                  <c:v>25.42</c:v>
                </c:pt>
                <c:pt idx="4">
                  <c:v>38.42</c:v>
                </c:pt>
                <c:pt idx="5">
                  <c:v>22.67</c:v>
                </c:pt>
                <c:pt idx="6">
                  <c:v>26.18</c:v>
                </c:pt>
                <c:pt idx="7">
                  <c:v>27.36</c:v>
                </c:pt>
                <c:pt idx="8">
                  <c:v>31.17</c:v>
                </c:pt>
                <c:pt idx="9">
                  <c:v>25.36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1981-2010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Attapulugus</c:v>
                </c:pt>
                <c:pt idx="1">
                  <c:v>Baxley</c:v>
                </c:pt>
                <c:pt idx="2">
                  <c:v>Cairo</c:v>
                </c:pt>
                <c:pt idx="3">
                  <c:v>Dublin</c:v>
                </c:pt>
                <c:pt idx="4">
                  <c:v>Elberton</c:v>
                </c:pt>
                <c:pt idx="5">
                  <c:v>Midville</c:v>
                </c:pt>
                <c:pt idx="6">
                  <c:v>Rome</c:v>
                </c:pt>
                <c:pt idx="7">
                  <c:v>Statesboro</c:v>
                </c:pt>
                <c:pt idx="8">
                  <c:v>Tifton</c:v>
                </c:pt>
                <c:pt idx="9">
                  <c:v>Vienna</c:v>
                </c:pt>
              </c:strCache>
            </c:strRef>
          </c:cat>
          <c:val>
            <c:numRef>
              <c:f>Sheet1!$C$2:$C$11</c:f>
              <c:numCache>
                <c:formatCode>0.00</c:formatCode>
                <c:ptCount val="10"/>
                <c:pt idx="0">
                  <c:v>29.36</c:v>
                </c:pt>
                <c:pt idx="1">
                  <c:v>21.87</c:v>
                </c:pt>
                <c:pt idx="2">
                  <c:v>22.42</c:v>
                </c:pt>
                <c:pt idx="3">
                  <c:v>20.03</c:v>
                </c:pt>
                <c:pt idx="4">
                  <c:v>17.7</c:v>
                </c:pt>
                <c:pt idx="5">
                  <c:v>19.5</c:v>
                </c:pt>
                <c:pt idx="6">
                  <c:v>22.52</c:v>
                </c:pt>
                <c:pt idx="7">
                  <c:v>22.19</c:v>
                </c:pt>
                <c:pt idx="8">
                  <c:v>19.72</c:v>
                </c:pt>
                <c:pt idx="9">
                  <c:v>19.53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0272"/>
        <c:axId val="41145472"/>
      </c:barChart>
      <c:catAx>
        <c:axId val="51110272"/>
        <c:scaling>
          <c:orientation val="minMax"/>
        </c:scaling>
        <c:delete val="0"/>
        <c:axPos val="b"/>
        <c:majorTickMark val="out"/>
        <c:minorTickMark val="none"/>
        <c:tickLblPos val="nextTo"/>
        <c:crossAx val="41145472"/>
        <c:crosses val="autoZero"/>
        <c:auto val="1"/>
        <c:lblAlgn val="ctr"/>
        <c:lblOffset val="100"/>
        <c:noMultiLvlLbl val="0"/>
      </c:catAx>
      <c:valAx>
        <c:axId val="41145472"/>
        <c:scaling>
          <c:orientation val="minMax"/>
          <c:max val="40"/>
          <c:min val="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51110272"/>
        <c:crosses val="autoZero"/>
        <c:crossBetween val="between"/>
        <c:majorUnit val="8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15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6884</c:v>
                </c:pt>
                <c:pt idx="1">
                  <c:v>6827</c:v>
                </c:pt>
                <c:pt idx="2">
                  <c:v>6599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37888"/>
        <c:axId val="41489920"/>
      </c:barChart>
      <c:catAx>
        <c:axId val="41237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Treatment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489920"/>
        <c:crosses val="autoZero"/>
        <c:auto val="1"/>
        <c:lblAlgn val="ctr"/>
        <c:lblOffset val="100"/>
        <c:noMultiLvlLbl val="0"/>
      </c:catAx>
      <c:valAx>
        <c:axId val="41489920"/>
        <c:scaling>
          <c:orientation val="minMax"/>
          <c:max val="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Peanut Yield (lbs/A)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237888"/>
        <c:crosses val="autoZero"/>
        <c:crossBetween val="between"/>
        <c:majorUnit val="14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3.3826834200809862E-2"/>
          <c:w val="0.91048349859045397"/>
          <c:h val="0.75046150399373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30 + 60</c:v>
                </c:pt>
                <c:pt idx="4">
                  <c:v>30 + 90</c:v>
                </c:pt>
                <c:pt idx="5">
                  <c:v>60 + 90</c:v>
                </c:pt>
                <c:pt idx="6">
                  <c:v>30 + 60 + 90</c:v>
                </c:pt>
                <c:pt idx="7">
                  <c:v>NTC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6568</c:v>
                </c:pt>
                <c:pt idx="1">
                  <c:v>6209</c:v>
                </c:pt>
                <c:pt idx="2">
                  <c:v>6711</c:v>
                </c:pt>
                <c:pt idx="3">
                  <c:v>6043</c:v>
                </c:pt>
                <c:pt idx="4">
                  <c:v>6191</c:v>
                </c:pt>
                <c:pt idx="5">
                  <c:v>6172</c:v>
                </c:pt>
                <c:pt idx="6">
                  <c:v>6246</c:v>
                </c:pt>
                <c:pt idx="7">
                  <c:v>6585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45984"/>
        <c:axId val="43947904"/>
      </c:barChart>
      <c:catAx>
        <c:axId val="43945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1620000"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43947904"/>
        <c:crosses val="autoZero"/>
        <c:auto val="1"/>
        <c:lblAlgn val="ctr"/>
        <c:lblOffset val="100"/>
        <c:noMultiLvlLbl val="0"/>
      </c:catAx>
      <c:valAx>
        <c:axId val="43947904"/>
        <c:scaling>
          <c:orientation val="minMax"/>
          <c:max val="7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43945984"/>
        <c:crosses val="autoZero"/>
        <c:crossBetween val="between"/>
        <c:majorUnit val="17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5E7D-BC42-4504-B694-52092D76361C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C210E-E557-4145-9E73-54ADDB84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1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15EF-0381-435C-96B2-BFC5636A2CB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5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1488A-2363-4FCB-B8D4-D84A7E9D6A5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7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1488A-2363-4FCB-B8D4-D84A7E9D6A5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3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C210E-E557-4145-9E73-54ADDB841E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6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8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153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145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1599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684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57520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2005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43064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48375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0396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98440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1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198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006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351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22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2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003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927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83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388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449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49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9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04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4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97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38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0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3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2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8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18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81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6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51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8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3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52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63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49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7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8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3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9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0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5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21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6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39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915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608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0581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2759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6355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5022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1413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17020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6863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9085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80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754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96164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523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544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3326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85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48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0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87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314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7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12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87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24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12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36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87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61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3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77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598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08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55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C7C554E-2713-40F5-B3DB-78D8687F3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31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4A7CE5E-3883-4E6D-9ED9-D776EBE7D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48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A06799E-4C69-46AC-8A65-586813B44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56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2EC4347-29EB-4956-A357-7CC7FABC2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77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56559AE-EC42-41E5-9593-7D9138A27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419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F579AA4-D7CC-4376-887E-D450E78C6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0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538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47BC5E3-53DC-485A-8206-C40F8C473C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41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58B0DE-E882-4DC4-81EA-81289D867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32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7FD9AE-745B-4A1B-8B96-ECE5B1166C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83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179B53E-4BFC-49EB-AE0A-6D67D5935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63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4E17F8A-BF57-4439-B920-F195A10DB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64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C4F98ED-5AE1-41DA-A53C-454BF6A12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17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FCEA3F7-D792-41A0-A168-D33645DD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80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5EE9D0-FB22-4BC1-BCA5-70B808F70C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98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8AA56D7-0820-4FBC-BA65-C7E19649E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41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B455537-C733-44BC-9E13-7B395B698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697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77E6D9EC-C3C1-4C1C-BDDE-24E6AA1ED9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189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596F719-12CE-4693-A2CE-FB8777BE7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292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1FDB55F-E7CC-4962-858E-777E6D7FD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61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7066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9801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31927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9940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940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7559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6650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2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7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0B761-684C-44A9-888C-2055216C34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8015A-2174-4B95-9A18-5141717A80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E3E4C-82F8-4F29-8229-F9B4BFCD7C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2.jpg"/><Relationship Id="rId4" Type="http://schemas.microsoft.com/office/2007/relationships/hdphoto" Target="../media/hdphoto1.wdp"/><Relationship Id="rId9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0" y="30607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Peanut Weed </a:t>
            </a:r>
            <a:br>
              <a:rPr lang="en-US" altLang="en-US" sz="4000" dirty="0" smtClean="0"/>
            </a:br>
            <a:r>
              <a:rPr lang="en-US" altLang="en-US" sz="4000" dirty="0" smtClean="0"/>
              <a:t>Control Update - 2019  </a:t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868737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0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Weed Wiper</a:t>
            </a:r>
            <a:br>
              <a:rPr lang="en-US" sz="3200" dirty="0" smtClean="0"/>
            </a:br>
            <a:r>
              <a:rPr lang="en-US" sz="3200" dirty="0" smtClean="0"/>
              <a:t>Randolph County – August 20, 2018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77000"/>
            <a:ext cx="16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Treated 8/8/18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351939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84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Topics of Interest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1223" y="1308100"/>
            <a:ext cx="3293679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400" dirty="0" smtClean="0"/>
              <a:t>Future</a:t>
            </a:r>
          </a:p>
          <a:p>
            <a:pPr lvl="1"/>
            <a:r>
              <a:rPr lang="en-US" sz="1800" i="1" dirty="0" smtClean="0">
                <a:solidFill>
                  <a:srgbClr val="0070C0"/>
                </a:solidFill>
              </a:rPr>
              <a:t>Anthem Flex (pyroxasulfone + carfentrazone)</a:t>
            </a:r>
          </a:p>
          <a:p>
            <a:pPr lvl="1"/>
            <a:r>
              <a:rPr lang="en-US" sz="1800" i="1" dirty="0" smtClean="0">
                <a:solidFill>
                  <a:srgbClr val="0070C0"/>
                </a:solidFill>
              </a:rPr>
              <a:t>Brake </a:t>
            </a:r>
            <a:r>
              <a:rPr lang="en-US" sz="1800" i="1" dirty="0">
                <a:solidFill>
                  <a:srgbClr val="0070C0"/>
                </a:solidFill>
              </a:rPr>
              <a:t>(fluridone</a:t>
            </a:r>
            <a:r>
              <a:rPr lang="en-US" sz="1800" i="1" dirty="0" smtClean="0">
                <a:solidFill>
                  <a:srgbClr val="0070C0"/>
                </a:solidFill>
              </a:rPr>
              <a:t>)</a:t>
            </a:r>
            <a:endParaRPr lang="en-US" sz="1800" i="1" dirty="0">
              <a:solidFill>
                <a:srgbClr val="0070C0"/>
              </a:solidFill>
            </a:endParaRPr>
          </a:p>
          <a:p>
            <a:r>
              <a:rPr lang="en-US" sz="2400" dirty="0"/>
              <a:t>Valor </a:t>
            </a:r>
            <a:r>
              <a:rPr lang="en-US" sz="2400" dirty="0" smtClean="0"/>
              <a:t>Formulations</a:t>
            </a:r>
            <a:endParaRPr lang="en-US" sz="2400" dirty="0"/>
          </a:p>
          <a:p>
            <a:r>
              <a:rPr lang="en-US" sz="2400" dirty="0" smtClean="0"/>
              <a:t>Valor/Dual Magnum Combos in </a:t>
            </a:r>
            <a:r>
              <a:rPr lang="en-US" sz="2400" dirty="0"/>
              <a:t>High </a:t>
            </a:r>
            <a:r>
              <a:rPr lang="en-US" sz="2400" dirty="0" smtClean="0"/>
              <a:t>Moisture</a:t>
            </a:r>
            <a:endParaRPr lang="en-US" sz="2400" dirty="0"/>
          </a:p>
          <a:p>
            <a:r>
              <a:rPr lang="en-US" sz="2400" dirty="0"/>
              <a:t>Auxin </a:t>
            </a:r>
            <a:r>
              <a:rPr lang="en-US" sz="2400" dirty="0" smtClean="0"/>
              <a:t>Nozzles</a:t>
            </a:r>
            <a:endParaRPr lang="en-US" sz="2400" dirty="0"/>
          </a:p>
          <a:p>
            <a:r>
              <a:rPr lang="en-US" sz="2400" dirty="0" smtClean="0"/>
              <a:t>Dicamba</a:t>
            </a:r>
          </a:p>
          <a:p>
            <a:r>
              <a:rPr lang="en-US" sz="2400" dirty="0" smtClean="0"/>
              <a:t>Tropical spiderwort /Benghal Dayflower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Anthem Flex in Peanut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28800" y="1143000"/>
            <a:ext cx="7208838" cy="5095875"/>
          </a:xfrm>
        </p:spPr>
        <p:txBody>
          <a:bodyPr/>
          <a:lstStyle/>
          <a:p>
            <a:r>
              <a:rPr lang="en-US" dirty="0" smtClean="0"/>
              <a:t>FMC</a:t>
            </a:r>
            <a:endParaRPr lang="en-US" dirty="0" smtClean="0"/>
          </a:p>
          <a:p>
            <a:r>
              <a:rPr lang="en-US" dirty="0" smtClean="0"/>
              <a:t>Anthem Flex 4SE</a:t>
            </a:r>
          </a:p>
          <a:p>
            <a:pPr lvl="1"/>
            <a:r>
              <a:rPr lang="en-US" dirty="0" smtClean="0"/>
              <a:t>carfentrazone (0.267 lb/gal)</a:t>
            </a:r>
          </a:p>
          <a:p>
            <a:pPr lvl="1"/>
            <a:r>
              <a:rPr lang="en-US" dirty="0" smtClean="0"/>
              <a:t>pyroxasulfone (3.733 lbs/gal)</a:t>
            </a:r>
          </a:p>
          <a:p>
            <a:r>
              <a:rPr lang="en-US" dirty="0" smtClean="0"/>
              <a:t>Testing since 2012</a:t>
            </a:r>
          </a:p>
          <a:p>
            <a:r>
              <a:rPr lang="en-US" b="1" u="sng" dirty="0" smtClean="0"/>
              <a:t>POST only!</a:t>
            </a:r>
          </a:p>
          <a:p>
            <a:r>
              <a:rPr lang="en-US" dirty="0" smtClean="0"/>
              <a:t>Increase in crop injury mostly due to carfentrazone</a:t>
            </a:r>
          </a:p>
          <a:p>
            <a:r>
              <a:rPr lang="en-US" dirty="0" smtClean="0"/>
              <a:t>3 oz/A + NIS</a:t>
            </a:r>
          </a:p>
          <a:p>
            <a:pPr lvl="1"/>
            <a:r>
              <a:rPr lang="en-US" sz="2000" i="1" dirty="0" smtClean="0"/>
              <a:t>0.0063 lb ai/A – carfentrazone</a:t>
            </a:r>
          </a:p>
          <a:p>
            <a:pPr lvl="2"/>
            <a:r>
              <a:rPr lang="en-US" sz="2000" i="1" dirty="0" smtClean="0"/>
              <a:t>Aim 2EC @ 0.4 oz/A</a:t>
            </a:r>
          </a:p>
          <a:p>
            <a:pPr lvl="1"/>
            <a:r>
              <a:rPr lang="en-US" sz="2000" i="1" dirty="0" smtClean="0"/>
              <a:t>0.0875 lbs ai/A – pyroxasulfone</a:t>
            </a:r>
          </a:p>
          <a:p>
            <a:pPr lvl="2"/>
            <a:r>
              <a:rPr lang="en-US" sz="2000" i="1" dirty="0" smtClean="0"/>
              <a:t> Zidua 85WG @ 1.65 oz/A</a:t>
            </a:r>
            <a:endParaRPr lang="en-US" sz="2000" i="1" dirty="0"/>
          </a:p>
        </p:txBody>
      </p:sp>
      <p:pic>
        <p:nvPicPr>
          <p:cNvPr id="12292" name="Picture 4" descr="Anthem F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1562100" cy="7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" y="3048000"/>
            <a:ext cx="1676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1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Peanut with Anthem Flex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9436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PE-15-18</a:t>
            </a:r>
          </a:p>
          <a:p>
            <a:r>
              <a:rPr lang="en-US" dirty="0" smtClean="0"/>
              <a:t>July 17</a:t>
            </a:r>
          </a:p>
          <a:p>
            <a:r>
              <a:rPr lang="en-US" dirty="0" smtClean="0"/>
              <a:t>71 DAP</a:t>
            </a:r>
            <a:endParaRPr lang="en-US" dirty="0"/>
          </a:p>
        </p:txBody>
      </p:sp>
      <p:pic>
        <p:nvPicPr>
          <p:cNvPr id="11266" name="Picture 2" descr="C:\Users\eprostko\FIELD PICTURES\2018\pe-15-18\july 17\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prostko\FIELD PICTURES\2018\pe-15-18\july 17\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prostko\FIELD PICTURES\2018\pe-15-18\july 17\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6684" y="4876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876800"/>
            <a:ext cx="25598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Prowl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0 @ 32 oz/A – PRE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Gramoxone @ 12 oz/A - 16 DAP</a:t>
            </a:r>
          </a:p>
          <a:p>
            <a:pPr algn="ctr"/>
            <a:r>
              <a:rPr lang="en-US" sz="1200" dirty="0" smtClean="0"/>
              <a:t>Storm @ 16 oz/A -  16 DAP</a:t>
            </a:r>
          </a:p>
          <a:p>
            <a:pPr algn="ctr"/>
            <a:r>
              <a:rPr lang="en-US" sz="1200" dirty="0" smtClean="0"/>
              <a:t>Dual Magnum @ 16 oz/A -16 DAP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Cadre @ 4 oz/A - 38 DAP</a:t>
            </a:r>
          </a:p>
          <a:p>
            <a:pPr algn="ctr"/>
            <a:r>
              <a:rPr lang="en-US" sz="1200" dirty="0" smtClean="0"/>
              <a:t>Dual Magnum @ 16 oz/A - 38 DAP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542" y="4884821"/>
            <a:ext cx="24075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/>
              <a:t>Prowl H</a:t>
            </a:r>
            <a:r>
              <a:rPr lang="pt-BR" sz="1200" baseline="-25000" dirty="0" smtClean="0"/>
              <a:t>2</a:t>
            </a:r>
            <a:r>
              <a:rPr lang="pt-BR" sz="1200" dirty="0" smtClean="0"/>
              <a:t>0 @ 32 oz/A – PRE</a:t>
            </a:r>
          </a:p>
          <a:p>
            <a:pPr algn="ctr"/>
            <a:endParaRPr lang="pt-BR" sz="1200" dirty="0" smtClean="0"/>
          </a:p>
          <a:p>
            <a:pPr algn="ctr"/>
            <a:r>
              <a:rPr lang="pt-BR" sz="1200" dirty="0" smtClean="0"/>
              <a:t>Gramoxone @ 12 oz/A - 16 DAP</a:t>
            </a:r>
          </a:p>
          <a:p>
            <a:pPr algn="ctr"/>
            <a:r>
              <a:rPr lang="pt-BR" sz="1200" dirty="0" smtClean="0"/>
              <a:t>Storm @ 16 oz/A -  16 DAP</a:t>
            </a:r>
          </a:p>
          <a:p>
            <a:pPr algn="ctr"/>
            <a:r>
              <a:rPr lang="pt-BR" sz="1200" dirty="0" smtClean="0"/>
              <a:t>Anthem Flex @  3 oz/A -16 DAP</a:t>
            </a:r>
          </a:p>
          <a:p>
            <a:pPr algn="ctr"/>
            <a:r>
              <a:rPr lang="pt-BR" sz="1200" dirty="0" smtClean="0"/>
              <a:t>Induce @ 0.25% v/v</a:t>
            </a:r>
          </a:p>
          <a:p>
            <a:pPr algn="ctr"/>
            <a:endParaRPr lang="pt-BR" sz="1200" dirty="0" smtClean="0"/>
          </a:p>
          <a:p>
            <a:pPr algn="ctr"/>
            <a:r>
              <a:rPr lang="pt-BR" sz="1200" dirty="0" smtClean="0"/>
              <a:t>Cadre @ 4 oz/A - 38 DAP</a:t>
            </a:r>
          </a:p>
          <a:p>
            <a:pPr algn="ctr"/>
            <a:r>
              <a:rPr lang="pt-BR" sz="1200" dirty="0" smtClean="0"/>
              <a:t>Anthem Flex @ 3 oz/A - 38 DAP</a:t>
            </a:r>
          </a:p>
          <a:p>
            <a:pPr algn="ctr"/>
            <a:r>
              <a:rPr lang="pt-BR" sz="1200" dirty="0" smtClean="0"/>
              <a:t>Induce @ 0.25% v/v</a:t>
            </a:r>
            <a:endParaRPr lang="pt-BR" sz="1200" dirty="0"/>
          </a:p>
        </p:txBody>
      </p:sp>
      <p:pic>
        <p:nvPicPr>
          <p:cNvPr id="11270" name="Picture 6" descr="Anthem Fl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8777"/>
            <a:ext cx="1622258" cy="7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5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Gramoxone + Storm + Anthem Flex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58674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PE-02-15</a:t>
            </a:r>
          </a:p>
          <a:p>
            <a:r>
              <a:rPr lang="en-US" dirty="0">
                <a:solidFill>
                  <a:srgbClr val="000000"/>
                </a:solidFill>
              </a:rPr>
              <a:t>May 19</a:t>
            </a:r>
          </a:p>
          <a:p>
            <a:r>
              <a:rPr lang="en-US" dirty="0">
                <a:solidFill>
                  <a:srgbClr val="000000"/>
                </a:solidFill>
              </a:rPr>
              <a:t>1 DAT</a:t>
            </a:r>
          </a:p>
        </p:txBody>
      </p:sp>
      <p:pic>
        <p:nvPicPr>
          <p:cNvPr id="14338" name="Picture 2" descr="Anthem F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1641475" cy="75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462" y="0"/>
            <a:ext cx="7291388" cy="858838"/>
          </a:xfrm>
        </p:spPr>
        <p:txBody>
          <a:bodyPr/>
          <a:lstStyle/>
          <a:p>
            <a:r>
              <a:rPr lang="en-US" sz="2800" dirty="0" smtClean="0"/>
              <a:t>Anthem Flex Injury from POST Applications</a:t>
            </a:r>
            <a:endParaRPr lang="en-US" sz="2800" dirty="0"/>
          </a:p>
        </p:txBody>
      </p:sp>
      <p:pic>
        <p:nvPicPr>
          <p:cNvPr id="2050" name="Picture 2" descr="L:\field pictures\2014 field pictures\pe-12b-14\2014-06-19\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8382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pe-12b-14\2014-06-19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838201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4 field pictures\pe-12b-14\2014-06-19\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0" y="3495675"/>
            <a:ext cx="24231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pe-12b-14\2014-06-19\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9801" y="3581400"/>
            <a:ext cx="2374106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9600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PE-12B-14</a:t>
            </a:r>
          </a:p>
          <a:p>
            <a:r>
              <a:rPr lang="en-US" dirty="0">
                <a:solidFill>
                  <a:srgbClr val="000000"/>
                </a:solidFill>
              </a:rPr>
              <a:t>June 19</a:t>
            </a:r>
          </a:p>
        </p:txBody>
      </p:sp>
      <p:pic>
        <p:nvPicPr>
          <p:cNvPr id="13314" name="Picture 2" descr="Anthem 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" y="1905000"/>
            <a:ext cx="1641475" cy="75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(fluridone) vs. Valor - 2018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PE-12-18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17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5 weeks after POST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4736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4736068"/>
            <a:ext cx="2458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0 @ 32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Valor SX @ 3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Cadre @ 4 oz/A (POST)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Dual Magnum @ 16 oz/A (POST)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2,4-DB @ 16 oz/A (POST)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9878" y="4736068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0000"/>
                </a:solidFill>
              </a:rPr>
              <a:t>Prowl H</a:t>
            </a:r>
            <a:r>
              <a:rPr lang="pt-BR" sz="1200" baseline="-25000" dirty="0">
                <a:solidFill>
                  <a:srgbClr val="000000"/>
                </a:solidFill>
              </a:rPr>
              <a:t>2</a:t>
            </a:r>
            <a:r>
              <a:rPr lang="pt-BR" sz="1200" dirty="0">
                <a:solidFill>
                  <a:srgbClr val="000000"/>
                </a:solidFill>
              </a:rPr>
              <a:t>0 @ 32 oz/A (PRE)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</a:rPr>
              <a:t>Brake 1.2L @ 16 oz/A (PRE)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</a:rPr>
              <a:t>Cadre @ 4 oz/A (POST)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</a:rPr>
              <a:t>Dual Magnum @ 16 oz/A (POST)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</a:rPr>
              <a:t>2,4-DB @ 16 oz/A (POST)</a:t>
            </a:r>
          </a:p>
        </p:txBody>
      </p:sp>
      <p:pic>
        <p:nvPicPr>
          <p:cNvPr id="1026" name="Picture 2" descr="C:\Users\eprostko\FIELD PICTURES\2018\pe-12-18\JULY 17\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5875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prostko\FIELD PICTURES\2018\pe-12-18\JULY 17\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6002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FIELD PICTURES\2018\pe-12-18\JULY 17\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78" y="16002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" r="40300" b="160"/>
          <a:stretch/>
        </p:blipFill>
        <p:spPr bwMode="auto">
          <a:xfrm>
            <a:off x="252185" y="1905000"/>
            <a:ext cx="1057275" cy="54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2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1784350" y="-76200"/>
            <a:ext cx="7291388" cy="1143000"/>
          </a:xfrm>
        </p:spPr>
        <p:txBody>
          <a:bodyPr/>
          <a:lstStyle/>
          <a:p>
            <a:r>
              <a:rPr lang="en-US" sz="3200" dirty="0" smtClean="0"/>
              <a:t>Flumioxazin Formulations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654" y="1308100"/>
            <a:ext cx="2324816" cy="2471738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3789" y="1447800"/>
            <a:ext cx="352901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3527425" cy="7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5277654"/>
            <a:ext cx="3361103" cy="11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prostko\prostkoeric C drive\herbicide label pictures\valorEZ_logo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562600"/>
            <a:ext cx="2306324" cy="6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8" t="23223" r="43578" b="67445"/>
          <a:stretch/>
        </p:blipFill>
        <p:spPr bwMode="auto">
          <a:xfrm>
            <a:off x="5829983" y="3230728"/>
            <a:ext cx="2788920" cy="105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Flumioxazin Formulation Test – 2017</a:t>
            </a:r>
            <a:br>
              <a:rPr lang="en-US" sz="3200" dirty="0" smtClean="0"/>
            </a:br>
            <a:r>
              <a:rPr lang="en-US" sz="3200" dirty="0" smtClean="0"/>
              <a:t>3 oz/A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PE-20A-17</a:t>
            </a:r>
          </a:p>
          <a:p>
            <a:r>
              <a:rPr lang="en-US" dirty="0">
                <a:solidFill>
                  <a:srgbClr val="000000"/>
                </a:solidFill>
              </a:rPr>
              <a:t>June 28</a:t>
            </a:r>
          </a:p>
          <a:p>
            <a:r>
              <a:rPr lang="en-US" dirty="0">
                <a:solidFill>
                  <a:srgbClr val="000000"/>
                </a:solidFill>
              </a:rPr>
              <a:t>65 DAP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43200" y="6535579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*All treatments included Prowl H</a:t>
            </a:r>
            <a:r>
              <a:rPr lang="en-US" sz="1000" i="1" baseline="-25000" dirty="0">
                <a:solidFill>
                  <a:srgbClr val="000000"/>
                </a:solidFill>
              </a:rPr>
              <a:t>2</a:t>
            </a:r>
            <a:r>
              <a:rPr lang="en-US" sz="1000" i="1" dirty="0">
                <a:solidFill>
                  <a:srgbClr val="000000"/>
                </a:solidFill>
              </a:rPr>
              <a:t>O (PRE) fb Cadre + Dual Magnum + 2,4-DB (32 DAP)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08100"/>
            <a:ext cx="1853803" cy="2471738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32238"/>
            <a:ext cx="1853802" cy="24717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7" y="1308100"/>
            <a:ext cx="1853803" cy="2471738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8" y="3929063"/>
            <a:ext cx="1853802" cy="2471737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1851660" cy="24688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12017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981200"/>
            <a:ext cx="785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1390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55" y="4096544"/>
            <a:ext cx="14700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4343400"/>
            <a:ext cx="1158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dirty="0" smtClean="0"/>
              <a:t>Valor Formulation Test - 2018</a:t>
            </a:r>
            <a:br>
              <a:rPr lang="en-US" dirty="0" smtClean="0"/>
            </a:br>
            <a:r>
              <a:rPr lang="en-US" sz="2800" i="1" dirty="0" smtClean="0"/>
              <a:t>(3 oz/A + Prowl H</a:t>
            </a:r>
            <a:r>
              <a:rPr lang="en-US" sz="2800" i="1" baseline="-25000" dirty="0" smtClean="0"/>
              <a:t>2</a:t>
            </a:r>
            <a:r>
              <a:rPr lang="en-US" sz="2800" i="1" dirty="0" smtClean="0"/>
              <a:t>0 @ 32 oz/A)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1377" y="5867400"/>
            <a:ext cx="124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PE-06-18</a:t>
            </a:r>
          </a:p>
          <a:p>
            <a:r>
              <a:rPr lang="en-US" sz="1400" dirty="0">
                <a:solidFill>
                  <a:srgbClr val="000000"/>
                </a:solidFill>
              </a:rPr>
              <a:t>June 18</a:t>
            </a:r>
          </a:p>
          <a:p>
            <a:r>
              <a:rPr lang="en-US" sz="1400" dirty="0">
                <a:solidFill>
                  <a:srgbClr val="000000"/>
                </a:solidFill>
              </a:rPr>
              <a:t>42 DAP</a:t>
            </a:r>
          </a:p>
          <a:p>
            <a:r>
              <a:rPr lang="en-US" sz="1400" dirty="0">
                <a:solidFill>
                  <a:srgbClr val="000000"/>
                </a:solidFill>
              </a:rPr>
              <a:t>13.55” (R + I)</a:t>
            </a:r>
          </a:p>
        </p:txBody>
      </p:sp>
      <p:pic>
        <p:nvPicPr>
          <p:cNvPr id="1026" name="Picture 2" descr="C:\Users\eprostko\FIELD PICTURES\2018\2018-06-18\007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4463"/>
            <a:ext cx="18516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prostko\FIELD PICTURES\2018\2018-06-18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0" y="1312217"/>
            <a:ext cx="18516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FIELD PICTURES\2018\2018-06-18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12217"/>
            <a:ext cx="18516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prostko\FIELD PICTURES\2018\2018-06-18\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0" y="4191000"/>
            <a:ext cx="18516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prostko\FIELD PICTURES\2018\2018-06-18\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40" y="4191000"/>
            <a:ext cx="18516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8528" y="1295400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SX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1295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Eagle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1910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Panther 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EZ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2667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</p:spTree>
    <p:extLst>
      <p:ext uri="{BB962C8B-B14F-4D97-AF65-F5344CB8AC3E}">
        <p14:creationId xmlns:p14="http://schemas.microsoft.com/office/powerpoint/2010/main" val="6932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Georgia Rainfall Totals (inches)</a:t>
            </a:r>
            <a:br>
              <a:rPr lang="en-US" dirty="0" smtClean="0"/>
            </a:br>
            <a:r>
              <a:rPr lang="en-US" dirty="0" smtClean="0"/>
              <a:t>April 1 – September 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526804"/>
              </p:ext>
            </p:extLst>
          </p:nvPr>
        </p:nvGraphicFramePr>
        <p:xfrm>
          <a:off x="1784350" y="1308102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08774" y="6565054"/>
            <a:ext cx="2311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Source: UGA Weather Network</a:t>
            </a:r>
          </a:p>
        </p:txBody>
      </p:sp>
    </p:spTree>
    <p:extLst>
      <p:ext uri="{BB962C8B-B14F-4D97-AF65-F5344CB8AC3E}">
        <p14:creationId xmlns:p14="http://schemas.microsoft.com/office/powerpoint/2010/main" val="200477214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 of Metolachlor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990600"/>
            <a:ext cx="7010400" cy="5095875"/>
          </a:xfrm>
        </p:spPr>
        <p:txBody>
          <a:bodyPr/>
          <a:lstStyle/>
          <a:p>
            <a:r>
              <a:rPr lang="en-US" sz="2000" dirty="0" smtClean="0"/>
              <a:t>Synthesized by Ciba-Geigy in 1972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50/50% mixture </a:t>
            </a:r>
            <a:r>
              <a:rPr lang="en-US" sz="2000" i="1" dirty="0">
                <a:solidFill>
                  <a:srgbClr val="0070C0"/>
                </a:solidFill>
              </a:rPr>
              <a:t>of R + S </a:t>
            </a:r>
            <a:r>
              <a:rPr lang="en-US" sz="2000" i="1" dirty="0" smtClean="0">
                <a:solidFill>
                  <a:srgbClr val="0070C0"/>
                </a:solidFill>
              </a:rPr>
              <a:t>isomers</a:t>
            </a:r>
          </a:p>
          <a:p>
            <a:r>
              <a:rPr lang="en-US" sz="2000" dirty="0" smtClean="0"/>
              <a:t>Registered for corn in 1977</a:t>
            </a:r>
          </a:p>
          <a:p>
            <a:r>
              <a:rPr lang="en-US" sz="2000" dirty="0" smtClean="0"/>
              <a:t>Registered for peanut in 1980 (February)</a:t>
            </a:r>
          </a:p>
          <a:p>
            <a:r>
              <a:rPr lang="en-US" sz="2000" dirty="0" smtClean="0"/>
              <a:t>S-metolachlor registered for use in 1997 (Novartis)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12/88% mix of  R + S isomers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Patent expiration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EPA Reduced Risk Pesticide Program</a:t>
            </a:r>
          </a:p>
          <a:p>
            <a:r>
              <a:rPr lang="en-US" sz="2000" dirty="0" smtClean="0"/>
              <a:t>Novartis stopped selling “old” metolachlor in 1999, phased out completely by 2001. 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Novartis + AstraZeneca became </a:t>
            </a:r>
            <a:r>
              <a:rPr lang="en-US" sz="2000" i="1" dirty="0">
                <a:solidFill>
                  <a:srgbClr val="0070C0"/>
                </a:solidFill>
              </a:rPr>
              <a:t>Syngenta in </a:t>
            </a:r>
            <a:r>
              <a:rPr lang="en-US" sz="2000" i="1" dirty="0" smtClean="0">
                <a:solidFill>
                  <a:srgbClr val="0070C0"/>
                </a:solidFill>
              </a:rPr>
              <a:t>2000 </a:t>
            </a:r>
          </a:p>
          <a:p>
            <a:r>
              <a:rPr lang="en-US" sz="2000" dirty="0" smtClean="0"/>
              <a:t>Generic companies started producing “old” metolachlor in 2003 (i.e. 50/50 mix of R + S isomer).</a:t>
            </a:r>
          </a:p>
          <a:p>
            <a:endParaRPr lang="en-US" sz="2000" dirty="0"/>
          </a:p>
        </p:txBody>
      </p:sp>
      <p:pic>
        <p:nvPicPr>
          <p:cNvPr id="1026" name="Picture 2" descr="C:\Documents and Settings\eprostko\Desktop\herbicide structures\metolachlor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638800"/>
            <a:ext cx="2533996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9032"/>
            <a:ext cx="1600200" cy="3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362200"/>
            <a:ext cx="164591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397" r="9230" b="31630"/>
          <a:stretch/>
        </p:blipFill>
        <p:spPr bwMode="auto">
          <a:xfrm>
            <a:off x="118049" y="3195011"/>
            <a:ext cx="1516501" cy="52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24827" r="21818" b="34946"/>
          <a:stretch/>
        </p:blipFill>
        <p:spPr bwMode="auto">
          <a:xfrm>
            <a:off x="39599" y="3945674"/>
            <a:ext cx="1636801" cy="80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144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Early Metolachlor/Peanut Research Results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084404"/>
              </p:ext>
            </p:extLst>
          </p:nvPr>
        </p:nvGraphicFramePr>
        <p:xfrm>
          <a:off x="1752600" y="1676400"/>
          <a:ext cx="720884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250"/>
                <a:gridCol w="762000"/>
                <a:gridCol w="1295400"/>
                <a:gridCol w="36591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Author (s)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Journal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Results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Cardina and Swann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 </a:t>
                      </a:r>
                    </a:p>
                    <a:p>
                      <a:r>
                        <a:rPr lang="en-US" sz="1600" dirty="0" smtClean="0"/>
                        <a:t>15:57-60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Emergence and growth delayed from PPI applications when rainfall or irrigation followed application.  No effect on yield at labeled rates.  3X rate reduced yield (11-15%)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Wehtje et al.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</a:t>
                      </a:r>
                      <a:r>
                        <a:rPr lang="en-US" sz="1600" baseline="0" dirty="0" smtClean="0"/>
                        <a:t> Sci.</a:t>
                      </a:r>
                    </a:p>
                    <a:p>
                      <a:r>
                        <a:rPr lang="en-US" sz="1600" baseline="0" dirty="0" smtClean="0"/>
                        <a:t>15:53-56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Across all years, a 2-fold safety factor existed between maximum labeled rate and injury rate.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Johnson et al.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20:17-20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Split applications of metolachlor (PPI + VE) had no effect on yield.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Johnson et al.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21:126-129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PPI, VE, and PPI + VE applications had no effect on yield.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5807060"/>
            <a:ext cx="730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about high moisture conditions and tank-mixes with Valor?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62971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Valor/Dual High Moisture Test - 2018</a:t>
            </a:r>
            <a:endParaRPr lang="en-US" sz="3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000125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60198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11.315" OF TOTAL IRRIGATION/RAINFALL IN FIRST 30 DAYS AFTER 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Valor + Dual Magnum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PE-09-18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24</a:t>
            </a:r>
          </a:p>
          <a:p>
            <a:r>
              <a:rPr lang="en-US" sz="1200" dirty="0">
                <a:solidFill>
                  <a:srgbClr val="000000"/>
                </a:solidFill>
              </a:rPr>
              <a:t>83 DAT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11.315" OF TOTAL IRRIGATION/RAINFALL IN FIRST 30 DAYS AFTER APPLICATION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05118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61989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2860" y="6172200"/>
            <a:ext cx="3577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Valor @ 3 oz/A + Dual Magnum @ 16 </a:t>
            </a:r>
            <a:r>
              <a:rPr lang="en-US" sz="1400" dirty="0">
                <a:solidFill>
                  <a:srgbClr val="000000"/>
                </a:solidFill>
              </a:rPr>
              <a:t>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957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J-Rooting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944" y="57912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PE-09-18</a:t>
            </a:r>
          </a:p>
          <a:p>
            <a:r>
              <a:rPr lang="en-US" dirty="0">
                <a:solidFill>
                  <a:srgbClr val="000000"/>
                </a:solidFill>
              </a:rPr>
              <a:t>May 21</a:t>
            </a:r>
          </a:p>
          <a:p>
            <a:r>
              <a:rPr lang="en-US" dirty="0">
                <a:solidFill>
                  <a:srgbClr val="000000"/>
                </a:solidFill>
              </a:rPr>
              <a:t>21 DAP</a:t>
            </a:r>
          </a:p>
        </p:txBody>
      </p:sp>
    </p:spTree>
    <p:extLst>
      <p:ext uri="{BB962C8B-B14F-4D97-AF65-F5344CB8AC3E}">
        <p14:creationId xmlns:p14="http://schemas.microsoft.com/office/powerpoint/2010/main" val="30597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Valor/Dual Magnum High Moisture Results - 2018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No interactions between Valor and Dual Magnum</a:t>
            </a:r>
          </a:p>
          <a:p>
            <a:endParaRPr lang="en-US" sz="2200" dirty="0" smtClean="0"/>
          </a:p>
          <a:p>
            <a:r>
              <a:rPr lang="en-US" sz="2200" dirty="0" smtClean="0"/>
              <a:t>No effect on J-rooting</a:t>
            </a:r>
          </a:p>
          <a:p>
            <a:endParaRPr lang="en-US" sz="2200" dirty="0" smtClean="0"/>
          </a:p>
          <a:p>
            <a:r>
              <a:rPr lang="en-US" sz="2200" dirty="0" smtClean="0"/>
              <a:t>Valor and Dual reduced early season peanut biomass (stunting)</a:t>
            </a:r>
          </a:p>
          <a:p>
            <a:endParaRPr lang="en-US" sz="2200" dirty="0" smtClean="0"/>
          </a:p>
          <a:p>
            <a:r>
              <a:rPr lang="en-US" sz="2200" dirty="0" smtClean="0"/>
              <a:t>Valor @ 3 or 6 oz/A had no effect on yield</a:t>
            </a:r>
          </a:p>
          <a:p>
            <a:endParaRPr lang="en-US" sz="2200" dirty="0" smtClean="0"/>
          </a:p>
          <a:p>
            <a:r>
              <a:rPr lang="en-US" sz="2200" dirty="0" smtClean="0"/>
              <a:t>Dual Magnum reduced peanut yields under these high moisture conditions.</a:t>
            </a:r>
          </a:p>
          <a:p>
            <a:pPr lvl="1"/>
            <a:r>
              <a:rPr lang="en-US" sz="2200" i="1" dirty="0" smtClean="0">
                <a:solidFill>
                  <a:srgbClr val="0070C0"/>
                </a:solidFill>
              </a:rPr>
              <a:t>16 oz/A = 4.2% loss</a:t>
            </a:r>
          </a:p>
          <a:p>
            <a:pPr lvl="1"/>
            <a:r>
              <a:rPr lang="en-US" sz="2200" i="1" dirty="0" smtClean="0">
                <a:solidFill>
                  <a:srgbClr val="0070C0"/>
                </a:solidFill>
              </a:rPr>
              <a:t>21 oz/A = 5.4% loss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42 oz/A = 10.8% loss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03900"/>
            <a:ext cx="1524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3820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961" y="5384577"/>
            <a:ext cx="192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322 </a:t>
            </a:r>
            <a:r>
              <a:rPr lang="en-US" dirty="0" smtClean="0">
                <a:solidFill>
                  <a:srgbClr val="000000"/>
                </a:solidFill>
              </a:rPr>
              <a:t>(M)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144" y="5379720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402 </a:t>
            </a:r>
            <a:r>
              <a:rPr lang="en-US" dirty="0" smtClean="0">
                <a:solidFill>
                  <a:srgbClr val="000000"/>
                </a:solidFill>
              </a:rPr>
              <a:t>(C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524 </a:t>
            </a:r>
            <a:r>
              <a:rPr lang="en-US" dirty="0" smtClean="0">
                <a:solidFill>
                  <a:srgbClr val="000000"/>
                </a:solidFill>
              </a:rPr>
              <a:t>(XC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8800" y="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CC"/>
                </a:solidFill>
              </a:rPr>
              <a:t>VMD for common nozzle types</a:t>
            </a:r>
            <a:endParaRPr lang="en-US" sz="3600" dirty="0">
              <a:solidFill>
                <a:srgbClr val="33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93566"/>
            <a:ext cx="27432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" y="3158836"/>
            <a:ext cx="2744098" cy="1830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58836"/>
            <a:ext cx="2739385" cy="18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0237" y="1308100"/>
            <a:ext cx="329565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5334000" y="1295400"/>
            <a:ext cx="3529013" cy="5095875"/>
          </a:xfrm>
        </p:spPr>
        <p:txBody>
          <a:bodyPr/>
          <a:lstStyle/>
          <a:p>
            <a:r>
              <a:rPr lang="en-US" dirty="0"/>
              <a:t>Compare </a:t>
            </a:r>
            <a:r>
              <a:rPr lang="en-US" dirty="0" smtClean="0"/>
              <a:t>the field </a:t>
            </a:r>
            <a:r>
              <a:rPr lang="en-US" dirty="0"/>
              <a:t>performance of </a:t>
            </a:r>
            <a:r>
              <a:rPr lang="en-US" dirty="0" smtClean="0"/>
              <a:t>auxin </a:t>
            </a:r>
            <a:r>
              <a:rPr lang="en-US" dirty="0"/>
              <a:t>nozzles to flat fan nozzles in commercial peanut fields. </a:t>
            </a:r>
          </a:p>
        </p:txBody>
      </p:sp>
    </p:spTree>
    <p:extLst>
      <p:ext uri="{BB962C8B-B14F-4D97-AF65-F5344CB8AC3E}">
        <p14:creationId xmlns:p14="http://schemas.microsoft.com/office/powerpoint/2010/main" val="8360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commercial peanut fields</a:t>
            </a:r>
          </a:p>
          <a:p>
            <a:r>
              <a:rPr lang="en-US" dirty="0" smtClean="0"/>
              <a:t>Plot size</a:t>
            </a:r>
          </a:p>
          <a:p>
            <a:pPr lvl="1"/>
            <a:r>
              <a:rPr lang="en-US" dirty="0" smtClean="0"/>
              <a:t>Sprayer width X field length</a:t>
            </a:r>
          </a:p>
          <a:p>
            <a:r>
              <a:rPr lang="en-US" dirty="0" smtClean="0"/>
              <a:t>3-4 replications</a:t>
            </a:r>
          </a:p>
          <a:p>
            <a:r>
              <a:rPr lang="en-US" dirty="0" smtClean="0"/>
              <a:t>2 nozzle types</a:t>
            </a:r>
          </a:p>
          <a:p>
            <a:r>
              <a:rPr lang="en-US" dirty="0" smtClean="0"/>
              <a:t>All agri-chemicals</a:t>
            </a:r>
          </a:p>
          <a:p>
            <a:r>
              <a:rPr lang="en-US" dirty="0" smtClean="0"/>
              <a:t>ANOVA</a:t>
            </a:r>
          </a:p>
          <a:p>
            <a:r>
              <a:rPr lang="en-US" dirty="0" smtClean="0"/>
              <a:t>Tukey’s HSD (P=0.10)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478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7918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Bulloch County Nozzle Test - 2018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281550"/>
            <a:ext cx="175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03/23/2017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JD 4630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15 GPA</a:t>
            </a:r>
          </a:p>
          <a:p>
            <a:r>
              <a:rPr lang="en-US" sz="1200" dirty="0">
                <a:solidFill>
                  <a:srgbClr val="000000"/>
                </a:solidFill>
              </a:rPr>
              <a:t>25 PSI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12.6 MPH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90’ boom length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15” nozzle spacing</a:t>
            </a:r>
          </a:p>
          <a:p>
            <a:r>
              <a:rPr lang="en-US" sz="1200" dirty="0">
                <a:solidFill>
                  <a:srgbClr val="000000"/>
                </a:solidFill>
              </a:rPr>
              <a:t>32”-34” boom height</a:t>
            </a:r>
          </a:p>
        </p:txBody>
      </p:sp>
    </p:spTree>
    <p:extLst>
      <p:ext uri="{BB962C8B-B14F-4D97-AF65-F5344CB8AC3E}">
        <p14:creationId xmlns:p14="http://schemas.microsoft.com/office/powerpoint/2010/main" val="41635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glyphosate?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6532180" cy="48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7623" y="617220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5900+ lbs/A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527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Miller County Nozzle - 2018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6477000" cy="4859792"/>
          </a:xfrm>
        </p:spPr>
      </p:pic>
      <p:sp>
        <p:nvSpPr>
          <p:cNvPr id="5" name="TextBox 4"/>
          <p:cNvSpPr txBox="1"/>
          <p:nvPr/>
        </p:nvSpPr>
        <p:spPr>
          <a:xfrm>
            <a:off x="127502" y="5103674"/>
            <a:ext cx="13858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JD4030</a:t>
            </a:r>
          </a:p>
          <a:p>
            <a:r>
              <a:rPr lang="en-US" dirty="0">
                <a:solidFill>
                  <a:srgbClr val="000000"/>
                </a:solidFill>
              </a:rPr>
              <a:t>110 ft boom</a:t>
            </a:r>
          </a:p>
          <a:p>
            <a:r>
              <a:rPr lang="en-US" dirty="0">
                <a:solidFill>
                  <a:srgbClr val="000000"/>
                </a:solidFill>
              </a:rPr>
              <a:t>20” nozzle</a:t>
            </a:r>
          </a:p>
          <a:p>
            <a:r>
              <a:rPr lang="en-US" dirty="0">
                <a:solidFill>
                  <a:srgbClr val="000000"/>
                </a:solidFill>
              </a:rPr>
              <a:t>10 MPH</a:t>
            </a:r>
          </a:p>
          <a:p>
            <a:r>
              <a:rPr lang="en-US" dirty="0">
                <a:solidFill>
                  <a:srgbClr val="000000"/>
                </a:solidFill>
              </a:rPr>
              <a:t>25 PSI</a:t>
            </a:r>
          </a:p>
          <a:p>
            <a:r>
              <a:rPr lang="en-US" dirty="0">
                <a:solidFill>
                  <a:srgbClr val="000000"/>
                </a:solidFill>
              </a:rPr>
              <a:t>10 GPA</a:t>
            </a:r>
          </a:p>
        </p:txBody>
      </p:sp>
    </p:spTree>
    <p:extLst>
      <p:ext uri="{BB962C8B-B14F-4D97-AF65-F5344CB8AC3E}">
        <p14:creationId xmlns:p14="http://schemas.microsoft.com/office/powerpoint/2010/main" val="32836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 - 2018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52679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2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Nozzle Tests</a:t>
            </a:r>
            <a:br>
              <a:rPr lang="en-US" dirty="0" smtClean="0"/>
            </a:br>
            <a:r>
              <a:rPr lang="en-US" sz="3200" i="1" dirty="0" smtClean="0"/>
              <a:t>Pesticides/Fertilizers Applied</a:t>
            </a:r>
            <a:endParaRPr lang="en-US" sz="32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792474"/>
              </p:ext>
            </p:extLst>
          </p:nvPr>
        </p:nvGraphicFramePr>
        <p:xfrm>
          <a:off x="1784350" y="1447800"/>
          <a:ext cx="720884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650"/>
                <a:gridCol w="1619886"/>
                <a:gridCol w="1580514"/>
                <a:gridCol w="1447800"/>
                <a:gridCol w="12969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County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Herbicide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Fungicide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Insecticide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Other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Bulloch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Valor</a:t>
                      </a:r>
                    </a:p>
                    <a:p>
                      <a:r>
                        <a:rPr lang="en-US" dirty="0" smtClean="0"/>
                        <a:t>Strongarm</a:t>
                      </a:r>
                    </a:p>
                    <a:p>
                      <a:r>
                        <a:rPr lang="en-US" dirty="0" smtClean="0"/>
                        <a:t>Acumen</a:t>
                      </a:r>
                    </a:p>
                    <a:p>
                      <a:r>
                        <a:rPr lang="en-US" dirty="0" smtClean="0"/>
                        <a:t>Gramoxone</a:t>
                      </a:r>
                    </a:p>
                    <a:p>
                      <a:r>
                        <a:rPr lang="en-US" dirty="0" smtClean="0"/>
                        <a:t>Storm</a:t>
                      </a:r>
                    </a:p>
                    <a:p>
                      <a:r>
                        <a:rPr lang="en-US" dirty="0" smtClean="0"/>
                        <a:t>Dual Magnum</a:t>
                      </a:r>
                    </a:p>
                    <a:p>
                      <a:r>
                        <a:rPr lang="en-US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Alto</a:t>
                      </a:r>
                    </a:p>
                    <a:p>
                      <a:r>
                        <a:rPr lang="en-US" dirty="0" smtClean="0"/>
                        <a:t>Bravo</a:t>
                      </a:r>
                    </a:p>
                    <a:p>
                      <a:r>
                        <a:rPr lang="en-US" dirty="0" smtClean="0"/>
                        <a:t>Elatus</a:t>
                      </a:r>
                    </a:p>
                    <a:p>
                      <a:r>
                        <a:rPr lang="en-US" dirty="0" smtClean="0"/>
                        <a:t>Folicur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Bifenthrin</a:t>
                      </a:r>
                    </a:p>
                    <a:p>
                      <a:r>
                        <a:rPr lang="en-US" dirty="0" smtClean="0"/>
                        <a:t>Dimilin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Boron</a:t>
                      </a:r>
                    </a:p>
                    <a:p>
                      <a:r>
                        <a:rPr lang="en-US" dirty="0" err="1" smtClean="0"/>
                        <a:t>PegPower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Cadre</a:t>
                      </a:r>
                    </a:p>
                    <a:p>
                      <a:r>
                        <a:rPr lang="en-US" dirty="0" smtClean="0"/>
                        <a:t>Dual Magnum</a:t>
                      </a:r>
                    </a:p>
                    <a:p>
                      <a:r>
                        <a:rPr lang="en-US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Bravo</a:t>
                      </a:r>
                    </a:p>
                    <a:p>
                      <a:r>
                        <a:rPr lang="en-US" dirty="0" smtClean="0"/>
                        <a:t>Elatus</a:t>
                      </a:r>
                    </a:p>
                    <a:p>
                      <a:r>
                        <a:rPr lang="en-US" dirty="0" smtClean="0"/>
                        <a:t>Folicur</a:t>
                      </a:r>
                    </a:p>
                    <a:p>
                      <a:r>
                        <a:rPr lang="en-US" dirty="0" smtClean="0"/>
                        <a:t>Priaxor</a:t>
                      </a:r>
                    </a:p>
                    <a:p>
                      <a:r>
                        <a:rPr lang="en-US" dirty="0" err="1" smtClean="0"/>
                        <a:t>Propulse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Acephate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Beseige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FullBor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Micropak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PegPower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Valor</a:t>
                      </a:r>
                    </a:p>
                    <a:p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 Magnum</a:t>
                      </a:r>
                    </a:p>
                    <a:p>
                      <a:r>
                        <a:rPr lang="en-US" baseline="0" dirty="0" smtClean="0"/>
                        <a:t>Cadre</a:t>
                      </a:r>
                    </a:p>
                    <a:p>
                      <a:r>
                        <a:rPr lang="en-US" baseline="0" dirty="0" smtClean="0"/>
                        <a:t>2,4-DB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Chlorothalonil</a:t>
                      </a:r>
                    </a:p>
                    <a:p>
                      <a:r>
                        <a:rPr lang="en-US" dirty="0" smtClean="0"/>
                        <a:t>Convoy</a:t>
                      </a:r>
                    </a:p>
                    <a:p>
                      <a:r>
                        <a:rPr lang="en-US" dirty="0" err="1" smtClean="0"/>
                        <a:t>Tebuzole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Dimilin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Data</a:t>
            </a:r>
            <a:endParaRPr lang="en-US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05118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Miller Co.</a:t>
            </a:r>
          </a:p>
          <a:p>
            <a:r>
              <a:rPr lang="en-US" dirty="0">
                <a:solidFill>
                  <a:srgbClr val="000000"/>
                </a:solidFill>
              </a:rPr>
              <a:t>October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6211669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 rows (18’) X 1000’ (0.413 acres/rep) – Bulloch/Miller</a:t>
            </a:r>
          </a:p>
          <a:p>
            <a:r>
              <a:rPr lang="en-US" dirty="0">
                <a:solidFill>
                  <a:srgbClr val="000000"/>
                </a:solidFill>
              </a:rPr>
              <a:t>6 rows (18’) X Field Length (0.680-0.735 acres/rep) - Pierce</a:t>
            </a:r>
          </a:p>
        </p:txBody>
      </p:sp>
    </p:spTree>
    <p:extLst>
      <p:ext uri="{BB962C8B-B14F-4D97-AF65-F5344CB8AC3E}">
        <p14:creationId xmlns:p14="http://schemas.microsoft.com/office/powerpoint/2010/main" val="9171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</a:t>
            </a:r>
            <a:br>
              <a:rPr lang="en-US" dirty="0" smtClean="0"/>
            </a:br>
            <a:r>
              <a:rPr lang="en-US" dirty="0" smtClean="0"/>
              <a:t>September 19, 2018</a:t>
            </a:r>
            <a:endParaRPr lang="en-US" dirty="0"/>
          </a:p>
        </p:txBody>
      </p:sp>
      <p:pic>
        <p:nvPicPr>
          <p:cNvPr id="3074" name="Picture 2" descr="C:\Users\eprostko\FIELD PICTURES\2018\PIERCE COUNTY NOZZLE TEST\2018-09-19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1386110"/>
            <a:ext cx="151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XR11006-VP</a:t>
            </a:r>
          </a:p>
        </p:txBody>
      </p:sp>
    </p:spTree>
    <p:extLst>
      <p:ext uri="{BB962C8B-B14F-4D97-AF65-F5344CB8AC3E}">
        <p14:creationId xmlns:p14="http://schemas.microsoft.com/office/powerpoint/2010/main" val="630311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Pierce County Nozzle Test</a:t>
            </a:r>
            <a:br>
              <a:rPr lang="en-US" dirty="0" smtClean="0"/>
            </a:br>
            <a:r>
              <a:rPr lang="en-US" dirty="0" smtClean="0"/>
              <a:t>September 19, 2018</a:t>
            </a:r>
            <a:endParaRPr lang="en-US" dirty="0"/>
          </a:p>
        </p:txBody>
      </p:sp>
      <p:pic>
        <p:nvPicPr>
          <p:cNvPr id="2050" name="Picture 2" descr="C:\Users\eprostko\FIELD PICTURES\2018\PIERCE COUNTY NOZZLE TEST\2018-09-19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1383268"/>
            <a:ext cx="17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TTI-11006VP-C</a:t>
            </a:r>
          </a:p>
        </p:txBody>
      </p:sp>
    </p:spTree>
    <p:extLst>
      <p:ext uri="{BB962C8B-B14F-4D97-AF65-F5344CB8AC3E}">
        <p14:creationId xmlns:p14="http://schemas.microsoft.com/office/powerpoint/2010/main" val="41132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Tests - 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603625" cy="5095875"/>
          </a:xfrm>
        </p:spPr>
        <p:txBody>
          <a:bodyPr/>
          <a:lstStyle/>
          <a:p>
            <a:r>
              <a:rPr lang="en-US" dirty="0" smtClean="0"/>
              <a:t>No differences in weed, insect, disease control observed except for 3-CAH in Miller Co. </a:t>
            </a:r>
          </a:p>
          <a:p>
            <a:r>
              <a:rPr lang="en-US" dirty="0" smtClean="0"/>
              <a:t>No differences in peanut yield</a:t>
            </a:r>
            <a:endParaRPr lang="en-US" dirty="0"/>
          </a:p>
          <a:p>
            <a:r>
              <a:rPr lang="en-US" dirty="0" smtClean="0"/>
              <a:t>Growers liked auxin nozzles and plan to expand use in 2019 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Pierce Co.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October 31</a:t>
            </a:r>
          </a:p>
        </p:txBody>
      </p:sp>
    </p:spTree>
    <p:extLst>
      <p:ext uri="{BB962C8B-B14F-4D97-AF65-F5344CB8AC3E}">
        <p14:creationId xmlns:p14="http://schemas.microsoft.com/office/powerpoint/2010/main" val="16068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Tests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TTI60 will likely  not be registered for dicamba</a:t>
            </a:r>
          </a:p>
          <a:p>
            <a:r>
              <a:rPr lang="en-US" dirty="0" smtClean="0"/>
              <a:t>Growers who historically have  less than ideal pest control should not take a chance on coverage</a:t>
            </a:r>
          </a:p>
          <a:p>
            <a:r>
              <a:rPr lang="en-US" dirty="0" smtClean="0"/>
              <a:t>Timing is important!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1447800"/>
            <a:ext cx="3529013" cy="26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157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Off-Target Dicamba/Peanuts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 (Epinasty)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78" y="1341219"/>
            <a:ext cx="6706181" cy="50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8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treatment do you prefer?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344554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6042" y="6211669"/>
            <a:ext cx="1754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PE-13-18</a:t>
            </a:r>
          </a:p>
          <a:p>
            <a:r>
              <a:rPr lang="en-US" sz="1200" dirty="0" smtClean="0"/>
              <a:t>LSD (P= 0.10) = 481</a:t>
            </a:r>
          </a:p>
          <a:p>
            <a:r>
              <a:rPr lang="en-US" sz="1200" dirty="0" smtClean="0"/>
              <a:t>THSD (P = 0.10) = 974</a:t>
            </a: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7010400" y="1447800"/>
            <a:ext cx="1828800" cy="4648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II </a:t>
            </a:r>
            <a:br>
              <a:rPr lang="en-US" dirty="0" smtClean="0"/>
            </a:br>
            <a:r>
              <a:rPr lang="en-US" dirty="0" smtClean="0"/>
              <a:t>(leaf strapping)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149" y="1264706"/>
            <a:ext cx="3596925" cy="26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65312"/>
            <a:ext cx="3544887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52056"/>
            <a:ext cx="3505200" cy="26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04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III (leaf roll)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78" y="1341219"/>
            <a:ext cx="6706181" cy="50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04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Peanut Response to Xtendimax + Glyphosate (1/50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X) - 2018</a:t>
            </a:r>
            <a:br>
              <a:rPr lang="en-US" sz="2800" dirty="0" smtClean="0"/>
            </a:br>
            <a:r>
              <a:rPr lang="en-US" sz="2400" i="1" dirty="0" smtClean="0"/>
              <a:t>Applied 30 + 60 + 90 DAP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919581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PE-03-18</a:t>
            </a:r>
          </a:p>
          <a:p>
            <a:r>
              <a:rPr lang="en-US" dirty="0">
                <a:solidFill>
                  <a:srgbClr val="000000"/>
                </a:solidFill>
              </a:rPr>
              <a:t>August 16</a:t>
            </a:r>
          </a:p>
          <a:p>
            <a:r>
              <a:rPr lang="en-US" dirty="0">
                <a:solidFill>
                  <a:srgbClr val="000000"/>
                </a:solidFill>
              </a:rPr>
              <a:t>108 DAP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2402"/>
            <a:ext cx="3600686" cy="479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eprostko\FIELD PICTURES\2018\PE-03-18\2018-08-16\06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6" y="1414462"/>
            <a:ext cx="3295650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prostko\FIELD PICTURES\2018\PE-03-18\2018-08-16\06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7" y="4081463"/>
            <a:ext cx="3295649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Peanut yield (lbs/A) as influenced by dicamba + glyphosate applied at 1/50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X rates.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6131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39633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THSD (P=0.10) = NS</a:t>
            </a:r>
          </a:p>
          <a:p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= 4.8 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6164580"/>
            <a:ext cx="14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(DAP)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25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Peanuts/Dicamba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No tolerance is currently established</a:t>
            </a:r>
          </a:p>
          <a:p>
            <a:endParaRPr lang="en-US" sz="2000" dirty="0" smtClean="0"/>
          </a:p>
          <a:p>
            <a:r>
              <a:rPr lang="en-US" sz="2000" dirty="0" smtClean="0"/>
              <a:t>Peanut injury dependent upon rate and time of event</a:t>
            </a:r>
          </a:p>
          <a:p>
            <a:endParaRPr lang="en-US" sz="2000" dirty="0" smtClean="0"/>
          </a:p>
          <a:p>
            <a:r>
              <a:rPr lang="en-US" sz="2000" dirty="0" smtClean="0"/>
              <a:t>Drift rates or volatility rates (1/50thX and lower) will cause symptomology but should not reduce yields</a:t>
            </a:r>
          </a:p>
          <a:p>
            <a:endParaRPr lang="en-US" sz="2000" dirty="0"/>
          </a:p>
          <a:p>
            <a:r>
              <a:rPr lang="en-US" sz="2000" dirty="0" smtClean="0"/>
              <a:t>Pay attention!</a:t>
            </a:r>
          </a:p>
          <a:p>
            <a:endParaRPr lang="en-US" sz="20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529013" cy="265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9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Attention to Detail!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Spiderwort (a.k.a. Benghal Dayflower) Control in Peanut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type="body" sz="half" idx="1"/>
          </p:nvPr>
        </p:nvSpPr>
        <p:spPr>
          <a:xfrm>
            <a:off x="1828800" y="1447800"/>
            <a:ext cx="3527425" cy="5095875"/>
          </a:xfrm>
        </p:spPr>
        <p:txBody>
          <a:bodyPr/>
          <a:lstStyle/>
          <a:p>
            <a:r>
              <a:rPr lang="en-US" sz="2400" dirty="0" smtClean="0"/>
              <a:t>Tillage (moldboard plow)</a:t>
            </a:r>
          </a:p>
          <a:p>
            <a:endParaRPr lang="en-US" sz="2400" dirty="0" smtClean="0"/>
          </a:p>
          <a:p>
            <a:r>
              <a:rPr lang="en-US" sz="2400" dirty="0" smtClean="0"/>
              <a:t>Twin Rows (+8%)</a:t>
            </a:r>
          </a:p>
          <a:p>
            <a:endParaRPr lang="en-US" sz="2400" dirty="0" smtClean="0"/>
          </a:p>
          <a:p>
            <a:r>
              <a:rPr lang="en-US" sz="2400" b="1" i="1" u="sng" dirty="0" smtClean="0"/>
              <a:t>2 applications of Dual Magnum</a:t>
            </a:r>
          </a:p>
          <a:p>
            <a:pPr lvl="1"/>
            <a:r>
              <a:rPr lang="en-US" sz="2000" i="1" dirty="0" smtClean="0"/>
              <a:t>PRE or EPOST or POST?</a:t>
            </a:r>
          </a:p>
          <a:p>
            <a:endParaRPr lang="en-US" sz="2400" b="1" i="1" u="sng" dirty="0" smtClean="0"/>
          </a:p>
          <a:p>
            <a:r>
              <a:rPr lang="en-US" sz="2400" dirty="0" smtClean="0"/>
              <a:t>Gramoxone, Cadre, Strongarm, Basagran – POST</a:t>
            </a:r>
          </a:p>
          <a:p>
            <a:endParaRPr lang="en-US" sz="2400" dirty="0"/>
          </a:p>
        </p:txBody>
      </p:sp>
      <p:pic>
        <p:nvPicPr>
          <p:cNvPr id="12" name="Picture 2053" descr="C:\spiderwort publication\Crop of Commelina bengalensis with peanut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4175" y="1371262"/>
            <a:ext cx="3529013" cy="23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2400306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8251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97283" name="Picture 4" descr="Pictur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700" r="-256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nov2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r="26250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2" descr="Gavin Spraying Soyb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770437"/>
            <a:ext cx="3276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4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" y="4191000"/>
            <a:ext cx="189547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43050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Tillage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3048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Rye Cover Crop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433" y="4585771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Twin Rows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4938" y="47704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Herbicides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2457" y="4200525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Hand-Weeding</a:t>
            </a:r>
          </a:p>
        </p:txBody>
      </p:sp>
      <p:pic>
        <p:nvPicPr>
          <p:cNvPr id="325635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46" y="1676400"/>
            <a:ext cx="2892954" cy="21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4900" y="17277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Irrigation</a:t>
            </a:r>
          </a:p>
        </p:txBody>
      </p:sp>
    </p:spTree>
    <p:extLst>
      <p:ext uri="{BB962C8B-B14F-4D97-AF65-F5344CB8AC3E}">
        <p14:creationId xmlns:p14="http://schemas.microsoft.com/office/powerpoint/2010/main" val="29727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The Peanut Herbicide Toolbox</a:t>
            </a:r>
            <a:br>
              <a:rPr lang="en-US" altLang="en-US" sz="3200" dirty="0" smtClean="0"/>
            </a:br>
            <a:r>
              <a:rPr lang="en-US" altLang="en-US" sz="2800" i="1" dirty="0" smtClean="0">
                <a:solidFill>
                  <a:schemeClr val="tx1"/>
                </a:solidFill>
              </a:rPr>
              <a:t>23 Active ingredients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54163"/>
            <a:ext cx="3533775" cy="4438650"/>
          </a:xfrm>
        </p:spPr>
        <p:txBody>
          <a:bodyPr/>
          <a:lstStyle/>
          <a:p>
            <a:pPr eaLnBrk="1" hangingPunct="1"/>
            <a:r>
              <a:rPr lang="en-US" altLang="en-US" sz="2200" u="sng" dirty="0" smtClean="0"/>
              <a:t>PPI/PRE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Sonalan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Prowl/Pendimax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Dual Magnum/Generics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Outlook/Propel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Spartan Charge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Solicam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Strongarm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Valor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Zidua</a:t>
            </a:r>
          </a:p>
          <a:p>
            <a:pPr eaLnBrk="1" hangingPunct="1"/>
            <a:endParaRPr lang="en-US" altLang="en-US" sz="2200" dirty="0" smtClean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200" u="sng" dirty="0" smtClean="0"/>
              <a:t>POST</a:t>
            </a:r>
            <a:endParaRPr lang="en-US" altLang="en-US" sz="2200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Aim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Gramoxone </a:t>
            </a:r>
            <a:r>
              <a:rPr lang="en-US" altLang="en-US" sz="2200" i="1" dirty="0" err="1" smtClean="0"/>
              <a:t>Inteon</a:t>
            </a:r>
            <a:r>
              <a:rPr lang="en-US" altLang="en-US" sz="2200" i="1" dirty="0" smtClean="0"/>
              <a:t>/Firestorm/</a:t>
            </a:r>
            <a:r>
              <a:rPr lang="en-US" altLang="en-US" sz="2200" i="1" dirty="0" err="1" smtClean="0"/>
              <a:t>Parazone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Basagran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Ultra Blazer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Cadre/Impose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Classic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Cobra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ET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Fusilade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/</a:t>
            </a: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 Plus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Select/Arrow/Trigger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Storm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2,4-DB</a:t>
            </a:r>
          </a:p>
          <a:p>
            <a:pPr eaLnBrk="1" hangingPunct="1"/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7715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Weed Control – 2018</a:t>
            </a:r>
            <a:br>
              <a:rPr lang="en-US" sz="3200" dirty="0" smtClean="0"/>
            </a:br>
            <a:r>
              <a:rPr lang="en-US" sz="2800" i="1" dirty="0" smtClean="0"/>
              <a:t>Valor/Cadre Program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PE-15-18</a:t>
            </a:r>
          </a:p>
          <a:p>
            <a:r>
              <a:rPr lang="en-US" dirty="0">
                <a:solidFill>
                  <a:srgbClr val="000000"/>
                </a:solidFill>
              </a:rPr>
              <a:t>July 17</a:t>
            </a:r>
          </a:p>
          <a:p>
            <a:r>
              <a:rPr lang="en-US" dirty="0">
                <a:solidFill>
                  <a:srgbClr val="000000"/>
                </a:solidFill>
              </a:rPr>
              <a:t>71 DAP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60204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pic>
        <p:nvPicPr>
          <p:cNvPr id="5" name="Picture 2" descr="C:\Users\eprostko\FIELD PICTURES\2018\pe-15-18\july 17\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295400"/>
            <a:ext cx="3527425" cy="47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prostko\FIELD PICTURES\2018\pe-15-18\july 17\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529013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H="1" flipV="1">
            <a:off x="7543800" y="2590800"/>
            <a:ext cx="1447800" cy="2362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562600" y="2514600"/>
            <a:ext cx="1219200" cy="2209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486400" y="1338699"/>
            <a:ext cx="3512244" cy="116955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Prowl H</a:t>
            </a:r>
            <a:r>
              <a:rPr lang="en-US" sz="1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0 3.8Sc @ 32 oz/A (PRE)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Valor SX 51WG @ 3.0 oz/A (PRE)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Strongarm 84WG @ 0.45 oz/A (PRE)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Cadre 2AS @ 4 oz/A (38 DAP)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Dual Magnum 7.62EC @ 16 oz/A (38 DAP)</a:t>
            </a:r>
          </a:p>
        </p:txBody>
      </p:sp>
    </p:spTree>
    <p:extLst>
      <p:ext uri="{BB962C8B-B14F-4D97-AF65-F5344CB8AC3E}">
        <p14:creationId xmlns:p14="http://schemas.microsoft.com/office/powerpoint/2010/main" val="12169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Weed Control – 2018</a:t>
            </a:r>
            <a:br>
              <a:rPr lang="en-US" sz="3200" dirty="0" smtClean="0"/>
            </a:br>
            <a:r>
              <a:rPr lang="en-US" sz="2800" i="1" dirty="0" smtClean="0"/>
              <a:t>Gramoxone/Cadre Program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PE-15-18</a:t>
            </a:r>
          </a:p>
          <a:p>
            <a:r>
              <a:rPr lang="en-US" dirty="0">
                <a:solidFill>
                  <a:srgbClr val="000000"/>
                </a:solidFill>
              </a:rPr>
              <a:t>July 17</a:t>
            </a:r>
          </a:p>
          <a:p>
            <a:r>
              <a:rPr lang="en-US" dirty="0">
                <a:solidFill>
                  <a:srgbClr val="000000"/>
                </a:solidFill>
              </a:rPr>
              <a:t>71 DAP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1" y="60204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pic>
        <p:nvPicPr>
          <p:cNvPr id="5" name="Picture 2" descr="C:\Users\eprostko\FIELD PICTURES\2018\pe-15-18\july 17\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1295400"/>
            <a:ext cx="3527425" cy="47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prostko\FIELD PICTURES\2018\pe-15-18\july 17\1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295400"/>
            <a:ext cx="3529013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295400"/>
            <a:ext cx="3378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4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altLang="en-US" sz="2600" b="1" dirty="0" smtClean="0"/>
              <a:t>What do the top Georgia peanut growers do?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i="1" dirty="0" smtClean="0"/>
              <a:t>2017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990600"/>
            <a:ext cx="3702050" cy="5095875"/>
          </a:xfrm>
        </p:spPr>
        <p:txBody>
          <a:bodyPr/>
          <a:lstStyle/>
          <a:p>
            <a:r>
              <a:rPr lang="en-US" altLang="en-US" sz="2000" dirty="0" smtClean="0"/>
              <a:t>15 growers</a:t>
            </a:r>
          </a:p>
          <a:p>
            <a:r>
              <a:rPr lang="en-US" altLang="en-US" sz="2000" b="1" i="1" u="sng" dirty="0" smtClean="0"/>
              <a:t>6249 lb/A average yield</a:t>
            </a:r>
          </a:p>
          <a:p>
            <a:pPr lvl="1"/>
            <a:r>
              <a:rPr lang="en-US" altLang="en-US" sz="1600" i="1" dirty="0" smtClean="0"/>
              <a:t>GA State Avg. =  4380 lb/A</a:t>
            </a:r>
          </a:p>
          <a:p>
            <a:r>
              <a:rPr lang="en-US" altLang="en-US" sz="2000" dirty="0" smtClean="0"/>
              <a:t>100% - irrigated </a:t>
            </a:r>
          </a:p>
          <a:p>
            <a:r>
              <a:rPr lang="en-US" altLang="en-US" sz="2000" dirty="0" smtClean="0"/>
              <a:t>67% - bottom plow</a:t>
            </a:r>
          </a:p>
          <a:p>
            <a:r>
              <a:rPr lang="en-US" altLang="en-US" sz="2000" dirty="0" smtClean="0"/>
              <a:t>86% - twin rows</a:t>
            </a:r>
          </a:p>
          <a:p>
            <a:r>
              <a:rPr lang="en-US" altLang="en-US" sz="2000" b="1" u="sng" dirty="0" smtClean="0"/>
              <a:t>Herbicides</a:t>
            </a:r>
          </a:p>
          <a:p>
            <a:pPr lvl="1"/>
            <a:r>
              <a:rPr lang="en-US" altLang="en-US" sz="2000" b="1" dirty="0" smtClean="0"/>
              <a:t>53% - Sonalan</a:t>
            </a:r>
          </a:p>
          <a:p>
            <a:pPr lvl="1"/>
            <a:r>
              <a:rPr lang="en-US" altLang="en-US" sz="2000" b="1" dirty="0" smtClean="0"/>
              <a:t>93% - Valor </a:t>
            </a:r>
          </a:p>
          <a:p>
            <a:pPr lvl="1"/>
            <a:r>
              <a:rPr lang="en-US" altLang="en-US" sz="2000" dirty="0" smtClean="0"/>
              <a:t>20%- Dual</a:t>
            </a:r>
          </a:p>
          <a:p>
            <a:pPr lvl="1"/>
            <a:r>
              <a:rPr lang="en-US" altLang="en-US" sz="2000" b="1" dirty="0" smtClean="0"/>
              <a:t>73% - Cadre</a:t>
            </a:r>
          </a:p>
          <a:p>
            <a:pPr lvl="1"/>
            <a:r>
              <a:rPr lang="en-US" altLang="en-US" sz="2000" b="1" dirty="0" smtClean="0"/>
              <a:t>53% - 2,4-DB</a:t>
            </a:r>
          </a:p>
          <a:p>
            <a:pPr lvl="1"/>
            <a:r>
              <a:rPr lang="en-US" altLang="en-US" sz="2000" dirty="0" smtClean="0"/>
              <a:t>47% - Prowl</a:t>
            </a:r>
          </a:p>
          <a:p>
            <a:pPr lvl="1"/>
            <a:r>
              <a:rPr lang="en-US" altLang="en-US" sz="2000" dirty="0" smtClean="0"/>
              <a:t>40% - Strongarm </a:t>
            </a:r>
          </a:p>
          <a:p>
            <a:r>
              <a:rPr lang="en-US" altLang="en-US" sz="2000" dirty="0" smtClean="0"/>
              <a:t>9.1 MPH and 12.2 GPA (avg.)</a:t>
            </a:r>
          </a:p>
          <a:p>
            <a:endParaRPr lang="en-US" altLang="en-US" sz="2000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1213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7521</TotalTime>
  <Words>1443</Words>
  <Application>Microsoft Office PowerPoint</Application>
  <PresentationFormat>On-screen Show (4:3)</PresentationFormat>
  <Paragraphs>364</Paragraphs>
  <Slides>47</Slides>
  <Notes>4</Notes>
  <HiddenSlides>2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3_Peanuts</vt:lpstr>
      <vt:lpstr>Peanuts</vt:lpstr>
      <vt:lpstr>4_Peanuts</vt:lpstr>
      <vt:lpstr>1_Peanuts</vt:lpstr>
      <vt:lpstr>7_Peanuts</vt:lpstr>
      <vt:lpstr>2_Peanuts</vt:lpstr>
      <vt:lpstr>Office Theme</vt:lpstr>
      <vt:lpstr>Peanut Weed  Control Update - 2019   </vt:lpstr>
      <vt:lpstr>Georgia Rainfall Totals (inches) April 1 – September 1</vt:lpstr>
      <vt:lpstr>Is this glyphosate?</vt:lpstr>
      <vt:lpstr>Which treatment do you prefer?</vt:lpstr>
      <vt:lpstr>Peanut Weed Control Integrated Program Approach</vt:lpstr>
      <vt:lpstr>The Peanut Herbicide Toolbox 23 Active ingredients</vt:lpstr>
      <vt:lpstr>Peanut Weed Control – 2018 Valor/Cadre Program</vt:lpstr>
      <vt:lpstr>Peanut Weed Control – 2018 Gramoxone/Cadre Program</vt:lpstr>
      <vt:lpstr>What do the top Georgia peanut growers do? 2017 Georgia Peanut Achievement Club Winners</vt:lpstr>
      <vt:lpstr>Weed Wiper Randolph County – August 20, 2018</vt:lpstr>
      <vt:lpstr>Other Topics of Interest</vt:lpstr>
      <vt:lpstr>Anthem Flex in Peanut</vt:lpstr>
      <vt:lpstr>Weed Control in Peanut with Anthem Flex - 2018</vt:lpstr>
      <vt:lpstr>Gramoxone + Storm + Anthem Flex</vt:lpstr>
      <vt:lpstr>Anthem Flex Injury from POST Applications</vt:lpstr>
      <vt:lpstr>Brake (fluridone) vs. Valor - 2018</vt:lpstr>
      <vt:lpstr>Flumioxazin Formulations</vt:lpstr>
      <vt:lpstr>Flumioxazin Formulation Test – 2017 3 oz/A </vt:lpstr>
      <vt:lpstr>Valor Formulation Test - 2018 (3 oz/A + Prowl H20 @ 32 oz/A)</vt:lpstr>
      <vt:lpstr>Brief History of Metolachlor</vt:lpstr>
      <vt:lpstr>Early Metolachlor/Peanut Research Results</vt:lpstr>
      <vt:lpstr>Valor/Dual High Moisture Test - 2018</vt:lpstr>
      <vt:lpstr>Peanut Response to Valor + Dual Magnum - 2018</vt:lpstr>
      <vt:lpstr>J-Rooting</vt:lpstr>
      <vt:lpstr>Valor/Dual Magnum High Moisture Results - 2018</vt:lpstr>
      <vt:lpstr>PowerPoint Presentation</vt:lpstr>
      <vt:lpstr>Objective:</vt:lpstr>
      <vt:lpstr>Methodology</vt:lpstr>
      <vt:lpstr>Bulloch County Nozzle Test - 2018</vt:lpstr>
      <vt:lpstr>Miller County Nozzle - 2018</vt:lpstr>
      <vt:lpstr>Pierce County Nozzle Test - 2018</vt:lpstr>
      <vt:lpstr>2018 Nozzle Tests Pesticides/Fertilizers Applied</vt:lpstr>
      <vt:lpstr>Yield Data</vt:lpstr>
      <vt:lpstr>Pierce County Nozzle Test September 19, 2018</vt:lpstr>
      <vt:lpstr>Pierce County Nozzle Test September 19, 2018</vt:lpstr>
      <vt:lpstr>Nozzle Tests - Summary</vt:lpstr>
      <vt:lpstr>Nozzle Tests Thoughts</vt:lpstr>
      <vt:lpstr>Off-Target Dicamba/Peanuts</vt:lpstr>
      <vt:lpstr>Dicamba/Peanuts – I (Epinasty)</vt:lpstr>
      <vt:lpstr>Dicamba/Peanuts – II  (leaf strapping)</vt:lpstr>
      <vt:lpstr>Dicamba/Peanuts – III (leaf roll)</vt:lpstr>
      <vt:lpstr>Peanut Response to Xtendimax + Glyphosate (1/50th X) - 2018 Applied 30 + 60 + 90 DAP</vt:lpstr>
      <vt:lpstr>Peanut yield (lbs/A) as influenced by dicamba + glyphosate applied at 1/50th X rates.</vt:lpstr>
      <vt:lpstr>Peanuts/Dicamba Summary</vt:lpstr>
      <vt:lpstr>Pay Attention to Detail!</vt:lpstr>
      <vt:lpstr>Tropical Spiderwort (a.k.a. Benghal Dayflower) Control in Peanut</vt:lpstr>
      <vt:lpstr>Questions/Comments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51</cp:revision>
  <dcterms:created xsi:type="dcterms:W3CDTF">2018-11-12T21:04:26Z</dcterms:created>
  <dcterms:modified xsi:type="dcterms:W3CDTF">2018-12-04T18:09:33Z</dcterms:modified>
</cp:coreProperties>
</file>