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9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7" r:id="rId3"/>
    <p:sldMasterId id="2147483776" r:id="rId4"/>
    <p:sldMasterId id="2147483797" r:id="rId5"/>
    <p:sldMasterId id="2147483848" r:id="rId6"/>
    <p:sldMasterId id="2147483870" r:id="rId7"/>
    <p:sldMasterId id="2147483908" r:id="rId8"/>
    <p:sldMasterId id="2147483963" r:id="rId9"/>
    <p:sldMasterId id="2147483984" r:id="rId10"/>
  </p:sldMasterIdLst>
  <p:notesMasterIdLst>
    <p:notesMasterId r:id="rId43"/>
  </p:notesMasterIdLst>
  <p:sldIdLst>
    <p:sldId id="294" r:id="rId11"/>
    <p:sldId id="316" r:id="rId12"/>
    <p:sldId id="332" r:id="rId13"/>
    <p:sldId id="333" r:id="rId14"/>
    <p:sldId id="338" r:id="rId15"/>
    <p:sldId id="323" r:id="rId16"/>
    <p:sldId id="306" r:id="rId17"/>
    <p:sldId id="307" r:id="rId18"/>
    <p:sldId id="311" r:id="rId19"/>
    <p:sldId id="312" r:id="rId20"/>
    <p:sldId id="313" r:id="rId21"/>
    <p:sldId id="330" r:id="rId22"/>
    <p:sldId id="331" r:id="rId23"/>
    <p:sldId id="322" r:id="rId24"/>
    <p:sldId id="361" r:id="rId25"/>
    <p:sldId id="362" r:id="rId26"/>
    <p:sldId id="347" r:id="rId27"/>
    <p:sldId id="337" r:id="rId28"/>
    <p:sldId id="346" r:id="rId29"/>
    <p:sldId id="263" r:id="rId30"/>
    <p:sldId id="262" r:id="rId31"/>
    <p:sldId id="360" r:id="rId32"/>
    <p:sldId id="358" r:id="rId33"/>
    <p:sldId id="348" r:id="rId34"/>
    <p:sldId id="315" r:id="rId35"/>
    <p:sldId id="363" r:id="rId36"/>
    <p:sldId id="356" r:id="rId37"/>
    <p:sldId id="357" r:id="rId38"/>
    <p:sldId id="314" r:id="rId39"/>
    <p:sldId id="350" r:id="rId40"/>
    <p:sldId id="354" r:id="rId41"/>
    <p:sldId id="35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CC66FF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30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4119276757072E-2"/>
          <c:y val="4.7375109361329826E-2"/>
          <c:w val="0.91819954797317005"/>
          <c:h val="0.85408770778652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Ester</c:v>
                </c:pt>
                <c:pt idx="1">
                  <c:v>Amine</c:v>
                </c:pt>
                <c:pt idx="2">
                  <c:v>Choline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</c:v>
                </c:pt>
                <c:pt idx="1">
                  <c:v>13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955840"/>
        <c:axId val="81969920"/>
      </c:barChart>
      <c:catAx>
        <c:axId val="81955840"/>
        <c:scaling>
          <c:orientation val="minMax"/>
        </c:scaling>
        <c:delete val="0"/>
        <c:axPos val="b"/>
        <c:majorTickMark val="out"/>
        <c:minorTickMark val="none"/>
        <c:tickLblPos val="nextTo"/>
        <c:crossAx val="81969920"/>
        <c:crosses val="autoZero"/>
        <c:auto val="1"/>
        <c:lblAlgn val="ctr"/>
        <c:lblOffset val="100"/>
        <c:noMultiLvlLbl val="0"/>
      </c:catAx>
      <c:valAx>
        <c:axId val="8196992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955840"/>
        <c:crosses val="autoZero"/>
        <c:crossBetween val="between"/>
        <c:majorUnit val="2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8D040-FB81-43AD-9244-65C4B62B4B18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CA82F-0BDA-48D7-AA1D-704E66BF2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51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46134-E959-4AAE-B426-205D9C031798}" type="slidenum">
              <a:rPr lang="en-US" altLang="en-US" smtClean="0">
                <a:solidFill>
                  <a:prstClr val="black"/>
                </a:solidFill>
              </a:rPr>
              <a:pPr/>
              <a:t>31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7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0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348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1C99-5C1E-466E-8B8D-88CA0CA70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984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514A2-279E-4E07-B36C-4F5E17C41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728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75732-EB9B-4D2A-80FE-52D87DED4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887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E36C8-1C29-4784-AB34-F001F8632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03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D43B-E2AF-436B-A67B-D505ED2AD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231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B97C-079F-4AF9-9011-D132C26B1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533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ACD1A-F11A-459F-A88E-9EBB5E0EC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915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0C7C8-EB9A-4E87-9BAF-ECD598980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70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B82B9-18CD-48A4-9280-3FAB319A4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020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C9A46-6973-44BB-AE15-9D1AC2D34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8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36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18FF8-277D-44DD-AC16-971F9915E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458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2559-B74D-47D3-AA46-164FA365B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05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8166-151C-4395-A416-763A63867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025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027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560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767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868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090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738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7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33E0555-0C53-4113-9097-0BEB8CAE2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801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792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576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359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602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549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722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982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376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431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9F467-E1C4-4D4E-B031-5DEB5E2C4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710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469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354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5423088-4E11-43FD-9B2E-5A3E9D5C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108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346B-33AC-4459-8BBB-F6A57D90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872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1BB6-DF1B-49F4-948C-27E1144D5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13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3BE1D-E4F3-4FF8-9BA7-6190AE84C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929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72D95-1E48-4D1C-913B-794CF924F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63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B8E0-7671-42C5-BD92-12A88AD2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24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28D8F-EF0E-4EE8-BC0E-EACB26F24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248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7CE3D-C9C6-4BBF-A9BF-2263BC9F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67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03630-3D98-4610-9862-C4D71D021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164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E0A4-20BA-4DFD-98F6-66699139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34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5E8-7022-4817-A24E-4FB26015D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934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67C7-8467-43DF-982E-1D6AD5008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117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23A1-9F38-4269-9532-5541C9927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353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0F7A-82FB-4257-9A8D-215C3A4A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431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F15C-0B25-4347-81DC-13A293CAD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055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BF9A-7D67-45EB-B904-411B3887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483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9AADC-B2F0-4C1F-B909-64953F451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485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BBD2-74E2-4723-B728-B0A5126B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76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4D94-75C6-448C-B3F3-D0FA3DA25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76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86351-D672-49E8-8BC9-2B5242EBF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411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C422-0D43-49B1-9BB4-2B6E554E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697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70A35-B7A3-4AEC-B146-A7807D988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241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5423088-4E11-43FD-9B2E-5A3E9D5C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472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346B-33AC-4459-8BBB-F6A57D90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754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1BB6-DF1B-49F4-948C-27E1144D5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352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3BE1D-E4F3-4FF8-9BA7-6190AE84C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994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72D95-1E48-4D1C-913B-794CF924F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494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B8E0-7671-42C5-BD92-12A88AD2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443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28D8F-EF0E-4EE8-BC0E-EACB26F24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507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7CE3D-C9C6-4BBF-A9BF-2263BC9F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41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DC2B1-06EA-4B89-9F48-DC96E306D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949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E0A4-20BA-4DFD-98F6-66699139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178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5E8-7022-4817-A24E-4FB26015D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505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67C7-8467-43DF-982E-1D6AD5008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68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23A1-9F38-4269-9532-5541C9927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450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0F7A-82FB-4257-9A8D-215C3A4A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202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F15C-0B25-4347-81DC-13A293CAD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88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BF9A-7D67-45EB-B904-411B3887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9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9AADC-B2F0-4C1F-B909-64953F451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955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BBD2-74E2-4723-B728-B0A5126B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587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4D94-75C6-448C-B3F3-D0FA3DA25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0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13186-BC60-4F88-8E1F-BE12DC58E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151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C422-0D43-49B1-9BB4-2B6E554E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60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70A35-B7A3-4AEC-B146-A7807D988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962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A4E6234-20C3-48BE-A268-B5E62F292897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55B9FC7-84EB-4D31-AA31-A7B194B3B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381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5A17D92-F510-4FF6-B5A8-9371A2CBF08E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B107B21-5EDF-4D1C-A705-9764A9A3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248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AEC990E-B0FD-4207-BE5C-D2E925EAB917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95DCC69-2951-483E-B870-B82955A9B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254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4C8C847-0DBA-4621-B4F4-A7AB82D47B87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36CFA51-C1A8-432A-9A99-4A5AF8725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054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6FA5D1E-1FEA-40F1-B7FA-16E2B06A26F5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873ABB0-E982-4F72-97DC-3B8DB068F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35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79108DB-B0F2-4940-9087-1344467AF642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8B3DE40-5617-4877-9C5F-A928A0CF9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490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260FD18-1A42-446D-BC51-DAC9EA0C01D5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7957EF5-47A0-42DE-94FD-22B72AFE2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391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DDEA282-BA4F-43D0-BB98-BF35AE3D1D2F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35F6A9-F1F7-4887-82CE-7E2229965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1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92414-7C09-46CB-A9D5-CFDC5C0C9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804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8811DBA-EF83-4E6F-ADA0-BCCF055E723A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3429D15-E02A-410E-810C-3B083305D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551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AEA01E6-722F-4573-9A63-4532C52F2F72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0DF4734-D389-4871-9AF6-6D2787270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33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5D07AB4-5452-4FB1-B593-276F03A7FF7B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7A8CC61-73B2-44BE-8F8A-CEE5A9430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775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A9029B0-8824-4E88-8A43-5E303410C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39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020C4-59EE-4CBB-9951-28BDDC8E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2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1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DA4CA-81F8-4102-956F-321E8F8C0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3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F411-3297-481A-AB56-CD585FBE0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47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3893A-64DA-4332-90FA-8EF83B52A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0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1A910-A930-4280-97AA-17EFC9F33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22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9EF39-B4E6-4C2B-8A72-CDF29CA87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952EC-D43C-4BDE-BE6E-922ACBD30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91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85996-751B-4840-93A9-36A25BCC4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31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430AE-351C-4B40-A6E0-03B173D5E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7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AB62-691E-46CB-BF41-8F3D4F35D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88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BF8C-D797-45FF-9769-507A612AC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9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23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F4115-4EDA-44A6-9C66-AF0D4740F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8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FB0E2-D3C3-46AF-A58B-FAE51B8A7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27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D3E3C3B0-059C-406C-956E-CAA019AE3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17D0-E068-4C46-98B5-9C7425F4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4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2CD3E-754E-4051-B7DD-17A2A6B21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4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0ED50-31A1-409F-9CBC-063CCD826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4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39C6-463C-4E7C-8D0E-3A020A353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5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F5565-46FD-43EC-ACED-5D2CDDED5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2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3C9B1-6272-4D4E-B3D5-C866A5EC7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4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438B6-773F-4171-BAD3-32794E4BD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0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34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90D7-3A1B-43DE-B163-FFBDA36A6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09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02A67-1CFD-4824-A804-C5E2D79B7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56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95DBB-2FD6-4702-BE7A-F6CC6F258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98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1891-2665-4D43-862F-AC434D806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9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1EE0E-BEC9-4A7A-B90A-8C9EA9AD0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46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81B32-03F0-495E-A972-2BE66C514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33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108A-FFD1-47BF-A988-D9A5CBA0A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446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1EA9-891A-4099-8A5D-D986FE5B9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0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D2814-02B6-4DBF-8983-A77CB279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85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9808A-0F0D-47F6-AB60-EDF86431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0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15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652A5-1E6A-4724-B4EA-5B94C0EDC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21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8D90-00DE-4A01-BDED-CB019711D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95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5B149C2-4DA2-4764-A680-9D3ABC6B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33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45B05-6042-4305-B19D-FA2021035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41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AC020-4626-4777-896D-4669486C3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75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23291-0FA0-4949-9312-A2853588A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43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5552-31F7-44FE-B1DA-317DDB5ED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57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5C7F6-E62C-4BCF-94C6-52F62C737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9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0AD0-94C5-4207-9BDA-492447EE4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41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85FA6-6F99-41F5-A087-FB8D87076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6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14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11E8-5AF0-40B8-B48E-1C7B10000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14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8B972-5CD8-47BD-85B5-8744F6E59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96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6834D-ADB0-4A44-93CA-31424D722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5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7225C-16BE-4121-A284-F6081C742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759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C84E5-6C74-47E5-8EBF-11665CB2A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48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242FE-ABBE-4C77-9396-F0465F738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784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679-F19E-4E0D-86CE-03135B80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30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42CA5-D202-4517-97F7-CF765533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444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1BA6-183D-4E85-9A6F-D137CD52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22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2134-6DD7-4837-904E-BBFB5ADA3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9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070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B65A8-944A-462D-860E-15556A2A4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07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0B242-A267-4AD3-9068-F3633DA65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06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878C729E-44B7-4282-BFD4-2CF77855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71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2386-B433-4C19-AFF2-3735EE03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00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BF77-A81A-49DA-A278-9C27B9FD5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3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97BC-063A-4C0C-AF16-453E32280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728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62C7D-BF88-4CA7-A2B7-B108A53B1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34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D2D0-18EA-4BA9-AA0F-740DD6B9F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580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312E-EF84-4C5F-919F-EC7745EA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327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8383-10C9-4BC3-907F-968DDC7E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1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0684A-0129-4D1F-897C-5CBC77508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031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04B1-D516-430C-923B-1D405C93C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281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7234D-7692-449C-A5F2-F36C35C34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483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09632-8ECB-4FBA-A434-A1FC6F7D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695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7269-EA6E-4FB2-9183-758D15181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144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C8169-F7B6-40A6-BF14-64E2A2B9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68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0B478-2719-4B75-9B54-170F444E2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70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5A05-8A72-4006-8FD8-E03F3D286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543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6526B-8083-4C9F-999B-BF51B6AEC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344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5A6E7-4368-4CD0-8B2F-DF989209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3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1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1893F-E2E5-4D56-8BAF-5F3848AAF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40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A3E9B-11C2-410C-8FA9-CF02847C4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084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3558B3E-C32B-4AC7-8503-4AC16E5C1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764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EB7E9-58CB-430B-8BDE-319E4545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078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97E9-85D4-4D83-A593-2FC90C94C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75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2EA16-5447-4D26-A219-230F2FD15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653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CA1B-B8B1-4AEA-91F1-13CB63900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898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37F5-302B-4DF1-9A66-AE5240750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4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138E-B967-4EB5-950F-8FA993A6D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066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68FA6-CB97-4AA2-9560-EEDB240FA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7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05D8-E7D7-45E5-9F3E-B67BE4D7B7DE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2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0FFDC51F-1507-441E-B0C6-A7364A491237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AB2F6827-BAE2-45C4-90FC-1C01F7762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5A5EA4-39C9-4B85-A126-93E26BD03E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2CCA0-6BB3-44E2-A08B-BA89F7D9965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6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E7E053-33AD-4149-B6C9-5A80EC41A9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219DB-D612-4653-B4DE-A1797549C75B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11F57B-47E7-41AB-8702-3083779A6C9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5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5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7B89CF-1E98-410D-BB7B-5CE1B97F266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6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7B89CF-1E98-410D-BB7B-5CE1B97F266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8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  <p:sldLayoutId id="2147483983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microsoft.com/office/2007/relationships/hdphoto" Target="../media/hdphoto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10" Type="http://schemas.openxmlformats.org/officeDocument/2006/relationships/image" Target="../media/image58.jpg"/><Relationship Id="rId4" Type="http://schemas.microsoft.com/office/2007/relationships/hdphoto" Target="../media/hdphoto2.wdp"/><Relationship Id="rId9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72200" y="16764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rgbClr val="FFFF00"/>
                </a:solidFill>
              </a:rPr>
              <a:t>2,4-D and Dicamba Resistant Soybeans in the Southeast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862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Eric P. Prostko</a:t>
            </a:r>
          </a:p>
          <a:p>
            <a:pPr algn="ctr" eaLnBrk="1" hangingPunct="1"/>
            <a:r>
              <a:rPr lang="en-US" dirty="0" smtClean="0"/>
              <a:t>Professor and Extension Weed Specialist</a:t>
            </a:r>
          </a:p>
          <a:p>
            <a:pPr algn="ctr" eaLnBrk="1" hangingPunct="1"/>
            <a:r>
              <a:rPr lang="en-US" dirty="0" smtClean="0"/>
              <a:t>Dept. Crop &amp; Soil Sciences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86400"/>
            <a:ext cx="19812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49" y="6408706"/>
            <a:ext cx="1455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2016 Soybean Expo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38618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Roundup </a:t>
            </a:r>
            <a:r>
              <a:rPr lang="en-US" dirty="0" err="1" smtClean="0"/>
              <a:t>Xtend</a:t>
            </a:r>
            <a:r>
              <a:rPr lang="en-US" dirty="0" smtClean="0"/>
              <a:t> - 2014</a:t>
            </a:r>
            <a:endParaRPr lang="en-US" dirty="0"/>
          </a:p>
        </p:txBody>
      </p:sp>
      <p:pic>
        <p:nvPicPr>
          <p:cNvPr id="5122" name="Picture 2" descr="L:\field pictures\2014 field pictures\SB-10-14\july 21\0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34258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723" y="5832901"/>
            <a:ext cx="920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SB-10-14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July 21</a:t>
            </a:r>
          </a:p>
          <a:p>
            <a:pPr marL="228600" indent="-228600">
              <a:buFontTx/>
              <a:buAutoNum type="arabicPlain" startAt="15"/>
            </a:pPr>
            <a:r>
              <a:rPr lang="en-US" sz="1200" dirty="0" smtClean="0">
                <a:solidFill>
                  <a:srgbClr val="000000"/>
                </a:solidFill>
              </a:rPr>
              <a:t>D after </a:t>
            </a:r>
          </a:p>
          <a:p>
            <a:pPr marL="228600" indent="-228600">
              <a:buFontTx/>
              <a:buAutoNum type="arabicPlain" startAt="15"/>
            </a:pPr>
            <a:r>
              <a:rPr lang="en-US" sz="1200" dirty="0" smtClean="0">
                <a:solidFill>
                  <a:srgbClr val="000000"/>
                </a:solidFill>
              </a:rPr>
              <a:t>POST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99" y="1784811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NTC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1676400"/>
            <a:ext cx="262123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Valor – PRE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Roundup </a:t>
            </a:r>
            <a:r>
              <a:rPr lang="en-US" dirty="0" err="1" smtClean="0">
                <a:solidFill>
                  <a:srgbClr val="FFFF00"/>
                </a:solidFill>
              </a:rPr>
              <a:t>Xtend</a:t>
            </a:r>
            <a:r>
              <a:rPr lang="en-US" dirty="0" smtClean="0">
                <a:solidFill>
                  <a:srgbClr val="FFFF00"/>
                </a:solidFill>
              </a:rPr>
              <a:t> - POST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4724400" y="2819400"/>
            <a:ext cx="1219200" cy="1981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6629400" y="2819400"/>
            <a:ext cx="1524000" cy="1600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16097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Engenia Program – DT Soybeans 2014</a:t>
            </a:r>
            <a:br>
              <a:rPr lang="en-US" sz="2600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(EPOST Applied 13 DAP)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6146" name="Picture 2" descr="L:\field pictures\2014 field pictures\newsome\july 14\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L:\field pictures\2014 field pictures\newsome\july 14\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:\field pictures\2014 field pictures\newsome\july 14\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0923" y="5410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4308" y="5373469"/>
            <a:ext cx="2114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Roundup P-Max  +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Induce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EPOST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7918" y="5419635"/>
            <a:ext cx="26917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Prowl H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0 – PRE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Zidua + Roundup P-Max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+ </a:t>
            </a:r>
            <a:r>
              <a:rPr lang="en-US" b="1" i="1" u="sng" dirty="0" smtClean="0">
                <a:solidFill>
                  <a:srgbClr val="FF0000"/>
                </a:solidFill>
              </a:rPr>
              <a:t>ENGENIA</a:t>
            </a:r>
            <a:r>
              <a:rPr lang="en-US" dirty="0" smtClean="0">
                <a:solidFill>
                  <a:srgbClr val="000000"/>
                </a:solidFill>
              </a:rPr>
              <a:t> + Induce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EPOST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243935"/>
            <a:ext cx="154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New-2014, July 14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27 d after EPOST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eprostko\prostkoeric C drive\herbicide label pictures\Engenia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1448662" cy="740935"/>
          </a:xfrm>
          <a:prstGeom prst="rect">
            <a:avLst/>
          </a:prstGeom>
          <a:solidFill>
            <a:srgbClr val="F8F8F8"/>
          </a:solidFill>
        </p:spPr>
      </p:pic>
    </p:spTree>
    <p:extLst>
      <p:ext uri="{BB962C8B-B14F-4D97-AF65-F5344CB8AC3E}">
        <p14:creationId xmlns:p14="http://schemas.microsoft.com/office/powerpoint/2010/main" val="42460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good are dicamba and  2,4-D on Palmer Amaranth?</a:t>
            </a:r>
            <a:endParaRPr lang="en-US" dirty="0"/>
          </a:p>
        </p:txBody>
      </p:sp>
      <p:pic>
        <p:nvPicPr>
          <p:cNvPr id="3074" name="Picture 2" descr="L:\field pictures\2015 field pictures\sb-10-15\july7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5 field pictures\sb-10-15\july7\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5306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field pictures\2015 field pictures\sb-10-15\july7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37211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414" y="5401977"/>
            <a:ext cx="2052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SB-10-15</a:t>
            </a:r>
          </a:p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July 7 </a:t>
            </a:r>
          </a:p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35 DAT</a:t>
            </a:r>
          </a:p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AMAPA – 1-8” tall 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2819400" y="4557712"/>
            <a:ext cx="1295400" cy="2057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4724400" y="4572000"/>
            <a:ext cx="1066800" cy="20288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943600" y="2133600"/>
            <a:ext cx="914400" cy="1676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7363661" y="2119607"/>
            <a:ext cx="1143000" cy="1905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600200" y="16441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NTC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1631361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Roundup PM @ 22 oz/A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Clarity @ 16 oz/A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4998" y="4008842"/>
            <a:ext cx="191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Roundup PM @ 22 oz/A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Cobra @ 16 oz/A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COC @ 1% v/v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01367" y="5968781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15 GPA</a:t>
            </a:r>
          </a:p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TTI02 tips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Dicamba/2,4-D Symptomology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L:\field pictures\2015 field pictures\2015-06-10\0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286000"/>
            <a:ext cx="4038600" cy="302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prostko\Desktop\GRAD STUDENTS\wen carter\0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3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 Improvements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572000"/>
          </a:xfrm>
        </p:spPr>
        <p:txBody>
          <a:bodyPr/>
          <a:lstStyle/>
          <a:p>
            <a:r>
              <a:rPr lang="en-US" sz="1800" dirty="0" smtClean="0"/>
              <a:t>Volatility has always been a big issue/concern with auxin herbicides.</a:t>
            </a:r>
          </a:p>
          <a:p>
            <a:endParaRPr lang="en-US" sz="1800" dirty="0" smtClean="0"/>
          </a:p>
          <a:p>
            <a:r>
              <a:rPr lang="en-US" sz="1800" dirty="0" smtClean="0"/>
              <a:t>Newer formulations of 2,4-D and dicamba are </a:t>
            </a:r>
            <a:r>
              <a:rPr lang="en-US" sz="1800" b="1" i="1" u="sng" dirty="0" smtClean="0"/>
              <a:t>significantly</a:t>
            </a:r>
            <a:r>
              <a:rPr lang="en-US" sz="1800" dirty="0" smtClean="0"/>
              <a:t> less volatile than older formulations.</a:t>
            </a:r>
          </a:p>
          <a:p>
            <a:endParaRPr lang="en-US" sz="1800" dirty="0" smtClean="0"/>
          </a:p>
          <a:p>
            <a:r>
              <a:rPr lang="en-US" sz="1800" b="1" i="1" u="sng" dirty="0" smtClean="0"/>
              <a:t>OLDER FORMULATIONS WILL NOT BE LABELED FOR USE IN AUXIN SYSTEMS!!!!!</a:t>
            </a:r>
          </a:p>
          <a:p>
            <a:endParaRPr lang="en-US" sz="1800" dirty="0" smtClean="0"/>
          </a:p>
          <a:p>
            <a:r>
              <a:rPr lang="en-US" sz="1800" b="1" i="1" u="sng" dirty="0" smtClean="0"/>
              <a:t>Less volatility (i.e. vapor drift) does not mean less physical drift!!!!</a:t>
            </a:r>
            <a:endParaRPr lang="en-US" sz="1800" b="1" i="1" u="sng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4259179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5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Cotton Injury (%) From 2,4-D Volatiles for 48 hours Under Plastic Tunnels (21-28 DAT)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750520"/>
              </p:ext>
            </p:extLst>
          </p:nvPr>
        </p:nvGraphicFramePr>
        <p:xfrm>
          <a:off x="304800" y="17526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6428601"/>
            <a:ext cx="4912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Sosnoskie et al.  2015.  Weed Technology 29:177-184 (UGA)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494133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*83% reduction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799" y="512599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*93% reduction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67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5" t="23194" r="25527" b="20803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209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800600"/>
          </a:xfrm>
        </p:spPr>
        <p:txBody>
          <a:bodyPr/>
          <a:lstStyle/>
          <a:p>
            <a:r>
              <a:rPr lang="en-US" sz="3600" dirty="0" smtClean="0"/>
              <a:t>Less drift potential and less volatility </a:t>
            </a:r>
            <a:r>
              <a:rPr lang="en-US" sz="3600" b="1" i="1" u="sng" dirty="0" smtClean="0"/>
              <a:t>does not mean 0 drift or volatility!!!</a:t>
            </a:r>
            <a:endParaRPr lang="en-US" sz="3600" b="1" i="1" u="sng" dirty="0"/>
          </a:p>
        </p:txBody>
      </p:sp>
      <p:pic>
        <p:nvPicPr>
          <p:cNvPr id="5122" name="Picture 2" descr="C:\Users\eprostko\AppData\Local\Microsoft\Windows\Temporary Internet Files\Content.IE5\C3KXI78U\you-151415_640[1]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3886200" cy="3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8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2,4-D and Dicamba Crops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C000"/>
                </a:solidFill>
              </a:rPr>
              <a:t>(Don’t Get Messed Up!)</a:t>
            </a:r>
            <a:endParaRPr lang="en-US" sz="3200" i="1" dirty="0">
              <a:solidFill>
                <a:srgbClr val="FFC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994404"/>
              </p:ext>
            </p:extLst>
          </p:nvPr>
        </p:nvGraphicFramePr>
        <p:xfrm>
          <a:off x="228600" y="1676400"/>
          <a:ext cx="8686800" cy="4404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/>
                <a:gridCol w="1930400"/>
                <a:gridCol w="1930400"/>
                <a:gridCol w="1351280"/>
                <a:gridCol w="1737360"/>
              </a:tblGrid>
              <a:tr h="4517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Crop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Glyphosate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Glufosinate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2,4-D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Dicamba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field corn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YES/NO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r>
                        <a:rPr lang="en-US" baseline="30000" dirty="0" smtClean="0">
                          <a:effectLst/>
                        </a:rPr>
                        <a:t>1</a:t>
                      </a:r>
                      <a:endParaRPr lang="en-US" baseline="30000" dirty="0">
                        <a:effectLst/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soybean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cotton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Dicamba cotton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Dicamba soybean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6072411"/>
            <a:ext cx="8643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Dicamba is already registered for use in field corn (up to a certain point).  Not sure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 at this point if new formulations will be specifically labeled.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3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Droplet Size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705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Service Announcement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UGA weed scientists are not actively promoting the use of 2,4-D or dicamba resistant crop technologies over any other technology or herbicide.</a:t>
            </a:r>
          </a:p>
          <a:p>
            <a:endParaRPr lang="en-US" dirty="0"/>
          </a:p>
          <a:p>
            <a:r>
              <a:rPr lang="en-US" dirty="0" smtClean="0"/>
              <a:t>If GA growers decide to use these technologies, UGA weed scientists and extension agents will provide the best possible educational programs and technical support to ensure safe and effective use.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35" y="6019800"/>
            <a:ext cx="1520825" cy="59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7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8153400" cy="990600"/>
          </a:xfrm>
        </p:spPr>
        <p:txBody>
          <a:bodyPr/>
          <a:lstStyle/>
          <a:p>
            <a:r>
              <a:rPr lang="en-US" dirty="0"/>
              <a:t>micron (µm) is a unit of measure equivalent to 1/25,000 of an inch.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8526" r="9166" b="7465"/>
          <a:stretch/>
        </p:blipFill>
        <p:spPr bwMode="auto">
          <a:xfrm>
            <a:off x="1447800" y="2209800"/>
            <a:ext cx="6598834" cy="435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3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Median Diameter (VMD)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dirty="0"/>
              <a:t>value where 50% of the total volume or mass of liquid sprayed is made up of droplets larger than this value, and 50% is made up of droplets smaller than this value.</a:t>
            </a:r>
          </a:p>
          <a:p>
            <a:r>
              <a:rPr lang="en-US" dirty="0" smtClean="0"/>
              <a:t>D</a:t>
            </a:r>
            <a:r>
              <a:rPr lang="en-US" baseline="-25000" dirty="0" smtClean="0"/>
              <a:t>v0.5</a:t>
            </a:r>
          </a:p>
          <a:p>
            <a:r>
              <a:rPr lang="en-US" dirty="0" smtClean="0"/>
              <a:t>Measured in microns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038600" cy="29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4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Table 1.  Spray Droplet Size Classification</a:t>
            </a:r>
            <a:r>
              <a:rPr lang="en-US" sz="28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879389"/>
              </p:ext>
            </p:extLst>
          </p:nvPr>
        </p:nvGraphicFramePr>
        <p:xfrm>
          <a:off x="381000" y="1371597"/>
          <a:ext cx="8458200" cy="4109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/>
                <a:gridCol w="2114550"/>
                <a:gridCol w="2114550"/>
                <a:gridCol w="2114550"/>
              </a:tblGrid>
              <a:tr h="968259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Category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Symbol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Color Code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Approximate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VMD</a:t>
                      </a:r>
                      <a:r>
                        <a:rPr lang="en-US" baseline="-25000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(Microns)</a:t>
                      </a:r>
                      <a:endParaRPr lang="en-US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6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Extremely Fine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XF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PURPLE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&lt;50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6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Very Fine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VF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51-136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6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Fine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ORANGE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137-177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6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Medium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178-218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6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Coarse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219-349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6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Very Coarse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VC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GREEN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350-428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6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Extremely Coarse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XC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WHITE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429-622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6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Ultra Coarse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BLACK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&gt;622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1475" y="5525869"/>
            <a:ext cx="6617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Estimated from sample reference graph in ASBAE/ANSI/ASAE Standard S572.1</a:t>
            </a:r>
          </a:p>
          <a:p>
            <a:r>
              <a:rPr lang="en-US" sz="14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VMD = Volume median diameter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1475" y="4114800"/>
            <a:ext cx="8467725" cy="16726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prostkoeric C drive\ARM DATA\nz-02-15\SNB14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16004" r="29984" b="6661"/>
          <a:stretch/>
        </p:blipFill>
        <p:spPr bwMode="auto">
          <a:xfrm>
            <a:off x="0" y="838200"/>
            <a:ext cx="29954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prostkoeric C drive\ARM DATA\nz-02-15\SNB14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18321" r="33933" b="8351"/>
          <a:stretch/>
        </p:blipFill>
        <p:spPr bwMode="auto">
          <a:xfrm flipH="1">
            <a:off x="6172201" y="807720"/>
            <a:ext cx="287976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7786" y="5384577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11002DG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322 </a:t>
            </a:r>
            <a:r>
              <a:rPr lang="en-US" dirty="0" smtClean="0">
                <a:solidFill>
                  <a:srgbClr val="000000"/>
                </a:solidFill>
              </a:rPr>
              <a:t>(C)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5379720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AIXR 11002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402 </a:t>
            </a:r>
            <a:r>
              <a:rPr lang="en-US" dirty="0" smtClean="0">
                <a:solidFill>
                  <a:srgbClr val="000000"/>
                </a:solidFill>
              </a:rPr>
              <a:t>(VC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5379719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TTI 02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524 </a:t>
            </a:r>
            <a:r>
              <a:rPr lang="en-US" dirty="0" smtClean="0">
                <a:solidFill>
                  <a:srgbClr val="000000"/>
                </a:solidFill>
              </a:rPr>
              <a:t>(XC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880"/>
            <a:ext cx="1122802" cy="80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eprostko\prostkoeric C drive\ARM DATA\nz-02-15\SNB140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14533" r="34300" b="9754"/>
          <a:stretch/>
        </p:blipFill>
        <p:spPr bwMode="auto">
          <a:xfrm>
            <a:off x="3048000" y="80772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7620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CC"/>
                </a:solidFill>
              </a:rPr>
              <a:t>VMD</a:t>
            </a:r>
            <a:r>
              <a:rPr lang="en-US" sz="3200" baseline="-25000" dirty="0" smtClean="0">
                <a:solidFill>
                  <a:srgbClr val="3333CC"/>
                </a:solidFill>
              </a:rPr>
              <a:t>50</a:t>
            </a:r>
            <a:r>
              <a:rPr lang="en-US" sz="3200" dirty="0" smtClean="0">
                <a:solidFill>
                  <a:srgbClr val="3333CC"/>
                </a:solidFill>
              </a:rPr>
              <a:t> for Common </a:t>
            </a:r>
            <a:r>
              <a:rPr lang="en-US" sz="3200" dirty="0">
                <a:solidFill>
                  <a:srgbClr val="3333CC"/>
                </a:solidFill>
              </a:rPr>
              <a:t>N</a:t>
            </a:r>
            <a:r>
              <a:rPr lang="en-US" sz="3200" dirty="0" smtClean="0">
                <a:solidFill>
                  <a:srgbClr val="3333CC"/>
                </a:solidFill>
              </a:rPr>
              <a:t>ozzle Types</a:t>
            </a:r>
            <a:endParaRPr lang="en-US" sz="3200" dirty="0">
              <a:solidFill>
                <a:srgbClr val="3333CC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0" y="914400"/>
            <a:ext cx="2895600" cy="4419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0" y="838200"/>
            <a:ext cx="2971800" cy="457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114800" y="21336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0000"/>
                </a:solidFill>
              </a:rPr>
              <a:t>?</a:t>
            </a:r>
            <a:endParaRPr lang="en-US" sz="96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124200"/>
            <a:ext cx="27432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" y="3158836"/>
            <a:ext cx="2744098" cy="1830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58836"/>
            <a:ext cx="2739385" cy="18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 Height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Auto-Boom</a:t>
            </a:r>
            <a:endParaRPr lang="en-US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420269" cy="453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40" y="1752600"/>
            <a:ext cx="346311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19" y="4114800"/>
            <a:ext cx="333516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1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Sprayer Cleanout</a:t>
            </a:r>
            <a:b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possible in this rig?</a:t>
            </a:r>
            <a:endParaRPr lang="en-US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629400" cy="494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7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Enlist™ Duo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FFC000"/>
                </a:solidFill>
              </a:rPr>
              <a:t>Label Sprayer Cleanout</a:t>
            </a:r>
            <a:endParaRPr lang="en-US" sz="3200" i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09600"/>
            <a:ext cx="2103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6" b="947"/>
          <a:stretch/>
        </p:blipFill>
        <p:spPr bwMode="auto">
          <a:xfrm>
            <a:off x="2050034" y="1595873"/>
            <a:ext cx="5112766" cy="492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2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 in 2015 and what will happen in 2016?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392103"/>
              </p:ext>
            </p:extLst>
          </p:nvPr>
        </p:nvGraphicFramePr>
        <p:xfrm>
          <a:off x="152400" y="1600200"/>
          <a:ext cx="8610600" cy="483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200"/>
                <a:gridCol w="1219200"/>
                <a:gridCol w="160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Question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2,4-D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Dicamba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Herbicide Trait Deregulated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Herbicide Registered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 </a:t>
                      </a:r>
                    </a:p>
                    <a:p>
                      <a:pPr algn="ctr"/>
                      <a:r>
                        <a:rPr lang="en-US" sz="1600" dirty="0" smtClean="0"/>
                        <a:t>(not in SE)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China</a:t>
                      </a:r>
                      <a:r>
                        <a:rPr lang="en-US" sz="1600" baseline="0" dirty="0" smtClean="0"/>
                        <a:t> Import Approval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</a:p>
                    <a:p>
                      <a:pPr algn="ctr"/>
                      <a:r>
                        <a:rPr lang="en-US" sz="1600" dirty="0" smtClean="0"/>
                        <a:t>(2/2/2016)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Were there any commercial acres of 2,4-D or dicamba soybean planted in SE in 2015?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Were there any commercial soybean acres treated with</a:t>
                      </a:r>
                      <a:r>
                        <a:rPr lang="en-US" sz="1600" baseline="0" dirty="0" smtClean="0"/>
                        <a:t> 2,4-D or dicamba in 2015?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What is the cost of Enlist Duo or Roundup </a:t>
                      </a:r>
                      <a:r>
                        <a:rPr lang="en-US" sz="1600" dirty="0" err="1" smtClean="0"/>
                        <a:t>Xtend</a:t>
                      </a:r>
                      <a:r>
                        <a:rPr lang="en-US" sz="1600" dirty="0" smtClean="0"/>
                        <a:t> or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Xtendimax</a:t>
                      </a:r>
                      <a:r>
                        <a:rPr lang="en-US" sz="1600" baseline="0" dirty="0" smtClean="0"/>
                        <a:t> or Engenia?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??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??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How much for a 50 lb bag of seed?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??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+$5/bag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Realistic first commercial use in SE?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2017??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Seed but no herbicide in 2016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0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Performance?????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6400"/>
            <a:ext cx="6096000" cy="4572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2450"/>
            <a:ext cx="1231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9037"/>
            <a:ext cx="16097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7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 and Dicamba Tolerant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24000"/>
            <a:ext cx="4953000" cy="4572000"/>
          </a:xfrm>
        </p:spPr>
        <p:txBody>
          <a:bodyPr/>
          <a:lstStyle/>
          <a:p>
            <a:r>
              <a:rPr lang="en-US" sz="2000" dirty="0" smtClean="0"/>
              <a:t>Start clean!</a:t>
            </a:r>
          </a:p>
          <a:p>
            <a:endParaRPr lang="en-US" sz="2000" dirty="0" smtClean="0"/>
          </a:p>
          <a:p>
            <a:r>
              <a:rPr lang="en-US" sz="2000" dirty="0" smtClean="0"/>
              <a:t>Still need a residual!  Maybe 2???</a:t>
            </a:r>
          </a:p>
          <a:p>
            <a:endParaRPr lang="en-US" sz="2000" dirty="0" smtClean="0"/>
          </a:p>
          <a:p>
            <a:r>
              <a:rPr lang="en-US" sz="2000" dirty="0" smtClean="0"/>
              <a:t>Still need to be timely (3-4” tall weeds)!</a:t>
            </a:r>
          </a:p>
          <a:p>
            <a:endParaRPr lang="en-US" sz="2000" dirty="0" smtClean="0"/>
          </a:p>
          <a:p>
            <a:r>
              <a:rPr lang="en-US" sz="2000" b="1" i="1" u="sng" dirty="0" smtClean="0"/>
              <a:t>GA growers must significantly improve in the areas of drift and sprayer contamination management </a:t>
            </a:r>
          </a:p>
          <a:p>
            <a:endParaRPr lang="en-US" sz="2000" b="1" i="1" u="sng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1967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have to have this new technology?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PPO’s still working?</a:t>
            </a:r>
          </a:p>
          <a:p>
            <a:pPr lvl="1"/>
            <a:r>
              <a:rPr lang="en-US" dirty="0" smtClean="0"/>
              <a:t>Reflex, Valor</a:t>
            </a:r>
          </a:p>
          <a:p>
            <a:endParaRPr lang="en-US" dirty="0" smtClean="0"/>
          </a:p>
          <a:p>
            <a:r>
              <a:rPr lang="en-US" dirty="0" smtClean="0"/>
              <a:t>When will Liberty crash and burn?</a:t>
            </a:r>
          </a:p>
          <a:p>
            <a:endParaRPr lang="en-US" dirty="0" smtClean="0"/>
          </a:p>
          <a:p>
            <a:r>
              <a:rPr lang="en-US" dirty="0" smtClean="0"/>
              <a:t>Dryland production</a:t>
            </a:r>
          </a:p>
          <a:p>
            <a:pPr lvl="1"/>
            <a:r>
              <a:rPr lang="en-US" dirty="0" smtClean="0"/>
              <a:t>Residual activation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886200" cy="246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343400"/>
            <a:ext cx="1353141" cy="1438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21378"/>
            <a:ext cx="2230446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99" y="5846884"/>
            <a:ext cx="2047935" cy="76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The Labels!!!!!!!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52600"/>
            <a:ext cx="30289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5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Auxin Trainings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“Using Pesticides Wisely”</a:t>
            </a:r>
            <a:endParaRPr lang="en-US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5257800" cy="4572000"/>
          </a:xfrm>
        </p:spPr>
        <p:txBody>
          <a:bodyPr/>
          <a:lstStyle/>
          <a:p>
            <a:r>
              <a:rPr lang="en-US" b="1" i="1" u="sng" dirty="0" smtClean="0"/>
              <a:t>Required by GA Dept. of Ag</a:t>
            </a:r>
          </a:p>
          <a:p>
            <a:pPr lvl="1"/>
            <a:r>
              <a:rPr lang="en-US" dirty="0" smtClean="0"/>
              <a:t>Feb 22</a:t>
            </a:r>
            <a:r>
              <a:rPr lang="en-US" dirty="0"/>
              <a:t>:  </a:t>
            </a:r>
            <a:r>
              <a:rPr lang="en-US" dirty="0" smtClean="0"/>
              <a:t>Turner/Bacon </a:t>
            </a:r>
          </a:p>
          <a:p>
            <a:pPr lvl="1"/>
            <a:r>
              <a:rPr lang="en-US" dirty="0" smtClean="0"/>
              <a:t>Feb </a:t>
            </a:r>
            <a:r>
              <a:rPr lang="en-US" dirty="0"/>
              <a:t>23:  </a:t>
            </a:r>
            <a:r>
              <a:rPr lang="en-US" dirty="0" smtClean="0"/>
              <a:t>Dooly/Dodge</a:t>
            </a:r>
          </a:p>
          <a:p>
            <a:pPr lvl="1"/>
            <a:r>
              <a:rPr lang="en-US" dirty="0" smtClean="0"/>
              <a:t>Feb 23: Brooks/Mitchell</a:t>
            </a:r>
          </a:p>
          <a:p>
            <a:pPr lvl="1"/>
            <a:r>
              <a:rPr lang="en-US" dirty="0" smtClean="0"/>
              <a:t>Feb 29: Early/Terrell</a:t>
            </a:r>
          </a:p>
          <a:p>
            <a:pPr lvl="1"/>
            <a:r>
              <a:rPr lang="en-US" dirty="0" smtClean="0"/>
              <a:t>Feb 29: Toombs-Tattnall/Screven</a:t>
            </a:r>
          </a:p>
          <a:p>
            <a:pPr lvl="1"/>
            <a:r>
              <a:rPr lang="en-US" dirty="0" smtClean="0"/>
              <a:t>Mar 1: Washington/Emanuel</a:t>
            </a:r>
          </a:p>
          <a:p>
            <a:pPr lvl="1"/>
            <a:r>
              <a:rPr lang="en-US" dirty="0" smtClean="0"/>
              <a:t>Mar 1: Gordon/Madison</a:t>
            </a:r>
            <a:r>
              <a:rPr lang="en-US" dirty="0"/>
              <a:t>  </a:t>
            </a:r>
            <a:endParaRPr lang="en-US" dirty="0" smtClean="0"/>
          </a:p>
          <a:p>
            <a:r>
              <a:rPr lang="en-US" b="1" i="1" u="sng" dirty="0" smtClean="0"/>
              <a:t>One-on-One follow ups with UGA County Extension Agent (voluntary)</a:t>
            </a:r>
            <a:r>
              <a:rPr lang="en-US" b="1" i="1" u="sng" dirty="0"/>
              <a:t>  </a:t>
            </a:r>
            <a:r>
              <a:rPr lang="en-US" dirty="0"/>
              <a:t>  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209800" cy="249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0"/>
            <a:ext cx="3513385" cy="13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3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Box 4"/>
          <p:cNvSpPr txBox="1">
            <a:spLocks noChangeArrowheads="1"/>
          </p:cNvSpPr>
          <p:nvPr/>
        </p:nvSpPr>
        <p:spPr bwMode="auto">
          <a:xfrm>
            <a:off x="381000" y="88900"/>
            <a:ext cx="2828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168" y="673100"/>
            <a:ext cx="296267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eprostko@uga.edu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www.gaweed.com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12668" r="28641" b="62532"/>
          <a:stretch/>
        </p:blipFill>
        <p:spPr bwMode="auto">
          <a:xfrm>
            <a:off x="6934200" y="6037701"/>
            <a:ext cx="1981200" cy="7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7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Soybean Weed Control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13, 2015 (99 DAP)</a:t>
            </a:r>
            <a:endParaRPr lang="en-US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L:\field pictures\2015 field pictures\2015-08-13\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04" y="1573047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1640" y="378173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  <a:endParaRPr 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797424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  <a:endParaRPr 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374993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C000"/>
                </a:solidFill>
                <a:latin typeface="Arial"/>
              </a:rPr>
              <a:t>NTC</a:t>
            </a:r>
            <a:endParaRPr lang="en-US" sz="1200" b="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21" y="639301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SB-01-15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2304" y="1600200"/>
            <a:ext cx="6290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Started clean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Dual Magnum (PRE)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0.5” irrigation (1 DAT)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Roundup WM + Reflex or Prefix + Classic or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</a:rPr>
              <a:t>FirstRate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 (23 DAP)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4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2,4-D/</a:t>
            </a:r>
            <a:r>
              <a:rPr lang="en-US" dirty="0" err="1" smtClean="0"/>
              <a:t>Dicamba</a:t>
            </a:r>
            <a:r>
              <a:rPr lang="en-US" dirty="0" smtClean="0"/>
              <a:t> Technologies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8" y="3723127"/>
            <a:ext cx="3076969" cy="120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5" y="1765292"/>
            <a:ext cx="1449078" cy="170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65292"/>
            <a:ext cx="3148447" cy="122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30" y="3130856"/>
            <a:ext cx="20113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88" y="3841902"/>
            <a:ext cx="15001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16" y="3810000"/>
            <a:ext cx="1566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23" y="1821570"/>
            <a:ext cx="1828800" cy="159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648200" y="1600200"/>
            <a:ext cx="0" cy="487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050861" y="578580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2,4-D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7838" y="576575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cs typeface="Arial" charset="0"/>
              </a:rPr>
              <a:t>dicamba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5" y="4993291"/>
            <a:ext cx="3511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48" y="4838703"/>
            <a:ext cx="2087563" cy="7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28" y="4838703"/>
            <a:ext cx="1255130" cy="8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0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was/is causing the delay?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Endangered Species Act</a:t>
            </a:r>
          </a:p>
          <a:p>
            <a:pPr lvl="1"/>
            <a:r>
              <a:rPr lang="en-US" dirty="0" smtClean="0"/>
              <a:t>GA has 63 species</a:t>
            </a:r>
          </a:p>
          <a:p>
            <a:pPr lvl="1"/>
            <a:endParaRPr lang="en-US" dirty="0"/>
          </a:p>
          <a:p>
            <a:r>
              <a:rPr lang="en-US" dirty="0" smtClean="0"/>
              <a:t>China</a:t>
            </a:r>
          </a:p>
          <a:p>
            <a:pPr lvl="1"/>
            <a:r>
              <a:rPr lang="en-US" dirty="0" smtClean="0"/>
              <a:t>Leading importer of soybean and cotton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2842260" cy="199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8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Enlist™ Herbicide Tolerant Soybean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9443" name="Content Placeholder 3"/>
          <p:cNvSpPr>
            <a:spLocks noGrp="1"/>
          </p:cNvSpPr>
          <p:nvPr>
            <p:ph sz="half" idx="2"/>
          </p:nvPr>
        </p:nvSpPr>
        <p:spPr>
          <a:xfrm>
            <a:off x="4286780" y="1577975"/>
            <a:ext cx="4857220" cy="4572000"/>
          </a:xfrm>
        </p:spPr>
        <p:txBody>
          <a:bodyPr/>
          <a:lstStyle/>
          <a:p>
            <a:r>
              <a:rPr lang="en-US" altLang="en-US" sz="1500" dirty="0" smtClean="0"/>
              <a:t>tolerance to 2,4-D + glyphosate + glufosinate (Liberty)</a:t>
            </a:r>
          </a:p>
          <a:p>
            <a:r>
              <a:rPr lang="en-US" altLang="en-US" sz="1500" dirty="0" smtClean="0"/>
              <a:t>Trait was deregulated in September 2014 and herbicide in October 2014</a:t>
            </a:r>
          </a:p>
          <a:p>
            <a:r>
              <a:rPr lang="en-US" altLang="en-US" sz="1500" u="sng" dirty="0" err="1" smtClean="0"/>
              <a:t>Colex</a:t>
            </a:r>
            <a:r>
              <a:rPr lang="en-US" altLang="en-US" sz="1500" u="sng" dirty="0" smtClean="0"/>
              <a:t>-D</a:t>
            </a:r>
            <a:r>
              <a:rPr lang="en-US" altLang="en-US" sz="1500" dirty="0" smtClean="0"/>
              <a:t>™ technology</a:t>
            </a:r>
          </a:p>
          <a:p>
            <a:pPr lvl="1"/>
            <a:r>
              <a:rPr lang="en-US" altLang="en-US" sz="1500" i="1" dirty="0" smtClean="0"/>
              <a:t>2,4-D choline</a:t>
            </a:r>
          </a:p>
          <a:p>
            <a:pPr lvl="1"/>
            <a:r>
              <a:rPr lang="en-US" altLang="en-US" sz="1500" i="1" dirty="0" smtClean="0"/>
              <a:t>lower volatility</a:t>
            </a:r>
          </a:p>
          <a:p>
            <a:pPr lvl="1"/>
            <a:r>
              <a:rPr lang="en-US" altLang="en-US" sz="1500" i="1" dirty="0" smtClean="0"/>
              <a:t>lower drift potential</a:t>
            </a:r>
          </a:p>
          <a:p>
            <a:pPr lvl="1"/>
            <a:r>
              <a:rPr lang="en-US" altLang="en-US" sz="1500" i="1" dirty="0" smtClean="0"/>
              <a:t>enhanced handling/mixing characteristics</a:t>
            </a:r>
          </a:p>
          <a:p>
            <a:pPr lvl="1"/>
            <a:r>
              <a:rPr lang="en-US" altLang="en-US" sz="1500" i="1" dirty="0" smtClean="0"/>
              <a:t>reduced odor</a:t>
            </a:r>
          </a:p>
          <a:p>
            <a:r>
              <a:rPr lang="en-US" altLang="en-US" sz="1500" dirty="0" smtClean="0"/>
              <a:t>1 Burndown/PRE application + 2 POST applications (R2 stage)</a:t>
            </a:r>
          </a:p>
          <a:p>
            <a:r>
              <a:rPr lang="en-US" altLang="en-US" sz="1500" b="1" u="sng" dirty="0" smtClean="0"/>
              <a:t>Enlist™ Duo</a:t>
            </a:r>
          </a:p>
          <a:p>
            <a:pPr lvl="1"/>
            <a:r>
              <a:rPr lang="en-US" altLang="en-US" sz="1500" dirty="0" smtClean="0"/>
              <a:t>DMA-Glyphosate (1.7 lb ae/gal) + 2,4-D choline (1.6 lb ae/gal) – (3.5-4.75 pt/A)</a:t>
            </a:r>
          </a:p>
          <a:p>
            <a:r>
              <a:rPr lang="en-US" altLang="en-US" sz="1500" b="1" u="sng" dirty="0" smtClean="0"/>
              <a:t>2015</a:t>
            </a:r>
            <a:r>
              <a:rPr lang="en-US" altLang="en-US" sz="1500" dirty="0" smtClean="0"/>
              <a:t> Product Launch</a:t>
            </a:r>
          </a:p>
          <a:p>
            <a:pPr lvl="1"/>
            <a:r>
              <a:rPr lang="en-US" altLang="en-US" sz="1500" dirty="0" smtClean="0"/>
              <a:t>IA, IL, IN, OH, SD, WI  (first)</a:t>
            </a:r>
          </a:p>
          <a:p>
            <a:pPr lvl="1"/>
            <a:r>
              <a:rPr lang="en-US" altLang="en-US" sz="1500" dirty="0" smtClean="0"/>
              <a:t>AR, KS, LA, MN, MO, MS, NE, ND, OK, TN, (next)</a:t>
            </a:r>
          </a:p>
        </p:txBody>
      </p:sp>
      <p:sp>
        <p:nvSpPr>
          <p:cNvPr id="7168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9448" name="Picture 5" descr="dht_soybe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676400"/>
            <a:ext cx="4142317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37585" r="33381" b="43216"/>
          <a:stretch/>
        </p:blipFill>
        <p:spPr bwMode="auto">
          <a:xfrm>
            <a:off x="1958975" y="4964081"/>
            <a:ext cx="2205029" cy="132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1489" y="5861314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2,4-D choline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28"/>
          <a:stretch/>
        </p:blipFill>
        <p:spPr bwMode="auto">
          <a:xfrm>
            <a:off x="7072609" y="593408"/>
            <a:ext cx="2057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046599"/>
            <a:ext cx="12287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488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 Soybeans - 2012</a:t>
            </a:r>
            <a:endParaRPr lang="en-US" dirty="0"/>
          </a:p>
        </p:txBody>
      </p:sp>
      <p:pic>
        <p:nvPicPr>
          <p:cNvPr id="2050" name="Picture 2" descr="I:\field pictures\2012 field shots\sb-09-12\june 29\Picture 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field pictures\2012 field shots\sb-09-12\june 29\Picture 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8058" y="5883007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NTC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853" y="5883007"/>
            <a:ext cx="2938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Valor SX 51WG - PRE (May 4)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Enlist Duo - MPOST (June 1)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N-PAK AMS - MPOST (June 1)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5" y="6179224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SB-09-12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Planted  May 3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Photo: June 29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2103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Dicamba-Tolerant (DT) Soybeans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600200"/>
            <a:ext cx="6528054" cy="4572000"/>
          </a:xfrm>
        </p:spPr>
        <p:txBody>
          <a:bodyPr/>
          <a:lstStyle/>
          <a:p>
            <a:r>
              <a:rPr lang="en-US" altLang="en-US" sz="1600" dirty="0" smtClean="0"/>
              <a:t>Monsanto/BASF</a:t>
            </a:r>
          </a:p>
          <a:p>
            <a:r>
              <a:rPr lang="en-US" altLang="en-US" sz="1600" b="1" u="sng" dirty="0" smtClean="0"/>
              <a:t>Roundup Ready XTEND Crop System</a:t>
            </a:r>
          </a:p>
          <a:p>
            <a:pPr lvl="1"/>
            <a:r>
              <a:rPr lang="en-US" altLang="en-US" sz="1600" dirty="0" smtClean="0"/>
              <a:t>Roundup Ready 2 XTEND- soybeans</a:t>
            </a:r>
          </a:p>
          <a:p>
            <a:pPr lvl="2"/>
            <a:r>
              <a:rPr lang="en-US" altLang="en-US" sz="1600" dirty="0" smtClean="0"/>
              <a:t>Glyphosate + dicamba resistance</a:t>
            </a:r>
          </a:p>
          <a:p>
            <a:r>
              <a:rPr lang="en-US" altLang="en-US" sz="1600" b="1" u="sng" dirty="0" smtClean="0"/>
              <a:t>Herbicides</a:t>
            </a:r>
          </a:p>
          <a:p>
            <a:pPr lvl="1"/>
            <a:r>
              <a:rPr lang="en-US" altLang="en-US" sz="1600" b="1" u="sng" dirty="0" err="1" smtClean="0"/>
              <a:t>XtendiMax</a:t>
            </a:r>
            <a:r>
              <a:rPr lang="en-US" altLang="en-US" sz="1600" b="1" u="sng" dirty="0" smtClean="0"/>
              <a:t> (with Vapor Grip)</a:t>
            </a:r>
          </a:p>
          <a:p>
            <a:pPr lvl="2"/>
            <a:r>
              <a:rPr lang="en-US" altLang="en-US" sz="1600" i="1" dirty="0" smtClean="0"/>
              <a:t>Reduced volatility dicamba</a:t>
            </a:r>
          </a:p>
          <a:p>
            <a:pPr lvl="2"/>
            <a:r>
              <a:rPr lang="en-US" altLang="en-US" sz="1600" i="1" dirty="0" smtClean="0"/>
              <a:t>12.8 oz/A (0.5 lb ae/A dicamba)</a:t>
            </a:r>
          </a:p>
          <a:p>
            <a:pPr lvl="1"/>
            <a:r>
              <a:rPr lang="en-US" altLang="en-US" sz="1600" b="1" u="sng" dirty="0" smtClean="0">
                <a:cs typeface="Arial" charset="0"/>
              </a:rPr>
              <a:t>Roundup </a:t>
            </a:r>
            <a:r>
              <a:rPr lang="en-US" altLang="en-US" sz="1600" b="1" u="sng" dirty="0" err="1" smtClean="0">
                <a:cs typeface="Arial" charset="0"/>
              </a:rPr>
              <a:t>Xtend</a:t>
            </a:r>
            <a:r>
              <a:rPr lang="en-US" altLang="en-US" sz="1600" b="1" u="sng" dirty="0" smtClean="0">
                <a:cs typeface="Arial" charset="0"/>
              </a:rPr>
              <a:t> (with Vapor Grip)</a:t>
            </a:r>
          </a:p>
          <a:p>
            <a:pPr lvl="2"/>
            <a:r>
              <a:rPr lang="en-US" altLang="en-US" sz="1600" i="1" dirty="0" smtClean="0">
                <a:cs typeface="Arial" charset="0"/>
              </a:rPr>
              <a:t>Reduced volatility dicamba + glyphosate</a:t>
            </a:r>
          </a:p>
          <a:p>
            <a:pPr lvl="2"/>
            <a:r>
              <a:rPr lang="en-US" altLang="en-US" sz="1600" i="1" dirty="0" smtClean="0">
                <a:cs typeface="Arial" charset="0"/>
              </a:rPr>
              <a:t>48 oz/A (1 lb ae glyphosate + 0.5 lb ae dicamba)</a:t>
            </a:r>
          </a:p>
          <a:p>
            <a:pPr lvl="1"/>
            <a:r>
              <a:rPr lang="en-US" altLang="en-US" sz="1600" b="1" u="sng" dirty="0" smtClean="0"/>
              <a:t>Engenia</a:t>
            </a:r>
            <a:r>
              <a:rPr lang="en-US" altLang="en-US" sz="1600" dirty="0" smtClean="0">
                <a:cs typeface="Arial" charset="0"/>
              </a:rPr>
              <a:t>™ (BASF)</a:t>
            </a:r>
          </a:p>
          <a:p>
            <a:pPr lvl="2"/>
            <a:r>
              <a:rPr lang="en-US" altLang="en-US" sz="1600" i="1" dirty="0" smtClean="0">
                <a:cs typeface="Arial" charset="0"/>
              </a:rPr>
              <a:t>dicamba–BAPMA</a:t>
            </a:r>
          </a:p>
          <a:p>
            <a:pPr lvl="2"/>
            <a:r>
              <a:rPr lang="en-US" altLang="en-US" sz="1600" i="1" dirty="0" smtClean="0">
                <a:cs typeface="Arial" charset="0"/>
              </a:rPr>
              <a:t>12.8 oz/A (0.5 lb ae/A)</a:t>
            </a:r>
          </a:p>
          <a:p>
            <a:r>
              <a:rPr lang="en-US" altLang="en-US" sz="1600" dirty="0" smtClean="0">
                <a:cs typeface="Arial" charset="0"/>
              </a:rPr>
              <a:t>PRE or POST (R1)</a:t>
            </a:r>
          </a:p>
          <a:p>
            <a:r>
              <a:rPr lang="en-US" altLang="en-US" sz="1600" b="1" u="sng" dirty="0" smtClean="0">
                <a:solidFill>
                  <a:srgbClr val="FF0000"/>
                </a:solidFill>
                <a:cs typeface="Arial" charset="0"/>
              </a:rPr>
              <a:t>RESIDUAL STILL NEEDED!!!!!!!!!!!!!!!!!!!</a:t>
            </a:r>
            <a:r>
              <a:rPr lang="en-US" altLang="en-US" sz="2000" b="1" u="sng" dirty="0" smtClean="0">
                <a:solidFill>
                  <a:srgbClr val="FF0000"/>
                </a:solidFill>
                <a:cs typeface="Arial" charset="0"/>
              </a:rPr>
              <a:t>!!!!</a:t>
            </a:r>
          </a:p>
        </p:txBody>
      </p:sp>
      <p:pic>
        <p:nvPicPr>
          <p:cNvPr id="19149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7588" r="89320" b="63268"/>
          <a:stretch>
            <a:fillRect/>
          </a:stretch>
        </p:blipFill>
        <p:spPr bwMode="auto">
          <a:xfrm>
            <a:off x="7493982" y="4419600"/>
            <a:ext cx="12096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5" descr="monsa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7432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eprostko\prostkoeric C drive\herbicide label pictures\Engenia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42" y="5410200"/>
            <a:ext cx="2295144" cy="1173877"/>
          </a:xfrm>
          <a:prstGeom prst="rect">
            <a:avLst/>
          </a:prstGeom>
          <a:solidFill>
            <a:srgbClr val="F8F8F8"/>
          </a:solidFill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1" t="34272" r="63642" b="54528"/>
          <a:stretch/>
        </p:blipFill>
        <p:spPr bwMode="auto">
          <a:xfrm>
            <a:off x="7451894" y="2886768"/>
            <a:ext cx="149678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62852" r="64746" b="32348"/>
          <a:stretch/>
        </p:blipFill>
        <p:spPr bwMode="auto">
          <a:xfrm>
            <a:off x="5446634" y="3724968"/>
            <a:ext cx="201168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29599" r="64007" b="63200"/>
          <a:stretch/>
        </p:blipFill>
        <p:spPr bwMode="auto">
          <a:xfrm>
            <a:off x="5446634" y="2676641"/>
            <a:ext cx="1608024" cy="62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5668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14758</TotalTime>
  <Words>1039</Words>
  <Application>Microsoft Office PowerPoint</Application>
  <PresentationFormat>On-screen Show (4:3)</PresentationFormat>
  <Paragraphs>270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Office Theme</vt:lpstr>
      <vt:lpstr>PPP_SGENE_TXT_Firetruck_Sign</vt:lpstr>
      <vt:lpstr>4_PPP_SGENE_TXT_Firetruck_Sign</vt:lpstr>
      <vt:lpstr>5_PPP_SGENE_TXT_Firetruck_Sign</vt:lpstr>
      <vt:lpstr>8_PPP_SGENE_TXT_Firetruck_Sign</vt:lpstr>
      <vt:lpstr>1_PPP_SGENE_TXT_Firetruck_Sign</vt:lpstr>
      <vt:lpstr>Peanuts</vt:lpstr>
      <vt:lpstr>6_PPP_SGENE_TXT_Firetruck_Sign</vt:lpstr>
      <vt:lpstr>7_PPP_SGENE_TXT_Firetruck_Sign</vt:lpstr>
      <vt:lpstr>3_Office Theme</vt:lpstr>
      <vt:lpstr>2,4-D and Dicamba Resistant Soybeans in the Southeast</vt:lpstr>
      <vt:lpstr>Public Service Announcement</vt:lpstr>
      <vt:lpstr>Do we have to have this new technology?</vt:lpstr>
      <vt:lpstr>Soybean Weed Control August 13, 2015 (99 DAP)</vt:lpstr>
      <vt:lpstr>2,4-D/Dicamba Technologies</vt:lpstr>
      <vt:lpstr>What was/is causing the delay?</vt:lpstr>
      <vt:lpstr>Enlist™ Herbicide Tolerant Soybean</vt:lpstr>
      <vt:lpstr>Enlist Soybeans - 2012</vt:lpstr>
      <vt:lpstr>Dicamba-Tolerant (DT) Soybeans</vt:lpstr>
      <vt:lpstr>Roundup Xtend - 2014</vt:lpstr>
      <vt:lpstr>Engenia Program – DT Soybeans 2014 (EPOST Applied 13 DAP)</vt:lpstr>
      <vt:lpstr>How good are dicamba and  2,4-D on Palmer Amaranth?</vt:lpstr>
      <vt:lpstr>Dicamba/2,4-D Symptomology</vt:lpstr>
      <vt:lpstr>Formulation Improvements</vt:lpstr>
      <vt:lpstr>Cotton Injury (%) From 2,4-D Volatiles for 48 hours Under Plastic Tunnels (21-28 DAT)</vt:lpstr>
      <vt:lpstr>PowerPoint Presentation</vt:lpstr>
      <vt:lpstr>PowerPoint Presentation</vt:lpstr>
      <vt:lpstr>2,4-D and Dicamba Crops (Don’t Get Messed Up!)</vt:lpstr>
      <vt:lpstr>Droplet Size</vt:lpstr>
      <vt:lpstr>Micron</vt:lpstr>
      <vt:lpstr>Volume Median Diameter (VMD)</vt:lpstr>
      <vt:lpstr>Table 1.  Spray Droplet Size Classification1.</vt:lpstr>
      <vt:lpstr>PowerPoint Presentation</vt:lpstr>
      <vt:lpstr>Boom Height Auto-Boom</vt:lpstr>
      <vt:lpstr>Sprayer Cleanout Is it possible in this rig?</vt:lpstr>
      <vt:lpstr>Enlist™ Duo Label Sprayer Cleanout</vt:lpstr>
      <vt:lpstr>What happened in 2015 and what will happen in 2016?</vt:lpstr>
      <vt:lpstr>Variety Performance?????</vt:lpstr>
      <vt:lpstr>2,4-D and Dicamba Tolerant Crops</vt:lpstr>
      <vt:lpstr>Read The Labels!!!!!!!</vt:lpstr>
      <vt:lpstr>2016 Auxin Trainings “Using Pesticides Wisely”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1.  ASAE S-572 Spray Tip Classification by Droplet Size.</dc:title>
  <dc:creator>Eric P. Prostko</dc:creator>
  <cp:lastModifiedBy>Eric P. Prostko</cp:lastModifiedBy>
  <cp:revision>173</cp:revision>
  <cp:lastPrinted>2016-02-01T15:19:42Z</cp:lastPrinted>
  <dcterms:created xsi:type="dcterms:W3CDTF">2013-02-25T13:06:52Z</dcterms:created>
  <dcterms:modified xsi:type="dcterms:W3CDTF">2016-02-03T20:44:05Z</dcterms:modified>
</cp:coreProperties>
</file>