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4202" r:id="rId2"/>
    <p:sldMasterId id="2147484222" r:id="rId3"/>
    <p:sldMasterId id="2147484239" r:id="rId4"/>
    <p:sldMasterId id="2147484259" r:id="rId5"/>
    <p:sldMasterId id="2147484275" r:id="rId6"/>
  </p:sldMasterIdLst>
  <p:notesMasterIdLst>
    <p:notesMasterId r:id="rId22"/>
  </p:notesMasterIdLst>
  <p:handoutMasterIdLst>
    <p:handoutMasterId r:id="rId23"/>
  </p:handoutMasterIdLst>
  <p:sldIdLst>
    <p:sldId id="312" r:id="rId7"/>
    <p:sldId id="327" r:id="rId8"/>
    <p:sldId id="322" r:id="rId9"/>
    <p:sldId id="335" r:id="rId10"/>
    <p:sldId id="313" r:id="rId11"/>
    <p:sldId id="329" r:id="rId12"/>
    <p:sldId id="330" r:id="rId13"/>
    <p:sldId id="323" r:id="rId14"/>
    <p:sldId id="332" r:id="rId15"/>
    <p:sldId id="333" r:id="rId16"/>
    <p:sldId id="331" r:id="rId17"/>
    <p:sldId id="325" r:id="rId18"/>
    <p:sldId id="336" r:id="rId19"/>
    <p:sldId id="334" r:id="rId20"/>
    <p:sldId id="328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640000"/>
              </a:solidFill>
              <a:ln cmpd="sng"/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8D5E2F"/>
              </a:solidFill>
            </c:spPr>
          </c:dPt>
          <c:dPt>
            <c:idx val="3"/>
            <c:bubble3D val="0"/>
            <c:spPr>
              <a:solidFill>
                <a:srgbClr val="3333FF"/>
              </a:solidFill>
            </c:spPr>
          </c:dPt>
          <c:dPt>
            <c:idx val="4"/>
            <c:bubble3D val="0"/>
            <c:spPr>
              <a:solidFill>
                <a:srgbClr val="00800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4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324850018747659E-3"/>
                  <c:y val="9.44771311652348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0.1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Georgia-06G</c:v>
                </c:pt>
                <c:pt idx="1">
                  <c:v>Tifguard</c:v>
                </c:pt>
                <c:pt idx="2">
                  <c:v>Georgia Greener</c:v>
                </c:pt>
                <c:pt idx="3">
                  <c:v>Georgia-09B</c:v>
                </c:pt>
                <c:pt idx="4">
                  <c:v>Florida-07</c:v>
                </c:pt>
                <c:pt idx="5">
                  <c:v>Georgia-07W</c:v>
                </c:pt>
                <c:pt idx="6">
                  <c:v>FloRun '107'</c:v>
                </c:pt>
                <c:pt idx="7">
                  <c:v>TUFRunner '727'</c:v>
                </c:pt>
                <c:pt idx="8">
                  <c:v>Others</c:v>
                </c:pt>
                <c:pt idx="9">
                  <c:v>Georgia-12Y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85.609799717777207</c:v>
                </c:pt>
                <c:pt idx="1">
                  <c:v>4.6132740679995559</c:v>
                </c:pt>
                <c:pt idx="2">
                  <c:v>2.2559285326377365</c:v>
                </c:pt>
                <c:pt idx="3">
                  <c:v>2.1766487896480506</c:v>
                </c:pt>
                <c:pt idx="4">
                  <c:v>1.8418636301180145</c:v>
                </c:pt>
                <c:pt idx="5">
                  <c:v>1.5262713657271598</c:v>
                </c:pt>
                <c:pt idx="6">
                  <c:v>1.2935575121645881</c:v>
                </c:pt>
                <c:pt idx="7">
                  <c:v>0.68265638392769512</c:v>
                </c:pt>
                <c:pt idx="8">
                  <c:v>0.56492542033530169</c:v>
                </c:pt>
                <c:pt idx="9" formatCode="0.00">
                  <c:v>0.14481911786836729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7406053513757"/>
          <c:y val="4.4996982853778789E-2"/>
          <c:w val="0.83607718747459714"/>
          <c:h val="0.869088036892584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y-actual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spPr>
              <a:ln w="25400">
                <a:solidFill>
                  <a:srgbClr val="FFFF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1.1746414609400294E-2"/>
                  <c:y val="0.4523998331984203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>
                        <a:solidFill>
                          <a:srgbClr val="FFFF00"/>
                        </a:solidFill>
                      </a:rPr>
                      <a:t>y = 0.7882x + 1072.2
R² = 0.773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Sheet1!$A$2:$A$51</c:f>
              <c:numCache>
                <c:formatCode>General</c:formatCode>
                <c:ptCount val="50"/>
                <c:pt idx="0">
                  <c:v>3683</c:v>
                </c:pt>
                <c:pt idx="1">
                  <c:v>3258</c:v>
                </c:pt>
                <c:pt idx="2">
                  <c:v>3740</c:v>
                </c:pt>
                <c:pt idx="3">
                  <c:v>3669</c:v>
                </c:pt>
                <c:pt idx="4">
                  <c:v>3456</c:v>
                </c:pt>
                <c:pt idx="5">
                  <c:v>3456</c:v>
                </c:pt>
                <c:pt idx="6">
                  <c:v>2266</c:v>
                </c:pt>
                <c:pt idx="7">
                  <c:v>6995</c:v>
                </c:pt>
                <c:pt idx="8">
                  <c:v>7069</c:v>
                </c:pt>
                <c:pt idx="9">
                  <c:v>6951</c:v>
                </c:pt>
                <c:pt idx="10">
                  <c:v>7057</c:v>
                </c:pt>
                <c:pt idx="11">
                  <c:v>4499</c:v>
                </c:pt>
                <c:pt idx="12">
                  <c:v>5154</c:v>
                </c:pt>
                <c:pt idx="13">
                  <c:v>5505</c:v>
                </c:pt>
                <c:pt idx="14">
                  <c:v>4457</c:v>
                </c:pt>
                <c:pt idx="15">
                  <c:v>6950</c:v>
                </c:pt>
                <c:pt idx="16">
                  <c:v>7694</c:v>
                </c:pt>
                <c:pt idx="17">
                  <c:v>6216</c:v>
                </c:pt>
                <c:pt idx="18">
                  <c:v>5684</c:v>
                </c:pt>
                <c:pt idx="19">
                  <c:v>5374</c:v>
                </c:pt>
                <c:pt idx="20">
                  <c:v>4455</c:v>
                </c:pt>
                <c:pt idx="21">
                  <c:v>5096</c:v>
                </c:pt>
                <c:pt idx="22">
                  <c:v>4720</c:v>
                </c:pt>
                <c:pt idx="23">
                  <c:v>6615</c:v>
                </c:pt>
                <c:pt idx="24">
                  <c:v>7147</c:v>
                </c:pt>
                <c:pt idx="25">
                  <c:v>5526</c:v>
                </c:pt>
                <c:pt idx="26">
                  <c:v>6304</c:v>
                </c:pt>
                <c:pt idx="27">
                  <c:v>6369</c:v>
                </c:pt>
                <c:pt idx="28">
                  <c:v>6706</c:v>
                </c:pt>
                <c:pt idx="29">
                  <c:v>7212</c:v>
                </c:pt>
                <c:pt idx="30">
                  <c:v>6408</c:v>
                </c:pt>
                <c:pt idx="31">
                  <c:v>5655</c:v>
                </c:pt>
                <c:pt idx="32">
                  <c:v>5889</c:v>
                </c:pt>
                <c:pt idx="33">
                  <c:v>6414</c:v>
                </c:pt>
                <c:pt idx="34">
                  <c:v>5034</c:v>
                </c:pt>
                <c:pt idx="35">
                  <c:v>6197</c:v>
                </c:pt>
                <c:pt idx="36">
                  <c:v>5571</c:v>
                </c:pt>
                <c:pt idx="37">
                  <c:v>6568</c:v>
                </c:pt>
                <c:pt idx="38">
                  <c:v>5954</c:v>
                </c:pt>
                <c:pt idx="39">
                  <c:v>4485</c:v>
                </c:pt>
                <c:pt idx="40">
                  <c:v>6159</c:v>
                </c:pt>
                <c:pt idx="41">
                  <c:v>6542</c:v>
                </c:pt>
                <c:pt idx="42">
                  <c:v>5405</c:v>
                </c:pt>
                <c:pt idx="43">
                  <c:v>4958</c:v>
                </c:pt>
                <c:pt idx="44">
                  <c:v>6528</c:v>
                </c:pt>
                <c:pt idx="45">
                  <c:v>7371</c:v>
                </c:pt>
                <c:pt idx="46">
                  <c:v>6664</c:v>
                </c:pt>
                <c:pt idx="47">
                  <c:v>7153</c:v>
                </c:pt>
                <c:pt idx="48">
                  <c:v>7550</c:v>
                </c:pt>
                <c:pt idx="49">
                  <c:v>7500</c:v>
                </c:pt>
              </c:numCache>
            </c:numRef>
          </c:xVal>
          <c:yVal>
            <c:numRef>
              <c:f>Sheet1!$B$2:$B$51</c:f>
              <c:numCache>
                <c:formatCode>General</c:formatCode>
                <c:ptCount val="50"/>
                <c:pt idx="0">
                  <c:v>3711</c:v>
                </c:pt>
                <c:pt idx="1">
                  <c:v>3456</c:v>
                </c:pt>
                <c:pt idx="2">
                  <c:v>3754</c:v>
                </c:pt>
                <c:pt idx="3">
                  <c:v>4179</c:v>
                </c:pt>
                <c:pt idx="4">
                  <c:v>3683</c:v>
                </c:pt>
                <c:pt idx="5">
                  <c:v>3485</c:v>
                </c:pt>
                <c:pt idx="6">
                  <c:v>2635</c:v>
                </c:pt>
                <c:pt idx="7">
                  <c:v>6819</c:v>
                </c:pt>
                <c:pt idx="8">
                  <c:v>6233</c:v>
                </c:pt>
                <c:pt idx="9">
                  <c:v>6702</c:v>
                </c:pt>
                <c:pt idx="10">
                  <c:v>6673</c:v>
                </c:pt>
                <c:pt idx="11">
                  <c:v>4552</c:v>
                </c:pt>
                <c:pt idx="12">
                  <c:v>4427</c:v>
                </c:pt>
                <c:pt idx="13">
                  <c:v>5827</c:v>
                </c:pt>
                <c:pt idx="14">
                  <c:v>4321</c:v>
                </c:pt>
                <c:pt idx="15">
                  <c:v>6155</c:v>
                </c:pt>
                <c:pt idx="16">
                  <c:v>6677</c:v>
                </c:pt>
                <c:pt idx="17">
                  <c:v>6244</c:v>
                </c:pt>
                <c:pt idx="18">
                  <c:v>6263</c:v>
                </c:pt>
                <c:pt idx="19">
                  <c:v>4386</c:v>
                </c:pt>
                <c:pt idx="20">
                  <c:v>4428</c:v>
                </c:pt>
                <c:pt idx="21">
                  <c:v>4762</c:v>
                </c:pt>
                <c:pt idx="22">
                  <c:v>4191</c:v>
                </c:pt>
                <c:pt idx="23">
                  <c:v>6369</c:v>
                </c:pt>
                <c:pt idx="24">
                  <c:v>6174</c:v>
                </c:pt>
                <c:pt idx="25">
                  <c:v>4955</c:v>
                </c:pt>
                <c:pt idx="26">
                  <c:v>5993</c:v>
                </c:pt>
                <c:pt idx="27">
                  <c:v>6784</c:v>
                </c:pt>
                <c:pt idx="28">
                  <c:v>7809</c:v>
                </c:pt>
                <c:pt idx="29">
                  <c:v>6148</c:v>
                </c:pt>
                <c:pt idx="30">
                  <c:v>6045</c:v>
                </c:pt>
                <c:pt idx="31">
                  <c:v>6460</c:v>
                </c:pt>
                <c:pt idx="32">
                  <c:v>6771</c:v>
                </c:pt>
                <c:pt idx="33">
                  <c:v>6874</c:v>
                </c:pt>
                <c:pt idx="34">
                  <c:v>4894</c:v>
                </c:pt>
                <c:pt idx="35">
                  <c:v>5252</c:v>
                </c:pt>
                <c:pt idx="36">
                  <c:v>6312</c:v>
                </c:pt>
                <c:pt idx="37">
                  <c:v>6235</c:v>
                </c:pt>
                <c:pt idx="38">
                  <c:v>6248</c:v>
                </c:pt>
                <c:pt idx="39">
                  <c:v>5660</c:v>
                </c:pt>
                <c:pt idx="40">
                  <c:v>6095</c:v>
                </c:pt>
                <c:pt idx="41">
                  <c:v>5750</c:v>
                </c:pt>
                <c:pt idx="42">
                  <c:v>4996</c:v>
                </c:pt>
                <c:pt idx="43">
                  <c:v>5418</c:v>
                </c:pt>
                <c:pt idx="44">
                  <c:v>6528</c:v>
                </c:pt>
                <c:pt idx="45">
                  <c:v>7181</c:v>
                </c:pt>
                <c:pt idx="46">
                  <c:v>7140</c:v>
                </c:pt>
                <c:pt idx="47">
                  <c:v>5960</c:v>
                </c:pt>
                <c:pt idx="48">
                  <c:v>6192</c:v>
                </c:pt>
                <c:pt idx="49">
                  <c:v>6258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59168"/>
        <c:axId val="112672768"/>
      </c:scatterChart>
      <c:valAx>
        <c:axId val="52559168"/>
        <c:scaling>
          <c:orientation val="minMax"/>
          <c:max val="8000"/>
        </c:scaling>
        <c:delete val="0"/>
        <c:axPos val="b"/>
        <c:numFmt formatCode="General" sourceLinked="1"/>
        <c:majorTickMark val="out"/>
        <c:minorTickMark val="none"/>
        <c:tickLblPos val="nextTo"/>
        <c:crossAx val="112672768"/>
        <c:crosses val="autoZero"/>
        <c:crossBetween val="midCat"/>
        <c:majorUnit val="2000"/>
      </c:valAx>
      <c:valAx>
        <c:axId val="112672768"/>
        <c:scaling>
          <c:orientation val="minMax"/>
          <c:max val="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59168"/>
        <c:crosses val="autoZero"/>
        <c:crossBetween val="midCat"/>
        <c:majorUnit val="2000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PE-03-13</c:v>
                </c:pt>
                <c:pt idx="1">
                  <c:v>PE-07-13</c:v>
                </c:pt>
                <c:pt idx="2">
                  <c:v>PE-08-13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7012</c:v>
                </c:pt>
                <c:pt idx="1">
                  <c:v>6703</c:v>
                </c:pt>
                <c:pt idx="2">
                  <c:v>5511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PE-03-13</c:v>
                </c:pt>
                <c:pt idx="1">
                  <c:v>PE-07-13</c:v>
                </c:pt>
                <c:pt idx="2">
                  <c:v>PE-08-13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6656</c:v>
                </c:pt>
                <c:pt idx="1">
                  <c:v>6838</c:v>
                </c:pt>
                <c:pt idx="2">
                  <c:v>5833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PE-03-13</c:v>
                </c:pt>
                <c:pt idx="1">
                  <c:v>PE-07-13</c:v>
                </c:pt>
                <c:pt idx="2">
                  <c:v>PE-08-13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6169</c:v>
                </c:pt>
                <c:pt idx="1">
                  <c:v>7027</c:v>
                </c:pt>
                <c:pt idx="2">
                  <c:v>6159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Rep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F8F8F8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PE-03-13</c:v>
                </c:pt>
                <c:pt idx="1">
                  <c:v>PE-07-13</c:v>
                </c:pt>
                <c:pt idx="2">
                  <c:v>PE-08-13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6656</c:v>
                </c:pt>
                <c:pt idx="1">
                  <c:v>7378</c:v>
                </c:pt>
                <c:pt idx="2">
                  <c:v>6586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82144"/>
        <c:axId val="112676224"/>
      </c:barChart>
      <c:catAx>
        <c:axId val="11258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676224"/>
        <c:crosses val="autoZero"/>
        <c:auto val="1"/>
        <c:lblAlgn val="ctr"/>
        <c:lblOffset val="100"/>
        <c:noMultiLvlLbl val="0"/>
      </c:catAx>
      <c:valAx>
        <c:axId val="11267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821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F9DA-DACF-4AFE-BA90-BC7ECD02B090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B1BFC-59E1-41B9-9EDA-7E900FC41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B67AC6-7D9F-4C9D-9CC5-F96BFCA8958A}" type="datetimeFigureOut">
              <a:rPr lang="en-US"/>
              <a:pPr>
                <a:defRPr/>
              </a:pPr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97FEF4-6E90-4C5F-967E-44AD41A1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8A0F8-7117-425F-8E99-359CA3169C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329E28-6CF6-475D-98F4-2E37E1CF6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3AA3D7-333B-418D-A9B7-D6A52811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C48EA1-B273-459D-8FF3-EBB9A01C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D6E86-0EE1-47E7-96F5-6EAEBE69C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98FB71-4FC2-4D85-82C1-54CF7F17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DADBD9-0ABB-4B3A-81B7-C896D29E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F2CCF7-4B14-448D-A00E-86053CA8F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4350" y="96838"/>
            <a:ext cx="7291388" cy="6307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53B92-717C-45F5-B94D-DAED36406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3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F982B2-C6B4-4034-95A8-84C3BE38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5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2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1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4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92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3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31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63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B3B9A5-3589-4831-8852-7EE700A49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49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32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1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7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FC48-033F-479C-A53E-DC77DE4B0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9385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58D-2FD7-421A-9397-B4F718481A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05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87C3-12FB-4885-9B2C-BD2EF7A0F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2188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347D-632B-412F-A060-4B05D062D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689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40A133-F469-4615-9B61-BE944D439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0374-7400-4B6C-9B6D-F6F8DB60BD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645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C710-30E2-4F61-9D6A-4E28EA592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234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ECD2-BF3C-48C8-B873-1DCA54E4B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440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386C-00AA-4879-B980-B26637505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2193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7535-63AF-4F24-B649-582DC1C2FF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394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F13A-2F37-4E8A-BB55-8EC33C5E35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2605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8F6C-CA49-42E0-A38B-69B81C6936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0836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30DD5-BCFA-4E28-85A5-43DCF6D80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6507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6A28-437F-47DE-9BE0-814DC6221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7772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D2B5-67E2-49C8-8641-3C7224DA14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51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0D3B19-E612-4975-A495-781523CE5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85FD-C197-43B1-BE41-029B4AD3C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939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5CAC-7DF2-4974-963F-C171944FB6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824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93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89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5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38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3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348CC1-9B2A-4E20-A5A3-01863A5F1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3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8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8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2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3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43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86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01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23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9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7A9F8-A330-4328-AED7-532E4A911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43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CF23-AF0A-4531-BE0C-ED14CDE750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12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DEB8-E180-4041-827E-D8EDF1252E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1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DF8E-DBAC-47B0-8906-05A7308DE2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01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2C40-6496-49DC-815A-E5EC6E49A3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79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EADC-74E2-4357-ABD5-AEC605A75B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56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F066-94A1-4158-B35A-939D904845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5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563D-781E-4685-A275-963ECA0641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3A41-4669-47A9-8BFB-3D8DF93A6D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795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546C-7331-486E-BD39-5D9ACB33AA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6A8163-1791-47E6-8FD0-BEC75A2ED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C885-5B9C-4852-893F-52D951050F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36F8-13FC-42FE-A19C-D0C71A4867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5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B9957-2457-4770-9974-8F856419E8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92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DEC9-8D29-4D8B-B651-B4B847B78B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448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C969-FC6A-4A10-93AA-EFCC7F5B31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6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D7E18-D6DA-46B6-89BC-5C21A7FCC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8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6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62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8817C9-27F6-43F1-A0B7-D7ADDFE2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3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250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82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3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7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85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6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B001F2A-2FAB-4FB9-8CF9-41C33403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hangingPunct="0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A66C70A-7245-4076-A7C6-9A5422766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hangingPunct="0"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  <p:sldLayoutId id="2147484257" r:id="rId18"/>
    <p:sldLayoutId id="2147484258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0B1C37B-6650-4B6B-A7B0-EB3CC0A21D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1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273D2F-F041-424E-B9AC-33A8C4A5A0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8/11/2014</a:t>
            </a:fld>
            <a:endParaRPr lang="en-US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1513CC-276D-4CF1-83F7-102D8E52F3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201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presinc.com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cdms.net/LDat/ld7UA006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49487" y="32004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i="1" dirty="0" smtClean="0"/>
              <a:t>New Peanut Cultivar Response</a:t>
            </a:r>
            <a:br>
              <a:rPr lang="en-US" i="1" dirty="0" smtClean="0"/>
            </a:br>
            <a:r>
              <a:rPr lang="en-US" i="1" dirty="0" smtClean="0"/>
              <a:t>to Paraquat Applications</a:t>
            </a:r>
          </a:p>
        </p:txBody>
      </p:sp>
      <p:sp>
        <p:nvSpPr>
          <p:cNvPr id="1474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28850" y="4876800"/>
            <a:ext cx="5567363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1800" dirty="0" smtClean="0"/>
              <a:t>Eric P. Prostko, Ph.D.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 smtClean="0"/>
              <a:t>Professor and Extension Weed Specialist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 smtClean="0"/>
              <a:t>Department of Crop &amp; Soil Sciences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12668" r="28641" b="62532"/>
          <a:stretch/>
        </p:blipFill>
        <p:spPr bwMode="auto">
          <a:xfrm>
            <a:off x="7010400" y="6030913"/>
            <a:ext cx="1981200" cy="7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PRES Home P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" y="6280395"/>
            <a:ext cx="1571371" cy="5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58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GA-06 Response to Gramoxone Treatments - 2013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" y="6096000"/>
            <a:ext cx="9921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Tests 3 &amp; 4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PE-12-13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PE-13-13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75639"/>
              </p:ext>
            </p:extLst>
          </p:nvPr>
        </p:nvGraphicFramePr>
        <p:xfrm>
          <a:off x="1784350" y="1308100"/>
          <a:ext cx="7208839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50"/>
                <a:gridCol w="913660"/>
                <a:gridCol w="1098079"/>
                <a:gridCol w="1264861"/>
                <a:gridCol w="144938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Rate/A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Yield (lb/A)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Tifton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Attapulgus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Gramoxone</a:t>
                      </a:r>
                      <a:r>
                        <a:rPr lang="en-US" baseline="0" dirty="0" smtClean="0"/>
                        <a:t> 2SL</a:t>
                      </a:r>
                    </a:p>
                    <a:p>
                      <a:pPr algn="ctr"/>
                      <a:r>
                        <a:rPr lang="en-US" baseline="0" dirty="0" smtClean="0"/>
                        <a:t>Storm 4SL</a:t>
                      </a:r>
                    </a:p>
                    <a:p>
                      <a:pPr algn="ctr"/>
                      <a:r>
                        <a:rPr lang="en-US" baseline="0" dirty="0" smtClean="0"/>
                        <a:t>Dual Magnum 7.62EC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Cadre 2AS</a:t>
                      </a:r>
                    </a:p>
                    <a:p>
                      <a:pPr algn="ctr"/>
                      <a:r>
                        <a:rPr lang="en-US" baseline="0" dirty="0" smtClean="0"/>
                        <a:t>Dual Magnum 7.62EC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Gramoxone 2SL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Storm 4SL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Dual Magnum 7.62EC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Cadre 2AS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Dual Magnum 7.62EC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EPOST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P-value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0.7934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0.8831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better way to evaluate yield response?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3527425" cy="264556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810000" cy="5095875"/>
          </a:xfrm>
        </p:spPr>
        <p:txBody>
          <a:bodyPr/>
          <a:lstStyle/>
          <a:p>
            <a:r>
              <a:rPr lang="en-US" dirty="0" smtClean="0"/>
              <a:t>Frequently herbicide tolerance trials are NS</a:t>
            </a:r>
          </a:p>
          <a:p>
            <a:endParaRPr lang="en-US" dirty="0" smtClean="0"/>
          </a:p>
          <a:p>
            <a:r>
              <a:rPr lang="en-US" dirty="0" smtClean="0"/>
              <a:t>Large LSD values?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 Comparison of Irrigated Weed-Free Peanut Yields Between NTC and Gramoxone (12 oz/A) + Storm (16 oz/A) + Dual Magnum (16-21 oz/A) Treatments in Georgia, 2011-2013.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415198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647997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NTC (lbs/A)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61833" y="3557767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G + S + DM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(lbs/A)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1062"/>
            <a:ext cx="16273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PEA01-11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PEA01-12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PE-20-11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PE-01-12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PE-17-12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PE-02-13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PE-02B-13 (GA-09B)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PE-12-13 (GA-06G)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PE-13-13 (GA-06G)</a:t>
            </a:r>
            <a:endParaRPr lang="en-US" sz="12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0" y="6581001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/>
              </a:rPr>
              <a:t>n = 50</a:t>
            </a:r>
            <a:endParaRPr lang="en-US" sz="12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1302" y="5149334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  <a:latin typeface="Arial"/>
              </a:rPr>
              <a:t>6000 = 5801 (97%)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  <a:latin typeface="Arial"/>
              </a:rPr>
              <a:t>7000 =  6590 (94%)</a:t>
            </a:r>
            <a:endParaRPr lang="en-US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436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NTC Peanut Yield Variability (lb/A)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19389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62518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0" y="1381125"/>
            <a:ext cx="3962400" cy="5095875"/>
          </a:xfrm>
        </p:spPr>
        <p:txBody>
          <a:bodyPr/>
          <a:lstStyle/>
          <a:p>
            <a:r>
              <a:rPr lang="en-US" sz="2400" dirty="0" smtClean="0"/>
              <a:t>Leaf burn and crop stunting were observed</a:t>
            </a:r>
          </a:p>
          <a:p>
            <a:endParaRPr lang="en-US" sz="2400" dirty="0" smtClean="0"/>
          </a:p>
          <a:p>
            <a:r>
              <a:rPr lang="en-US" sz="2400" dirty="0" smtClean="0"/>
              <a:t>Peanut yields were </a:t>
            </a:r>
            <a:r>
              <a:rPr lang="en-US" sz="2400" b="1" i="1" u="sng" dirty="0" smtClean="0"/>
              <a:t>not</a:t>
            </a:r>
            <a:r>
              <a:rPr lang="en-US" sz="2400" dirty="0" smtClean="0"/>
              <a:t> reduced by any herbicide treatment</a:t>
            </a:r>
          </a:p>
          <a:p>
            <a:endParaRPr lang="en-US" sz="2400" dirty="0"/>
          </a:p>
          <a:p>
            <a:r>
              <a:rPr lang="en-US" sz="2400" dirty="0" smtClean="0"/>
              <a:t>New cultivars (GA-06G, GA-09B) are tolerant to common paraquat treatments.</a:t>
            </a:r>
          </a:p>
          <a:p>
            <a:endParaRPr lang="en-US" sz="2400" dirty="0"/>
          </a:p>
          <a:p>
            <a:r>
              <a:rPr lang="en-US" sz="2400" dirty="0" smtClean="0"/>
              <a:t>Dryland vs. Irrigated????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7" y="1219200"/>
            <a:ext cx="3529013" cy="2635867"/>
          </a:xfrm>
        </p:spPr>
      </p:pic>
    </p:spTree>
    <p:extLst>
      <p:ext uri="{BB962C8B-B14F-4D97-AF65-F5344CB8AC3E}">
        <p14:creationId xmlns:p14="http://schemas.microsoft.com/office/powerpoint/2010/main" val="35447768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533" t="617" r="1217" b="631"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402" y="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Questions?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eprostko@uga.edu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www.ugaweed.com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6" t="12668" r="28641" b="62532"/>
          <a:stretch/>
        </p:blipFill>
        <p:spPr bwMode="auto">
          <a:xfrm>
            <a:off x="126402" y="5867400"/>
            <a:ext cx="1981200" cy="7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Paraquat in Peanut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Labeled in 1988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Replacement for </a:t>
            </a:r>
            <a:r>
              <a:rPr lang="en-US" altLang="en-US" dirty="0" err="1" smtClean="0"/>
              <a:t>dinoseb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significant foliar  injury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Cultivars changing all the time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80927"/>
            <a:ext cx="3529013" cy="2646759"/>
          </a:xfrm>
        </p:spPr>
      </p:pic>
      <p:pic>
        <p:nvPicPr>
          <p:cNvPr id="4" name="Picture 2" descr="http://www.syngentacropprotection-us.com/images/prod_logos/Gramoxone_SL_2.0_RGB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81" y="4191000"/>
            <a:ext cx="3595228" cy="55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razone® 3SL">
            <a:hlinkClick r:id="rId4" tooltip="Label Inform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14156" r="1860" b="12645"/>
          <a:stretch>
            <a:fillRect/>
          </a:stretch>
        </p:blipFill>
        <p:spPr bwMode="auto">
          <a:xfrm>
            <a:off x="5486400" y="4876800"/>
            <a:ext cx="187780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42044" r="50006" b="44240"/>
          <a:stretch>
            <a:fillRect/>
          </a:stretch>
        </p:blipFill>
        <p:spPr bwMode="auto">
          <a:xfrm>
            <a:off x="7467600" y="5112534"/>
            <a:ext cx="14668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6" t="30401" r="37515" b="52000"/>
          <a:stretch/>
        </p:blipFill>
        <p:spPr bwMode="auto">
          <a:xfrm>
            <a:off x="6936887" y="5943600"/>
            <a:ext cx="18010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icture 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76200"/>
            <a:ext cx="9194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057400" y="152400"/>
            <a:ext cx="5319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Treatments applied 6 DAC; Photo at 3 DAT</a:t>
            </a:r>
          </a:p>
          <a:p>
            <a:pPr algn="ctr"/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GA-02C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5911850"/>
            <a:ext cx="1927225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00"/>
                </a:solidFill>
                <a:latin typeface="Arial" charset="0"/>
              </a:rPr>
              <a:t>GI @ 8 oz/A +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Arial" charset="0"/>
              </a:rPr>
              <a:t>NIS @ 0.25% v/v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33900" y="5911850"/>
            <a:ext cx="40005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00"/>
                </a:solidFill>
                <a:latin typeface="Arial" charset="0"/>
              </a:rPr>
              <a:t>GI @ 12 oz/A + Basagran @ 8 oz/A +</a:t>
            </a:r>
          </a:p>
          <a:p>
            <a:pPr algn="ctr"/>
            <a:r>
              <a:rPr lang="en-US" altLang="en-US" sz="1800">
                <a:solidFill>
                  <a:srgbClr val="FFFF00"/>
                </a:solidFill>
                <a:latin typeface="Arial" charset="0"/>
              </a:rPr>
              <a:t>NIS @ 0.25% v/v</a:t>
            </a:r>
          </a:p>
        </p:txBody>
      </p:sp>
    </p:spTree>
    <p:extLst>
      <p:ext uri="{BB962C8B-B14F-4D97-AF65-F5344CB8AC3E}">
        <p14:creationId xmlns:p14="http://schemas.microsoft.com/office/powerpoint/2010/main" val="2047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Acreage Planted in Seed Certification Program in SE in 2013 to Produce 2014 Seed Supply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0344"/>
              </p:ext>
            </p:extLst>
          </p:nvPr>
        </p:nvGraphicFramePr>
        <p:xfrm>
          <a:off x="304800" y="1981200"/>
          <a:ext cx="853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rch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1828800" y="19050"/>
            <a:ext cx="7291388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Materials and Methods - I</a:t>
            </a:r>
            <a:endParaRPr lang="en-US" sz="2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Content Placeholder 6" descr="Picture 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6575" y="1087193"/>
            <a:ext cx="3527425" cy="264660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43526" y="1066800"/>
            <a:ext cx="3724274" cy="5095875"/>
          </a:xfrm>
        </p:spPr>
        <p:txBody>
          <a:bodyPr/>
          <a:lstStyle/>
          <a:p>
            <a:r>
              <a:rPr lang="en-US" sz="2000" u="sng" dirty="0" smtClean="0"/>
              <a:t>Tests 1 and 2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GA-06B, GA-09B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3 timings (15, 22, 31 DAP)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Gramoxone, Gramoxone + Storm, Gramoxone + Storm + Dual Magnum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Tifton</a:t>
            </a:r>
          </a:p>
          <a:p>
            <a:r>
              <a:rPr lang="en-US" sz="2000" u="sng" dirty="0" smtClean="0"/>
              <a:t>Tests 3 and 4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GA-06G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Tifton, Attapulgus</a:t>
            </a:r>
          </a:p>
          <a:p>
            <a:pPr lvl="1"/>
            <a:r>
              <a:rPr lang="en-US" sz="1800" i="1" dirty="0" smtClean="0">
                <a:solidFill>
                  <a:schemeClr val="accent2"/>
                </a:solidFill>
              </a:rPr>
              <a:t>Gramoxone, Storm, Dual Magnum, Cadre</a:t>
            </a:r>
          </a:p>
          <a:p>
            <a:r>
              <a:rPr lang="en-US" sz="2000" dirty="0" smtClean="0"/>
              <a:t>Small-plots</a:t>
            </a:r>
          </a:p>
          <a:p>
            <a:r>
              <a:rPr lang="en-US" sz="2000" dirty="0" smtClean="0"/>
              <a:t>4 replications</a:t>
            </a:r>
          </a:p>
          <a:p>
            <a:r>
              <a:rPr lang="en-US" sz="2000" dirty="0" smtClean="0"/>
              <a:t>weed-free</a:t>
            </a:r>
          </a:p>
          <a:p>
            <a:r>
              <a:rPr lang="en-US" sz="2000" dirty="0" smtClean="0"/>
              <a:t>irrigated</a:t>
            </a:r>
          </a:p>
          <a:p>
            <a:pPr lvl="1"/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r="2126"/>
          <a:stretch/>
        </p:blipFill>
        <p:spPr>
          <a:xfrm rot="5400000">
            <a:off x="2242231" y="3548967"/>
            <a:ext cx="275453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54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Methods - II</a:t>
            </a:r>
            <a:br>
              <a:rPr lang="en-US" dirty="0" smtClean="0"/>
            </a:br>
            <a:r>
              <a:rPr lang="en-US" sz="2400" i="1" dirty="0" smtClean="0"/>
              <a:t>Stages of Growth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2841504"/>
              </p:ext>
            </p:extLst>
          </p:nvPr>
        </p:nvGraphicFramePr>
        <p:xfrm>
          <a:off x="1822450" y="1447800"/>
          <a:ext cx="42672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Tests 1 &amp;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Cultivar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15 DAP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22 DAP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31 DAP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GA-06G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V4</a:t>
                      </a:r>
                    </a:p>
                    <a:p>
                      <a:pPr algn="ctr"/>
                      <a:r>
                        <a:rPr lang="en-US" dirty="0" smtClean="0"/>
                        <a:t>3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V6</a:t>
                      </a:r>
                    </a:p>
                    <a:p>
                      <a:pPr algn="ctr"/>
                      <a:r>
                        <a:rPr lang="en-US" dirty="0" smtClean="0"/>
                        <a:t>4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V7</a:t>
                      </a:r>
                    </a:p>
                    <a:p>
                      <a:pPr algn="ctr"/>
                      <a:r>
                        <a:rPr lang="en-US" dirty="0" smtClean="0"/>
                        <a:t>4 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GA-09B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V4</a:t>
                      </a:r>
                    </a:p>
                    <a:p>
                      <a:pPr algn="ctr"/>
                      <a:r>
                        <a:rPr lang="en-US" dirty="0" smtClean="0"/>
                        <a:t>3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V6</a:t>
                      </a:r>
                    </a:p>
                    <a:p>
                      <a:pPr algn="ctr"/>
                      <a:r>
                        <a:rPr lang="en-US" dirty="0" smtClean="0"/>
                        <a:t>4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V7</a:t>
                      </a:r>
                    </a:p>
                    <a:p>
                      <a:pPr algn="ctr"/>
                      <a:r>
                        <a:rPr lang="en-US" dirty="0" smtClean="0"/>
                        <a:t>4 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0112304"/>
              </p:ext>
            </p:extLst>
          </p:nvPr>
        </p:nvGraphicFramePr>
        <p:xfrm>
          <a:off x="2362200" y="3962400"/>
          <a:ext cx="352901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057276"/>
                <a:gridCol w="1176338"/>
              </a:tblGrid>
              <a:tr h="1422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Tests 3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EPOST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Tifton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DAP</a:t>
                      </a:r>
                    </a:p>
                    <a:p>
                      <a:pPr algn="ctr"/>
                      <a:r>
                        <a:rPr lang="en-US" dirty="0" smtClean="0"/>
                        <a:t>V3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DAP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</a:p>
                    <a:p>
                      <a:pPr algn="ctr"/>
                      <a:r>
                        <a:rPr lang="en-US" dirty="0" smtClean="0"/>
                        <a:t>4 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Attapulgus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DAP</a:t>
                      </a:r>
                    </a:p>
                    <a:p>
                      <a:pPr algn="ctr"/>
                      <a:r>
                        <a:rPr lang="en-US" dirty="0" smtClean="0"/>
                        <a:t>V5</a:t>
                      </a:r>
                    </a:p>
                    <a:p>
                      <a:pPr algn="ctr"/>
                      <a:r>
                        <a:rPr lang="en-US" dirty="0" smtClean="0"/>
                        <a:t>3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 DAP</a:t>
                      </a:r>
                    </a:p>
                    <a:p>
                      <a:pPr algn="ctr"/>
                      <a:r>
                        <a:rPr lang="en-US" dirty="0" smtClean="0"/>
                        <a:t>R1</a:t>
                      </a:r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26200" y="4419600"/>
            <a:ext cx="2057400" cy="1809750"/>
            <a:chOff x="609600" y="514350"/>
            <a:chExt cx="2057400" cy="1809750"/>
          </a:xfrm>
          <a:solidFill>
            <a:schemeClr val="tx1"/>
          </a:solidFill>
        </p:grpSpPr>
        <p:pic>
          <p:nvPicPr>
            <p:cNvPr id="8" name="Picture 8" descr="flower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514350"/>
              <a:ext cx="2057400" cy="1543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962150" y="1219200"/>
              <a:ext cx="574675" cy="428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R1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15950" y="1981200"/>
              <a:ext cx="2051050" cy="3429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Beginning bloom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158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2487694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Peanut Cultivar Response to Gramoxone Application Timings - 2013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" y="60960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Tests 1 &amp; 2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PE-02-13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PE-02B-13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451208"/>
              </p:ext>
            </p:extLst>
          </p:nvPr>
        </p:nvGraphicFramePr>
        <p:xfrm>
          <a:off x="2209800" y="1752600"/>
          <a:ext cx="6294440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147"/>
                <a:gridCol w="1703300"/>
                <a:gridCol w="1704993"/>
              </a:tblGrid>
              <a:tr h="406831"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(DAP)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Yield (lb/A)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0246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GA-06G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GA-09B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5818</a:t>
                      </a:r>
                      <a:endParaRPr lang="en-US" dirty="0"/>
                    </a:p>
                  </a:txBody>
                  <a:tcPr/>
                </a:tc>
              </a:tr>
              <a:tr h="412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5856</a:t>
                      </a:r>
                      <a:endParaRPr lang="en-US" dirty="0"/>
                    </a:p>
                  </a:txBody>
                  <a:tcPr/>
                </a:tc>
              </a:tr>
              <a:tr h="4124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5723</a:t>
                      </a:r>
                      <a:endParaRPr lang="en-US" dirty="0"/>
                    </a:p>
                  </a:txBody>
                  <a:tcPr/>
                </a:tc>
              </a:tr>
              <a:tr h="4124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P-value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0.4216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0.8705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4519940"/>
            <a:ext cx="32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Averaged over 4 herbicide treatments.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UGA Ponder Farm (Tifton)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Peanut Cultivar Response to Gramoxone Treatments - 2013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771" y="60960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Tests 1&amp; 2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PE-02-13</a:t>
            </a: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PE-02B-13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90234"/>
              </p:ext>
            </p:extLst>
          </p:nvPr>
        </p:nvGraphicFramePr>
        <p:xfrm>
          <a:off x="1784350" y="1610360"/>
          <a:ext cx="720884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50"/>
                <a:gridCol w="1295400"/>
                <a:gridCol w="1600200"/>
                <a:gridCol w="16017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Herbicide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Rate/A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Yield (lb/A)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GA-06G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GA-09B</a:t>
                      </a:r>
                      <a:endParaRPr lang="en-US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Gramoxone 2SL</a:t>
                      </a:r>
                    </a:p>
                    <a:p>
                      <a:pPr algn="ctr"/>
                      <a:r>
                        <a:rPr lang="en-US" dirty="0" smtClean="0"/>
                        <a:t>Adept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oz</a:t>
                      </a:r>
                    </a:p>
                    <a:p>
                      <a:pPr algn="ctr"/>
                      <a:r>
                        <a:rPr lang="en-US" dirty="0" smtClean="0"/>
                        <a:t>0.25% v/v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Gramoxone</a:t>
                      </a:r>
                      <a:r>
                        <a:rPr lang="en-US" baseline="0" dirty="0" smtClean="0"/>
                        <a:t> 2SL</a:t>
                      </a:r>
                    </a:p>
                    <a:p>
                      <a:pPr algn="ctr"/>
                      <a:r>
                        <a:rPr lang="en-US" baseline="0" dirty="0" smtClean="0"/>
                        <a:t>Storm 4SL</a:t>
                      </a:r>
                    </a:p>
                    <a:p>
                      <a:pPr algn="ctr"/>
                      <a:r>
                        <a:rPr lang="en-US" baseline="0" dirty="0" smtClean="0"/>
                        <a:t>Adept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  <a:p>
                      <a:pPr algn="ctr"/>
                      <a:r>
                        <a:rPr lang="en-US" dirty="0" smtClean="0"/>
                        <a:t>0.25% v/v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Gramoxone</a:t>
                      </a:r>
                      <a:r>
                        <a:rPr lang="en-US" baseline="0" dirty="0" smtClean="0"/>
                        <a:t> 2SL</a:t>
                      </a:r>
                    </a:p>
                    <a:p>
                      <a:pPr algn="ctr"/>
                      <a:r>
                        <a:rPr lang="en-US" baseline="0" dirty="0" smtClean="0"/>
                        <a:t>Storm 4SL</a:t>
                      </a:r>
                    </a:p>
                    <a:p>
                      <a:pPr algn="ctr"/>
                      <a:r>
                        <a:rPr lang="en-US" baseline="0" dirty="0" smtClean="0"/>
                        <a:t>Dual Magnum 7.62EC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  <a:p>
                      <a:pPr algn="ctr"/>
                      <a:r>
                        <a:rPr lang="en-US" dirty="0" smtClean="0"/>
                        <a:t>16 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P-value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0.9310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0.8837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4371" y="5562600"/>
            <a:ext cx="472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Averaged over 3 application timings (15, 22, and 31 DAP).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</a:rPr>
              <a:t>UGA Ponder Farm (Tifton)</a:t>
            </a:r>
            <a:endParaRPr lang="en-US" sz="1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d3b597eff7ee3aa570da15b1bc48ba4cef75"/>
</p:tagLst>
</file>

<file path=ppt/theme/theme1.xml><?xml version="1.0" encoding="utf-8"?>
<a:theme xmlns:a="http://schemas.openxmlformats.org/drawingml/2006/main" name="5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605</Words>
  <Application>Microsoft Office PowerPoint</Application>
  <PresentationFormat>On-screen Show (4:3)</PresentationFormat>
  <Paragraphs>234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5_Peanuts</vt:lpstr>
      <vt:lpstr>Peanuts</vt:lpstr>
      <vt:lpstr>4_Peanuts</vt:lpstr>
      <vt:lpstr>1_Peanuts</vt:lpstr>
      <vt:lpstr>Edge</vt:lpstr>
      <vt:lpstr>Office Theme</vt:lpstr>
      <vt:lpstr>New Peanut Cultivar Response to Paraquat Applications</vt:lpstr>
      <vt:lpstr>Paraquat in Peanut</vt:lpstr>
      <vt:lpstr>PowerPoint Presentation</vt:lpstr>
      <vt:lpstr>Acreage Planted in Seed Certification Program in SE in 2013 to Produce 2014 Seed Supply</vt:lpstr>
      <vt:lpstr>Materials and Methods - I</vt:lpstr>
      <vt:lpstr>Materials and Methods - II Stages of Growth</vt:lpstr>
      <vt:lpstr>Results</vt:lpstr>
      <vt:lpstr>Peanut Cultivar Response to Gramoxone Application Timings - 2013</vt:lpstr>
      <vt:lpstr>Peanut Cultivar Response to Gramoxone Treatments - 2013</vt:lpstr>
      <vt:lpstr>GA-06 Response to Gramoxone Treatments - 2013</vt:lpstr>
      <vt:lpstr>Is there a better way to evaluate yield response?</vt:lpstr>
      <vt:lpstr>A Comparison of Irrigated Weed-Free Peanut Yields Between NTC and Gramoxone (12 oz/A) + Storm (16 oz/A) + Dual Magnum (16-21 oz/A) Treatments in Georgia, 2011-2013.</vt:lpstr>
      <vt:lpstr>NTC Peanut Yield Variability (lb/A)</vt:lpstr>
      <vt:lpstr>Summary/Conclusions</vt:lpstr>
      <vt:lpstr>PowerPoint Presentation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Peanut Cultivar Response to Paraquat Applications</dc:title>
  <dc:creator>Eric P. Prostkko</dc:creator>
  <cp:lastModifiedBy>user</cp:lastModifiedBy>
  <cp:revision>159</cp:revision>
  <cp:lastPrinted>2014-03-18T18:35:45Z</cp:lastPrinted>
  <dcterms:created xsi:type="dcterms:W3CDTF">2011-08-01T18:42:57Z</dcterms:created>
  <dcterms:modified xsi:type="dcterms:W3CDTF">2014-08-11T20:14:27Z</dcterms:modified>
</cp:coreProperties>
</file>