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9" r:id="rId3"/>
  </p:sldMasterIdLst>
  <p:notesMasterIdLst>
    <p:notesMasterId r:id="rId28"/>
  </p:notesMasterIdLst>
  <p:sldIdLst>
    <p:sldId id="257" r:id="rId4"/>
    <p:sldId id="269" r:id="rId5"/>
    <p:sldId id="284" r:id="rId6"/>
    <p:sldId id="279" r:id="rId7"/>
    <p:sldId id="263" r:id="rId8"/>
    <p:sldId id="261" r:id="rId9"/>
    <p:sldId id="267" r:id="rId10"/>
    <p:sldId id="274" r:id="rId11"/>
    <p:sldId id="275" r:id="rId12"/>
    <p:sldId id="268" r:id="rId13"/>
    <p:sldId id="270" r:id="rId14"/>
    <p:sldId id="276" r:id="rId15"/>
    <p:sldId id="258" r:id="rId16"/>
    <p:sldId id="259" r:id="rId17"/>
    <p:sldId id="277" r:id="rId18"/>
    <p:sldId id="260" r:id="rId19"/>
    <p:sldId id="265" r:id="rId20"/>
    <p:sldId id="264" r:id="rId21"/>
    <p:sldId id="282" r:id="rId22"/>
    <p:sldId id="271" r:id="rId23"/>
    <p:sldId id="280" r:id="rId24"/>
    <p:sldId id="285" r:id="rId25"/>
    <p:sldId id="273" r:id="rId26"/>
    <p:sldId id="272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72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4D100E1-874B-4D84-81C6-B17AC143B403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ED1D2D2-BFB5-4FD5-8F99-70DC2B01E5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7A7388-69BD-4061-B55E-D01518A6344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E509397-B93F-4A7D-9AEB-541E73FB98E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8ACFF4D-FC1E-4F93-8C22-E96A4FF2A39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C6504F1-197D-4A09-BCE6-3D6C30945E0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7DE9AB7-301B-4CF3-902D-D81C499CC85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0DA8B6C-0004-4981-9656-9A04FBD0A9D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DC7162C-E39B-4F0A-AAC2-F3CA9AC9132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13513"/>
            <a:ext cx="1905000" cy="3032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13513"/>
            <a:ext cx="2895600" cy="3032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13513"/>
            <a:ext cx="1905000" cy="3032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F1ED67F-D773-41A3-8BD4-8299C9C75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4207C-CBE3-481B-861C-7601E2561EC5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C7C1F-7780-4617-98C7-9B91800EA4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E37B9-EC59-470C-833D-82A4676EB10F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1336D-022D-4BF5-B3A4-AEB445319A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CE7F8-3A74-48C3-A3D4-F87627411BF6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B5837-BE7A-47EA-9F93-2A1D217B4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AD249-48D2-4DBA-B254-4CDDBBD4755A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1AE73-30FC-4FCF-9092-2A33279A38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F9572F2-B97F-4B07-9C38-5F68D9AB634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E468C-E101-4109-B1D1-77D5D0B9489D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A8306-4795-40A9-A229-4BFE2B0E4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34982-F769-4AE5-A876-123282BFC4C7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834CA-A9C5-4194-B59E-34C7341EF0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26956-CAE9-4B0B-851E-7A29429C2F83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68264-8AE8-4B8A-A1B0-C80A02BEAE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0B7A0-97C8-483F-869B-D2A53F7E04B5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0839F-EA4E-4E11-9160-E3357D9579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0C10A-560D-4FF6-B2E1-3CDB41F836DD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72DE6-499F-4395-9AD0-15C491E34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51951-FEAE-42B2-AA4F-63224408ED97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4B4FA-50FF-45CE-B6E7-DAA967DF50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A4B98-DF6E-47D3-B702-A258D00DA05B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9BD67-69D1-4262-A4AA-47DBCA55E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61BC2-A1FF-49F2-8B74-FB506118C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CD01B553-BFAC-4202-90D3-55251E3ACE56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697FD36B-771B-4076-8020-7ED2ED7AC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8CC3FAE5-E5A2-4DCD-901B-2995A5D99576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7F19FA2D-1DE6-4379-8B99-57401B8B1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166D939-2493-4F0E-AF18-C3CBA725255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576C8556-5BCE-4D83-98B5-F9E16B44D7E4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9640A8DB-AC84-42A1-8CF2-1588A8EA69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53F0D6A2-B6B4-43AE-A435-5D5D565812E6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C160A5CC-4455-4ED1-9C38-442413C9B5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465EBCE2-D320-49CD-9E74-B604B14C1939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BBBD1AD8-10F7-4F8F-8847-45705B814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A913BF22-6248-4768-8AF7-8F4FF676D146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C19262B3-5FF6-4C73-BF60-BBEFB47CF9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17BB327E-752B-4786-B714-812A71D7616C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4D132D41-A62A-4AE8-84D1-19EF83CF8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9F0200E-C6E0-4AB2-B7CB-DF7934BF968C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50D4F790-C96C-45E4-BB6B-5AE1A85217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925C5905-0E88-42E9-B855-6F8AA43EB8EA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99B7E551-5996-4FCB-8335-8A391D218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018F84D0-480A-4325-B627-7EDB50EAC004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CE2B675C-2D3F-43BC-85B2-0B2E3A18E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29AF479D-7279-4BD3-B1B1-3BA951ED6240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803D6CB-76AF-44BF-A067-6A367BF5D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CC060B8C-8679-488F-BAD4-8EF92D84A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A1ACE4F-0855-4197-A9AB-0A58DF23D0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10F70D2-0AC5-4967-9952-EB9079C3F97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79224FE-4658-406B-93BA-4CE67E41EFF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21BC490-7698-45D0-B39A-A35BDD0878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67A35ED-1848-4EFB-869B-B40211E2553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044E2F2-7430-4D83-BD68-76E5BC43DA5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fld id="{776A36B0-EC36-4A4B-8F1C-22751E577A7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608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931BCC1-95A9-4A3E-8FF7-8CB6003B1EC6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D68BC0F9-FE78-4308-A4D6-E0E0A3C380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4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fld id="{237906A8-969C-4044-A42B-8826FC1F51C6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fld id="{3E61C826-54DF-476A-8D07-D9EAFD139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6/67/UGA$!logo.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hyperlink" Target="http://upload.wikimedia.org/wikipedia/en/f/f5/Mojave-sonoran_deserts.p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981200" y="4038600"/>
            <a:ext cx="6781800" cy="1752600"/>
          </a:xfrm>
        </p:spPr>
        <p:txBody>
          <a:bodyPr/>
          <a:lstStyle/>
          <a:p>
            <a:pPr>
              <a:defRPr/>
            </a:pPr>
            <a:r>
              <a:rPr lang="en-US" sz="2400" i="1" dirty="0" smtClean="0">
                <a:solidFill>
                  <a:schemeClr val="accent6">
                    <a:lumMod val="75000"/>
                  </a:schemeClr>
                </a:solidFill>
              </a:rPr>
              <a:t>Eric P. Prostko, Ph.D.</a:t>
            </a:r>
          </a:p>
          <a:p>
            <a:pPr>
              <a:defRPr/>
            </a:pPr>
            <a:r>
              <a:rPr lang="en-US" sz="2400" i="1" dirty="0" smtClean="0">
                <a:solidFill>
                  <a:schemeClr val="accent6">
                    <a:lumMod val="75000"/>
                  </a:schemeClr>
                </a:solidFill>
              </a:rPr>
              <a:t>Professor and Extension Weed Specialist</a:t>
            </a:r>
          </a:p>
          <a:p>
            <a:pPr>
              <a:defRPr/>
            </a:pPr>
            <a:r>
              <a:rPr lang="en-US" sz="2400" i="1" dirty="0" smtClean="0">
                <a:solidFill>
                  <a:schemeClr val="accent6">
                    <a:lumMod val="75000"/>
                  </a:schemeClr>
                </a:solidFill>
              </a:rPr>
              <a:t>Dept. Crop &amp; Soil Sciences</a:t>
            </a:r>
          </a:p>
          <a:p>
            <a:pPr>
              <a:defRPr/>
            </a:pPr>
            <a:endParaRPr lang="en-US" sz="24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5058" name="Picture 5" descr="University of Georgia College of Agricultural and Environmental Scienc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0413" y="5410200"/>
            <a:ext cx="5610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itle 1"/>
          <p:cNvSpPr>
            <a:spLocks noGrp="1"/>
          </p:cNvSpPr>
          <p:nvPr>
            <p:ph type="ctrTitle"/>
          </p:nvPr>
        </p:nvSpPr>
        <p:spPr>
          <a:xfrm>
            <a:off x="3621088" y="1328738"/>
            <a:ext cx="5218112" cy="1752600"/>
          </a:xfrm>
        </p:spPr>
        <p:txBody>
          <a:bodyPr/>
          <a:lstStyle/>
          <a:p>
            <a:r>
              <a:rPr lang="en-US" sz="3600" smtClean="0"/>
              <a:t>Whole-Farm Weed</a:t>
            </a:r>
            <a:br>
              <a:rPr lang="en-US" sz="3600" smtClean="0"/>
            </a:br>
            <a:r>
              <a:rPr lang="en-US" sz="3600" smtClean="0"/>
              <a:t>Management Practices</a:t>
            </a:r>
            <a:br>
              <a:rPr lang="en-US" sz="3600" smtClean="0"/>
            </a:br>
            <a:r>
              <a:rPr lang="en-US" sz="3600" smtClean="0"/>
              <a:t>For Palmer Amaranth Control</a:t>
            </a:r>
          </a:p>
        </p:txBody>
      </p:sp>
      <p:pic>
        <p:nvPicPr>
          <p:cNvPr id="45060" name="Picture 2" descr="File:UGA$!logo.pn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88363" y="6405563"/>
            <a:ext cx="5715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1295400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Palmer Amaranth Growth 22 days after starting clean </a:t>
            </a:r>
            <a:endParaRPr lang="en-US" dirty="0"/>
          </a:p>
        </p:txBody>
      </p:sp>
      <p:pic>
        <p:nvPicPr>
          <p:cNvPr id="54274" name="Picture 2" descr="I:\field pictures\2011 field shots\june 22\Picture 0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1143000"/>
            <a:ext cx="4114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Box 2"/>
          <p:cNvSpPr txBox="1">
            <a:spLocks noChangeArrowheads="1"/>
          </p:cNvSpPr>
          <p:nvPr/>
        </p:nvSpPr>
        <p:spPr bwMode="auto">
          <a:xfrm>
            <a:off x="76200" y="6324600"/>
            <a:ext cx="11128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June 22, 2011</a:t>
            </a:r>
          </a:p>
          <a:p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Attapulgus, GA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14400" y="76200"/>
            <a:ext cx="7827963" cy="95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Activated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Residual Herbicides are the key!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(Likely will need 2-4 depending upon the crop)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5800" y="1143000"/>
          <a:ext cx="7505700" cy="5241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413"/>
                <a:gridCol w="1458413"/>
                <a:gridCol w="1458413"/>
                <a:gridCol w="1458413"/>
                <a:gridCol w="1672047"/>
              </a:tblGrid>
              <a:tr h="427964"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/>
                        <a:t>Cotton</a:t>
                      </a:r>
                      <a:endParaRPr lang="en-US" sz="2000" i="1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/>
                        <a:t>Peanut</a:t>
                      </a:r>
                      <a:endParaRPr lang="en-US" sz="2000" i="1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/>
                        <a:t>Corn</a:t>
                      </a:r>
                      <a:endParaRPr lang="en-US" sz="2000" i="1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/>
                        <a:t>Sorghum</a:t>
                      </a:r>
                      <a:endParaRPr lang="en-US" sz="2000" i="1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/>
                        <a:t>Soybean</a:t>
                      </a:r>
                      <a:endParaRPr lang="en-US" sz="2000" i="1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</a:tr>
              <a:tr h="42796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Valor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Valor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Atrazine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Atrazine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Valor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</a:tr>
              <a:tr h="7489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Reflex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Dual Magnum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Dual Magnum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Dual Magnum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Envive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</a:tr>
              <a:tr h="7489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Dual Magnum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Warrant (?)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Warrant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Warrant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Reflex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</a:tr>
              <a:tr h="42796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Warrant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Prefix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</a:tr>
              <a:tr h="7489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Diuron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Dual Magnum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</a:tr>
              <a:tr h="427964"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Warrant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</a:tr>
              <a:tr h="1283892"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Metribuzin</a:t>
                      </a:r>
                    </a:p>
                    <a:p>
                      <a:pPr algn="ctr"/>
                      <a:r>
                        <a:rPr lang="en-US" sz="1600" i="1" dirty="0" smtClean="0"/>
                        <a:t>Boundary</a:t>
                      </a:r>
                    </a:p>
                    <a:p>
                      <a:pPr algn="ctr"/>
                      <a:r>
                        <a:rPr lang="en-US" sz="1600" i="1" dirty="0" smtClean="0"/>
                        <a:t>TriCor</a:t>
                      </a:r>
                    </a:p>
                    <a:p>
                      <a:pPr algn="ctr"/>
                      <a:r>
                        <a:rPr lang="en-US" sz="1600" i="1" dirty="0" smtClean="0"/>
                        <a:t>Authority</a:t>
                      </a:r>
                      <a:r>
                        <a:rPr lang="en-US" sz="1600" i="1" baseline="0" dirty="0" smtClean="0"/>
                        <a:t> MTZ</a:t>
                      </a:r>
                      <a:endParaRPr lang="en-US" sz="1600" i="1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382000" cy="1139825"/>
          </a:xfrm>
        </p:spPr>
        <p:txBody>
          <a:bodyPr/>
          <a:lstStyle/>
          <a:p>
            <a:r>
              <a:rPr lang="en-US" sz="2400" smtClean="0"/>
              <a:t>Top 10 Reasons Why I Like Corn in a GA Crop Rotation! </a:t>
            </a:r>
            <a:br>
              <a:rPr lang="en-US" sz="2400" smtClean="0"/>
            </a:br>
            <a:r>
              <a:rPr lang="en-US" sz="2000" i="1" smtClean="0"/>
              <a:t>(unless you are a dairyman with long-term ryegrass/field corn/sorghum rotation)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1670050"/>
            <a:ext cx="3657600" cy="4225925"/>
          </a:xfrm>
        </p:spPr>
        <p:txBody>
          <a:bodyPr/>
          <a:lstStyle/>
          <a:p>
            <a:pPr marL="514350" indent="-514350">
              <a:buFont typeface="Garamond" pitchFamily="18" charset="0"/>
              <a:buAutoNum type="arabicPeriod"/>
            </a:pPr>
            <a:r>
              <a:rPr lang="en-US" sz="2400" smtClean="0"/>
              <a:t>Atrazine</a:t>
            </a:r>
          </a:p>
          <a:p>
            <a:pPr marL="514350" indent="-514350">
              <a:buFont typeface="Garamond" pitchFamily="18" charset="0"/>
              <a:buAutoNum type="arabicPeriod"/>
            </a:pPr>
            <a:r>
              <a:rPr lang="en-US" sz="2400" smtClean="0"/>
              <a:t>Atrazine</a:t>
            </a:r>
          </a:p>
          <a:p>
            <a:pPr marL="514350" indent="-514350">
              <a:buFont typeface="Garamond" pitchFamily="18" charset="0"/>
              <a:buAutoNum type="arabicPeriod"/>
            </a:pPr>
            <a:r>
              <a:rPr lang="en-US" sz="2400" smtClean="0"/>
              <a:t>Atrazine</a:t>
            </a:r>
          </a:p>
          <a:p>
            <a:pPr marL="514350" indent="-514350">
              <a:buFont typeface="Garamond" pitchFamily="18" charset="0"/>
              <a:buAutoNum type="arabicPeriod"/>
            </a:pPr>
            <a:r>
              <a:rPr lang="en-US" sz="2400" smtClean="0"/>
              <a:t>Atrazine</a:t>
            </a:r>
          </a:p>
          <a:p>
            <a:pPr marL="514350" indent="-514350">
              <a:buFont typeface="Garamond" pitchFamily="18" charset="0"/>
              <a:buAutoNum type="arabicPeriod"/>
            </a:pPr>
            <a:r>
              <a:rPr lang="en-US" sz="2400" smtClean="0"/>
              <a:t>Atrazine</a:t>
            </a:r>
          </a:p>
          <a:p>
            <a:pPr marL="514350" indent="-514350">
              <a:buFont typeface="Garamond" pitchFamily="18" charset="0"/>
              <a:buAutoNum type="arabicPeriod"/>
            </a:pPr>
            <a:r>
              <a:rPr lang="en-US" sz="2400" smtClean="0"/>
              <a:t>Atrazine</a:t>
            </a:r>
          </a:p>
          <a:p>
            <a:pPr marL="514350" indent="-514350">
              <a:buFont typeface="Garamond" pitchFamily="18" charset="0"/>
              <a:buAutoNum type="arabicPeriod"/>
            </a:pPr>
            <a:r>
              <a:rPr lang="en-US" sz="2400" smtClean="0"/>
              <a:t>Atrazine</a:t>
            </a:r>
          </a:p>
          <a:p>
            <a:pPr marL="514350" indent="-514350">
              <a:buFont typeface="Garamond" pitchFamily="18" charset="0"/>
              <a:buAutoNum type="arabicPeriod"/>
            </a:pPr>
            <a:r>
              <a:rPr lang="en-US" sz="2400" smtClean="0"/>
              <a:t>Atrazine</a:t>
            </a:r>
          </a:p>
          <a:p>
            <a:pPr marL="514350" indent="-514350">
              <a:buFont typeface="Garamond" pitchFamily="18" charset="0"/>
              <a:buAutoNum type="arabicPeriod"/>
            </a:pPr>
            <a:r>
              <a:rPr lang="en-US" sz="2400" smtClean="0"/>
              <a:t>Atrazine</a:t>
            </a:r>
          </a:p>
          <a:p>
            <a:pPr marL="514350" indent="-514350">
              <a:buFont typeface="Garamond" pitchFamily="18" charset="0"/>
              <a:buAutoNum type="arabicPeriod"/>
            </a:pPr>
            <a:r>
              <a:rPr lang="en-US" sz="2400" smtClean="0"/>
              <a:t>Atrazine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675" y="1905000"/>
            <a:ext cx="3048000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I:\field pictures\2011 field shots\MAY 16\Picture 0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905000" y="19050"/>
            <a:ext cx="5486400" cy="92392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Atrazine 4L @ 2 qts/A + COC @ 1% v/v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Applied to 4”-9” Palmer Amaranth (6” average)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Photo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13 DAT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I:\field pictures\2011 field shots\may 31\Picture 0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905000" y="85725"/>
            <a:ext cx="5334000" cy="92392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Atrazine 4L @ 2 qts/A + COC @ 1% v/v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Applied to 4”-9” Palmer Amaranth (6” average)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Photo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28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Future of Atrazine?</a:t>
            </a:r>
          </a:p>
        </p:txBody>
      </p:sp>
      <p:sp>
        <p:nvSpPr>
          <p:cNvPr id="60418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038600" cy="4530725"/>
          </a:xfrm>
        </p:spPr>
        <p:txBody>
          <a:bodyPr/>
          <a:lstStyle/>
          <a:p>
            <a:r>
              <a:rPr lang="en-US" sz="2000" smtClean="0"/>
              <a:t>In April 2010, EPA stated that no additional testing is warranted to address the issue of atrazine and amphibian gonadal development.</a:t>
            </a:r>
          </a:p>
          <a:p>
            <a:r>
              <a:rPr lang="en-US" sz="2000" smtClean="0"/>
              <a:t>On May 6, 2011, </a:t>
            </a:r>
            <a:r>
              <a:rPr lang="en-US" sz="2000" u="sng" smtClean="0"/>
              <a:t>Save The Frogs</a:t>
            </a:r>
            <a:r>
              <a:rPr lang="en-US" sz="2000" smtClean="0"/>
              <a:t> petitioned the EPA to ban the use and production of atrazine.</a:t>
            </a:r>
          </a:p>
          <a:p>
            <a:r>
              <a:rPr lang="en-US" sz="2000" smtClean="0"/>
              <a:t>Public comments were accepted until November 14, 2011</a:t>
            </a:r>
          </a:p>
          <a:p>
            <a:r>
              <a:rPr lang="en-US" sz="2000" smtClean="0"/>
              <a:t>??</a:t>
            </a:r>
          </a:p>
          <a:p>
            <a:pPr lvl="1"/>
            <a:endParaRPr lang="en-US" smtClean="0"/>
          </a:p>
          <a:p>
            <a:pPr lvl="1"/>
            <a:endParaRPr lang="en-US" smtClean="0"/>
          </a:p>
        </p:txBody>
      </p:sp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37160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C:\prostkoeric C drive\weeds\pigweeds\august 23. 2011\Picture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-285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6250" y="47625"/>
            <a:ext cx="8210550" cy="1247775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Post-Harvest Palmer Amaranth Populations </a:t>
            </a:r>
            <a:r>
              <a:rPr lang="en-US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</a:t>
            </a:r>
            <a:r>
              <a:rPr lang="en-US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 Managed!</a:t>
            </a:r>
            <a:endParaRPr lang="en-US" b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Post-Harvest (Corn) Pigweed Problems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87775" y="1066800"/>
            <a:ext cx="5029200" cy="4530725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Decreasing daylight hastens flower and seed production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Flowering (3-4 weeks)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Seed production (2-3 weeks)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Some germination at 41</a:t>
            </a:r>
            <a:r>
              <a:rPr lang="en-US" sz="1800" i="1" baseline="30000" dirty="0" smtClean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F (8%)</a:t>
            </a:r>
          </a:p>
          <a:p>
            <a:pPr>
              <a:defRPr/>
            </a:pPr>
            <a:r>
              <a:rPr lang="en-US" sz="2400" dirty="0" smtClean="0"/>
              <a:t>Control Options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Mowing/Tillage (&gt;6” weeds)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Herbicides (&lt;6” weeds)</a:t>
            </a:r>
          </a:p>
          <a:p>
            <a:pPr lvl="2">
              <a:defRPr/>
            </a:pPr>
            <a:r>
              <a:rPr lang="en-US" sz="1400" i="1" dirty="0" smtClean="0">
                <a:solidFill>
                  <a:schemeClr val="accent6">
                    <a:lumMod val="75000"/>
                  </a:schemeClr>
                </a:solidFill>
              </a:rPr>
              <a:t>No small grain </a:t>
            </a:r>
          </a:p>
          <a:p>
            <a:pPr lvl="3">
              <a:defRPr/>
            </a:pPr>
            <a:r>
              <a:rPr lang="en-US" sz="1200" i="1" dirty="0" smtClean="0">
                <a:solidFill>
                  <a:schemeClr val="accent6">
                    <a:lumMod val="75000"/>
                  </a:schemeClr>
                </a:solidFill>
              </a:rPr>
              <a:t>Gramoxone + Dual Magnum or Warrant (?)</a:t>
            </a:r>
          </a:p>
          <a:p>
            <a:pPr lvl="2">
              <a:defRPr/>
            </a:pPr>
            <a:r>
              <a:rPr lang="en-US" sz="1400" i="1" dirty="0" smtClean="0">
                <a:solidFill>
                  <a:schemeClr val="accent6">
                    <a:lumMod val="75000"/>
                  </a:schemeClr>
                </a:solidFill>
              </a:rPr>
              <a:t>Small Grain planted soon</a:t>
            </a:r>
          </a:p>
          <a:p>
            <a:pPr lvl="3">
              <a:defRPr/>
            </a:pPr>
            <a:r>
              <a:rPr lang="en-US" sz="1200" i="1" dirty="0" smtClean="0">
                <a:solidFill>
                  <a:schemeClr val="accent6">
                    <a:lumMod val="75000"/>
                  </a:schemeClr>
                </a:solidFill>
              </a:rPr>
              <a:t>Gramoxone + 2,4-D or dicamba</a:t>
            </a:r>
          </a:p>
          <a:p>
            <a:pPr>
              <a:defRPr/>
            </a:pPr>
            <a:r>
              <a:rPr lang="en-US" sz="2400" dirty="0" smtClean="0"/>
              <a:t>When </a:t>
            </a:r>
            <a:r>
              <a:rPr lang="en-US" sz="2400" dirty="0"/>
              <a:t>can we stop worrying about seed production?</a:t>
            </a:r>
          </a:p>
          <a:p>
            <a:pPr>
              <a:defRPr/>
            </a:pPr>
            <a:endParaRPr 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2467" name="Picture 2" descr="C:\prostkoeric C drive\weeds\pigweeds\september 1\Picture 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392238"/>
            <a:ext cx="2805113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3" descr="C:\prostkoeric C drive\weeds\pigweeds\september 1\Picture 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733800"/>
            <a:ext cx="2854325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Box 4"/>
          <p:cNvSpPr txBox="1">
            <a:spLocks noChangeArrowheads="1"/>
          </p:cNvSpPr>
          <p:nvPr/>
        </p:nvSpPr>
        <p:spPr bwMode="auto">
          <a:xfrm>
            <a:off x="228600" y="6269038"/>
            <a:ext cx="4013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/>
              <a:t>Keeley et al.  1987.  Weed Science 35:199-204 </a:t>
            </a:r>
          </a:p>
          <a:p>
            <a:r>
              <a:rPr lang="en-US" sz="1400" i="1"/>
              <a:t>Steckel et al., 2004.  Weed Science 52:217-221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Post-Harvest Control of Palmer Amaranth</a:t>
            </a:r>
            <a:br>
              <a:rPr lang="en-US" sz="3600" smtClean="0"/>
            </a:br>
            <a:r>
              <a:rPr lang="en-US" sz="3100" i="1" smtClean="0"/>
              <a:t>(6” average: 2”-17” range at application)</a:t>
            </a:r>
          </a:p>
        </p:txBody>
      </p:sp>
      <p:pic>
        <p:nvPicPr>
          <p:cNvPr id="63490" name="Picture 2" descr="I:\field pictures\2011 field shots\cn-01b-11\sept 15\Picture 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5" y="1905000"/>
            <a:ext cx="290830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Box 2"/>
          <p:cNvSpPr txBox="1">
            <a:spLocks noChangeArrowheads="1"/>
          </p:cNvSpPr>
          <p:nvPr/>
        </p:nvSpPr>
        <p:spPr bwMode="auto">
          <a:xfrm>
            <a:off x="57150" y="6276975"/>
            <a:ext cx="992188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i="1">
                <a:solidFill>
                  <a:srgbClr val="000000"/>
                </a:solidFill>
                <a:latin typeface="Calibri" pitchFamily="34" charset="0"/>
              </a:rPr>
              <a:t>CN-01B-11</a:t>
            </a:r>
          </a:p>
          <a:p>
            <a:r>
              <a:rPr lang="en-US" sz="1100" i="1">
                <a:solidFill>
                  <a:srgbClr val="000000"/>
                </a:solidFill>
                <a:latin typeface="Calibri" pitchFamily="34" charset="0"/>
              </a:rPr>
              <a:t>September 15</a:t>
            </a:r>
          </a:p>
          <a:p>
            <a:r>
              <a:rPr lang="en-US" sz="1100" i="1">
                <a:solidFill>
                  <a:srgbClr val="000000"/>
                </a:solidFill>
                <a:latin typeface="Calibri" pitchFamily="34" charset="0"/>
              </a:rPr>
              <a:t>30 DAT</a:t>
            </a:r>
          </a:p>
        </p:txBody>
      </p:sp>
      <p:sp>
        <p:nvSpPr>
          <p:cNvPr id="63492" name="TextBox 3"/>
          <p:cNvSpPr txBox="1">
            <a:spLocks noChangeArrowheads="1"/>
          </p:cNvSpPr>
          <p:nvPr/>
        </p:nvSpPr>
        <p:spPr bwMode="auto">
          <a:xfrm>
            <a:off x="1128713" y="1917700"/>
            <a:ext cx="5254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Calibri" pitchFamily="34" charset="0"/>
              </a:rPr>
              <a:t>NTC</a:t>
            </a:r>
          </a:p>
        </p:txBody>
      </p:sp>
      <p:pic>
        <p:nvPicPr>
          <p:cNvPr id="63493" name="Picture 2" descr="I:\field pictures\2011 field shots\cn-01b-11\sept 15\Picture 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9750" y="1898650"/>
            <a:ext cx="2906713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4" name="Rectangle 7"/>
          <p:cNvSpPr>
            <a:spLocks noChangeArrowheads="1"/>
          </p:cNvSpPr>
          <p:nvPr/>
        </p:nvSpPr>
        <p:spPr bwMode="auto">
          <a:xfrm>
            <a:off x="3079750" y="1905000"/>
            <a:ext cx="290671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Gramoxone Inteon 2SL @ 3 pt/A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2,4-D Amine 3.8SL @ 1 pt/A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Primary @ 1% v/v</a:t>
            </a:r>
          </a:p>
        </p:txBody>
      </p:sp>
      <p:pic>
        <p:nvPicPr>
          <p:cNvPr id="63495" name="Picture 3" descr="I:\field pictures\2011 field shots\cn-01b-11\sept 15\Picture 0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3300" y="1898650"/>
            <a:ext cx="290830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6" name="Rectangle 9"/>
          <p:cNvSpPr>
            <a:spLocks noChangeArrowheads="1"/>
          </p:cNvSpPr>
          <p:nvPr/>
        </p:nvSpPr>
        <p:spPr bwMode="auto">
          <a:xfrm>
            <a:off x="6083300" y="1885950"/>
            <a:ext cx="29083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Gramoxone Inteon 2SL @ 3 pt/A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Clarity 4SL @ 8 oz/A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Primary @ 1% v/v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Post-Harvest Control of Palmer Amaranth</a:t>
            </a:r>
            <a:br>
              <a:rPr lang="en-US" sz="3600" smtClean="0"/>
            </a:br>
            <a:r>
              <a:rPr lang="en-US" sz="3100" i="1" smtClean="0"/>
              <a:t>(6” average: 2”-17” range at application)</a:t>
            </a:r>
          </a:p>
        </p:txBody>
      </p:sp>
      <p:pic>
        <p:nvPicPr>
          <p:cNvPr id="64514" name="Picture 2" descr="I:\field pictures\2011 field shots\cn-01b-11\sept 15\Picture 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5" y="1905000"/>
            <a:ext cx="290830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 descr="I:\field pictures\2011 field shots\cn-01b-11\sept 15\Picture 0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22600" y="1917700"/>
            <a:ext cx="2906713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Box 2"/>
          <p:cNvSpPr txBox="1">
            <a:spLocks noChangeArrowheads="1"/>
          </p:cNvSpPr>
          <p:nvPr/>
        </p:nvSpPr>
        <p:spPr bwMode="auto">
          <a:xfrm>
            <a:off x="57150" y="6276975"/>
            <a:ext cx="992188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i="1">
                <a:solidFill>
                  <a:srgbClr val="000000"/>
                </a:solidFill>
                <a:latin typeface="Calibri" pitchFamily="34" charset="0"/>
              </a:rPr>
              <a:t>CN-01B-11</a:t>
            </a:r>
          </a:p>
          <a:p>
            <a:r>
              <a:rPr lang="en-US" sz="1100" i="1">
                <a:solidFill>
                  <a:srgbClr val="000000"/>
                </a:solidFill>
                <a:latin typeface="Calibri" pitchFamily="34" charset="0"/>
              </a:rPr>
              <a:t>September 15</a:t>
            </a:r>
          </a:p>
          <a:p>
            <a:r>
              <a:rPr lang="en-US" sz="1100" i="1">
                <a:solidFill>
                  <a:srgbClr val="000000"/>
                </a:solidFill>
                <a:latin typeface="Calibri" pitchFamily="34" charset="0"/>
              </a:rPr>
              <a:t>30 DAT</a:t>
            </a:r>
          </a:p>
        </p:txBody>
      </p:sp>
      <p:sp>
        <p:nvSpPr>
          <p:cNvPr id="64517" name="TextBox 3"/>
          <p:cNvSpPr txBox="1">
            <a:spLocks noChangeArrowheads="1"/>
          </p:cNvSpPr>
          <p:nvPr/>
        </p:nvSpPr>
        <p:spPr bwMode="auto">
          <a:xfrm>
            <a:off x="1128713" y="1917700"/>
            <a:ext cx="5254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Calibri" pitchFamily="34" charset="0"/>
              </a:rPr>
              <a:t>NTC</a:t>
            </a:r>
          </a:p>
        </p:txBody>
      </p:sp>
      <p:sp>
        <p:nvSpPr>
          <p:cNvPr id="64518" name="TextBox 4"/>
          <p:cNvSpPr txBox="1">
            <a:spLocks noChangeArrowheads="1"/>
          </p:cNvSpPr>
          <p:nvPr/>
        </p:nvSpPr>
        <p:spPr bwMode="auto">
          <a:xfrm>
            <a:off x="3195638" y="1905000"/>
            <a:ext cx="25876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Gramoxone Inteon 2SL @ 3 pt/A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Dual Magnum 7.62EC @ 16 oz/A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Primary @ 1% v/v</a:t>
            </a:r>
          </a:p>
        </p:txBody>
      </p:sp>
      <p:pic>
        <p:nvPicPr>
          <p:cNvPr id="64519" name="Picture 2" descr="I:\field pictures\2011 field shots\cn-01b-11\sept 15\Picture 0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6463" y="1905000"/>
            <a:ext cx="2909887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0" name="Rectangle 6"/>
          <p:cNvSpPr>
            <a:spLocks noChangeArrowheads="1"/>
          </p:cNvSpPr>
          <p:nvPr/>
        </p:nvSpPr>
        <p:spPr bwMode="auto">
          <a:xfrm>
            <a:off x="5986463" y="1898650"/>
            <a:ext cx="2909887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Gramoxone Inteon 2SL @ 3 pt/A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Warrant 3ME @ 48 oz/A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Primary @ 1% v/v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Current Weed Control Programs in GA Are Focused on 1 Weed!</a:t>
            </a:r>
          </a:p>
        </p:txBody>
      </p:sp>
      <p:pic>
        <p:nvPicPr>
          <p:cNvPr id="4608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752600"/>
            <a:ext cx="254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" y="3962400"/>
            <a:ext cx="2597150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3600" y="1597025"/>
            <a:ext cx="254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1720850"/>
            <a:ext cx="25622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7775" y="3657600"/>
            <a:ext cx="17716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9800" y="3924300"/>
            <a:ext cx="26924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Palmer Amaranth Control Tactics</a:t>
            </a:r>
            <a:br>
              <a:rPr lang="en-US" sz="3600" smtClean="0"/>
            </a:br>
            <a:r>
              <a:rPr lang="en-US" sz="3600" smtClean="0"/>
              <a:t>For Every Row Crop</a:t>
            </a:r>
          </a:p>
        </p:txBody>
      </p:sp>
      <p:sp>
        <p:nvSpPr>
          <p:cNvPr id="65538" name="Content Placeholder 2"/>
          <p:cNvSpPr>
            <a:spLocks noGrp="1"/>
          </p:cNvSpPr>
          <p:nvPr>
            <p:ph sz="half" idx="1"/>
          </p:nvPr>
        </p:nvSpPr>
        <p:spPr>
          <a:xfrm>
            <a:off x="190500" y="1600200"/>
            <a:ext cx="6138863" cy="4530725"/>
          </a:xfrm>
        </p:spPr>
        <p:txBody>
          <a:bodyPr/>
          <a:lstStyle/>
          <a:p>
            <a:r>
              <a:rPr lang="en-US" sz="2000" smtClean="0"/>
              <a:t>Starting Clean</a:t>
            </a:r>
          </a:p>
          <a:p>
            <a:r>
              <a:rPr lang="en-US" sz="2000" smtClean="0"/>
              <a:t>Tillage</a:t>
            </a:r>
          </a:p>
          <a:p>
            <a:r>
              <a:rPr lang="en-US" sz="2000" smtClean="0"/>
              <a:t>Extreme Cover Crops</a:t>
            </a:r>
          </a:p>
          <a:p>
            <a:r>
              <a:rPr lang="en-US" sz="2000" smtClean="0"/>
              <a:t>Residual Herbicides</a:t>
            </a:r>
          </a:p>
          <a:p>
            <a:pPr lvl="1"/>
            <a:r>
              <a:rPr lang="en-US" sz="2000" i="1" smtClean="0">
                <a:solidFill>
                  <a:schemeClr val="accent2"/>
                </a:solidFill>
              </a:rPr>
              <a:t>Irrigation</a:t>
            </a:r>
          </a:p>
          <a:p>
            <a:pPr lvl="1"/>
            <a:r>
              <a:rPr lang="en-US" sz="2000" i="1" smtClean="0">
                <a:solidFill>
                  <a:schemeClr val="accent2"/>
                </a:solidFill>
              </a:rPr>
              <a:t>Incorporation (dryland)</a:t>
            </a:r>
          </a:p>
          <a:p>
            <a:r>
              <a:rPr lang="en-US" sz="2000" u="sng" smtClean="0"/>
              <a:t>Timely </a:t>
            </a:r>
            <a:r>
              <a:rPr lang="en-US" sz="2000" smtClean="0"/>
              <a:t>POST’s</a:t>
            </a:r>
          </a:p>
          <a:p>
            <a:r>
              <a:rPr lang="en-US" sz="2000" smtClean="0"/>
              <a:t>Post-Harvest (Corn)</a:t>
            </a:r>
          </a:p>
          <a:p>
            <a:r>
              <a:rPr lang="en-US" sz="2000" smtClean="0"/>
              <a:t>Others</a:t>
            </a:r>
          </a:p>
          <a:p>
            <a:pPr lvl="1"/>
            <a:r>
              <a:rPr lang="en-US" sz="2000" i="1" smtClean="0">
                <a:solidFill>
                  <a:schemeClr val="accent2"/>
                </a:solidFill>
              </a:rPr>
              <a:t>Hand-Weeding</a:t>
            </a:r>
          </a:p>
          <a:p>
            <a:pPr lvl="1"/>
            <a:r>
              <a:rPr lang="en-US" sz="2000" i="1" smtClean="0">
                <a:solidFill>
                  <a:schemeClr val="accent2"/>
                </a:solidFill>
              </a:rPr>
              <a:t>Non-Selective Applicators (only for peanuts)</a:t>
            </a:r>
          </a:p>
        </p:txBody>
      </p:sp>
      <p:pic>
        <p:nvPicPr>
          <p:cNvPr id="65539" name="Picture 2" descr="I:\field pictures\2010 field shots\JUNE 25\Picture 0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1719263"/>
            <a:ext cx="1871663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3" descr="I:\field pictures\2010 field shots\JUNE 25\Picture 0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1690688"/>
            <a:ext cx="1890713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Non-Selective Applicators</a:t>
            </a:r>
          </a:p>
        </p:txBody>
      </p:sp>
      <p:pic>
        <p:nvPicPr>
          <p:cNvPr id="66562" name="Picture 2" descr="I:\field pictures\2010 field shots\wiper-2010\Picture 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295400"/>
            <a:ext cx="292576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4" descr="IMG_263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1333500"/>
            <a:ext cx="2921000" cy="2193925"/>
          </a:xfrm>
        </p:spPr>
      </p:pic>
      <p:pic>
        <p:nvPicPr>
          <p:cNvPr id="66564" name="Picture 4" descr="Picture 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8413" y="3781425"/>
            <a:ext cx="2925762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2" descr="I:\field pictures\2010 field shots\AUGUST 27\Picture 02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821113"/>
            <a:ext cx="292576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>
          <a:xfrm>
            <a:off x="412750" y="152400"/>
            <a:ext cx="8229600" cy="1143000"/>
          </a:xfrm>
        </p:spPr>
        <p:txBody>
          <a:bodyPr/>
          <a:lstStyle/>
          <a:p>
            <a:r>
              <a:rPr lang="en-US" sz="2400" smtClean="0"/>
              <a:t>The Influence of Wipe Percentage on the Control of Palmer Amaranth with Gramoxone Inteon (50% solution) in the Grassworks WeedWiper</a:t>
            </a:r>
          </a:p>
        </p:txBody>
      </p:sp>
      <p:graphicFrame>
        <p:nvGraphicFramePr>
          <p:cNvPr id="67586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17638"/>
          <a:ext cx="8083550" cy="4449762"/>
        </p:xfrm>
        <a:graphic>
          <a:graphicData uri="http://schemas.openxmlformats.org/presentationml/2006/ole">
            <p:oleObj spid="_x0000_s67586" r:id="rId3" imgW="8083997" imgH="4450466" progId="Excel.Chart.8">
              <p:embed/>
            </p:oleObj>
          </a:graphicData>
        </a:graphic>
      </p:graphicFrame>
      <p:sp>
        <p:nvSpPr>
          <p:cNvPr id="67587" name="TextBox 4"/>
          <p:cNvSpPr txBox="1">
            <a:spLocks noChangeArrowheads="1"/>
          </p:cNvSpPr>
          <p:nvPr/>
        </p:nvSpPr>
        <p:spPr bwMode="auto">
          <a:xfrm>
            <a:off x="3733800" y="5867400"/>
            <a:ext cx="2138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Wipe Percentage (%)</a:t>
            </a:r>
          </a:p>
        </p:txBody>
      </p:sp>
      <p:sp>
        <p:nvSpPr>
          <p:cNvPr id="67588" name="TextBox 5"/>
          <p:cNvSpPr txBox="1">
            <a:spLocks noChangeArrowheads="1"/>
          </p:cNvSpPr>
          <p:nvPr/>
        </p:nvSpPr>
        <p:spPr bwMode="auto">
          <a:xfrm rot="-5400000">
            <a:off x="-242888" y="3328988"/>
            <a:ext cx="12366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Control (%)</a:t>
            </a:r>
          </a:p>
        </p:txBody>
      </p:sp>
      <p:sp>
        <p:nvSpPr>
          <p:cNvPr id="67589" name="TextBox 6"/>
          <p:cNvSpPr txBox="1">
            <a:spLocks noChangeArrowheads="1"/>
          </p:cNvSpPr>
          <p:nvPr/>
        </p:nvSpPr>
        <p:spPr bwMode="auto">
          <a:xfrm>
            <a:off x="560388" y="6237288"/>
            <a:ext cx="22288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i="1"/>
              <a:t>Data from 8 Field trials (2009-2011)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Future Concerns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en-US" b="1" u="sng" dirty="0" smtClean="0"/>
              <a:t>Abuse</a:t>
            </a:r>
            <a:r>
              <a:rPr lang="en-US" dirty="0" smtClean="0"/>
              <a:t> of Ignite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Increased use of Dual Magnum and Warrant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Increased use of PPO herbicides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Valor and Reflex</a:t>
            </a:r>
            <a:endParaRPr lang="en-US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8611" name="Picture 4" descr="C:\Documents and Settings\eprostko\Local Settings\Temporary Internet Files\Content.IE5\R8NP0G9M\MC900034549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1600200"/>
            <a:ext cx="385127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Questions/Discussion?</a:t>
            </a:r>
          </a:p>
        </p:txBody>
      </p:sp>
      <p:pic>
        <p:nvPicPr>
          <p:cNvPr id="6963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066800"/>
            <a:ext cx="6197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TextBox 2"/>
          <p:cNvSpPr txBox="1">
            <a:spLocks noChangeArrowheads="1"/>
          </p:cNvSpPr>
          <p:nvPr/>
        </p:nvSpPr>
        <p:spPr bwMode="auto">
          <a:xfrm>
            <a:off x="1466850" y="5727700"/>
            <a:ext cx="2108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www.gaweed.com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Important Things We Know About Palmer Amaranth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22425"/>
            <a:ext cx="4343400" cy="4530725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Well-adapted to Georgia!</a:t>
            </a:r>
          </a:p>
          <a:p>
            <a:pPr lvl="1">
              <a:defRPr/>
            </a:pPr>
            <a:r>
              <a:rPr lang="en-US" sz="2000" i="1" dirty="0" smtClean="0">
                <a:solidFill>
                  <a:schemeClr val="accent6">
                    <a:lumMod val="75000"/>
                  </a:schemeClr>
                </a:solidFill>
              </a:rPr>
              <a:t>Native to Sonoran desert</a:t>
            </a:r>
          </a:p>
          <a:p>
            <a:pPr>
              <a:defRPr/>
            </a:pPr>
            <a:r>
              <a:rPr lang="en-US" sz="2000" dirty="0" smtClean="0"/>
              <a:t>Separate male and female plants</a:t>
            </a:r>
          </a:p>
          <a:p>
            <a:pPr>
              <a:defRPr/>
            </a:pPr>
            <a:r>
              <a:rPr lang="en-US" sz="2000" dirty="0" smtClean="0"/>
              <a:t>Lots of seed!!!!</a:t>
            </a:r>
          </a:p>
          <a:p>
            <a:pPr lvl="1">
              <a:defRPr/>
            </a:pPr>
            <a:r>
              <a:rPr lang="en-US" sz="1600" dirty="0" smtClean="0"/>
              <a:t>400,000 – 500,000/female plant</a:t>
            </a:r>
          </a:p>
          <a:p>
            <a:pPr>
              <a:defRPr/>
            </a:pPr>
            <a:r>
              <a:rPr lang="en-US" sz="2000" dirty="0" smtClean="0"/>
              <a:t>Seed do not last long in soil</a:t>
            </a:r>
          </a:p>
          <a:p>
            <a:pPr lvl="1">
              <a:defRPr/>
            </a:pPr>
            <a:r>
              <a:rPr lang="en-US" sz="2000" i="1" dirty="0" smtClean="0">
                <a:solidFill>
                  <a:schemeClr val="accent6">
                    <a:lumMod val="75000"/>
                  </a:schemeClr>
                </a:solidFill>
              </a:rPr>
              <a:t>20% germ after 30 months</a:t>
            </a:r>
          </a:p>
          <a:p>
            <a:pPr>
              <a:defRPr/>
            </a:pPr>
            <a:r>
              <a:rPr lang="en-US" sz="2000" dirty="0" smtClean="0"/>
              <a:t>Seed do not emerge from deep depths </a:t>
            </a:r>
            <a:r>
              <a:rPr lang="en-US" sz="2000" i="1" dirty="0" smtClean="0">
                <a:solidFill>
                  <a:schemeClr val="accent6">
                    <a:lumMod val="50000"/>
                  </a:schemeClr>
                </a:solidFill>
              </a:rPr>
              <a:t>(≥ 3-4”)</a:t>
            </a:r>
            <a:endParaRPr lang="en-US" sz="2000" dirty="0" smtClean="0"/>
          </a:p>
          <a:p>
            <a:pPr>
              <a:defRPr/>
            </a:pPr>
            <a:r>
              <a:rPr lang="en-US" sz="2000" dirty="0" smtClean="0"/>
              <a:t>Seed need light to germinate</a:t>
            </a:r>
          </a:p>
          <a:p>
            <a:pPr>
              <a:defRPr/>
            </a:pPr>
            <a:r>
              <a:rPr lang="en-US" sz="2000" dirty="0" smtClean="0"/>
              <a:t>Resistance trait moves in pollen</a:t>
            </a:r>
          </a:p>
          <a:p>
            <a:pPr lvl="1">
              <a:defRPr/>
            </a:pPr>
            <a:r>
              <a:rPr lang="en-US" sz="2000" i="1" dirty="0" smtClean="0">
                <a:solidFill>
                  <a:schemeClr val="accent6">
                    <a:lumMod val="75000"/>
                  </a:schemeClr>
                </a:solidFill>
              </a:rPr>
              <a:t>At least 1000 feet!!</a:t>
            </a:r>
            <a:endParaRPr lang="en-US" sz="20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7107" name="Picture 3" descr="C:\prostkoeric C drive\weeds\pigweeds\Picture 0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038600"/>
            <a:ext cx="2393950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7788" y="3733800"/>
            <a:ext cx="1976437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 descr="File:Mojave-sonoran deserts.pn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4175" y="1524000"/>
            <a:ext cx="1363663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1300" y="1582738"/>
            <a:ext cx="2641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Herbicide-Resistant Palmer Amaranth in GA</a:t>
            </a:r>
          </a:p>
        </p:txBody>
      </p:sp>
      <p:sp>
        <p:nvSpPr>
          <p:cNvPr id="48130" name="Content Placeholder 6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038600" cy="4530725"/>
          </a:xfrm>
        </p:spPr>
        <p:txBody>
          <a:bodyPr/>
          <a:lstStyle/>
          <a:p>
            <a:r>
              <a:rPr lang="en-US" sz="2400" smtClean="0"/>
              <a:t>ALS (2000)</a:t>
            </a:r>
          </a:p>
          <a:p>
            <a:endParaRPr lang="en-US" sz="2400" smtClean="0"/>
          </a:p>
          <a:p>
            <a:r>
              <a:rPr lang="en-US" sz="2400" smtClean="0"/>
              <a:t>Glyphosate (2005)</a:t>
            </a:r>
          </a:p>
          <a:p>
            <a:endParaRPr lang="en-US" sz="2400" smtClean="0"/>
          </a:p>
          <a:p>
            <a:r>
              <a:rPr lang="en-US" sz="2400" smtClean="0"/>
              <a:t>Atrazine (2009)</a:t>
            </a:r>
          </a:p>
          <a:p>
            <a:endParaRPr lang="en-US" sz="2400" smtClean="0"/>
          </a:p>
          <a:p>
            <a:r>
              <a:rPr lang="en-US" sz="2400" smtClean="0"/>
              <a:t>ALS + GLY (2009)</a:t>
            </a:r>
          </a:p>
          <a:p>
            <a:endParaRPr lang="en-US" sz="2400" smtClean="0"/>
          </a:p>
          <a:p>
            <a:r>
              <a:rPr lang="en-US" sz="2400" smtClean="0"/>
              <a:t>DNA + ALS + GLY (2010)</a:t>
            </a:r>
          </a:p>
          <a:p>
            <a:endParaRPr lang="en-US" sz="2400" smtClean="0"/>
          </a:p>
          <a:p>
            <a:r>
              <a:rPr lang="en-US" sz="2400" smtClean="0"/>
              <a:t>ALS + GLY + ATZ (2011)</a:t>
            </a:r>
          </a:p>
        </p:txBody>
      </p:sp>
      <p:pic>
        <p:nvPicPr>
          <p:cNvPr id="48131" name="Picture 2" descr="C:\prostkoeric C drive\weeds\pigweeds\Prostko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3050" y="3021013"/>
            <a:ext cx="2341563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3" descr="C:\prostkoeric C drive\weeds\pigweeds\barrington-1-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2113" y="1066800"/>
            <a:ext cx="2336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4" descr="C:\prostkoeric C drive\weeds\pigweeds\DSC0244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6400" y="3048000"/>
            <a:ext cx="2341563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5" descr="C:\prostkoeric C drive\weeds\pigweeds\IMG_131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1063625"/>
            <a:ext cx="2341563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9154" name="Picture 5" descr="I:\field pictures\2011 field shots\cn-01b-11\sept 15\Picture 0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7938"/>
            <a:ext cx="9144000" cy="6842126"/>
          </a:xfrm>
        </p:spPr>
      </p:pic>
      <p:sp>
        <p:nvSpPr>
          <p:cNvPr id="49155" name="TextBox 5"/>
          <p:cNvSpPr txBox="1">
            <a:spLocks noChangeArrowheads="1"/>
          </p:cNvSpPr>
          <p:nvPr/>
        </p:nvSpPr>
        <p:spPr bwMode="auto">
          <a:xfrm>
            <a:off x="152400" y="76200"/>
            <a:ext cx="590867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Pigweed Control is not impossible!!!!</a:t>
            </a:r>
          </a:p>
          <a:p>
            <a:endParaRPr lang="en-US" sz="2400" b="1"/>
          </a:p>
          <a:p>
            <a:r>
              <a:rPr lang="en-US" sz="2400" b="1"/>
              <a:t>Common Reasons for Failure:</a:t>
            </a:r>
          </a:p>
          <a:p>
            <a:r>
              <a:rPr lang="en-US" sz="2400" b="1"/>
              <a:t>	1) did not start clean</a:t>
            </a:r>
          </a:p>
          <a:p>
            <a:r>
              <a:rPr lang="en-US" sz="2400" b="1"/>
              <a:t>	2) did not use a residual</a:t>
            </a:r>
          </a:p>
          <a:p>
            <a:r>
              <a:rPr lang="en-US" sz="2400" b="1"/>
              <a:t>	3) residual did not get activated</a:t>
            </a:r>
          </a:p>
          <a:p>
            <a:r>
              <a:rPr lang="en-US" sz="2400" b="1"/>
              <a:t>	4) POST applications are </a:t>
            </a:r>
            <a:r>
              <a:rPr lang="en-US" sz="2400" b="1" u="sng"/>
              <a:t>too</a:t>
            </a:r>
            <a:r>
              <a:rPr lang="en-US" sz="2400" b="1"/>
              <a:t> late</a:t>
            </a:r>
          </a:p>
          <a:p>
            <a:r>
              <a:rPr lang="en-US" sz="2400" b="1"/>
              <a:t>	5) short arms and deep pockets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I:\field pictures\2011 field shots\june 28\Picture 0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TextBox 2"/>
          <p:cNvSpPr txBox="1">
            <a:spLocks noChangeArrowheads="1"/>
          </p:cNvSpPr>
          <p:nvPr/>
        </p:nvSpPr>
        <p:spPr bwMode="auto">
          <a:xfrm>
            <a:off x="457200" y="228600"/>
            <a:ext cx="51244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What one man can do, so can another!</a:t>
            </a:r>
          </a:p>
          <a:p>
            <a:r>
              <a:rPr lang="en-US" sz="2400" b="1"/>
              <a:t>Sumter County - June 28, 2011</a:t>
            </a:r>
          </a:p>
          <a:p>
            <a:r>
              <a:rPr lang="en-US" sz="2400" b="1"/>
              <a:t>(Prowl + Valor fb Cadre)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Our Biggest Challenges</a:t>
            </a:r>
          </a:p>
        </p:txBody>
      </p:sp>
      <p:pic>
        <p:nvPicPr>
          <p:cNvPr id="51202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1676400"/>
            <a:ext cx="4038600" cy="3028950"/>
          </a:xfrm>
        </p:spPr>
      </p:pic>
      <p:pic>
        <p:nvPicPr>
          <p:cNvPr id="51203" name="Picture 3" descr="Picture 05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1676400"/>
            <a:ext cx="4038600" cy="3028950"/>
          </a:xfrm>
        </p:spPr>
      </p:pic>
      <p:sp>
        <p:nvSpPr>
          <p:cNvPr id="51204" name="TextBox 9"/>
          <p:cNvSpPr txBox="1">
            <a:spLocks noChangeArrowheads="1"/>
          </p:cNvSpPr>
          <p:nvPr/>
        </p:nvSpPr>
        <p:spPr bwMode="auto">
          <a:xfrm>
            <a:off x="1219200" y="4703763"/>
            <a:ext cx="1916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Irrigation/Rainfall</a:t>
            </a:r>
          </a:p>
        </p:txBody>
      </p:sp>
      <p:sp>
        <p:nvSpPr>
          <p:cNvPr id="51205" name="TextBox 10"/>
          <p:cNvSpPr txBox="1">
            <a:spLocks noChangeArrowheads="1"/>
          </p:cNvSpPr>
          <p:nvPr/>
        </p:nvSpPr>
        <p:spPr bwMode="auto">
          <a:xfrm>
            <a:off x="5334000" y="4703763"/>
            <a:ext cx="24114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Farm Size/Weed Size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4"/>
          <p:cNvSpPr>
            <a:spLocks noGrp="1"/>
          </p:cNvSpPr>
          <p:nvPr>
            <p:ph type="title"/>
          </p:nvPr>
        </p:nvSpPr>
        <p:spPr>
          <a:xfrm>
            <a:off x="522288" y="228600"/>
            <a:ext cx="8229600" cy="1139825"/>
          </a:xfrm>
        </p:spPr>
        <p:txBody>
          <a:bodyPr/>
          <a:lstStyle/>
          <a:p>
            <a:r>
              <a:rPr lang="en-US" sz="3600" smtClean="0"/>
              <a:t>Rainfall Totals</a:t>
            </a:r>
            <a:br>
              <a:rPr lang="en-US" sz="3600" smtClean="0"/>
            </a:br>
            <a:r>
              <a:rPr lang="en-US" sz="2800" i="1" smtClean="0"/>
              <a:t>Midville, GA</a:t>
            </a:r>
          </a:p>
        </p:txBody>
      </p:sp>
      <p:graphicFrame>
        <p:nvGraphicFramePr>
          <p:cNvPr id="52226" name="Content Placeholder 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30725"/>
        </p:xfrm>
        <a:graphic>
          <a:graphicData uri="http://schemas.openxmlformats.org/presentationml/2006/ole">
            <p:oleObj spid="_x0000_s52226" r:id="rId3" imgW="8230313" imgH="4529721" progId="Excel.Chart.8">
              <p:embed/>
            </p:oleObj>
          </a:graphicData>
        </a:graphic>
      </p:graphicFrame>
      <p:sp>
        <p:nvSpPr>
          <p:cNvPr id="52227" name="TextBox 8"/>
          <p:cNvSpPr txBox="1">
            <a:spLocks noChangeArrowheads="1"/>
          </p:cNvSpPr>
          <p:nvPr/>
        </p:nvSpPr>
        <p:spPr bwMode="auto">
          <a:xfrm rot="-5400000">
            <a:off x="-88106" y="3745706"/>
            <a:ext cx="850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inches</a:t>
            </a:r>
          </a:p>
        </p:txBody>
      </p:sp>
      <p:sp>
        <p:nvSpPr>
          <p:cNvPr id="52228" name="TextBox 9"/>
          <p:cNvSpPr txBox="1">
            <a:spLocks noChangeArrowheads="1"/>
          </p:cNvSpPr>
          <p:nvPr/>
        </p:nvSpPr>
        <p:spPr bwMode="auto">
          <a:xfrm>
            <a:off x="3962400" y="6235700"/>
            <a:ext cx="825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Month</a:t>
            </a:r>
          </a:p>
        </p:txBody>
      </p:sp>
      <p:sp>
        <p:nvSpPr>
          <p:cNvPr id="52229" name="TextBox 10"/>
          <p:cNvSpPr txBox="1">
            <a:spLocks noChangeArrowheads="1"/>
          </p:cNvSpPr>
          <p:nvPr/>
        </p:nvSpPr>
        <p:spPr bwMode="auto">
          <a:xfrm>
            <a:off x="38100" y="6581775"/>
            <a:ext cx="25288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/>
              <a:t>Source:  UGA Automated Weather</a:t>
            </a:r>
          </a:p>
        </p:txBody>
      </p:sp>
      <p:sp>
        <p:nvSpPr>
          <p:cNvPr id="2" name="Oval 1"/>
          <p:cNvSpPr/>
          <p:nvPr/>
        </p:nvSpPr>
        <p:spPr>
          <a:xfrm>
            <a:off x="2209800" y="2590800"/>
            <a:ext cx="4343400" cy="3733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Question For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How many acres can you effectively and safely spray in 1 day?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How many total acres need to be sprayed?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What if it rains?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What if it is windy?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3251" name="Picture 2" descr="C:\Documents and Settings\eprostko\Local Settings\Temporary Internet Files\Content.IE5\P6TTNLGJ\MC900441523[1].w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1600200"/>
            <a:ext cx="3184525" cy="2720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2077</TotalTime>
  <Words>644</Words>
  <Application>Microsoft Office PowerPoint</Application>
  <PresentationFormat>On-screen Show (4:3)</PresentationFormat>
  <Paragraphs>173</Paragraphs>
  <Slides>24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31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60" baseType="lpstr">
      <vt:lpstr>Arial</vt:lpstr>
      <vt:lpstr>Garamond</vt:lpstr>
      <vt:lpstr>Wingdings</vt:lpstr>
      <vt:lpstr>Calibri</vt:lpstr>
      <vt:lpstr>Edge</vt:lpstr>
      <vt:lpstr>Office Theme</vt:lpstr>
      <vt:lpstr>1_Office Theme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Office Theme</vt:lpstr>
      <vt:lpstr>1_Office Theme</vt:lpstr>
      <vt:lpstr>1_Office Theme</vt:lpstr>
      <vt:lpstr>1_Office Theme</vt:lpstr>
      <vt:lpstr>1_Office Theme</vt:lpstr>
      <vt:lpstr>1_Office Theme</vt:lpstr>
      <vt:lpstr>1_Office Theme</vt:lpstr>
      <vt:lpstr>1_Office Theme</vt:lpstr>
      <vt:lpstr>1_Office Theme</vt:lpstr>
      <vt:lpstr>1_Office Theme</vt:lpstr>
      <vt:lpstr>1_Office Theme</vt:lpstr>
      <vt:lpstr>1_Office Theme</vt:lpstr>
      <vt:lpstr>1_Office Theme</vt:lpstr>
      <vt:lpstr>Microsoft Excel Chart</vt:lpstr>
      <vt:lpstr>Whole-Farm Weed Management Practices For Palmer Amaranth Control</vt:lpstr>
      <vt:lpstr>Current Weed Control Programs in GA Are Focused on 1 Weed!</vt:lpstr>
      <vt:lpstr>Important Things We Know About Palmer Amaranth</vt:lpstr>
      <vt:lpstr>Herbicide-Resistant Palmer Amaranth in GA</vt:lpstr>
      <vt:lpstr>Slide 5</vt:lpstr>
      <vt:lpstr>Slide 6</vt:lpstr>
      <vt:lpstr>Our Biggest Challenges</vt:lpstr>
      <vt:lpstr>Rainfall Totals Midville, GA</vt:lpstr>
      <vt:lpstr>A Question For You</vt:lpstr>
      <vt:lpstr>Palmer Amaranth Growth 22 days after starting clean </vt:lpstr>
      <vt:lpstr>Slide 11</vt:lpstr>
      <vt:lpstr>Top 10 Reasons Why I Like Corn in a GA Crop Rotation!  (unless you are a dairyman with long-term ryegrass/field corn/sorghum rotation)</vt:lpstr>
      <vt:lpstr>Slide 13</vt:lpstr>
      <vt:lpstr>Slide 14</vt:lpstr>
      <vt:lpstr>Future of Atrazine?</vt:lpstr>
      <vt:lpstr>Post-Harvest Palmer Amaranth Populations Must be Managed!</vt:lpstr>
      <vt:lpstr>Post-Harvest (Corn) Pigweed Problems</vt:lpstr>
      <vt:lpstr>Post-Harvest Control of Palmer Amaranth (6” average: 2”-17” range at application)</vt:lpstr>
      <vt:lpstr>Post-Harvest Control of Palmer Amaranth (6” average: 2”-17” range at application)</vt:lpstr>
      <vt:lpstr>Palmer Amaranth Control Tactics For Every Row Crop</vt:lpstr>
      <vt:lpstr>Non-Selective Applicators</vt:lpstr>
      <vt:lpstr>The Influence of Wipe Percentage on the Control of Palmer Amaranth with Gramoxone Inteon (50% solution) in the Grassworks WeedWiper</vt:lpstr>
      <vt:lpstr>Future Concerns</vt:lpstr>
      <vt:lpstr>Questions/Discussion?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Whole-Farm Weed Management Practices For Palmer Amaranth Control</dc:title>
  <dc:creator/>
  <cp:lastModifiedBy>David Krueger</cp:lastModifiedBy>
  <cp:revision>42</cp:revision>
  <dcterms:created xsi:type="dcterms:W3CDTF">2011-11-10T13:08:09Z</dcterms:created>
  <dcterms:modified xsi:type="dcterms:W3CDTF">2011-12-09T03:28:03Z</dcterms:modified>
</cp:coreProperties>
</file>