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8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81" r:id="rId2"/>
    <p:sldMasterId id="2147485922" r:id="rId3"/>
    <p:sldMasterId id="2147485957" r:id="rId4"/>
    <p:sldMasterId id="2147487325" r:id="rId5"/>
    <p:sldMasterId id="2147487345" r:id="rId6"/>
    <p:sldMasterId id="2147487719" r:id="rId7"/>
    <p:sldMasterId id="2147487744" r:id="rId8"/>
    <p:sldMasterId id="2147487761" r:id="rId9"/>
  </p:sldMasterIdLst>
  <p:notesMasterIdLst>
    <p:notesMasterId r:id="rId49"/>
  </p:notesMasterIdLst>
  <p:handoutMasterIdLst>
    <p:handoutMasterId r:id="rId50"/>
  </p:handoutMasterIdLst>
  <p:sldIdLst>
    <p:sldId id="257" r:id="rId10"/>
    <p:sldId id="394" r:id="rId11"/>
    <p:sldId id="436" r:id="rId12"/>
    <p:sldId id="295" r:id="rId13"/>
    <p:sldId id="296" r:id="rId14"/>
    <p:sldId id="289" r:id="rId15"/>
    <p:sldId id="290" r:id="rId16"/>
    <p:sldId id="327" r:id="rId17"/>
    <p:sldId id="422" r:id="rId18"/>
    <p:sldId id="325" r:id="rId19"/>
    <p:sldId id="410" r:id="rId20"/>
    <p:sldId id="302" r:id="rId21"/>
    <p:sldId id="351" r:id="rId22"/>
    <p:sldId id="340" r:id="rId23"/>
    <p:sldId id="407" r:id="rId24"/>
    <p:sldId id="365" r:id="rId25"/>
    <p:sldId id="437" r:id="rId26"/>
    <p:sldId id="438" r:id="rId27"/>
    <p:sldId id="309" r:id="rId28"/>
    <p:sldId id="413" r:id="rId29"/>
    <p:sldId id="376" r:id="rId30"/>
    <p:sldId id="383" r:id="rId31"/>
    <p:sldId id="423" r:id="rId32"/>
    <p:sldId id="421" r:id="rId33"/>
    <p:sldId id="441" r:id="rId34"/>
    <p:sldId id="398" r:id="rId35"/>
    <p:sldId id="434" r:id="rId36"/>
    <p:sldId id="411" r:id="rId37"/>
    <p:sldId id="403" r:id="rId38"/>
    <p:sldId id="354" r:id="rId39"/>
    <p:sldId id="402" r:id="rId40"/>
    <p:sldId id="430" r:id="rId41"/>
    <p:sldId id="373" r:id="rId42"/>
    <p:sldId id="372" r:id="rId43"/>
    <p:sldId id="415" r:id="rId44"/>
    <p:sldId id="427" r:id="rId45"/>
    <p:sldId id="428" r:id="rId46"/>
    <p:sldId id="424" r:id="rId47"/>
    <p:sldId id="435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00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Sheet1!$A$2:$A$3</c:f>
              <c:strCache>
                <c:ptCount val="2"/>
                <c:pt idx="0">
                  <c:v>Single Row</c:v>
                </c:pt>
                <c:pt idx="1">
                  <c:v>Twin Row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78</c:v>
                </c:pt>
                <c:pt idx="1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036480"/>
        <c:axId val="75822720"/>
      </c:barChart>
      <c:catAx>
        <c:axId val="110036480"/>
        <c:scaling>
          <c:orientation val="minMax"/>
        </c:scaling>
        <c:delete val="0"/>
        <c:axPos val="b"/>
        <c:majorTickMark val="out"/>
        <c:minorTickMark val="none"/>
        <c:tickLblPos val="nextTo"/>
        <c:crossAx val="75822720"/>
        <c:crosses val="autoZero"/>
        <c:auto val="1"/>
        <c:lblAlgn val="ctr"/>
        <c:lblOffset val="100"/>
        <c:noMultiLvlLbl val="0"/>
      </c:catAx>
      <c:valAx>
        <c:axId val="7582272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036480"/>
        <c:crosses val="autoZero"/>
        <c:crossBetween val="between"/>
        <c:majorUnit val="2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9CD4360-2940-487F-9DAE-79C27EB98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8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6AF2466-BDD7-4928-A42C-409FBEBDD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41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7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555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92C7AFA-FA73-4A14-8B08-CD063DE87B78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8E16963-AE72-44A2-BDA2-7E59B22F4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52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2A5520B-0ACD-41E7-B109-0BE2EB83C5A4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6BC63B-665A-42C2-8694-5E42FE14D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79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FA07E3-E30C-49CF-BB7E-EB5A8D67B15F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1D70C6-CA1F-4E62-8BFA-61BB4EEB6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24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6B59D8E-AC1C-40F9-B2C5-F7E8EF4C0AEE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826EAA-63C8-4F5C-A530-DF4BADF18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066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190DD1E-863F-4F06-A3EC-C81C709A9129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2898D79-E4DF-4E3B-81D3-E43FD0A1B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891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B70FB30-080C-48A8-99BE-486CE064028E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B80772-5BF1-4D88-986D-ACC003228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973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F9E135-34B0-4D3B-90AF-FA782D082A72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B50A624-A614-4488-B81F-7E02D3CE5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73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317412B-C95B-4919-AAE7-936C53738580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208BBB-5D50-4C63-876A-0669887F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13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C09714-CF3F-4C1C-8828-C9937F6E5090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F08C143-A014-4333-B966-7BC7C54AF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207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0946678-AA80-4BF7-BA2A-CF48CA1B4C9F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DAC8006-5E82-4537-8F1A-B339AB083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89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28D7C31-0288-420A-8D59-4D0AF29EECC0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212CED1-B497-4E7D-855F-02C46C6B6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045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22077-D322-4649-9719-8284BF02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05234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0EB84-7D87-45F7-8DBB-11074C9CC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74834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057E6-253D-4935-830F-E853F4DE2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717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E39E-29B8-4D0A-8E4C-D844B456A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09073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062D-CADE-42D5-A640-5781EFC40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34547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09CCA-9114-485B-8C90-BF1BB17E9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57311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68DEC-8383-4E57-A8CD-D2AD83C667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84331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C8083-073E-44A3-A0F1-52B2D83531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002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B5E8-7BA2-4748-B0D9-70B72F4829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0530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55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4D54B-923A-4F27-A1B6-BECF6F6E9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3982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0DBB4-0CCD-454B-A664-9C82E3701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17925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ECE1-9C11-4CB6-A9A9-027D413A7F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6800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D66EF-7CA9-436F-9C65-E2414BACB5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2599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D5A6F-9F53-4DA2-9DEF-D048D3C30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19946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7C449-3617-46B8-B61D-61DAB83B46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11543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88F1D-15B0-4567-B360-EDB42B4E8A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99435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9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9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6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35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8384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20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268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199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317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03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833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548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466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93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591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385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996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09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256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813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50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18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32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7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3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9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5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EAA6D22-7602-4413-BAF1-51782ABCDE00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2F298C2-E1D8-4D33-BDE5-ECDC2B97A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19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C045C5-A396-4C05-BE3C-9402566A4856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F4081C2-60AA-4BA1-98B5-1C241128F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7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E84E8A6-7D9F-4682-B2FF-CBD51552B637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D5C3612-FF44-4475-8757-0B9DC88C7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0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A26D502-F969-4E3B-A045-8512C7D14ED1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F500C6-96EE-4742-BB40-1745CFAD5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85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A83C1-FA1F-44EA-8631-9F21C6CF4B10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9EF2545-617E-4C7E-BB11-E334DD36A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0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B6A83D3-C894-46F8-8E2A-8EB7DA18C848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28ACDAE-76F1-4FDF-8323-B1721DA80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62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9E43713-EBA5-4418-9321-472A01455CF6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5B4599F-63E4-45A1-B9AB-354864DF7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78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64E3F5E-168C-464C-BC4B-5B6C4F57ABD4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7680CB2-A470-42EB-8417-70C46B2AE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6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13C2BD-53C8-4706-87F9-60B6D2C0700D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61EC718-D4D6-42AD-87D3-3339AEB31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89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2D5E6F5-D5A3-463A-8A3A-711C0DA77396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F255336-7350-443A-B40D-EEBFCD994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4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00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1836D2D-C95C-499D-AA95-A4E4CE05113C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338C97B-CAE4-4A14-A316-D4391CA53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12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CA14E-1261-4971-BB32-71F5B4DF5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3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0BD3E-B53E-4D65-8C41-5D45B96A9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2B4F7-3A1F-4FF2-8EE7-FA33BD025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28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0AF0C-1296-46E4-BAB2-0C66CDDAA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29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DE80A-2831-45DE-BAA5-1ACB416BE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0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9D257-BEC4-4950-95E3-58C484747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97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29FD4-28C4-40E4-BD27-486FF02B2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90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474C7-7FB2-4AA5-818D-4EBDBA07D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33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353A1-BE21-429D-88C3-643A58D52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2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27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1FD4C-B58F-4E45-9BF6-AE9A06A80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40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87F0-09EC-475D-8D58-0D0945925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9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8D691-B5FE-423C-A56D-CC8C13B41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754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86378-B848-41D2-A161-836CD999D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5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15773-BF98-4BF7-8DA3-F9304D700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97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3E65-CAD5-410A-8E86-554AAB246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6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0A186-296B-4ED0-AE8A-47BF8B60D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96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39919-D70F-487B-BAFB-8BFEC84F3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07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A9754-120F-4EE8-9DD7-9462A722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38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2EB54-9676-44E4-B705-9EE6CDB0B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06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400A9-26FE-4173-8D99-B53A760EA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575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1E76C-F49B-4EE9-8A7E-1C0D2B994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31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24453-3834-4F6B-9009-DA228BB9F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02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FF863-7CB9-40D4-A33E-2CD112209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98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C5542-92F1-4528-8333-4853444E7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67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A96DC-01D9-45FB-B124-67F376E2B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769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080D1-681F-4A3D-92C9-B05CFF6CD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14848-AC91-4EA8-8D49-A4F147ECB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513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6EABC-ED97-4CC0-9390-26B203852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88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95F7F-098B-4E10-8748-F2BFD20FA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37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83F8E-D5C1-45F7-8D61-A90E4A3BB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77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B60C9-0802-47A6-AC45-FA9932B38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624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AF191-33A3-4281-9646-3F7BF34B2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64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8FC44-CB15-4D8B-8A3D-BCF8EF845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69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D65E0-35AA-4145-A865-67AD468A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968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15520-AE86-4D52-8A3B-F06FDC72D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4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A5FCE-E92F-43A6-A6DB-E7C73C619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18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F3414-C5A4-43B5-871F-0C61A3F0F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09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7ADBE-8CAA-4744-86A2-4BB3D479F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619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7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13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043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86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48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629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03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14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899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582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3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1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09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510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675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262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1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594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041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445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798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868DE5-9106-4024-BE52-16605A2F629E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174C037-FC87-4FEE-8C59-EEFF4A973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92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853EEC-5BA5-452B-866E-BB7AE3F42C4A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0D8FC96-3AE1-4B15-A3A9-980C4BC5C7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1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074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455FC8-0CFF-42CD-9219-782B671CB3C6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5C5AC8-74B4-4C65-90E1-093DEE7A42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865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BBE4149-1836-4B7F-B110-013491A5FBA4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22AEC58-73A9-464A-A9CC-564A5A38B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316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A9BB38-D21B-41D2-8AEF-72ADE2868D80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9871664-5ABF-47F0-9251-598F58A82A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30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E2AA376-0808-49B3-90A0-011D4FECCD97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3D9016B-F83D-47DF-ADCD-84BC440A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590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693194F-2D4D-4865-BA0F-E5839830A983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ECE382A-37FD-48B3-A6CF-623A2E172F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640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77B344-409D-40F0-B841-C88F390D673E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878005-0571-41E8-A366-274F15828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62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030A52-0E1D-4AC5-BAAF-04E166E81BD7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88E3548-7FB6-4F4F-AE6A-EEA992861A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930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AB65EC9-D75E-4F04-89E3-771B207A23BE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84FDFC-AE90-4609-B556-5EC8270BC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919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7CF7994-E4A2-4638-8A8A-EB984B679693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F13626-2AE3-4D18-9E84-976801CCAB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633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447C4F5-BBEE-4B23-8253-2348AEEDDE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E7010B3D-6225-435D-AB6C-4BD166BA5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43" r:id="rId1"/>
    <p:sldLayoutId id="2147487589" r:id="rId2"/>
    <p:sldLayoutId id="2147487590" r:id="rId3"/>
    <p:sldLayoutId id="2147487591" r:id="rId4"/>
    <p:sldLayoutId id="2147487592" r:id="rId5"/>
    <p:sldLayoutId id="2147487593" r:id="rId6"/>
    <p:sldLayoutId id="2147487594" r:id="rId7"/>
    <p:sldLayoutId id="2147487595" r:id="rId8"/>
    <p:sldLayoutId id="2147487596" r:id="rId9"/>
    <p:sldLayoutId id="2147487597" r:id="rId10"/>
    <p:sldLayoutId id="2147487598" r:id="rId11"/>
    <p:sldLayoutId id="2147487599" r:id="rId12"/>
    <p:sldLayoutId id="2147487600" r:id="rId13"/>
    <p:sldLayoutId id="2147487601" r:id="rId14"/>
    <p:sldLayoutId id="2147487602" r:id="rId15"/>
    <p:sldLayoutId id="2147487603" r:id="rId16"/>
    <p:sldLayoutId id="2147487604" r:id="rId17"/>
    <p:sldLayoutId id="2147487605" r:id="rId18"/>
    <p:sldLayoutId id="214748760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56B6349-01B9-4EA2-A7F2-8D717DB18365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F7C99AA-4092-4403-8C34-617741C92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44" r:id="rId1"/>
    <p:sldLayoutId id="2147487645" r:id="rId2"/>
    <p:sldLayoutId id="2147487646" r:id="rId3"/>
    <p:sldLayoutId id="2147487647" r:id="rId4"/>
    <p:sldLayoutId id="2147487648" r:id="rId5"/>
    <p:sldLayoutId id="2147487649" r:id="rId6"/>
    <p:sldLayoutId id="2147487650" r:id="rId7"/>
    <p:sldLayoutId id="2147487651" r:id="rId8"/>
    <p:sldLayoutId id="2147487652" r:id="rId9"/>
    <p:sldLayoutId id="2147487653" r:id="rId10"/>
    <p:sldLayoutId id="2147487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39DB313-2DEB-446B-8DE1-8444BB0D3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55" r:id="rId1"/>
    <p:sldLayoutId id="2147487607" r:id="rId2"/>
    <p:sldLayoutId id="2147487608" r:id="rId3"/>
    <p:sldLayoutId id="2147487609" r:id="rId4"/>
    <p:sldLayoutId id="2147487610" r:id="rId5"/>
    <p:sldLayoutId id="2147487611" r:id="rId6"/>
    <p:sldLayoutId id="2147487612" r:id="rId7"/>
    <p:sldLayoutId id="2147487613" r:id="rId8"/>
    <p:sldLayoutId id="2147487614" r:id="rId9"/>
    <p:sldLayoutId id="2147487615" r:id="rId10"/>
    <p:sldLayoutId id="2147487616" r:id="rId11"/>
    <p:sldLayoutId id="2147487617" r:id="rId12"/>
    <p:sldLayoutId id="2147487618" r:id="rId13"/>
    <p:sldLayoutId id="2147487619" r:id="rId14"/>
    <p:sldLayoutId id="2147487620" r:id="rId15"/>
    <p:sldLayoutId id="2147487621" r:id="rId16"/>
    <p:sldLayoutId id="2147487622" r:id="rId17"/>
    <p:sldLayoutId id="2147487623" r:id="rId18"/>
    <p:sldLayoutId id="214748762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2C4026-65BB-43DC-9EAD-9EAEE6D75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  <p:sldLayoutId id="2147487635" r:id="rId12"/>
    <p:sldLayoutId id="2147487636" r:id="rId13"/>
    <p:sldLayoutId id="2147487637" r:id="rId14"/>
    <p:sldLayoutId id="2147487638" r:id="rId15"/>
    <p:sldLayoutId id="2147487639" r:id="rId16"/>
    <p:sldLayoutId id="2147487640" r:id="rId17"/>
    <p:sldLayoutId id="2147487641" r:id="rId18"/>
    <p:sldLayoutId id="2147487642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B6287DD-910A-46F5-91EC-C3FF6B71A0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1" r:id="rId1"/>
    <p:sldLayoutId id="2147487672" r:id="rId2"/>
    <p:sldLayoutId id="2147487673" r:id="rId3"/>
    <p:sldLayoutId id="2147487674" r:id="rId4"/>
    <p:sldLayoutId id="2147487675" r:id="rId5"/>
    <p:sldLayoutId id="2147487676" r:id="rId6"/>
    <p:sldLayoutId id="2147487677" r:id="rId7"/>
    <p:sldLayoutId id="2147487678" r:id="rId8"/>
    <p:sldLayoutId id="2147487679" r:id="rId9"/>
    <p:sldLayoutId id="2147487680" r:id="rId10"/>
    <p:sldLayoutId id="2147487681" r:id="rId11"/>
    <p:sldLayoutId id="2147487682" r:id="rId12"/>
    <p:sldLayoutId id="2147487683" r:id="rId13"/>
    <p:sldLayoutId id="2147487684" r:id="rId14"/>
    <p:sldLayoutId id="2147487685" r:id="rId15"/>
    <p:sldLayoutId id="2147487686" r:id="rId16"/>
    <p:sldLayoutId id="2147487687" r:id="rId17"/>
    <p:sldLayoutId id="2147487688" r:id="rId18"/>
    <p:sldLayoutId id="214748768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EA0DC02-7695-4D40-A203-9A17C426A2E5}" type="datetimeFigureOut">
              <a:rPr lang="en-US"/>
              <a:pPr>
                <a:defRPr/>
              </a:pPr>
              <a:t>11/13/2013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306A047-9EEA-49CB-808F-CFFD55F060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90" r:id="rId1"/>
    <p:sldLayoutId id="2147487691" r:id="rId2"/>
    <p:sldLayoutId id="2147487692" r:id="rId3"/>
    <p:sldLayoutId id="2147487693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0" r:id="rId11"/>
    <p:sldLayoutId id="2147487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8CAAD25-5ADE-4D67-B28A-C9C5D1490226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6C54397-6933-4B8D-A77B-6B4658889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20" r:id="rId1"/>
    <p:sldLayoutId id="2147487721" r:id="rId2"/>
    <p:sldLayoutId id="2147487722" r:id="rId3"/>
    <p:sldLayoutId id="2147487723" r:id="rId4"/>
    <p:sldLayoutId id="2147487724" r:id="rId5"/>
    <p:sldLayoutId id="2147487725" r:id="rId6"/>
    <p:sldLayoutId id="2147487726" r:id="rId7"/>
    <p:sldLayoutId id="2147487727" r:id="rId8"/>
    <p:sldLayoutId id="2147487728" r:id="rId9"/>
    <p:sldLayoutId id="2147487729" r:id="rId10"/>
    <p:sldLayoutId id="2147487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70AD65B0-B1BE-4BEB-A300-3E391F7E24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5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5" r:id="rId1"/>
    <p:sldLayoutId id="2147487746" r:id="rId2"/>
    <p:sldLayoutId id="2147487747" r:id="rId3"/>
    <p:sldLayoutId id="2147487748" r:id="rId4"/>
    <p:sldLayoutId id="2147487749" r:id="rId5"/>
    <p:sldLayoutId id="2147487750" r:id="rId6"/>
    <p:sldLayoutId id="2147487751" r:id="rId7"/>
    <p:sldLayoutId id="2147487752" r:id="rId8"/>
    <p:sldLayoutId id="2147487753" r:id="rId9"/>
    <p:sldLayoutId id="2147487754" r:id="rId10"/>
    <p:sldLayoutId id="2147487755" r:id="rId11"/>
    <p:sldLayoutId id="2147487756" r:id="rId12"/>
    <p:sldLayoutId id="2147487757" r:id="rId13"/>
    <p:sldLayoutId id="2147487758" r:id="rId14"/>
    <p:sldLayoutId id="2147487759" r:id="rId15"/>
    <p:sldLayoutId id="2147487760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B6287DD-910A-46F5-91EC-C3FF6B71A0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4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62" r:id="rId1"/>
    <p:sldLayoutId id="2147487763" r:id="rId2"/>
    <p:sldLayoutId id="2147487764" r:id="rId3"/>
    <p:sldLayoutId id="2147487765" r:id="rId4"/>
    <p:sldLayoutId id="2147487766" r:id="rId5"/>
    <p:sldLayoutId id="2147487767" r:id="rId6"/>
    <p:sldLayoutId id="2147487768" r:id="rId7"/>
    <p:sldLayoutId id="2147487769" r:id="rId8"/>
    <p:sldLayoutId id="2147487770" r:id="rId9"/>
    <p:sldLayoutId id="2147487771" r:id="rId10"/>
    <p:sldLayoutId id="2147487772" r:id="rId11"/>
    <p:sldLayoutId id="2147487773" r:id="rId12"/>
    <p:sldLayoutId id="2147487774" r:id="rId13"/>
    <p:sldLayoutId id="2147487775" r:id="rId14"/>
    <p:sldLayoutId id="2147487776" r:id="rId15"/>
    <p:sldLayoutId id="2147487777" r:id="rId16"/>
    <p:sldLayoutId id="2147487778" r:id="rId17"/>
    <p:sldLayoutId id="2147487779" r:id="rId18"/>
    <p:sldLayoutId id="2147487780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7/UGA$!logo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ms.net/LDat/ld7UA006.pdf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05000" y="29718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Peanut Weed Control for </a:t>
            </a:r>
            <a:br>
              <a:rPr lang="en-US" altLang="en-US" dirty="0" smtClean="0"/>
            </a:br>
            <a:r>
              <a:rPr lang="en-US" altLang="en-US" dirty="0" smtClean="0"/>
              <a:t>New Agents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4021137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8613" name="Picture 9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64112"/>
            <a:ext cx="5911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2" descr="File:UGA$!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3" y="6405563"/>
            <a:ext cx="5715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-152400"/>
            <a:ext cx="7740650" cy="782638"/>
          </a:xfrm>
        </p:spPr>
        <p:txBody>
          <a:bodyPr/>
          <a:lstStyle/>
          <a:p>
            <a:pPr eaLnBrk="1" hangingPunct="1"/>
            <a:r>
              <a:rPr lang="en-US" altLang="en-US" u="sng" smtClean="0"/>
              <a:t>Valor in Peanuts - The Bottom Line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914400"/>
            <a:ext cx="7208838" cy="5095875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Plant at least </a:t>
            </a:r>
            <a:r>
              <a:rPr lang="en-US" altLang="en-US" sz="2400" b="1" u="sng" smtClean="0"/>
              <a:t>1.5” deep </a:t>
            </a:r>
            <a:r>
              <a:rPr lang="en-US" altLang="en-US" sz="2400" smtClean="0"/>
              <a:t>and apply within </a:t>
            </a:r>
            <a:r>
              <a:rPr lang="en-US" altLang="en-US" sz="2400" b="1" u="sng" smtClean="0"/>
              <a:t>2 days </a:t>
            </a:r>
            <a:r>
              <a:rPr lang="en-US" altLang="en-US" sz="2400" smtClean="0"/>
              <a:t>of planting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Injury will occur if heavy rainfall occurs from cracking until ~2 WAC 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peanut yield should not be reduced if stand is not lost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hose and nozzle clean-out very important!!!!!</a:t>
            </a:r>
          </a:p>
          <a:p>
            <a:pPr lvl="1" eaLnBrk="1" hangingPunct="1"/>
            <a:r>
              <a:rPr lang="en-US" altLang="en-US" sz="2400" smtClean="0">
                <a:solidFill>
                  <a:schemeClr val="accent2"/>
                </a:solidFill>
              </a:rPr>
              <a:t>dedicated sprayer for Valor only?</a:t>
            </a:r>
          </a:p>
          <a:p>
            <a:pPr eaLnBrk="1" hangingPunct="1"/>
            <a:endParaRPr lang="en-US" altLang="en-US" sz="2400" smtClean="0">
              <a:solidFill>
                <a:schemeClr val="accent2"/>
              </a:solidFill>
            </a:endParaRPr>
          </a:p>
          <a:p>
            <a:pPr eaLnBrk="1" hangingPunct="1"/>
            <a:r>
              <a:rPr lang="en-US" altLang="en-US" sz="2400" b="1" u="sng" smtClean="0"/>
              <a:t>except this or do not use it!!!</a:t>
            </a:r>
            <a:endParaRPr lang="en-US" altLang="en-US" sz="2400" b="1" i="1" u="sng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21956" r="49136" b="42387"/>
          <a:stretch>
            <a:fillRect/>
          </a:stretch>
        </p:blipFill>
        <p:spPr bwMode="auto">
          <a:xfrm>
            <a:off x="2087563" y="685800"/>
            <a:ext cx="5973762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Title 3"/>
          <p:cNvSpPr>
            <a:spLocks noGrp="1"/>
          </p:cNvSpPr>
          <p:nvPr>
            <p:ph type="title"/>
          </p:nvPr>
        </p:nvSpPr>
        <p:spPr>
          <a:xfrm>
            <a:off x="1752600" y="76200"/>
            <a:ext cx="7291388" cy="782638"/>
          </a:xfrm>
        </p:spPr>
        <p:txBody>
          <a:bodyPr/>
          <a:lstStyle/>
          <a:p>
            <a:r>
              <a:rPr lang="en-US" altLang="en-US" sz="3200" smtClean="0"/>
              <a:t>Strongarm Rotation Restrictions</a:t>
            </a:r>
          </a:p>
        </p:txBody>
      </p:sp>
      <p:pic>
        <p:nvPicPr>
          <p:cNvPr id="788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21208" r="49432" b="34904"/>
          <a:stretch>
            <a:fillRect/>
          </a:stretch>
        </p:blipFill>
        <p:spPr bwMode="auto">
          <a:xfrm>
            <a:off x="2895600" y="3711575"/>
            <a:ext cx="452596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2133600" y="2895600"/>
            <a:ext cx="2743200" cy="457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8854" name="Oval 6"/>
          <p:cNvSpPr>
            <a:spLocks noChangeArrowheads="1"/>
          </p:cNvSpPr>
          <p:nvPr/>
        </p:nvSpPr>
        <p:spPr bwMode="auto">
          <a:xfrm>
            <a:off x="6410325" y="3009900"/>
            <a:ext cx="381000" cy="228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8855" name="TextBox 1"/>
          <p:cNvSpPr txBox="1">
            <a:spLocks noChangeArrowheads="1"/>
          </p:cNvSpPr>
          <p:nvPr/>
        </p:nvSpPr>
        <p:spPr bwMode="auto">
          <a:xfrm>
            <a:off x="76200" y="6415186"/>
            <a:ext cx="2714141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dirty="0" smtClean="0">
                <a:solidFill>
                  <a:srgbClr val="FFFF00"/>
                </a:solidFill>
              </a:rPr>
              <a:t>Clearfield canola </a:t>
            </a:r>
            <a:r>
              <a:rPr lang="en-US" altLang="en-US" b="1" dirty="0">
                <a:solidFill>
                  <a:srgbClr val="FFFF00"/>
                </a:solidFill>
              </a:rPr>
              <a:t>is not resistant!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Paraquat in Peanut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 less than $4.00/A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 if not using Valor or Strongarm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 apply early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 smtClean="0">
                <a:solidFill>
                  <a:schemeClr val="accent2"/>
                </a:solidFill>
              </a:rPr>
              <a:t> </a:t>
            </a:r>
            <a:r>
              <a:rPr lang="en-US" altLang="en-US" b="1" i="1" dirty="0" smtClean="0">
                <a:solidFill>
                  <a:schemeClr val="accent2"/>
                </a:solidFill>
              </a:rPr>
              <a:t>alone = before 14 DAC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 smtClean="0">
                <a:solidFill>
                  <a:schemeClr val="accent2"/>
                </a:solidFill>
              </a:rPr>
              <a:t> tank-mixes = before 28 DAC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 tank-mixes with </a:t>
            </a:r>
            <a:r>
              <a:rPr lang="en-US" altLang="en-US" dirty="0" err="1" smtClean="0"/>
              <a:t>Basagran</a:t>
            </a:r>
            <a:r>
              <a:rPr lang="en-US" altLang="en-US" dirty="0" smtClean="0"/>
              <a:t>, Storm, 2,4-D, Dual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Tips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 smtClean="0">
                <a:solidFill>
                  <a:schemeClr val="accent2"/>
                </a:solidFill>
              </a:rPr>
              <a:t> 15 GPA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 smtClean="0">
                <a:solidFill>
                  <a:schemeClr val="accent2"/>
                </a:solidFill>
              </a:rPr>
              <a:t> flat-fan nozzles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i="1" dirty="0" smtClean="0">
                <a:solidFill>
                  <a:schemeClr val="accent2"/>
                </a:solidFill>
              </a:rPr>
              <a:t> </a:t>
            </a:r>
            <a:r>
              <a:rPr lang="en-US" altLang="en-US" b="1" i="1" u="sng" dirty="0" smtClean="0">
                <a:solidFill>
                  <a:schemeClr val="accent2"/>
                </a:solidFill>
              </a:rPr>
              <a:t>slower</a:t>
            </a:r>
            <a:r>
              <a:rPr lang="en-US" altLang="en-US" b="1" i="1" dirty="0" smtClean="0">
                <a:solidFill>
                  <a:schemeClr val="accent2"/>
                </a:solidFill>
              </a:rPr>
              <a:t> tractor speeds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i="1" dirty="0" smtClean="0"/>
              <a:t>Gramoxone </a:t>
            </a:r>
            <a:r>
              <a:rPr lang="en-US" altLang="en-US" b="1" i="1" dirty="0" err="1" smtClean="0"/>
              <a:t>Inteon</a:t>
            </a:r>
            <a:r>
              <a:rPr lang="en-US" altLang="en-US" b="1" i="1" dirty="0" smtClean="0"/>
              <a:t> (2 lb/gal) or Firestorm (3 lb/gal) or </a:t>
            </a:r>
            <a:r>
              <a:rPr lang="en-US" altLang="en-US" b="1" i="1" dirty="0" err="1" smtClean="0"/>
              <a:t>Parazone</a:t>
            </a:r>
            <a:r>
              <a:rPr lang="en-US" altLang="en-US" b="1" i="1" dirty="0" smtClean="0"/>
              <a:t> (3lb/gal)</a:t>
            </a:r>
          </a:p>
        </p:txBody>
      </p:sp>
      <p:pic>
        <p:nvPicPr>
          <p:cNvPr id="4" name="Picture 2" descr="http://www.syngentacropprotection-us.com/images/prod_logos/Gramoxone_SL_2.0_RGB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957388"/>
            <a:ext cx="16954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razone® 3SL">
            <a:hlinkClick r:id="rId3" tooltip="Label Informa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4156" r="1860" b="12645"/>
          <a:stretch>
            <a:fillRect/>
          </a:stretch>
        </p:blipFill>
        <p:spPr bwMode="auto">
          <a:xfrm>
            <a:off x="80963" y="2338388"/>
            <a:ext cx="15541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t="42044" r="50006" b="44240"/>
          <a:stretch>
            <a:fillRect/>
          </a:stretch>
        </p:blipFill>
        <p:spPr bwMode="auto">
          <a:xfrm>
            <a:off x="123825" y="3252788"/>
            <a:ext cx="14668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icture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76200"/>
            <a:ext cx="919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057400" y="152400"/>
            <a:ext cx="5319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Arial" charset="0"/>
              </a:rPr>
              <a:t>Treatments applied 6 DAC; Photo at 3 DAT</a:t>
            </a:r>
          </a:p>
          <a:p>
            <a:pPr algn="ctr" eaLnBrk="1" hangingPunct="1"/>
            <a:r>
              <a:rPr lang="en-US" altLang="en-US" sz="2000" b="1">
                <a:latin typeface="Arial" charset="0"/>
              </a:rPr>
              <a:t>GA-02C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143000" y="5911850"/>
            <a:ext cx="19272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GI @ 8 oz/A +</a:t>
            </a:r>
          </a:p>
          <a:p>
            <a:pPr algn="ctr" eaLnBrk="1" hangingPunct="1"/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NIS @ 0.25% v/v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533900" y="5911850"/>
            <a:ext cx="40005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GI @ 12 oz/A + Basagran @ 8 oz/A +</a:t>
            </a:r>
          </a:p>
          <a:p>
            <a:pPr algn="ctr" eaLnBrk="1" hangingPunct="1"/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NIS @ 0.25% v/v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Why do we use Storm or Basagran with paraquat?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Improves control of smallflower mg and tropic croton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Reduces peanut injury but does not really influence yield (cosmetic)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Reduces control of sicklepod, beggarweed, Texas panicum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26811" r="63422" b="56728"/>
          <a:stretch>
            <a:fillRect/>
          </a:stretch>
        </p:blipFill>
        <p:spPr bwMode="auto">
          <a:xfrm>
            <a:off x="209550" y="1905000"/>
            <a:ext cx="12350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5" t="36981" r="36070" b="42905"/>
          <a:stretch>
            <a:fillRect/>
          </a:stretch>
        </p:blipFill>
        <p:spPr bwMode="auto">
          <a:xfrm>
            <a:off x="179387" y="2546350"/>
            <a:ext cx="12954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Cadre: The glyphosate of peanuts?</a:t>
            </a:r>
          </a:p>
        </p:txBody>
      </p:sp>
      <p:pic>
        <p:nvPicPr>
          <p:cNvPr id="84995" name="Picture 4" descr="cad-la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676400"/>
            <a:ext cx="2797175" cy="3462338"/>
          </a:xfrm>
        </p:spPr>
      </p:pic>
      <p:sp>
        <p:nvSpPr>
          <p:cNvPr id="8499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105400" y="1143000"/>
            <a:ext cx="3886200" cy="5095875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Yellow and purple nutsedge</a:t>
            </a:r>
          </a:p>
          <a:p>
            <a:pPr eaLnBrk="1" hangingPunct="1"/>
            <a:endParaRPr lang="en-US" altLang="en-US" sz="2000" smtClean="0"/>
          </a:p>
          <a:p>
            <a:pPr eaLnBrk="1" hangingPunct="1"/>
            <a:r>
              <a:rPr lang="en-US" altLang="en-US" sz="2000" smtClean="0"/>
              <a:t>Sicklepod, pigweeds, morningglory, cocklebur</a:t>
            </a:r>
          </a:p>
          <a:p>
            <a:pPr eaLnBrk="1" hangingPunct="1"/>
            <a:endParaRPr lang="en-US" altLang="en-US" sz="2000" smtClean="0"/>
          </a:p>
          <a:p>
            <a:pPr eaLnBrk="1" hangingPunct="1"/>
            <a:r>
              <a:rPr lang="en-US" altLang="en-US" sz="2000" smtClean="0"/>
              <a:t>Does not control common ragweed, tropic croton, eclipta, spurges, and hophornbeam copperleaf</a:t>
            </a:r>
          </a:p>
          <a:p>
            <a:pPr eaLnBrk="1" hangingPunct="1"/>
            <a:endParaRPr lang="en-US" altLang="en-US" sz="2000" smtClean="0"/>
          </a:p>
          <a:p>
            <a:pPr eaLnBrk="1" hangingPunct="1"/>
            <a:r>
              <a:rPr lang="en-US" altLang="en-US" sz="2000" smtClean="0"/>
              <a:t> Is it worth the rotational crop risk??</a:t>
            </a:r>
          </a:p>
          <a:p>
            <a:pPr eaLnBrk="1" hangingPunct="1"/>
            <a:endParaRPr lang="en-US" altLang="en-US" sz="2000" smtClean="0"/>
          </a:p>
          <a:p>
            <a:pPr eaLnBrk="1" hangingPunct="1"/>
            <a:r>
              <a:rPr lang="en-US" altLang="en-US" sz="2000" smtClean="0"/>
              <a:t>ALS-resistance??? </a:t>
            </a:r>
          </a:p>
        </p:txBody>
      </p:sp>
      <p:pic>
        <p:nvPicPr>
          <p:cNvPr id="8499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4876800"/>
            <a:ext cx="2579688" cy="1190625"/>
          </a:xfrm>
          <a:noFill/>
        </p:spPr>
      </p:pic>
      <p:sp>
        <p:nvSpPr>
          <p:cNvPr id="84998" name="Rectangle 1"/>
          <p:cNvSpPr>
            <a:spLocks noChangeArrowheads="1"/>
          </p:cNvSpPr>
          <p:nvPr/>
        </p:nvSpPr>
        <p:spPr bwMode="auto">
          <a:xfrm>
            <a:off x="0" y="5688013"/>
            <a:ext cx="1752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Cadre @ 4 oz/A = $10.94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Impose @ 4 oz/A = $8.59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Cadre “Yellow Flash” – 3 DAT</a:t>
            </a:r>
          </a:p>
        </p:txBody>
      </p:sp>
      <p:pic>
        <p:nvPicPr>
          <p:cNvPr id="86019" name="Picture 2" descr="I:\field pictures\2010 field shots\JUNE 25\Picture 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0863"/>
            <a:ext cx="460216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3" descr="I:\field pictures\2010 field shots\JUNE 25\Picture 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4" descr="I:\field pictures\2010 field shots\JUNE 25\Picture 0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962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Box 3"/>
          <p:cNvSpPr txBox="1">
            <a:spLocks noChangeArrowheads="1"/>
          </p:cNvSpPr>
          <p:nvPr/>
        </p:nvSpPr>
        <p:spPr bwMode="auto">
          <a:xfrm>
            <a:off x="762000" y="4648200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/>
              <a:t>TREATED</a:t>
            </a:r>
          </a:p>
        </p:txBody>
      </p:sp>
      <p:sp>
        <p:nvSpPr>
          <p:cNvPr id="86023" name="TextBox 4"/>
          <p:cNvSpPr txBox="1">
            <a:spLocks noChangeArrowheads="1"/>
          </p:cNvSpPr>
          <p:nvPr/>
        </p:nvSpPr>
        <p:spPr bwMode="auto">
          <a:xfrm>
            <a:off x="3971925" y="4630738"/>
            <a:ext cx="56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/>
              <a:t>NTC</a:t>
            </a:r>
          </a:p>
        </p:txBody>
      </p:sp>
      <p:sp>
        <p:nvSpPr>
          <p:cNvPr id="86024" name="TextBox 5"/>
          <p:cNvSpPr txBox="1">
            <a:spLocks noChangeArrowheads="1"/>
          </p:cNvSpPr>
          <p:nvPr/>
        </p:nvSpPr>
        <p:spPr bwMode="auto">
          <a:xfrm>
            <a:off x="304800" y="6172200"/>
            <a:ext cx="148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June 25, 2010</a:t>
            </a:r>
          </a:p>
          <a:p>
            <a:r>
              <a:rPr lang="en-US" altLang="en-US"/>
              <a:t>GA-06G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Cadre/Impose Rotational Restrictions</a:t>
            </a:r>
          </a:p>
        </p:txBody>
      </p:sp>
      <p:pic>
        <p:nvPicPr>
          <p:cNvPr id="87043" name="Picture 3" descr="cadrer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5543550" cy="47736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191000" y="4038600"/>
            <a:ext cx="990600" cy="3048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Cadre/Cotton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219200"/>
            <a:ext cx="6096000" cy="4571999"/>
          </a:xfrm>
        </p:spPr>
      </p:pic>
    </p:spTree>
    <p:extLst>
      <p:ext uri="{BB962C8B-B14F-4D97-AF65-F5344CB8AC3E}">
        <p14:creationId xmlns:p14="http://schemas.microsoft.com/office/powerpoint/2010/main" val="3140568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If growers cannot or will not use Cadre…...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100" smtClean="0"/>
              <a:t> </a:t>
            </a:r>
            <a:r>
              <a:rPr lang="en-US" altLang="en-US" sz="2400" smtClean="0"/>
              <a:t>weed control costs will probably be higher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 purple nutsedge will not be controlled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 Dual Magnum ($10-14/A) but not as effective. Generic metolachlors are cheaper but may not last as long ($5-6/A).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Strongarm or Valor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Other POST herbicides (Basagran, Blazer, Cobra, Storm) are effective but have some weaknesses and no residual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Peanut Weed Control Tactics</a:t>
            </a:r>
          </a:p>
        </p:txBody>
      </p:sp>
      <p:sp>
        <p:nvSpPr>
          <p:cNvPr id="69635" name="Content Placeholder 9"/>
          <p:cNvSpPr>
            <a:spLocks noGrp="1"/>
          </p:cNvSpPr>
          <p:nvPr>
            <p:ph sz="half" idx="1"/>
          </p:nvPr>
        </p:nvSpPr>
        <p:spPr>
          <a:xfrm>
            <a:off x="1752600" y="1447800"/>
            <a:ext cx="3527425" cy="5095875"/>
          </a:xfrm>
        </p:spPr>
        <p:txBody>
          <a:bodyPr/>
          <a:lstStyle/>
          <a:p>
            <a:r>
              <a:rPr lang="en-US" altLang="en-US" smtClean="0"/>
              <a:t>Cultural Practices</a:t>
            </a:r>
          </a:p>
          <a:p>
            <a:pPr lvl="1"/>
            <a:r>
              <a:rPr lang="en-US" altLang="en-US" i="1" smtClean="0">
                <a:solidFill>
                  <a:schemeClr val="accent2"/>
                </a:solidFill>
              </a:rPr>
              <a:t>Planting Date</a:t>
            </a:r>
          </a:p>
          <a:p>
            <a:pPr lvl="1"/>
            <a:r>
              <a:rPr lang="en-US" altLang="en-US" i="1" smtClean="0">
                <a:solidFill>
                  <a:schemeClr val="accent2"/>
                </a:solidFill>
              </a:rPr>
              <a:t>Row spacing</a:t>
            </a:r>
          </a:p>
          <a:p>
            <a:r>
              <a:rPr lang="en-US" altLang="en-US" smtClean="0"/>
              <a:t>Tillage</a:t>
            </a:r>
          </a:p>
          <a:p>
            <a:r>
              <a:rPr lang="en-US" altLang="en-US" smtClean="0"/>
              <a:t>Cover Crops</a:t>
            </a:r>
          </a:p>
          <a:p>
            <a:r>
              <a:rPr lang="en-US" altLang="en-US" smtClean="0"/>
              <a:t>Herbicides</a:t>
            </a:r>
          </a:p>
          <a:p>
            <a:r>
              <a:rPr lang="en-US" altLang="en-US" smtClean="0"/>
              <a:t>Cultivation</a:t>
            </a:r>
          </a:p>
          <a:p>
            <a:r>
              <a:rPr lang="en-US" altLang="en-US" smtClean="0"/>
              <a:t>Mowing</a:t>
            </a:r>
          </a:p>
          <a:p>
            <a:r>
              <a:rPr lang="en-US" altLang="en-US" smtClean="0"/>
              <a:t>Hand-Weeding</a:t>
            </a:r>
          </a:p>
          <a:p>
            <a:endParaRPr lang="en-US" altLang="en-US" smtClean="0"/>
          </a:p>
        </p:txBody>
      </p:sp>
      <p:pic>
        <p:nvPicPr>
          <p:cNvPr id="69636" name="Picture 4" descr="twin&amp;singlerows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524000"/>
            <a:ext cx="3732213" cy="2798763"/>
          </a:xfr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7" name="TextBox 1"/>
          <p:cNvSpPr txBox="1">
            <a:spLocks noChangeArrowheads="1"/>
          </p:cNvSpPr>
          <p:nvPr/>
        </p:nvSpPr>
        <p:spPr bwMode="auto">
          <a:xfrm>
            <a:off x="5334000" y="3675063"/>
            <a:ext cx="965200" cy="3079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Twin Row</a:t>
            </a:r>
          </a:p>
        </p:txBody>
      </p:sp>
      <p:sp>
        <p:nvSpPr>
          <p:cNvPr id="69638" name="TextBox 2"/>
          <p:cNvSpPr txBox="1">
            <a:spLocks noChangeArrowheads="1"/>
          </p:cNvSpPr>
          <p:nvPr/>
        </p:nvSpPr>
        <p:spPr bwMode="auto">
          <a:xfrm>
            <a:off x="7315200" y="3675063"/>
            <a:ext cx="104775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Single Row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“Cadre-Free” Weed Control Programs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1752600" y="1143000"/>
            <a:ext cx="7208838" cy="5095875"/>
          </a:xfrm>
        </p:spPr>
        <p:txBody>
          <a:bodyPr/>
          <a:lstStyle/>
          <a:p>
            <a:r>
              <a:rPr lang="en-US" altLang="en-US" sz="2400" b="1" u="sng" smtClean="0"/>
              <a:t>Program 1</a:t>
            </a:r>
          </a:p>
          <a:p>
            <a:pPr lvl="1"/>
            <a:r>
              <a:rPr lang="en-US" altLang="en-US" sz="2400" i="1" smtClean="0"/>
              <a:t>Prowl or Sonolan – PPI/PRE</a:t>
            </a:r>
          </a:p>
          <a:p>
            <a:pPr lvl="1"/>
            <a:r>
              <a:rPr lang="en-US" altLang="en-US" sz="2400" i="1" smtClean="0"/>
              <a:t>Valor (3 oz/A) + Strongarm (0.23 oz/A) – PRE</a:t>
            </a:r>
          </a:p>
          <a:p>
            <a:pPr lvl="1"/>
            <a:r>
              <a:rPr lang="en-US" altLang="en-US" sz="2400" i="1" smtClean="0"/>
              <a:t>Cobra + Dual Magnum – POST</a:t>
            </a:r>
          </a:p>
          <a:p>
            <a:pPr lvl="1"/>
            <a:endParaRPr lang="en-US" altLang="en-US" sz="2400" i="1" smtClean="0"/>
          </a:p>
          <a:p>
            <a:r>
              <a:rPr lang="en-US" altLang="en-US" sz="2400" b="1" u="sng" smtClean="0"/>
              <a:t>Program 2</a:t>
            </a:r>
          </a:p>
          <a:p>
            <a:pPr lvl="1"/>
            <a:r>
              <a:rPr lang="en-US" altLang="en-US" sz="2400" i="1" smtClean="0"/>
              <a:t>Prowl or Sonolan – PPI/PRE</a:t>
            </a:r>
          </a:p>
          <a:p>
            <a:pPr lvl="1"/>
            <a:r>
              <a:rPr lang="en-US" altLang="en-US" sz="2400" i="1" smtClean="0"/>
              <a:t>Gramoxone + Storm + Dual Magnum – EPOST</a:t>
            </a:r>
          </a:p>
          <a:p>
            <a:pPr lvl="1"/>
            <a:r>
              <a:rPr lang="en-US" altLang="en-US" sz="2400" i="1" smtClean="0"/>
              <a:t>Cobra + Dual Magnum – POST</a:t>
            </a:r>
          </a:p>
          <a:p>
            <a:endParaRPr lang="en-US" altLang="en-US" sz="2400" i="1" smtClean="0"/>
          </a:p>
          <a:p>
            <a:r>
              <a:rPr lang="en-US" altLang="en-US" sz="2400" i="1" smtClean="0"/>
              <a:t>2,4-DB as needed in both programs for sicklepod </a:t>
            </a:r>
            <a:r>
              <a:rPr lang="en-US" altLang="en-US" sz="2400" b="1" i="1" u="sng" smtClean="0"/>
              <a:t>supression</a:t>
            </a:r>
          </a:p>
          <a:p>
            <a:endParaRPr lang="en-US" altLang="en-US" sz="2400" i="1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2,4-DB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84350" y="1143000"/>
            <a:ext cx="4251325" cy="509587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Around for along time</a:t>
            </a:r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/>
              <a:t>Annual mg, cocklebur, sicklepod</a:t>
            </a:r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/>
              <a:t>Usually applied with paraquat or with fungicides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 smtClean="0"/>
              <a:t>Also frequently tank-mixed  </a:t>
            </a:r>
            <a:r>
              <a:rPr lang="en-US" sz="2000" dirty="0"/>
              <a:t>with Cadre, Cobra, or Ultra </a:t>
            </a:r>
            <a:r>
              <a:rPr lang="en-US" sz="2000" dirty="0" smtClean="0"/>
              <a:t>Blazer</a:t>
            </a:r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/>
              <a:t>Very inexpensive (&lt;$3.00/A)</a:t>
            </a:r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/>
              <a:t>1.75 or 2.0 lb/gal formulations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marL="0" indent="0" eaLnBrk="1" hangingPunct="1">
              <a:buFontTx/>
              <a:buNone/>
              <a:defRPr/>
            </a:pPr>
            <a:endParaRPr lang="en-US" sz="20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sz="2000" dirty="0" smtClean="0"/>
              <a:t> 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20116" r="27436" b="5826"/>
          <a:stretch/>
        </p:blipFill>
        <p:spPr bwMode="auto">
          <a:xfrm>
            <a:off x="6477435" y="1371600"/>
            <a:ext cx="1980330" cy="19926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212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1" t="18272" r="35428" b="59781"/>
          <a:stretch>
            <a:fillRect/>
          </a:stretch>
        </p:blipFill>
        <p:spPr bwMode="auto">
          <a:xfrm>
            <a:off x="6035675" y="3779838"/>
            <a:ext cx="28638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2,4-DB Injury</a:t>
            </a:r>
          </a:p>
        </p:txBody>
      </p:sp>
      <p:pic>
        <p:nvPicPr>
          <p:cNvPr id="9113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676400"/>
            <a:ext cx="5619750" cy="3773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much 2,4-DB?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828800" y="1143000"/>
          <a:ext cx="6934200" cy="4229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6877"/>
                <a:gridCol w="1706034"/>
                <a:gridCol w="869671"/>
                <a:gridCol w="1526618"/>
                <a:gridCol w="1055604"/>
                <a:gridCol w="849396"/>
              </a:tblGrid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Product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Manufacturer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Rate/A (oz)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Time of Application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Total # Applications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/Year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PHI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(days)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2,4-DB 175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Winfield/AgriSolutions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14.4-17.6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2-12 WAP</a:t>
                      </a:r>
                      <a:r>
                        <a:rPr lang="en-US" sz="1200" baseline="30000" dirty="0">
                          <a:effectLst/>
                        </a:rPr>
                        <a:t>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2,4-DB 175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ACETO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16.0-28.0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 later than late bloom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>
                          <a:effectLst/>
                        </a:rPr>
                        <a:t>90-100 DAP</a:t>
                      </a:r>
                      <a:r>
                        <a:rPr lang="en-US" sz="1200" baseline="30000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2,4-DB 200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Winfield/AgriSolutions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12.8-16.0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2-12 WAP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2,4-DB 200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ACETO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14.4-25.6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 later than late bloom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>
                          <a:effectLst/>
                        </a:rPr>
                        <a:t>90-100 DAP</a:t>
                      </a:r>
                      <a:r>
                        <a:rPr lang="en-US" sz="1200" baseline="30000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AgriStar Butyrac 175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Albaugh/AgriStar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14.4-17.6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2-12 WAP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AgriStar Butyrac 200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Albaugh/AgriStar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12.8-16.0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2-12 WAP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5533" name="Rectangle 1"/>
          <p:cNvSpPr>
            <a:spLocks noChangeArrowheads="1"/>
          </p:cNvSpPr>
          <p:nvPr/>
        </p:nvSpPr>
        <p:spPr bwMode="auto">
          <a:xfrm>
            <a:off x="1828800" y="5410200"/>
            <a:ext cx="37338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100" baseline="3000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</a:rPr>
              <a:t>a</a:t>
            </a:r>
            <a:r>
              <a:rPr lang="en-US" altLang="en-US" sz="110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</a:rPr>
              <a:t>WAP = weeks after planting; </a:t>
            </a:r>
            <a:r>
              <a:rPr lang="en-US" altLang="en-US" sz="1100" baseline="3000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</a:rPr>
              <a:t>b</a:t>
            </a:r>
            <a:r>
              <a:rPr lang="en-US" altLang="en-US" sz="110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</a:rPr>
              <a:t>DAP = days after planting</a:t>
            </a:r>
            <a:endParaRPr lang="en-US" altLang="en-US">
              <a:solidFill>
                <a:srgbClr val="000000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7291388" cy="1143000"/>
          </a:xfrm>
        </p:spPr>
        <p:txBody>
          <a:bodyPr/>
          <a:lstStyle/>
          <a:p>
            <a:r>
              <a:rPr lang="en-US" altLang="en-US" dirty="0" smtClean="0"/>
              <a:t>What about Dual Magnum?</a:t>
            </a:r>
          </a:p>
        </p:txBody>
      </p:sp>
      <p:sp>
        <p:nvSpPr>
          <p:cNvPr id="92163" name="Content Placeholder 4"/>
          <p:cNvSpPr>
            <a:spLocks noGrp="1"/>
          </p:cNvSpPr>
          <p:nvPr>
            <p:ph sz="half" idx="2"/>
          </p:nvPr>
        </p:nvSpPr>
        <p:spPr>
          <a:xfrm>
            <a:off x="4953000" y="1295400"/>
            <a:ext cx="4191000" cy="5095875"/>
          </a:xfrm>
        </p:spPr>
        <p:txBody>
          <a:bodyPr/>
          <a:lstStyle/>
          <a:p>
            <a:r>
              <a:rPr lang="en-US" altLang="en-US" sz="2400" dirty="0" smtClean="0"/>
              <a:t>Weed-free trials conducted in 2010-2012</a:t>
            </a:r>
          </a:p>
          <a:p>
            <a:endParaRPr lang="en-US" altLang="en-US" sz="2400" dirty="0" smtClean="0"/>
          </a:p>
          <a:p>
            <a:r>
              <a:rPr lang="en-US" altLang="en-US" sz="2400" dirty="0" smtClean="0"/>
              <a:t>22/23 comparisons (96%)</a:t>
            </a:r>
          </a:p>
          <a:p>
            <a:pPr lvl="1"/>
            <a:r>
              <a:rPr lang="en-US" altLang="en-US" sz="2000" i="1" dirty="0" smtClean="0"/>
              <a:t>no negative yield effects</a:t>
            </a:r>
          </a:p>
          <a:p>
            <a:pPr lvl="1"/>
            <a:r>
              <a:rPr lang="en-US" altLang="en-US" sz="2000" i="1" dirty="0" smtClean="0"/>
              <a:t>PPI, PRE, EPOST, POST,  Cadre + Dual</a:t>
            </a:r>
          </a:p>
          <a:p>
            <a:endParaRPr lang="en-US" altLang="en-US" sz="2400" dirty="0" smtClean="0"/>
          </a:p>
          <a:p>
            <a:endParaRPr lang="en-US" altLang="en-US" dirty="0" smtClean="0"/>
          </a:p>
        </p:txBody>
      </p:sp>
      <p:pic>
        <p:nvPicPr>
          <p:cNvPr id="9216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30845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517900"/>
            <a:ext cx="2857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4343400"/>
            <a:ext cx="28051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25397" r="9230" b="31630"/>
          <a:stretch>
            <a:fillRect/>
          </a:stretch>
        </p:blipFill>
        <p:spPr bwMode="auto">
          <a:xfrm>
            <a:off x="2184400" y="5562600"/>
            <a:ext cx="28860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24828" r="21819" b="34946"/>
          <a:stretch>
            <a:fillRect/>
          </a:stretch>
        </p:blipFill>
        <p:spPr bwMode="auto">
          <a:xfrm>
            <a:off x="5486400" y="4745038"/>
            <a:ext cx="25908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Magnum vs. Generics</a:t>
            </a:r>
            <a:br>
              <a:rPr lang="en-US" dirty="0" smtClean="0"/>
            </a:br>
            <a:r>
              <a:rPr lang="en-US" dirty="0" smtClean="0"/>
              <a:t>Research 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84350" y="1308100"/>
            <a:ext cx="7283450" cy="5095875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en-US" sz="2800" u="sng" dirty="0">
                <a:ea typeface="Times New Roman"/>
              </a:rPr>
              <a:t>UGA Weed Science Research (11 data sets)</a:t>
            </a:r>
            <a:endParaRPr lang="en-US" sz="2800" dirty="0"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/>
              <a:buChar char="–"/>
              <a:tabLst>
                <a:tab pos="914400" algn="l"/>
              </a:tabLst>
            </a:pPr>
            <a:r>
              <a:rPr lang="en-US" sz="2400" i="1" dirty="0">
                <a:solidFill>
                  <a:srgbClr val="0070C0"/>
                </a:solidFill>
                <a:ea typeface="Times New Roman"/>
              </a:rPr>
              <a:t>44 individual rating dates (average of 3-4 replications/date)</a:t>
            </a:r>
            <a:endParaRPr lang="en-US" sz="2400" i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/>
              <a:buChar char="–"/>
              <a:tabLst>
                <a:tab pos="914400" algn="l"/>
              </a:tabLst>
            </a:pPr>
            <a:r>
              <a:rPr lang="en-US" sz="2400" i="1" dirty="0">
                <a:solidFill>
                  <a:srgbClr val="0070C0"/>
                </a:solidFill>
                <a:ea typeface="Times New Roman"/>
              </a:rPr>
              <a:t>Palmer amaranth and tropical spiderwort data</a:t>
            </a:r>
            <a:endParaRPr lang="en-US" sz="2400" i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/>
              <a:buChar char="–"/>
              <a:tabLst>
                <a:tab pos="914400" algn="l"/>
              </a:tabLst>
            </a:pPr>
            <a:r>
              <a:rPr lang="en-US" sz="2400" i="1" dirty="0">
                <a:solidFill>
                  <a:srgbClr val="0070C0"/>
                </a:solidFill>
                <a:ea typeface="Times New Roman"/>
              </a:rPr>
              <a:t>Dual Magnum better than Generics (16/44 = </a:t>
            </a:r>
            <a:r>
              <a:rPr lang="en-US" sz="2400" b="1" i="1" dirty="0">
                <a:solidFill>
                  <a:srgbClr val="0070C0"/>
                </a:solidFill>
                <a:ea typeface="Times New Roman"/>
              </a:rPr>
              <a:t>36.3%)</a:t>
            </a:r>
            <a:endParaRPr lang="en-US" sz="2400" i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/>
              <a:buChar char="–"/>
              <a:tabLst>
                <a:tab pos="914400" algn="l"/>
              </a:tabLst>
            </a:pPr>
            <a:r>
              <a:rPr lang="en-US" sz="2400" i="1" dirty="0">
                <a:solidFill>
                  <a:srgbClr val="0070C0"/>
                </a:solidFill>
                <a:ea typeface="Times New Roman"/>
              </a:rPr>
              <a:t>Generics better than Dual Magnum (1/44 = </a:t>
            </a:r>
            <a:r>
              <a:rPr lang="en-US" sz="2400" b="1" i="1" dirty="0">
                <a:solidFill>
                  <a:srgbClr val="0070C0"/>
                </a:solidFill>
                <a:ea typeface="Times New Roman"/>
              </a:rPr>
              <a:t>2.3%)</a:t>
            </a:r>
            <a:endParaRPr lang="en-US" sz="2400" i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/>
              <a:buChar char="–"/>
              <a:tabLst>
                <a:tab pos="914400" algn="l"/>
              </a:tabLst>
            </a:pPr>
            <a:r>
              <a:rPr lang="en-US" sz="2400" i="1" dirty="0">
                <a:solidFill>
                  <a:srgbClr val="0070C0"/>
                </a:solidFill>
                <a:ea typeface="Times New Roman"/>
              </a:rPr>
              <a:t>Dual Magnum = Generics (27/44 = </a:t>
            </a:r>
            <a:r>
              <a:rPr lang="en-US" sz="2400" b="1" i="1" dirty="0">
                <a:solidFill>
                  <a:srgbClr val="0070C0"/>
                </a:solidFill>
                <a:ea typeface="Times New Roman"/>
              </a:rPr>
              <a:t>61.4</a:t>
            </a:r>
            <a:r>
              <a:rPr lang="en-US" sz="2400" b="1" i="1" dirty="0" smtClean="0">
                <a:solidFill>
                  <a:srgbClr val="0070C0"/>
                </a:solidFill>
                <a:ea typeface="Times New Roman"/>
              </a:rPr>
              <a:t>%)</a:t>
            </a:r>
            <a:r>
              <a:rPr lang="en-US" sz="2400" i="1" dirty="0">
                <a:solidFill>
                  <a:srgbClr val="0070C0"/>
                </a:solidFill>
                <a:ea typeface="Times New Roman"/>
              </a:rPr>
              <a:t> </a:t>
            </a:r>
            <a:endParaRPr lang="en-US" sz="2400" i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endParaRPr lang="en-US" dirty="0"/>
          </a:p>
        </p:txBody>
      </p:sp>
      <p:pic>
        <p:nvPicPr>
          <p:cNvPr id="8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14470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71995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048000"/>
            <a:ext cx="1572238" cy="53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334" y="3733800"/>
            <a:ext cx="1243969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777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Postemergence Grass Control</a:t>
            </a:r>
          </a:p>
        </p:txBody>
      </p:sp>
      <p:pic>
        <p:nvPicPr>
          <p:cNvPr id="93187" name="Picture 2" descr="Fusilade DX Produc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36052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C:\prostkoeric C drive\herbicide label pictures\selectmax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40075"/>
            <a:ext cx="351948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 t="36555" r="43456" b="44244"/>
          <a:stretch>
            <a:fillRect/>
          </a:stretch>
        </p:blipFill>
        <p:spPr bwMode="auto">
          <a:xfrm>
            <a:off x="2417763" y="4572000"/>
            <a:ext cx="3432175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LASSIC-LAB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685800"/>
            <a:ext cx="2819400" cy="1409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6" descr="beg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52438"/>
            <a:ext cx="3352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78113"/>
            <a:ext cx="35782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819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2971800" y="5486400"/>
            <a:ext cx="48335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FL-07, GA Greener, GA-07W = No problems</a:t>
            </a: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GA-06G and Tifguard = 7-11% yield losses</a:t>
            </a:r>
          </a:p>
        </p:txBody>
      </p:sp>
    </p:spTree>
    <p:extLst>
      <p:ext uri="{BB962C8B-B14F-4D97-AF65-F5344CB8AC3E}">
        <p14:creationId xmlns:p14="http://schemas.microsoft.com/office/powerpoint/2010/main" val="14237360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/>
              <a:t>Cultivation</a:t>
            </a:r>
            <a:br>
              <a:rPr lang="en-US" altLang="en-US" sz="3200" smtClean="0"/>
            </a:br>
            <a:r>
              <a:rPr lang="en-US" altLang="en-US" sz="3200" smtClean="0"/>
              <a:t>(no weeds are steel-resistant!!!)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762125"/>
            <a:ext cx="3527425" cy="5095875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Time</a:t>
            </a:r>
          </a:p>
          <a:p>
            <a:pPr eaLnBrk="1" hangingPunct="1"/>
            <a:r>
              <a:rPr lang="en-US" altLang="en-US" sz="2800" smtClean="0"/>
              <a:t>Diesel fuel prices</a:t>
            </a:r>
          </a:p>
          <a:p>
            <a:pPr eaLnBrk="1" hangingPunct="1"/>
            <a:r>
              <a:rPr lang="en-US" altLang="en-US" sz="2800" smtClean="0"/>
              <a:t>Strip-tillage</a:t>
            </a:r>
          </a:p>
          <a:p>
            <a:pPr eaLnBrk="1" hangingPunct="1"/>
            <a:r>
              <a:rPr lang="en-US" altLang="en-US" sz="2800" smtClean="0"/>
              <a:t>Twin rows</a:t>
            </a:r>
          </a:p>
          <a:p>
            <a:pPr eaLnBrk="1" hangingPunct="1"/>
            <a:r>
              <a:rPr lang="en-US" altLang="en-US" sz="2800" smtClean="0"/>
              <a:t>White mold</a:t>
            </a:r>
          </a:p>
          <a:p>
            <a:pPr eaLnBrk="1" hangingPunct="1"/>
            <a:endParaRPr lang="en-US" altLang="en-US" sz="2800" smtClean="0"/>
          </a:p>
        </p:txBody>
      </p:sp>
      <p:pic>
        <p:nvPicPr>
          <p:cNvPr id="94212" name="Picture 4" descr="corncul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981200"/>
            <a:ext cx="3706813" cy="2471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Mowing</a:t>
            </a:r>
          </a:p>
        </p:txBody>
      </p:sp>
      <p:sp>
        <p:nvSpPr>
          <p:cNvPr id="95235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Weed/peanut height differential</a:t>
            </a:r>
          </a:p>
          <a:p>
            <a:pPr eaLnBrk="1" hangingPunct="1"/>
            <a:r>
              <a:rPr lang="en-US" altLang="en-US" sz="2800" smtClean="0"/>
              <a:t>Digging and harvest aid</a:t>
            </a:r>
          </a:p>
          <a:p>
            <a:pPr eaLnBrk="1" hangingPunct="1"/>
            <a:r>
              <a:rPr lang="en-US" altLang="en-US" sz="2800" smtClean="0"/>
              <a:t>Flail mower better than rotary mower</a:t>
            </a:r>
          </a:p>
          <a:p>
            <a:pPr eaLnBrk="1" hangingPunct="1"/>
            <a:r>
              <a:rPr lang="en-US" altLang="en-US" sz="2800" smtClean="0"/>
              <a:t>diesel fuel prices</a:t>
            </a:r>
          </a:p>
          <a:p>
            <a:pPr eaLnBrk="1" hangingPunct="1"/>
            <a:r>
              <a:rPr lang="en-US" altLang="en-US" sz="2800" smtClean="0"/>
              <a:t>Time???</a:t>
            </a:r>
          </a:p>
        </p:txBody>
      </p:sp>
      <p:pic>
        <p:nvPicPr>
          <p:cNvPr id="95236" name="Picture 9" descr="RHD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752600"/>
            <a:ext cx="3886200" cy="3165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Sicklepod Control (%) in Conventional Tillage Peanut as Influenced by Row Pattern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939147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248400"/>
            <a:ext cx="182293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0000"/>
                </a:solidFill>
              </a:rPr>
              <a:t>Source:  </a:t>
            </a:r>
            <a:r>
              <a:rPr lang="en-US" sz="1100" i="1" dirty="0" err="1" smtClean="0">
                <a:solidFill>
                  <a:srgbClr val="000000"/>
                </a:solidFill>
              </a:rPr>
              <a:t>Brecke</a:t>
            </a:r>
            <a:r>
              <a:rPr lang="en-US" sz="1100" i="1" dirty="0" smtClean="0">
                <a:solidFill>
                  <a:srgbClr val="000000"/>
                </a:solidFill>
              </a:rPr>
              <a:t> et al.  2006. </a:t>
            </a:r>
          </a:p>
          <a:p>
            <a:r>
              <a:rPr lang="en-US" sz="1100" i="1" dirty="0" smtClean="0">
                <a:solidFill>
                  <a:srgbClr val="000000"/>
                </a:solidFill>
              </a:rPr>
              <a:t>Weed Technology </a:t>
            </a:r>
          </a:p>
          <a:p>
            <a:r>
              <a:rPr lang="en-US" sz="1100" i="1" dirty="0" smtClean="0">
                <a:solidFill>
                  <a:srgbClr val="000000"/>
                </a:solidFill>
              </a:rPr>
              <a:t>20:368-376.</a:t>
            </a:r>
            <a:endParaRPr lang="en-US" sz="11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63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Non-Selective Applicators</a:t>
            </a:r>
          </a:p>
        </p:txBody>
      </p:sp>
      <p:pic>
        <p:nvPicPr>
          <p:cNvPr id="96259" name="Picture 2" descr="I:\field pictures\2010 field shots\wiper-2010\Picture 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IMG_26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266825"/>
            <a:ext cx="2921000" cy="2193925"/>
          </a:xfrm>
        </p:spPr>
      </p:pic>
      <p:pic>
        <p:nvPicPr>
          <p:cNvPr id="96261" name="Picture 4" descr="Picture 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810000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2" descr="I:\field pictures\2010 field shots\AUGUST 27\Picture 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19538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Herbicide/Fungicide Tank-Mixes</a:t>
            </a:r>
          </a:p>
        </p:txBody>
      </p:sp>
      <p:sp>
        <p:nvSpPr>
          <p:cNvPr id="9728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308100"/>
            <a:ext cx="3625850" cy="5095875"/>
          </a:xfrm>
        </p:spPr>
        <p:txBody>
          <a:bodyPr/>
          <a:lstStyle/>
          <a:p>
            <a:r>
              <a:rPr lang="en-US" altLang="en-US" sz="2200" smtClean="0"/>
              <a:t>Possible combinations are endless</a:t>
            </a:r>
          </a:p>
          <a:p>
            <a:pPr lvl="1"/>
            <a:r>
              <a:rPr lang="en-US" altLang="en-US" sz="2200" i="1" smtClean="0">
                <a:solidFill>
                  <a:srgbClr val="0070C0"/>
                </a:solidFill>
              </a:rPr>
              <a:t>&gt; 24,000</a:t>
            </a:r>
          </a:p>
          <a:p>
            <a:r>
              <a:rPr lang="en-US" altLang="en-US" sz="2200" smtClean="0"/>
              <a:t>Avoid 3-way mixes if possible</a:t>
            </a:r>
          </a:p>
          <a:p>
            <a:r>
              <a:rPr lang="en-US" altLang="en-US" sz="2200" smtClean="0"/>
              <a:t>Regional Publication</a:t>
            </a:r>
          </a:p>
          <a:p>
            <a:pPr lvl="1"/>
            <a:r>
              <a:rPr lang="en-US" altLang="en-US" sz="2200" i="1" smtClean="0">
                <a:solidFill>
                  <a:srgbClr val="0070C0"/>
                </a:solidFill>
              </a:rPr>
              <a:t>AGW-653</a:t>
            </a:r>
          </a:p>
          <a:p>
            <a:pPr lvl="1"/>
            <a:r>
              <a:rPr lang="en-US" altLang="en-US" sz="2200" i="1" smtClean="0">
                <a:solidFill>
                  <a:srgbClr val="0070C0"/>
                </a:solidFill>
              </a:rPr>
              <a:t>NCSU</a:t>
            </a:r>
          </a:p>
          <a:p>
            <a:pPr lvl="1"/>
            <a:r>
              <a:rPr lang="en-US" altLang="en-US" sz="2200" i="1" smtClean="0">
                <a:solidFill>
                  <a:srgbClr val="0070C0"/>
                </a:solidFill>
              </a:rPr>
              <a:t>http://www.peanut.ncsu.edu/PDFFiles/004993/Tank_Mixing_Chemicals_Applied_to_Peanut_Crops.pdf</a:t>
            </a:r>
          </a:p>
        </p:txBody>
      </p:sp>
      <p:pic>
        <p:nvPicPr>
          <p:cNvPr id="97284" name="Picture 4" descr="mixin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371600"/>
            <a:ext cx="3529013" cy="4857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Picture 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1" name="Picture 3" descr="Picture 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Picture 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6096000" y="4402138"/>
            <a:ext cx="299402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Cadre @ 1.44 ozs/A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Headline @ 9 ozs/A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Dual Magnum @ 1.33 pts/A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AMS @ 1 lb/A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COC @ 1 qt/A</a:t>
            </a:r>
          </a:p>
        </p:txBody>
      </p:sp>
    </p:spTree>
    <p:extLst>
      <p:ext uri="{BB962C8B-B14F-4D97-AF65-F5344CB8AC3E}">
        <p14:creationId xmlns:p14="http://schemas.microsoft.com/office/powerpoint/2010/main" val="3605413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Headline, Cadre, Strongarm, 2,4-DB, Dynamic 0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19200"/>
            <a:ext cx="8045450" cy="4724400"/>
          </a:xfrm>
        </p:spPr>
      </p:pic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1828800" y="6110288"/>
            <a:ext cx="564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Headline + Cadre + Strongarm + 2,4-DB + Dyne-Amic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3600" smtClean="0"/>
              <a:t>Cadre  (4 oz/A) + 2,4-DB (24 oz/A) + Stratego (7 oz/A) + Peg Power (16 oz/A) + Hook (0.25% v/v)</a:t>
            </a:r>
          </a:p>
        </p:txBody>
      </p:sp>
      <p:pic>
        <p:nvPicPr>
          <p:cNvPr id="99331" name="Picture 2" descr="I:\field pictures\2010 field shots\chris-peanut injury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8486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Palmer Amaranth Control</a:t>
            </a:r>
            <a:br>
              <a:rPr lang="en-US" altLang="en-US" smtClean="0"/>
            </a:br>
            <a:r>
              <a:rPr lang="en-US" altLang="en-US" sz="3200" i="1" smtClean="0">
                <a:solidFill>
                  <a:srgbClr val="0070C0"/>
                </a:solidFill>
              </a:rPr>
              <a:t>Integrated Program Approach</a:t>
            </a:r>
          </a:p>
        </p:txBody>
      </p:sp>
      <p:pic>
        <p:nvPicPr>
          <p:cNvPr id="101379" name="Picture 4" descr="Picture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700" r="-256"/>
          <a:stretch>
            <a:fillRect/>
          </a:stretch>
        </p:blipFill>
        <p:spPr bwMode="auto">
          <a:xfrm>
            <a:off x="2895600" y="1676400"/>
            <a:ext cx="3074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nov2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r="26250"/>
          <a:stretch>
            <a:fillRect/>
          </a:stretch>
        </p:blipFill>
        <p:spPr bwMode="auto">
          <a:xfrm>
            <a:off x="228600" y="1524000"/>
            <a:ext cx="2549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12" descr="Gavin Spraying Soybe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770438"/>
            <a:ext cx="32766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1148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2" descr="I:\field pictures\2012 field shots\pe-16-12\may 18\Picture 0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191000"/>
            <a:ext cx="18954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TextBox 1"/>
          <p:cNvSpPr txBox="1">
            <a:spLocks noChangeArrowheads="1"/>
          </p:cNvSpPr>
          <p:nvPr/>
        </p:nvSpPr>
        <p:spPr bwMode="auto">
          <a:xfrm>
            <a:off x="1828800" y="1543050"/>
            <a:ext cx="855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Tillage</a:t>
            </a:r>
          </a:p>
        </p:txBody>
      </p:sp>
      <p:sp>
        <p:nvSpPr>
          <p:cNvPr id="101385" name="TextBox 2"/>
          <p:cNvSpPr txBox="1">
            <a:spLocks noChangeArrowheads="1"/>
          </p:cNvSpPr>
          <p:nvPr/>
        </p:nvSpPr>
        <p:spPr bwMode="auto">
          <a:xfrm>
            <a:off x="2895600" y="3048000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Rye Cover Crop</a:t>
            </a:r>
          </a:p>
        </p:txBody>
      </p:sp>
      <p:sp>
        <p:nvSpPr>
          <p:cNvPr id="101386" name="TextBox 4"/>
          <p:cNvSpPr txBox="1">
            <a:spLocks noChangeArrowheads="1"/>
          </p:cNvSpPr>
          <p:nvPr/>
        </p:nvSpPr>
        <p:spPr bwMode="auto">
          <a:xfrm>
            <a:off x="846138" y="4586288"/>
            <a:ext cx="137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Twin Rows</a:t>
            </a:r>
          </a:p>
        </p:txBody>
      </p:sp>
      <p:sp>
        <p:nvSpPr>
          <p:cNvPr id="101387" name="TextBox 5"/>
          <p:cNvSpPr txBox="1">
            <a:spLocks noChangeArrowheads="1"/>
          </p:cNvSpPr>
          <p:nvPr/>
        </p:nvSpPr>
        <p:spPr bwMode="auto">
          <a:xfrm>
            <a:off x="2674938" y="4770438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Herbicides</a:t>
            </a:r>
          </a:p>
        </p:txBody>
      </p:sp>
      <p:sp>
        <p:nvSpPr>
          <p:cNvPr id="101388" name="TextBox 6"/>
          <p:cNvSpPr txBox="1">
            <a:spLocks noChangeArrowheads="1"/>
          </p:cNvSpPr>
          <p:nvPr/>
        </p:nvSpPr>
        <p:spPr bwMode="auto">
          <a:xfrm>
            <a:off x="6242050" y="4200525"/>
            <a:ext cx="1719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Hand-Weeding</a:t>
            </a:r>
          </a:p>
        </p:txBody>
      </p:sp>
      <p:pic>
        <p:nvPicPr>
          <p:cNvPr id="101389" name="Picture 3" descr="C:\prostkoeric C drive\equipment pictures\irrigation\Picture 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1676400"/>
            <a:ext cx="28924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0" name="TextBox 7"/>
          <p:cNvSpPr txBox="1">
            <a:spLocks noChangeArrowheads="1"/>
          </p:cNvSpPr>
          <p:nvPr/>
        </p:nvSpPr>
        <p:spPr bwMode="auto">
          <a:xfrm>
            <a:off x="6184900" y="1727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Irrigation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Peanut Weed Control - 2013</a:t>
            </a:r>
            <a:br>
              <a:rPr lang="en-US" sz="3200" dirty="0" smtClean="0"/>
            </a:br>
            <a:r>
              <a:rPr lang="en-US" sz="2800" i="1" dirty="0" smtClean="0">
                <a:solidFill>
                  <a:schemeClr val="tx1"/>
                </a:solidFill>
              </a:rPr>
              <a:t>Prowl/Valor/Strongarm/Cadre/Dual Magnum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L:\field pictures\2013 FIELD SHOTS\PE-01-13\JUNE 25\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88" y="1552829"/>
            <a:ext cx="3182112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99" y="6040993"/>
            <a:ext cx="8402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PE-01-13</a:t>
            </a:r>
          </a:p>
          <a:p>
            <a:r>
              <a:rPr lang="en-US" sz="1400" i="1" dirty="0" smtClean="0"/>
              <a:t>June 25</a:t>
            </a:r>
          </a:p>
          <a:p>
            <a:r>
              <a:rPr lang="en-US" sz="1400" i="1" dirty="0" smtClean="0"/>
              <a:t>57 DAP</a:t>
            </a:r>
            <a:endParaRPr lang="en-US" sz="1400" i="1" dirty="0"/>
          </a:p>
        </p:txBody>
      </p:sp>
      <p:pic>
        <p:nvPicPr>
          <p:cNvPr id="1028" name="Picture 4" descr="L:\field pictures\2013 FIELD SHOTS\PE-01-13\JUNE 25\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89" y="1552829"/>
            <a:ext cx="3182111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5809615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5715000"/>
            <a:ext cx="22409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Prowl 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0 @ 34 oz/A (PRE)</a:t>
            </a:r>
          </a:p>
          <a:p>
            <a:pPr algn="ctr"/>
            <a:r>
              <a:rPr lang="en-US" sz="1200" dirty="0" smtClean="0"/>
              <a:t>Valor @ 3 oz/A (PRE)</a:t>
            </a:r>
          </a:p>
          <a:p>
            <a:pPr algn="ctr"/>
            <a:r>
              <a:rPr lang="en-US" sz="1200" dirty="0" err="1" smtClean="0"/>
              <a:t>Strongarm</a:t>
            </a:r>
            <a:r>
              <a:rPr lang="en-US" sz="1200" dirty="0" smtClean="0"/>
              <a:t> @ 0.23 oz/A (PRE)</a:t>
            </a:r>
            <a:endParaRPr lang="en-US" sz="1200" dirty="0"/>
          </a:p>
          <a:p>
            <a:pPr algn="ctr"/>
            <a:r>
              <a:rPr lang="en-US" sz="1200" dirty="0" smtClean="0"/>
              <a:t>Cadre @ 4 oz/A (POST)</a:t>
            </a:r>
          </a:p>
          <a:p>
            <a:pPr algn="ctr"/>
            <a:r>
              <a:rPr lang="en-US" sz="1200" dirty="0" smtClean="0"/>
              <a:t>Dual Magnum @ 16 oz/A (POST)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4307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Peanut Weed Control - 2013</a:t>
            </a:r>
            <a:br>
              <a:rPr lang="en-US" sz="3200" dirty="0" smtClean="0"/>
            </a:br>
            <a:r>
              <a:rPr lang="en-US" sz="2400" i="1" dirty="0" smtClean="0">
                <a:solidFill>
                  <a:schemeClr val="tx1"/>
                </a:solidFill>
              </a:rPr>
              <a:t>Prowl/Gramoxone/Storm/Cadre/Dual Magnum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L:\field pictures\2013 FIELD SHOTS\PE-01-13\JUNE 25\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88" y="1447800"/>
            <a:ext cx="3182112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6000"/>
            <a:ext cx="8402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PE-01-13</a:t>
            </a:r>
          </a:p>
          <a:p>
            <a:r>
              <a:rPr lang="en-US" sz="1400" i="1" dirty="0" smtClean="0"/>
              <a:t>June 25</a:t>
            </a:r>
          </a:p>
          <a:p>
            <a:r>
              <a:rPr lang="en-US" sz="1400" i="1" dirty="0" smtClean="0"/>
              <a:t>57 DAP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5704586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2391" y="5638800"/>
            <a:ext cx="2281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Prowl 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0 @ 34 oz/A (PRE)</a:t>
            </a:r>
          </a:p>
          <a:p>
            <a:pPr algn="ctr"/>
            <a:r>
              <a:rPr lang="en-US" sz="1200" dirty="0" smtClean="0"/>
              <a:t>Gramoxone @ 12 oz/A (EPOST)</a:t>
            </a:r>
          </a:p>
          <a:p>
            <a:pPr algn="ctr"/>
            <a:r>
              <a:rPr lang="en-US" sz="1200" dirty="0" smtClean="0"/>
              <a:t>Storm @ 16 oz/A (EPOST)</a:t>
            </a:r>
          </a:p>
          <a:p>
            <a:pPr algn="ctr"/>
            <a:r>
              <a:rPr lang="en-US" sz="1200" dirty="0" smtClean="0"/>
              <a:t>Dual Magnum @ 16 oz/A (EPOST)</a:t>
            </a:r>
          </a:p>
          <a:p>
            <a:pPr algn="ctr"/>
            <a:r>
              <a:rPr lang="en-US" sz="1200" dirty="0" smtClean="0"/>
              <a:t>Cadre @ 4 oz/A (POST)</a:t>
            </a:r>
          </a:p>
          <a:p>
            <a:pPr algn="ctr"/>
            <a:r>
              <a:rPr lang="en-US" sz="1200" dirty="0" smtClean="0"/>
              <a:t>Dual Magnum @ 16 oz/A (POST)</a:t>
            </a:r>
            <a:endParaRPr lang="en-US" sz="1200" dirty="0"/>
          </a:p>
        </p:txBody>
      </p:sp>
      <p:pic>
        <p:nvPicPr>
          <p:cNvPr id="2050" name="Picture 2" descr="L:\field pictures\2013 FIELD SHOTS\PE-01-13\JUNE 25\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88" y="1447800"/>
            <a:ext cx="3182112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72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do the top growers do?</a:t>
            </a:r>
            <a:br>
              <a:rPr lang="en-US" altLang="en-US" smtClean="0"/>
            </a:br>
            <a:r>
              <a:rPr lang="en-US" altLang="en-US" sz="2000" i="1" smtClean="0"/>
              <a:t>2012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625850" cy="5095875"/>
          </a:xfrm>
        </p:spPr>
        <p:txBody>
          <a:bodyPr/>
          <a:lstStyle/>
          <a:p>
            <a:r>
              <a:rPr lang="en-US" altLang="en-US" sz="2000" smtClean="0"/>
              <a:t>10 growers</a:t>
            </a:r>
          </a:p>
          <a:p>
            <a:r>
              <a:rPr lang="en-US" altLang="en-US" sz="2000" smtClean="0"/>
              <a:t>6204 lbs/A average yield</a:t>
            </a:r>
          </a:p>
          <a:p>
            <a:r>
              <a:rPr lang="en-US" altLang="en-US" sz="2000" smtClean="0"/>
              <a:t>10/10- irrigated</a:t>
            </a:r>
          </a:p>
          <a:p>
            <a:r>
              <a:rPr lang="en-US" altLang="en-US" sz="2000" smtClean="0"/>
              <a:t>8/10 – bottom plow</a:t>
            </a:r>
          </a:p>
          <a:p>
            <a:r>
              <a:rPr lang="en-US" altLang="en-US" sz="2000" smtClean="0"/>
              <a:t>10/10 – twin rows</a:t>
            </a:r>
          </a:p>
          <a:p>
            <a:r>
              <a:rPr lang="en-US" altLang="en-US" sz="2000" smtClean="0"/>
              <a:t>Herbicides</a:t>
            </a:r>
          </a:p>
          <a:p>
            <a:pPr lvl="1"/>
            <a:r>
              <a:rPr lang="en-US" altLang="en-US" sz="1600" b="1" i="1" u="sng" smtClean="0"/>
              <a:t>9/10 – Sonalan</a:t>
            </a:r>
          </a:p>
          <a:p>
            <a:pPr lvl="1"/>
            <a:r>
              <a:rPr lang="en-US" altLang="en-US" sz="1600" b="1" i="1" u="sng" smtClean="0"/>
              <a:t>10/10 – Valor</a:t>
            </a:r>
          </a:p>
          <a:p>
            <a:pPr lvl="1"/>
            <a:r>
              <a:rPr lang="en-US" altLang="en-US" sz="1600" smtClean="0"/>
              <a:t>3/10 – Dual</a:t>
            </a:r>
          </a:p>
          <a:p>
            <a:pPr lvl="1"/>
            <a:r>
              <a:rPr lang="en-US" altLang="en-US" sz="1600" b="1" i="1" u="sng" smtClean="0"/>
              <a:t>9/10 – Cadre</a:t>
            </a:r>
          </a:p>
          <a:p>
            <a:pPr lvl="1"/>
            <a:r>
              <a:rPr lang="en-US" altLang="en-US" sz="1600" smtClean="0"/>
              <a:t>2/10 – 2,4-DB</a:t>
            </a:r>
          </a:p>
          <a:p>
            <a:pPr lvl="1"/>
            <a:r>
              <a:rPr lang="en-US" altLang="en-US" sz="1600" smtClean="0"/>
              <a:t>1/10 – Prowl</a:t>
            </a:r>
          </a:p>
          <a:p>
            <a:pPr lvl="1"/>
            <a:r>
              <a:rPr lang="en-US" altLang="en-US" sz="1600" smtClean="0"/>
              <a:t>2/10 - Strongarm </a:t>
            </a:r>
          </a:p>
          <a:p>
            <a:endParaRPr lang="en-US" altLang="en-US" sz="2000" smtClean="0"/>
          </a:p>
        </p:txBody>
      </p:sp>
      <p:pic>
        <p:nvPicPr>
          <p:cNvPr id="107524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219200"/>
            <a:ext cx="3529013" cy="2641600"/>
          </a:xfrm>
        </p:spPr>
      </p:pic>
      <p:pic>
        <p:nvPicPr>
          <p:cNvPr id="107525" name="Picture 2" descr="C:\Documents and Settings\eprostko\Local Settings\Temporary Internet Files\Content.IE5\1C9P8O2C\MP90040237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17764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4552" y="1768015"/>
            <a:ext cx="5061098" cy="3780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1219200"/>
            <a:ext cx="25026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"/>
              </a:rPr>
              <a:t>eprostko@uga.edu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rgbClr val="000000"/>
                </a:solidFill>
                <a:latin typeface="Arial"/>
              </a:rPr>
              <a:t>229-392-1034 (cell)</a:t>
            </a:r>
            <a:endParaRPr lang="en-US" sz="2000" b="1" i="1" dirty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Arial"/>
              </a:rPr>
              <a:t>www.gaweed.com</a:t>
            </a:r>
          </a:p>
        </p:txBody>
      </p:sp>
      <p:pic>
        <p:nvPicPr>
          <p:cNvPr id="5" name="Picture 5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6450" y="2234863"/>
            <a:ext cx="2844109" cy="25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98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The Peanut Weed Control Toolbox</a:t>
            </a:r>
            <a:br>
              <a:rPr lang="en-US" altLang="en-US" sz="3200" dirty="0" smtClean="0"/>
            </a:br>
            <a:r>
              <a:rPr lang="en-US" altLang="en-US" sz="2800" i="1" dirty="0" smtClean="0">
                <a:solidFill>
                  <a:schemeClr val="tx1"/>
                </a:solidFill>
              </a:rPr>
              <a:t>21 Active ingredients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554163"/>
            <a:ext cx="3533775" cy="4438650"/>
          </a:xfrm>
        </p:spPr>
        <p:txBody>
          <a:bodyPr/>
          <a:lstStyle/>
          <a:p>
            <a:pPr eaLnBrk="1" hangingPunct="1"/>
            <a:r>
              <a:rPr lang="en-US" altLang="en-US" sz="2200" u="sng" smtClean="0"/>
              <a:t>PPI/PRE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Sonalan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Prowl/Pendimax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Dual Magnum/Generics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Outlook/Propel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Pursuit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Spartan Charge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Solicam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Strongarm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smtClean="0"/>
              <a:t>Valor</a:t>
            </a:r>
          </a:p>
          <a:p>
            <a:pPr eaLnBrk="1" hangingPunct="1"/>
            <a:endParaRPr lang="en-US" altLang="en-US" sz="2200" smtClean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200" u="sng" dirty="0" smtClean="0"/>
              <a:t>POST</a:t>
            </a:r>
            <a:endParaRPr lang="en-US" altLang="en-US" sz="2200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Aim (Harvest Aid)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Gramoxone </a:t>
            </a:r>
            <a:r>
              <a:rPr lang="en-US" altLang="en-US" sz="2200" i="1" dirty="0" err="1" smtClean="0"/>
              <a:t>Inteon</a:t>
            </a:r>
            <a:r>
              <a:rPr lang="en-US" altLang="en-US" sz="2200" i="1" dirty="0" smtClean="0"/>
              <a:t>/Firestorm/</a:t>
            </a:r>
            <a:r>
              <a:rPr lang="en-US" altLang="en-US" sz="2200" i="1" dirty="0" err="1" smtClean="0"/>
              <a:t>Parazone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Basagran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Ultra Blazer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Cadre/Impose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Classic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Cobra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ET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Fusilade</a:t>
            </a:r>
            <a:endParaRPr lang="en-US" altLang="en-US" sz="2200" i="1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err="1" smtClean="0"/>
              <a:t>Poast</a:t>
            </a:r>
            <a:r>
              <a:rPr lang="en-US" altLang="en-US" sz="2200" i="1" dirty="0" smtClean="0"/>
              <a:t>/</a:t>
            </a:r>
            <a:r>
              <a:rPr lang="en-US" altLang="en-US" sz="2200" i="1" dirty="0" err="1" smtClean="0"/>
              <a:t>Poast</a:t>
            </a:r>
            <a:r>
              <a:rPr lang="en-US" altLang="en-US" sz="2200" i="1" dirty="0" smtClean="0"/>
              <a:t> Plus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Pursuit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Select/Arrow/Trigger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Storm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 smtClean="0"/>
              <a:t>2,4-DB</a:t>
            </a:r>
          </a:p>
          <a:p>
            <a:pPr eaLnBrk="1" hangingPunct="1"/>
            <a:endParaRPr lang="en-US" alt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69342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The foundation of weed management in peanuts is the yellow/DNA herbicides!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752600"/>
            <a:ext cx="4419600" cy="4114800"/>
          </a:xfrm>
        </p:spPr>
        <p:txBody>
          <a:bodyPr/>
          <a:lstStyle/>
          <a:p>
            <a:pPr eaLnBrk="1" hangingPunct="1"/>
            <a:r>
              <a:rPr lang="en-US" altLang="en-US" sz="2200" smtClean="0"/>
              <a:t> </a:t>
            </a:r>
            <a:r>
              <a:rPr lang="en-US" altLang="en-US" sz="2600" smtClean="0"/>
              <a:t>Sonalan, Prowl, Pendimax, Prowl H</a:t>
            </a:r>
            <a:r>
              <a:rPr lang="en-US" altLang="en-US" sz="2600" baseline="-25000" smtClean="0"/>
              <a:t>2</a:t>
            </a:r>
            <a:r>
              <a:rPr lang="en-US" altLang="en-US" sz="2600" smtClean="0"/>
              <a:t>O</a:t>
            </a:r>
          </a:p>
          <a:p>
            <a:pPr eaLnBrk="1" hangingPunct="1"/>
            <a:r>
              <a:rPr lang="en-US" altLang="en-US" sz="2600" smtClean="0"/>
              <a:t> inexpensive </a:t>
            </a:r>
          </a:p>
          <a:p>
            <a:pPr lvl="1" eaLnBrk="1" hangingPunct="1"/>
            <a:r>
              <a:rPr lang="en-US" altLang="en-US" sz="2600" i="1" smtClean="0">
                <a:solidFill>
                  <a:srgbClr val="0070C0"/>
                </a:solidFill>
              </a:rPr>
              <a:t>(&lt; $8/A)</a:t>
            </a:r>
          </a:p>
          <a:p>
            <a:pPr eaLnBrk="1" hangingPunct="1"/>
            <a:r>
              <a:rPr lang="en-US" altLang="en-US" sz="2600" smtClean="0"/>
              <a:t>Texas panicum</a:t>
            </a:r>
          </a:p>
          <a:p>
            <a:pPr eaLnBrk="1" hangingPunct="1"/>
            <a:r>
              <a:rPr lang="en-US" altLang="en-US" sz="2600" smtClean="0"/>
              <a:t>Florida pusley</a:t>
            </a:r>
          </a:p>
          <a:p>
            <a:pPr eaLnBrk="1" hangingPunct="1"/>
            <a:r>
              <a:rPr lang="en-US" altLang="en-US" sz="2600" smtClean="0"/>
              <a:t>must be incorporated by tillage or irrigation</a:t>
            </a:r>
          </a:p>
          <a:p>
            <a:pPr eaLnBrk="1" hangingPunct="1"/>
            <a:r>
              <a:rPr lang="en-US" altLang="en-US" sz="2600" smtClean="0"/>
              <a:t>Flip a coin or personal preference</a:t>
            </a:r>
          </a:p>
        </p:txBody>
      </p:sp>
      <p:pic>
        <p:nvPicPr>
          <p:cNvPr id="71684" name="Picture 7" descr="prowl-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205740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5" name="Picture 8" descr="sona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3135313"/>
            <a:ext cx="18542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6" name="Picture 13" descr="prowlh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5105400"/>
            <a:ext cx="3529012" cy="128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st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295400"/>
            <a:ext cx="36052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6" descr="valor-la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7338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0" y="1163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73731" name="Rectangle 310"/>
          <p:cNvSpPr>
            <a:spLocks noChangeArrowheads="1"/>
          </p:cNvSpPr>
          <p:nvPr/>
        </p:nvSpPr>
        <p:spPr bwMode="auto">
          <a:xfrm>
            <a:off x="0" y="5694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73732" name="Rectangle 311"/>
          <p:cNvSpPr>
            <a:spLocks noChangeArrowheads="1"/>
          </p:cNvSpPr>
          <p:nvPr/>
        </p:nvSpPr>
        <p:spPr bwMode="auto">
          <a:xfrm>
            <a:off x="0" y="706438"/>
            <a:ext cx="33559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718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200">
                <a:cs typeface="Times New Roman" pitchFamily="18" charset="0"/>
              </a:rPr>
              <a:t>	</a:t>
            </a:r>
            <a:endParaRPr lang="en-US" altLang="en-US" sz="1100"/>
          </a:p>
          <a:p>
            <a:endParaRPr lang="en-US" altLang="en-US" sz="2400"/>
          </a:p>
        </p:txBody>
      </p:sp>
      <p:graphicFrame>
        <p:nvGraphicFramePr>
          <p:cNvPr id="136832" name="Group 640"/>
          <p:cNvGraphicFramePr>
            <a:graphicFrameLocks noGrp="1"/>
          </p:cNvGraphicFramePr>
          <p:nvPr/>
        </p:nvGraphicFramePr>
        <p:xfrm>
          <a:off x="2133600" y="222250"/>
          <a:ext cx="6781800" cy="6508754"/>
        </p:xfrm>
        <a:graphic>
          <a:graphicData uri="http://schemas.openxmlformats.org/drawingml/2006/table">
            <a:tbl>
              <a:tblPr/>
              <a:tblGrid>
                <a:gridCol w="2260600"/>
                <a:gridCol w="2260600"/>
                <a:gridCol w="2260600"/>
              </a:tblGrid>
              <a:tr h="579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Strongarm 84WG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(0.45 oz/A)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Valor SX 51WG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 oz/A)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price/A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$16.75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$11.06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crop injury potential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sprayer cleanup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rotational crops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Florida beggarweed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annual morningglory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sicklepod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bristly starbur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ALS-resistant pigweed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eclipta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common cocklebur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tropic croton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tropical spiderwort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wild poinsettia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hophornbeam copperleaf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9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nutsedge spp.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807" name="Rectangle 636"/>
          <p:cNvSpPr>
            <a:spLocks noChangeArrowheads="1"/>
          </p:cNvSpPr>
          <p:nvPr/>
        </p:nvSpPr>
        <p:spPr bwMode="auto">
          <a:xfrm>
            <a:off x="0" y="6151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Valor Injury in Peanut</a:t>
            </a:r>
          </a:p>
        </p:txBody>
      </p:sp>
      <p:pic>
        <p:nvPicPr>
          <p:cNvPr id="74755" name="Picture 3" descr="valor-pond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0238" y="1308100"/>
            <a:ext cx="3295650" cy="2471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4" descr="Close-up of Valor Inju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0575" y="1308100"/>
            <a:ext cx="2716213" cy="2471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5" descr="attapulgus-03-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0238" y="3932238"/>
            <a:ext cx="3295650" cy="2471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8" name="Picture 6" descr="dawson03-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3932238"/>
            <a:ext cx="3295650" cy="2471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9" name="Picture 7" descr="valorwor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14795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Valor</a:t>
            </a:r>
            <a:br>
              <a:rPr lang="en-US" dirty="0" smtClean="0"/>
            </a:br>
            <a:r>
              <a:rPr lang="en-US" dirty="0" smtClean="0"/>
              <a:t>Great Weed Control vs. Crop Injury</a:t>
            </a:r>
            <a:endParaRPr lang="en-US" dirty="0"/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43706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4038600"/>
            <a:ext cx="3530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428750"/>
            <a:ext cx="2424112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4833938"/>
            <a:ext cx="9413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65688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5029200" y="1371600"/>
            <a:ext cx="0" cy="54102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FILES\PRESENTATIONPRO\Peanuts</Template>
  <TotalTime>18905</TotalTime>
  <Words>1179</Words>
  <Application>Microsoft Office PowerPoint</Application>
  <PresentationFormat>On-screen Show (4:3)</PresentationFormat>
  <Paragraphs>354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Peanuts</vt:lpstr>
      <vt:lpstr>1_Office Theme</vt:lpstr>
      <vt:lpstr>2_Peanuts</vt:lpstr>
      <vt:lpstr>1_Peanuts</vt:lpstr>
      <vt:lpstr>3_Peanuts</vt:lpstr>
      <vt:lpstr>Office Theme</vt:lpstr>
      <vt:lpstr>2_Office Theme</vt:lpstr>
      <vt:lpstr>6_Peanuts</vt:lpstr>
      <vt:lpstr>5_Peanuts</vt:lpstr>
      <vt:lpstr>Peanut Weed Control for  New Agents</vt:lpstr>
      <vt:lpstr>Peanut Weed Control Tactics</vt:lpstr>
      <vt:lpstr>Sicklepod Control (%) in Conventional Tillage Peanut as Influenced by Row Pattern</vt:lpstr>
      <vt:lpstr>The Peanut Weed Control Toolbox 21 Active ingredients</vt:lpstr>
      <vt:lpstr>The foundation of weed management in peanuts is the yellow/DNA herbicides!</vt:lpstr>
      <vt:lpstr>PowerPoint Presentation</vt:lpstr>
      <vt:lpstr>PowerPoint Presentation</vt:lpstr>
      <vt:lpstr>Valor Injury in Peanut</vt:lpstr>
      <vt:lpstr>Valor Great Weed Control vs. Crop Injury</vt:lpstr>
      <vt:lpstr>Valor in Peanuts - The Bottom Line</vt:lpstr>
      <vt:lpstr>Strongarm Rotation Restrictions</vt:lpstr>
      <vt:lpstr>Paraquat in Peanut</vt:lpstr>
      <vt:lpstr>PowerPoint Presentation</vt:lpstr>
      <vt:lpstr>Why do we use Storm or Basagran with paraquat?</vt:lpstr>
      <vt:lpstr>Cadre: The glyphosate of peanuts?</vt:lpstr>
      <vt:lpstr>Cadre “Yellow Flash” – 3 DAT</vt:lpstr>
      <vt:lpstr>Cadre/Impose Rotational Restrictions</vt:lpstr>
      <vt:lpstr>Cadre/Cotton</vt:lpstr>
      <vt:lpstr>If growers cannot or will not use Cadre…...</vt:lpstr>
      <vt:lpstr>“Cadre-Free” Weed Control Programs</vt:lpstr>
      <vt:lpstr>2,4-DB</vt:lpstr>
      <vt:lpstr>2,4-DB Injury</vt:lpstr>
      <vt:lpstr>How much 2,4-DB?</vt:lpstr>
      <vt:lpstr>What about Dual Magnum?</vt:lpstr>
      <vt:lpstr>Dual Magnum vs. Generics Research Summary</vt:lpstr>
      <vt:lpstr>Postemergence Grass Control</vt:lpstr>
      <vt:lpstr>PowerPoint Presentation</vt:lpstr>
      <vt:lpstr>Cultivation (no weeds are steel-resistant!!!)</vt:lpstr>
      <vt:lpstr>Mowing</vt:lpstr>
      <vt:lpstr>Non-Selective Applicators</vt:lpstr>
      <vt:lpstr>Herbicide/Fungicide Tank-Mixes</vt:lpstr>
      <vt:lpstr>PowerPoint Presentation</vt:lpstr>
      <vt:lpstr>PowerPoint Presentation</vt:lpstr>
      <vt:lpstr>Cadre  (4 oz/A) + 2,4-DB (24 oz/A) + Stratego (7 oz/A) + Peg Power (16 oz/A) + Hook (0.25% v/v)</vt:lpstr>
      <vt:lpstr>Palmer Amaranth Control Integrated Program Approach</vt:lpstr>
      <vt:lpstr>Peanut Weed Control - 2013 Prowl/Valor/Strongarm/Cadre/Dual Magnum</vt:lpstr>
      <vt:lpstr>Peanut Weed Control - 2013 Prowl/Gramoxone/Storm/Cadre/Dual Magnum</vt:lpstr>
      <vt:lpstr>What do the top growers do? 2012 Georgia Peanut Achievement Club Winners</vt:lpstr>
      <vt:lpstr>Questions/Comments?</vt:lpstr>
    </vt:vector>
  </TitlesOfParts>
  <Company>The University of Georgia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Peanut Weed Control for New Agents</dc:title>
  <dc:creator>Eric Prostko</dc:creator>
  <cp:lastModifiedBy>user</cp:lastModifiedBy>
  <cp:revision>289</cp:revision>
  <cp:lastPrinted>2013-08-29T14:45:01Z</cp:lastPrinted>
  <dcterms:created xsi:type="dcterms:W3CDTF">2004-06-02T17:48:42Z</dcterms:created>
  <dcterms:modified xsi:type="dcterms:W3CDTF">2013-11-13T15:38:03Z</dcterms:modified>
</cp:coreProperties>
</file>