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9" r:id="rId2"/>
    <p:sldMasterId id="2147483682" r:id="rId3"/>
    <p:sldMasterId id="2147483694" r:id="rId4"/>
    <p:sldMasterId id="2147483716" r:id="rId5"/>
    <p:sldMasterId id="2147483738" r:id="rId6"/>
    <p:sldMasterId id="2147483751" r:id="rId7"/>
    <p:sldMasterId id="2147483766" r:id="rId8"/>
  </p:sldMasterIdLst>
  <p:notesMasterIdLst>
    <p:notesMasterId r:id="rId48"/>
  </p:notesMasterIdLst>
  <p:handoutMasterIdLst>
    <p:handoutMasterId r:id="rId49"/>
  </p:handoutMasterIdLst>
  <p:sldIdLst>
    <p:sldId id="381" r:id="rId9"/>
    <p:sldId id="363" r:id="rId10"/>
    <p:sldId id="362" r:id="rId11"/>
    <p:sldId id="364" r:id="rId12"/>
    <p:sldId id="397" r:id="rId13"/>
    <p:sldId id="394" r:id="rId14"/>
    <p:sldId id="392" r:id="rId15"/>
    <p:sldId id="377" r:id="rId16"/>
    <p:sldId id="378" r:id="rId17"/>
    <p:sldId id="393" r:id="rId18"/>
    <p:sldId id="398" r:id="rId19"/>
    <p:sldId id="367" r:id="rId20"/>
    <p:sldId id="375" r:id="rId21"/>
    <p:sldId id="370" r:id="rId22"/>
    <p:sldId id="374" r:id="rId23"/>
    <p:sldId id="384" r:id="rId24"/>
    <p:sldId id="349" r:id="rId25"/>
    <p:sldId id="400" r:id="rId26"/>
    <p:sldId id="379" r:id="rId27"/>
    <p:sldId id="380" r:id="rId28"/>
    <p:sldId id="390" r:id="rId29"/>
    <p:sldId id="365" r:id="rId30"/>
    <p:sldId id="352" r:id="rId31"/>
    <p:sldId id="368" r:id="rId32"/>
    <p:sldId id="383" r:id="rId33"/>
    <p:sldId id="391" r:id="rId34"/>
    <p:sldId id="386" r:id="rId35"/>
    <p:sldId id="387" r:id="rId36"/>
    <p:sldId id="388" r:id="rId37"/>
    <p:sldId id="346" r:id="rId38"/>
    <p:sldId id="395" r:id="rId39"/>
    <p:sldId id="396" r:id="rId40"/>
    <p:sldId id="382" r:id="rId41"/>
    <p:sldId id="279" r:id="rId42"/>
    <p:sldId id="324" r:id="rId43"/>
    <p:sldId id="353" r:id="rId44"/>
    <p:sldId id="277" r:id="rId45"/>
    <p:sldId id="389" r:id="rId46"/>
    <p:sldId id="347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FF"/>
    <a:srgbClr val="009999"/>
    <a:srgbClr val="0000FF"/>
    <a:srgbClr val="3399FF"/>
    <a:srgbClr val="FF9900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73" autoAdjust="0"/>
  </p:normalViewPr>
  <p:slideViewPr>
    <p:cSldViewPr>
      <p:cViewPr>
        <p:scale>
          <a:sx n="43" d="100"/>
          <a:sy n="43" d="100"/>
        </p:scale>
        <p:origin x="-3594" y="-1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NTC</c:v>
                </c:pt>
                <c:pt idx="1">
                  <c:v>Counter</c:v>
                </c:pt>
                <c:pt idx="2">
                  <c:v>Counter fb Steadfast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167</c:v>
                </c:pt>
                <c:pt idx="1">
                  <c:v>177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275072"/>
        <c:axId val="268276864"/>
      </c:barChart>
      <c:catAx>
        <c:axId val="268275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268276864"/>
        <c:crosses val="autoZero"/>
        <c:auto val="1"/>
        <c:lblAlgn val="ctr"/>
        <c:lblOffset val="100"/>
        <c:noMultiLvlLbl val="0"/>
      </c:catAx>
      <c:valAx>
        <c:axId val="26827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</a:defRPr>
            </a:pPr>
            <a:endParaRPr lang="en-US"/>
          </a:p>
        </c:txPr>
        <c:crossAx val="268275072"/>
        <c:crosses val="autoZero"/>
        <c:crossBetween val="between"/>
        <c:majorUnit val="5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RUWM + ATZ</c:v>
                </c:pt>
                <c:pt idx="1">
                  <c:v>RUWM + ATZ  + STDQ (1X)</c:v>
                </c:pt>
                <c:pt idx="2">
                  <c:v>RUWM + ATZ + STDQ (2X)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281</c:v>
                </c:pt>
                <c:pt idx="1">
                  <c:v>278</c:v>
                </c:pt>
                <c:pt idx="2">
                  <c:v>276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148800"/>
        <c:axId val="279149568"/>
      </c:barChart>
      <c:catAx>
        <c:axId val="279148800"/>
        <c:scaling>
          <c:orientation val="minMax"/>
        </c:scaling>
        <c:delete val="0"/>
        <c:axPos val="b"/>
        <c:majorTickMark val="out"/>
        <c:minorTickMark val="none"/>
        <c:tickLblPos val="nextTo"/>
        <c:crossAx val="279149568"/>
        <c:crosses val="autoZero"/>
        <c:auto val="1"/>
        <c:lblAlgn val="ctr"/>
        <c:lblOffset val="100"/>
        <c:noMultiLvlLbl val="0"/>
      </c:catAx>
      <c:valAx>
        <c:axId val="279149568"/>
        <c:scaling>
          <c:orientation val="minMax"/>
          <c:max val="3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9148800"/>
        <c:crosses val="autoZero"/>
        <c:crossBetween val="between"/>
        <c:majorUnit val="6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 formatCode="0.0">
                  <c:v>2</c:v>
                </c:pt>
                <c:pt idx="1">
                  <c:v>1.9</c:v>
                </c:pt>
                <c:pt idx="2">
                  <c:v>1.6</c:v>
                </c:pt>
                <c:pt idx="3">
                  <c:v>1.8</c:v>
                </c:pt>
                <c:pt idx="4">
                  <c:v>1.5</c:v>
                </c:pt>
                <c:pt idx="5">
                  <c:v>1.9</c:v>
                </c:pt>
                <c:pt idx="6">
                  <c:v>1.7</c:v>
                </c:pt>
                <c:pt idx="7">
                  <c:v>1.5</c:v>
                </c:pt>
                <c:pt idx="8">
                  <c:v>1.7</c:v>
                </c:pt>
                <c:pt idx="9">
                  <c:v>1.8</c:v>
                </c:pt>
                <c:pt idx="10">
                  <c:v>6.1</c:v>
                </c:pt>
                <c:pt idx="11">
                  <c:v>1.8</c:v>
                </c:pt>
                <c:pt idx="12">
                  <c:v>1.3</c:v>
                </c:pt>
                <c:pt idx="13">
                  <c:v>1.5</c:v>
                </c:pt>
                <c:pt idx="14">
                  <c:v>1.2</c:v>
                </c:pt>
                <c:pt idx="15">
                  <c:v>2</c:v>
                </c:pt>
                <c:pt idx="16">
                  <c:v>2.1</c:v>
                </c:pt>
                <c:pt idx="17">
                  <c:v>2</c:v>
                </c:pt>
                <c:pt idx="18">
                  <c:v>2.2000000000000002</c:v>
                </c:pt>
                <c:pt idx="19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2037632"/>
        <c:axId val="282047616"/>
      </c:barChart>
      <c:catAx>
        <c:axId val="28203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2047616"/>
        <c:crosses val="autoZero"/>
        <c:auto val="1"/>
        <c:lblAlgn val="ctr"/>
        <c:lblOffset val="100"/>
        <c:noMultiLvlLbl val="0"/>
      </c:catAx>
      <c:valAx>
        <c:axId val="28204761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82037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9E4B61-6C13-4207-B191-30A9AA43D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099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D46134-E959-4AAE-B426-205D9C031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43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785760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D4D14F-9256-41D3-B5D4-1D73A51033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483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E957C8-E0E1-4E02-A7EE-17D285CA99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63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2DD7A6-378F-4FF0-A75A-106AAFF5C5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37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42676C-86EB-4B74-BB52-A7ADFF993F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36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EA6EA1-BCE7-41F1-A1E7-D062B7416E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13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6F69E6-26AB-4BAA-A271-9FCFF9D7B30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70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0A4DDD-0CA1-4B14-9262-83AD64BAB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99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8D3837-9F44-48C3-8D85-A4B7A55431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9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946158-C266-468A-A968-3160B11813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81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1A857B-CB65-43BF-99C5-55A2301DC7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99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690922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7E4381-07E9-4677-9BB5-A5C4B6508F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9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492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799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713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911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38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215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598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926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4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947729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468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13722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7795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16906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00063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69975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74077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86928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27671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37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1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6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27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1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0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65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62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90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7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97889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29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59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90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40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28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83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71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32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34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3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41166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7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61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5F04C2-5EE9-42BB-B729-433CBC970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3133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8D49-A01B-4751-AE36-98524CF32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3422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A407-5C06-46E6-8CDC-7771636E4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9628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655F-9BB7-443E-B840-9A6A91679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1446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47A38-8238-47B1-967F-F9F2CA18B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0518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F0C08-E688-4DD2-A91E-43780F09B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9428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B8E94-5401-4D7A-BE77-8CEF5D3B4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8540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93563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2034-5ACD-4846-9AB3-03FCDACCB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10033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8AC2-7911-4E89-8AE7-515F7D79F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2861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CF37-3D82-4F39-8E48-36E76C7F9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9197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1292-EB28-4F23-8485-B58B324F4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7018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4176A-616B-4B5F-AF7A-D1C974998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25533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26F61-FAA2-4EAE-9EA9-F5C5E7511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2109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CEFC3-F3A4-4087-91A5-152F0D5ED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6084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78A24-AF99-449D-AC83-EBCCD6B16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2070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FD6-C093-4E54-A42E-CCC742B68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8541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A94D-E4F8-4226-812C-56B0CC238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427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53531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F4700-5CDC-428F-A806-A5838E274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33040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124E6-EF28-4188-B1DB-93CE61FF9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37837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275F1-7735-4DB4-9567-DE1037AF8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12492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A1DF-A27B-417B-B53E-17439515A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71583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3906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22005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79921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4015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4429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7050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63677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9597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4753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20792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00888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08418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88617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535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244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77451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1880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947188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3681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12589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8159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11846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33838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16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69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415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37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2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211494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085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001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092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428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757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002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892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6F7E7E-42EF-4DA5-8397-E1D42DD271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31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FF430E-F4CB-49E6-94FE-6352BE4660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85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2441B9-1989-4221-BEE9-6E1B34D41D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49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01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448E2CD-F324-4A1A-863E-37A04D25825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CDA30D0-3EAD-4CEF-AACC-692481A3D7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33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73ADFB0-05FC-4BC3-A115-ACCCA4C01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5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1A72E10-67B4-421A-8E25-8A02A814A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0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F2B2377-2AE2-47D9-B501-B7EE6462242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5211C1-D8C5-4CFB-87CF-2242BB8A9E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6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fld id="{A7D3B267-46BD-420C-AC4B-56DD3C8CF82A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58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5FBDD5E-1EA8-460D-9AD3-37F3CDDB50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11/11/2013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92E8458-4115-441E-A791-4EBAA0AC8C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77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en/1/15/Pioneer_Seed_Logo.pn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atrazinefacts.com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0.xml"/><Relationship Id="rId5" Type="http://schemas.microsoft.com/office/2007/relationships/hdphoto" Target="../media/hdphoto2.wdp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weed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4648200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Prostko, Ph.D.</a:t>
            </a:r>
          </a:p>
          <a:p>
            <a:pPr>
              <a:defRPr/>
            </a:pPr>
            <a:r>
              <a:rPr lang="en-US" sz="2400" i="1" dirty="0" smtClean="0"/>
              <a:t>Professor and 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5538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4343400"/>
            <a:ext cx="4876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Basic Field Corn Weed Management For New Extension Agents - 2013</a:t>
            </a:r>
            <a:br>
              <a:rPr lang="en-US" sz="3200" dirty="0" smtClean="0"/>
            </a:br>
            <a:endParaRPr lang="en-US" sz="2800" i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097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Hybrid/Herbicide Interactions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Check Pioneer and Dekalb Web-sites in spring for new listing of hybrid/herbicide interactions.</a:t>
            </a:r>
          </a:p>
          <a:p>
            <a:endParaRPr lang="en-US" dirty="0"/>
          </a:p>
        </p:txBody>
      </p:sp>
      <p:pic>
        <p:nvPicPr>
          <p:cNvPr id="216069" name="Picture 5" descr="http://www.monsanto.com/SharedMonsantoLogos/media-kit/dekal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84651"/>
            <a:ext cx="3585790" cy="207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1" name="Picture 7" descr="File:Pioneer Seed 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26736"/>
            <a:ext cx="2590800" cy="214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7104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11197" r="38989" b="8804"/>
          <a:stretch/>
        </p:blipFill>
        <p:spPr bwMode="auto">
          <a:xfrm>
            <a:off x="83932" y="517788"/>
            <a:ext cx="4411868" cy="612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10398" r="56507" b="10401"/>
          <a:stretch/>
        </p:blipFill>
        <p:spPr bwMode="auto">
          <a:xfrm>
            <a:off x="4562524" y="517788"/>
            <a:ext cx="4429076" cy="57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03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Weed/Disease Interactions</a:t>
            </a: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99038" y="1752600"/>
            <a:ext cx="4144962" cy="4856163"/>
          </a:xfrm>
        </p:spPr>
        <p:txBody>
          <a:bodyPr/>
          <a:lstStyle/>
          <a:p>
            <a:r>
              <a:rPr lang="en-US" altLang="en-US" sz="2800" dirty="0"/>
              <a:t>Maize Dwarf Mosaic Virus (MDMV)</a:t>
            </a:r>
          </a:p>
          <a:p>
            <a:r>
              <a:rPr lang="en-US" altLang="en-US" sz="2800" dirty="0"/>
              <a:t>Maize </a:t>
            </a:r>
            <a:r>
              <a:rPr lang="en-US" altLang="en-US" sz="2800" dirty="0" err="1"/>
              <a:t>Chlorotic</a:t>
            </a:r>
            <a:r>
              <a:rPr lang="en-US" altLang="en-US" sz="2800" dirty="0"/>
              <a:t> Dwarf Virus (MCDV)</a:t>
            </a:r>
          </a:p>
          <a:p>
            <a:r>
              <a:rPr lang="en-US" altLang="en-US" sz="2800" dirty="0"/>
              <a:t> </a:t>
            </a:r>
            <a:r>
              <a:rPr lang="en-US" altLang="en-US" sz="2800" dirty="0" err="1"/>
              <a:t>johnsongrass</a:t>
            </a:r>
            <a:endParaRPr lang="en-US" altLang="en-US" sz="2800" dirty="0"/>
          </a:p>
          <a:p>
            <a:r>
              <a:rPr lang="en-US" altLang="en-US" sz="2800" dirty="0"/>
              <a:t> aphid/leafhoppers</a:t>
            </a:r>
          </a:p>
          <a:p>
            <a:r>
              <a:rPr lang="en-US" altLang="en-US" sz="2800" dirty="0"/>
              <a:t> </a:t>
            </a:r>
            <a:r>
              <a:rPr lang="en-US" altLang="en-US" sz="2800" dirty="0" smtClean="0"/>
              <a:t>hybrid </a:t>
            </a:r>
            <a:r>
              <a:rPr lang="en-US" altLang="en-US" sz="2800" dirty="0"/>
              <a:t>tolerance</a:t>
            </a:r>
          </a:p>
        </p:txBody>
      </p:sp>
      <p:pic>
        <p:nvPicPr>
          <p:cNvPr id="188423" name="Picture 7" descr="mdm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4495800" cy="299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9" name="Picture 5" descr="Corn2%20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991600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 Stages of Growth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718" y="6255460"/>
            <a:ext cx="678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C000"/>
                </a:solidFill>
              </a:rPr>
              <a:t>All leaves and ear shoots are initiated at V3 stage and completed by V5</a:t>
            </a:r>
            <a:endParaRPr lang="en-US" sz="18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Know Your Grasses</a:t>
            </a:r>
          </a:p>
        </p:txBody>
      </p:sp>
      <p:pic>
        <p:nvPicPr>
          <p:cNvPr id="192515" name="Picture 3" descr="lcrabl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1844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johnsonl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21431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7" name="Picture 5" descr="fallpanl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17653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8" name="Picture 6" descr="signall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0"/>
            <a:ext cx="2320925" cy="33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228600" y="4724400"/>
            <a:ext cx="201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large crabgrass</a:t>
            </a:r>
            <a:endParaRPr lang="en-US" altLang="en-US"/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2719388" y="4724400"/>
            <a:ext cx="177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johnsongrass</a:t>
            </a:r>
            <a:endParaRPr lang="en-US" altLang="en-US"/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4876800" y="4724400"/>
            <a:ext cx="171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FF00"/>
                </a:solidFill>
              </a:rPr>
              <a:t>fall panicum</a:t>
            </a:r>
            <a:endParaRPr lang="en-US" altLang="en-US"/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7086600" y="4664075"/>
            <a:ext cx="1538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FF00"/>
                </a:solidFill>
              </a:rPr>
              <a:t>broadleaf</a:t>
            </a:r>
          </a:p>
          <a:p>
            <a:pPr algn="ctr"/>
            <a:r>
              <a:rPr lang="en-US" altLang="en-US">
                <a:solidFill>
                  <a:srgbClr val="FFFF00"/>
                </a:solidFill>
              </a:rPr>
              <a:t>signalgrass</a:t>
            </a:r>
            <a:endParaRPr lang="en-US" altLang="en-US"/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234950" y="6324600"/>
            <a:ext cx="296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1">
                <a:solidFill>
                  <a:srgbClr val="FF9900"/>
                </a:solidFill>
              </a:rPr>
              <a:t>Source: SWSS Weed ID Guide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Texas Panicum vs. Crabgrass</a:t>
            </a:r>
          </a:p>
        </p:txBody>
      </p:sp>
      <p:pic>
        <p:nvPicPr>
          <p:cNvPr id="201734" name="Picture 6" descr="pante6-27b.jpg (31224 bytes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3463925" cy="5024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41" name="Text Box 13"/>
          <p:cNvSpPr txBox="1">
            <a:spLocks noChangeArrowheads="1"/>
          </p:cNvSpPr>
          <p:nvPr/>
        </p:nvSpPr>
        <p:spPr bwMode="auto">
          <a:xfrm>
            <a:off x="7451725" y="4967288"/>
            <a:ext cx="890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WSSA</a:t>
            </a:r>
          </a:p>
        </p:txBody>
      </p:sp>
      <p:pic>
        <p:nvPicPr>
          <p:cNvPr id="201743" name="Picture 15" descr="Digitaria ciliaris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828800"/>
            <a:ext cx="5005388" cy="3754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46" name="Oval 18"/>
          <p:cNvSpPr>
            <a:spLocks noChangeArrowheads="1"/>
          </p:cNvSpPr>
          <p:nvPr/>
        </p:nvSpPr>
        <p:spPr bwMode="auto">
          <a:xfrm>
            <a:off x="1295400" y="3886200"/>
            <a:ext cx="12192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747" name="Oval 19"/>
          <p:cNvSpPr>
            <a:spLocks noChangeArrowheads="1"/>
          </p:cNvSpPr>
          <p:nvPr/>
        </p:nvSpPr>
        <p:spPr bwMode="auto">
          <a:xfrm>
            <a:off x="7315200" y="3810000"/>
            <a:ext cx="838200" cy="685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1748" name="Text Box 20"/>
          <p:cNvSpPr txBox="1">
            <a:spLocks noChangeArrowheads="1"/>
          </p:cNvSpPr>
          <p:nvPr/>
        </p:nvSpPr>
        <p:spPr bwMode="auto">
          <a:xfrm>
            <a:off x="288925" y="3595688"/>
            <a:ext cx="1120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</a:rPr>
              <a:t>Fringe of</a:t>
            </a:r>
          </a:p>
          <a:p>
            <a:r>
              <a:rPr lang="en-US" altLang="en-US" sz="2000">
                <a:solidFill>
                  <a:srgbClr val="FFFF00"/>
                </a:solidFill>
              </a:rPr>
              <a:t> hairs</a:t>
            </a:r>
          </a:p>
        </p:txBody>
      </p:sp>
      <p:sp>
        <p:nvSpPr>
          <p:cNvPr id="201749" name="Text Box 21"/>
          <p:cNvSpPr txBox="1">
            <a:spLocks noChangeArrowheads="1"/>
          </p:cNvSpPr>
          <p:nvPr/>
        </p:nvSpPr>
        <p:spPr bwMode="auto">
          <a:xfrm>
            <a:off x="7146925" y="4662488"/>
            <a:ext cx="1493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membranous</a:t>
            </a:r>
          </a:p>
        </p:txBody>
      </p:sp>
      <p:sp>
        <p:nvSpPr>
          <p:cNvPr id="201750" name="Text Box 22"/>
          <p:cNvSpPr txBox="1">
            <a:spLocks noChangeArrowheads="1"/>
          </p:cNvSpPr>
          <p:nvPr/>
        </p:nvSpPr>
        <p:spPr bwMode="auto">
          <a:xfrm>
            <a:off x="822325" y="6262688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</a:rPr>
              <a:t>Texas panicum</a:t>
            </a:r>
          </a:p>
        </p:txBody>
      </p:sp>
      <p:sp>
        <p:nvSpPr>
          <p:cNvPr id="201751" name="Text Box 23"/>
          <p:cNvSpPr txBox="1">
            <a:spLocks noChangeArrowheads="1"/>
          </p:cNvSpPr>
          <p:nvPr/>
        </p:nvSpPr>
        <p:spPr bwMode="auto">
          <a:xfrm>
            <a:off x="4784725" y="5576888"/>
            <a:ext cx="212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</a:rPr>
              <a:t>Southern crabgrass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Oldies But Goodies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Atrazine</a:t>
            </a:r>
          </a:p>
          <a:p>
            <a:r>
              <a:rPr lang="en-US" dirty="0" smtClean="0"/>
              <a:t>Prowl (</a:t>
            </a:r>
            <a:r>
              <a:rPr lang="en-US" dirty="0" err="1" smtClean="0"/>
              <a:t>pendimethalin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15042" name="Picture 2" descr="C:\Users\eprostko\AppData\Local\Microsoft\Windows\Temporary Internet Files\Content.IE5\62KXBE3Q\MC900141317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2895600" cy="328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Atrex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34179"/>
            <a:ext cx="3727450" cy="1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621782"/>
              </p:ext>
            </p:extLst>
          </p:nvPr>
        </p:nvGraphicFramePr>
        <p:xfrm>
          <a:off x="1066800" y="4724400"/>
          <a:ext cx="370522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7" name="Bitmap Image" r:id="rId5" imgW="2000000" imgH="790476" progId="PBrush">
                  <p:embed/>
                </p:oleObj>
              </mc:Choice>
              <mc:Fallback>
                <p:oleObj name="Bitmap Image" r:id="rId5" imgW="2000000" imgH="790476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24400"/>
                        <a:ext cx="3705225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77669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Atrazine Use in Field Corn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219200"/>
            <a:ext cx="4800600" cy="4856163"/>
          </a:xfrm>
        </p:spPr>
        <p:txBody>
          <a:bodyPr/>
          <a:lstStyle/>
          <a:p>
            <a:r>
              <a:rPr lang="en-US" altLang="en-US" sz="2400" dirty="0"/>
              <a:t> Since 1958 </a:t>
            </a:r>
          </a:p>
          <a:p>
            <a:r>
              <a:rPr lang="en-US" altLang="en-US" sz="2400" dirty="0"/>
              <a:t> foundation </a:t>
            </a:r>
          </a:p>
          <a:p>
            <a:r>
              <a:rPr lang="en-US" altLang="en-US" sz="2400" dirty="0"/>
              <a:t> inexpensive</a:t>
            </a:r>
          </a:p>
          <a:p>
            <a:r>
              <a:rPr lang="en-US" altLang="en-US" sz="2400" dirty="0"/>
              <a:t> excellent crop tolerance</a:t>
            </a:r>
          </a:p>
          <a:p>
            <a:r>
              <a:rPr lang="en-US" altLang="en-US" sz="2400" dirty="0"/>
              <a:t> PPI, PRE, POST (12”)</a:t>
            </a:r>
          </a:p>
          <a:p>
            <a:r>
              <a:rPr lang="en-US" altLang="en-US" sz="2400" dirty="0"/>
              <a:t> broad-spectrum</a:t>
            </a:r>
          </a:p>
          <a:p>
            <a:r>
              <a:rPr lang="en-US" altLang="en-US" sz="2400" dirty="0"/>
              <a:t> up to 2.5 lb </a:t>
            </a:r>
            <a:r>
              <a:rPr lang="en-US" altLang="en-US" sz="2400" dirty="0" err="1"/>
              <a:t>ai</a:t>
            </a:r>
            <a:r>
              <a:rPr lang="en-US" altLang="en-US" sz="2400" dirty="0"/>
              <a:t>/A/year</a:t>
            </a:r>
          </a:p>
          <a:p>
            <a:r>
              <a:rPr lang="en-US" altLang="en-US" sz="2400" dirty="0"/>
              <a:t> easily tank-mixed</a:t>
            </a:r>
          </a:p>
          <a:p>
            <a:r>
              <a:rPr lang="en-US" altLang="en-US" sz="2400" dirty="0"/>
              <a:t> weak on T. </a:t>
            </a:r>
            <a:r>
              <a:rPr lang="en-US" altLang="en-US" sz="2400" dirty="0" err="1"/>
              <a:t>panicum</a:t>
            </a:r>
            <a:endParaRPr lang="en-US" altLang="en-US" sz="2400" dirty="0"/>
          </a:p>
          <a:p>
            <a:r>
              <a:rPr lang="en-US" altLang="en-US" sz="2400" dirty="0"/>
              <a:t> does not last full season in </a:t>
            </a:r>
            <a:r>
              <a:rPr lang="en-US" altLang="en-US" sz="2400" dirty="0" smtClean="0"/>
              <a:t>SE</a:t>
            </a:r>
          </a:p>
          <a:p>
            <a:pPr lvl="1"/>
            <a:r>
              <a:rPr lang="en-US" altLang="en-US" sz="2000" i="1" dirty="0" smtClean="0"/>
              <a:t> </a:t>
            </a:r>
            <a:r>
              <a:rPr lang="en-US" altLang="en-US" sz="2000" i="1" dirty="0" smtClean="0">
                <a:solidFill>
                  <a:srgbClr val="33CCFF"/>
                </a:solidFill>
              </a:rPr>
              <a:t>Rainfall</a:t>
            </a:r>
          </a:p>
          <a:p>
            <a:pPr lvl="1"/>
            <a:r>
              <a:rPr lang="en-US" altLang="en-US" sz="2000" i="1" dirty="0">
                <a:solidFill>
                  <a:srgbClr val="33CCFF"/>
                </a:solidFill>
              </a:rPr>
              <a:t> </a:t>
            </a:r>
            <a:r>
              <a:rPr lang="en-US" altLang="en-US" sz="2000" i="1" dirty="0" smtClean="0">
                <a:solidFill>
                  <a:srgbClr val="33CCFF"/>
                </a:solidFill>
              </a:rPr>
              <a:t>soil type</a:t>
            </a:r>
          </a:p>
          <a:p>
            <a:pPr lvl="1"/>
            <a:r>
              <a:rPr lang="en-US" altLang="en-US" sz="2000" i="1" dirty="0" smtClean="0">
                <a:solidFill>
                  <a:srgbClr val="33CCFF"/>
                </a:solidFill>
              </a:rPr>
              <a:t>Enhanced degradation</a:t>
            </a:r>
            <a:endParaRPr lang="en-US" altLang="en-US" sz="2000" i="1" dirty="0">
              <a:solidFill>
                <a:srgbClr val="33CCFF"/>
              </a:solidFill>
            </a:endParaRPr>
          </a:p>
        </p:txBody>
      </p:sp>
      <p:pic>
        <p:nvPicPr>
          <p:cNvPr id="159748" name="Picture 4" descr="AAtrex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727450" cy="1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9" name="Picture 5" descr="atrazin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763963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Atrazine Issues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724400" cy="4856162"/>
          </a:xfrm>
        </p:spPr>
        <p:txBody>
          <a:bodyPr/>
          <a:lstStyle/>
          <a:p>
            <a:r>
              <a:rPr lang="en-US" dirty="0" smtClean="0"/>
              <a:t>Resistance</a:t>
            </a:r>
          </a:p>
          <a:p>
            <a:endParaRPr lang="en-US" dirty="0" smtClean="0"/>
          </a:p>
          <a:p>
            <a:r>
              <a:rPr lang="en-US" dirty="0" smtClean="0"/>
              <a:t>Enhanced degradation</a:t>
            </a:r>
          </a:p>
          <a:p>
            <a:endParaRPr lang="en-US" dirty="0"/>
          </a:p>
          <a:p>
            <a:r>
              <a:rPr lang="en-US" dirty="0" smtClean="0"/>
              <a:t>Environmental Concerns? 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www.atrazinefacts.com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" t="-1" r="455" b="37310"/>
          <a:stretch/>
        </p:blipFill>
        <p:spPr bwMode="auto">
          <a:xfrm>
            <a:off x="304800" y="1752600"/>
            <a:ext cx="4127500" cy="33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390" y="5152235"/>
            <a:ext cx="3980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FF"/>
                </a:solidFill>
              </a:rPr>
              <a:t>Source: USGS </a:t>
            </a:r>
            <a:r>
              <a:rPr lang="en-US" sz="1400" b="1" i="1" dirty="0" smtClean="0">
                <a:solidFill>
                  <a:srgbClr val="FFFFFF"/>
                </a:solidFill>
              </a:rPr>
              <a:t>Pesticide </a:t>
            </a:r>
            <a:r>
              <a:rPr lang="en-US" sz="1400" b="1" i="1" dirty="0">
                <a:solidFill>
                  <a:srgbClr val="FFFFFF"/>
                </a:solidFill>
              </a:rPr>
              <a:t>National Synthesis Project</a:t>
            </a:r>
            <a:r>
              <a:rPr lang="en-US" sz="1400" i="1" dirty="0" smtClean="0">
                <a:solidFill>
                  <a:srgbClr val="FFFFFF"/>
                </a:solidFill>
              </a:rPr>
              <a:t> </a:t>
            </a:r>
            <a:endParaRPr lang="en-US" sz="1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14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5" t="7540" r="24591" b="4079"/>
          <a:stretch/>
        </p:blipFill>
        <p:spPr bwMode="auto">
          <a:xfrm>
            <a:off x="76200" y="285750"/>
            <a:ext cx="534897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86400" y="457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2011 Enhanced Atrazine Degradation Project</a:t>
            </a:r>
          </a:p>
          <a:p>
            <a:r>
              <a:rPr lang="en-US" sz="2000" dirty="0" smtClean="0"/>
              <a:t>20 soil samples collected from Georgia corn fields in August</a:t>
            </a:r>
          </a:p>
          <a:p>
            <a:pPr lvl="1"/>
            <a:r>
              <a:rPr lang="en-US" sz="1800" i="1" dirty="0" smtClean="0"/>
              <a:t>Burke Co.</a:t>
            </a:r>
          </a:p>
          <a:p>
            <a:pPr lvl="1"/>
            <a:r>
              <a:rPr lang="en-US" sz="1800" i="1" dirty="0" smtClean="0"/>
              <a:t>Decatur Co.</a:t>
            </a:r>
          </a:p>
          <a:p>
            <a:pPr lvl="1"/>
            <a:r>
              <a:rPr lang="en-US" sz="1800" i="1" dirty="0" smtClean="0"/>
              <a:t>Jefferson Co.</a:t>
            </a:r>
          </a:p>
          <a:p>
            <a:pPr lvl="1"/>
            <a:r>
              <a:rPr lang="en-US" sz="1800" i="1" dirty="0" smtClean="0"/>
              <a:t>Mitchell Co.</a:t>
            </a:r>
          </a:p>
          <a:p>
            <a:pPr lvl="1"/>
            <a:r>
              <a:rPr lang="en-US" sz="1800" i="1" dirty="0" smtClean="0"/>
              <a:t>Macon Co.</a:t>
            </a:r>
          </a:p>
          <a:p>
            <a:pPr lvl="1"/>
            <a:r>
              <a:rPr lang="en-US" sz="1800" i="1" dirty="0" smtClean="0"/>
              <a:t>Seminole Co.</a:t>
            </a:r>
          </a:p>
          <a:p>
            <a:pPr lvl="1"/>
            <a:r>
              <a:rPr lang="en-US" sz="1800" i="1" dirty="0" smtClean="0"/>
              <a:t>Worth Co. (control) #11</a:t>
            </a:r>
          </a:p>
          <a:p>
            <a:pPr lvl="2"/>
            <a:r>
              <a:rPr lang="en-US" sz="1400" i="1" dirty="0" smtClean="0"/>
              <a:t>UGA-Ponder Farm</a:t>
            </a:r>
          </a:p>
          <a:p>
            <a:pPr lvl="2"/>
            <a:r>
              <a:rPr lang="en-US" sz="1400" i="1" dirty="0" smtClean="0"/>
              <a:t>No atrazine for 12+ years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Cultural Practices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99038" y="1524000"/>
            <a:ext cx="4144962" cy="4856163"/>
          </a:xfrm>
        </p:spPr>
        <p:txBody>
          <a:bodyPr/>
          <a:lstStyle/>
          <a:p>
            <a:r>
              <a:rPr lang="en-US" altLang="en-US" sz="2800" dirty="0"/>
              <a:t>Planting Date</a:t>
            </a:r>
          </a:p>
          <a:p>
            <a:r>
              <a:rPr lang="en-US" altLang="en-US" sz="2800" dirty="0"/>
              <a:t>Row Spacing</a:t>
            </a:r>
          </a:p>
          <a:p>
            <a:r>
              <a:rPr lang="en-US" altLang="en-US" sz="2800" dirty="0" smtClean="0"/>
              <a:t>Fertility</a:t>
            </a:r>
          </a:p>
          <a:p>
            <a:r>
              <a:rPr lang="en-US" altLang="en-US" sz="2800" dirty="0" smtClean="0"/>
              <a:t>Irrigation</a:t>
            </a:r>
            <a:endParaRPr lang="en-US" altLang="en-US" sz="2800" dirty="0"/>
          </a:p>
          <a:p>
            <a:r>
              <a:rPr lang="en-US" altLang="en-US" sz="2800" dirty="0"/>
              <a:t>give the crop a competitive edge against weeds</a:t>
            </a:r>
          </a:p>
        </p:txBody>
      </p:sp>
      <p:pic>
        <p:nvPicPr>
          <p:cNvPr id="179209" name="Picture 9" descr="silagehar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752600"/>
            <a:ext cx="3984625" cy="2695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Atrazine Half Lives (T</a:t>
            </a:r>
            <a:r>
              <a:rPr lang="en-US" baseline="-25000" dirty="0" smtClean="0"/>
              <a:t>1/2</a:t>
            </a:r>
            <a:r>
              <a:rPr lang="en-US" dirty="0" smtClean="0"/>
              <a:t>) from Georgia Soil Samples - 2011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02528"/>
              </p:ext>
            </p:extLst>
          </p:nvPr>
        </p:nvGraphicFramePr>
        <p:xfrm>
          <a:off x="685800" y="161397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95800" y="614791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Sample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48816" y="3478461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800" i="1" baseline="-25000" dirty="0">
                <a:solidFill>
                  <a:prstClr val="black"/>
                </a:solidFill>
                <a:latin typeface="Calibri"/>
              </a:rPr>
              <a:t>1/2</a:t>
            </a:r>
            <a:r>
              <a:rPr lang="en-US" sz="1800" i="1" dirty="0">
                <a:solidFill>
                  <a:prstClr val="black"/>
                </a:solidFill>
                <a:latin typeface="Calibri"/>
              </a:rPr>
              <a:t>(days)</a:t>
            </a:r>
          </a:p>
        </p:txBody>
      </p:sp>
    </p:spTree>
    <p:extLst>
      <p:ext uri="{BB962C8B-B14F-4D97-AF65-F5344CB8AC3E}">
        <p14:creationId xmlns:p14="http://schemas.microsoft.com/office/powerpoint/2010/main" val="23037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52400"/>
            <a:ext cx="8077200" cy="762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2007, </a:t>
            </a:r>
            <a:r>
              <a:rPr lang="en-US" sz="3200" dirty="0" smtClean="0">
                <a:solidFill>
                  <a:srgbClr val="FF0000"/>
                </a:solidFill>
              </a:rPr>
              <a:t>2008, </a:t>
            </a:r>
            <a:r>
              <a:rPr lang="en-US" sz="3200" dirty="0" smtClean="0">
                <a:solidFill>
                  <a:srgbClr val="FFFF00"/>
                </a:solidFill>
              </a:rPr>
              <a:t>2010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Macon County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Triazine-Resistance Survey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53400" cy="542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305300" y="47244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638800" y="22860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10100" y="2514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Prowl Use in Field Corn</a:t>
            </a:r>
          </a:p>
        </p:txBody>
      </p:sp>
      <p:pic>
        <p:nvPicPr>
          <p:cNvPr id="183303" name="Picture 7" descr="prowl-labe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2338388" cy="2808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3302" name="Rectangle 6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 since 1975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 pendimethalin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 DNA or “yellow” 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 inexpensive but….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 do not apply PRE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 early-post (EPOST)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 up to 30” tall or V8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 crop injury concerns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Planting depth (1.5”)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Furrow closure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</p:txBody>
      </p:sp>
      <p:graphicFrame>
        <p:nvGraphicFramePr>
          <p:cNvPr id="183308" name="Object 1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914400" y="2895600"/>
          <a:ext cx="370522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35" name="Bitmap Image" r:id="rId4" imgW="2000000" imgH="790476" progId="PBrush">
                  <p:embed/>
                </p:oleObj>
              </mc:Choice>
              <mc:Fallback>
                <p:oleObj name="Bitmap Image" r:id="rId4" imgW="2000000" imgH="790476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895600"/>
                        <a:ext cx="3705225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3310" name="Picture 14" descr="prod_pendimax_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2590800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Optimum Prowl/Pendimax Timing </a:t>
            </a:r>
            <a:br>
              <a:rPr lang="en-US" altLang="en-US"/>
            </a:br>
            <a:r>
              <a:rPr lang="en-US" altLang="en-US" i="1">
                <a:solidFill>
                  <a:srgbClr val="FF9900"/>
                </a:solidFill>
              </a:rPr>
              <a:t>Field Corn</a:t>
            </a:r>
            <a:endParaRPr lang="en-US" altLang="en-US"/>
          </a:p>
        </p:txBody>
      </p:sp>
      <p:pic>
        <p:nvPicPr>
          <p:cNvPr id="162819" name="Picture 3" descr="cornv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7315200" cy="4892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0" name="Line 4"/>
          <p:cNvSpPr>
            <a:spLocks noChangeShapeType="1"/>
          </p:cNvSpPr>
          <p:nvPr/>
        </p:nvSpPr>
        <p:spPr bwMode="auto">
          <a:xfrm>
            <a:off x="3581400" y="2362200"/>
            <a:ext cx="0" cy="6858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447800" y="5715000"/>
            <a:ext cx="5303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>
                <a:solidFill>
                  <a:srgbClr val="FF9900"/>
                </a:solidFill>
              </a:rPr>
              <a:t>Prowl will not control emerged grasses!!!</a:t>
            </a:r>
            <a:endParaRPr lang="en-US" altLang="en-US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 descr="prowl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338"/>
            <a:ext cx="5973763" cy="6545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2819400" y="152400"/>
            <a:ext cx="374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Prowl Injury In Field Corn</a:t>
            </a:r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2895600" y="3581400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Prowl</a:t>
            </a: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5791200" y="3581400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Control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Current GA Field Corn Weed Control</a:t>
            </a:r>
            <a:endParaRPr lang="en-US" sz="3200" dirty="0"/>
          </a:p>
        </p:txBody>
      </p:sp>
      <p:sp>
        <p:nvSpPr>
          <p:cNvPr id="6656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442325" cy="48561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For most in GA …….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Atrazine +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Glyphosate (RR corn)	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Liberty (LL corn)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Steadfast Q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Laudis or Capreno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Halex GT (glyphosate + Callisto + Dual)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If I was King, I would make every GA grower use 1 qt/A Atrazine PRE fb 1.5 qt/A + 1 of the above! </a:t>
            </a:r>
          </a:p>
        </p:txBody>
      </p:sp>
      <p:pic>
        <p:nvPicPr>
          <p:cNvPr id="665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219200"/>
            <a:ext cx="16637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900" y="1219200"/>
            <a:ext cx="9239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75" y="2968623"/>
            <a:ext cx="1571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4900" y="2598738"/>
            <a:ext cx="6492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6875" y="1884363"/>
            <a:ext cx="7350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7"/>
          <a:srcRect l="3448" t="-3378" r="77798" b="20442"/>
          <a:stretch>
            <a:fillRect/>
          </a:stretch>
        </p:blipFill>
        <p:spPr bwMode="auto">
          <a:xfrm>
            <a:off x="6408736" y="1875630"/>
            <a:ext cx="7985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37580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a PRE Herbicide</a:t>
            </a:r>
            <a:endParaRPr lang="en-US" dirty="0"/>
          </a:p>
        </p:txBody>
      </p:sp>
      <p:pic>
        <p:nvPicPr>
          <p:cNvPr id="1026" name="Picture 2" descr="I:\field pictures\2012 field shots\cn-03-12\april 24\Picture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9547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field pictures\2012 field shots\cn-13-12\april 24\Picture 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9547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field pictures\2012 field shots\cn-13-12\april 24\Picture 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9547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" y="6211668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200" i="1" dirty="0">
                <a:solidFill>
                  <a:srgbClr val="FFC000"/>
                </a:solidFill>
                <a:latin typeface="Arial" charset="0"/>
              </a:rPr>
              <a:t>CN-13-12</a:t>
            </a:r>
          </a:p>
          <a:p>
            <a:pPr eaLnBrk="1" hangingPunct="1"/>
            <a:r>
              <a:rPr lang="en-US" sz="1200" i="1" dirty="0">
                <a:solidFill>
                  <a:srgbClr val="FFC000"/>
                </a:solidFill>
                <a:latin typeface="Arial" charset="0"/>
              </a:rPr>
              <a:t>April 24</a:t>
            </a:r>
          </a:p>
          <a:p>
            <a:pPr eaLnBrk="1" hangingPunct="1"/>
            <a:r>
              <a:rPr lang="en-US" sz="1200" i="1" dirty="0">
                <a:solidFill>
                  <a:srgbClr val="FFC000"/>
                </a:solidFill>
                <a:latin typeface="Arial" charset="0"/>
              </a:rPr>
              <a:t>28 DAT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2075" y="555307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NTC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8561" y="5566291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Dual II Magnum 7.64EC</a:t>
            </a:r>
          </a:p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1 pt/A </a:t>
            </a:r>
          </a:p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(PRE)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6601" y="5566291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Atrazine 4L</a:t>
            </a:r>
          </a:p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1 qt/A</a:t>
            </a:r>
          </a:p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</a:rPr>
              <a:t>(PRE)</a:t>
            </a:r>
          </a:p>
        </p:txBody>
      </p:sp>
    </p:spTree>
    <p:extLst>
      <p:ext uri="{BB962C8B-B14F-4D97-AF65-F5344CB8AC3E}">
        <p14:creationId xmlns:p14="http://schemas.microsoft.com/office/powerpoint/2010/main" val="21462634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Weed Control in Field Corn – 2013</a:t>
            </a:r>
            <a:endParaRPr lang="en-US" dirty="0"/>
          </a:p>
        </p:txBody>
      </p:sp>
      <p:pic>
        <p:nvPicPr>
          <p:cNvPr id="3074" name="Picture 2" descr="L:\field pictures\2013 FIELD SHOTS\CN-15-13\MAY 28\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3 FIELD SHOTS\CN-15-13\MAY 28\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82262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field pictures\2013 FIELD SHOTS\CN-15-13\MAY 28\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" y="6211669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CN-15-13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May 28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69 DAP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53340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NTC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6600" y="5339862"/>
            <a:ext cx="27407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4L @ 32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Roundup W-Max @ 22 oz/A (POST)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4L @ 48 oz/A (POST)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6488" y="5339862"/>
            <a:ext cx="26146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4L @ 32 oz/A (PRE)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Liberty 2.34 SL @ 29 oz/A (POST)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4L @ 48 oz/A (POST)</a:t>
            </a:r>
          </a:p>
        </p:txBody>
      </p:sp>
    </p:spTree>
    <p:extLst>
      <p:ext uri="{BB962C8B-B14F-4D97-AF65-F5344CB8AC3E}">
        <p14:creationId xmlns:p14="http://schemas.microsoft.com/office/powerpoint/2010/main" val="36698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524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Weed Control in Field Corn with Steadfast Q - 2013</a:t>
            </a:r>
            <a:endParaRPr lang="en-US" sz="3200" dirty="0"/>
          </a:p>
        </p:txBody>
      </p:sp>
      <p:pic>
        <p:nvPicPr>
          <p:cNvPr id="2050" name="Picture 2" descr="L:\field pictures\2013 FIELD SHOTS\cn-13-13\MAY 23\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70581"/>
            <a:ext cx="3545586" cy="4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3 FIELD SHOTS\cn-13-13\MAY 23\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20599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CN-13-13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May 23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30 DAT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601980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NTC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6135" y="5943600"/>
            <a:ext cx="2397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Steadfast Q @ 1.5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@ 64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COC @ 1% v/v</a:t>
            </a:r>
          </a:p>
        </p:txBody>
      </p:sp>
    </p:spTree>
    <p:extLst>
      <p:ext uri="{BB962C8B-B14F-4D97-AF65-F5344CB8AC3E}">
        <p14:creationId xmlns:p14="http://schemas.microsoft.com/office/powerpoint/2010/main" val="28397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42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Weed Control in Field Corn with </a:t>
            </a:r>
            <a:r>
              <a:rPr lang="en-US" sz="3200" dirty="0" err="1" smtClean="0"/>
              <a:t>Halex</a:t>
            </a:r>
            <a:r>
              <a:rPr lang="en-US" sz="3200" dirty="0" smtClean="0"/>
              <a:t> GT – 2013</a:t>
            </a:r>
            <a:endParaRPr lang="en-US" sz="3200" dirty="0"/>
          </a:p>
        </p:txBody>
      </p:sp>
      <p:pic>
        <p:nvPicPr>
          <p:cNvPr id="1026" name="Picture 2" descr="L:\field pictures\2013 FIELD SHOTS\CN-09-13\MAY 31\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396335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CN-09-13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MAY 31</a:t>
            </a:r>
          </a:p>
        </p:txBody>
      </p:sp>
      <p:pic>
        <p:nvPicPr>
          <p:cNvPr id="1027" name="Picture 3" descr="L:\field pictures\2013 FIELD SHOTS\CN-09-13\MAY 31\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4758" y="5626893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NTC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8036" y="5638800"/>
            <a:ext cx="19389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Halex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GT @ 58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@ 32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NIS @ 0.25% v/v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AMS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Xtra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@ 2.5% v/v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Applied April 9 (20 DAP)</a:t>
            </a:r>
          </a:p>
        </p:txBody>
      </p:sp>
    </p:spTree>
    <p:extLst>
      <p:ext uri="{BB962C8B-B14F-4D97-AF65-F5344CB8AC3E}">
        <p14:creationId xmlns:p14="http://schemas.microsoft.com/office/powerpoint/2010/main" val="29068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Mechanical Cultivation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3962400" cy="5095875"/>
          </a:xfrm>
        </p:spPr>
        <p:txBody>
          <a:bodyPr/>
          <a:lstStyle/>
          <a:p>
            <a:r>
              <a:rPr lang="en-US" altLang="en-US" sz="3300" dirty="0"/>
              <a:t>Time</a:t>
            </a:r>
          </a:p>
          <a:p>
            <a:r>
              <a:rPr lang="en-US" altLang="en-US" sz="3300" dirty="0"/>
              <a:t>Diesel fuel prices</a:t>
            </a:r>
          </a:p>
          <a:p>
            <a:r>
              <a:rPr lang="en-US" altLang="en-US" sz="3300" dirty="0" smtClean="0"/>
              <a:t>Strip-tillage</a:t>
            </a:r>
          </a:p>
          <a:p>
            <a:r>
              <a:rPr lang="en-US" altLang="en-US" sz="3300" dirty="0"/>
              <a:t> </a:t>
            </a:r>
            <a:r>
              <a:rPr lang="en-US" altLang="en-US" sz="3300" dirty="0" smtClean="0"/>
              <a:t>no weeds are steel-resistant!!!</a:t>
            </a:r>
            <a:endParaRPr lang="en-US" altLang="en-US" sz="3300" dirty="0"/>
          </a:p>
          <a:p>
            <a:endParaRPr lang="en-US" altLang="en-US" sz="3300" dirty="0"/>
          </a:p>
        </p:txBody>
      </p:sp>
      <p:pic>
        <p:nvPicPr>
          <p:cNvPr id="178180" name="Picture 4" descr="corncu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557338"/>
            <a:ext cx="4114800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Post-Directed Options for Field Corn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99038" y="1600200"/>
            <a:ext cx="4144962" cy="4856163"/>
          </a:xfrm>
        </p:spPr>
        <p:txBody>
          <a:bodyPr/>
          <a:lstStyle/>
          <a:p>
            <a:r>
              <a:rPr lang="en-US" altLang="en-US" sz="2800" dirty="0" err="1"/>
              <a:t>Evik</a:t>
            </a:r>
            <a:endParaRPr lang="en-US" altLang="en-US" sz="2800" dirty="0"/>
          </a:p>
          <a:p>
            <a:r>
              <a:rPr lang="en-US" altLang="en-US" sz="2800" dirty="0" smtClean="0"/>
              <a:t>Gramoxone/Firestorm </a:t>
            </a:r>
            <a:r>
              <a:rPr lang="en-US" altLang="en-US" sz="2800" dirty="0"/>
              <a:t>(paraquat)</a:t>
            </a:r>
          </a:p>
          <a:p>
            <a:r>
              <a:rPr lang="en-US" altLang="en-US" sz="2800" dirty="0" err="1"/>
              <a:t>Lorox</a:t>
            </a:r>
            <a:r>
              <a:rPr lang="en-US" altLang="en-US" sz="2800" dirty="0"/>
              <a:t>/</a:t>
            </a:r>
            <a:r>
              <a:rPr lang="en-US" altLang="en-US" sz="2800" dirty="0" err="1"/>
              <a:t>Linex</a:t>
            </a:r>
            <a:endParaRPr lang="en-US" altLang="en-US" sz="2800" dirty="0"/>
          </a:p>
          <a:p>
            <a:r>
              <a:rPr lang="en-US" altLang="en-US" sz="2800" dirty="0"/>
              <a:t>Aim</a:t>
            </a:r>
          </a:p>
          <a:p>
            <a:pPr lvl="1"/>
            <a:r>
              <a:rPr lang="en-US" altLang="en-US" sz="2400" dirty="0"/>
              <a:t>tropical spiderwort</a:t>
            </a:r>
          </a:p>
          <a:p>
            <a:pPr lvl="1"/>
            <a:r>
              <a:rPr lang="en-US" altLang="en-US" sz="2400" dirty="0"/>
              <a:t>pigweeds</a:t>
            </a:r>
          </a:p>
          <a:p>
            <a:pPr lvl="1"/>
            <a:r>
              <a:rPr lang="en-US" altLang="en-US" sz="2400" dirty="0" smtClean="0"/>
              <a:t>Morningglory (</a:t>
            </a:r>
            <a:r>
              <a:rPr lang="en-US" altLang="en-US" sz="2400" i="1" dirty="0" smtClean="0"/>
              <a:t>Ipomoea sp.)</a:t>
            </a:r>
            <a:endParaRPr lang="en-US" altLang="en-US" sz="2400" i="1" dirty="0"/>
          </a:p>
        </p:txBody>
      </p:sp>
      <p:pic>
        <p:nvPicPr>
          <p:cNvPr id="153609" name="Picture 9" descr="layb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4572000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800" b="0" smtClean="0">
                <a:solidFill>
                  <a:srgbClr val="FFFF00"/>
                </a:solidFill>
              </a:rPr>
              <a:t>Post-Harvest Palmer Amaranth Populations </a:t>
            </a:r>
            <a:r>
              <a:rPr lang="en-US" sz="3800" u="sng" smtClean="0">
                <a:solidFill>
                  <a:srgbClr val="FF0000"/>
                </a:solidFill>
              </a:rPr>
              <a:t>Must</a:t>
            </a:r>
            <a:r>
              <a:rPr lang="en-US" sz="3800" b="0" smtClean="0">
                <a:solidFill>
                  <a:srgbClr val="FFFF00"/>
                </a:solidFill>
              </a:rPr>
              <a:t> be Managed!</a:t>
            </a:r>
          </a:p>
        </p:txBody>
      </p:sp>
    </p:spTree>
    <p:extLst>
      <p:ext uri="{BB962C8B-B14F-4D97-AF65-F5344CB8AC3E}">
        <p14:creationId xmlns:p14="http://schemas.microsoft.com/office/powerpoint/2010/main" val="17202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(Corn) Pigweed Problems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066800"/>
            <a:ext cx="5029200" cy="4530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Flowering (3-4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Seed production (2-3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 (8%)</a:t>
            </a:r>
          </a:p>
          <a:p>
            <a:pPr>
              <a:defRPr/>
            </a:pPr>
            <a:r>
              <a:rPr lang="en-US" sz="2400" dirty="0" smtClean="0"/>
              <a:t>Control Options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Mowing/Tillage (&gt;6” weeds)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Herbicides (&lt;6” weeds)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No small grain 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Dual Magnum or Warrant (?)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Small Grain planted soon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+ 2,4-D or dicamba</a:t>
            </a:r>
          </a:p>
          <a:p>
            <a:pPr>
              <a:defRPr/>
            </a:pPr>
            <a:r>
              <a:rPr lang="en-US" sz="2400" dirty="0" smtClean="0"/>
              <a:t>When </a:t>
            </a:r>
            <a:r>
              <a:rPr lang="en-US" sz="2400" dirty="0"/>
              <a:t>can we stop worrying about seed production?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683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i="1">
                <a:solidFill>
                  <a:srgbClr val="000000"/>
                </a:solidFill>
                <a:latin typeface="Arial" charset="0"/>
              </a:rPr>
              <a:t>Keeley et al.  1987.  Weed Science 35:199-204 </a:t>
            </a:r>
          </a:p>
          <a:p>
            <a:pPr eaLnBrk="1" hangingPunct="1"/>
            <a:r>
              <a:rPr lang="en-US" sz="1400" i="1">
                <a:solidFill>
                  <a:srgbClr val="000000"/>
                </a:solidFill>
                <a:latin typeface="Arial" charset="0"/>
              </a:rPr>
              <a:t>Steckel et al., 2004.  Weed Science 52:217-221 </a:t>
            </a:r>
          </a:p>
        </p:txBody>
      </p:sp>
    </p:spTree>
    <p:extLst>
      <p:ext uri="{BB962C8B-B14F-4D97-AF65-F5344CB8AC3E}">
        <p14:creationId xmlns:p14="http://schemas.microsoft.com/office/powerpoint/2010/main" val="10895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Morningglory Control in Corn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876800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as much atrazine as possible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1.0 lb/A – PRE fb 1.5 lb/A – POST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small grain rotations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2,4-D, Clarity, Status, Aim, ET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Liberty-Link® Corn Systems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split applications of glyphosate (RR corn)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* </a:t>
            </a:r>
            <a:r>
              <a:rPr lang="en-US" sz="1400" i="1" dirty="0" smtClean="0"/>
              <a:t>1</a:t>
            </a:r>
            <a:r>
              <a:rPr lang="en-US" sz="1400" i="1" baseline="30000" dirty="0" smtClean="0"/>
              <a:t>st</a:t>
            </a:r>
            <a:r>
              <a:rPr lang="en-US" sz="1400" i="1" dirty="0" smtClean="0"/>
              <a:t> application + atrazine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err="1" smtClean="0"/>
              <a:t>Evik</a:t>
            </a:r>
            <a:r>
              <a:rPr lang="en-US" sz="2400" dirty="0" smtClean="0"/>
              <a:t> (PDIR</a:t>
            </a:r>
            <a:r>
              <a:rPr lang="en-US" sz="18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Harvest Aids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Aim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Early-harvest	</a:t>
            </a:r>
            <a:r>
              <a:rPr lang="en-US" sz="1800" i="1" dirty="0" smtClean="0"/>
              <a:t>	</a:t>
            </a:r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pPr>
              <a:buFont typeface="Monotype Sorts" pitchFamily="2" charset="2"/>
              <a:buNone/>
            </a:pPr>
            <a:endParaRPr lang="en-US" sz="1800" i="1" dirty="0" smtClean="0"/>
          </a:p>
          <a:p>
            <a:endParaRPr lang="en-US" sz="1800" i="1" dirty="0" smtClean="0"/>
          </a:p>
        </p:txBody>
      </p:sp>
      <p:pic>
        <p:nvPicPr>
          <p:cNvPr id="37892" name="Picture 7" descr="badfield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143000"/>
            <a:ext cx="3641725" cy="485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2415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Nutsedge Control</a:t>
            </a:r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92238"/>
            <a:ext cx="4572000" cy="4856162"/>
          </a:xfrm>
        </p:spPr>
        <p:txBody>
          <a:bodyPr/>
          <a:lstStyle/>
          <a:p>
            <a:r>
              <a:rPr lang="en-US" altLang="en-US" sz="2800" dirty="0"/>
              <a:t> not very competitive</a:t>
            </a:r>
          </a:p>
          <a:p>
            <a:pPr lvl="1"/>
            <a:r>
              <a:rPr lang="en-US" altLang="en-US" sz="1800" i="1" dirty="0">
                <a:solidFill>
                  <a:srgbClr val="33CCFF"/>
                </a:solidFill>
              </a:rPr>
              <a:t>800 plants/100 row feet only reduce yields by 2% </a:t>
            </a:r>
          </a:p>
          <a:p>
            <a:r>
              <a:rPr lang="en-US" altLang="en-US" sz="2800" dirty="0" err="1"/>
              <a:t>Eradicane</a:t>
            </a:r>
            <a:r>
              <a:rPr lang="en-US" altLang="en-US" sz="2800" dirty="0"/>
              <a:t> or </a:t>
            </a:r>
            <a:r>
              <a:rPr lang="en-US" altLang="en-US" sz="2800" dirty="0" err="1"/>
              <a:t>Sutan</a:t>
            </a:r>
            <a:r>
              <a:rPr lang="en-US" altLang="en-US" sz="2800" dirty="0"/>
              <a:t> - PPI</a:t>
            </a:r>
          </a:p>
          <a:p>
            <a:r>
              <a:rPr lang="en-US" altLang="en-US" sz="2800" dirty="0"/>
              <a:t>Dual II Magnum or generic – PRE</a:t>
            </a:r>
          </a:p>
          <a:p>
            <a:r>
              <a:rPr lang="en-US" altLang="en-US" sz="2800" dirty="0"/>
              <a:t> Glyphosate – RR corn</a:t>
            </a:r>
          </a:p>
          <a:p>
            <a:pPr lvl="1"/>
            <a:r>
              <a:rPr lang="en-US" altLang="en-US" sz="2400" dirty="0"/>
              <a:t>Split applications</a:t>
            </a:r>
          </a:p>
          <a:p>
            <a:r>
              <a:rPr lang="en-US" altLang="en-US" sz="2800" dirty="0"/>
              <a:t> </a:t>
            </a:r>
            <a:r>
              <a:rPr lang="en-US" altLang="en-US" sz="2800" dirty="0" err="1"/>
              <a:t>Basagran</a:t>
            </a:r>
            <a:endParaRPr lang="en-US" altLang="en-US" sz="2800" dirty="0"/>
          </a:p>
          <a:p>
            <a:r>
              <a:rPr lang="en-US" altLang="en-US" sz="2800" dirty="0"/>
              <a:t> </a:t>
            </a:r>
            <a:r>
              <a:rPr lang="en-US" altLang="en-US" sz="2800" dirty="0" err="1" smtClean="0"/>
              <a:t>Sandea</a:t>
            </a:r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43021" name="Picture 13" descr="Ynu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600200"/>
            <a:ext cx="3886200" cy="291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TSW Control in Field Corn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1013" y="990600"/>
            <a:ext cx="4395787" cy="4856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Depends on planting date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2,4-D or Aim – POST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Sequence or Expert in RR corn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Aim/Gramoxone/</a:t>
            </a:r>
            <a:r>
              <a:rPr lang="en-US" altLang="en-US" sz="2800" dirty="0" err="1"/>
              <a:t>Evik</a:t>
            </a:r>
            <a:r>
              <a:rPr lang="en-US" altLang="en-US" sz="2800" dirty="0"/>
              <a:t> + Dual Magnum – layby</a:t>
            </a:r>
          </a:p>
          <a:p>
            <a:pPr>
              <a:lnSpc>
                <a:spcPct val="90000"/>
              </a:lnSpc>
            </a:pPr>
            <a:r>
              <a:rPr lang="en-US" altLang="en-US" sz="2800" b="1" i="1" u="sng" dirty="0"/>
              <a:t>Post-harvest</a:t>
            </a:r>
            <a:r>
              <a:rPr lang="en-US" altLang="en-US" sz="2800" dirty="0"/>
              <a:t> may be more important than in-crop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dirty="0">
                <a:solidFill>
                  <a:srgbClr val="33CCFF"/>
                </a:solidFill>
              </a:rPr>
              <a:t>Tillage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dirty="0">
                <a:solidFill>
                  <a:srgbClr val="33CCFF"/>
                </a:solidFill>
              </a:rPr>
              <a:t>2 applications of 2,4-D, Gramoxone, or Aim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112644" name="Picture 4" descr="Picture 0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95400"/>
            <a:ext cx="3962400" cy="297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Reduced Tillage Systems</a:t>
            </a:r>
          </a:p>
        </p:txBody>
      </p:sp>
      <p:pic>
        <p:nvPicPr>
          <p:cNvPr id="163843" name="Picture 3" descr="Strip-ti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388" y="1736725"/>
            <a:ext cx="7138987" cy="387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Burndown Control Options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/>
              <a:t>glyphosate</a:t>
            </a:r>
          </a:p>
          <a:p>
            <a:r>
              <a:rPr lang="en-US" altLang="en-US" sz="2800" dirty="0"/>
              <a:t>Paraquat</a:t>
            </a:r>
          </a:p>
          <a:p>
            <a:r>
              <a:rPr lang="en-US" altLang="en-US" sz="2800" dirty="0" smtClean="0"/>
              <a:t>Liberty </a:t>
            </a:r>
            <a:r>
              <a:rPr lang="en-US" altLang="en-US" sz="2800" dirty="0"/>
              <a:t>(</a:t>
            </a:r>
            <a:r>
              <a:rPr lang="en-US" altLang="en-US" sz="2800" dirty="0" err="1"/>
              <a:t>glufosinate</a:t>
            </a:r>
            <a:r>
              <a:rPr lang="en-US" altLang="en-US" sz="2800" dirty="0"/>
              <a:t>)</a:t>
            </a:r>
          </a:p>
          <a:p>
            <a:r>
              <a:rPr lang="en-US" altLang="en-US" sz="2800" dirty="0"/>
              <a:t> tank-mixes with?</a:t>
            </a:r>
          </a:p>
          <a:p>
            <a:pPr lvl="1"/>
            <a:r>
              <a:rPr lang="en-US" altLang="en-US" sz="2400" dirty="0"/>
              <a:t> </a:t>
            </a:r>
            <a:r>
              <a:rPr lang="en-US" altLang="en-US" sz="2400" dirty="0" smtClean="0"/>
              <a:t>2,4-D, dicamba</a:t>
            </a:r>
            <a:endParaRPr lang="en-US" altLang="en-US" sz="2400" dirty="0"/>
          </a:p>
          <a:p>
            <a:pPr lvl="1"/>
            <a:r>
              <a:rPr lang="en-US" altLang="en-US" sz="2400" dirty="0"/>
              <a:t> </a:t>
            </a:r>
            <a:r>
              <a:rPr lang="en-US" altLang="en-US" sz="2400" dirty="0" smtClean="0"/>
              <a:t>atrazine</a:t>
            </a:r>
          </a:p>
          <a:p>
            <a:pPr lvl="1"/>
            <a:r>
              <a:rPr lang="en-US" altLang="en-US" sz="2400" dirty="0" smtClean="0"/>
              <a:t> Leadoff</a:t>
            </a:r>
          </a:p>
          <a:p>
            <a:pPr lvl="1"/>
            <a:r>
              <a:rPr lang="en-US" altLang="en-US" sz="2400" dirty="0"/>
              <a:t> </a:t>
            </a:r>
            <a:r>
              <a:rPr lang="en-US" altLang="en-US" sz="2400" dirty="0" smtClean="0"/>
              <a:t>Aim, ET</a:t>
            </a:r>
            <a:endParaRPr lang="en-US" altLang="en-US" sz="2400" dirty="0"/>
          </a:p>
          <a:p>
            <a:r>
              <a:rPr lang="en-US" altLang="en-US" sz="2800" dirty="0"/>
              <a:t>Need a clean seed-bed at planting</a:t>
            </a:r>
          </a:p>
        </p:txBody>
      </p:sp>
      <p:pic>
        <p:nvPicPr>
          <p:cNvPr id="33809" name="Picture 17" descr="DSC0004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8526" y="1105790"/>
            <a:ext cx="2906713" cy="3875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13" name="Picture 21" descr="prim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4922489"/>
            <a:ext cx="2293938" cy="1911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15" name="Picture 23" descr="prim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37" y="5005039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Ryegrass Control</a:t>
            </a:r>
          </a:p>
        </p:txBody>
      </p:sp>
      <p:sp>
        <p:nvSpPr>
          <p:cNvPr id="146434" name="Content Placeholder 3"/>
          <p:cNvSpPr>
            <a:spLocks noGrp="1"/>
          </p:cNvSpPr>
          <p:nvPr>
            <p:ph sz="half" idx="2"/>
          </p:nvPr>
        </p:nvSpPr>
        <p:spPr>
          <a:xfrm>
            <a:off x="3905250" y="1066800"/>
            <a:ext cx="5105400" cy="4530725"/>
          </a:xfrm>
        </p:spPr>
        <p:txBody>
          <a:bodyPr/>
          <a:lstStyle/>
          <a:p>
            <a:r>
              <a:rPr lang="en-US" sz="2400" dirty="0" smtClean="0"/>
              <a:t>Glyphosate-resistant or not?</a:t>
            </a:r>
          </a:p>
          <a:p>
            <a:r>
              <a:rPr lang="en-US" sz="2400" u="sng" dirty="0" smtClean="0"/>
              <a:t>Fall (mid-October – Mid-November)</a:t>
            </a:r>
          </a:p>
          <a:p>
            <a:pPr lvl="1"/>
            <a:r>
              <a:rPr lang="en-US" sz="1400" i="1" dirty="0" smtClean="0"/>
              <a:t>Tillage (double disk) or</a:t>
            </a:r>
          </a:p>
          <a:p>
            <a:pPr lvl="1"/>
            <a:r>
              <a:rPr lang="en-US" sz="1400" i="1" dirty="0" smtClean="0"/>
              <a:t>Dual Magnum @ 1.33 pt/A</a:t>
            </a:r>
          </a:p>
          <a:p>
            <a:r>
              <a:rPr lang="en-US" sz="2400" u="sng" dirty="0" smtClean="0"/>
              <a:t>Mid-January – Mid-February</a:t>
            </a:r>
          </a:p>
          <a:p>
            <a:pPr lvl="1"/>
            <a:r>
              <a:rPr lang="en-US" sz="1400" i="1" dirty="0" smtClean="0"/>
              <a:t>2” - 6” tall</a:t>
            </a:r>
          </a:p>
          <a:p>
            <a:pPr lvl="1"/>
            <a:r>
              <a:rPr lang="en-US" sz="1400" i="1" dirty="0" smtClean="0"/>
              <a:t>Select Max @ 12-16 oz/A or</a:t>
            </a:r>
          </a:p>
          <a:p>
            <a:pPr lvl="1"/>
            <a:r>
              <a:rPr lang="en-US" sz="1400" i="1" dirty="0" smtClean="0"/>
              <a:t>Clethodim 2EC @ 6-8 oz/A</a:t>
            </a:r>
          </a:p>
          <a:p>
            <a:pPr marL="1143000" lvl="2" indent="-228600"/>
            <a:r>
              <a:rPr lang="en-US" sz="1300" i="1" dirty="0" smtClean="0"/>
              <a:t>Corn – 30 days</a:t>
            </a:r>
          </a:p>
          <a:p>
            <a:pPr marL="1143000" lvl="2" indent="-228600"/>
            <a:r>
              <a:rPr lang="en-US" sz="1300" i="1" dirty="0" smtClean="0"/>
              <a:t>Nighttime temps &gt; 47</a:t>
            </a:r>
            <a:r>
              <a:rPr lang="en-US" sz="1300" i="1" baseline="30000" dirty="0" smtClean="0"/>
              <a:t>0</a:t>
            </a:r>
            <a:r>
              <a:rPr lang="en-US" sz="1300" i="1" dirty="0" smtClean="0"/>
              <a:t> F</a:t>
            </a:r>
          </a:p>
          <a:p>
            <a:r>
              <a:rPr lang="en-US" sz="2400" u="sng" dirty="0" smtClean="0"/>
              <a:t>March 1-20</a:t>
            </a:r>
          </a:p>
          <a:p>
            <a:pPr lvl="1"/>
            <a:r>
              <a:rPr lang="en-US" sz="1400" i="1" dirty="0" smtClean="0"/>
              <a:t>Gramoxone 2SL @ 3-4 pt/A</a:t>
            </a:r>
          </a:p>
          <a:p>
            <a:pPr lvl="1"/>
            <a:r>
              <a:rPr lang="en-US" sz="1400" i="1" dirty="0" smtClean="0"/>
              <a:t>May need 2 applications (10-14 days apart)</a:t>
            </a:r>
          </a:p>
          <a:p>
            <a:pPr lvl="1"/>
            <a:r>
              <a:rPr lang="en-US" sz="1400" i="1" dirty="0" smtClean="0"/>
              <a:t>+ atrazine @ 1 qt/A (corn)</a:t>
            </a:r>
          </a:p>
          <a:p>
            <a:pPr>
              <a:buFont typeface="Wingdings" pitchFamily="2" charset="2"/>
              <a:buNone/>
            </a:pPr>
            <a:endParaRPr lang="en-US" sz="2800" dirty="0" smtClean="0"/>
          </a:p>
          <a:p>
            <a:pPr>
              <a:buFont typeface="Wingdings" pitchFamily="2" charset="2"/>
              <a:buNone/>
            </a:pPr>
            <a:endParaRPr lang="en-US" sz="2800" dirty="0" smtClean="0"/>
          </a:p>
        </p:txBody>
      </p:sp>
      <p:sp>
        <p:nvSpPr>
          <p:cNvPr id="146435" name="TextBox 4"/>
          <p:cNvSpPr txBox="1">
            <a:spLocks noChangeArrowheads="1"/>
          </p:cNvSpPr>
          <p:nvPr/>
        </p:nvSpPr>
        <p:spPr bwMode="auto">
          <a:xfrm>
            <a:off x="304799" y="6315529"/>
            <a:ext cx="48159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 i="1" dirty="0">
                <a:solidFill>
                  <a:srgbClr val="FF0000"/>
                </a:solidFill>
                <a:latin typeface="Arial" charset="0"/>
              </a:rPr>
              <a:t>Source: Drs. Jason Bond and Tom Eubank, MS State University</a:t>
            </a:r>
          </a:p>
        </p:txBody>
      </p:sp>
      <p:pic>
        <p:nvPicPr>
          <p:cNvPr id="14643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34480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4925" y="3733800"/>
            <a:ext cx="1752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83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to go for more information?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42325" cy="4856162"/>
          </a:xfrm>
        </p:spPr>
        <p:txBody>
          <a:bodyPr/>
          <a:lstStyle/>
          <a:p>
            <a:r>
              <a:rPr lang="en-US" altLang="en-US" dirty="0"/>
              <a:t>UGA Weed Science Web-Site</a:t>
            </a:r>
          </a:p>
          <a:p>
            <a:pPr lvl="1"/>
            <a:r>
              <a:rPr lang="en-US" altLang="en-US" dirty="0">
                <a:hlinkClick r:id="rId2"/>
              </a:rPr>
              <a:t>www.gaweed.com</a:t>
            </a:r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UGA Pest Control Handbook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UGA Corn Production </a:t>
            </a:r>
            <a:r>
              <a:rPr lang="en-US" altLang="en-US" dirty="0" smtClean="0"/>
              <a:t>Guide</a:t>
            </a:r>
          </a:p>
          <a:p>
            <a:endParaRPr lang="en-US" altLang="en-US" dirty="0"/>
          </a:p>
          <a:p>
            <a:r>
              <a:rPr lang="en-US" altLang="en-US" b="1" i="1" u="sng" dirty="0" smtClean="0">
                <a:solidFill>
                  <a:srgbClr val="FFC000"/>
                </a:solidFill>
              </a:rPr>
              <a:t>Call me at any time!!!</a:t>
            </a:r>
          </a:p>
          <a:p>
            <a:pPr lvl="1"/>
            <a:r>
              <a:rPr lang="en-US" altLang="en-US" dirty="0" smtClean="0"/>
              <a:t>229-392-1034</a:t>
            </a:r>
            <a:endParaRPr lang="en-US" alt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Insecticide/Herbicide Interactions</a:t>
            </a: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1012" y="1239838"/>
            <a:ext cx="5691188" cy="4856162"/>
          </a:xfrm>
        </p:spPr>
        <p:txBody>
          <a:bodyPr/>
          <a:lstStyle/>
          <a:p>
            <a:r>
              <a:rPr lang="en-US" altLang="en-US" sz="2800" u="sng" dirty="0"/>
              <a:t>Insecticides</a:t>
            </a:r>
          </a:p>
          <a:p>
            <a:pPr lvl="1"/>
            <a:r>
              <a:rPr lang="en-US" altLang="en-US" sz="2400" i="1" dirty="0"/>
              <a:t>Organophosphates (OP’S)</a:t>
            </a:r>
          </a:p>
          <a:p>
            <a:pPr lvl="1"/>
            <a:r>
              <a:rPr lang="en-US" altLang="en-US" sz="2400" i="1" dirty="0"/>
              <a:t>Counter, </a:t>
            </a:r>
            <a:r>
              <a:rPr lang="en-US" altLang="en-US" sz="2400" i="1" dirty="0" err="1"/>
              <a:t>Lorsban</a:t>
            </a:r>
            <a:r>
              <a:rPr lang="en-US" altLang="en-US" sz="2400" i="1" dirty="0"/>
              <a:t>, </a:t>
            </a:r>
            <a:r>
              <a:rPr lang="en-US" altLang="en-US" sz="2400" i="1" dirty="0" err="1" smtClean="0"/>
              <a:t>Thimet</a:t>
            </a:r>
            <a:endParaRPr lang="en-US" altLang="en-US" sz="2400" i="1" dirty="0"/>
          </a:p>
          <a:p>
            <a:r>
              <a:rPr lang="en-US" altLang="en-US" sz="2800" u="sng" dirty="0"/>
              <a:t>Herbicides</a:t>
            </a:r>
          </a:p>
          <a:p>
            <a:pPr lvl="1"/>
            <a:r>
              <a:rPr lang="en-US" altLang="en-US" sz="2400" i="1" dirty="0" smtClean="0"/>
              <a:t>Steadfast Q</a:t>
            </a:r>
          </a:p>
          <a:p>
            <a:pPr lvl="1"/>
            <a:r>
              <a:rPr lang="en-US" altLang="en-US" sz="2400" i="1" dirty="0" err="1" smtClean="0"/>
              <a:t>Capreno</a:t>
            </a:r>
            <a:endParaRPr lang="en-US" altLang="en-US" sz="2400" i="1" dirty="0" smtClean="0"/>
          </a:p>
          <a:p>
            <a:pPr lvl="1"/>
            <a:r>
              <a:rPr lang="en-US" altLang="en-US" sz="2400" i="1" dirty="0" err="1" smtClean="0"/>
              <a:t>Halex</a:t>
            </a:r>
            <a:r>
              <a:rPr lang="en-US" altLang="en-US" sz="2400" i="1" dirty="0" smtClean="0"/>
              <a:t> GT</a:t>
            </a:r>
          </a:p>
          <a:p>
            <a:pPr lvl="1"/>
            <a:r>
              <a:rPr lang="en-US" altLang="en-US" sz="2400" i="1" dirty="0" err="1" smtClean="0"/>
              <a:t>Sandea</a:t>
            </a:r>
            <a:endParaRPr lang="en-US" altLang="en-US" sz="2400" dirty="0"/>
          </a:p>
          <a:p>
            <a:r>
              <a:rPr lang="en-US" altLang="en-US" sz="2800" u="sng" dirty="0" smtClean="0"/>
              <a:t>Why?</a:t>
            </a:r>
          </a:p>
          <a:p>
            <a:pPr lvl="1"/>
            <a:r>
              <a:rPr lang="en-US" altLang="en-US" sz="2400" i="1" dirty="0" smtClean="0"/>
              <a:t>overload the plant’s ability to metabolize chemicals</a:t>
            </a:r>
            <a:endParaRPr lang="en-US" altLang="en-US" sz="2400" i="1" dirty="0"/>
          </a:p>
        </p:txBody>
      </p:sp>
      <p:pic>
        <p:nvPicPr>
          <p:cNvPr id="180231" name="Picture 7" descr="rimsulf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143000"/>
            <a:ext cx="2082800" cy="2351088"/>
          </a:xfrm>
        </p:spPr>
      </p:pic>
      <p:pic>
        <p:nvPicPr>
          <p:cNvPr id="180232" name="Picture 8" descr="rimsulf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3581400"/>
            <a:ext cx="3547491" cy="1809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9" t="9600" r="28757" b="3994"/>
          <a:stretch/>
        </p:blipFill>
        <p:spPr bwMode="auto">
          <a:xfrm>
            <a:off x="1981200" y="-7434"/>
            <a:ext cx="527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0765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Field Corn (DKC 66-97) Yield Response to Counter </a:t>
            </a:r>
            <a:r>
              <a:rPr lang="en-US" sz="2800" dirty="0" err="1" smtClean="0"/>
              <a:t>fb</a:t>
            </a:r>
            <a:r>
              <a:rPr lang="en-US" sz="2800" dirty="0" smtClean="0"/>
              <a:t> Steadfast - 2012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944597"/>
              </p:ext>
            </p:extLst>
          </p:nvPr>
        </p:nvGraphicFramePr>
        <p:xfrm>
          <a:off x="498391" y="1219200"/>
          <a:ext cx="8442325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9578" y="650628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</a:rPr>
              <a:t>CN-06-12</a:t>
            </a:r>
            <a:endParaRPr lang="en-US" sz="1000" i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821" y="339144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Bu/A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6251867"/>
            <a:ext cx="1214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Treatment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7578" y="1447800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LSD 0.10 = 26</a:t>
            </a:r>
            <a:endParaRPr lang="en-US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667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Hybrid/Herbicide Interactions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19600" y="1219200"/>
            <a:ext cx="4572000" cy="485616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400" dirty="0" smtClean="0"/>
              <a:t>some corn hybrids are sensitive to certain herbicides</a:t>
            </a:r>
          </a:p>
          <a:p>
            <a:r>
              <a:rPr lang="en-US" sz="2400" dirty="0" smtClean="0"/>
              <a:t>Companies screen for tolerance to …….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Amides (Dual)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Benzoic Acid/</a:t>
            </a:r>
            <a:r>
              <a:rPr lang="en-US" i="1" dirty="0" err="1" smtClean="0">
                <a:solidFill>
                  <a:srgbClr val="33CCFF"/>
                </a:solidFill>
              </a:rPr>
              <a:t>phenoxy</a:t>
            </a:r>
            <a:r>
              <a:rPr lang="en-US" i="1" dirty="0">
                <a:solidFill>
                  <a:srgbClr val="33CCFF"/>
                </a:solidFill>
              </a:rPr>
              <a:t> </a:t>
            </a:r>
            <a:r>
              <a:rPr lang="en-US" i="1" dirty="0" smtClean="0">
                <a:solidFill>
                  <a:srgbClr val="33CCFF"/>
                </a:solidFill>
              </a:rPr>
              <a:t>– (dicamba)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HPPD (</a:t>
            </a:r>
            <a:r>
              <a:rPr lang="en-US" i="1" dirty="0" err="1" smtClean="0">
                <a:solidFill>
                  <a:srgbClr val="33CCFF"/>
                </a:solidFill>
              </a:rPr>
              <a:t>Calliso</a:t>
            </a:r>
            <a:r>
              <a:rPr lang="en-US" i="1" dirty="0" smtClean="0">
                <a:solidFill>
                  <a:srgbClr val="33CCFF"/>
                </a:solidFill>
              </a:rPr>
              <a:t>/Balance)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SU (Steadfast)</a:t>
            </a:r>
          </a:p>
          <a:p>
            <a:r>
              <a:rPr lang="en-US" sz="2400" u="sng" dirty="0" smtClean="0"/>
              <a:t>DuPont Q Products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Steadfast Q, Resolve Q</a:t>
            </a:r>
          </a:p>
          <a:p>
            <a:pPr lvl="1"/>
            <a:r>
              <a:rPr lang="en-US" i="1" dirty="0" smtClean="0">
                <a:solidFill>
                  <a:srgbClr val="33CCFF"/>
                </a:solidFill>
              </a:rPr>
              <a:t>Isoxadifen (safener)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642121" cy="4856162"/>
          </a:xfrm>
        </p:spPr>
      </p:pic>
    </p:spTree>
    <p:extLst>
      <p:ext uri="{BB962C8B-B14F-4D97-AF65-F5344CB8AC3E}">
        <p14:creationId xmlns:p14="http://schemas.microsoft.com/office/powerpoint/2010/main" val="342297839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DKC-6469 Response to Steadfast Q</a:t>
            </a:r>
            <a:endParaRPr lang="en-US" dirty="0"/>
          </a:p>
        </p:txBody>
      </p:sp>
      <p:pic>
        <p:nvPicPr>
          <p:cNvPr id="1027" name="Picture 3" descr="L:\field pictures\2013 FIELD SHOTS\2013-05-03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5240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" y="6324600"/>
            <a:ext cx="7264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CN-18-13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May 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16 DAT</a:t>
            </a:r>
          </a:p>
        </p:txBody>
      </p:sp>
      <p:pic>
        <p:nvPicPr>
          <p:cNvPr id="1028" name="Picture 4" descr="L:\field pictures\2013 FIELD SHOTS\2013-05-03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524000"/>
            <a:ext cx="2859787" cy="38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field pictures\2013 FIELD SHOTS\2013-05-03\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24000"/>
            <a:ext cx="2859787" cy="38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78" y="5337050"/>
            <a:ext cx="30879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Roundup WeatherMax @ 22 oz/A</a:t>
            </a:r>
            <a:br>
              <a:rPr lang="en-US" sz="1400" dirty="0">
                <a:solidFill>
                  <a:prstClr val="black"/>
                </a:solidFill>
                <a:latin typeface="Calibri"/>
              </a:rPr>
            </a:b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@ 64 oz/A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9140" y="5334002"/>
            <a:ext cx="3087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Roundup WeatherMax @ 22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Steadfast Q @ 1.5 oz/A</a:t>
            </a:r>
            <a:br>
              <a:rPr lang="en-US" sz="1400" dirty="0">
                <a:solidFill>
                  <a:prstClr val="black"/>
                </a:solidFill>
                <a:latin typeface="Calibri"/>
              </a:rPr>
            </a:b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@ 64 oz/A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1914" y="5347684"/>
            <a:ext cx="3087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Roundup WeatherMax @ 22 oz/A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Steadfast Q @ 3.0 oz/A</a:t>
            </a:r>
            <a:br>
              <a:rPr lang="en-US" sz="1400" dirty="0">
                <a:solidFill>
                  <a:prstClr val="black"/>
                </a:solidFill>
                <a:latin typeface="Calibri"/>
              </a:rPr>
            </a:br>
            <a:r>
              <a:rPr lang="en-US" sz="1400" dirty="0" err="1">
                <a:solidFill>
                  <a:prstClr val="black"/>
                </a:solidFill>
                <a:latin typeface="Calibri"/>
              </a:rPr>
              <a:t>Aatrex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@ 64 oz/A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‘DKC 64-69’ Yield Response to POST </a:t>
            </a:r>
            <a:br>
              <a:rPr lang="en-US" sz="3200" dirty="0" smtClean="0"/>
            </a:br>
            <a:r>
              <a:rPr lang="en-US" sz="3200" dirty="0" smtClean="0"/>
              <a:t>Applications of Steadfast Q</a:t>
            </a:r>
            <a:br>
              <a:rPr lang="en-US" sz="3200" dirty="0" smtClean="0"/>
            </a:br>
            <a:r>
              <a:rPr lang="en-US" sz="2400" i="1" dirty="0" smtClean="0"/>
              <a:t>(RUWM @ 22 oz/A, ATZ @ 64 oz/A, STDQ @ 1.5 or 3 oz/A)</a:t>
            </a:r>
            <a:endParaRPr lang="en-US" sz="24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6457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301" y="6396335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black"/>
                </a:solidFill>
                <a:latin typeface="Calibri"/>
              </a:rPr>
              <a:t>P = 0.5017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black"/>
                </a:solidFill>
                <a:latin typeface="Calibri"/>
              </a:rPr>
              <a:t>CV = 1.75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48600" y="6345674"/>
            <a:ext cx="1179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black"/>
                </a:solidFill>
                <a:latin typeface="Calibri"/>
              </a:rPr>
              <a:t>Applied  28 DAP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black"/>
                </a:solidFill>
                <a:latin typeface="Calibri"/>
              </a:rPr>
              <a:t>V4, 6” tall corn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3902" y="34912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Bu/A</a:t>
            </a:r>
          </a:p>
        </p:txBody>
      </p:sp>
    </p:spTree>
    <p:extLst>
      <p:ext uri="{BB962C8B-B14F-4D97-AF65-F5344CB8AC3E}">
        <p14:creationId xmlns:p14="http://schemas.microsoft.com/office/powerpoint/2010/main" val="29300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FILES\PRESENTATIONPRO\Corn</Template>
  <TotalTime>12770</TotalTime>
  <Words>1110</Words>
  <Application>Microsoft Office PowerPoint</Application>
  <PresentationFormat>On-screen Show (4:3)</PresentationFormat>
  <Paragraphs>279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Corn</vt:lpstr>
      <vt:lpstr>Office Theme</vt:lpstr>
      <vt:lpstr>1_Office Theme</vt:lpstr>
      <vt:lpstr>1_Corn</vt:lpstr>
      <vt:lpstr>2_Corn</vt:lpstr>
      <vt:lpstr>2_Office Theme</vt:lpstr>
      <vt:lpstr>Edge</vt:lpstr>
      <vt:lpstr>3_Office Theme</vt:lpstr>
      <vt:lpstr>Bitmap Image</vt:lpstr>
      <vt:lpstr>Basic Field Corn Weed Management For New Extension Agents - 2013 </vt:lpstr>
      <vt:lpstr>Cultural Practices</vt:lpstr>
      <vt:lpstr>Mechanical Cultivation</vt:lpstr>
      <vt:lpstr>Insecticide/Herbicide Interactions</vt:lpstr>
      <vt:lpstr>PowerPoint Presentation</vt:lpstr>
      <vt:lpstr>Field Corn (DKC 66-97) Yield Response to Counter fb Steadfast - 2012</vt:lpstr>
      <vt:lpstr>Corn Hybrid/Herbicide Interactions</vt:lpstr>
      <vt:lpstr>DKC-6469 Response to Steadfast Q</vt:lpstr>
      <vt:lpstr>‘DKC 64-69’ Yield Response to POST  Applications of Steadfast Q (RUWM @ 22 oz/A, ATZ @ 64 oz/A, STDQ @ 1.5 or 3 oz/A)</vt:lpstr>
      <vt:lpstr>Hybrid/Herbicide Interactions</vt:lpstr>
      <vt:lpstr>PowerPoint Presentation</vt:lpstr>
      <vt:lpstr>Weed/Disease Interactions</vt:lpstr>
      <vt:lpstr>Corn Stages of Growth</vt:lpstr>
      <vt:lpstr>Know Your Grasses</vt:lpstr>
      <vt:lpstr>Texas Panicum vs. Crabgrass</vt:lpstr>
      <vt:lpstr>Oldies But Goodies</vt:lpstr>
      <vt:lpstr>Atrazine Use in Field Corn</vt:lpstr>
      <vt:lpstr>Atrazine Issues</vt:lpstr>
      <vt:lpstr>PowerPoint Presentation</vt:lpstr>
      <vt:lpstr>Atrazine Half Lives (T1/2) from Georgia Soil Samples - 2011</vt:lpstr>
      <vt:lpstr>2007, 2008, 2010 Macon County Triazine-Resistance Survey</vt:lpstr>
      <vt:lpstr>Prowl Use in Field Corn</vt:lpstr>
      <vt:lpstr>Optimum Prowl/Pendimax Timing  Field Corn</vt:lpstr>
      <vt:lpstr>PowerPoint Presentation</vt:lpstr>
      <vt:lpstr>Current GA Field Corn Weed Control</vt:lpstr>
      <vt:lpstr>The Power of a PRE Herbicide</vt:lpstr>
      <vt:lpstr>Weed Control in Field Corn – 2013</vt:lpstr>
      <vt:lpstr>Weed Control in Field Corn with Steadfast Q - 2013</vt:lpstr>
      <vt:lpstr>Weed Control in Field Corn with Halex GT – 2013</vt:lpstr>
      <vt:lpstr>Post-Directed Options for Field Corn</vt:lpstr>
      <vt:lpstr>Post-Harvest Palmer Amaranth Populations Must be Managed!</vt:lpstr>
      <vt:lpstr>Post-Harvest (Corn) Pigweed Problems</vt:lpstr>
      <vt:lpstr>Morningglory Control in Corn</vt:lpstr>
      <vt:lpstr>Nutsedge Control</vt:lpstr>
      <vt:lpstr>TSW Control in Field Corn</vt:lpstr>
      <vt:lpstr>Reduced Tillage Systems</vt:lpstr>
      <vt:lpstr>Burndown Control Options</vt:lpstr>
      <vt:lpstr>Ryegrass Control</vt:lpstr>
      <vt:lpstr>Where to go for more information?</vt:lpstr>
    </vt:vector>
  </TitlesOfParts>
  <Company>The University of Georgia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Weed Management for New County Extension Agents</dc:title>
  <dc:creator>Eric Prostko</dc:creator>
  <cp:lastModifiedBy>Eric P. Prostko</cp:lastModifiedBy>
  <cp:revision>221</cp:revision>
  <cp:lastPrinted>2013-11-07T17:57:33Z</cp:lastPrinted>
  <dcterms:created xsi:type="dcterms:W3CDTF">2004-08-06T18:59:46Z</dcterms:created>
  <dcterms:modified xsi:type="dcterms:W3CDTF">2013-11-11T18:22:07Z</dcterms:modified>
</cp:coreProperties>
</file>