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Default Extension="pptx" ContentType="application/vnd.openxmlformats-officedocument.presentationml.presentatio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706" r:id="rId3"/>
  </p:sldMasterIdLst>
  <p:notesMasterIdLst>
    <p:notesMasterId r:id="rId67"/>
  </p:notesMasterIdLst>
  <p:sldIdLst>
    <p:sldId id="257" r:id="rId4"/>
    <p:sldId id="287" r:id="rId5"/>
    <p:sldId id="324" r:id="rId6"/>
    <p:sldId id="288" r:id="rId7"/>
    <p:sldId id="326" r:id="rId8"/>
    <p:sldId id="289" r:id="rId9"/>
    <p:sldId id="260" r:id="rId10"/>
    <p:sldId id="278" r:id="rId11"/>
    <p:sldId id="262" r:id="rId12"/>
    <p:sldId id="269" r:id="rId13"/>
    <p:sldId id="271" r:id="rId14"/>
    <p:sldId id="264" r:id="rId15"/>
    <p:sldId id="284" r:id="rId16"/>
    <p:sldId id="285" r:id="rId17"/>
    <p:sldId id="286" r:id="rId18"/>
    <p:sldId id="266" r:id="rId19"/>
    <p:sldId id="279" r:id="rId20"/>
    <p:sldId id="290" r:id="rId21"/>
    <p:sldId id="291" r:id="rId22"/>
    <p:sldId id="267" r:id="rId23"/>
    <p:sldId id="319" r:id="rId24"/>
    <p:sldId id="321" r:id="rId25"/>
    <p:sldId id="329" r:id="rId26"/>
    <p:sldId id="322" r:id="rId27"/>
    <p:sldId id="323" r:id="rId28"/>
    <p:sldId id="292" r:id="rId29"/>
    <p:sldId id="299" r:id="rId30"/>
    <p:sldId id="305" r:id="rId31"/>
    <p:sldId id="306" r:id="rId32"/>
    <p:sldId id="313" r:id="rId33"/>
    <p:sldId id="293" r:id="rId34"/>
    <p:sldId id="298" r:id="rId35"/>
    <p:sldId id="308" r:id="rId36"/>
    <p:sldId id="320" r:id="rId37"/>
    <p:sldId id="328" r:id="rId38"/>
    <p:sldId id="334" r:id="rId39"/>
    <p:sldId id="294" r:id="rId40"/>
    <p:sldId id="302" r:id="rId41"/>
    <p:sldId id="309" r:id="rId42"/>
    <p:sldId id="310" r:id="rId43"/>
    <p:sldId id="311" r:id="rId44"/>
    <p:sldId id="315" r:id="rId45"/>
    <p:sldId id="316" r:id="rId46"/>
    <p:sldId id="317" r:id="rId47"/>
    <p:sldId id="318" r:id="rId48"/>
    <p:sldId id="327" r:id="rId49"/>
    <p:sldId id="330" r:id="rId50"/>
    <p:sldId id="331" r:id="rId51"/>
    <p:sldId id="332" r:id="rId52"/>
    <p:sldId id="333" r:id="rId53"/>
    <p:sldId id="295" r:id="rId54"/>
    <p:sldId id="325" r:id="rId55"/>
    <p:sldId id="296" r:id="rId56"/>
    <p:sldId id="297" r:id="rId57"/>
    <p:sldId id="300" r:id="rId58"/>
    <p:sldId id="301" r:id="rId59"/>
    <p:sldId id="312" r:id="rId60"/>
    <p:sldId id="314" r:id="rId61"/>
    <p:sldId id="303" r:id="rId62"/>
    <p:sldId id="304" r:id="rId63"/>
    <p:sldId id="335" r:id="rId64"/>
    <p:sldId id="336" r:id="rId65"/>
    <p:sldId id="281" r:id="rId6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932" y="-6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EC98718D-8D92-4671-A701-17EECA07687A}" type="datetimeFigureOut">
              <a:rPr lang="en-US"/>
              <a:pPr>
                <a:defRPr/>
              </a:pPr>
              <a:t>9/12/2013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9F6CD00-BFEE-4DA4-9D86-B474C3A528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8BF2C1-9E1E-4FEE-A574-1EE14CFBA688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B1F2072-8C0D-45E8-BF41-BD80DEE19B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D37EC7-F2DB-4D40-AD38-EF57298DA7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EE3EA4E-63AD-4BB1-9AC1-4D786FD0C0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AB26D50-DE64-4F9D-8709-7C006B5B06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270991A-4105-4B7C-A051-36556657AA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5283249-FDF6-4E41-807E-87007D9D67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3FB3F77-867B-44B5-BC11-CD06C4728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FE85FD0-C502-443E-8510-A4186DA96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846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39734" y="1981200"/>
            <a:ext cx="3818467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6B065-A3C2-4E66-8AB8-DC8887987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DF0A06E-8CB5-421B-97B9-B1AF91870CFF}" type="datetimeFigureOut">
              <a:rPr lang="en-US"/>
              <a:pPr>
                <a:defRPr/>
              </a:pPr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4A310CE-3D21-4498-8E62-CA292E6ED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386109C-3B1C-4BE3-941F-F1C9923E2189}" type="datetimeFigureOut">
              <a:rPr lang="en-US"/>
              <a:pPr>
                <a:defRPr/>
              </a:pPr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DE4E27F-7C5F-46ED-9343-45173A623A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0F80AC8-CD7B-4198-9960-8E212AC479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A875612-BA50-43B1-A441-5C96CDC3A328}" type="datetimeFigureOut">
              <a:rPr lang="en-US"/>
              <a:pPr>
                <a:defRPr/>
              </a:pPr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B844CF3-A089-43A7-B751-179FC9C09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6AB45A4-4550-4555-9C9D-F3DD42D4FF89}" type="datetimeFigureOut">
              <a:rPr lang="en-US"/>
              <a:pPr>
                <a:defRPr/>
              </a:pPr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DF7ECE7-7AEF-4D65-BEAA-953F9430A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BCBD043-594A-45CA-A6B4-6A48D671DD4D}" type="datetimeFigureOut">
              <a:rPr lang="en-US"/>
              <a:pPr>
                <a:defRPr/>
              </a:pPr>
              <a:t>9/12/2013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2C7680E-5EE6-46FA-B9CD-AFD9E1E1A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1FEC905-4832-4547-BFC8-0A4C41AEF0D9}" type="datetimeFigureOut">
              <a:rPr lang="en-US"/>
              <a:pPr>
                <a:defRPr/>
              </a:pPr>
              <a:t>9/12/2013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7A74BEF-E9FB-4D8C-891E-DC32AD84B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F21CB42-1895-465F-80B1-EF7551E1DEF3}" type="datetimeFigureOut">
              <a:rPr lang="en-US"/>
              <a:pPr>
                <a:defRPr/>
              </a:pPr>
              <a:t>9/12/2013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6A49585-76D3-402F-AE61-D0071B5DBD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174CEA2-FE3C-4C7C-897F-F067B914365C}" type="datetimeFigureOut">
              <a:rPr lang="en-US"/>
              <a:pPr>
                <a:defRPr/>
              </a:pPr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CADAB84-EE67-45F3-A250-25F7F9780B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89DBC1B-6F06-482B-865F-915D024CF860}" type="datetimeFigureOut">
              <a:rPr lang="en-US"/>
              <a:pPr>
                <a:defRPr/>
              </a:pPr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E18317C-8CF9-4141-900C-540477837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3DF324B-C463-4DC5-8D35-53CC955AF41D}" type="datetimeFigureOut">
              <a:rPr lang="en-US"/>
              <a:pPr>
                <a:defRPr/>
              </a:pPr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ADEB587-D22F-498E-9A15-828E8D7064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80E8A47-654B-40F2-AB38-3F2C53271C12}" type="datetimeFigureOut">
              <a:rPr lang="en-US"/>
              <a:pPr>
                <a:defRPr/>
              </a:pPr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E592018-448A-4536-8B5F-F53A328B72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2B7F3-8D0E-4E4F-816A-EA7E9E406B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89C5300-8BD8-44DE-BD1B-AB6F8D9319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581F8-D6E0-4553-BDF7-D238F1ECA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99AB8-E58A-4EED-A183-EAC7F98FE4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3A35B-BD68-47F6-ADC1-4BBBDEBEC2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3ED21-8DE3-49AD-9F5C-61644A6A1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095A8-DDE4-4917-ABEA-644868BEE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01B7A-2D7A-41DA-900C-C38F35E79D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0C6C8-D381-41DE-91CA-05953037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7C1C2-047B-4335-B7FB-426497F8B3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95DBB-CD4C-4F7D-AC0B-5ACEA8B54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61F56-F643-410D-A1F3-D28B8006FD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6AAC7B3-CC95-4113-8392-444A362EB7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3CBAA-724F-450B-9F17-CBECB7FA2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0DACBD7-44B6-4A0D-BB40-EFD6284BEE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BFB6F07-F2BB-4075-B81F-4FAB6B7839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EE6F4B6-A6E0-4530-A3FA-41FAEAD2E2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6F6A9C2-EA84-4263-83B5-464676E849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C9F0B13-30A8-4732-99B5-5A12DFAD38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fld id="{E5638624-536F-4336-A531-B60E42793D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608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FB47DBD-2964-4B5C-A458-853AF7B13AF7}" type="datetimeFigureOut">
              <a:rPr lang="en-US"/>
              <a:pPr>
                <a:defRPr/>
              </a:pPr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DCBD31D-919B-412A-9BB5-60514076F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8A3D90F0-8BC5-4B8C-A120-7485410BD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://upload.wikimedia.org/wikipedia/en/6/67/UGA$!logo.pn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dddi.org/uga/images/29587a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hyperlink" Target="http://www.dddi.org/uga/images/29587b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dddi.org/uga/images/29587a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hyperlink" Target="http://www.dddi.org/uga/images/29587b.jpg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gif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onvegetables.files.wordpress.com/2012/05/ru-inj-tom-july-3-dd-4850.jpg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hyperlink" Target="http://www.mississippi-crops.com/wp-content/uploads/2011/03/GlyphosateDriftWheat10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mississippi-crops.com/wp-content/uploads/2011/03/GlyphosateDriftWheatSevere32.jpg" TargetMode="External"/><Relationship Id="rId5" Type="http://schemas.openxmlformats.org/officeDocument/2006/relationships/image" Target="../media/image43.jpeg"/><Relationship Id="rId4" Type="http://schemas.openxmlformats.org/officeDocument/2006/relationships/hyperlink" Target="http://www.mississippi-crops.com/wp-content/uploads/2011/03/GlyphosateDriftWheat2_cropped4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21.ppt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0" y="1676400"/>
            <a:ext cx="6665913" cy="825500"/>
          </a:xfrm>
        </p:spPr>
        <p:txBody>
          <a:bodyPr/>
          <a:lstStyle/>
          <a:p>
            <a:pPr algn="ctr" eaLnBrk="1" hangingPunct="1"/>
            <a:r>
              <a:rPr lang="en-US" sz="4000" smtClean="0"/>
              <a:t>Herbicide Drift</a:t>
            </a:r>
            <a:br>
              <a:rPr lang="en-US" sz="4000" smtClean="0"/>
            </a:br>
            <a:r>
              <a:rPr lang="en-US" sz="4000" smtClean="0"/>
              <a:t>Symptomology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00200" y="4572000"/>
            <a:ext cx="6477000" cy="5508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sz="2400" b="1" smtClean="0"/>
              <a:t>Eric P. Prostko, Ph.D.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sz="2400" b="1" smtClean="0"/>
              <a:t>Professor and Extension Weed Specialist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sz="2400" b="1" smtClean="0"/>
              <a:t>Department of Crop &amp; Soil Sciences</a:t>
            </a:r>
          </a:p>
        </p:txBody>
      </p:sp>
      <p:pic>
        <p:nvPicPr>
          <p:cNvPr id="46083" name="Picture 4" descr="University of Georgia College of Agricultural and Environmental Scienc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5646738"/>
            <a:ext cx="5610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2954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2" descr="File:UGA$!logo.pn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45513" y="6405563"/>
            <a:ext cx="5715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Roundup Drift or </a:t>
            </a:r>
            <a:r>
              <a:rPr lang="en-US" u="sng" smtClean="0"/>
              <a:t>LCB</a:t>
            </a:r>
            <a:r>
              <a:rPr lang="en-US" smtClean="0"/>
              <a:t>??</a:t>
            </a:r>
          </a:p>
        </p:txBody>
      </p:sp>
      <p:pic>
        <p:nvPicPr>
          <p:cNvPr id="56322" name="Picture 5" descr="Picture 00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347913"/>
            <a:ext cx="4038600" cy="3028950"/>
          </a:xfrm>
        </p:spPr>
      </p:pic>
      <p:pic>
        <p:nvPicPr>
          <p:cNvPr id="56323" name="Picture 13" descr="Picture 0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347913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Herbicide Injury?</a:t>
            </a:r>
          </a:p>
        </p:txBody>
      </p:sp>
      <p:pic>
        <p:nvPicPr>
          <p:cNvPr id="57346" name="Picture 10" descr="IMG_099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79463" y="1600200"/>
            <a:ext cx="3394075" cy="4525963"/>
          </a:xfrm>
        </p:spPr>
      </p:pic>
      <p:pic>
        <p:nvPicPr>
          <p:cNvPr id="57347" name="Picture 12" descr="IMG_099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57800" y="1676400"/>
            <a:ext cx="1639888" cy="2185988"/>
          </a:xfrm>
        </p:spPr>
      </p:pic>
      <p:pic>
        <p:nvPicPr>
          <p:cNvPr id="57348" name="Picture 14" descr="IMG_099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953000" y="3962400"/>
            <a:ext cx="2916238" cy="2187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Herbicide Injury or </a:t>
            </a:r>
            <a:r>
              <a:rPr lang="en-US" u="sng" smtClean="0"/>
              <a:t>Soil pH/Zn</a:t>
            </a:r>
            <a:r>
              <a:rPr lang="en-US" smtClean="0"/>
              <a:t>?</a:t>
            </a:r>
          </a:p>
        </p:txBody>
      </p:sp>
      <p:pic>
        <p:nvPicPr>
          <p:cNvPr id="58370" name="Picture 10" descr="IMG_099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79463" y="1600200"/>
            <a:ext cx="3394075" cy="4525963"/>
          </a:xfrm>
        </p:spPr>
      </p:pic>
      <p:pic>
        <p:nvPicPr>
          <p:cNvPr id="58371" name="Picture 12" descr="IMG_099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1676400"/>
            <a:ext cx="1639888" cy="2185988"/>
          </a:xfrm>
        </p:spPr>
      </p:pic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6977063" y="2017713"/>
            <a:ext cx="2133600" cy="1016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rgbClr val="FFFF00"/>
                </a:solidFill>
              </a:rPr>
              <a:t>July 2007</a:t>
            </a:r>
          </a:p>
          <a:p>
            <a:pPr algn="ctr"/>
            <a:r>
              <a:rPr lang="en-US" sz="2000">
                <a:solidFill>
                  <a:srgbClr val="FFFF00"/>
                </a:solidFill>
              </a:rPr>
              <a:t>pH = 5.04</a:t>
            </a:r>
          </a:p>
          <a:p>
            <a:pPr algn="ctr"/>
            <a:r>
              <a:rPr lang="en-US" sz="2000">
                <a:solidFill>
                  <a:srgbClr val="FFFF00"/>
                </a:solidFill>
              </a:rPr>
              <a:t>Zn = 14-17 lbs/a</a:t>
            </a:r>
          </a:p>
        </p:txBody>
      </p:sp>
      <p:pic>
        <p:nvPicPr>
          <p:cNvPr id="58373" name="Picture 14" descr="IMG_099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572000" y="3962400"/>
            <a:ext cx="2916238" cy="2187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Herbicide Injury or Soil Fertility</a:t>
            </a:r>
          </a:p>
        </p:txBody>
      </p:sp>
      <p:pic>
        <p:nvPicPr>
          <p:cNvPr id="59394" name="Picture 2" descr="C:\prostkoeric C drive\Field problems\2011\CARLSON\DSC06808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Herbicide Injury or Soil Fertility</a:t>
            </a:r>
          </a:p>
        </p:txBody>
      </p:sp>
      <p:pic>
        <p:nvPicPr>
          <p:cNvPr id="60418" name="Picture 2" descr="C:\prostkoeric C drive\Field problems\2011\CARLSON\DSC06808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Box 2"/>
          <p:cNvSpPr txBox="1">
            <a:spLocks noChangeArrowheads="1"/>
          </p:cNvSpPr>
          <p:nvPr/>
        </p:nvSpPr>
        <p:spPr bwMode="auto">
          <a:xfrm>
            <a:off x="609600" y="6096000"/>
            <a:ext cx="71993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Old Pasture, no fertilizer was applied, medium soil test K (40 lbs/A) </a:t>
            </a:r>
          </a:p>
          <a:p>
            <a:r>
              <a:rPr lang="en-US"/>
              <a:t>but K deficient (was 0.34% should be 1.7-3.0%) leaf sample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Drift or Potassium?</a:t>
            </a:r>
          </a:p>
        </p:txBody>
      </p:sp>
      <p:pic>
        <p:nvPicPr>
          <p:cNvPr id="61442" name="Picture 2" descr="C:\Users\eprostko\Desktop\eric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219200"/>
            <a:ext cx="5943600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Herbicide Injury??</a:t>
            </a:r>
          </a:p>
        </p:txBody>
      </p:sp>
      <p:pic>
        <p:nvPicPr>
          <p:cNvPr id="62466" name="Picture 2" descr="http://www.dddi.org/uga/images/29587a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286000"/>
            <a:ext cx="3581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4" descr="http://www.dddi.org/uga/images/29587b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362200"/>
            <a:ext cx="3200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Box 6"/>
          <p:cNvSpPr txBox="1">
            <a:spLocks noChangeArrowheads="1"/>
          </p:cNvSpPr>
          <p:nvPr/>
        </p:nvSpPr>
        <p:spPr bwMode="auto">
          <a:xfrm>
            <a:off x="228600" y="6172200"/>
            <a:ext cx="1851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Johnson County</a:t>
            </a:r>
          </a:p>
          <a:p>
            <a:r>
              <a:rPr lang="en-US"/>
              <a:t>August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Herbicide Injury or </a:t>
            </a:r>
            <a:r>
              <a:rPr lang="en-US" u="sng" smtClean="0"/>
              <a:t>Disease</a:t>
            </a:r>
            <a:r>
              <a:rPr lang="en-US" smtClean="0"/>
              <a:t>?</a:t>
            </a:r>
          </a:p>
        </p:txBody>
      </p:sp>
      <p:pic>
        <p:nvPicPr>
          <p:cNvPr id="63490" name="Picture 2" descr="http://www.dddi.org/uga/images/29587a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286000"/>
            <a:ext cx="3581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4" descr="http://www.dddi.org/uga/images/29587b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362200"/>
            <a:ext cx="3200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TextBox 6"/>
          <p:cNvSpPr txBox="1">
            <a:spLocks noChangeArrowheads="1"/>
          </p:cNvSpPr>
          <p:nvPr/>
        </p:nvSpPr>
        <p:spPr bwMode="auto">
          <a:xfrm>
            <a:off x="228600" y="6172200"/>
            <a:ext cx="1851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Johnson County</a:t>
            </a:r>
          </a:p>
          <a:p>
            <a:r>
              <a:rPr lang="en-US"/>
              <a:t>August 2010</a:t>
            </a:r>
          </a:p>
        </p:txBody>
      </p:sp>
      <p:sp>
        <p:nvSpPr>
          <p:cNvPr id="63493" name="TextBox 2"/>
          <p:cNvSpPr txBox="1">
            <a:spLocks noChangeArrowheads="1"/>
          </p:cNvSpPr>
          <p:nvPr/>
        </p:nvSpPr>
        <p:spPr bwMode="auto">
          <a:xfrm>
            <a:off x="1295400" y="1447800"/>
            <a:ext cx="1479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Anthracnose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39825"/>
          </a:xfrm>
        </p:spPr>
        <p:txBody>
          <a:bodyPr/>
          <a:lstStyle/>
          <a:p>
            <a:r>
              <a:rPr lang="en-US" smtClean="0"/>
              <a:t>Most Common Drift Problems</a:t>
            </a:r>
          </a:p>
        </p:txBody>
      </p:sp>
      <p:pic>
        <p:nvPicPr>
          <p:cNvPr id="6451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2975" y="2333625"/>
            <a:ext cx="15240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3925" y="1219200"/>
            <a:ext cx="2443163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3638" y="1130300"/>
            <a:ext cx="2206625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3963" y="2917825"/>
            <a:ext cx="21463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2" descr="http://www.syngentacropprotection-us.com/images/prod_logos/Gramoxone_SL_2.0_RGBsmal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65350" y="3825875"/>
            <a:ext cx="38862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1"/>
          <p:cNvPicPr>
            <a:picLocks noChangeAspect="1" noChangeArrowheads="1"/>
          </p:cNvPicPr>
          <p:nvPr/>
        </p:nvPicPr>
        <p:blipFill>
          <a:blip r:embed="rId7"/>
          <a:srcRect l="17644" t="34470" r="59854" b="58331"/>
          <a:stretch>
            <a:fillRect/>
          </a:stretch>
        </p:blipFill>
        <p:spPr bwMode="auto">
          <a:xfrm>
            <a:off x="658813" y="4816475"/>
            <a:ext cx="3836987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2" descr="http://www.nichino.net/wp-content/uploads/2013/02/ETbox.png"/>
          <p:cNvPicPr>
            <a:picLocks noChangeAspect="1" noChangeArrowheads="1"/>
          </p:cNvPicPr>
          <p:nvPr/>
        </p:nvPicPr>
        <p:blipFill>
          <a:blip r:embed="rId8"/>
          <a:srcRect l="28622" t="9830" r="38274" b="67233"/>
          <a:stretch>
            <a:fillRect/>
          </a:stretch>
        </p:blipFill>
        <p:spPr bwMode="auto">
          <a:xfrm>
            <a:off x="3916363" y="1300163"/>
            <a:ext cx="115887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Picture 3"/>
          <p:cNvPicPr>
            <a:picLocks noChangeAspect="1" noChangeArrowheads="1"/>
          </p:cNvPicPr>
          <p:nvPr/>
        </p:nvPicPr>
        <p:blipFill>
          <a:blip r:embed="rId9"/>
          <a:srcRect l="5415" t="24055" r="18083" b="14342"/>
          <a:stretch>
            <a:fillRect/>
          </a:stretch>
        </p:blipFill>
        <p:spPr bwMode="auto">
          <a:xfrm>
            <a:off x="3489325" y="2667000"/>
            <a:ext cx="2012950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Glyphosate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pesticide drift??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524000"/>
            <a:ext cx="4056063" cy="4114800"/>
          </a:xfrm>
        </p:spPr>
        <p:txBody>
          <a:bodyPr/>
          <a:lstStyle/>
          <a:p>
            <a:r>
              <a:rPr lang="en-US" sz="3200" smtClean="0"/>
              <a:t> </a:t>
            </a:r>
            <a:r>
              <a:rPr lang="en-US" smtClean="0"/>
              <a:t>the movement of the pesticide away from the target area.</a:t>
            </a:r>
          </a:p>
          <a:p>
            <a:r>
              <a:rPr lang="en-US" smtClean="0"/>
              <a:t> physical drift</a:t>
            </a:r>
          </a:p>
          <a:p>
            <a:r>
              <a:rPr lang="en-US" smtClean="0"/>
              <a:t> vapor drift</a:t>
            </a:r>
          </a:p>
        </p:txBody>
      </p:sp>
      <p:pic>
        <p:nvPicPr>
          <p:cNvPr id="47107" name="Picture 6" descr="D:\DRIFT\drift.tif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676400"/>
            <a:ext cx="3817938" cy="3429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950" y="457200"/>
            <a:ext cx="380365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1700" y="6096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500" y="3087688"/>
            <a:ext cx="37211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381375"/>
            <a:ext cx="35687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http://www.ipmimages.org/images/768x512/14020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576263"/>
            <a:ext cx="8229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http://wolfpackweeds.com/herbinjury/images/PeachGlyphosat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538" y="304800"/>
            <a:ext cx="42291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4" descr="http://wolfpackweeds.com/herbinjury/images/PeachGlyphosate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868363"/>
            <a:ext cx="41973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TextBox 2"/>
          <p:cNvSpPr txBox="1">
            <a:spLocks noChangeArrowheads="1"/>
          </p:cNvSpPr>
          <p:nvPr/>
        </p:nvSpPr>
        <p:spPr bwMode="auto">
          <a:xfrm>
            <a:off x="5334000" y="5257800"/>
            <a:ext cx="1698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Peach - NCSU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4" descr="Roundup on Squash 003"/>
          <p:cNvPicPr>
            <a:picLocks noChangeAspect="1" noChangeArrowheads="1"/>
          </p:cNvPicPr>
          <p:nvPr/>
        </p:nvPicPr>
        <p:blipFill>
          <a:blip r:embed="rId2"/>
          <a:srcRect t="14142" b="3030"/>
          <a:stretch>
            <a:fillRect/>
          </a:stretch>
        </p:blipFill>
        <p:spPr bwMode="auto">
          <a:xfrm>
            <a:off x="4191000" y="76200"/>
            <a:ext cx="5029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5" descr="Roundup on toma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57550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Text Box 6"/>
          <p:cNvSpPr txBox="1">
            <a:spLocks noChangeArrowheads="1"/>
          </p:cNvSpPr>
          <p:nvPr/>
        </p:nvSpPr>
        <p:spPr bwMode="auto">
          <a:xfrm>
            <a:off x="0" y="0"/>
            <a:ext cx="41148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</a:rPr>
              <a:t>Vegetable Sensitivity to Glyphosate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http://wolfpackweeds.com/herbinjury/images/Tomato-and-Roundup-drift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68288"/>
            <a:ext cx="46990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8" name="TextBox 2"/>
          <p:cNvSpPr txBox="1">
            <a:spLocks noChangeArrowheads="1"/>
          </p:cNvSpPr>
          <p:nvPr/>
        </p:nvSpPr>
        <p:spPr bwMode="auto">
          <a:xfrm>
            <a:off x="914400" y="6213475"/>
            <a:ext cx="4121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Tomato – NCSU/Ontario Ministry of Ag</a:t>
            </a:r>
          </a:p>
        </p:txBody>
      </p:sp>
      <p:pic>
        <p:nvPicPr>
          <p:cNvPr id="70659" name="Picture 4" descr="Glyphosate drift on tomato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67213" y="2667000"/>
            <a:ext cx="43434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http://www.mississippi-crops.com/wp-content/uploads/2011/03/GlyphosateDriftWheat10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81000"/>
            <a:ext cx="3703638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4" descr="http://www.mississippi-crops.com/wp-content/uploads/2011/03/GlyphosateDriftWheat2_cropped4-1024x512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536575"/>
            <a:ext cx="4286250" cy="227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6" descr="http://www.mississippi-crops.com/wp-content/uploads/2011/03/GlyphosateDriftWheatSevere32-1024x768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62488" y="3006725"/>
            <a:ext cx="3952875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TextBox 2"/>
          <p:cNvSpPr txBox="1">
            <a:spLocks noChangeArrowheads="1"/>
          </p:cNvSpPr>
          <p:nvPr/>
        </p:nvSpPr>
        <p:spPr bwMode="auto">
          <a:xfrm>
            <a:off x="642938" y="6292850"/>
            <a:ext cx="2184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Erick Larson - MSU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Liberty (glufosinate)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C:\Users\eprostko\prostkoeric C drive\herbicide injury pictures\corn injury symtpoms\glufosinate\Picture 0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63550"/>
            <a:ext cx="3881438" cy="517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Picture 3" descr="C:\Users\eprostko\prostkoeric C drive\herbicide injury pictures\corn injury symtpoms\glufosinate\Picture 0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1447800"/>
            <a:ext cx="47498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C:\Users\eprostko\prostkoeric C drive\herbicide injury pictures\peanut injury\GLUFOSINATE\Picture 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4" name="Picture 3" descr="C:\Users\eprostko\prostkoeric C drive\herbicide injury pictures\peanut injury\GLUFOSINATE\Picture 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457200"/>
            <a:ext cx="3867150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4" descr="C:\Users\eprostko\prostkoeric C drive\herbicide injury pictures\peanut injury\GLUFOSINATE\Picture 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3505200"/>
            <a:ext cx="3487738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C:\Users\eprostko\prostkoeric C drive\Field problems\2009\rome-peanut\_DSC68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57200"/>
            <a:ext cx="7699375" cy="511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Common Causes of Drift (My Opinion)</a:t>
            </a:r>
          </a:p>
        </p:txBody>
      </p:sp>
      <p:pic>
        <p:nvPicPr>
          <p:cNvPr id="48130" name="ClipAr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2133600"/>
            <a:ext cx="3819525" cy="2863850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495800" cy="4530725"/>
          </a:xfrm>
        </p:spPr>
        <p:txBody>
          <a:bodyPr/>
          <a:lstStyle/>
          <a:p>
            <a:pPr>
              <a:defRPr/>
            </a:pPr>
            <a:r>
              <a:rPr lang="en-US" b="1" i="1" u="sng" dirty="0" smtClean="0"/>
              <a:t>Too windy</a:t>
            </a:r>
          </a:p>
          <a:p>
            <a:pPr>
              <a:defRPr/>
            </a:pPr>
            <a:r>
              <a:rPr lang="en-US" b="1" i="1" u="sng" dirty="0" smtClean="0"/>
              <a:t>Boom heights too high</a:t>
            </a:r>
          </a:p>
          <a:p>
            <a:pPr>
              <a:defRPr/>
            </a:pPr>
            <a:r>
              <a:rPr lang="en-US" dirty="0" smtClean="0"/>
              <a:t>Tractor (Warp) speeds</a:t>
            </a:r>
          </a:p>
          <a:p>
            <a:pPr>
              <a:defRPr/>
            </a:pPr>
            <a:r>
              <a:rPr lang="en-US" dirty="0" smtClean="0"/>
              <a:t>Nozzle selection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C:\Users\eprostko\prostkoeric C drive\herbicide injury pictures\soybean injury symptoms\glufosinate\IMG_11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457200"/>
            <a:ext cx="7478713" cy="560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Paraquat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C:\Users\eprostko\prostkoeric C drive\herbicide injury pictures\corn injury symtpoms\PARAQUAT\Picture 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61975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0" name="Picture 3" descr="C:\Users\eprostko\prostkoeric C drive\herbicide injury pictures\corn injury symtpoms\PARAQUAT\Picture 0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57200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4" descr="C:\Users\eprostko\prostkoeric C drive\herbicide injury pictures\corn injury symtpoms\PARAQUAT\SAPP-PARAQUAT-2011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34671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C:\Users\eprostko\prostkoeric C drive\Field problems\2013\william-bleckley county\2013-06-28\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403225"/>
            <a:ext cx="7442200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http://wolfpackweeds.com/herbinjury/images/blackberryParaquat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810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TextBox 1"/>
          <p:cNvSpPr txBox="1">
            <a:spLocks noChangeArrowheads="1"/>
          </p:cNvSpPr>
          <p:nvPr/>
        </p:nvSpPr>
        <p:spPr bwMode="auto">
          <a:xfrm>
            <a:off x="984250" y="6213475"/>
            <a:ext cx="213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Blackberry - NCSU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C:\Users\eprostko\AppData\Local\Microsoft\Windows\Temporary Internet Files\Content.IE5\R8BHNU4W\Paraquat burn 2011 0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814388"/>
            <a:ext cx="8001000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TextBox 1"/>
          <p:cNvSpPr txBox="1">
            <a:spLocks noChangeArrowheads="1"/>
          </p:cNvSpPr>
          <p:nvPr/>
        </p:nvSpPr>
        <p:spPr bwMode="auto">
          <a:xfrm>
            <a:off x="762000" y="5867400"/>
            <a:ext cx="3065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Pecan – Lenny Wells (UGA)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C:\Users\eprostko\AppData\Local\Microsoft\Windows\Temporary Internet Files\Content.IE5\C3KXI78U\paraqu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533400"/>
            <a:ext cx="35433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Picture 3" descr="C:\Users\eprostko\AppData\Local\Microsoft\Windows\Temporary Internet Files\Content.IE5\YA6AANF3\paraquatdamage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381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Growth Regulators</a:t>
            </a:r>
            <a:br>
              <a:rPr lang="en-US" smtClean="0"/>
            </a:br>
            <a:r>
              <a:rPr lang="en-US" sz="3600" smtClean="0"/>
              <a:t>(2,4-D, dicamba, triclopyr, picloram, 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 descr="C:\Users\eprostko\prostkoeric C drive\herbicide injury pictures\cotton injury\dicamba\Picture 0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33400"/>
            <a:ext cx="7213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4" name="TextBox 2"/>
          <p:cNvSpPr txBox="1">
            <a:spLocks noChangeArrowheads="1"/>
          </p:cNvSpPr>
          <p:nvPr/>
        </p:nvSpPr>
        <p:spPr bwMode="auto">
          <a:xfrm>
            <a:off x="914400" y="6216650"/>
            <a:ext cx="10572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dicamba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C:\Users\eprostko\prostkoeric C drive\herbicide injury pictures\peanut injury\growth regulators\2,4-d\Picture 0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457200"/>
            <a:ext cx="439420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8" name="TextBox 1"/>
          <p:cNvSpPr txBox="1">
            <a:spLocks noChangeArrowheads="1"/>
          </p:cNvSpPr>
          <p:nvPr/>
        </p:nvSpPr>
        <p:spPr bwMode="auto">
          <a:xfrm>
            <a:off x="1371600" y="6324600"/>
            <a:ext cx="749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2,4-D</a:t>
            </a:r>
          </a:p>
        </p:txBody>
      </p:sp>
      <p:pic>
        <p:nvPicPr>
          <p:cNvPr id="86019" name="Picture 3" descr="C:\Users\eprostko\prostkoeric C drive\herbicide injury pictures\peanut injury\growth regulators\2,4-d\Picture 0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3160713"/>
            <a:ext cx="4017963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3" name="Chart 3"/>
          <p:cNvGraphicFramePr>
            <a:graphicFrameLocks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9153" r:id="rId4" imgW="9144793" imgH="6858594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C:\Users\eprostko\prostkoeric C drive\herbicide injury pictures\peanut injury\picloram\Rickertson_herbicideinjury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5200" y="838200"/>
            <a:ext cx="73056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2" name="TextBox 1"/>
          <p:cNvSpPr txBox="1">
            <a:spLocks noChangeArrowheads="1"/>
          </p:cNvSpPr>
          <p:nvPr/>
        </p:nvSpPr>
        <p:spPr bwMode="auto">
          <a:xfrm>
            <a:off x="965200" y="6335713"/>
            <a:ext cx="1057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picloram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C:\Users\eprostko\Desktop\EXTENSION PUBS\DICAMBA-PEANUT FACT SHEET\IMG_08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457200"/>
            <a:ext cx="4673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6" name="Picture 3" descr="C:\Users\eprostko\Desktop\EXTENSION PUBS\DICAMBA-PEANUT FACT SHEET\IMG_12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3275" y="2857500"/>
            <a:ext cx="4124325" cy="309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TextBox 1"/>
          <p:cNvSpPr txBox="1">
            <a:spLocks noChangeArrowheads="1"/>
          </p:cNvSpPr>
          <p:nvPr/>
        </p:nvSpPr>
        <p:spPr bwMode="auto">
          <a:xfrm>
            <a:off x="990600" y="6188075"/>
            <a:ext cx="1057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dicamba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C:\Users\eprostko\prostkoeric C drive\herbicide injury pictures\soybean injury symptoms\growth regulators\dicamba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533400"/>
            <a:ext cx="4419600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0" name="Picture 3" descr="C:\Users\eprostko\prostkoeric C drive\herbicide injury pictures\soybean injury symptoms\growth regulators\dicamba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048000"/>
            <a:ext cx="4002088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TextBox 1"/>
          <p:cNvSpPr txBox="1">
            <a:spLocks noChangeArrowheads="1"/>
          </p:cNvSpPr>
          <p:nvPr/>
        </p:nvSpPr>
        <p:spPr bwMode="auto">
          <a:xfrm>
            <a:off x="838200" y="6400800"/>
            <a:ext cx="1057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dicamba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5_2,4-D drif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4" name="TextBox 1"/>
          <p:cNvSpPr txBox="1">
            <a:spLocks noChangeArrowheads="1"/>
          </p:cNvSpPr>
          <p:nvPr/>
        </p:nvSpPr>
        <p:spPr bwMode="auto">
          <a:xfrm>
            <a:off x="685800" y="6259513"/>
            <a:ext cx="3246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2,4-D (P. Dotray, Texas Tech)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http://www.ipmimages.org/images/768x512/14020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906463"/>
            <a:ext cx="3363913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8" name="Picture 4" descr="herbicides (general) (  ) on flue-cured tobacco (Nicotiana tabacum (flue-cured type)) - 14020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2088" y="990600"/>
            <a:ext cx="4800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 descr="http://www.ipmimages.org/images/768x512/53686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810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 descr="C:\Users\eprostko\AppData\Local\Microsoft\Windows\Temporary Internet Files\Content.IE5\R8BHNU4W\DSC_22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685800"/>
            <a:ext cx="7564438" cy="500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6" name="TextBox 1"/>
          <p:cNvSpPr txBox="1">
            <a:spLocks noChangeArrowheads="1"/>
          </p:cNvSpPr>
          <p:nvPr/>
        </p:nvSpPr>
        <p:spPr bwMode="auto">
          <a:xfrm>
            <a:off x="762000" y="6400800"/>
            <a:ext cx="3082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Oak Tree - Bill Vencill - UGA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 idx="4294967295"/>
          </p:nvPr>
        </p:nvSpPr>
        <p:spPr>
          <a:xfrm>
            <a:off x="152400" y="-76200"/>
            <a:ext cx="8991600" cy="1143000"/>
          </a:xfrm>
        </p:spPr>
        <p:txBody>
          <a:bodyPr/>
          <a:lstStyle/>
          <a:p>
            <a:pPr eaLnBrk="1" hangingPunct="1"/>
            <a:r>
              <a:rPr lang="en-US" sz="3300" b="1" smtClean="0">
                <a:solidFill>
                  <a:srgbClr val="FFFF00"/>
                </a:solidFill>
                <a:latin typeface="Arial" charset="0"/>
              </a:rPr>
              <a:t>Vegetables sensitivity to Phenoxys is high</a:t>
            </a:r>
          </a:p>
        </p:txBody>
      </p:sp>
      <p:pic>
        <p:nvPicPr>
          <p:cNvPr id="94210" name="Picture 7" descr="jan2009 1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89535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Picture 8" descr="jan2009 1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9144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2" name="Picture 9" descr="jan2009 16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0005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3" name="Picture 10" descr="jan2009 14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39624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 descr="D:\Photo's\Herbicide Crop Injury - Phenoxy\april25-2011 1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D:\Photo's\Herbicide Crop Injury - Phenoxy\24d on cotton-ray hick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638"/>
            <a:ext cx="9117013" cy="683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My Approach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Obvious or not?</a:t>
            </a:r>
          </a:p>
          <a:p>
            <a:pPr>
              <a:defRPr/>
            </a:pPr>
            <a:r>
              <a:rPr lang="en-US" dirty="0" smtClean="0"/>
              <a:t>Patterns</a:t>
            </a:r>
          </a:p>
          <a:p>
            <a:pPr>
              <a:defRPr/>
            </a:pPr>
            <a:r>
              <a:rPr lang="en-US" dirty="0" smtClean="0"/>
              <a:t>Crop history</a:t>
            </a:r>
          </a:p>
          <a:p>
            <a:pPr>
              <a:defRPr/>
            </a:pPr>
            <a:r>
              <a:rPr lang="en-US" dirty="0" smtClean="0"/>
              <a:t>Things you can easily prove or rule out 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pH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Fertility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nematodes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1203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24400" y="1676400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D:\Photo's\Herbicide Crop Injury - Phenoxy\Sept-2010 2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5" y="-9525"/>
            <a:ext cx="9172575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Aim (carfentrazone)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 descr="Carfentrazon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649288"/>
            <a:ext cx="6324600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0" name="TextBox 2"/>
          <p:cNvSpPr txBox="1">
            <a:spLocks noChangeArrowheads="1"/>
          </p:cNvSpPr>
          <p:nvPr/>
        </p:nvSpPr>
        <p:spPr bwMode="auto">
          <a:xfrm>
            <a:off x="1054100" y="6307138"/>
            <a:ext cx="3360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Strawberry – Univ. of California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Valor (flumioxazin)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17" name="Object 45"/>
          <p:cNvGraphicFramePr>
            <a:graphicFrameLocks noChangeAspect="1"/>
          </p:cNvGraphicFramePr>
          <p:nvPr/>
        </p:nvGraphicFramePr>
        <p:xfrm>
          <a:off x="381000" y="322263"/>
          <a:ext cx="7696200" cy="5772150"/>
        </p:xfrm>
        <a:graphic>
          <a:graphicData uri="http://schemas.openxmlformats.org/presentationml/2006/ole">
            <p:oleObj spid="_x0000_s3117" name="Presentation" r:id="rId3" imgW="4570515" imgH="342729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Staple (pyrithiobac)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2" descr="C:\Users\eprostko\prostkoeric C drive\herbicide injury pictures\corn injury symtpoms\staple\Picture 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685800"/>
            <a:ext cx="7213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 descr="C:\Users\eprostko\prostkoeric C drive\herbicide injury pictures\sorghum\staple\staple-sorghu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76200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 descr="C:\Users\eprostko\prostkoeric C drive\herbicide injury pictures\soybean injury symptoms\staple\Picture 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533400"/>
            <a:ext cx="6807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Halex GT/Callisto (mesotrione)</a:t>
            </a:r>
          </a:p>
        </p:txBody>
      </p:sp>
      <p:pic>
        <p:nvPicPr>
          <p:cNvPr id="107522" name="Picture 2" descr="C:\Users\eprostko\AppData\Local\Microsoft\Windows\Temporary Internet Files\Content.IE5\62KXBE3Q\6-17-13 0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TextBox 2"/>
          <p:cNvSpPr txBox="1">
            <a:spLocks noChangeArrowheads="1"/>
          </p:cNvSpPr>
          <p:nvPr/>
        </p:nvSpPr>
        <p:spPr bwMode="auto">
          <a:xfrm>
            <a:off x="1600200" y="5819775"/>
            <a:ext cx="115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Halex GT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534400" cy="1139825"/>
          </a:xfrm>
        </p:spPr>
        <p:txBody>
          <a:bodyPr/>
          <a:lstStyle/>
          <a:p>
            <a:r>
              <a:rPr lang="en-US" smtClean="0"/>
              <a:t>Herbicide Injury or Something Else?</a:t>
            </a:r>
          </a:p>
        </p:txBody>
      </p:sp>
      <p:pic>
        <p:nvPicPr>
          <p:cNvPr id="52226" name="Picture 5" descr="Picture 06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028700"/>
            <a:ext cx="2822575" cy="376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5" descr="brian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95700" y="102870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5" descr="Picture 00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3563938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2" descr="C:\Users\eprostko\prostkoeric C drive\Field problems\2012\sinyard\SOYBEANS\sbns 03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057650"/>
            <a:ext cx="2574925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14" descr="IMG_099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43713" y="2200275"/>
            <a:ext cx="2187575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C:\Users\eprostko\prostkoeric C drive\herbicide injury pictures\cotton injury\callisto\Picture 0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528638"/>
            <a:ext cx="7218363" cy="541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6" name="TextBox 2"/>
          <p:cNvSpPr txBox="1">
            <a:spLocks noChangeArrowheads="1"/>
          </p:cNvSpPr>
          <p:nvPr/>
        </p:nvSpPr>
        <p:spPr bwMode="auto">
          <a:xfrm>
            <a:off x="990600" y="6265863"/>
            <a:ext cx="13255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mesotrione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Command (clomazone)</a:t>
            </a:r>
          </a:p>
        </p:txBody>
      </p:sp>
      <p:pic>
        <p:nvPicPr>
          <p:cNvPr id="109570" name="Picture 2" descr="C:\Users\eprostko\AppData\Local\Microsoft\Windows\Temporary Internet Files\Content.IE5\R8BHNU4W\commandinjury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435100"/>
            <a:ext cx="6056313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534400" cy="1139825"/>
          </a:xfrm>
        </p:spPr>
        <p:txBody>
          <a:bodyPr/>
          <a:lstStyle/>
          <a:p>
            <a:r>
              <a:rPr lang="en-US" smtClean="0"/>
              <a:t>What is our role in a drift complaint?</a:t>
            </a:r>
          </a:p>
        </p:txBody>
      </p:sp>
      <p:sp>
        <p:nvSpPr>
          <p:cNvPr id="11059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u="sng" smtClean="0"/>
              <a:t>UGA</a:t>
            </a:r>
          </a:p>
          <a:p>
            <a:pPr lvl="1"/>
            <a:r>
              <a:rPr lang="en-US" i="1" smtClean="0"/>
              <a:t>Identification</a:t>
            </a:r>
          </a:p>
          <a:p>
            <a:pPr lvl="1"/>
            <a:r>
              <a:rPr lang="en-US" i="1" smtClean="0"/>
              <a:t>Effects/outcome</a:t>
            </a:r>
          </a:p>
          <a:p>
            <a:pPr lvl="1"/>
            <a:r>
              <a:rPr lang="en-US" i="1" smtClean="0"/>
              <a:t>Education</a:t>
            </a:r>
          </a:p>
          <a:p>
            <a:pPr lvl="1"/>
            <a:endParaRPr lang="en-US" u="sng" smtClean="0"/>
          </a:p>
          <a:p>
            <a:r>
              <a:rPr lang="en-US" u="sng" smtClean="0"/>
              <a:t>GDA</a:t>
            </a:r>
          </a:p>
          <a:p>
            <a:pPr lvl="1"/>
            <a:r>
              <a:rPr lang="en-US" i="1" smtClean="0"/>
              <a:t>Samples</a:t>
            </a:r>
          </a:p>
          <a:p>
            <a:pPr lvl="1"/>
            <a:r>
              <a:rPr lang="en-US" i="1" smtClean="0"/>
              <a:t>Enforcement</a:t>
            </a:r>
          </a:p>
          <a:p>
            <a:pPr lvl="1"/>
            <a:r>
              <a:rPr lang="en-US" i="1" smtClean="0"/>
              <a:t>Litigation???</a:t>
            </a:r>
          </a:p>
          <a:p>
            <a:pPr lvl="1"/>
            <a:endParaRPr lang="en-US" i="1" smtClean="0"/>
          </a:p>
        </p:txBody>
      </p:sp>
      <p:pic>
        <p:nvPicPr>
          <p:cNvPr id="110595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676400"/>
            <a:ext cx="4038600" cy="3028950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pic>
        <p:nvPicPr>
          <p:cNvPr id="11161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066800"/>
            <a:ext cx="6197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TextBox 2"/>
          <p:cNvSpPr txBox="1">
            <a:spLocks noChangeArrowheads="1"/>
          </p:cNvSpPr>
          <p:nvPr/>
        </p:nvSpPr>
        <p:spPr bwMode="auto">
          <a:xfrm>
            <a:off x="1554163" y="6248400"/>
            <a:ext cx="210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www.gaweed.com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Herbicide Injury??</a:t>
            </a:r>
          </a:p>
        </p:txBody>
      </p:sp>
      <p:pic>
        <p:nvPicPr>
          <p:cNvPr id="53250" name="Picture 5" descr="brian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347913"/>
            <a:ext cx="4038600" cy="3028950"/>
          </a:xfrm>
        </p:spPr>
      </p:pic>
      <p:pic>
        <p:nvPicPr>
          <p:cNvPr id="53251" name="Picture 8" descr="brian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10175" y="1600200"/>
            <a:ext cx="2914650" cy="2185988"/>
          </a:xfrm>
        </p:spPr>
      </p:pic>
      <p:pic>
        <p:nvPicPr>
          <p:cNvPr id="53252" name="Picture 14" descr="brian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208588" y="3938588"/>
            <a:ext cx="2916237" cy="2187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Herbicide Injury or </a:t>
            </a:r>
            <a:r>
              <a:rPr lang="en-US" sz="4000" u="sng" smtClean="0"/>
              <a:t>Fertilizer Injury</a:t>
            </a:r>
            <a:r>
              <a:rPr lang="en-US" sz="4000" smtClean="0"/>
              <a:t>?</a:t>
            </a:r>
          </a:p>
        </p:txBody>
      </p:sp>
      <p:pic>
        <p:nvPicPr>
          <p:cNvPr id="54274" name="Picture 5" descr="brian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347913"/>
            <a:ext cx="4038600" cy="3028950"/>
          </a:xfrm>
        </p:spPr>
      </p:pic>
      <p:pic>
        <p:nvPicPr>
          <p:cNvPr id="54275" name="Picture 8" descr="brian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10175" y="1600200"/>
            <a:ext cx="2914650" cy="2185988"/>
          </a:xfrm>
        </p:spPr>
      </p:pic>
      <p:pic>
        <p:nvPicPr>
          <p:cNvPr id="54276" name="Picture 14" descr="brian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208588" y="3938588"/>
            <a:ext cx="2916237" cy="2187575"/>
          </a:xfrm>
        </p:spPr>
      </p:pic>
      <p:sp>
        <p:nvSpPr>
          <p:cNvPr id="54277" name="TextBox 1"/>
          <p:cNvSpPr txBox="1">
            <a:spLocks noChangeArrowheads="1"/>
          </p:cNvSpPr>
          <p:nvPr/>
        </p:nvSpPr>
        <p:spPr bwMode="auto">
          <a:xfrm>
            <a:off x="1143000" y="1373188"/>
            <a:ext cx="2159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Phosphite Fertilizer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Roundup Drift?</a:t>
            </a:r>
          </a:p>
        </p:txBody>
      </p:sp>
      <p:pic>
        <p:nvPicPr>
          <p:cNvPr id="55298" name="Picture 5" descr="Picture 00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19200" y="1295400"/>
            <a:ext cx="6019800" cy="4514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3518</TotalTime>
  <Words>248</Words>
  <Application>Microsoft Office PowerPoint</Application>
  <PresentationFormat>On-screen Show (4:3)</PresentationFormat>
  <Paragraphs>84</Paragraphs>
  <Slides>63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Design Template</vt:lpstr>
      </vt:variant>
      <vt:variant>
        <vt:i4>31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101" baseType="lpstr">
      <vt:lpstr>Arial</vt:lpstr>
      <vt:lpstr>Garamond</vt:lpstr>
      <vt:lpstr>Wingdings</vt:lpstr>
      <vt:lpstr>Calibri</vt:lpstr>
      <vt:lpstr>Times New Roman</vt:lpstr>
      <vt:lpstr>Edge</vt:lpstr>
      <vt:lpstr>Office Theme</vt:lpstr>
      <vt:lpstr>Blank Presentation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Presentation</vt:lpstr>
      <vt:lpstr>Microsoft Excel Chart</vt:lpstr>
      <vt:lpstr>Herbicide Drift Symptomology</vt:lpstr>
      <vt:lpstr>What is pesticide drift??</vt:lpstr>
      <vt:lpstr>Common Causes of Drift (My Opinion)</vt:lpstr>
      <vt:lpstr>Slide 4</vt:lpstr>
      <vt:lpstr>My Approach</vt:lpstr>
      <vt:lpstr>Herbicide Injury or Something Else?</vt:lpstr>
      <vt:lpstr>Herbicide Injury??</vt:lpstr>
      <vt:lpstr>Herbicide Injury or Fertilizer Injury?</vt:lpstr>
      <vt:lpstr>Roundup Drift?</vt:lpstr>
      <vt:lpstr>Roundup Drift or LCB??</vt:lpstr>
      <vt:lpstr>Herbicide Injury?</vt:lpstr>
      <vt:lpstr>Herbicide Injury or Soil pH/Zn?</vt:lpstr>
      <vt:lpstr>Herbicide Injury or Soil Fertility</vt:lpstr>
      <vt:lpstr>Herbicide Injury or Soil Fertility</vt:lpstr>
      <vt:lpstr>Drift or Potassium?</vt:lpstr>
      <vt:lpstr>Herbicide Injury??</vt:lpstr>
      <vt:lpstr>Herbicide Injury or Disease?</vt:lpstr>
      <vt:lpstr>Most Common Drift Problems</vt:lpstr>
      <vt:lpstr>Glyphosate</vt:lpstr>
      <vt:lpstr>Slide 20</vt:lpstr>
      <vt:lpstr>Slide 21</vt:lpstr>
      <vt:lpstr>Slide 22</vt:lpstr>
      <vt:lpstr>Slide 23</vt:lpstr>
      <vt:lpstr>Slide 24</vt:lpstr>
      <vt:lpstr>Slide 25</vt:lpstr>
      <vt:lpstr>Liberty (glufosinate)</vt:lpstr>
      <vt:lpstr>Slide 27</vt:lpstr>
      <vt:lpstr>Slide 28</vt:lpstr>
      <vt:lpstr>Slide 29</vt:lpstr>
      <vt:lpstr>Slide 30</vt:lpstr>
      <vt:lpstr>Paraquat</vt:lpstr>
      <vt:lpstr>Slide 32</vt:lpstr>
      <vt:lpstr>Slide 33</vt:lpstr>
      <vt:lpstr>Slide 34</vt:lpstr>
      <vt:lpstr>Slide 35</vt:lpstr>
      <vt:lpstr>Slide 36</vt:lpstr>
      <vt:lpstr>Growth Regulators (2,4-D, dicamba, triclopyr, picloram, etc.)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Vegetables sensitivity to Phenoxys is high</vt:lpstr>
      <vt:lpstr>Slide 48</vt:lpstr>
      <vt:lpstr>Slide 49</vt:lpstr>
      <vt:lpstr>Slide 50</vt:lpstr>
      <vt:lpstr>Aim (carfentrazone)</vt:lpstr>
      <vt:lpstr>Slide 52</vt:lpstr>
      <vt:lpstr>Valor (flumioxazin)</vt:lpstr>
      <vt:lpstr>Slide 54</vt:lpstr>
      <vt:lpstr>Staple (pyrithiobac)</vt:lpstr>
      <vt:lpstr>Slide 56</vt:lpstr>
      <vt:lpstr>Slide 57</vt:lpstr>
      <vt:lpstr>Slide 58</vt:lpstr>
      <vt:lpstr>Halex GT/Callisto (mesotrione)</vt:lpstr>
      <vt:lpstr>Slide 60</vt:lpstr>
      <vt:lpstr>Command (clomazone)</vt:lpstr>
      <vt:lpstr>What is our role in a drift complaint?</vt:lpstr>
      <vt:lpstr>Questions?</vt:lpstr>
    </vt:vector>
  </TitlesOfParts>
  <Company>UGA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Herbicide Drift Symptomology</dc:title>
  <dc:creator>Eric Prostko</dc:creator>
  <cp:lastModifiedBy>David Krueger</cp:lastModifiedBy>
  <cp:revision>57</cp:revision>
  <dcterms:created xsi:type="dcterms:W3CDTF">2010-10-07T17:43:09Z</dcterms:created>
  <dcterms:modified xsi:type="dcterms:W3CDTF">2013-09-12T16:04:56Z</dcterms:modified>
</cp:coreProperties>
</file>