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0" r:id="rId3"/>
  </p:sldMasterIdLst>
  <p:notesMasterIdLst>
    <p:notesMasterId r:id="rId34"/>
  </p:notesMasterIdLst>
  <p:handoutMasterIdLst>
    <p:handoutMasterId r:id="rId35"/>
  </p:handoutMasterIdLst>
  <p:sldIdLst>
    <p:sldId id="360" r:id="rId4"/>
    <p:sldId id="258" r:id="rId5"/>
    <p:sldId id="363" r:id="rId6"/>
    <p:sldId id="259" r:id="rId7"/>
    <p:sldId id="260" r:id="rId8"/>
    <p:sldId id="355" r:id="rId9"/>
    <p:sldId id="349" r:id="rId10"/>
    <p:sldId id="261" r:id="rId11"/>
    <p:sldId id="380" r:id="rId12"/>
    <p:sldId id="368" r:id="rId13"/>
    <p:sldId id="264" r:id="rId14"/>
    <p:sldId id="369" r:id="rId15"/>
    <p:sldId id="396" r:id="rId16"/>
    <p:sldId id="375" r:id="rId17"/>
    <p:sldId id="376" r:id="rId18"/>
    <p:sldId id="394" r:id="rId19"/>
    <p:sldId id="377" r:id="rId20"/>
    <p:sldId id="378" r:id="rId21"/>
    <p:sldId id="384" r:id="rId22"/>
    <p:sldId id="382" r:id="rId23"/>
    <p:sldId id="388" r:id="rId24"/>
    <p:sldId id="389" r:id="rId25"/>
    <p:sldId id="390" r:id="rId26"/>
    <p:sldId id="391" r:id="rId27"/>
    <p:sldId id="395" r:id="rId28"/>
    <p:sldId id="393" r:id="rId29"/>
    <p:sldId id="392" r:id="rId30"/>
    <p:sldId id="364" r:id="rId31"/>
    <p:sldId id="365" r:id="rId32"/>
    <p:sldId id="361" r:id="rId33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3" autoAdjust="0"/>
    <p:restoredTop sz="86513" autoAdjust="0"/>
  </p:normalViewPr>
  <p:slideViewPr>
    <p:cSldViewPr>
      <p:cViewPr>
        <p:scale>
          <a:sx n="80" d="100"/>
          <a:sy n="80" d="100"/>
        </p:scale>
        <p:origin x="-178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updated-apres-2011%20Peanut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updated-apres-2011%20Peanu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47692475940521"/>
          <c:y val="0.11507591358772461"/>
          <c:w val="0.84324529746281895"/>
          <c:h val="0.77068371404069536"/>
        </c:manualLayout>
      </c:layout>
      <c:barChart>
        <c:barDir val="col"/>
        <c:grouping val="clustered"/>
        <c:varyColors val="0"/>
        <c:ser>
          <c:idx val="0"/>
          <c:order val="0"/>
          <c:tx>
            <c:v>2 DAT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24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26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Sheet2!$A$3:$A$4</c:f>
              <c:strCache>
                <c:ptCount val="2"/>
                <c:pt idx="0">
                  <c:v>No Pyroxasulfone</c:v>
                </c:pt>
                <c:pt idx="1">
                  <c:v>Pyroxasulfone</c:v>
                </c:pt>
              </c:strCache>
            </c:strRef>
          </c:cat>
          <c:val>
            <c:numRef>
              <c:f>Sheet2!$B$3:$B$4</c:f>
              <c:numCache>
                <c:formatCode>General</c:formatCode>
                <c:ptCount val="2"/>
                <c:pt idx="0">
                  <c:v>24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tx>
            <c:v>14 DAT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Sheet2!$C$3:$C$4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val>
        </c:ser>
        <c:ser>
          <c:idx val="2"/>
          <c:order val="2"/>
          <c:tx>
            <c:v>69 DAT</c:v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Sheet2!$D$3:$D$4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105043072"/>
        <c:axId val="105044608"/>
      </c:barChart>
      <c:catAx>
        <c:axId val="1050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799"/>
            </a:pPr>
            <a:endParaRPr lang="en-US"/>
          </a:p>
        </c:txPr>
        <c:crossAx val="105044608"/>
        <c:crosses val="autoZero"/>
        <c:auto val="1"/>
        <c:lblAlgn val="ctr"/>
        <c:lblOffset val="100"/>
        <c:noMultiLvlLbl val="0"/>
      </c:catAx>
      <c:valAx>
        <c:axId val="10504460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Stunting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99"/>
            </a:pPr>
            <a:endParaRPr lang="en-US"/>
          </a:p>
        </c:txPr>
        <c:crossAx val="105043072"/>
        <c:crosses val="autoZero"/>
        <c:crossBetween val="between"/>
        <c:majorUnit val="20"/>
      </c:valAx>
      <c:spPr>
        <a:noFill/>
        <a:ln w="25391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599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 w="25391" cmpd="dbl">
      <a:gradFill flip="none" rotWithShape="1">
        <a:gsLst>
          <a:gs pos="0">
            <a:srgbClr val="8488C4"/>
          </a:gs>
          <a:gs pos="53000">
            <a:srgbClr val="D4DEFF"/>
          </a:gs>
          <a:gs pos="83000">
            <a:srgbClr val="D4DEFF"/>
          </a:gs>
          <a:gs pos="100000">
            <a:srgbClr val="96AB94"/>
          </a:gs>
        </a:gsLst>
        <a:lin ang="0" scaled="1"/>
        <a:tileRect/>
      </a:gradFill>
      <a:beve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83355205599315"/>
          <c:y val="9.4274465691788767E-2"/>
          <c:w val="0.88266961942257371"/>
          <c:h val="0.73456226688769044"/>
        </c:manualLayout>
      </c:layout>
      <c:barChart>
        <c:barDir val="col"/>
        <c:grouping val="clustered"/>
        <c:varyColors val="0"/>
        <c:ser>
          <c:idx val="0"/>
          <c:order val="0"/>
          <c:tx>
            <c:v>2 DAT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 e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36 b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43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34 b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13 d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24 c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Sheet2!$A$9:$A$14</c:f>
              <c:strCache>
                <c:ptCount val="6"/>
                <c:pt idx="0">
                  <c:v>Pyroxasulfone alone</c:v>
                </c:pt>
                <c:pt idx="1">
                  <c:v>Pyroxasulfone + Paraquat</c:v>
                </c:pt>
                <c:pt idx="2">
                  <c:v>Pyroxasulfone + Paraquat + Bentazon</c:v>
                </c:pt>
                <c:pt idx="3">
                  <c:v>Pyroxasulfone + Paraquat + Aciflourfen/Bentazon</c:v>
                </c:pt>
                <c:pt idx="4">
                  <c:v>Pyroxasulfone + Imazapic</c:v>
                </c:pt>
                <c:pt idx="5">
                  <c:v>Pyroxasulfone + Lactofen</c:v>
                </c:pt>
              </c:strCache>
            </c:strRef>
          </c:cat>
          <c:val>
            <c:numRef>
              <c:f>Sheet2!$B$9:$B$14</c:f>
              <c:numCache>
                <c:formatCode>General</c:formatCode>
                <c:ptCount val="6"/>
                <c:pt idx="0">
                  <c:v>1.3</c:v>
                </c:pt>
                <c:pt idx="1">
                  <c:v>36</c:v>
                </c:pt>
                <c:pt idx="2">
                  <c:v>43</c:v>
                </c:pt>
                <c:pt idx="3">
                  <c:v>34</c:v>
                </c:pt>
                <c:pt idx="4">
                  <c:v>13</c:v>
                </c:pt>
                <c:pt idx="5">
                  <c:v>24</c:v>
                </c:pt>
              </c:numCache>
            </c:numRef>
          </c:val>
        </c:ser>
        <c:ser>
          <c:idx val="1"/>
          <c:order val="1"/>
          <c:tx>
            <c:v>14 DAT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 c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17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18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19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5 b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3 bc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Sheet2!$C$9:$C$14</c:f>
              <c:numCache>
                <c:formatCode>General</c:formatCode>
                <c:ptCount val="6"/>
                <c:pt idx="0">
                  <c:v>0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v>69 DAT</c:v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0 b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4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4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4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 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 b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Sheet2!$D$9:$D$14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105097088"/>
        <c:axId val="105098624"/>
      </c:barChart>
      <c:catAx>
        <c:axId val="105097088"/>
        <c:scaling>
          <c:orientation val="minMax"/>
        </c:scaling>
        <c:delete val="1"/>
        <c:axPos val="b"/>
        <c:majorTickMark val="out"/>
        <c:minorTickMark val="none"/>
        <c:tickLblPos val="none"/>
        <c:crossAx val="105098624"/>
        <c:crosses val="autoZero"/>
        <c:auto val="1"/>
        <c:lblAlgn val="ctr"/>
        <c:lblOffset val="100"/>
        <c:noMultiLvlLbl val="0"/>
      </c:catAx>
      <c:valAx>
        <c:axId val="10509862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Stunting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99"/>
            </a:pPr>
            <a:endParaRPr lang="en-US"/>
          </a:p>
        </c:txPr>
        <c:crossAx val="105097088"/>
        <c:crosses val="autoZero"/>
        <c:crossBetween val="between"/>
        <c:majorUnit val="20"/>
      </c:valAx>
      <c:spPr>
        <a:noFill/>
        <a:ln w="25392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599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 w="25392" cmpd="dbl">
      <a:solidFill>
        <a:prstClr val="black">
          <a:lumMod val="65000"/>
          <a:lumOff val="35000"/>
        </a:prstClr>
      </a:solidFill>
      <a:beve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75474687285712"/>
          <c:y val="3.9515677094417279E-2"/>
          <c:w val="0.85796741623513284"/>
          <c:h val="0.829702950982478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6500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6500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6480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6080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89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6910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6310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updated-apres-2011 Peanut]Sheet2'!$A$9:$A$14</c:f>
              <c:strCache>
                <c:ptCount val="6"/>
                <c:pt idx="0">
                  <c:v>Pyroxasulfone alone</c:v>
                </c:pt>
                <c:pt idx="1">
                  <c:v>Pyroxasulfone + Paraquat</c:v>
                </c:pt>
                <c:pt idx="2">
                  <c:v>Pyroxasulfone + Paraquat + Bentazon</c:v>
                </c:pt>
                <c:pt idx="3">
                  <c:v>Pyroxasulfone + Paraquat + Aciflourfen/Bentazon</c:v>
                </c:pt>
                <c:pt idx="4">
                  <c:v>Pyroxasulfone + Imazapic</c:v>
                </c:pt>
                <c:pt idx="5">
                  <c:v>Pyroxasulfone + Lactofen</c:v>
                </c:pt>
              </c:strCache>
            </c:strRef>
          </c:cat>
          <c:val>
            <c:numRef>
              <c:f>'[Chart in updated-apres-2011 Peanut]Sheet2'!$E$9:$E$14</c:f>
              <c:numCache>
                <c:formatCode>General</c:formatCode>
                <c:ptCount val="6"/>
                <c:pt idx="0">
                  <c:v>6500</c:v>
                </c:pt>
                <c:pt idx="1">
                  <c:v>6500</c:v>
                </c:pt>
                <c:pt idx="2">
                  <c:v>6480</c:v>
                </c:pt>
                <c:pt idx="3">
                  <c:v>6080</c:v>
                </c:pt>
                <c:pt idx="4">
                  <c:v>6910</c:v>
                </c:pt>
                <c:pt idx="5">
                  <c:v>6310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73984256"/>
        <c:axId val="77869440"/>
      </c:barChart>
      <c:catAx>
        <c:axId val="73984256"/>
        <c:scaling>
          <c:orientation val="minMax"/>
        </c:scaling>
        <c:delete val="1"/>
        <c:axPos val="b"/>
        <c:majorTickMark val="out"/>
        <c:minorTickMark val="none"/>
        <c:tickLblPos val="none"/>
        <c:crossAx val="77869440"/>
        <c:crosses val="autoZero"/>
        <c:auto val="1"/>
        <c:lblAlgn val="ctr"/>
        <c:lblOffset val="100"/>
        <c:noMultiLvlLbl val="0"/>
      </c:catAx>
      <c:valAx>
        <c:axId val="77869440"/>
        <c:scaling>
          <c:orientation val="minMax"/>
          <c:max val="7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lbs/A</a:t>
                </a:r>
              </a:p>
            </c:rich>
          </c:tx>
          <c:layout>
            <c:manualLayout>
              <c:xMode val="edge"/>
              <c:yMode val="edge"/>
              <c:x val="8.3332923655094725E-3"/>
              <c:y val="0.413426812373580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3984256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>
        <a:lumMod val="75000"/>
      </a:sysClr>
    </a:solidFill>
    <a:ln w="25400" cmpd="dbl">
      <a:solidFill>
        <a:prstClr val="black">
          <a:lumMod val="65000"/>
          <a:lumOff val="35000"/>
        </a:prstClr>
      </a:solidFill>
      <a:beve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6 DAT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399" dirty="0" smtClean="0"/>
                      <a:t>19 b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399" smtClean="0"/>
                      <a:t>27 a</a:t>
                    </a:r>
                    <a:endParaRPr lang="en-US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'PE13-10'!$A$2:$A$3</c:f>
              <c:strCache>
                <c:ptCount val="2"/>
                <c:pt idx="0">
                  <c:v>No Pyroxasulfone</c:v>
                </c:pt>
                <c:pt idx="1">
                  <c:v>Pyroxasulfone</c:v>
                </c:pt>
              </c:strCache>
            </c:strRef>
          </c:cat>
          <c:val>
            <c:numRef>
              <c:f>'PE13-10'!$B$2:$B$3</c:f>
              <c:numCache>
                <c:formatCode>General</c:formatCode>
                <c:ptCount val="2"/>
                <c:pt idx="0">
                  <c:v>19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v>29 DAT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399" smtClean="0"/>
                      <a:t>7 a</a:t>
                    </a:r>
                    <a:endParaRPr lang="en-US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399" smtClean="0"/>
                      <a:t>13 a</a:t>
                    </a:r>
                    <a:endParaRPr lang="en-US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'PE13-10'!$C$2:$C$3</c:f>
              <c:numCache>
                <c:formatCode>General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v>61 DAT</c:v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399" smtClean="0"/>
                      <a:t>3 a</a:t>
                    </a:r>
                    <a:endParaRPr lang="en-US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399" smtClean="0"/>
                      <a:t>6 a</a:t>
                    </a:r>
                    <a:endParaRPr lang="en-US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'PE13-10'!$D$2:$D$3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4880384"/>
        <c:axId val="104910848"/>
      </c:barChart>
      <c:catAx>
        <c:axId val="10488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910848"/>
        <c:crosses val="autoZero"/>
        <c:auto val="1"/>
        <c:lblAlgn val="ctr"/>
        <c:lblOffset val="100"/>
        <c:noMultiLvlLbl val="0"/>
      </c:catAx>
      <c:valAx>
        <c:axId val="10491084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Stunting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880384"/>
        <c:crosses val="autoZero"/>
        <c:crossBetween val="between"/>
        <c:majorUnit val="20"/>
      </c:valAx>
      <c:spPr>
        <a:noFill/>
        <a:ln w="25388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27684039495062E-2"/>
          <c:y val="0.10067268479052965"/>
          <c:w val="0.90447231596050459"/>
          <c:h val="0.75953539661709002"/>
        </c:manualLayout>
      </c:layout>
      <c:barChart>
        <c:barDir val="col"/>
        <c:grouping val="clustered"/>
        <c:varyColors val="0"/>
        <c:ser>
          <c:idx val="0"/>
          <c:order val="0"/>
          <c:tx>
            <c:v>6 DAT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0 d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30 a</a:t>
                    </a:r>
                    <a:endParaRPr lang="en-US" b="1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33 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33 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16 c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23 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PowerPoint]PE13-10'!$A$8:$A$13</c:f>
              <c:strCache>
                <c:ptCount val="6"/>
                <c:pt idx="0">
                  <c:v>Pyroxasulfone </c:v>
                </c:pt>
                <c:pt idx="1">
                  <c:v>Paraquat</c:v>
                </c:pt>
                <c:pt idx="2">
                  <c:v>Paraquat + Bentazon</c:v>
                </c:pt>
                <c:pt idx="3">
                  <c:v>Paraquat + Aciflourfen/Bentazon</c:v>
                </c:pt>
                <c:pt idx="4">
                  <c:v>Imazapic</c:v>
                </c:pt>
                <c:pt idx="5">
                  <c:v>Lactofen</c:v>
                </c:pt>
              </c:strCache>
            </c:strRef>
          </c:cat>
          <c:val>
            <c:numRef>
              <c:f>'[Chart in Microsoft PowerPoint]PE13-10'!$B$8:$B$13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33</c:v>
                </c:pt>
                <c:pt idx="3">
                  <c:v>33</c:v>
                </c:pt>
                <c:pt idx="4">
                  <c:v>16</c:v>
                </c:pt>
                <c:pt idx="5">
                  <c:v>23</c:v>
                </c:pt>
              </c:numCache>
            </c:numRef>
          </c:val>
        </c:ser>
        <c:ser>
          <c:idx val="1"/>
          <c:order val="1"/>
          <c:tx>
            <c:v>29 DAT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0 c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0" dirty="0" smtClean="0"/>
                      <a:t>11ab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17 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18 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4 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9 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'[Chart in Microsoft PowerPoint]PE13-10'!$C$8:$C$13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17</c:v>
                </c:pt>
                <c:pt idx="3">
                  <c:v>18</c:v>
                </c:pt>
                <c:pt idx="4">
                  <c:v>4</c:v>
                </c:pt>
                <c:pt idx="5">
                  <c:v>9</c:v>
                </c:pt>
              </c:numCache>
            </c:numRef>
          </c:val>
        </c:ser>
        <c:ser>
          <c:idx val="2"/>
          <c:order val="2"/>
          <c:tx>
            <c:v>61 DAT</c:v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0 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7 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3 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8 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4 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5 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'[Chart in Microsoft PowerPoint]PE13-10'!$D$8:$D$13</c:f>
              <c:numCache>
                <c:formatCode>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3</c:v>
                </c:pt>
                <c:pt idx="3">
                  <c:v>8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2"/>
        <c:axId val="82917248"/>
        <c:axId val="82918784"/>
      </c:barChart>
      <c:catAx>
        <c:axId val="82917248"/>
        <c:scaling>
          <c:orientation val="minMax"/>
        </c:scaling>
        <c:delete val="1"/>
        <c:axPos val="b"/>
        <c:majorTickMark val="none"/>
        <c:minorTickMark val="none"/>
        <c:tickLblPos val="none"/>
        <c:crossAx val="82918784"/>
        <c:crosses val="autoZero"/>
        <c:auto val="1"/>
        <c:lblAlgn val="ctr"/>
        <c:lblOffset val="100"/>
        <c:noMultiLvlLbl val="0"/>
      </c:catAx>
      <c:valAx>
        <c:axId val="8291878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</a:t>
                </a:r>
                <a:r>
                  <a:rPr lang="en-US" sz="1800" baseline="0"/>
                  <a:t> Stunting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6400166119477967E-3"/>
              <c:y val="0.399022246819787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2917248"/>
        <c:crosses val="autoZero"/>
        <c:crossBetween val="between"/>
        <c:majorUnit val="20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 w="25400" cmpd="dbl">
      <a:solidFill>
        <a:prstClr val="black">
          <a:lumMod val="65000"/>
          <a:lumOff val="35000"/>
        </a:prstClr>
      </a:solidFill>
      <a:beve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6025809273841"/>
          <c:y val="7.0270771238340968E-2"/>
          <c:w val="0.85966196412948503"/>
          <c:h val="0.7776721236116671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7777777777777913E-3"/>
                  <c:y val="-1.851851851851855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 smtClean="0">
                        <a:solidFill>
                          <a:schemeClr val="tx1"/>
                        </a:solidFill>
                      </a:rPr>
                      <a:t>5780 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913E-3"/>
                  <c:y val="-3.43915343915343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 smtClean="0">
                        <a:solidFill>
                          <a:schemeClr val="tx1"/>
                        </a:solidFill>
                      </a:rPr>
                      <a:t>5670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925337632080396E-17"/>
                  <c:y val="-3.174603174603174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 smtClean="0">
                        <a:solidFill>
                          <a:schemeClr val="tx1"/>
                        </a:solidFill>
                      </a:rPr>
                      <a:t>5680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96825396825396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 smtClean="0">
                        <a:solidFill>
                          <a:schemeClr val="tx1"/>
                        </a:solidFill>
                      </a:rPr>
                      <a:t>5630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0" dirty="0" smtClean="0">
                        <a:solidFill>
                          <a:schemeClr val="tx1"/>
                        </a:solidFill>
                      </a:rPr>
                      <a:t>6130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0" dirty="0" smtClean="0">
                        <a:solidFill>
                          <a:schemeClr val="tx1"/>
                        </a:solidFill>
                      </a:rPr>
                      <a:t>6160 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updated-apres-2011 Peanut]PE13-10'!$A$8:$A$13</c:f>
              <c:strCache>
                <c:ptCount val="6"/>
                <c:pt idx="0">
                  <c:v>Pyroxasulfone alone</c:v>
                </c:pt>
                <c:pt idx="1">
                  <c:v>Pyroxasulfone + Paraquat</c:v>
                </c:pt>
                <c:pt idx="2">
                  <c:v>Pyroxasulfone + Paraquat + Bentazon</c:v>
                </c:pt>
                <c:pt idx="3">
                  <c:v>Pyroxasulfone + Paraquat + Aciflourfen/Bentazon</c:v>
                </c:pt>
                <c:pt idx="4">
                  <c:v>Pyroxasulfone + Imazapic</c:v>
                </c:pt>
                <c:pt idx="5">
                  <c:v>Pyroxasulfone + Lactofen</c:v>
                </c:pt>
              </c:strCache>
            </c:strRef>
          </c:cat>
          <c:val>
            <c:numRef>
              <c:f>'[Chart in updated-apres-2011 Peanut]PE13-10'!$E$8:$E$13</c:f>
              <c:numCache>
                <c:formatCode>General</c:formatCode>
                <c:ptCount val="6"/>
                <c:pt idx="0">
                  <c:v>5780</c:v>
                </c:pt>
                <c:pt idx="1">
                  <c:v>5670</c:v>
                </c:pt>
                <c:pt idx="2">
                  <c:v>5680</c:v>
                </c:pt>
                <c:pt idx="3">
                  <c:v>5630</c:v>
                </c:pt>
                <c:pt idx="4">
                  <c:v>6130</c:v>
                </c:pt>
                <c:pt idx="5">
                  <c:v>6160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82270848"/>
        <c:axId val="82289024"/>
      </c:barChart>
      <c:catAx>
        <c:axId val="82270848"/>
        <c:scaling>
          <c:orientation val="minMax"/>
        </c:scaling>
        <c:delete val="1"/>
        <c:axPos val="b"/>
        <c:majorTickMark val="out"/>
        <c:minorTickMark val="none"/>
        <c:tickLblPos val="none"/>
        <c:crossAx val="82289024"/>
        <c:crosses val="autoZero"/>
        <c:auto val="1"/>
        <c:lblAlgn val="ctr"/>
        <c:lblOffset val="100"/>
        <c:noMultiLvlLbl val="0"/>
      </c:catAx>
      <c:valAx>
        <c:axId val="82289024"/>
        <c:scaling>
          <c:orientation val="minMax"/>
          <c:max val="7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lbs/A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2270848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75000"/>
      </a:schemeClr>
    </a:solidFill>
    <a:ln w="25400" cmpd="dbl">
      <a:solidFill>
        <a:prstClr val="black">
          <a:lumMod val="65000"/>
          <a:lumOff val="35000"/>
        </a:prstClr>
      </a:solidFill>
      <a:beve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pPr>
              <a:defRPr/>
            </a:pPr>
            <a:fld id="{A3FB81FB-17F6-43FA-B43C-BFEA9DF82ED5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pPr>
              <a:defRPr/>
            </a:pPr>
            <a:fld id="{22B7C014-D34D-4FB4-A92D-44B603F0F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3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2B49C4-8483-442B-84C5-E0C0075EC304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8EB03F-6AFD-4D48-BCF1-92489CD87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7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Why pyrox?  Lower use rate compared to metolachlor.  Less injury over the top compared to Prowl or Sonolan.  Better Texas panicum control than S-metolchlor (MAYBE RATE DEPENDENT)?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Isoxazoline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247C2-88D6-4CF3-A33D-CFB19397FD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4CC140-5CF5-4816-8918-C58987EAF74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Prowl H2O + Strongarm + Valor</a:t>
            </a:r>
          </a:p>
          <a:p>
            <a:endParaRPr lang="en-US" smtClean="0"/>
          </a:p>
          <a:p>
            <a:r>
              <a:rPr lang="en-US" smtClean="0"/>
              <a:t>GA06G = 70% of peanut acres in Georgia.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84837-F10A-4756-B207-78CE95C498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384B5-17F6-485F-A43F-68DABF1A8D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Planted on May 28</a:t>
            </a:r>
            <a:r>
              <a:rPr lang="en-US" baseline="30000" smtClean="0"/>
              <a:t>th</a:t>
            </a:r>
            <a:r>
              <a:rPr lang="en-US" smtClean="0"/>
              <a:t> and treatments made on June 9</a:t>
            </a:r>
            <a:r>
              <a:rPr lang="en-US" baseline="30000" smtClean="0"/>
              <a:t>th</a:t>
            </a:r>
            <a:r>
              <a:rPr lang="en-US" smtClean="0"/>
              <a:t>.  11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7C92B-BB8F-4B38-BA3A-884820CF8F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58F1BE-0ED8-4080-B575-D8ECBC0B91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7D0C8D-A176-4E16-AF8D-4883634BD5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3104F7-B13C-41DC-8F78-C8BFE4B1F2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Peanuts planted on May 11</a:t>
            </a:r>
            <a:r>
              <a:rPr lang="en-US" baseline="30000" smtClean="0"/>
              <a:t>th</a:t>
            </a:r>
            <a:r>
              <a:rPr lang="en-US" smtClean="0"/>
              <a:t> and treatments made on June 2</a:t>
            </a:r>
            <a:r>
              <a:rPr lang="en-US" baseline="30000" smtClean="0"/>
              <a:t>nd</a:t>
            </a:r>
            <a:r>
              <a:rPr lang="en-US" smtClean="0"/>
              <a:t>.  22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761BA-0B65-4896-BCB3-16AD8B9037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8B3D6-9878-48CD-B8D6-E8D84D7DAF4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Maximum injury from paraquat?</a:t>
            </a:r>
          </a:p>
          <a:p>
            <a:r>
              <a:rPr lang="en-US" smtClean="0"/>
              <a:t>Recovery period?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55782-88B7-4878-A151-78FFF01E599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Why pyrox?  Lower use rate compared to metolachlor.  Less injury over the top compared to Prowl or Sonolan.  Better Texas panicum control than S-metolchlor (MAYBE RATE DEPENDENT)?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Isoxazoline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DCB3B2-5DB1-48D4-903A-EAC0DBB7B1C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21EE9-4181-4C7B-8B39-0A519EF88E6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Stunting:  	2009: no problem (22 days between planting and treatment @ V4 w/ height of 2”)</a:t>
            </a:r>
          </a:p>
          <a:p>
            <a:r>
              <a:rPr lang="en-US" smtClean="0"/>
              <a:t>	2010: additional stunting (13 days between planting and treatment @ V4-V5 w/ height of 4”)</a:t>
            </a:r>
          </a:p>
          <a:p>
            <a:r>
              <a:rPr lang="en-US" smtClean="0"/>
              <a:t>	Difference between seasons?  </a:t>
            </a:r>
          </a:p>
          <a:p>
            <a:endParaRPr lang="en-US" smtClean="0"/>
          </a:p>
          <a:p>
            <a:r>
              <a:rPr lang="en-US" smtClean="0"/>
              <a:t>Yield:  No problem.  Should mention that we used 4oz/A and the projected use rate is 1-2 oz/A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840376-E579-4823-9F46-493C0F1E97A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6E59B-40E9-43B0-A76E-727C2469074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F631C-814A-4E66-9924-53BA11380DB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Mentions</a:t>
            </a:r>
            <a:r>
              <a:rPr lang="en-US" baseline="0" dirty="0" smtClean="0"/>
              <a:t> KIH owns the rights…. Allows BASF, FMC, and </a:t>
            </a:r>
            <a:r>
              <a:rPr lang="en-US" baseline="0" dirty="0" err="1" smtClean="0"/>
              <a:t>Valent</a:t>
            </a:r>
            <a:r>
              <a:rPr lang="en-US" baseline="0" dirty="0" smtClean="0"/>
              <a:t> to distribute or include the AI in formulations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1E1D9-1916-458E-A381-6FEA6C8250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Pyroxasulfone</a:t>
            </a:r>
            <a:r>
              <a:rPr lang="en-US" dirty="0" smtClean="0"/>
              <a:t> does exhibit excellent residual control of troublesome weeds such as Palmer amaranth, Texas </a:t>
            </a:r>
            <a:r>
              <a:rPr lang="en-US" dirty="0" err="1" smtClean="0"/>
              <a:t>panicum</a:t>
            </a:r>
            <a:r>
              <a:rPr lang="en-US" dirty="0" smtClean="0"/>
              <a:t>, and large crabgrass.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Texas </a:t>
            </a:r>
            <a:r>
              <a:rPr lang="en-US" dirty="0" err="1" smtClean="0"/>
              <a:t>panicum</a:t>
            </a:r>
            <a:r>
              <a:rPr lang="en-US" dirty="0" smtClean="0"/>
              <a:t> control</a:t>
            </a:r>
            <a:r>
              <a:rPr lang="en-US" baseline="0" dirty="0" smtClean="0"/>
              <a:t> is rate dependent.  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2F6FE-7DDE-49D2-9518-54FE8D30B9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Peanut tolerance work in GA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4C642A-B0B2-4F62-9A2D-EFD5BE17F2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Data reported at SWSS 2012.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At the 4 oz/A rate…  </a:t>
            </a:r>
            <a:r>
              <a:rPr lang="en-US" dirty="0" err="1" smtClean="0"/>
              <a:t>chlorosis</a:t>
            </a:r>
            <a:r>
              <a:rPr lang="en-US" dirty="0" smtClean="0"/>
              <a:t> and some stunting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At the 8 oz/A rate….  </a:t>
            </a:r>
            <a:r>
              <a:rPr lang="en-US" dirty="0" err="1" smtClean="0"/>
              <a:t>Chlorosis</a:t>
            </a:r>
            <a:r>
              <a:rPr lang="en-US" dirty="0" smtClean="0"/>
              <a:t> and eventually necrosis followed by stunting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FBDAC-71AE-4B96-B9C4-3C21BD8EC6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In a set of experiments we evaluated </a:t>
            </a:r>
            <a:r>
              <a:rPr lang="en-US" dirty="0" err="1" smtClean="0"/>
              <a:t>pyroxasulfone</a:t>
            </a:r>
            <a:r>
              <a:rPr lang="en-US" dirty="0" smtClean="0"/>
              <a:t> application timing (10, 30, 60, and 90 DAP) and rate (4 and 8 </a:t>
            </a:r>
            <a:r>
              <a:rPr lang="en-US" dirty="0" err="1" smtClean="0"/>
              <a:t>oz</a:t>
            </a:r>
            <a:r>
              <a:rPr lang="en-US" dirty="0" smtClean="0"/>
              <a:t>).  </a:t>
            </a:r>
          </a:p>
          <a:p>
            <a:pPr marL="175805" indent="-17580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Pyroxasulfone</a:t>
            </a:r>
            <a:r>
              <a:rPr lang="en-US" dirty="0" smtClean="0">
                <a:solidFill>
                  <a:schemeClr val="bg1"/>
                </a:solidFill>
              </a:rPr>
              <a:t> applied 11 DAP at 4 and 8 </a:t>
            </a:r>
            <a:r>
              <a:rPr lang="en-US" dirty="0" err="1" smtClean="0">
                <a:solidFill>
                  <a:schemeClr val="bg1"/>
                </a:solidFill>
              </a:rPr>
              <a:t>oz</a:t>
            </a:r>
            <a:r>
              <a:rPr lang="en-US" dirty="0" smtClean="0">
                <a:solidFill>
                  <a:schemeClr val="bg1"/>
                </a:solidFill>
              </a:rPr>
              <a:t>/A caused 10 and 27% stunting, respectively</a:t>
            </a:r>
          </a:p>
          <a:p>
            <a:pPr marL="175805" indent="-17580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Application of </a:t>
            </a:r>
            <a:r>
              <a:rPr lang="en-US" dirty="0" err="1" smtClean="0">
                <a:solidFill>
                  <a:schemeClr val="bg1"/>
                </a:solidFill>
              </a:rPr>
              <a:t>pyroxasulfone</a:t>
            </a:r>
            <a:r>
              <a:rPr lang="en-US" dirty="0" smtClean="0">
                <a:solidFill>
                  <a:schemeClr val="bg1"/>
                </a:solidFill>
              </a:rPr>
              <a:t> at 30, 60, and 90 DAP at 4 or 8 </a:t>
            </a:r>
            <a:r>
              <a:rPr lang="en-US" dirty="0" err="1" smtClean="0">
                <a:solidFill>
                  <a:schemeClr val="bg1"/>
                </a:solidFill>
              </a:rPr>
              <a:t>oz</a:t>
            </a:r>
            <a:r>
              <a:rPr lang="en-US" dirty="0" smtClean="0">
                <a:solidFill>
                  <a:schemeClr val="bg1"/>
                </a:solidFill>
              </a:rPr>
              <a:t>/A did not result in significant injury (&lt;2%)</a:t>
            </a:r>
          </a:p>
          <a:p>
            <a:pPr marL="175805" indent="-17580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Yield was not influenced by </a:t>
            </a:r>
            <a:r>
              <a:rPr lang="en-US" dirty="0" err="1" smtClean="0">
                <a:solidFill>
                  <a:schemeClr val="bg1"/>
                </a:solidFill>
              </a:rPr>
              <a:t>pyroxasulfone</a:t>
            </a:r>
            <a:r>
              <a:rPr lang="en-US" dirty="0" smtClean="0">
                <a:solidFill>
                  <a:schemeClr val="bg1"/>
                </a:solidFill>
              </a:rPr>
              <a:t> rate or application timing </a:t>
            </a:r>
          </a:p>
          <a:p>
            <a:pPr marL="175805" indent="-17580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75805" indent="-17580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94D1A-953D-427C-8674-75166552C7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3815F-5787-4396-A678-6B82AD51A6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Two studies conducted at Ty Ty Georgia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2C5856-62F8-4B44-8979-1E3B4B02AA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3448-21F0-400F-B647-A1F0A80A4C8F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52C56-269B-48FD-AFC1-F3A43D70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4C11-7A5C-497A-B13F-F11A1633292E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0717-04EC-47AF-87CC-3E9CD9ACF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9027-9405-4F57-881D-7D6E71A68C7D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C1AB-B268-48FC-B6A7-176AB0877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48C1-C46C-49D9-912B-9603723E6172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7D82-59B6-4320-8431-EB245DEE8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7665-FB0A-4C23-9E87-A4E652101106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F786-3381-478A-90EE-7AF0180F4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9FF9-822A-4F35-98FA-E72921BFB9D8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53A2-803F-470C-8266-3CF2E9D62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1135-37A9-46E7-9E4D-487137E05D23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5E51-7294-46C5-8502-49F54156C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5141-6C94-425F-843F-C88249A24023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2E50-9AB0-4E06-872C-7A6CC83EE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B5D1-4551-4214-B60F-BEFE104433FC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6283-729A-4B50-BA3D-AF7AC021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A68E5-7B9E-4AF7-B1EF-8DF42DED4E0D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17B7-0416-45E3-B57B-8385C82B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4D13-8A90-4CAE-9107-82419236DB87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3508-8588-4F33-ADA2-E275C5C3F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15F6-C574-4CA1-B91A-0E751FE7D6F0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E95A-5EC0-4599-A9A1-5396C1649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A3E08-9095-48AD-86E2-E13B1403BC03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D406-63A5-4BC8-AD0D-C321EE5AD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3943-D0C9-4CEB-9531-E3F6756B77D3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3E80-9450-4902-A344-16953BD91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1E90-5F1B-422A-8EE5-1EDEA93BBCF1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2D17-3DB3-477D-98F3-E8FC5DB21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1961-2387-4316-B032-FBACFE1EF76A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2B4-D0A0-4DEE-AD91-9515611F3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BD59-0BB6-4CDA-ABCE-8349F94F1C80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98C6-FB64-4EF0-887E-6F158F0E5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6B7-0C4C-49B1-946E-9DA596019461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6B22-71EC-48C8-8B7F-493CD1FAF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B9CA-274D-4FFF-B215-08AA4E7A3A53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5946-C6E7-42CB-99F6-52DE54F62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271A-8726-4689-B8B3-F345D1DF7400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EDB0-CEFC-4A25-84B8-7F0A1D9E5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6193-740B-439B-B20C-DBE3678D4194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26DC-4590-4AA7-B6CF-662E22A94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57C39-2B18-47DA-A5CE-3896AF37F266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EE06-76AE-4869-B110-E1457D522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B5159-D790-43CE-A768-0AAF645EDEA4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6ABE-2CD2-4C1F-BAAF-DCC16A782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2C62-909B-401A-B318-8774DD8D372D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5371-8107-431F-B5C2-7CEA9C148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8BB2-7CB2-4DFB-A248-2E8369BF6895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4A73-BC57-4683-BBC8-0FC680FBF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1666-A596-4ACC-A768-EE5A27B5E7E7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A3FB-A17B-41B8-A50A-1B93FB5BB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979F-4EAF-4B40-B605-013387C1A312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8B05-6AEF-4114-9918-1E884232C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35B5-D901-454C-9B25-47C011332ED5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C336-2A5F-4944-B894-73F74671E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DE421-C395-41D5-91EF-56B04410AA1D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8B8B-32CB-4118-9B02-73C8E5763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12DE6-9A2E-4E11-B2B3-ACC4BA2DC933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6512-08AF-4C7F-B155-1D117053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20F7-E001-49D1-93DA-A2018ABE6459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37F3-2078-4FAC-8366-A6CA914C0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D318-0672-4E57-B72A-1D7B01721D2F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623D-35A1-43AF-BFA9-274B8E6C2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42BA-D82F-4A42-ADD1-4160A98DE30D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4999-555E-4405-BA20-7F2DB19D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D6145E-52F1-4784-A5EE-9755276987B6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282F1C9-A785-49AB-9042-76D05B159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2DE93F8-4258-4D66-A985-14AE0A0E47DD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5F21855-DC4F-475A-8449-85E2C2F17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4D1F4D-9D54-4550-AC55-7B5EBD94E806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09B8C3E-DC13-4ABB-9C71-E4FC02233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en/6/67/UGA$!logo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2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Peanut Response to Foliar Applied </a:t>
            </a:r>
            <a:r>
              <a:rPr lang="en-US" dirty="0" err="1" smtClean="0">
                <a:solidFill>
                  <a:srgbClr val="FFFF00"/>
                </a:solidFill>
              </a:rPr>
              <a:t>Pyroxasulfone</a:t>
            </a:r>
            <a:r>
              <a:rPr lang="en-US" smtClean="0">
                <a:solidFill>
                  <a:srgbClr val="FFFF00"/>
                </a:solidFill>
              </a:rPr>
              <a:t> Tank-Mixtures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048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400" smtClean="0">
                <a:solidFill>
                  <a:srgbClr val="F2F2F2"/>
                </a:solidFill>
              </a:rPr>
              <a:t>P.M. Eure*, E.P. Prostko, and R.M. Merchant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smtClean="0">
                <a:solidFill>
                  <a:srgbClr val="F2F2F2"/>
                </a:solidFill>
              </a:rPr>
              <a:t>Department of Crop &amp; Soil Sciences</a:t>
            </a:r>
          </a:p>
        </p:txBody>
      </p:sp>
      <p:pic>
        <p:nvPicPr>
          <p:cNvPr id="39939" name="Picture 5" descr="University of Georgia College of Agricultural and Environmental Scie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343400"/>
            <a:ext cx="5610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File:UGA$!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8363" y="6405563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Materials and Methods-II</a:t>
            </a:r>
          </a:p>
        </p:txBody>
      </p:sp>
      <p:sp>
        <p:nvSpPr>
          <p:cNvPr id="58370" name="Content Placeholder 2"/>
          <p:cNvSpPr txBox="1">
            <a:spLocks/>
          </p:cNvSpPr>
          <p:nvPr/>
        </p:nvSpPr>
        <p:spPr bwMode="auto">
          <a:xfrm>
            <a:off x="152400" y="136525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Factorial design (2 x 6 )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Pyroxasulfone 85WG (2)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0 or 4 oz/A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Foliar herbicide system (6)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No foliar herbicide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Paraquat 2SL (8 oz/A)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Paraquat 2SL (12 oz/A) + Bentazon 4SL (8 oz/A)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Paraquat 2SL (12 oz/A) + Bentazon/Acifluorfen 4SL (24 oz/A) 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Imazapic 2AS (4 oz/A)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Lactofen 2SC (12.5 oz/A)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All herbicide treatments included 0.25% v/v NIS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Materials and Methods-III</a:t>
            </a:r>
            <a:endParaRPr lang="en-US" smtClean="0"/>
          </a:p>
        </p:txBody>
      </p:sp>
      <p:sp>
        <p:nvSpPr>
          <p:cNvPr id="60418" name="Content Placeholder 2"/>
          <p:cNvSpPr txBox="1">
            <a:spLocks/>
          </p:cNvSpPr>
          <p:nvPr/>
        </p:nvSpPr>
        <p:spPr bwMode="auto">
          <a:xfrm>
            <a:off x="76200" y="121920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Application method: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CO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-pressurized backpack sprayer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15 GPA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DG 11002XR spray tips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Cultivar: ‘GA-06G’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Plots maintained weed-   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     free</a:t>
            </a:r>
          </a:p>
          <a:p>
            <a:pPr marL="457200" indent="-457200">
              <a:spcBef>
                <a:spcPct val="20000"/>
              </a:spcBef>
            </a:pP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endParaRPr lang="en-US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0419" name="Picture 5" descr="Picture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988" y="1435100"/>
            <a:ext cx="4343400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Materials and Methods-IV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19200"/>
            <a:ext cx="87630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Data recorded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Peanut stunting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Yield</a:t>
            </a:r>
          </a:p>
          <a:p>
            <a:pPr lvl="2">
              <a:defRPr/>
            </a:pPr>
            <a:r>
              <a:rPr lang="en-US" dirty="0" smtClean="0">
                <a:solidFill>
                  <a:schemeClr val="bg1"/>
                </a:solidFill>
              </a:rPr>
              <a:t>Adjusted to 10% moisture</a:t>
            </a:r>
          </a:p>
          <a:p>
            <a:pPr lvl="2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Data subjected to ANOVA and means separated using Fisher’s Protected LSD Test (</a:t>
            </a:r>
            <a:r>
              <a:rPr lang="en-US" i="1" dirty="0">
                <a:solidFill>
                  <a:schemeClr val="bg1"/>
                </a:solidFill>
              </a:rPr>
              <a:t>P </a:t>
            </a:r>
            <a:r>
              <a:rPr lang="en-US" dirty="0">
                <a:solidFill>
                  <a:schemeClr val="bg1"/>
                </a:solidFill>
              </a:rPr>
              <a:t>≤ </a:t>
            </a:r>
            <a:r>
              <a:rPr lang="en-US" dirty="0" smtClean="0">
                <a:solidFill>
                  <a:schemeClr val="bg1"/>
                </a:solidFill>
              </a:rPr>
              <a:t>0.10) </a:t>
            </a:r>
            <a:r>
              <a:rPr lang="en-US" dirty="0">
                <a:solidFill>
                  <a:schemeClr val="bg1"/>
                </a:solidFill>
              </a:rPr>
              <a:t>when appropriate</a:t>
            </a: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Results - Statistics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 interaction between year, </a:t>
            </a:r>
            <a:r>
              <a:rPr lang="en-US" dirty="0" err="1" smtClean="0">
                <a:solidFill>
                  <a:schemeClr val="bg1"/>
                </a:solidFill>
              </a:rPr>
              <a:t>pyroxasulfone</a:t>
            </a:r>
            <a:r>
              <a:rPr lang="en-US" dirty="0" smtClean="0">
                <a:solidFill>
                  <a:schemeClr val="bg1"/>
                </a:solidFill>
              </a:rPr>
              <a:t> rate, and foliar herbicide system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Main effects will be discussed: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Pyroxasulfone</a:t>
            </a:r>
            <a:r>
              <a:rPr lang="en-US" dirty="0" smtClean="0">
                <a:solidFill>
                  <a:schemeClr val="bg1"/>
                </a:solidFill>
              </a:rPr>
              <a:t> rate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Foliar herbicide </a:t>
            </a:r>
            <a:r>
              <a:rPr lang="en-US" dirty="0" smtClean="0">
                <a:solidFill>
                  <a:schemeClr val="bg1"/>
                </a:solidFill>
              </a:rPr>
              <a:t>system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2009</a:t>
            </a:r>
          </a:p>
        </p:txBody>
      </p:sp>
      <p:pic>
        <p:nvPicPr>
          <p:cNvPr id="64514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3152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35000" y="1168400"/>
          <a:ext cx="78740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Peanut Stunting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0" y="6477000"/>
            <a:ext cx="434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*Data pooled over foliar herbicide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228600" y="57150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Paraquat 2SL @ 8 oz/A</a:t>
            </a: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4778375" y="57150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Pyroxasulfone 85WG @ 4 oz/A</a:t>
            </a:r>
          </a:p>
          <a:p>
            <a:pPr algn="ctr"/>
            <a:r>
              <a:rPr lang="en-US" sz="2000" b="1"/>
              <a:t>+ Paraquat 2SL @ 8 oz/A</a:t>
            </a: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0" y="6488113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42 DAT</a:t>
            </a:r>
          </a:p>
        </p:txBody>
      </p:sp>
      <p:pic>
        <p:nvPicPr>
          <p:cNvPr id="67589" name="Picture 2" descr="F:\pe-02-09\july 21\IMG_3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228600"/>
            <a:ext cx="41148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7590" name="Picture 3" descr="F:\pe-02-09\july 21\IMG_3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75" y="228600"/>
            <a:ext cx="41148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322695"/>
              </p:ext>
            </p:extLst>
          </p:nvPr>
        </p:nvGraphicFramePr>
        <p:xfrm>
          <a:off x="430810" y="1066800"/>
          <a:ext cx="833120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5562600"/>
          <a:ext cx="7132320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720"/>
                <a:gridCol w="1188720"/>
                <a:gridCol w="1188720"/>
                <a:gridCol w="1188720"/>
                <a:gridCol w="1188720"/>
                <a:gridCol w="118872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Foliar Herbicide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+ </a:t>
                      </a:r>
                      <a:r>
                        <a:rPr lang="en-US" sz="1400" dirty="0" err="1" smtClean="0"/>
                        <a:t>Bentazon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+ </a:t>
                      </a:r>
                      <a:r>
                        <a:rPr lang="en-US" sz="1400" dirty="0" err="1" smtClean="0"/>
                        <a:t>Bentazon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Acifluorfen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/>
                        <a:t>Imazapic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Lactofen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Peanut Stunting</a:t>
            </a:r>
          </a:p>
        </p:txBody>
      </p:sp>
      <p:sp>
        <p:nvSpPr>
          <p:cNvPr id="69644" name="TextBox 6"/>
          <p:cNvSpPr txBox="1">
            <a:spLocks noChangeArrowheads="1"/>
          </p:cNvSpPr>
          <p:nvPr/>
        </p:nvSpPr>
        <p:spPr bwMode="auto">
          <a:xfrm>
            <a:off x="0" y="6550025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*Data pooled over pyroxasulfone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F:\pe-02-09\july 21\IMG_3019.JPG"/>
          <p:cNvPicPr>
            <a:picLocks noChangeAspect="1" noChangeArrowheads="1"/>
          </p:cNvPicPr>
          <p:nvPr/>
        </p:nvPicPr>
        <p:blipFill>
          <a:blip r:embed="rId3" cstate="print"/>
          <a:srcRect t="8908" b="-2"/>
          <a:stretch>
            <a:fillRect/>
          </a:stretch>
        </p:blipFill>
        <p:spPr bwMode="auto">
          <a:xfrm>
            <a:off x="4691063" y="152400"/>
            <a:ext cx="4329112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659" name="Picture 2" descr="F:\pe-02-09\july 21\IMG_3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2400"/>
            <a:ext cx="4392613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660" name="TextBox 8"/>
          <p:cNvSpPr txBox="1">
            <a:spLocks noChangeArrowheads="1"/>
          </p:cNvSpPr>
          <p:nvPr/>
        </p:nvSpPr>
        <p:spPr bwMode="auto">
          <a:xfrm>
            <a:off x="76200" y="5413375"/>
            <a:ext cx="43926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NTC</a:t>
            </a:r>
          </a:p>
        </p:txBody>
      </p:sp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4687888" y="5389563"/>
            <a:ext cx="4332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Pyroxasulfone 85WG @ 4 oz/A</a:t>
            </a:r>
          </a:p>
          <a:p>
            <a:pPr algn="ctr"/>
            <a:r>
              <a:rPr lang="en-US" sz="1600" b="1"/>
              <a:t>+ Paraquat 2SL @ 12 oz/A</a:t>
            </a:r>
          </a:p>
          <a:p>
            <a:pPr algn="ctr"/>
            <a:r>
              <a:rPr lang="en-US" sz="1600" b="1"/>
              <a:t>+ Bentazon 4SL @ 8 oz/A</a:t>
            </a:r>
          </a:p>
        </p:txBody>
      </p:sp>
      <p:sp>
        <p:nvSpPr>
          <p:cNvPr id="70662" name="TextBox 2"/>
          <p:cNvSpPr txBox="1">
            <a:spLocks noChangeArrowheads="1"/>
          </p:cNvSpPr>
          <p:nvPr/>
        </p:nvSpPr>
        <p:spPr bwMode="auto">
          <a:xfrm>
            <a:off x="0" y="6477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42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7270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061866"/>
              </p:ext>
            </p:extLst>
          </p:nvPr>
        </p:nvGraphicFramePr>
        <p:xfrm>
          <a:off x="678790" y="1153205"/>
          <a:ext cx="788035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Worksheet" r:id="rId4" imgW="7877243" imgH="5134065" progId="Excel.Sheet.8">
                  <p:embed/>
                </p:oleObj>
              </mc:Choice>
              <mc:Fallback>
                <p:oleObj name="Worksheet" r:id="rId4" imgW="7877243" imgH="5134065" progId="Excel.Shee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90" y="1153205"/>
                        <a:ext cx="7880350" cy="513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Peanut Yield</a:t>
            </a:r>
          </a:p>
        </p:txBody>
      </p:sp>
      <p:sp>
        <p:nvSpPr>
          <p:cNvPr id="72708" name="TextBox 6"/>
          <p:cNvSpPr txBox="1">
            <a:spLocks noChangeArrowheads="1"/>
          </p:cNvSpPr>
          <p:nvPr/>
        </p:nvSpPr>
        <p:spPr bwMode="auto">
          <a:xfrm>
            <a:off x="0" y="6477000"/>
            <a:ext cx="403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*Data pooled over foliar herbicide systems</a:t>
            </a:r>
          </a:p>
        </p:txBody>
      </p:sp>
      <p:sp>
        <p:nvSpPr>
          <p:cNvPr id="72709" name="TextBox 1"/>
          <p:cNvSpPr txBox="1">
            <a:spLocks noChangeArrowheads="1"/>
          </p:cNvSpPr>
          <p:nvPr/>
        </p:nvSpPr>
        <p:spPr bwMode="auto">
          <a:xfrm>
            <a:off x="7696200" y="6172200"/>
            <a:ext cx="838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P=0.42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1816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Inhibitor of VLCFA synthesis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Low use rates</a:t>
            </a:r>
          </a:p>
          <a:p>
            <a:pPr eaLnBrk="1" hangingPunct="1">
              <a:buFont typeface="Arial" charset="0"/>
              <a:buNone/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Developed for use in corn, soybean, sunflower, and wheat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</a:endParaRPr>
          </a:p>
        </p:txBody>
      </p:sp>
      <p:pic>
        <p:nvPicPr>
          <p:cNvPr id="1032" name="Picture 8" descr="http://www.farmchemicalsinternational.com/images/structures/largeview/pyroxasulfone.gif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5334000" y="1768475"/>
            <a:ext cx="3500438" cy="2651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Peanut Yield</a:t>
            </a:r>
          </a:p>
        </p:txBody>
      </p:sp>
      <p:sp>
        <p:nvSpPr>
          <p:cNvPr id="73730" name="TextBox 4"/>
          <p:cNvSpPr txBox="1">
            <a:spLocks noChangeArrowheads="1"/>
          </p:cNvSpPr>
          <p:nvPr/>
        </p:nvSpPr>
        <p:spPr bwMode="auto">
          <a:xfrm>
            <a:off x="0" y="6477000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*Data pooled pyroxasulfone rates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24998"/>
              </p:ext>
            </p:extLst>
          </p:nvPr>
        </p:nvGraphicFramePr>
        <p:xfrm>
          <a:off x="304800" y="1005840"/>
          <a:ext cx="8458200" cy="54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19849"/>
              </p:ext>
            </p:extLst>
          </p:nvPr>
        </p:nvGraphicFramePr>
        <p:xfrm>
          <a:off x="1295400" y="5715000"/>
          <a:ext cx="7315200" cy="846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561"/>
                <a:gridCol w="1114839"/>
                <a:gridCol w="1298713"/>
                <a:gridCol w="1139687"/>
                <a:gridCol w="1295400"/>
                <a:gridCol w="1143000"/>
              </a:tblGrid>
              <a:tr h="8466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Foliar Herbicide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+ </a:t>
                      </a:r>
                      <a:r>
                        <a:rPr lang="en-US" sz="1400" dirty="0" err="1" smtClean="0"/>
                        <a:t>Bentazon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+ </a:t>
                      </a:r>
                      <a:r>
                        <a:rPr lang="en-US" sz="1400" dirty="0" err="1" smtClean="0"/>
                        <a:t>Bentazon</a:t>
                      </a:r>
                      <a:r>
                        <a:rPr lang="en-US" sz="1400" dirty="0" smtClean="0"/>
                        <a:t>/</a:t>
                      </a:r>
                    </a:p>
                    <a:p>
                      <a:pPr algn="ctr"/>
                      <a:r>
                        <a:rPr lang="en-US" sz="1400" dirty="0" err="1" smtClean="0"/>
                        <a:t>Acifluorfen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/>
                        <a:t>Imazapic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Lactofen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9" name="TextBox 1"/>
          <p:cNvSpPr txBox="1">
            <a:spLocks noChangeArrowheads="1"/>
          </p:cNvSpPr>
          <p:nvPr/>
        </p:nvSpPr>
        <p:spPr bwMode="auto">
          <a:xfrm>
            <a:off x="7696200" y="64770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P=0.21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2010</a:t>
            </a:r>
          </a:p>
        </p:txBody>
      </p:sp>
      <p:pic>
        <p:nvPicPr>
          <p:cNvPr id="75778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3152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225533"/>
              </p:ext>
            </p:extLst>
          </p:nvPr>
        </p:nvGraphicFramePr>
        <p:xfrm>
          <a:off x="635000" y="1219200"/>
          <a:ext cx="78740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Peanut Stunting</a:t>
            </a:r>
          </a:p>
        </p:txBody>
      </p:sp>
      <p:sp>
        <p:nvSpPr>
          <p:cNvPr id="77829" name="TextBox 5"/>
          <p:cNvSpPr txBox="1">
            <a:spLocks noChangeArrowheads="1"/>
          </p:cNvSpPr>
          <p:nvPr/>
        </p:nvSpPr>
        <p:spPr bwMode="auto">
          <a:xfrm>
            <a:off x="0" y="6477000"/>
            <a:ext cx="472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*Data pooled over foliar herbicide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 txBox="1">
            <a:spLocks/>
          </p:cNvSpPr>
          <p:nvPr/>
        </p:nvSpPr>
        <p:spPr bwMode="auto">
          <a:xfrm>
            <a:off x="398463" y="5324475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8851" name="Picture 2" descr="F:\pe-13-10\july 1\Picture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1148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8852" name="Picture 3" descr="F:\pe-13-10\july 1\Picture 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"/>
            <a:ext cx="41148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8853" name="TextBox 6"/>
          <p:cNvSpPr txBox="1">
            <a:spLocks noChangeArrowheads="1"/>
          </p:cNvSpPr>
          <p:nvPr/>
        </p:nvSpPr>
        <p:spPr bwMode="auto">
          <a:xfrm>
            <a:off x="228600" y="57150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Paraquat 2SL @ 8 oz/A</a:t>
            </a:r>
          </a:p>
        </p:txBody>
      </p:sp>
      <p:sp>
        <p:nvSpPr>
          <p:cNvPr id="78854" name="TextBox 7"/>
          <p:cNvSpPr txBox="1">
            <a:spLocks noChangeArrowheads="1"/>
          </p:cNvSpPr>
          <p:nvPr/>
        </p:nvSpPr>
        <p:spPr bwMode="auto">
          <a:xfrm>
            <a:off x="4778375" y="57150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Pyroxasulfone</a:t>
            </a:r>
            <a:r>
              <a:rPr lang="en-US" sz="2000" b="1" dirty="0"/>
              <a:t> 85WG @ 4 </a:t>
            </a:r>
            <a:r>
              <a:rPr lang="en-US" sz="2000" b="1" dirty="0" err="1"/>
              <a:t>oz</a:t>
            </a:r>
            <a:r>
              <a:rPr lang="en-US" sz="2000" b="1" dirty="0"/>
              <a:t>/A</a:t>
            </a:r>
          </a:p>
          <a:p>
            <a:pPr algn="ctr"/>
            <a:r>
              <a:rPr lang="en-US" sz="2000" b="1" dirty="0" smtClean="0"/>
              <a:t>+ </a:t>
            </a:r>
            <a:r>
              <a:rPr lang="en-US" sz="2000" b="1" dirty="0" err="1" smtClean="0"/>
              <a:t>Paraquat</a:t>
            </a:r>
            <a:r>
              <a:rPr lang="en-US" sz="2000" b="1" dirty="0" smtClean="0"/>
              <a:t> </a:t>
            </a:r>
            <a:r>
              <a:rPr lang="en-US" sz="2000" b="1" dirty="0"/>
              <a:t>2SL @ 8 </a:t>
            </a:r>
            <a:r>
              <a:rPr lang="en-US" sz="2000" b="1" dirty="0" err="1"/>
              <a:t>oz</a:t>
            </a:r>
            <a:r>
              <a:rPr lang="en-US" sz="2000" b="1" dirty="0"/>
              <a:t>/A</a:t>
            </a:r>
          </a:p>
        </p:txBody>
      </p:sp>
      <p:sp>
        <p:nvSpPr>
          <p:cNvPr id="78855" name="TextBox 1"/>
          <p:cNvSpPr txBox="1">
            <a:spLocks noChangeArrowheads="1"/>
          </p:cNvSpPr>
          <p:nvPr/>
        </p:nvSpPr>
        <p:spPr bwMode="auto">
          <a:xfrm>
            <a:off x="0" y="65135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29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Peanut Stunting</a:t>
            </a:r>
          </a:p>
        </p:txBody>
      </p:sp>
      <p:sp>
        <p:nvSpPr>
          <p:cNvPr id="80898" name="TextBox 4"/>
          <p:cNvSpPr txBox="1">
            <a:spLocks noChangeArrowheads="1"/>
          </p:cNvSpPr>
          <p:nvPr/>
        </p:nvSpPr>
        <p:spPr bwMode="auto">
          <a:xfrm>
            <a:off x="0" y="6550025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*Data pooled pyroxasulfone rates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09600" y="99060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5715000"/>
          <a:ext cx="73914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/>
                <a:gridCol w="1219200"/>
                <a:gridCol w="1219200"/>
                <a:gridCol w="1219200"/>
                <a:gridCol w="1219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Foliar Herbicide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+ </a:t>
                      </a:r>
                      <a:r>
                        <a:rPr lang="en-US" sz="1400" dirty="0" err="1" smtClean="0"/>
                        <a:t>Bentazon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+ </a:t>
                      </a:r>
                      <a:r>
                        <a:rPr lang="en-US" sz="1400" dirty="0" err="1" smtClean="0"/>
                        <a:t>Bentazon</a:t>
                      </a:r>
                      <a:r>
                        <a:rPr lang="en-US" sz="1400" dirty="0" smtClean="0"/>
                        <a:t>/</a:t>
                      </a:r>
                    </a:p>
                    <a:p>
                      <a:pPr algn="ctr"/>
                      <a:r>
                        <a:rPr lang="en-US" sz="1400" dirty="0" err="1" smtClean="0"/>
                        <a:t>Acifluorfen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/>
                        <a:t>Imazapic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Lactofen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 animBg="0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:\pe-13-10\july 1\Picture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1148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47" name="Picture 3" descr="F:\pe-13-10\july 1\Picture 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"/>
            <a:ext cx="41148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948" name="TextBox 4"/>
          <p:cNvSpPr txBox="1">
            <a:spLocks noChangeArrowheads="1"/>
          </p:cNvSpPr>
          <p:nvPr/>
        </p:nvSpPr>
        <p:spPr bwMode="auto">
          <a:xfrm>
            <a:off x="76200" y="5670550"/>
            <a:ext cx="4392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NTC</a:t>
            </a:r>
          </a:p>
        </p:txBody>
      </p:sp>
      <p:sp>
        <p:nvSpPr>
          <p:cNvPr id="82949" name="TextBox 5"/>
          <p:cNvSpPr txBox="1">
            <a:spLocks noChangeArrowheads="1"/>
          </p:cNvSpPr>
          <p:nvPr/>
        </p:nvSpPr>
        <p:spPr bwMode="auto">
          <a:xfrm>
            <a:off x="4687888" y="5646738"/>
            <a:ext cx="4332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Pyroxasulfone 85WG @ 4 oz/A</a:t>
            </a:r>
          </a:p>
          <a:p>
            <a:pPr algn="ctr"/>
            <a:r>
              <a:rPr lang="en-US" sz="1600" b="1"/>
              <a:t>+ Paraquat 2SL @ 12 oz/A</a:t>
            </a:r>
          </a:p>
          <a:p>
            <a:pPr algn="ctr"/>
            <a:r>
              <a:rPr lang="en-US" sz="1600" b="1"/>
              <a:t>+ Bentazon 4SL @ 8 oz/A</a:t>
            </a:r>
          </a:p>
        </p:txBody>
      </p:sp>
      <p:sp>
        <p:nvSpPr>
          <p:cNvPr id="82950" name="TextBox 6"/>
          <p:cNvSpPr txBox="1">
            <a:spLocks noChangeArrowheads="1"/>
          </p:cNvSpPr>
          <p:nvPr/>
        </p:nvSpPr>
        <p:spPr bwMode="auto">
          <a:xfrm>
            <a:off x="0" y="65135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29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8397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341844"/>
              </p:ext>
            </p:extLst>
          </p:nvPr>
        </p:nvGraphicFramePr>
        <p:xfrm>
          <a:off x="711200" y="1168400"/>
          <a:ext cx="78740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Worksheet" r:id="rId4" imgW="7877243" imgH="5134065" progId="Excel.Sheet.8">
                  <p:embed/>
                </p:oleObj>
              </mc:Choice>
              <mc:Fallback>
                <p:oleObj name="Worksheet" r:id="rId4" imgW="7877243" imgH="5134065" progId="Excel.Shee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168400"/>
                        <a:ext cx="7874000" cy="513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1" name="TextBox 4"/>
          <p:cNvSpPr txBox="1">
            <a:spLocks noChangeArrowheads="1"/>
          </p:cNvSpPr>
          <p:nvPr/>
        </p:nvSpPr>
        <p:spPr bwMode="auto">
          <a:xfrm>
            <a:off x="0" y="6477000"/>
            <a:ext cx="472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*Data pooled over foliar herbicide systems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Peanut Yield</a:t>
            </a:r>
          </a:p>
        </p:txBody>
      </p:sp>
      <p:sp>
        <p:nvSpPr>
          <p:cNvPr id="83973" name="TextBox 1"/>
          <p:cNvSpPr txBox="1">
            <a:spLocks noChangeArrowheads="1"/>
          </p:cNvSpPr>
          <p:nvPr/>
        </p:nvSpPr>
        <p:spPr bwMode="auto">
          <a:xfrm>
            <a:off x="7696200" y="62484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P=0.33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Peanut Yield</a:t>
            </a:r>
          </a:p>
        </p:txBody>
      </p:sp>
      <p:sp>
        <p:nvSpPr>
          <p:cNvPr id="84994" name="TextBox 5"/>
          <p:cNvSpPr txBox="1">
            <a:spLocks noChangeArrowheads="1"/>
          </p:cNvSpPr>
          <p:nvPr/>
        </p:nvSpPr>
        <p:spPr bwMode="auto">
          <a:xfrm>
            <a:off x="0" y="6550025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*Data pooled pyroxasulfone rates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61040"/>
              </p:ext>
            </p:extLst>
          </p:nvPr>
        </p:nvGraphicFramePr>
        <p:xfrm>
          <a:off x="533400" y="990600"/>
          <a:ext cx="800100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5584825"/>
          <a:ext cx="6934200" cy="96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066800"/>
                <a:gridCol w="1219200"/>
                <a:gridCol w="1143000"/>
                <a:gridCol w="1143000"/>
                <a:gridCol w="1143000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Foliar Herbicide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+ </a:t>
                      </a:r>
                      <a:r>
                        <a:rPr lang="en-US" sz="1400" dirty="0" err="1" smtClean="0"/>
                        <a:t>Bentazon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Paraquat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+ </a:t>
                      </a:r>
                      <a:r>
                        <a:rPr lang="en-US" sz="1400" dirty="0" err="1" smtClean="0"/>
                        <a:t>Bentazon</a:t>
                      </a:r>
                      <a:r>
                        <a:rPr lang="en-US" sz="1400" dirty="0" smtClean="0"/>
                        <a:t>/</a:t>
                      </a:r>
                    </a:p>
                    <a:p>
                      <a:pPr algn="ctr"/>
                      <a:r>
                        <a:rPr lang="en-US" sz="1400" dirty="0" err="1" smtClean="0"/>
                        <a:t>Acifluorfen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/>
                        <a:t>Imazapic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Lactofen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003" name="TextBox 1"/>
          <p:cNvSpPr txBox="1">
            <a:spLocks noChangeArrowheads="1"/>
          </p:cNvSpPr>
          <p:nvPr/>
        </p:nvSpPr>
        <p:spPr bwMode="auto">
          <a:xfrm>
            <a:off x="7696200" y="6400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P=0.57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87042" name="Content Placeholder 2"/>
          <p:cNvSpPr txBox="1">
            <a:spLocks/>
          </p:cNvSpPr>
          <p:nvPr/>
        </p:nvSpPr>
        <p:spPr bwMode="auto">
          <a:xfrm>
            <a:off x="76200" y="12954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Peanut stunting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700" dirty="0">
                <a:solidFill>
                  <a:schemeClr val="bg1"/>
                </a:solidFill>
                <a:latin typeface="Calibri" pitchFamily="34" charset="0"/>
              </a:rPr>
              <a:t>2009: </a:t>
            </a:r>
            <a:r>
              <a:rPr lang="en-US" sz="2700" dirty="0" err="1">
                <a:solidFill>
                  <a:schemeClr val="bg1"/>
                </a:solidFill>
                <a:latin typeface="Calibri" pitchFamily="34" charset="0"/>
              </a:rPr>
              <a:t>Pyroxasulfone</a:t>
            </a:r>
            <a:r>
              <a:rPr lang="en-US" sz="2700" dirty="0">
                <a:solidFill>
                  <a:schemeClr val="bg1"/>
                </a:solidFill>
                <a:latin typeface="Calibri" pitchFamily="34" charset="0"/>
              </a:rPr>
              <a:t> did not influence peanut </a:t>
            </a:r>
            <a:r>
              <a:rPr lang="en-US" sz="2700" dirty="0" smtClean="0">
                <a:solidFill>
                  <a:schemeClr val="bg1"/>
                </a:solidFill>
                <a:latin typeface="Calibri" pitchFamily="34" charset="0"/>
              </a:rPr>
              <a:t>stunting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2700" dirty="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700" dirty="0">
                <a:solidFill>
                  <a:schemeClr val="bg1"/>
                </a:solidFill>
                <a:latin typeface="Calibri" pitchFamily="34" charset="0"/>
              </a:rPr>
              <a:t>2010: Addition of </a:t>
            </a:r>
            <a:r>
              <a:rPr lang="en-US" sz="2700" dirty="0" err="1">
                <a:solidFill>
                  <a:schemeClr val="bg1"/>
                </a:solidFill>
                <a:latin typeface="Calibri" pitchFamily="34" charset="0"/>
              </a:rPr>
              <a:t>pyroxasulfone</a:t>
            </a:r>
            <a:r>
              <a:rPr lang="en-US" sz="2700" dirty="0">
                <a:solidFill>
                  <a:schemeClr val="bg1"/>
                </a:solidFill>
                <a:latin typeface="Calibri" pitchFamily="34" charset="0"/>
              </a:rPr>
              <a:t> to tank-mixtures increased peanut stunting 8% (6 DAT)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700" dirty="0">
                <a:solidFill>
                  <a:schemeClr val="bg1"/>
                </a:solidFill>
                <a:latin typeface="Calibri" pitchFamily="34" charset="0"/>
              </a:rPr>
              <a:t>Complete recovery (29 DAT)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Peanut yield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Calibri" pitchFamily="34" charset="0"/>
              </a:rPr>
              <a:t>No interaction between </a:t>
            </a:r>
            <a:r>
              <a:rPr lang="en-US" sz="2700" dirty="0" err="1">
                <a:solidFill>
                  <a:schemeClr val="bg1"/>
                </a:solidFill>
                <a:latin typeface="Calibri" pitchFamily="34" charset="0"/>
              </a:rPr>
              <a:t>pyroxasulfone</a:t>
            </a:r>
            <a:r>
              <a:rPr lang="en-US" sz="2700" dirty="0">
                <a:solidFill>
                  <a:schemeClr val="bg1"/>
                </a:solidFill>
                <a:latin typeface="Calibri" pitchFamily="34" charset="0"/>
              </a:rPr>
              <a:t> and foliar systems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700" dirty="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Calibri" pitchFamily="34" charset="0"/>
              </a:rPr>
              <a:t>No main effect of </a:t>
            </a:r>
            <a:r>
              <a:rPr lang="en-US" sz="2700" dirty="0" err="1">
                <a:solidFill>
                  <a:schemeClr val="bg1"/>
                </a:solidFill>
                <a:latin typeface="Calibri" pitchFamily="34" charset="0"/>
              </a:rPr>
              <a:t>pyroxasulfone</a:t>
            </a:r>
            <a:r>
              <a:rPr lang="en-US" sz="2700" dirty="0">
                <a:solidFill>
                  <a:schemeClr val="bg1"/>
                </a:solidFill>
                <a:latin typeface="Calibri" pitchFamily="34" charset="0"/>
              </a:rPr>
              <a:t> or foliar system on yield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7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Future Research</a:t>
            </a: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152400" y="1482725"/>
            <a:ext cx="8839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Evaluate peanut cultivar response to PRE applied pyroxasulfone </a:t>
            </a:r>
          </a:p>
          <a:p>
            <a:pPr marL="285750" indent="-285750">
              <a:buFont typeface="Arial" charset="0"/>
              <a:buChar char="•"/>
            </a:pPr>
            <a:endParaRPr lang="en-US" sz="280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Peanut tolerance to split applications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EPOST + POST</a:t>
            </a:r>
          </a:p>
          <a:p>
            <a:pPr marL="285750" indent="-285750">
              <a:buFont typeface="Arial" charset="0"/>
              <a:buChar char="•"/>
            </a:pPr>
            <a:endParaRPr lang="en-US" sz="280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Tank-mixes of pyroxasulfone with other herbicides</a:t>
            </a:r>
          </a:p>
          <a:p>
            <a:pPr marL="285750" indent="-285750">
              <a:buFont typeface="Arial" charset="0"/>
              <a:buChar char="•"/>
            </a:pPr>
            <a:endParaRPr lang="en-US" sz="280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Weed management systems</a:t>
            </a:r>
          </a:p>
          <a:p>
            <a:pPr marL="285750" indent="-285750">
              <a:buFont typeface="Arial" charset="0"/>
              <a:buChar char="•"/>
            </a:pPr>
            <a:endParaRPr lang="en-US" sz="280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Evaluate pyroxasulfone efficacy on various weed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Current and Future 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Pyroxasulfone Products </a:t>
            </a:r>
          </a:p>
        </p:txBody>
      </p:sp>
      <p:grpSp>
        <p:nvGrpSpPr>
          <p:cNvPr id="44034" name="Group 7"/>
          <p:cNvGrpSpPr>
            <a:grpSpLocks/>
          </p:cNvGrpSpPr>
          <p:nvPr/>
        </p:nvGrpSpPr>
        <p:grpSpPr bwMode="auto">
          <a:xfrm>
            <a:off x="685800" y="1851025"/>
            <a:ext cx="3103563" cy="1501775"/>
            <a:chOff x="704850" y="1371600"/>
            <a:chExt cx="2527744" cy="1214875"/>
          </a:xfrm>
        </p:grpSpPr>
        <p:pic>
          <p:nvPicPr>
            <p:cNvPr id="44041" name="Picture 4" descr="Zidua_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850" y="1371600"/>
              <a:ext cx="2466975" cy="9187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4042" name="TextBox 6"/>
            <p:cNvSpPr txBox="1">
              <a:spLocks noChangeArrowheads="1"/>
            </p:cNvSpPr>
            <p:nvPr/>
          </p:nvSpPr>
          <p:spPr bwMode="auto">
            <a:xfrm>
              <a:off x="704850" y="2289819"/>
              <a:ext cx="2527744" cy="296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BASF – (</a:t>
              </a:r>
              <a:r>
                <a:rPr lang="en-US" dirty="0" err="1" smtClean="0">
                  <a:solidFill>
                    <a:srgbClr val="FFC000"/>
                  </a:solidFill>
                </a:rPr>
                <a:t>pyroxasulfone</a:t>
              </a:r>
              <a:r>
                <a:rPr lang="en-US" dirty="0" smtClean="0">
                  <a:solidFill>
                    <a:srgbClr val="FFC000"/>
                  </a:solidFill>
                </a:rPr>
                <a:t>) 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4035" name="Group 9"/>
          <p:cNvGrpSpPr>
            <a:grpSpLocks/>
          </p:cNvGrpSpPr>
          <p:nvPr/>
        </p:nvGrpSpPr>
        <p:grpSpPr bwMode="auto">
          <a:xfrm>
            <a:off x="4267200" y="1828800"/>
            <a:ext cx="3998912" cy="1512332"/>
            <a:chOff x="3829488" y="1371600"/>
            <a:chExt cx="3141142" cy="1211957"/>
          </a:xfrm>
        </p:grpSpPr>
        <p:pic>
          <p:nvPicPr>
            <p:cNvPr id="44039" name="Content Placeholder 4" descr="Anthem_Logo_FullColorRGB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1371600"/>
              <a:ext cx="2072640" cy="86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4040" name="TextBox 8"/>
            <p:cNvSpPr txBox="1">
              <a:spLocks noChangeArrowheads="1"/>
            </p:cNvSpPr>
            <p:nvPr/>
          </p:nvSpPr>
          <p:spPr bwMode="auto">
            <a:xfrm>
              <a:off x="3829488" y="2287581"/>
              <a:ext cx="3141142" cy="295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FFC000"/>
                  </a:solidFill>
                </a:rPr>
                <a:t>     </a:t>
              </a:r>
              <a:r>
                <a:rPr lang="en-US" dirty="0" smtClean="0">
                  <a:solidFill>
                    <a:srgbClr val="FFC000"/>
                  </a:solidFill>
                </a:rPr>
                <a:t>FMC - (</a:t>
              </a:r>
              <a:r>
                <a:rPr lang="en-US" dirty="0" err="1" smtClean="0">
                  <a:solidFill>
                    <a:srgbClr val="FFC000"/>
                  </a:solidFill>
                </a:rPr>
                <a:t>pyroxasulfone</a:t>
              </a:r>
              <a:r>
                <a:rPr lang="en-US" dirty="0" smtClean="0">
                  <a:solidFill>
                    <a:srgbClr val="FFC000"/>
                  </a:solidFill>
                </a:rPr>
                <a:t> </a:t>
              </a:r>
              <a:r>
                <a:rPr lang="en-US" dirty="0">
                  <a:solidFill>
                    <a:srgbClr val="FFC000"/>
                  </a:solidFill>
                </a:rPr>
                <a:t>+ </a:t>
              </a:r>
              <a:r>
                <a:rPr lang="en-US" dirty="0" err="1">
                  <a:solidFill>
                    <a:srgbClr val="FFC000"/>
                  </a:solidFill>
                </a:rPr>
                <a:t>fluthiacet</a:t>
              </a:r>
              <a:r>
                <a:rPr lang="en-US" dirty="0" smtClean="0">
                  <a:solidFill>
                    <a:srgbClr val="FFC000"/>
                  </a:solidFill>
                </a:rPr>
                <a:t>)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4036" name="Group 12"/>
          <p:cNvGrpSpPr>
            <a:grpSpLocks/>
          </p:cNvGrpSpPr>
          <p:nvPr/>
        </p:nvGrpSpPr>
        <p:grpSpPr bwMode="auto">
          <a:xfrm>
            <a:off x="2253415" y="3971925"/>
            <a:ext cx="4802188" cy="1265238"/>
            <a:chOff x="1440" y="2160"/>
            <a:chExt cx="2544" cy="567"/>
          </a:xfrm>
        </p:grpSpPr>
        <p:pic>
          <p:nvPicPr>
            <p:cNvPr id="44037" name="Content Placeholder 4" descr="FIERC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0" y="2160"/>
              <a:ext cx="2544" cy="4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4038" name="Text Box 11"/>
            <p:cNvSpPr txBox="1">
              <a:spLocks noChangeArrowheads="1"/>
            </p:cNvSpPr>
            <p:nvPr/>
          </p:nvSpPr>
          <p:spPr bwMode="auto">
            <a:xfrm>
              <a:off x="1440" y="2563"/>
              <a:ext cx="254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FF9933"/>
                  </a:solidFill>
                </a:rPr>
                <a:t>      </a:t>
              </a:r>
              <a:r>
                <a:rPr lang="en-US" dirty="0" err="1" smtClean="0">
                  <a:solidFill>
                    <a:srgbClr val="FF9933"/>
                  </a:solidFill>
                </a:rPr>
                <a:t>Valent</a:t>
              </a:r>
              <a:r>
                <a:rPr lang="en-US" dirty="0" smtClean="0">
                  <a:solidFill>
                    <a:srgbClr val="FF9933"/>
                  </a:solidFill>
                </a:rPr>
                <a:t> - (</a:t>
              </a:r>
              <a:r>
                <a:rPr lang="en-US" dirty="0" err="1" smtClean="0">
                  <a:solidFill>
                    <a:srgbClr val="FF9933"/>
                  </a:solidFill>
                </a:rPr>
                <a:t>pyroxasulfone</a:t>
              </a:r>
              <a:r>
                <a:rPr lang="en-US" dirty="0" smtClean="0">
                  <a:solidFill>
                    <a:srgbClr val="FF9933"/>
                  </a:solidFill>
                </a:rPr>
                <a:t> </a:t>
              </a:r>
              <a:r>
                <a:rPr lang="en-US" dirty="0">
                  <a:solidFill>
                    <a:srgbClr val="FF9933"/>
                  </a:solidFill>
                </a:rPr>
                <a:t>+ </a:t>
              </a:r>
              <a:r>
                <a:rPr lang="en-US" dirty="0" err="1">
                  <a:solidFill>
                    <a:srgbClr val="FF9933"/>
                  </a:solidFill>
                </a:rPr>
                <a:t>flumioxazin</a:t>
              </a:r>
              <a:r>
                <a:rPr lang="en-US" dirty="0">
                  <a:solidFill>
                    <a:srgbClr val="FF9933"/>
                  </a:solidFill>
                </a:rPr>
                <a:t>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2964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Title 1"/>
          <p:cNvSpPr txBox="1">
            <a:spLocks/>
          </p:cNvSpPr>
          <p:nvPr/>
        </p:nvSpPr>
        <p:spPr bwMode="auto">
          <a:xfrm>
            <a:off x="5524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alibri" pitchFamily="34" charset="0"/>
              </a:rPr>
              <a:t>Questions or Comments?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Weed Control with Pyroxasulfone</a:t>
            </a:r>
          </a:p>
        </p:txBody>
      </p:sp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457200" y="5734050"/>
            <a:ext cx="3429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Non-treated control</a:t>
            </a:r>
          </a:p>
        </p:txBody>
      </p:sp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5257800" y="5734050"/>
            <a:ext cx="342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Pyroxasulfone 85 WG @ 1.5 oz/A*</a:t>
            </a:r>
          </a:p>
        </p:txBody>
      </p:sp>
      <p:pic>
        <p:nvPicPr>
          <p:cNvPr id="46084" name="Picture 4" descr="G:\NC05-11\6.25.11\IMG_6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1143000"/>
            <a:ext cx="3443287" cy="459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5" name="Picture 6" descr="G:\NC05-11\6.25.11\IMG_6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513" y="1143000"/>
            <a:ext cx="3443287" cy="459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6" name="TextBox 4"/>
          <p:cNvSpPr txBox="1">
            <a:spLocks noChangeArrowheads="1"/>
          </p:cNvSpPr>
          <p:nvPr/>
        </p:nvSpPr>
        <p:spPr bwMode="auto">
          <a:xfrm>
            <a:off x="0" y="6378575"/>
            <a:ext cx="3733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* 5 WAT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Previous Research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334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Peanut Tolerance (Prostko et al. 2011)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PRE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Significant stunting at 1 of 2 locations</a:t>
            </a:r>
          </a:p>
          <a:p>
            <a:pPr lvl="2" eaLnBrk="1" hangingPunct="1"/>
            <a:endParaRPr lang="en-US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POST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Excellent tolerance when applied 44-51 days after planting</a:t>
            </a:r>
          </a:p>
          <a:p>
            <a:pPr lvl="2" eaLnBrk="1" hangingPunct="1"/>
            <a:endParaRPr lang="en-US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No reduction in peanut yield</a:t>
            </a:r>
          </a:p>
        </p:txBody>
      </p:sp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0" y="6334125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E.P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Prostko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T.L</a:t>
            </a:r>
            <a:r>
              <a:rPr lang="en-US" sz="1400" dirty="0">
                <a:solidFill>
                  <a:schemeClr val="bg1"/>
                </a:solidFill>
              </a:rPr>
              <a:t>. Grey, </a:t>
            </a:r>
            <a:r>
              <a:rPr lang="en-US" sz="1400" dirty="0" smtClean="0">
                <a:solidFill>
                  <a:schemeClr val="bg1"/>
                </a:solidFill>
              </a:rPr>
              <a:t>T.M</a:t>
            </a:r>
            <a:r>
              <a:rPr lang="en-US" sz="1400" dirty="0">
                <a:solidFill>
                  <a:schemeClr val="bg1"/>
                </a:solidFill>
              </a:rPr>
              <a:t>. Webster, and </a:t>
            </a:r>
            <a:r>
              <a:rPr lang="en-US" sz="1400" dirty="0" smtClean="0">
                <a:solidFill>
                  <a:schemeClr val="bg1"/>
                </a:solidFill>
              </a:rPr>
              <a:t>R.C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Kemerait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i="1" dirty="0">
                <a:solidFill>
                  <a:schemeClr val="bg1"/>
                </a:solidFill>
              </a:rPr>
              <a:t>2011</a:t>
            </a:r>
            <a:r>
              <a:rPr lang="en-US" sz="1400" dirty="0">
                <a:solidFill>
                  <a:schemeClr val="bg1"/>
                </a:solidFill>
              </a:rPr>
              <a:t>) Peanut Tolerance to </a:t>
            </a:r>
            <a:r>
              <a:rPr lang="en-US" sz="1400" dirty="0" err="1">
                <a:solidFill>
                  <a:schemeClr val="bg1"/>
                </a:solidFill>
              </a:rPr>
              <a:t>Pyroxasulfone</a:t>
            </a:r>
            <a:r>
              <a:rPr lang="en-US" sz="1400" dirty="0">
                <a:solidFill>
                  <a:schemeClr val="bg1"/>
                </a:solidFill>
              </a:rPr>
              <a:t>. Peanut Science: July 2011, Vol. 38, No. 2, pp. 111-114.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G:\PNUT\Pyroxasulfone-Cracking\IMG_6366.JPG"/>
          <p:cNvPicPr>
            <a:picLocks noChangeAspect="1" noChangeArrowheads="1"/>
          </p:cNvPicPr>
          <p:nvPr/>
        </p:nvPicPr>
        <p:blipFill>
          <a:blip r:embed="rId3" cstate="print"/>
          <a:srcRect l="14191" r="13686"/>
          <a:stretch>
            <a:fillRect/>
          </a:stretch>
        </p:blipFill>
        <p:spPr bwMode="auto">
          <a:xfrm>
            <a:off x="236538" y="1552575"/>
            <a:ext cx="3940175" cy="409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178" name="Picture 2" descr="G:\PNUT\Pyroxasulfone-Cracking\IMG_6364.JPG"/>
          <p:cNvPicPr>
            <a:picLocks noChangeAspect="1" noChangeArrowheads="1"/>
          </p:cNvPicPr>
          <p:nvPr/>
        </p:nvPicPr>
        <p:blipFill>
          <a:blip r:embed="rId4" cstate="print"/>
          <a:srcRect l="26794" t="6735" r="27515" b="29915"/>
          <a:stretch>
            <a:fillRect/>
          </a:stretch>
        </p:blipFill>
        <p:spPr bwMode="auto">
          <a:xfrm>
            <a:off x="4938713" y="1552575"/>
            <a:ext cx="3941762" cy="409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79" name="TextBox 7"/>
          <p:cNvSpPr txBox="1">
            <a:spLocks noChangeArrowheads="1"/>
          </p:cNvSpPr>
          <p:nvPr/>
        </p:nvSpPr>
        <p:spPr bwMode="auto">
          <a:xfrm>
            <a:off x="5094288" y="5649913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8 oz/A</a:t>
            </a:r>
          </a:p>
        </p:txBody>
      </p: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369888" y="5668963"/>
            <a:ext cx="3657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4 oz/A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Pyroxasulfone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85WG Applied 10 DAP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57781"/>
            <a:ext cx="777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400" dirty="0" smtClean="0">
                <a:solidFill>
                  <a:schemeClr val="bg1"/>
                </a:solidFill>
              </a:rPr>
              <a:t>P.M. </a:t>
            </a:r>
            <a:r>
              <a:rPr lang="en-US" sz="1400" dirty="0" err="1" smtClean="0">
                <a:solidFill>
                  <a:schemeClr val="bg1"/>
                </a:solidFill>
              </a:rPr>
              <a:t>Eure</a:t>
            </a:r>
            <a:r>
              <a:rPr lang="en-US" sz="1400" dirty="0" smtClean="0">
                <a:solidFill>
                  <a:schemeClr val="bg1"/>
                </a:solidFill>
              </a:rPr>
              <a:t>, E.P. </a:t>
            </a:r>
            <a:r>
              <a:rPr lang="en-US" sz="1400" dirty="0" err="1" smtClean="0">
                <a:solidFill>
                  <a:schemeClr val="bg1"/>
                </a:solidFill>
              </a:rPr>
              <a:t>Prostko</a:t>
            </a:r>
            <a:r>
              <a:rPr lang="en-US" sz="1400" dirty="0" smtClean="0">
                <a:solidFill>
                  <a:schemeClr val="bg1"/>
                </a:solidFill>
              </a:rPr>
              <a:t>, A.S. Culpepper, W.K. </a:t>
            </a:r>
            <a:r>
              <a:rPr lang="en-US" sz="1400" dirty="0" err="1" smtClean="0">
                <a:solidFill>
                  <a:schemeClr val="bg1"/>
                </a:solidFill>
              </a:rPr>
              <a:t>Vencill</a:t>
            </a:r>
            <a:r>
              <a:rPr lang="en-US" sz="1400" dirty="0" smtClean="0">
                <a:solidFill>
                  <a:schemeClr val="bg1"/>
                </a:solidFill>
              </a:rPr>
              <a:t>, and R.M. Merchant (2012) Cotton and Peanut Response to </a:t>
            </a:r>
            <a:r>
              <a:rPr lang="en-US" sz="1400" dirty="0" err="1" smtClean="0">
                <a:solidFill>
                  <a:schemeClr val="bg1"/>
                </a:solidFill>
              </a:rPr>
              <a:t>Pyroxasulfone</a:t>
            </a:r>
            <a:r>
              <a:rPr lang="en-US" sz="1400" dirty="0" smtClean="0">
                <a:solidFill>
                  <a:schemeClr val="bg1"/>
                </a:solidFill>
              </a:rPr>
              <a:t>, Southern Weed Science Society PROC: </a:t>
            </a:r>
            <a:r>
              <a:rPr lang="en-US" sz="1400" dirty="0" smtClean="0">
                <a:solidFill>
                  <a:schemeClr val="bg1"/>
                </a:solidFill>
              </a:rPr>
              <a:t>65:101. 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Peanut Response to Pyroxasulfone 85WG @ 8 oz/A + NIS @ 0.25% v/v</a:t>
            </a: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1143000" y="1447800"/>
            <a:ext cx="1943100" cy="2605088"/>
            <a:chOff x="228600" y="1219200"/>
            <a:chExt cx="1943100" cy="2604882"/>
          </a:xfrm>
        </p:grpSpPr>
        <p:pic>
          <p:nvPicPr>
            <p:cNvPr id="52239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219200"/>
              <a:ext cx="19431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240" name="TextBox 3"/>
            <p:cNvSpPr txBox="1">
              <a:spLocks noChangeArrowheads="1"/>
            </p:cNvSpPr>
            <p:nvPr/>
          </p:nvSpPr>
          <p:spPr bwMode="auto">
            <a:xfrm>
              <a:off x="228600" y="3454750"/>
              <a:ext cx="1943100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</a:rPr>
                <a:t>NTC</a:t>
              </a:r>
            </a:p>
          </p:txBody>
        </p:sp>
      </p:grpSp>
      <p:grpSp>
        <p:nvGrpSpPr>
          <p:cNvPr id="52228" name="Group 6"/>
          <p:cNvGrpSpPr>
            <a:grpSpLocks/>
          </p:cNvGrpSpPr>
          <p:nvPr/>
        </p:nvGrpSpPr>
        <p:grpSpPr bwMode="auto">
          <a:xfrm>
            <a:off x="3465513" y="1447800"/>
            <a:ext cx="2058987" cy="2595563"/>
            <a:chOff x="2743199" y="1704975"/>
            <a:chExt cx="1943100" cy="2594829"/>
          </a:xfrm>
        </p:grpSpPr>
        <p:pic>
          <p:nvPicPr>
            <p:cNvPr id="52237" name="Picture 2" descr="I:\field pictures\2011 field shots\PE-03-11\AUG 16\Picture 16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199" y="1704975"/>
              <a:ext cx="19431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238" name="TextBox 5"/>
            <p:cNvSpPr txBox="1">
              <a:spLocks noChangeArrowheads="1"/>
            </p:cNvSpPr>
            <p:nvPr/>
          </p:nvSpPr>
          <p:spPr bwMode="auto">
            <a:xfrm>
              <a:off x="2743200" y="3930472"/>
              <a:ext cx="1943099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</a:rPr>
                <a:t>10 DAP</a:t>
              </a:r>
            </a:p>
          </p:txBody>
        </p:sp>
      </p:grpSp>
      <p:grpSp>
        <p:nvGrpSpPr>
          <p:cNvPr id="52229" name="Group 12"/>
          <p:cNvGrpSpPr>
            <a:grpSpLocks/>
          </p:cNvGrpSpPr>
          <p:nvPr/>
        </p:nvGrpSpPr>
        <p:grpSpPr bwMode="auto">
          <a:xfrm>
            <a:off x="5943600" y="1447800"/>
            <a:ext cx="1951038" cy="2605088"/>
            <a:chOff x="5943600" y="1524000"/>
            <a:chExt cx="1950244" cy="2604882"/>
          </a:xfrm>
        </p:grpSpPr>
        <p:pic>
          <p:nvPicPr>
            <p:cNvPr id="52235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1524000"/>
              <a:ext cx="1950244" cy="2600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943600" y="3759550"/>
              <a:ext cx="1950244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</a:rPr>
                <a:t>30 DAP</a:t>
              </a:r>
            </a:p>
          </p:txBody>
        </p:sp>
      </p:grpSp>
      <p:pic>
        <p:nvPicPr>
          <p:cNvPr id="52230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4550" y="4181475"/>
            <a:ext cx="19431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31" name="TextBox 14"/>
          <p:cNvSpPr txBox="1">
            <a:spLocks noChangeArrowheads="1"/>
          </p:cNvSpPr>
          <p:nvPr/>
        </p:nvSpPr>
        <p:spPr bwMode="auto">
          <a:xfrm>
            <a:off x="2114550" y="6402388"/>
            <a:ext cx="194310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60 DAP</a:t>
            </a:r>
          </a:p>
        </p:txBody>
      </p:sp>
      <p:pic>
        <p:nvPicPr>
          <p:cNvPr id="52232" name="Picture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6950" y="4191000"/>
            <a:ext cx="1924050" cy="256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33" name="TextBox 16"/>
          <p:cNvSpPr txBox="1">
            <a:spLocks noChangeArrowheads="1"/>
          </p:cNvSpPr>
          <p:nvPr/>
        </p:nvSpPr>
        <p:spPr bwMode="auto">
          <a:xfrm>
            <a:off x="4806950" y="6386513"/>
            <a:ext cx="19240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90 DAP</a:t>
            </a:r>
          </a:p>
        </p:txBody>
      </p:sp>
      <p:sp>
        <p:nvSpPr>
          <p:cNvPr id="52234" name="TextBox 17"/>
          <p:cNvSpPr txBox="1">
            <a:spLocks noChangeArrowheads="1"/>
          </p:cNvSpPr>
          <p:nvPr/>
        </p:nvSpPr>
        <p:spPr bwMode="auto">
          <a:xfrm>
            <a:off x="0" y="6477000"/>
            <a:ext cx="800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0000"/>
                </a:solidFill>
                <a:latin typeface="Calibri" pitchFamily="34" charset="0"/>
              </a:rPr>
              <a:t>99 DAP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Objective</a:t>
            </a:r>
          </a:p>
        </p:txBody>
      </p:sp>
      <p:sp>
        <p:nvSpPr>
          <p:cNvPr id="52226" name="Content Placeholder 2"/>
          <p:cNvSpPr txBox="1">
            <a:spLocks/>
          </p:cNvSpPr>
          <p:nvPr/>
        </p:nvSpPr>
        <p:spPr bwMode="auto">
          <a:xfrm>
            <a:off x="304800" y="1447800"/>
            <a:ext cx="8534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Evaluate peanut response to </a:t>
            </a:r>
            <a:r>
              <a:rPr lang="en-US" sz="3600" dirty="0" err="1">
                <a:solidFill>
                  <a:schemeClr val="bg1"/>
                </a:solidFill>
                <a:latin typeface="Calibri" pitchFamily="34" charset="0"/>
              </a:rPr>
              <a:t>pyroxasulfone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applied POST with and without tank-mix partners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Materials and Methods-I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62400" y="1371600"/>
            <a:ext cx="5181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Location: UGA Ponder Research Farm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2009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2010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Soil type: Tifton loamy sand</a:t>
            </a:r>
          </a:p>
          <a:p>
            <a:pPr lvl="1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184150" y="1436688"/>
            <a:ext cx="3630613" cy="4508500"/>
            <a:chOff x="816" y="672"/>
            <a:chExt cx="3360" cy="3648"/>
          </a:xfrm>
        </p:grpSpPr>
        <p:sp>
          <p:nvSpPr>
            <p:cNvPr id="56324" name="Freeform 4"/>
            <p:cNvSpPr>
              <a:spLocks noChangeAspect="1"/>
            </p:cNvSpPr>
            <p:nvPr/>
          </p:nvSpPr>
          <p:spPr bwMode="auto">
            <a:xfrm>
              <a:off x="2973" y="3060"/>
              <a:ext cx="354" cy="377"/>
            </a:xfrm>
            <a:custGeom>
              <a:avLst/>
              <a:gdLst>
                <a:gd name="T0" fmla="*/ 40 w 353"/>
                <a:gd name="T1" fmla="*/ 225 h 337"/>
                <a:gd name="T2" fmla="*/ 71 w 353"/>
                <a:gd name="T3" fmla="*/ 264 h 337"/>
                <a:gd name="T4" fmla="*/ 222 w 353"/>
                <a:gd name="T5" fmla="*/ 352 h 337"/>
                <a:gd name="T6" fmla="*/ 230 w 353"/>
                <a:gd name="T7" fmla="*/ 365 h 337"/>
                <a:gd name="T8" fmla="*/ 261 w 353"/>
                <a:gd name="T9" fmla="*/ 422 h 337"/>
                <a:gd name="T10" fmla="*/ 293 w 353"/>
                <a:gd name="T11" fmla="*/ 422 h 337"/>
                <a:gd name="T12" fmla="*/ 293 w 353"/>
                <a:gd name="T13" fmla="*/ 352 h 337"/>
                <a:gd name="T14" fmla="*/ 285 w 353"/>
                <a:gd name="T15" fmla="*/ 345 h 337"/>
                <a:gd name="T16" fmla="*/ 293 w 353"/>
                <a:gd name="T17" fmla="*/ 345 h 337"/>
                <a:gd name="T18" fmla="*/ 293 w 353"/>
                <a:gd name="T19" fmla="*/ 158 h 337"/>
                <a:gd name="T20" fmla="*/ 324 w 353"/>
                <a:gd name="T21" fmla="*/ 158 h 337"/>
                <a:gd name="T22" fmla="*/ 316 w 353"/>
                <a:gd name="T23" fmla="*/ 148 h 337"/>
                <a:gd name="T24" fmla="*/ 324 w 353"/>
                <a:gd name="T25" fmla="*/ 148 h 337"/>
                <a:gd name="T26" fmla="*/ 340 w 353"/>
                <a:gd name="T27" fmla="*/ 117 h 337"/>
                <a:gd name="T28" fmla="*/ 355 w 353"/>
                <a:gd name="T29" fmla="*/ 117 h 337"/>
                <a:gd name="T30" fmla="*/ 308 w 353"/>
                <a:gd name="T31" fmla="*/ 77 h 337"/>
                <a:gd name="T32" fmla="*/ 308 w 353"/>
                <a:gd name="T33" fmla="*/ 49 h 337"/>
                <a:gd name="T34" fmla="*/ 308 w 353"/>
                <a:gd name="T35" fmla="*/ 59 h 337"/>
                <a:gd name="T36" fmla="*/ 293 w 353"/>
                <a:gd name="T37" fmla="*/ 49 h 337"/>
                <a:gd name="T38" fmla="*/ 246 w 353"/>
                <a:gd name="T39" fmla="*/ 49 h 337"/>
                <a:gd name="T40" fmla="*/ 190 w 353"/>
                <a:gd name="T41" fmla="*/ 10 h 337"/>
                <a:gd name="T42" fmla="*/ 165 w 353"/>
                <a:gd name="T43" fmla="*/ 19 h 337"/>
                <a:gd name="T44" fmla="*/ 79 w 353"/>
                <a:gd name="T45" fmla="*/ 0 h 337"/>
                <a:gd name="T46" fmla="*/ 79 w 353"/>
                <a:gd name="T47" fmla="*/ 98 h 337"/>
                <a:gd name="T48" fmla="*/ 16 w 353"/>
                <a:gd name="T49" fmla="*/ 98 h 337"/>
                <a:gd name="T50" fmla="*/ 16 w 353"/>
                <a:gd name="T51" fmla="*/ 187 h 337"/>
                <a:gd name="T52" fmla="*/ 0 w 353"/>
                <a:gd name="T53" fmla="*/ 187 h 337"/>
                <a:gd name="T54" fmla="*/ 0 w 353"/>
                <a:gd name="T55" fmla="*/ 197 h 337"/>
                <a:gd name="T56" fmla="*/ 16 w 353"/>
                <a:gd name="T57" fmla="*/ 197 h 337"/>
                <a:gd name="T58" fmla="*/ 16 w 353"/>
                <a:gd name="T59" fmla="*/ 207 h 337"/>
                <a:gd name="T60" fmla="*/ 40 w 353"/>
                <a:gd name="T61" fmla="*/ 225 h 3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3"/>
                <a:gd name="T94" fmla="*/ 0 h 337"/>
                <a:gd name="T95" fmla="*/ 353 w 353"/>
                <a:gd name="T96" fmla="*/ 337 h 33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3" h="337">
                  <a:moveTo>
                    <a:pt x="40" y="180"/>
                  </a:moveTo>
                  <a:lnTo>
                    <a:pt x="71" y="211"/>
                  </a:lnTo>
                  <a:lnTo>
                    <a:pt x="220" y="282"/>
                  </a:lnTo>
                  <a:lnTo>
                    <a:pt x="228" y="291"/>
                  </a:lnTo>
                  <a:lnTo>
                    <a:pt x="259" y="337"/>
                  </a:lnTo>
                  <a:lnTo>
                    <a:pt x="291" y="337"/>
                  </a:lnTo>
                  <a:lnTo>
                    <a:pt x="291" y="282"/>
                  </a:lnTo>
                  <a:lnTo>
                    <a:pt x="283" y="275"/>
                  </a:lnTo>
                  <a:lnTo>
                    <a:pt x="291" y="275"/>
                  </a:lnTo>
                  <a:lnTo>
                    <a:pt x="291" y="126"/>
                  </a:lnTo>
                  <a:lnTo>
                    <a:pt x="322" y="126"/>
                  </a:lnTo>
                  <a:lnTo>
                    <a:pt x="314" y="118"/>
                  </a:lnTo>
                  <a:lnTo>
                    <a:pt x="322" y="118"/>
                  </a:lnTo>
                  <a:lnTo>
                    <a:pt x="338" y="94"/>
                  </a:lnTo>
                  <a:lnTo>
                    <a:pt x="353" y="94"/>
                  </a:lnTo>
                  <a:lnTo>
                    <a:pt x="306" y="62"/>
                  </a:lnTo>
                  <a:lnTo>
                    <a:pt x="306" y="39"/>
                  </a:lnTo>
                  <a:lnTo>
                    <a:pt x="306" y="47"/>
                  </a:lnTo>
                  <a:lnTo>
                    <a:pt x="291" y="39"/>
                  </a:lnTo>
                  <a:lnTo>
                    <a:pt x="244" y="39"/>
                  </a:lnTo>
                  <a:lnTo>
                    <a:pt x="188" y="8"/>
                  </a:lnTo>
                  <a:lnTo>
                    <a:pt x="165" y="15"/>
                  </a:lnTo>
                  <a:lnTo>
                    <a:pt x="79" y="0"/>
                  </a:lnTo>
                  <a:lnTo>
                    <a:pt x="79" y="79"/>
                  </a:lnTo>
                  <a:lnTo>
                    <a:pt x="16" y="79"/>
                  </a:lnTo>
                  <a:lnTo>
                    <a:pt x="16" y="149"/>
                  </a:lnTo>
                  <a:lnTo>
                    <a:pt x="0" y="149"/>
                  </a:lnTo>
                  <a:lnTo>
                    <a:pt x="0" y="157"/>
                  </a:lnTo>
                  <a:lnTo>
                    <a:pt x="16" y="157"/>
                  </a:lnTo>
                  <a:lnTo>
                    <a:pt x="16" y="165"/>
                  </a:lnTo>
                  <a:lnTo>
                    <a:pt x="40" y="18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5" name="Freeform 5"/>
            <p:cNvSpPr>
              <a:spLocks noChangeAspect="1"/>
            </p:cNvSpPr>
            <p:nvPr/>
          </p:nvSpPr>
          <p:spPr bwMode="auto">
            <a:xfrm>
              <a:off x="2557" y="3480"/>
              <a:ext cx="360" cy="194"/>
            </a:xfrm>
            <a:custGeom>
              <a:avLst/>
              <a:gdLst>
                <a:gd name="T0" fmla="*/ 0 w 361"/>
                <a:gd name="T1" fmla="*/ 20 h 173"/>
                <a:gd name="T2" fmla="*/ 40 w 361"/>
                <a:gd name="T3" fmla="*/ 70 h 173"/>
                <a:gd name="T4" fmla="*/ 71 w 361"/>
                <a:gd name="T5" fmla="*/ 138 h 173"/>
                <a:gd name="T6" fmla="*/ 63 w 361"/>
                <a:gd name="T7" fmla="*/ 158 h 173"/>
                <a:gd name="T8" fmla="*/ 63 w 361"/>
                <a:gd name="T9" fmla="*/ 218 h 173"/>
                <a:gd name="T10" fmla="*/ 118 w 361"/>
                <a:gd name="T11" fmla="*/ 218 h 173"/>
                <a:gd name="T12" fmla="*/ 328 w 361"/>
                <a:gd name="T13" fmla="*/ 218 h 173"/>
                <a:gd name="T14" fmla="*/ 304 w 361"/>
                <a:gd name="T15" fmla="*/ 178 h 173"/>
                <a:gd name="T16" fmla="*/ 312 w 361"/>
                <a:gd name="T17" fmla="*/ 138 h 173"/>
                <a:gd name="T18" fmla="*/ 335 w 361"/>
                <a:gd name="T19" fmla="*/ 118 h 173"/>
                <a:gd name="T20" fmla="*/ 359 w 361"/>
                <a:gd name="T21" fmla="*/ 138 h 173"/>
                <a:gd name="T22" fmla="*/ 359 w 361"/>
                <a:gd name="T23" fmla="*/ 59 h 173"/>
                <a:gd name="T24" fmla="*/ 234 w 361"/>
                <a:gd name="T25" fmla="*/ 59 h 173"/>
                <a:gd name="T26" fmla="*/ 210 w 361"/>
                <a:gd name="T27" fmla="*/ 20 h 173"/>
                <a:gd name="T28" fmla="*/ 0 w 361"/>
                <a:gd name="T29" fmla="*/ 0 h 173"/>
                <a:gd name="T30" fmla="*/ 0 w 361"/>
                <a:gd name="T31" fmla="*/ 20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1"/>
                <a:gd name="T49" fmla="*/ 0 h 173"/>
                <a:gd name="T50" fmla="*/ 361 w 361"/>
                <a:gd name="T51" fmla="*/ 173 h 1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1" h="173">
                  <a:moveTo>
                    <a:pt x="0" y="16"/>
                  </a:moveTo>
                  <a:lnTo>
                    <a:pt x="40" y="55"/>
                  </a:lnTo>
                  <a:lnTo>
                    <a:pt x="71" y="110"/>
                  </a:lnTo>
                  <a:lnTo>
                    <a:pt x="63" y="126"/>
                  </a:lnTo>
                  <a:lnTo>
                    <a:pt x="63" y="173"/>
                  </a:lnTo>
                  <a:lnTo>
                    <a:pt x="118" y="173"/>
                  </a:lnTo>
                  <a:lnTo>
                    <a:pt x="330" y="173"/>
                  </a:lnTo>
                  <a:lnTo>
                    <a:pt x="306" y="142"/>
                  </a:lnTo>
                  <a:lnTo>
                    <a:pt x="314" y="110"/>
                  </a:lnTo>
                  <a:lnTo>
                    <a:pt x="337" y="94"/>
                  </a:lnTo>
                  <a:lnTo>
                    <a:pt x="361" y="110"/>
                  </a:lnTo>
                  <a:lnTo>
                    <a:pt x="361" y="47"/>
                  </a:lnTo>
                  <a:lnTo>
                    <a:pt x="236" y="47"/>
                  </a:lnTo>
                  <a:lnTo>
                    <a:pt x="212" y="1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6" name="Freeform 6"/>
            <p:cNvSpPr>
              <a:spLocks noChangeAspect="1"/>
            </p:cNvSpPr>
            <p:nvPr/>
          </p:nvSpPr>
          <p:spPr bwMode="auto">
            <a:xfrm>
              <a:off x="2917" y="3243"/>
              <a:ext cx="281" cy="237"/>
            </a:xfrm>
            <a:custGeom>
              <a:avLst/>
              <a:gdLst>
                <a:gd name="T0" fmla="*/ 92 w 283"/>
                <a:gd name="T1" fmla="*/ 19 h 212"/>
                <a:gd name="T2" fmla="*/ 124 w 283"/>
                <a:gd name="T3" fmla="*/ 59 h 212"/>
                <a:gd name="T4" fmla="*/ 271 w 283"/>
                <a:gd name="T5" fmla="*/ 148 h 212"/>
                <a:gd name="T6" fmla="*/ 279 w 283"/>
                <a:gd name="T7" fmla="*/ 158 h 212"/>
                <a:gd name="T8" fmla="*/ 248 w 283"/>
                <a:gd name="T9" fmla="*/ 197 h 212"/>
                <a:gd name="T10" fmla="*/ 224 w 283"/>
                <a:gd name="T11" fmla="*/ 197 h 212"/>
                <a:gd name="T12" fmla="*/ 224 w 283"/>
                <a:gd name="T13" fmla="*/ 226 h 212"/>
                <a:gd name="T14" fmla="*/ 210 w 283"/>
                <a:gd name="T15" fmla="*/ 245 h 212"/>
                <a:gd name="T16" fmla="*/ 195 w 283"/>
                <a:gd name="T17" fmla="*/ 265 h 212"/>
                <a:gd name="T18" fmla="*/ 147 w 283"/>
                <a:gd name="T19" fmla="*/ 265 h 212"/>
                <a:gd name="T20" fmla="*/ 100 w 283"/>
                <a:gd name="T21" fmla="*/ 265 h 212"/>
                <a:gd name="T22" fmla="*/ 92 w 283"/>
                <a:gd name="T23" fmla="*/ 226 h 212"/>
                <a:gd name="T24" fmla="*/ 15 w 283"/>
                <a:gd name="T25" fmla="*/ 226 h 212"/>
                <a:gd name="T26" fmla="*/ 15 w 283"/>
                <a:gd name="T27" fmla="*/ 148 h 212"/>
                <a:gd name="T28" fmla="*/ 0 w 283"/>
                <a:gd name="T29" fmla="*/ 148 h 212"/>
                <a:gd name="T30" fmla="*/ 0 w 283"/>
                <a:gd name="T31" fmla="*/ 39 h 212"/>
                <a:gd name="T32" fmla="*/ 70 w 283"/>
                <a:gd name="T33" fmla="*/ 39 h 212"/>
                <a:gd name="T34" fmla="*/ 70 w 283"/>
                <a:gd name="T35" fmla="*/ 0 h 212"/>
                <a:gd name="T36" fmla="*/ 92 w 283"/>
                <a:gd name="T37" fmla="*/ 19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"/>
                <a:gd name="T58" fmla="*/ 0 h 212"/>
                <a:gd name="T59" fmla="*/ 283 w 283"/>
                <a:gd name="T60" fmla="*/ 212 h 2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" h="212">
                  <a:moveTo>
                    <a:pt x="94" y="15"/>
                  </a:moveTo>
                  <a:lnTo>
                    <a:pt x="126" y="47"/>
                  </a:lnTo>
                  <a:lnTo>
                    <a:pt x="275" y="118"/>
                  </a:lnTo>
                  <a:lnTo>
                    <a:pt x="283" y="126"/>
                  </a:lnTo>
                  <a:lnTo>
                    <a:pt x="252" y="157"/>
                  </a:lnTo>
                  <a:lnTo>
                    <a:pt x="228" y="157"/>
                  </a:lnTo>
                  <a:lnTo>
                    <a:pt x="228" y="181"/>
                  </a:lnTo>
                  <a:lnTo>
                    <a:pt x="212" y="196"/>
                  </a:lnTo>
                  <a:lnTo>
                    <a:pt x="197" y="212"/>
                  </a:lnTo>
                  <a:lnTo>
                    <a:pt x="149" y="212"/>
                  </a:lnTo>
                  <a:lnTo>
                    <a:pt x="102" y="212"/>
                  </a:lnTo>
                  <a:lnTo>
                    <a:pt x="94" y="181"/>
                  </a:lnTo>
                  <a:lnTo>
                    <a:pt x="15" y="181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31"/>
                  </a:lnTo>
                  <a:lnTo>
                    <a:pt x="71" y="31"/>
                  </a:lnTo>
                  <a:lnTo>
                    <a:pt x="71" y="0"/>
                  </a:lnTo>
                  <a:lnTo>
                    <a:pt x="94" y="1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7" name="Freeform 7"/>
            <p:cNvSpPr>
              <a:spLocks noChangeAspect="1"/>
            </p:cNvSpPr>
            <p:nvPr/>
          </p:nvSpPr>
          <p:spPr bwMode="auto">
            <a:xfrm>
              <a:off x="1493" y="3461"/>
              <a:ext cx="355" cy="289"/>
            </a:xfrm>
            <a:custGeom>
              <a:avLst/>
              <a:gdLst>
                <a:gd name="T0" fmla="*/ 111 w 356"/>
                <a:gd name="T1" fmla="*/ 0 h 259"/>
                <a:gd name="T2" fmla="*/ 111 w 356"/>
                <a:gd name="T3" fmla="*/ 20 h 259"/>
                <a:gd name="T4" fmla="*/ 0 w 356"/>
                <a:gd name="T5" fmla="*/ 10 h 259"/>
                <a:gd name="T6" fmla="*/ 0 w 356"/>
                <a:gd name="T7" fmla="*/ 88 h 259"/>
                <a:gd name="T8" fmla="*/ 8 w 356"/>
                <a:gd name="T9" fmla="*/ 88 h 259"/>
                <a:gd name="T10" fmla="*/ 0 w 356"/>
                <a:gd name="T11" fmla="*/ 167 h 259"/>
                <a:gd name="T12" fmla="*/ 79 w 356"/>
                <a:gd name="T13" fmla="*/ 167 h 259"/>
                <a:gd name="T14" fmla="*/ 64 w 356"/>
                <a:gd name="T15" fmla="*/ 322 h 259"/>
                <a:gd name="T16" fmla="*/ 95 w 356"/>
                <a:gd name="T17" fmla="*/ 322 h 259"/>
                <a:gd name="T18" fmla="*/ 95 w 356"/>
                <a:gd name="T19" fmla="*/ 283 h 259"/>
                <a:gd name="T20" fmla="*/ 111 w 356"/>
                <a:gd name="T21" fmla="*/ 273 h 259"/>
                <a:gd name="T22" fmla="*/ 111 w 356"/>
                <a:gd name="T23" fmla="*/ 264 h 259"/>
                <a:gd name="T24" fmla="*/ 150 w 356"/>
                <a:gd name="T25" fmla="*/ 215 h 259"/>
                <a:gd name="T26" fmla="*/ 159 w 356"/>
                <a:gd name="T27" fmla="*/ 234 h 259"/>
                <a:gd name="T28" fmla="*/ 174 w 356"/>
                <a:gd name="T29" fmla="*/ 204 h 259"/>
                <a:gd name="T30" fmla="*/ 212 w 356"/>
                <a:gd name="T31" fmla="*/ 155 h 259"/>
                <a:gd name="T32" fmla="*/ 212 w 356"/>
                <a:gd name="T33" fmla="*/ 127 h 259"/>
                <a:gd name="T34" fmla="*/ 323 w 356"/>
                <a:gd name="T35" fmla="*/ 78 h 259"/>
                <a:gd name="T36" fmla="*/ 323 w 356"/>
                <a:gd name="T37" fmla="*/ 49 h 259"/>
                <a:gd name="T38" fmla="*/ 338 w 356"/>
                <a:gd name="T39" fmla="*/ 20 h 259"/>
                <a:gd name="T40" fmla="*/ 354 w 356"/>
                <a:gd name="T41" fmla="*/ 0 h 259"/>
                <a:gd name="T42" fmla="*/ 150 w 356"/>
                <a:gd name="T43" fmla="*/ 10 h 259"/>
                <a:gd name="T44" fmla="*/ 111 w 356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6"/>
                <a:gd name="T70" fmla="*/ 0 h 259"/>
                <a:gd name="T71" fmla="*/ 356 w 356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6" h="259">
                  <a:moveTo>
                    <a:pt x="111" y="0"/>
                  </a:moveTo>
                  <a:lnTo>
                    <a:pt x="111" y="16"/>
                  </a:lnTo>
                  <a:lnTo>
                    <a:pt x="0" y="8"/>
                  </a:lnTo>
                  <a:lnTo>
                    <a:pt x="0" y="71"/>
                  </a:lnTo>
                  <a:lnTo>
                    <a:pt x="8" y="71"/>
                  </a:lnTo>
                  <a:lnTo>
                    <a:pt x="0" y="134"/>
                  </a:lnTo>
                  <a:lnTo>
                    <a:pt x="79" y="134"/>
                  </a:lnTo>
                  <a:lnTo>
                    <a:pt x="64" y="259"/>
                  </a:lnTo>
                  <a:lnTo>
                    <a:pt x="95" y="259"/>
                  </a:lnTo>
                  <a:lnTo>
                    <a:pt x="95" y="228"/>
                  </a:lnTo>
                  <a:lnTo>
                    <a:pt x="111" y="220"/>
                  </a:lnTo>
                  <a:lnTo>
                    <a:pt x="111" y="212"/>
                  </a:lnTo>
                  <a:lnTo>
                    <a:pt x="150" y="173"/>
                  </a:lnTo>
                  <a:lnTo>
                    <a:pt x="159" y="188"/>
                  </a:lnTo>
                  <a:lnTo>
                    <a:pt x="174" y="164"/>
                  </a:lnTo>
                  <a:lnTo>
                    <a:pt x="214" y="125"/>
                  </a:lnTo>
                  <a:lnTo>
                    <a:pt x="214" y="102"/>
                  </a:lnTo>
                  <a:lnTo>
                    <a:pt x="325" y="63"/>
                  </a:lnTo>
                  <a:lnTo>
                    <a:pt x="325" y="39"/>
                  </a:lnTo>
                  <a:lnTo>
                    <a:pt x="340" y="16"/>
                  </a:lnTo>
                  <a:lnTo>
                    <a:pt x="356" y="0"/>
                  </a:lnTo>
                  <a:lnTo>
                    <a:pt x="150" y="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Freeform 8"/>
            <p:cNvSpPr>
              <a:spLocks noChangeAspect="1"/>
            </p:cNvSpPr>
            <p:nvPr/>
          </p:nvSpPr>
          <p:spPr bwMode="auto">
            <a:xfrm>
              <a:off x="2342" y="2089"/>
              <a:ext cx="277" cy="211"/>
            </a:xfrm>
            <a:custGeom>
              <a:avLst/>
              <a:gdLst>
                <a:gd name="T0" fmla="*/ 240 w 275"/>
                <a:gd name="T1" fmla="*/ 118 h 189"/>
                <a:gd name="T2" fmla="*/ 240 w 275"/>
                <a:gd name="T3" fmla="*/ 98 h 189"/>
                <a:gd name="T4" fmla="*/ 247 w 275"/>
                <a:gd name="T5" fmla="*/ 30 h 189"/>
                <a:gd name="T6" fmla="*/ 120 w 275"/>
                <a:gd name="T7" fmla="*/ 0 h 189"/>
                <a:gd name="T8" fmla="*/ 89 w 275"/>
                <a:gd name="T9" fmla="*/ 30 h 189"/>
                <a:gd name="T10" fmla="*/ 0 w 275"/>
                <a:gd name="T11" fmla="*/ 0 h 189"/>
                <a:gd name="T12" fmla="*/ 63 w 275"/>
                <a:gd name="T13" fmla="*/ 236 h 189"/>
                <a:gd name="T14" fmla="*/ 175 w 275"/>
                <a:gd name="T15" fmla="*/ 186 h 189"/>
                <a:gd name="T16" fmla="*/ 191 w 275"/>
                <a:gd name="T17" fmla="*/ 195 h 189"/>
                <a:gd name="T18" fmla="*/ 191 w 275"/>
                <a:gd name="T19" fmla="*/ 186 h 189"/>
                <a:gd name="T20" fmla="*/ 216 w 275"/>
                <a:gd name="T21" fmla="*/ 156 h 189"/>
                <a:gd name="T22" fmla="*/ 256 w 275"/>
                <a:gd name="T23" fmla="*/ 215 h 189"/>
                <a:gd name="T24" fmla="*/ 271 w 275"/>
                <a:gd name="T25" fmla="*/ 186 h 189"/>
                <a:gd name="T26" fmla="*/ 279 w 275"/>
                <a:gd name="T27" fmla="*/ 186 h 189"/>
                <a:gd name="T28" fmla="*/ 271 w 275"/>
                <a:gd name="T29" fmla="*/ 147 h 189"/>
                <a:gd name="T30" fmla="*/ 279 w 275"/>
                <a:gd name="T31" fmla="*/ 107 h 189"/>
                <a:gd name="T32" fmla="*/ 279 w 275"/>
                <a:gd name="T33" fmla="*/ 98 h 189"/>
                <a:gd name="T34" fmla="*/ 240 w 275"/>
                <a:gd name="T35" fmla="*/ 118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5"/>
                <a:gd name="T55" fmla="*/ 0 h 189"/>
                <a:gd name="T56" fmla="*/ 275 w 275"/>
                <a:gd name="T57" fmla="*/ 189 h 1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5" h="189">
                  <a:moveTo>
                    <a:pt x="236" y="95"/>
                  </a:moveTo>
                  <a:lnTo>
                    <a:pt x="236" y="79"/>
                  </a:lnTo>
                  <a:lnTo>
                    <a:pt x="243" y="24"/>
                  </a:lnTo>
                  <a:lnTo>
                    <a:pt x="118" y="0"/>
                  </a:lnTo>
                  <a:lnTo>
                    <a:pt x="87" y="24"/>
                  </a:lnTo>
                  <a:lnTo>
                    <a:pt x="0" y="0"/>
                  </a:lnTo>
                  <a:lnTo>
                    <a:pt x="63" y="189"/>
                  </a:lnTo>
                  <a:lnTo>
                    <a:pt x="173" y="150"/>
                  </a:lnTo>
                  <a:lnTo>
                    <a:pt x="189" y="157"/>
                  </a:lnTo>
                  <a:lnTo>
                    <a:pt x="189" y="150"/>
                  </a:lnTo>
                  <a:lnTo>
                    <a:pt x="212" y="125"/>
                  </a:lnTo>
                  <a:lnTo>
                    <a:pt x="252" y="173"/>
                  </a:lnTo>
                  <a:lnTo>
                    <a:pt x="267" y="150"/>
                  </a:lnTo>
                  <a:lnTo>
                    <a:pt x="275" y="150"/>
                  </a:lnTo>
                  <a:lnTo>
                    <a:pt x="267" y="118"/>
                  </a:lnTo>
                  <a:lnTo>
                    <a:pt x="275" y="86"/>
                  </a:lnTo>
                  <a:lnTo>
                    <a:pt x="275" y="79"/>
                  </a:lnTo>
                  <a:lnTo>
                    <a:pt x="236" y="9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Freeform 9"/>
            <p:cNvSpPr>
              <a:spLocks noChangeAspect="1"/>
            </p:cNvSpPr>
            <p:nvPr/>
          </p:nvSpPr>
          <p:spPr bwMode="auto">
            <a:xfrm>
              <a:off x="2187" y="1064"/>
              <a:ext cx="225" cy="238"/>
            </a:xfrm>
            <a:custGeom>
              <a:avLst/>
              <a:gdLst>
                <a:gd name="T0" fmla="*/ 224 w 226"/>
                <a:gd name="T1" fmla="*/ 207 h 212"/>
                <a:gd name="T2" fmla="*/ 185 w 226"/>
                <a:gd name="T3" fmla="*/ 147 h 212"/>
                <a:gd name="T4" fmla="*/ 193 w 226"/>
                <a:gd name="T5" fmla="*/ 70 h 212"/>
                <a:gd name="T6" fmla="*/ 185 w 226"/>
                <a:gd name="T7" fmla="*/ 39 h 212"/>
                <a:gd name="T8" fmla="*/ 131 w 226"/>
                <a:gd name="T9" fmla="*/ 9 h 212"/>
                <a:gd name="T10" fmla="*/ 94 w 226"/>
                <a:gd name="T11" fmla="*/ 0 h 212"/>
                <a:gd name="T12" fmla="*/ 31 w 226"/>
                <a:gd name="T13" fmla="*/ 49 h 212"/>
                <a:gd name="T14" fmla="*/ 8 w 226"/>
                <a:gd name="T15" fmla="*/ 80 h 212"/>
                <a:gd name="T16" fmla="*/ 0 w 226"/>
                <a:gd name="T17" fmla="*/ 119 h 212"/>
                <a:gd name="T18" fmla="*/ 31 w 226"/>
                <a:gd name="T19" fmla="*/ 168 h 212"/>
                <a:gd name="T20" fmla="*/ 70 w 226"/>
                <a:gd name="T21" fmla="*/ 207 h 212"/>
                <a:gd name="T22" fmla="*/ 123 w 226"/>
                <a:gd name="T23" fmla="*/ 198 h 212"/>
                <a:gd name="T24" fmla="*/ 178 w 226"/>
                <a:gd name="T25" fmla="*/ 267 h 212"/>
                <a:gd name="T26" fmla="*/ 217 w 226"/>
                <a:gd name="T27" fmla="*/ 238 h 212"/>
                <a:gd name="T28" fmla="*/ 224 w 226"/>
                <a:gd name="T29" fmla="*/ 207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6"/>
                <a:gd name="T46" fmla="*/ 0 h 212"/>
                <a:gd name="T47" fmla="*/ 226 w 226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6" h="212">
                  <a:moveTo>
                    <a:pt x="226" y="164"/>
                  </a:moveTo>
                  <a:lnTo>
                    <a:pt x="187" y="117"/>
                  </a:lnTo>
                  <a:lnTo>
                    <a:pt x="195" y="55"/>
                  </a:lnTo>
                  <a:lnTo>
                    <a:pt x="187" y="31"/>
                  </a:lnTo>
                  <a:lnTo>
                    <a:pt x="133" y="7"/>
                  </a:lnTo>
                  <a:lnTo>
                    <a:pt x="94" y="0"/>
                  </a:lnTo>
                  <a:lnTo>
                    <a:pt x="31" y="39"/>
                  </a:lnTo>
                  <a:lnTo>
                    <a:pt x="8" y="63"/>
                  </a:lnTo>
                  <a:lnTo>
                    <a:pt x="0" y="94"/>
                  </a:lnTo>
                  <a:lnTo>
                    <a:pt x="31" y="134"/>
                  </a:lnTo>
                  <a:lnTo>
                    <a:pt x="70" y="164"/>
                  </a:lnTo>
                  <a:lnTo>
                    <a:pt x="125" y="157"/>
                  </a:lnTo>
                  <a:lnTo>
                    <a:pt x="180" y="212"/>
                  </a:lnTo>
                  <a:lnTo>
                    <a:pt x="219" y="189"/>
                  </a:lnTo>
                  <a:lnTo>
                    <a:pt x="226" y="1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Freeform 10"/>
            <p:cNvSpPr>
              <a:spLocks noChangeAspect="1"/>
            </p:cNvSpPr>
            <p:nvPr/>
          </p:nvSpPr>
          <p:spPr bwMode="auto">
            <a:xfrm>
              <a:off x="2045" y="1363"/>
              <a:ext cx="239" cy="173"/>
            </a:xfrm>
            <a:custGeom>
              <a:avLst/>
              <a:gdLst>
                <a:gd name="T0" fmla="*/ 0 w 238"/>
                <a:gd name="T1" fmla="*/ 96 h 156"/>
                <a:gd name="T2" fmla="*/ 47 w 238"/>
                <a:gd name="T3" fmla="*/ 163 h 156"/>
                <a:gd name="T4" fmla="*/ 63 w 238"/>
                <a:gd name="T5" fmla="*/ 192 h 156"/>
                <a:gd name="T6" fmla="*/ 129 w 238"/>
                <a:gd name="T7" fmla="*/ 172 h 156"/>
                <a:gd name="T8" fmla="*/ 153 w 238"/>
                <a:gd name="T9" fmla="*/ 172 h 156"/>
                <a:gd name="T10" fmla="*/ 240 w 238"/>
                <a:gd name="T11" fmla="*/ 125 h 156"/>
                <a:gd name="T12" fmla="*/ 208 w 238"/>
                <a:gd name="T13" fmla="*/ 77 h 156"/>
                <a:gd name="T14" fmla="*/ 111 w 238"/>
                <a:gd name="T15" fmla="*/ 58 h 156"/>
                <a:gd name="T16" fmla="*/ 63 w 238"/>
                <a:gd name="T17" fmla="*/ 48 h 156"/>
                <a:gd name="T18" fmla="*/ 32 w 238"/>
                <a:gd name="T19" fmla="*/ 0 h 156"/>
                <a:gd name="T20" fmla="*/ 0 w 238"/>
                <a:gd name="T21" fmla="*/ 96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"/>
                <a:gd name="T34" fmla="*/ 0 h 156"/>
                <a:gd name="T35" fmla="*/ 238 w 238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" h="156">
                  <a:moveTo>
                    <a:pt x="0" y="78"/>
                  </a:moveTo>
                  <a:lnTo>
                    <a:pt x="47" y="133"/>
                  </a:lnTo>
                  <a:lnTo>
                    <a:pt x="63" y="156"/>
                  </a:lnTo>
                  <a:lnTo>
                    <a:pt x="127" y="140"/>
                  </a:lnTo>
                  <a:lnTo>
                    <a:pt x="151" y="140"/>
                  </a:lnTo>
                  <a:lnTo>
                    <a:pt x="238" y="102"/>
                  </a:lnTo>
                  <a:lnTo>
                    <a:pt x="206" y="62"/>
                  </a:lnTo>
                  <a:lnTo>
                    <a:pt x="111" y="47"/>
                  </a:lnTo>
                  <a:lnTo>
                    <a:pt x="63" y="39"/>
                  </a:lnTo>
                  <a:lnTo>
                    <a:pt x="32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1" name="Freeform 11"/>
            <p:cNvSpPr>
              <a:spLocks noChangeAspect="1"/>
            </p:cNvSpPr>
            <p:nvPr/>
          </p:nvSpPr>
          <p:spPr bwMode="auto">
            <a:xfrm>
              <a:off x="1210" y="1127"/>
              <a:ext cx="283" cy="269"/>
            </a:xfrm>
            <a:custGeom>
              <a:avLst/>
              <a:gdLst>
                <a:gd name="T0" fmla="*/ 277 w 282"/>
                <a:gd name="T1" fmla="*/ 58 h 242"/>
                <a:gd name="T2" fmla="*/ 284 w 282"/>
                <a:gd name="T3" fmla="*/ 48 h 242"/>
                <a:gd name="T4" fmla="*/ 277 w 282"/>
                <a:gd name="T5" fmla="*/ 48 h 242"/>
                <a:gd name="T6" fmla="*/ 277 w 282"/>
                <a:gd name="T7" fmla="*/ 0 h 242"/>
                <a:gd name="T8" fmla="*/ 222 w 282"/>
                <a:gd name="T9" fmla="*/ 0 h 242"/>
                <a:gd name="T10" fmla="*/ 222 w 282"/>
                <a:gd name="T11" fmla="*/ 20 h 242"/>
                <a:gd name="T12" fmla="*/ 62 w 282"/>
                <a:gd name="T13" fmla="*/ 20 h 242"/>
                <a:gd name="T14" fmla="*/ 47 w 282"/>
                <a:gd name="T15" fmla="*/ 20 h 242"/>
                <a:gd name="T16" fmla="*/ 39 w 282"/>
                <a:gd name="T17" fmla="*/ 20 h 242"/>
                <a:gd name="T18" fmla="*/ 31 w 282"/>
                <a:gd name="T19" fmla="*/ 10 h 242"/>
                <a:gd name="T20" fmla="*/ 31 w 282"/>
                <a:gd name="T21" fmla="*/ 58 h 242"/>
                <a:gd name="T22" fmla="*/ 8 w 282"/>
                <a:gd name="T23" fmla="*/ 58 h 242"/>
                <a:gd name="T24" fmla="*/ 8 w 282"/>
                <a:gd name="T25" fmla="*/ 173 h 242"/>
                <a:gd name="T26" fmla="*/ 0 w 282"/>
                <a:gd name="T27" fmla="*/ 173 h 242"/>
                <a:gd name="T28" fmla="*/ 0 w 282"/>
                <a:gd name="T29" fmla="*/ 279 h 242"/>
                <a:gd name="T30" fmla="*/ 86 w 282"/>
                <a:gd name="T31" fmla="*/ 279 h 242"/>
                <a:gd name="T32" fmla="*/ 222 w 282"/>
                <a:gd name="T33" fmla="*/ 299 h 242"/>
                <a:gd name="T34" fmla="*/ 277 w 282"/>
                <a:gd name="T35" fmla="*/ 299 h 242"/>
                <a:gd name="T36" fmla="*/ 277 w 282"/>
                <a:gd name="T37" fmla="*/ 58 h 2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2"/>
                <a:gd name="T58" fmla="*/ 0 h 242"/>
                <a:gd name="T59" fmla="*/ 282 w 282"/>
                <a:gd name="T60" fmla="*/ 242 h 2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2" h="242">
                  <a:moveTo>
                    <a:pt x="275" y="47"/>
                  </a:moveTo>
                  <a:lnTo>
                    <a:pt x="282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220" y="0"/>
                  </a:lnTo>
                  <a:lnTo>
                    <a:pt x="220" y="16"/>
                  </a:lnTo>
                  <a:lnTo>
                    <a:pt x="62" y="16"/>
                  </a:lnTo>
                  <a:lnTo>
                    <a:pt x="47" y="16"/>
                  </a:lnTo>
                  <a:lnTo>
                    <a:pt x="39" y="16"/>
                  </a:lnTo>
                  <a:lnTo>
                    <a:pt x="31" y="8"/>
                  </a:lnTo>
                  <a:lnTo>
                    <a:pt x="31" y="47"/>
                  </a:lnTo>
                  <a:lnTo>
                    <a:pt x="8" y="47"/>
                  </a:lnTo>
                  <a:lnTo>
                    <a:pt x="8" y="140"/>
                  </a:lnTo>
                  <a:lnTo>
                    <a:pt x="0" y="140"/>
                  </a:lnTo>
                  <a:lnTo>
                    <a:pt x="0" y="226"/>
                  </a:lnTo>
                  <a:lnTo>
                    <a:pt x="86" y="226"/>
                  </a:lnTo>
                  <a:lnTo>
                    <a:pt x="220" y="242"/>
                  </a:lnTo>
                  <a:lnTo>
                    <a:pt x="275" y="242"/>
                  </a:lnTo>
                  <a:lnTo>
                    <a:pt x="275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2" name="Freeform 12"/>
            <p:cNvSpPr>
              <a:spLocks noChangeAspect="1"/>
            </p:cNvSpPr>
            <p:nvPr/>
          </p:nvSpPr>
          <p:spPr bwMode="auto">
            <a:xfrm>
              <a:off x="2312" y="3148"/>
              <a:ext cx="344" cy="147"/>
            </a:xfrm>
            <a:custGeom>
              <a:avLst/>
              <a:gdLst>
                <a:gd name="T0" fmla="*/ 344 w 344"/>
                <a:gd name="T1" fmla="*/ 57 h 133"/>
                <a:gd name="T2" fmla="*/ 328 w 344"/>
                <a:gd name="T3" fmla="*/ 57 h 133"/>
                <a:gd name="T4" fmla="*/ 266 w 344"/>
                <a:gd name="T5" fmla="*/ 28 h 133"/>
                <a:gd name="T6" fmla="*/ 242 w 344"/>
                <a:gd name="T7" fmla="*/ 28 h 133"/>
                <a:gd name="T8" fmla="*/ 220 w 344"/>
                <a:gd name="T9" fmla="*/ 0 h 133"/>
                <a:gd name="T10" fmla="*/ 0 w 344"/>
                <a:gd name="T11" fmla="*/ 0 h 133"/>
                <a:gd name="T12" fmla="*/ 24 w 344"/>
                <a:gd name="T13" fmla="*/ 85 h 133"/>
                <a:gd name="T14" fmla="*/ 102 w 344"/>
                <a:gd name="T15" fmla="*/ 67 h 133"/>
                <a:gd name="T16" fmla="*/ 118 w 344"/>
                <a:gd name="T17" fmla="*/ 85 h 133"/>
                <a:gd name="T18" fmla="*/ 118 w 344"/>
                <a:gd name="T19" fmla="*/ 135 h 133"/>
                <a:gd name="T20" fmla="*/ 157 w 344"/>
                <a:gd name="T21" fmla="*/ 144 h 133"/>
                <a:gd name="T22" fmla="*/ 157 w 344"/>
                <a:gd name="T23" fmla="*/ 162 h 133"/>
                <a:gd name="T24" fmla="*/ 220 w 344"/>
                <a:gd name="T25" fmla="*/ 162 h 133"/>
                <a:gd name="T26" fmla="*/ 220 w 344"/>
                <a:gd name="T27" fmla="*/ 144 h 133"/>
                <a:gd name="T28" fmla="*/ 344 w 344"/>
                <a:gd name="T29" fmla="*/ 144 h 133"/>
                <a:gd name="T30" fmla="*/ 344 w 344"/>
                <a:gd name="T31" fmla="*/ 57 h 1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4"/>
                <a:gd name="T49" fmla="*/ 0 h 133"/>
                <a:gd name="T50" fmla="*/ 344 w 344"/>
                <a:gd name="T51" fmla="*/ 133 h 1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4" h="133">
                  <a:moveTo>
                    <a:pt x="344" y="47"/>
                  </a:moveTo>
                  <a:lnTo>
                    <a:pt x="328" y="47"/>
                  </a:lnTo>
                  <a:lnTo>
                    <a:pt x="266" y="23"/>
                  </a:lnTo>
                  <a:lnTo>
                    <a:pt x="242" y="23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24" y="70"/>
                  </a:lnTo>
                  <a:lnTo>
                    <a:pt x="102" y="55"/>
                  </a:lnTo>
                  <a:lnTo>
                    <a:pt x="118" y="70"/>
                  </a:lnTo>
                  <a:lnTo>
                    <a:pt x="118" y="110"/>
                  </a:lnTo>
                  <a:lnTo>
                    <a:pt x="157" y="118"/>
                  </a:lnTo>
                  <a:lnTo>
                    <a:pt x="157" y="133"/>
                  </a:lnTo>
                  <a:lnTo>
                    <a:pt x="220" y="133"/>
                  </a:lnTo>
                  <a:lnTo>
                    <a:pt x="220" y="118"/>
                  </a:lnTo>
                  <a:lnTo>
                    <a:pt x="344" y="118"/>
                  </a:lnTo>
                  <a:lnTo>
                    <a:pt x="344" y="4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Freeform 13"/>
            <p:cNvSpPr>
              <a:spLocks noChangeAspect="1"/>
            </p:cNvSpPr>
            <p:nvPr/>
          </p:nvSpPr>
          <p:spPr bwMode="auto">
            <a:xfrm>
              <a:off x="2342" y="3437"/>
              <a:ext cx="284" cy="348"/>
            </a:xfrm>
            <a:custGeom>
              <a:avLst/>
              <a:gdLst>
                <a:gd name="T0" fmla="*/ 214 w 283"/>
                <a:gd name="T1" fmla="*/ 68 h 312"/>
                <a:gd name="T2" fmla="*/ 253 w 283"/>
                <a:gd name="T3" fmla="*/ 117 h 312"/>
                <a:gd name="T4" fmla="*/ 285 w 283"/>
                <a:gd name="T5" fmla="*/ 184 h 312"/>
                <a:gd name="T6" fmla="*/ 277 w 283"/>
                <a:gd name="T7" fmla="*/ 204 h 312"/>
                <a:gd name="T8" fmla="*/ 277 w 283"/>
                <a:gd name="T9" fmla="*/ 262 h 312"/>
                <a:gd name="T10" fmla="*/ 285 w 283"/>
                <a:gd name="T11" fmla="*/ 291 h 312"/>
                <a:gd name="T12" fmla="*/ 191 w 283"/>
                <a:gd name="T13" fmla="*/ 291 h 312"/>
                <a:gd name="T14" fmla="*/ 191 w 283"/>
                <a:gd name="T15" fmla="*/ 368 h 312"/>
                <a:gd name="T16" fmla="*/ 174 w 283"/>
                <a:gd name="T17" fmla="*/ 368 h 312"/>
                <a:gd name="T18" fmla="*/ 174 w 283"/>
                <a:gd name="T19" fmla="*/ 388 h 312"/>
                <a:gd name="T20" fmla="*/ 102 w 283"/>
                <a:gd name="T21" fmla="*/ 388 h 312"/>
                <a:gd name="T22" fmla="*/ 102 w 283"/>
                <a:gd name="T23" fmla="*/ 368 h 312"/>
                <a:gd name="T24" fmla="*/ 87 w 283"/>
                <a:gd name="T25" fmla="*/ 330 h 312"/>
                <a:gd name="T26" fmla="*/ 94 w 283"/>
                <a:gd name="T27" fmla="*/ 291 h 312"/>
                <a:gd name="T28" fmla="*/ 70 w 283"/>
                <a:gd name="T29" fmla="*/ 242 h 312"/>
                <a:gd name="T30" fmla="*/ 70 w 283"/>
                <a:gd name="T31" fmla="*/ 204 h 312"/>
                <a:gd name="T32" fmla="*/ 0 w 283"/>
                <a:gd name="T33" fmla="*/ 155 h 312"/>
                <a:gd name="T34" fmla="*/ 0 w 283"/>
                <a:gd name="T35" fmla="*/ 107 h 312"/>
                <a:gd name="T36" fmla="*/ 39 w 283"/>
                <a:gd name="T37" fmla="*/ 68 h 312"/>
                <a:gd name="T38" fmla="*/ 55 w 283"/>
                <a:gd name="T39" fmla="*/ 10 h 312"/>
                <a:gd name="T40" fmla="*/ 70 w 283"/>
                <a:gd name="T41" fmla="*/ 0 h 312"/>
                <a:gd name="T42" fmla="*/ 214 w 283"/>
                <a:gd name="T43" fmla="*/ 0 h 312"/>
                <a:gd name="T44" fmla="*/ 214 w 283"/>
                <a:gd name="T45" fmla="*/ 49 h 312"/>
                <a:gd name="T46" fmla="*/ 214 w 283"/>
                <a:gd name="T47" fmla="*/ 68 h 3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3"/>
                <a:gd name="T73" fmla="*/ 0 h 312"/>
                <a:gd name="T74" fmla="*/ 283 w 283"/>
                <a:gd name="T75" fmla="*/ 312 h 3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3" h="312">
                  <a:moveTo>
                    <a:pt x="212" y="55"/>
                  </a:moveTo>
                  <a:lnTo>
                    <a:pt x="251" y="94"/>
                  </a:lnTo>
                  <a:lnTo>
                    <a:pt x="283" y="148"/>
                  </a:lnTo>
                  <a:lnTo>
                    <a:pt x="275" y="164"/>
                  </a:lnTo>
                  <a:lnTo>
                    <a:pt x="275" y="211"/>
                  </a:lnTo>
                  <a:lnTo>
                    <a:pt x="283" y="234"/>
                  </a:lnTo>
                  <a:lnTo>
                    <a:pt x="189" y="234"/>
                  </a:lnTo>
                  <a:lnTo>
                    <a:pt x="189" y="296"/>
                  </a:lnTo>
                  <a:lnTo>
                    <a:pt x="172" y="296"/>
                  </a:lnTo>
                  <a:lnTo>
                    <a:pt x="172" y="312"/>
                  </a:lnTo>
                  <a:lnTo>
                    <a:pt x="102" y="312"/>
                  </a:lnTo>
                  <a:lnTo>
                    <a:pt x="102" y="296"/>
                  </a:lnTo>
                  <a:lnTo>
                    <a:pt x="87" y="265"/>
                  </a:lnTo>
                  <a:lnTo>
                    <a:pt x="94" y="234"/>
                  </a:lnTo>
                  <a:lnTo>
                    <a:pt x="70" y="195"/>
                  </a:lnTo>
                  <a:lnTo>
                    <a:pt x="70" y="164"/>
                  </a:lnTo>
                  <a:lnTo>
                    <a:pt x="0" y="125"/>
                  </a:lnTo>
                  <a:lnTo>
                    <a:pt x="0" y="86"/>
                  </a:lnTo>
                  <a:lnTo>
                    <a:pt x="39" y="55"/>
                  </a:lnTo>
                  <a:lnTo>
                    <a:pt x="55" y="8"/>
                  </a:lnTo>
                  <a:lnTo>
                    <a:pt x="70" y="0"/>
                  </a:lnTo>
                  <a:lnTo>
                    <a:pt x="212" y="0"/>
                  </a:lnTo>
                  <a:lnTo>
                    <a:pt x="212" y="39"/>
                  </a:lnTo>
                  <a:lnTo>
                    <a:pt x="212" y="5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Freeform 14"/>
            <p:cNvSpPr>
              <a:spLocks noChangeAspect="1"/>
            </p:cNvSpPr>
            <p:nvPr/>
          </p:nvSpPr>
          <p:spPr bwMode="auto">
            <a:xfrm>
              <a:off x="2027" y="2281"/>
              <a:ext cx="285" cy="218"/>
            </a:xfrm>
            <a:custGeom>
              <a:avLst/>
              <a:gdLst>
                <a:gd name="T0" fmla="*/ 0 w 286"/>
                <a:gd name="T1" fmla="*/ 106 h 195"/>
                <a:gd name="T2" fmla="*/ 40 w 286"/>
                <a:gd name="T3" fmla="*/ 184 h 195"/>
                <a:gd name="T4" fmla="*/ 127 w 286"/>
                <a:gd name="T5" fmla="*/ 224 h 195"/>
                <a:gd name="T6" fmla="*/ 205 w 286"/>
                <a:gd name="T7" fmla="*/ 244 h 195"/>
                <a:gd name="T8" fmla="*/ 188 w 286"/>
                <a:gd name="T9" fmla="*/ 224 h 195"/>
                <a:gd name="T10" fmla="*/ 205 w 286"/>
                <a:gd name="T11" fmla="*/ 184 h 195"/>
                <a:gd name="T12" fmla="*/ 221 w 286"/>
                <a:gd name="T13" fmla="*/ 184 h 195"/>
                <a:gd name="T14" fmla="*/ 276 w 286"/>
                <a:gd name="T15" fmla="*/ 127 h 195"/>
                <a:gd name="T16" fmla="*/ 284 w 286"/>
                <a:gd name="T17" fmla="*/ 106 h 195"/>
                <a:gd name="T18" fmla="*/ 260 w 286"/>
                <a:gd name="T19" fmla="*/ 87 h 195"/>
                <a:gd name="T20" fmla="*/ 229 w 286"/>
                <a:gd name="T21" fmla="*/ 59 h 195"/>
                <a:gd name="T22" fmla="*/ 221 w 286"/>
                <a:gd name="T23" fmla="*/ 78 h 195"/>
                <a:gd name="T24" fmla="*/ 205 w 286"/>
                <a:gd name="T25" fmla="*/ 49 h 195"/>
                <a:gd name="T26" fmla="*/ 157 w 286"/>
                <a:gd name="T27" fmla="*/ 49 h 195"/>
                <a:gd name="T28" fmla="*/ 135 w 286"/>
                <a:gd name="T29" fmla="*/ 20 h 195"/>
                <a:gd name="T30" fmla="*/ 127 w 286"/>
                <a:gd name="T31" fmla="*/ 0 h 195"/>
                <a:gd name="T32" fmla="*/ 0 w 286"/>
                <a:gd name="T33" fmla="*/ 87 h 195"/>
                <a:gd name="T34" fmla="*/ 0 w 286"/>
                <a:gd name="T35" fmla="*/ 106 h 1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6"/>
                <a:gd name="T55" fmla="*/ 0 h 195"/>
                <a:gd name="T56" fmla="*/ 286 w 286"/>
                <a:gd name="T57" fmla="*/ 195 h 1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6" h="195">
                  <a:moveTo>
                    <a:pt x="0" y="85"/>
                  </a:moveTo>
                  <a:lnTo>
                    <a:pt x="40" y="148"/>
                  </a:lnTo>
                  <a:lnTo>
                    <a:pt x="127" y="179"/>
                  </a:lnTo>
                  <a:lnTo>
                    <a:pt x="207" y="195"/>
                  </a:lnTo>
                  <a:lnTo>
                    <a:pt x="190" y="179"/>
                  </a:lnTo>
                  <a:lnTo>
                    <a:pt x="207" y="148"/>
                  </a:lnTo>
                  <a:lnTo>
                    <a:pt x="223" y="148"/>
                  </a:lnTo>
                  <a:lnTo>
                    <a:pt x="278" y="102"/>
                  </a:lnTo>
                  <a:lnTo>
                    <a:pt x="286" y="85"/>
                  </a:lnTo>
                  <a:lnTo>
                    <a:pt x="262" y="70"/>
                  </a:lnTo>
                  <a:lnTo>
                    <a:pt x="231" y="47"/>
                  </a:lnTo>
                  <a:lnTo>
                    <a:pt x="223" y="63"/>
                  </a:lnTo>
                  <a:lnTo>
                    <a:pt x="207" y="39"/>
                  </a:lnTo>
                  <a:lnTo>
                    <a:pt x="159" y="39"/>
                  </a:lnTo>
                  <a:lnTo>
                    <a:pt x="135" y="16"/>
                  </a:lnTo>
                  <a:lnTo>
                    <a:pt x="127" y="0"/>
                  </a:lnTo>
                  <a:lnTo>
                    <a:pt x="0" y="7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Freeform 15"/>
            <p:cNvSpPr>
              <a:spLocks noChangeAspect="1"/>
            </p:cNvSpPr>
            <p:nvPr/>
          </p:nvSpPr>
          <p:spPr bwMode="auto">
            <a:xfrm>
              <a:off x="2306" y="2562"/>
              <a:ext cx="251" cy="245"/>
            </a:xfrm>
            <a:custGeom>
              <a:avLst/>
              <a:gdLst>
                <a:gd name="T0" fmla="*/ 140 w 252"/>
                <a:gd name="T1" fmla="*/ 234 h 220"/>
                <a:gd name="T2" fmla="*/ 132 w 252"/>
                <a:gd name="T3" fmla="*/ 215 h 220"/>
                <a:gd name="T4" fmla="*/ 227 w 252"/>
                <a:gd name="T5" fmla="*/ 118 h 220"/>
                <a:gd name="T6" fmla="*/ 250 w 252"/>
                <a:gd name="T7" fmla="*/ 146 h 220"/>
                <a:gd name="T8" fmla="*/ 188 w 252"/>
                <a:gd name="T9" fmla="*/ 0 h 220"/>
                <a:gd name="T10" fmla="*/ 0 w 252"/>
                <a:gd name="T11" fmla="*/ 118 h 220"/>
                <a:gd name="T12" fmla="*/ 8 w 252"/>
                <a:gd name="T13" fmla="*/ 146 h 220"/>
                <a:gd name="T14" fmla="*/ 0 w 252"/>
                <a:gd name="T15" fmla="*/ 155 h 220"/>
                <a:gd name="T16" fmla="*/ 103 w 252"/>
                <a:gd name="T17" fmla="*/ 273 h 220"/>
                <a:gd name="T18" fmla="*/ 140 w 252"/>
                <a:gd name="T19" fmla="*/ 234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220"/>
                <a:gd name="T32" fmla="*/ 252 w 252"/>
                <a:gd name="T33" fmla="*/ 220 h 2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220">
                  <a:moveTo>
                    <a:pt x="142" y="189"/>
                  </a:moveTo>
                  <a:lnTo>
                    <a:pt x="134" y="173"/>
                  </a:lnTo>
                  <a:lnTo>
                    <a:pt x="229" y="95"/>
                  </a:lnTo>
                  <a:lnTo>
                    <a:pt x="252" y="118"/>
                  </a:lnTo>
                  <a:lnTo>
                    <a:pt x="190" y="0"/>
                  </a:lnTo>
                  <a:lnTo>
                    <a:pt x="0" y="95"/>
                  </a:lnTo>
                  <a:lnTo>
                    <a:pt x="8" y="118"/>
                  </a:lnTo>
                  <a:lnTo>
                    <a:pt x="0" y="125"/>
                  </a:lnTo>
                  <a:lnTo>
                    <a:pt x="103" y="220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Freeform 16"/>
            <p:cNvSpPr>
              <a:spLocks noChangeAspect="1"/>
            </p:cNvSpPr>
            <p:nvPr/>
          </p:nvSpPr>
          <p:spPr bwMode="auto">
            <a:xfrm>
              <a:off x="3162" y="3513"/>
              <a:ext cx="392" cy="291"/>
            </a:xfrm>
            <a:custGeom>
              <a:avLst/>
              <a:gdLst>
                <a:gd name="T0" fmla="*/ 240 w 395"/>
                <a:gd name="T1" fmla="*/ 285 h 260"/>
                <a:gd name="T2" fmla="*/ 257 w 395"/>
                <a:gd name="T3" fmla="*/ 256 h 260"/>
                <a:gd name="T4" fmla="*/ 303 w 395"/>
                <a:gd name="T5" fmla="*/ 256 h 260"/>
                <a:gd name="T6" fmla="*/ 312 w 395"/>
                <a:gd name="T7" fmla="*/ 207 h 260"/>
                <a:gd name="T8" fmla="*/ 341 w 395"/>
                <a:gd name="T9" fmla="*/ 188 h 260"/>
                <a:gd name="T10" fmla="*/ 341 w 395"/>
                <a:gd name="T11" fmla="*/ 207 h 260"/>
                <a:gd name="T12" fmla="*/ 364 w 395"/>
                <a:gd name="T13" fmla="*/ 188 h 260"/>
                <a:gd name="T14" fmla="*/ 341 w 395"/>
                <a:gd name="T15" fmla="*/ 188 h 260"/>
                <a:gd name="T16" fmla="*/ 389 w 395"/>
                <a:gd name="T17" fmla="*/ 39 h 260"/>
                <a:gd name="T18" fmla="*/ 333 w 395"/>
                <a:gd name="T19" fmla="*/ 20 h 260"/>
                <a:gd name="T20" fmla="*/ 248 w 395"/>
                <a:gd name="T21" fmla="*/ 30 h 260"/>
                <a:gd name="T22" fmla="*/ 164 w 395"/>
                <a:gd name="T23" fmla="*/ 0 h 260"/>
                <a:gd name="T24" fmla="*/ 179 w 395"/>
                <a:gd name="T25" fmla="*/ 39 h 260"/>
                <a:gd name="T26" fmla="*/ 195 w 395"/>
                <a:gd name="T27" fmla="*/ 69 h 260"/>
                <a:gd name="T28" fmla="*/ 188 w 395"/>
                <a:gd name="T29" fmla="*/ 97 h 260"/>
                <a:gd name="T30" fmla="*/ 116 w 395"/>
                <a:gd name="T31" fmla="*/ 97 h 260"/>
                <a:gd name="T32" fmla="*/ 69 w 395"/>
                <a:gd name="T33" fmla="*/ 148 h 260"/>
                <a:gd name="T34" fmla="*/ 0 w 395"/>
                <a:gd name="T35" fmla="*/ 138 h 260"/>
                <a:gd name="T36" fmla="*/ 0 w 395"/>
                <a:gd name="T37" fmla="*/ 158 h 260"/>
                <a:gd name="T38" fmla="*/ 56 w 395"/>
                <a:gd name="T39" fmla="*/ 178 h 260"/>
                <a:gd name="T40" fmla="*/ 56 w 395"/>
                <a:gd name="T41" fmla="*/ 256 h 260"/>
                <a:gd name="T42" fmla="*/ 101 w 395"/>
                <a:gd name="T43" fmla="*/ 326 h 260"/>
                <a:gd name="T44" fmla="*/ 133 w 395"/>
                <a:gd name="T45" fmla="*/ 326 h 260"/>
                <a:gd name="T46" fmla="*/ 156 w 395"/>
                <a:gd name="T47" fmla="*/ 266 h 260"/>
                <a:gd name="T48" fmla="*/ 248 w 395"/>
                <a:gd name="T49" fmla="*/ 295 h 260"/>
                <a:gd name="T50" fmla="*/ 240 w 395"/>
                <a:gd name="T51" fmla="*/ 285 h 2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5"/>
                <a:gd name="T79" fmla="*/ 0 h 260"/>
                <a:gd name="T80" fmla="*/ 395 w 395"/>
                <a:gd name="T81" fmla="*/ 260 h 2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5" h="260">
                  <a:moveTo>
                    <a:pt x="244" y="228"/>
                  </a:moveTo>
                  <a:lnTo>
                    <a:pt x="261" y="205"/>
                  </a:lnTo>
                  <a:lnTo>
                    <a:pt x="307" y="205"/>
                  </a:lnTo>
                  <a:lnTo>
                    <a:pt x="316" y="165"/>
                  </a:lnTo>
                  <a:lnTo>
                    <a:pt x="347" y="150"/>
                  </a:lnTo>
                  <a:lnTo>
                    <a:pt x="347" y="165"/>
                  </a:lnTo>
                  <a:lnTo>
                    <a:pt x="370" y="150"/>
                  </a:lnTo>
                  <a:lnTo>
                    <a:pt x="347" y="150"/>
                  </a:lnTo>
                  <a:lnTo>
                    <a:pt x="395" y="31"/>
                  </a:lnTo>
                  <a:lnTo>
                    <a:pt x="339" y="16"/>
                  </a:lnTo>
                  <a:lnTo>
                    <a:pt x="252" y="24"/>
                  </a:lnTo>
                  <a:lnTo>
                    <a:pt x="166" y="0"/>
                  </a:lnTo>
                  <a:lnTo>
                    <a:pt x="181" y="31"/>
                  </a:lnTo>
                  <a:lnTo>
                    <a:pt x="197" y="55"/>
                  </a:lnTo>
                  <a:lnTo>
                    <a:pt x="190" y="78"/>
                  </a:lnTo>
                  <a:lnTo>
                    <a:pt x="118" y="78"/>
                  </a:lnTo>
                  <a:lnTo>
                    <a:pt x="71" y="118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56" y="142"/>
                  </a:lnTo>
                  <a:lnTo>
                    <a:pt x="56" y="205"/>
                  </a:lnTo>
                  <a:lnTo>
                    <a:pt x="103" y="260"/>
                  </a:lnTo>
                  <a:lnTo>
                    <a:pt x="135" y="260"/>
                  </a:lnTo>
                  <a:lnTo>
                    <a:pt x="158" y="213"/>
                  </a:lnTo>
                  <a:lnTo>
                    <a:pt x="252" y="236"/>
                  </a:lnTo>
                  <a:lnTo>
                    <a:pt x="244" y="22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Freeform 17"/>
            <p:cNvSpPr>
              <a:spLocks noChangeAspect="1"/>
            </p:cNvSpPr>
            <p:nvPr/>
          </p:nvSpPr>
          <p:spPr bwMode="auto">
            <a:xfrm>
              <a:off x="2131" y="3750"/>
              <a:ext cx="309" cy="343"/>
            </a:xfrm>
            <a:custGeom>
              <a:avLst/>
              <a:gdLst>
                <a:gd name="T0" fmla="*/ 279 w 308"/>
                <a:gd name="T1" fmla="*/ 383 h 307"/>
                <a:gd name="T2" fmla="*/ 0 w 308"/>
                <a:gd name="T3" fmla="*/ 374 h 307"/>
                <a:gd name="T4" fmla="*/ 0 w 308"/>
                <a:gd name="T5" fmla="*/ 39 h 307"/>
                <a:gd name="T6" fmla="*/ 118 w 308"/>
                <a:gd name="T7" fmla="*/ 39 h 307"/>
                <a:gd name="T8" fmla="*/ 118 w 308"/>
                <a:gd name="T9" fmla="*/ 0 h 307"/>
                <a:gd name="T10" fmla="*/ 142 w 308"/>
                <a:gd name="T11" fmla="*/ 19 h 307"/>
                <a:gd name="T12" fmla="*/ 175 w 308"/>
                <a:gd name="T13" fmla="*/ 19 h 307"/>
                <a:gd name="T14" fmla="*/ 192 w 308"/>
                <a:gd name="T15" fmla="*/ 39 h 307"/>
                <a:gd name="T16" fmla="*/ 215 w 308"/>
                <a:gd name="T17" fmla="*/ 107 h 307"/>
                <a:gd name="T18" fmla="*/ 215 w 308"/>
                <a:gd name="T19" fmla="*/ 147 h 307"/>
                <a:gd name="T20" fmla="*/ 271 w 308"/>
                <a:gd name="T21" fmla="*/ 177 h 307"/>
                <a:gd name="T22" fmla="*/ 279 w 308"/>
                <a:gd name="T23" fmla="*/ 198 h 307"/>
                <a:gd name="T24" fmla="*/ 215 w 308"/>
                <a:gd name="T25" fmla="*/ 226 h 307"/>
                <a:gd name="T26" fmla="*/ 208 w 308"/>
                <a:gd name="T27" fmla="*/ 285 h 307"/>
                <a:gd name="T28" fmla="*/ 183 w 308"/>
                <a:gd name="T29" fmla="*/ 285 h 307"/>
                <a:gd name="T30" fmla="*/ 215 w 308"/>
                <a:gd name="T31" fmla="*/ 334 h 307"/>
                <a:gd name="T32" fmla="*/ 271 w 308"/>
                <a:gd name="T33" fmla="*/ 374 h 307"/>
                <a:gd name="T34" fmla="*/ 279 w 308"/>
                <a:gd name="T35" fmla="*/ 383 h 307"/>
                <a:gd name="T36" fmla="*/ 310 w 308"/>
                <a:gd name="T37" fmla="*/ 383 h 307"/>
                <a:gd name="T38" fmla="*/ 279 w 308"/>
                <a:gd name="T39" fmla="*/ 383 h 3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8"/>
                <a:gd name="T61" fmla="*/ 0 h 307"/>
                <a:gd name="T62" fmla="*/ 308 w 308"/>
                <a:gd name="T63" fmla="*/ 307 h 3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8" h="307">
                  <a:moveTo>
                    <a:pt x="277" y="307"/>
                  </a:moveTo>
                  <a:lnTo>
                    <a:pt x="0" y="300"/>
                  </a:lnTo>
                  <a:lnTo>
                    <a:pt x="0" y="31"/>
                  </a:lnTo>
                  <a:lnTo>
                    <a:pt x="118" y="31"/>
                  </a:lnTo>
                  <a:lnTo>
                    <a:pt x="118" y="0"/>
                  </a:lnTo>
                  <a:lnTo>
                    <a:pt x="142" y="15"/>
                  </a:lnTo>
                  <a:lnTo>
                    <a:pt x="173" y="15"/>
                  </a:lnTo>
                  <a:lnTo>
                    <a:pt x="190" y="31"/>
                  </a:lnTo>
                  <a:lnTo>
                    <a:pt x="213" y="86"/>
                  </a:lnTo>
                  <a:lnTo>
                    <a:pt x="213" y="118"/>
                  </a:lnTo>
                  <a:lnTo>
                    <a:pt x="269" y="141"/>
                  </a:lnTo>
                  <a:lnTo>
                    <a:pt x="277" y="158"/>
                  </a:lnTo>
                  <a:lnTo>
                    <a:pt x="213" y="181"/>
                  </a:lnTo>
                  <a:lnTo>
                    <a:pt x="206" y="228"/>
                  </a:lnTo>
                  <a:lnTo>
                    <a:pt x="181" y="228"/>
                  </a:lnTo>
                  <a:lnTo>
                    <a:pt x="213" y="268"/>
                  </a:lnTo>
                  <a:lnTo>
                    <a:pt x="269" y="300"/>
                  </a:lnTo>
                  <a:lnTo>
                    <a:pt x="277" y="307"/>
                  </a:lnTo>
                  <a:lnTo>
                    <a:pt x="308" y="307"/>
                  </a:lnTo>
                  <a:lnTo>
                    <a:pt x="277" y="30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Freeform 18"/>
            <p:cNvSpPr>
              <a:spLocks noChangeAspect="1"/>
            </p:cNvSpPr>
            <p:nvPr/>
          </p:nvSpPr>
          <p:spPr bwMode="auto">
            <a:xfrm>
              <a:off x="3508" y="2832"/>
              <a:ext cx="456" cy="400"/>
            </a:xfrm>
            <a:custGeom>
              <a:avLst/>
              <a:gdLst>
                <a:gd name="T0" fmla="*/ 440 w 456"/>
                <a:gd name="T1" fmla="*/ 299 h 360"/>
                <a:gd name="T2" fmla="*/ 456 w 456"/>
                <a:gd name="T3" fmla="*/ 338 h 360"/>
                <a:gd name="T4" fmla="*/ 424 w 456"/>
                <a:gd name="T5" fmla="*/ 396 h 360"/>
                <a:gd name="T6" fmla="*/ 448 w 456"/>
                <a:gd name="T7" fmla="*/ 404 h 360"/>
                <a:gd name="T8" fmla="*/ 440 w 456"/>
                <a:gd name="T9" fmla="*/ 434 h 360"/>
                <a:gd name="T10" fmla="*/ 448 w 456"/>
                <a:gd name="T11" fmla="*/ 444 h 360"/>
                <a:gd name="T12" fmla="*/ 369 w 456"/>
                <a:gd name="T13" fmla="*/ 434 h 360"/>
                <a:gd name="T14" fmla="*/ 362 w 456"/>
                <a:gd name="T15" fmla="*/ 396 h 360"/>
                <a:gd name="T16" fmla="*/ 338 w 456"/>
                <a:gd name="T17" fmla="*/ 404 h 360"/>
                <a:gd name="T18" fmla="*/ 322 w 456"/>
                <a:gd name="T19" fmla="*/ 348 h 360"/>
                <a:gd name="T20" fmla="*/ 306 w 456"/>
                <a:gd name="T21" fmla="*/ 376 h 360"/>
                <a:gd name="T22" fmla="*/ 322 w 456"/>
                <a:gd name="T23" fmla="*/ 367 h 360"/>
                <a:gd name="T24" fmla="*/ 291 w 456"/>
                <a:gd name="T25" fmla="*/ 338 h 360"/>
                <a:gd name="T26" fmla="*/ 275 w 456"/>
                <a:gd name="T27" fmla="*/ 260 h 360"/>
                <a:gd name="T28" fmla="*/ 236 w 456"/>
                <a:gd name="T29" fmla="*/ 260 h 360"/>
                <a:gd name="T30" fmla="*/ 227 w 456"/>
                <a:gd name="T31" fmla="*/ 232 h 360"/>
                <a:gd name="T32" fmla="*/ 173 w 456"/>
                <a:gd name="T33" fmla="*/ 251 h 360"/>
                <a:gd name="T34" fmla="*/ 149 w 456"/>
                <a:gd name="T35" fmla="*/ 251 h 360"/>
                <a:gd name="T36" fmla="*/ 126 w 456"/>
                <a:gd name="T37" fmla="*/ 184 h 360"/>
                <a:gd name="T38" fmla="*/ 63 w 456"/>
                <a:gd name="T39" fmla="*/ 144 h 360"/>
                <a:gd name="T40" fmla="*/ 55 w 456"/>
                <a:gd name="T41" fmla="*/ 144 h 360"/>
                <a:gd name="T42" fmla="*/ 23 w 456"/>
                <a:gd name="T43" fmla="*/ 116 h 360"/>
                <a:gd name="T44" fmla="*/ 0 w 456"/>
                <a:gd name="T45" fmla="*/ 77 h 360"/>
                <a:gd name="T46" fmla="*/ 259 w 456"/>
                <a:gd name="T47" fmla="*/ 0 h 360"/>
                <a:gd name="T48" fmla="*/ 267 w 456"/>
                <a:gd name="T49" fmla="*/ 40 h 360"/>
                <a:gd name="T50" fmla="*/ 275 w 456"/>
                <a:gd name="T51" fmla="*/ 107 h 360"/>
                <a:gd name="T52" fmla="*/ 291 w 456"/>
                <a:gd name="T53" fmla="*/ 116 h 360"/>
                <a:gd name="T54" fmla="*/ 299 w 456"/>
                <a:gd name="T55" fmla="*/ 173 h 360"/>
                <a:gd name="T56" fmla="*/ 362 w 456"/>
                <a:gd name="T57" fmla="*/ 232 h 360"/>
                <a:gd name="T58" fmla="*/ 362 w 456"/>
                <a:gd name="T59" fmla="*/ 260 h 360"/>
                <a:gd name="T60" fmla="*/ 385 w 456"/>
                <a:gd name="T61" fmla="*/ 269 h 360"/>
                <a:gd name="T62" fmla="*/ 369 w 456"/>
                <a:gd name="T63" fmla="*/ 299 h 360"/>
                <a:gd name="T64" fmla="*/ 393 w 456"/>
                <a:gd name="T65" fmla="*/ 290 h 360"/>
                <a:gd name="T66" fmla="*/ 393 w 456"/>
                <a:gd name="T67" fmla="*/ 309 h 360"/>
                <a:gd name="T68" fmla="*/ 416 w 456"/>
                <a:gd name="T69" fmla="*/ 269 h 360"/>
                <a:gd name="T70" fmla="*/ 424 w 456"/>
                <a:gd name="T71" fmla="*/ 299 h 360"/>
                <a:gd name="T72" fmla="*/ 440 w 456"/>
                <a:gd name="T73" fmla="*/ 299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6"/>
                <a:gd name="T112" fmla="*/ 0 h 360"/>
                <a:gd name="T113" fmla="*/ 456 w 456"/>
                <a:gd name="T114" fmla="*/ 360 h 3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6" h="360">
                  <a:moveTo>
                    <a:pt x="440" y="242"/>
                  </a:moveTo>
                  <a:lnTo>
                    <a:pt x="456" y="274"/>
                  </a:lnTo>
                  <a:lnTo>
                    <a:pt x="424" y="320"/>
                  </a:lnTo>
                  <a:lnTo>
                    <a:pt x="448" y="328"/>
                  </a:lnTo>
                  <a:lnTo>
                    <a:pt x="440" y="352"/>
                  </a:lnTo>
                  <a:lnTo>
                    <a:pt x="448" y="360"/>
                  </a:lnTo>
                  <a:lnTo>
                    <a:pt x="369" y="352"/>
                  </a:lnTo>
                  <a:lnTo>
                    <a:pt x="362" y="320"/>
                  </a:lnTo>
                  <a:lnTo>
                    <a:pt x="338" y="328"/>
                  </a:lnTo>
                  <a:lnTo>
                    <a:pt x="322" y="282"/>
                  </a:lnTo>
                  <a:lnTo>
                    <a:pt x="306" y="304"/>
                  </a:lnTo>
                  <a:lnTo>
                    <a:pt x="322" y="297"/>
                  </a:lnTo>
                  <a:lnTo>
                    <a:pt x="291" y="274"/>
                  </a:lnTo>
                  <a:lnTo>
                    <a:pt x="275" y="211"/>
                  </a:lnTo>
                  <a:lnTo>
                    <a:pt x="236" y="211"/>
                  </a:lnTo>
                  <a:lnTo>
                    <a:pt x="227" y="188"/>
                  </a:lnTo>
                  <a:lnTo>
                    <a:pt x="173" y="203"/>
                  </a:lnTo>
                  <a:lnTo>
                    <a:pt x="149" y="203"/>
                  </a:lnTo>
                  <a:lnTo>
                    <a:pt x="126" y="149"/>
                  </a:lnTo>
                  <a:lnTo>
                    <a:pt x="63" y="117"/>
                  </a:lnTo>
                  <a:lnTo>
                    <a:pt x="55" y="117"/>
                  </a:lnTo>
                  <a:lnTo>
                    <a:pt x="23" y="94"/>
                  </a:lnTo>
                  <a:lnTo>
                    <a:pt x="0" y="62"/>
                  </a:lnTo>
                  <a:lnTo>
                    <a:pt x="259" y="0"/>
                  </a:lnTo>
                  <a:lnTo>
                    <a:pt x="267" y="32"/>
                  </a:lnTo>
                  <a:lnTo>
                    <a:pt x="275" y="86"/>
                  </a:lnTo>
                  <a:lnTo>
                    <a:pt x="291" y="94"/>
                  </a:lnTo>
                  <a:lnTo>
                    <a:pt x="299" y="140"/>
                  </a:lnTo>
                  <a:lnTo>
                    <a:pt x="362" y="188"/>
                  </a:lnTo>
                  <a:lnTo>
                    <a:pt x="362" y="211"/>
                  </a:lnTo>
                  <a:lnTo>
                    <a:pt x="385" y="218"/>
                  </a:lnTo>
                  <a:lnTo>
                    <a:pt x="369" y="242"/>
                  </a:lnTo>
                  <a:lnTo>
                    <a:pt x="393" y="235"/>
                  </a:lnTo>
                  <a:lnTo>
                    <a:pt x="393" y="250"/>
                  </a:lnTo>
                  <a:lnTo>
                    <a:pt x="416" y="218"/>
                  </a:lnTo>
                  <a:lnTo>
                    <a:pt x="424" y="242"/>
                  </a:lnTo>
                  <a:lnTo>
                    <a:pt x="440" y="24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Freeform 19"/>
            <p:cNvSpPr>
              <a:spLocks noChangeAspect="1"/>
            </p:cNvSpPr>
            <p:nvPr/>
          </p:nvSpPr>
          <p:spPr bwMode="auto">
            <a:xfrm>
              <a:off x="3343" y="2519"/>
              <a:ext cx="425" cy="381"/>
            </a:xfrm>
            <a:custGeom>
              <a:avLst/>
              <a:gdLst>
                <a:gd name="T0" fmla="*/ 166 w 425"/>
                <a:gd name="T1" fmla="*/ 423 h 343"/>
                <a:gd name="T2" fmla="*/ 149 w 425"/>
                <a:gd name="T3" fmla="*/ 357 h 343"/>
                <a:gd name="T4" fmla="*/ 95 w 425"/>
                <a:gd name="T5" fmla="*/ 319 h 343"/>
                <a:gd name="T6" fmla="*/ 40 w 425"/>
                <a:gd name="T7" fmla="*/ 337 h 343"/>
                <a:gd name="T8" fmla="*/ 71 w 425"/>
                <a:gd name="T9" fmla="*/ 201 h 343"/>
                <a:gd name="T10" fmla="*/ 40 w 425"/>
                <a:gd name="T11" fmla="*/ 154 h 343"/>
                <a:gd name="T12" fmla="*/ 40 w 425"/>
                <a:gd name="T13" fmla="*/ 116 h 343"/>
                <a:gd name="T14" fmla="*/ 0 w 425"/>
                <a:gd name="T15" fmla="*/ 97 h 343"/>
                <a:gd name="T16" fmla="*/ 16 w 425"/>
                <a:gd name="T17" fmla="*/ 40 h 343"/>
                <a:gd name="T18" fmla="*/ 126 w 425"/>
                <a:gd name="T19" fmla="*/ 0 h 343"/>
                <a:gd name="T20" fmla="*/ 158 w 425"/>
                <a:gd name="T21" fmla="*/ 0 h 343"/>
                <a:gd name="T22" fmla="*/ 228 w 425"/>
                <a:gd name="T23" fmla="*/ 87 h 343"/>
                <a:gd name="T24" fmla="*/ 339 w 425"/>
                <a:gd name="T25" fmla="*/ 144 h 343"/>
                <a:gd name="T26" fmla="*/ 362 w 425"/>
                <a:gd name="T27" fmla="*/ 184 h 343"/>
                <a:gd name="T28" fmla="*/ 346 w 425"/>
                <a:gd name="T29" fmla="*/ 184 h 343"/>
                <a:gd name="T30" fmla="*/ 346 w 425"/>
                <a:gd name="T31" fmla="*/ 222 h 343"/>
                <a:gd name="T32" fmla="*/ 402 w 425"/>
                <a:gd name="T33" fmla="*/ 280 h 343"/>
                <a:gd name="T34" fmla="*/ 425 w 425"/>
                <a:gd name="T35" fmla="*/ 347 h 343"/>
                <a:gd name="T36" fmla="*/ 166 w 425"/>
                <a:gd name="T37" fmla="*/ 423 h 3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3"/>
                <a:gd name="T59" fmla="*/ 425 w 425"/>
                <a:gd name="T60" fmla="*/ 343 h 3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3">
                  <a:moveTo>
                    <a:pt x="166" y="343"/>
                  </a:moveTo>
                  <a:lnTo>
                    <a:pt x="149" y="289"/>
                  </a:lnTo>
                  <a:lnTo>
                    <a:pt x="95" y="258"/>
                  </a:lnTo>
                  <a:lnTo>
                    <a:pt x="40" y="273"/>
                  </a:lnTo>
                  <a:lnTo>
                    <a:pt x="71" y="163"/>
                  </a:lnTo>
                  <a:lnTo>
                    <a:pt x="40" y="125"/>
                  </a:lnTo>
                  <a:lnTo>
                    <a:pt x="40" y="94"/>
                  </a:lnTo>
                  <a:lnTo>
                    <a:pt x="0" y="78"/>
                  </a:lnTo>
                  <a:lnTo>
                    <a:pt x="16" y="32"/>
                  </a:lnTo>
                  <a:lnTo>
                    <a:pt x="126" y="0"/>
                  </a:lnTo>
                  <a:lnTo>
                    <a:pt x="158" y="0"/>
                  </a:lnTo>
                  <a:lnTo>
                    <a:pt x="228" y="70"/>
                  </a:lnTo>
                  <a:lnTo>
                    <a:pt x="339" y="117"/>
                  </a:lnTo>
                  <a:lnTo>
                    <a:pt x="362" y="149"/>
                  </a:lnTo>
                  <a:lnTo>
                    <a:pt x="346" y="149"/>
                  </a:lnTo>
                  <a:lnTo>
                    <a:pt x="346" y="180"/>
                  </a:lnTo>
                  <a:lnTo>
                    <a:pt x="402" y="227"/>
                  </a:lnTo>
                  <a:lnTo>
                    <a:pt x="425" y="281"/>
                  </a:lnTo>
                  <a:lnTo>
                    <a:pt x="166" y="34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Freeform 20"/>
            <p:cNvSpPr>
              <a:spLocks noChangeAspect="1"/>
            </p:cNvSpPr>
            <p:nvPr/>
          </p:nvSpPr>
          <p:spPr bwMode="auto">
            <a:xfrm>
              <a:off x="3139" y="2012"/>
              <a:ext cx="543" cy="385"/>
            </a:xfrm>
            <a:custGeom>
              <a:avLst/>
              <a:gdLst>
                <a:gd name="T0" fmla="*/ 360 w 544"/>
                <a:gd name="T1" fmla="*/ 58 h 345"/>
                <a:gd name="T2" fmla="*/ 391 w 544"/>
                <a:gd name="T3" fmla="*/ 58 h 345"/>
                <a:gd name="T4" fmla="*/ 391 w 544"/>
                <a:gd name="T5" fmla="*/ 87 h 345"/>
                <a:gd name="T6" fmla="*/ 391 w 544"/>
                <a:gd name="T7" fmla="*/ 117 h 345"/>
                <a:gd name="T8" fmla="*/ 423 w 544"/>
                <a:gd name="T9" fmla="*/ 146 h 345"/>
                <a:gd name="T10" fmla="*/ 494 w 544"/>
                <a:gd name="T11" fmla="*/ 165 h 345"/>
                <a:gd name="T12" fmla="*/ 494 w 544"/>
                <a:gd name="T13" fmla="*/ 185 h 345"/>
                <a:gd name="T14" fmla="*/ 542 w 544"/>
                <a:gd name="T15" fmla="*/ 224 h 345"/>
                <a:gd name="T16" fmla="*/ 391 w 544"/>
                <a:gd name="T17" fmla="*/ 341 h 345"/>
                <a:gd name="T18" fmla="*/ 329 w 544"/>
                <a:gd name="T19" fmla="*/ 301 h 345"/>
                <a:gd name="T20" fmla="*/ 252 w 544"/>
                <a:gd name="T21" fmla="*/ 323 h 345"/>
                <a:gd name="T22" fmla="*/ 158 w 544"/>
                <a:gd name="T23" fmla="*/ 323 h 345"/>
                <a:gd name="T24" fmla="*/ 142 w 544"/>
                <a:gd name="T25" fmla="*/ 350 h 345"/>
                <a:gd name="T26" fmla="*/ 118 w 544"/>
                <a:gd name="T27" fmla="*/ 420 h 345"/>
                <a:gd name="T28" fmla="*/ 79 w 544"/>
                <a:gd name="T29" fmla="*/ 430 h 345"/>
                <a:gd name="T30" fmla="*/ 0 w 544"/>
                <a:gd name="T31" fmla="*/ 408 h 345"/>
                <a:gd name="T32" fmla="*/ 31 w 544"/>
                <a:gd name="T33" fmla="*/ 311 h 345"/>
                <a:gd name="T34" fmla="*/ 7 w 544"/>
                <a:gd name="T35" fmla="*/ 194 h 345"/>
                <a:gd name="T36" fmla="*/ 24 w 544"/>
                <a:gd name="T37" fmla="*/ 155 h 345"/>
                <a:gd name="T38" fmla="*/ 55 w 544"/>
                <a:gd name="T39" fmla="*/ 58 h 345"/>
                <a:gd name="T40" fmla="*/ 31 w 544"/>
                <a:gd name="T41" fmla="*/ 20 h 345"/>
                <a:gd name="T42" fmla="*/ 94 w 544"/>
                <a:gd name="T43" fmla="*/ 0 h 345"/>
                <a:gd name="T44" fmla="*/ 158 w 544"/>
                <a:gd name="T45" fmla="*/ 49 h 345"/>
                <a:gd name="T46" fmla="*/ 181 w 544"/>
                <a:gd name="T47" fmla="*/ 39 h 345"/>
                <a:gd name="T48" fmla="*/ 236 w 544"/>
                <a:gd name="T49" fmla="*/ 58 h 345"/>
                <a:gd name="T50" fmla="*/ 297 w 544"/>
                <a:gd name="T51" fmla="*/ 20 h 345"/>
                <a:gd name="T52" fmla="*/ 329 w 544"/>
                <a:gd name="T53" fmla="*/ 39 h 345"/>
                <a:gd name="T54" fmla="*/ 360 w 544"/>
                <a:gd name="T55" fmla="*/ 58 h 3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4"/>
                <a:gd name="T85" fmla="*/ 0 h 345"/>
                <a:gd name="T86" fmla="*/ 544 w 544"/>
                <a:gd name="T87" fmla="*/ 345 h 3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4" h="345">
                  <a:moveTo>
                    <a:pt x="362" y="47"/>
                  </a:moveTo>
                  <a:lnTo>
                    <a:pt x="393" y="47"/>
                  </a:lnTo>
                  <a:lnTo>
                    <a:pt x="393" y="70"/>
                  </a:lnTo>
                  <a:lnTo>
                    <a:pt x="393" y="94"/>
                  </a:lnTo>
                  <a:lnTo>
                    <a:pt x="425" y="117"/>
                  </a:lnTo>
                  <a:lnTo>
                    <a:pt x="496" y="133"/>
                  </a:lnTo>
                  <a:lnTo>
                    <a:pt x="496" y="149"/>
                  </a:lnTo>
                  <a:lnTo>
                    <a:pt x="544" y="180"/>
                  </a:lnTo>
                  <a:lnTo>
                    <a:pt x="393" y="274"/>
                  </a:lnTo>
                  <a:lnTo>
                    <a:pt x="331" y="242"/>
                  </a:lnTo>
                  <a:lnTo>
                    <a:pt x="252" y="259"/>
                  </a:lnTo>
                  <a:lnTo>
                    <a:pt x="158" y="259"/>
                  </a:lnTo>
                  <a:lnTo>
                    <a:pt x="142" y="281"/>
                  </a:lnTo>
                  <a:lnTo>
                    <a:pt x="118" y="337"/>
                  </a:lnTo>
                  <a:lnTo>
                    <a:pt x="79" y="345"/>
                  </a:lnTo>
                  <a:lnTo>
                    <a:pt x="0" y="328"/>
                  </a:lnTo>
                  <a:lnTo>
                    <a:pt x="31" y="250"/>
                  </a:lnTo>
                  <a:lnTo>
                    <a:pt x="7" y="156"/>
                  </a:lnTo>
                  <a:lnTo>
                    <a:pt x="24" y="125"/>
                  </a:lnTo>
                  <a:lnTo>
                    <a:pt x="55" y="47"/>
                  </a:lnTo>
                  <a:lnTo>
                    <a:pt x="31" y="16"/>
                  </a:lnTo>
                  <a:lnTo>
                    <a:pt x="94" y="0"/>
                  </a:lnTo>
                  <a:lnTo>
                    <a:pt x="158" y="39"/>
                  </a:lnTo>
                  <a:lnTo>
                    <a:pt x="181" y="31"/>
                  </a:lnTo>
                  <a:lnTo>
                    <a:pt x="236" y="47"/>
                  </a:lnTo>
                  <a:lnTo>
                    <a:pt x="299" y="16"/>
                  </a:lnTo>
                  <a:lnTo>
                    <a:pt x="331" y="31"/>
                  </a:lnTo>
                  <a:lnTo>
                    <a:pt x="362" y="4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Freeform 21"/>
            <p:cNvSpPr>
              <a:spLocks noChangeAspect="1"/>
            </p:cNvSpPr>
            <p:nvPr/>
          </p:nvSpPr>
          <p:spPr bwMode="auto">
            <a:xfrm>
              <a:off x="1858" y="1885"/>
              <a:ext cx="217" cy="204"/>
            </a:xfrm>
            <a:custGeom>
              <a:avLst/>
              <a:gdLst>
                <a:gd name="T0" fmla="*/ 84 w 219"/>
                <a:gd name="T1" fmla="*/ 80 h 182"/>
                <a:gd name="T2" fmla="*/ 60 w 219"/>
                <a:gd name="T3" fmla="*/ 80 h 182"/>
                <a:gd name="T4" fmla="*/ 54 w 219"/>
                <a:gd name="T5" fmla="*/ 121 h 182"/>
                <a:gd name="T6" fmla="*/ 23 w 219"/>
                <a:gd name="T7" fmla="*/ 139 h 182"/>
                <a:gd name="T8" fmla="*/ 31 w 219"/>
                <a:gd name="T9" fmla="*/ 149 h 182"/>
                <a:gd name="T10" fmla="*/ 0 w 219"/>
                <a:gd name="T11" fmla="*/ 178 h 182"/>
                <a:gd name="T12" fmla="*/ 0 w 219"/>
                <a:gd name="T13" fmla="*/ 220 h 182"/>
                <a:gd name="T14" fmla="*/ 60 w 219"/>
                <a:gd name="T15" fmla="*/ 220 h 182"/>
                <a:gd name="T16" fmla="*/ 184 w 219"/>
                <a:gd name="T17" fmla="*/ 220 h 182"/>
                <a:gd name="T18" fmla="*/ 207 w 219"/>
                <a:gd name="T19" fmla="*/ 229 h 182"/>
                <a:gd name="T20" fmla="*/ 215 w 219"/>
                <a:gd name="T21" fmla="*/ 229 h 182"/>
                <a:gd name="T22" fmla="*/ 207 w 219"/>
                <a:gd name="T23" fmla="*/ 200 h 182"/>
                <a:gd name="T24" fmla="*/ 215 w 219"/>
                <a:gd name="T25" fmla="*/ 178 h 182"/>
                <a:gd name="T26" fmla="*/ 184 w 219"/>
                <a:gd name="T27" fmla="*/ 69 h 182"/>
                <a:gd name="T28" fmla="*/ 146 w 219"/>
                <a:gd name="T29" fmla="*/ 0 h 182"/>
                <a:gd name="T30" fmla="*/ 84 w 219"/>
                <a:gd name="T31" fmla="*/ 80 h 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"/>
                <a:gd name="T49" fmla="*/ 0 h 182"/>
                <a:gd name="T50" fmla="*/ 219 w 219"/>
                <a:gd name="T51" fmla="*/ 182 h 1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" h="182">
                  <a:moveTo>
                    <a:pt x="86" y="63"/>
                  </a:moveTo>
                  <a:lnTo>
                    <a:pt x="62" y="63"/>
                  </a:lnTo>
                  <a:lnTo>
                    <a:pt x="55" y="96"/>
                  </a:lnTo>
                  <a:lnTo>
                    <a:pt x="23" y="111"/>
                  </a:lnTo>
                  <a:lnTo>
                    <a:pt x="31" y="119"/>
                  </a:lnTo>
                  <a:lnTo>
                    <a:pt x="0" y="142"/>
                  </a:lnTo>
                  <a:lnTo>
                    <a:pt x="0" y="175"/>
                  </a:lnTo>
                  <a:lnTo>
                    <a:pt x="62" y="175"/>
                  </a:lnTo>
                  <a:lnTo>
                    <a:pt x="188" y="175"/>
                  </a:lnTo>
                  <a:lnTo>
                    <a:pt x="211" y="182"/>
                  </a:lnTo>
                  <a:lnTo>
                    <a:pt x="219" y="182"/>
                  </a:lnTo>
                  <a:lnTo>
                    <a:pt x="211" y="159"/>
                  </a:lnTo>
                  <a:lnTo>
                    <a:pt x="219" y="142"/>
                  </a:lnTo>
                  <a:lnTo>
                    <a:pt x="188" y="55"/>
                  </a:lnTo>
                  <a:lnTo>
                    <a:pt x="148" y="0"/>
                  </a:lnTo>
                  <a:lnTo>
                    <a:pt x="86" y="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Freeform 22"/>
            <p:cNvSpPr>
              <a:spLocks noChangeAspect="1"/>
            </p:cNvSpPr>
            <p:nvPr/>
          </p:nvSpPr>
          <p:spPr bwMode="auto">
            <a:xfrm>
              <a:off x="1368" y="3306"/>
              <a:ext cx="285" cy="174"/>
            </a:xfrm>
            <a:custGeom>
              <a:avLst/>
              <a:gdLst>
                <a:gd name="T0" fmla="*/ 236 w 286"/>
                <a:gd name="T1" fmla="*/ 174 h 156"/>
                <a:gd name="T2" fmla="*/ 236 w 286"/>
                <a:gd name="T3" fmla="*/ 194 h 156"/>
                <a:gd name="T4" fmla="*/ 127 w 286"/>
                <a:gd name="T5" fmla="*/ 185 h 156"/>
                <a:gd name="T6" fmla="*/ 24 w 286"/>
                <a:gd name="T7" fmla="*/ 185 h 156"/>
                <a:gd name="T8" fmla="*/ 7 w 286"/>
                <a:gd name="T9" fmla="*/ 155 h 156"/>
                <a:gd name="T10" fmla="*/ 24 w 286"/>
                <a:gd name="T11" fmla="*/ 117 h 156"/>
                <a:gd name="T12" fmla="*/ 0 w 286"/>
                <a:gd name="T13" fmla="*/ 117 h 156"/>
                <a:gd name="T14" fmla="*/ 0 w 286"/>
                <a:gd name="T15" fmla="*/ 88 h 156"/>
                <a:gd name="T16" fmla="*/ 24 w 286"/>
                <a:gd name="T17" fmla="*/ 68 h 156"/>
                <a:gd name="T18" fmla="*/ 0 w 286"/>
                <a:gd name="T19" fmla="*/ 68 h 156"/>
                <a:gd name="T20" fmla="*/ 0 w 286"/>
                <a:gd name="T21" fmla="*/ 40 h 156"/>
                <a:gd name="T22" fmla="*/ 0 w 286"/>
                <a:gd name="T23" fmla="*/ 29 h 156"/>
                <a:gd name="T24" fmla="*/ 120 w 286"/>
                <a:gd name="T25" fmla="*/ 9 h 156"/>
                <a:gd name="T26" fmla="*/ 127 w 286"/>
                <a:gd name="T27" fmla="*/ 0 h 156"/>
                <a:gd name="T28" fmla="*/ 189 w 286"/>
                <a:gd name="T29" fmla="*/ 9 h 156"/>
                <a:gd name="T30" fmla="*/ 252 w 286"/>
                <a:gd name="T31" fmla="*/ 9 h 156"/>
                <a:gd name="T32" fmla="*/ 252 w 286"/>
                <a:gd name="T33" fmla="*/ 77 h 156"/>
                <a:gd name="T34" fmla="*/ 284 w 286"/>
                <a:gd name="T35" fmla="*/ 155 h 156"/>
                <a:gd name="T36" fmla="*/ 276 w 286"/>
                <a:gd name="T37" fmla="*/ 185 h 156"/>
                <a:gd name="T38" fmla="*/ 236 w 286"/>
                <a:gd name="T39" fmla="*/ 174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6"/>
                <a:gd name="T61" fmla="*/ 0 h 156"/>
                <a:gd name="T62" fmla="*/ 286 w 286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6" h="156">
                  <a:moveTo>
                    <a:pt x="238" y="140"/>
                  </a:moveTo>
                  <a:lnTo>
                    <a:pt x="238" y="156"/>
                  </a:lnTo>
                  <a:lnTo>
                    <a:pt x="127" y="149"/>
                  </a:lnTo>
                  <a:lnTo>
                    <a:pt x="24" y="149"/>
                  </a:lnTo>
                  <a:lnTo>
                    <a:pt x="7" y="125"/>
                  </a:lnTo>
                  <a:lnTo>
                    <a:pt x="24" y="94"/>
                  </a:lnTo>
                  <a:lnTo>
                    <a:pt x="0" y="94"/>
                  </a:lnTo>
                  <a:lnTo>
                    <a:pt x="0" y="71"/>
                  </a:lnTo>
                  <a:lnTo>
                    <a:pt x="24" y="55"/>
                  </a:lnTo>
                  <a:lnTo>
                    <a:pt x="0" y="55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20" y="7"/>
                  </a:lnTo>
                  <a:lnTo>
                    <a:pt x="127" y="0"/>
                  </a:lnTo>
                  <a:lnTo>
                    <a:pt x="191" y="7"/>
                  </a:lnTo>
                  <a:lnTo>
                    <a:pt x="254" y="7"/>
                  </a:lnTo>
                  <a:lnTo>
                    <a:pt x="254" y="62"/>
                  </a:lnTo>
                  <a:lnTo>
                    <a:pt x="286" y="125"/>
                  </a:lnTo>
                  <a:lnTo>
                    <a:pt x="278" y="149"/>
                  </a:lnTo>
                  <a:lnTo>
                    <a:pt x="238" y="14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Freeform 23"/>
            <p:cNvSpPr>
              <a:spLocks noChangeAspect="1"/>
            </p:cNvSpPr>
            <p:nvPr/>
          </p:nvSpPr>
          <p:spPr bwMode="auto">
            <a:xfrm>
              <a:off x="3403" y="3682"/>
              <a:ext cx="344" cy="368"/>
            </a:xfrm>
            <a:custGeom>
              <a:avLst/>
              <a:gdLst>
                <a:gd name="T0" fmla="*/ 314 w 342"/>
                <a:gd name="T1" fmla="*/ 107 h 329"/>
                <a:gd name="T2" fmla="*/ 314 w 342"/>
                <a:gd name="T3" fmla="*/ 117 h 329"/>
                <a:gd name="T4" fmla="*/ 346 w 342"/>
                <a:gd name="T5" fmla="*/ 138 h 329"/>
                <a:gd name="T6" fmla="*/ 314 w 342"/>
                <a:gd name="T7" fmla="*/ 177 h 329"/>
                <a:gd name="T8" fmla="*/ 233 w 342"/>
                <a:gd name="T9" fmla="*/ 147 h 329"/>
                <a:gd name="T10" fmla="*/ 257 w 342"/>
                <a:gd name="T11" fmla="*/ 177 h 329"/>
                <a:gd name="T12" fmla="*/ 283 w 342"/>
                <a:gd name="T13" fmla="*/ 157 h 329"/>
                <a:gd name="T14" fmla="*/ 306 w 342"/>
                <a:gd name="T15" fmla="*/ 177 h 329"/>
                <a:gd name="T16" fmla="*/ 346 w 342"/>
                <a:gd name="T17" fmla="*/ 187 h 329"/>
                <a:gd name="T18" fmla="*/ 306 w 342"/>
                <a:gd name="T19" fmla="*/ 255 h 329"/>
                <a:gd name="T20" fmla="*/ 322 w 342"/>
                <a:gd name="T21" fmla="*/ 275 h 329"/>
                <a:gd name="T22" fmla="*/ 322 w 342"/>
                <a:gd name="T23" fmla="*/ 324 h 329"/>
                <a:gd name="T24" fmla="*/ 314 w 342"/>
                <a:gd name="T25" fmla="*/ 324 h 329"/>
                <a:gd name="T26" fmla="*/ 322 w 342"/>
                <a:gd name="T27" fmla="*/ 362 h 329"/>
                <a:gd name="T28" fmla="*/ 322 w 342"/>
                <a:gd name="T29" fmla="*/ 381 h 329"/>
                <a:gd name="T30" fmla="*/ 290 w 342"/>
                <a:gd name="T31" fmla="*/ 412 h 329"/>
                <a:gd name="T32" fmla="*/ 249 w 342"/>
                <a:gd name="T33" fmla="*/ 381 h 329"/>
                <a:gd name="T34" fmla="*/ 233 w 342"/>
                <a:gd name="T35" fmla="*/ 403 h 329"/>
                <a:gd name="T36" fmla="*/ 225 w 342"/>
                <a:gd name="T37" fmla="*/ 381 h 329"/>
                <a:gd name="T38" fmla="*/ 217 w 342"/>
                <a:gd name="T39" fmla="*/ 381 h 329"/>
                <a:gd name="T40" fmla="*/ 193 w 342"/>
                <a:gd name="T41" fmla="*/ 362 h 329"/>
                <a:gd name="T42" fmla="*/ 185 w 342"/>
                <a:gd name="T43" fmla="*/ 362 h 329"/>
                <a:gd name="T44" fmla="*/ 193 w 342"/>
                <a:gd name="T45" fmla="*/ 381 h 329"/>
                <a:gd name="T46" fmla="*/ 154 w 342"/>
                <a:gd name="T47" fmla="*/ 372 h 329"/>
                <a:gd name="T48" fmla="*/ 129 w 342"/>
                <a:gd name="T49" fmla="*/ 342 h 329"/>
                <a:gd name="T50" fmla="*/ 122 w 342"/>
                <a:gd name="T51" fmla="*/ 362 h 329"/>
                <a:gd name="T52" fmla="*/ 106 w 342"/>
                <a:gd name="T53" fmla="*/ 333 h 329"/>
                <a:gd name="T54" fmla="*/ 41 w 342"/>
                <a:gd name="T55" fmla="*/ 333 h 329"/>
                <a:gd name="T56" fmla="*/ 17 w 342"/>
                <a:gd name="T57" fmla="*/ 304 h 329"/>
                <a:gd name="T58" fmla="*/ 32 w 342"/>
                <a:gd name="T59" fmla="*/ 225 h 329"/>
                <a:gd name="T60" fmla="*/ 17 w 342"/>
                <a:gd name="T61" fmla="*/ 225 h 329"/>
                <a:gd name="T62" fmla="*/ 32 w 342"/>
                <a:gd name="T63" fmla="*/ 177 h 329"/>
                <a:gd name="T64" fmla="*/ 17 w 342"/>
                <a:gd name="T65" fmla="*/ 157 h 329"/>
                <a:gd name="T66" fmla="*/ 17 w 342"/>
                <a:gd name="T67" fmla="*/ 117 h 329"/>
                <a:gd name="T68" fmla="*/ 8 w 342"/>
                <a:gd name="T69" fmla="*/ 107 h 329"/>
                <a:gd name="T70" fmla="*/ 0 w 342"/>
                <a:gd name="T71" fmla="*/ 97 h 329"/>
                <a:gd name="T72" fmla="*/ 17 w 342"/>
                <a:gd name="T73" fmla="*/ 69 h 329"/>
                <a:gd name="T74" fmla="*/ 64 w 342"/>
                <a:gd name="T75" fmla="*/ 69 h 329"/>
                <a:gd name="T76" fmla="*/ 72 w 342"/>
                <a:gd name="T77" fmla="*/ 20 h 329"/>
                <a:gd name="T78" fmla="*/ 106 w 342"/>
                <a:gd name="T79" fmla="*/ 0 h 329"/>
                <a:gd name="T80" fmla="*/ 106 w 342"/>
                <a:gd name="T81" fmla="*/ 20 h 329"/>
                <a:gd name="T82" fmla="*/ 129 w 342"/>
                <a:gd name="T83" fmla="*/ 0 h 329"/>
                <a:gd name="T84" fmla="*/ 129 w 342"/>
                <a:gd name="T85" fmla="*/ 20 h 329"/>
                <a:gd name="T86" fmla="*/ 217 w 342"/>
                <a:gd name="T87" fmla="*/ 59 h 329"/>
                <a:gd name="T88" fmla="*/ 266 w 342"/>
                <a:gd name="T89" fmla="*/ 30 h 329"/>
                <a:gd name="T90" fmla="*/ 257 w 342"/>
                <a:gd name="T91" fmla="*/ 69 h 329"/>
                <a:gd name="T92" fmla="*/ 322 w 342"/>
                <a:gd name="T93" fmla="*/ 97 h 329"/>
                <a:gd name="T94" fmla="*/ 314 w 342"/>
                <a:gd name="T95" fmla="*/ 107 h 3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2"/>
                <a:gd name="T145" fmla="*/ 0 h 329"/>
                <a:gd name="T146" fmla="*/ 342 w 342"/>
                <a:gd name="T147" fmla="*/ 329 h 3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2" h="329">
                  <a:moveTo>
                    <a:pt x="310" y="86"/>
                  </a:moveTo>
                  <a:lnTo>
                    <a:pt x="310" y="94"/>
                  </a:lnTo>
                  <a:lnTo>
                    <a:pt x="342" y="110"/>
                  </a:lnTo>
                  <a:lnTo>
                    <a:pt x="310" y="141"/>
                  </a:lnTo>
                  <a:lnTo>
                    <a:pt x="231" y="117"/>
                  </a:lnTo>
                  <a:lnTo>
                    <a:pt x="255" y="141"/>
                  </a:lnTo>
                  <a:lnTo>
                    <a:pt x="279" y="125"/>
                  </a:lnTo>
                  <a:lnTo>
                    <a:pt x="302" y="141"/>
                  </a:lnTo>
                  <a:lnTo>
                    <a:pt x="342" y="149"/>
                  </a:lnTo>
                  <a:lnTo>
                    <a:pt x="302" y="204"/>
                  </a:lnTo>
                  <a:lnTo>
                    <a:pt x="318" y="220"/>
                  </a:lnTo>
                  <a:lnTo>
                    <a:pt x="318" y="259"/>
                  </a:lnTo>
                  <a:lnTo>
                    <a:pt x="310" y="259"/>
                  </a:lnTo>
                  <a:lnTo>
                    <a:pt x="318" y="290"/>
                  </a:lnTo>
                  <a:lnTo>
                    <a:pt x="318" y="305"/>
                  </a:lnTo>
                  <a:lnTo>
                    <a:pt x="286" y="329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23" y="305"/>
                  </a:lnTo>
                  <a:lnTo>
                    <a:pt x="215" y="305"/>
                  </a:lnTo>
                  <a:lnTo>
                    <a:pt x="191" y="290"/>
                  </a:lnTo>
                  <a:lnTo>
                    <a:pt x="183" y="290"/>
                  </a:lnTo>
                  <a:lnTo>
                    <a:pt x="191" y="305"/>
                  </a:lnTo>
                  <a:lnTo>
                    <a:pt x="152" y="298"/>
                  </a:lnTo>
                  <a:lnTo>
                    <a:pt x="127" y="274"/>
                  </a:lnTo>
                  <a:lnTo>
                    <a:pt x="120" y="290"/>
                  </a:lnTo>
                  <a:lnTo>
                    <a:pt x="104" y="266"/>
                  </a:lnTo>
                  <a:lnTo>
                    <a:pt x="41" y="266"/>
                  </a:lnTo>
                  <a:lnTo>
                    <a:pt x="17" y="243"/>
                  </a:lnTo>
                  <a:lnTo>
                    <a:pt x="32" y="180"/>
                  </a:lnTo>
                  <a:lnTo>
                    <a:pt x="17" y="180"/>
                  </a:lnTo>
                  <a:lnTo>
                    <a:pt x="32" y="141"/>
                  </a:lnTo>
                  <a:lnTo>
                    <a:pt x="17" y="125"/>
                  </a:lnTo>
                  <a:lnTo>
                    <a:pt x="17" y="94"/>
                  </a:lnTo>
                  <a:lnTo>
                    <a:pt x="8" y="86"/>
                  </a:lnTo>
                  <a:lnTo>
                    <a:pt x="0" y="78"/>
                  </a:lnTo>
                  <a:lnTo>
                    <a:pt x="17" y="55"/>
                  </a:lnTo>
                  <a:lnTo>
                    <a:pt x="64" y="55"/>
                  </a:lnTo>
                  <a:lnTo>
                    <a:pt x="72" y="16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127" y="0"/>
                  </a:lnTo>
                  <a:lnTo>
                    <a:pt x="127" y="16"/>
                  </a:lnTo>
                  <a:lnTo>
                    <a:pt x="215" y="47"/>
                  </a:lnTo>
                  <a:lnTo>
                    <a:pt x="262" y="24"/>
                  </a:lnTo>
                  <a:lnTo>
                    <a:pt x="255" y="55"/>
                  </a:lnTo>
                  <a:lnTo>
                    <a:pt x="318" y="78"/>
                  </a:lnTo>
                  <a:lnTo>
                    <a:pt x="310" y="8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Freeform 24"/>
            <p:cNvSpPr>
              <a:spLocks noChangeAspect="1"/>
            </p:cNvSpPr>
            <p:nvPr/>
          </p:nvSpPr>
          <p:spPr bwMode="auto">
            <a:xfrm>
              <a:off x="3713" y="3838"/>
              <a:ext cx="70" cy="184"/>
            </a:xfrm>
            <a:custGeom>
              <a:avLst/>
              <a:gdLst>
                <a:gd name="T0" fmla="*/ 22 w 73"/>
                <a:gd name="T1" fmla="*/ 98 h 165"/>
                <a:gd name="T2" fmla="*/ 0 w 73"/>
                <a:gd name="T3" fmla="*/ 78 h 165"/>
                <a:gd name="T4" fmla="*/ 22 w 73"/>
                <a:gd name="T5" fmla="*/ 58 h 165"/>
                <a:gd name="T6" fmla="*/ 53 w 73"/>
                <a:gd name="T7" fmla="*/ 20 h 165"/>
                <a:gd name="T8" fmla="*/ 53 w 73"/>
                <a:gd name="T9" fmla="*/ 0 h 165"/>
                <a:gd name="T10" fmla="*/ 59 w 73"/>
                <a:gd name="T11" fmla="*/ 0 h 165"/>
                <a:gd name="T12" fmla="*/ 59 w 73"/>
                <a:gd name="T13" fmla="*/ 20 h 165"/>
                <a:gd name="T14" fmla="*/ 53 w 73"/>
                <a:gd name="T15" fmla="*/ 39 h 165"/>
                <a:gd name="T16" fmla="*/ 67 w 73"/>
                <a:gd name="T17" fmla="*/ 20 h 165"/>
                <a:gd name="T18" fmla="*/ 59 w 73"/>
                <a:gd name="T19" fmla="*/ 48 h 165"/>
                <a:gd name="T20" fmla="*/ 31 w 73"/>
                <a:gd name="T21" fmla="*/ 166 h 165"/>
                <a:gd name="T22" fmla="*/ 31 w 73"/>
                <a:gd name="T23" fmla="*/ 205 h 165"/>
                <a:gd name="T24" fmla="*/ 22 w 73"/>
                <a:gd name="T25" fmla="*/ 205 h 165"/>
                <a:gd name="T26" fmla="*/ 22 w 73"/>
                <a:gd name="T27" fmla="*/ 98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165"/>
                <a:gd name="T44" fmla="*/ 73 w 73"/>
                <a:gd name="T45" fmla="*/ 165 h 1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165">
                  <a:moveTo>
                    <a:pt x="24" y="79"/>
                  </a:moveTo>
                  <a:lnTo>
                    <a:pt x="0" y="63"/>
                  </a:lnTo>
                  <a:lnTo>
                    <a:pt x="24" y="47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16"/>
                  </a:lnTo>
                  <a:lnTo>
                    <a:pt x="57" y="31"/>
                  </a:lnTo>
                  <a:lnTo>
                    <a:pt x="73" y="16"/>
                  </a:lnTo>
                  <a:lnTo>
                    <a:pt x="65" y="39"/>
                  </a:lnTo>
                  <a:lnTo>
                    <a:pt x="33" y="134"/>
                  </a:lnTo>
                  <a:lnTo>
                    <a:pt x="33" y="165"/>
                  </a:lnTo>
                  <a:lnTo>
                    <a:pt x="24" y="165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Freeform 25"/>
            <p:cNvSpPr>
              <a:spLocks noChangeAspect="1"/>
            </p:cNvSpPr>
            <p:nvPr/>
          </p:nvSpPr>
          <p:spPr bwMode="auto">
            <a:xfrm>
              <a:off x="3176" y="2586"/>
              <a:ext cx="237" cy="236"/>
            </a:xfrm>
            <a:custGeom>
              <a:avLst/>
              <a:gdLst>
                <a:gd name="T0" fmla="*/ 208 w 235"/>
                <a:gd name="T1" fmla="*/ 40 h 212"/>
                <a:gd name="T2" fmla="*/ 208 w 235"/>
                <a:gd name="T3" fmla="*/ 78 h 212"/>
                <a:gd name="T4" fmla="*/ 239 w 235"/>
                <a:gd name="T5" fmla="*/ 127 h 212"/>
                <a:gd name="T6" fmla="*/ 208 w 235"/>
                <a:gd name="T7" fmla="*/ 263 h 212"/>
                <a:gd name="T8" fmla="*/ 166 w 235"/>
                <a:gd name="T9" fmla="*/ 244 h 212"/>
                <a:gd name="T10" fmla="*/ 16 w 235"/>
                <a:gd name="T11" fmla="*/ 206 h 212"/>
                <a:gd name="T12" fmla="*/ 16 w 235"/>
                <a:gd name="T13" fmla="*/ 185 h 212"/>
                <a:gd name="T14" fmla="*/ 0 w 235"/>
                <a:gd name="T15" fmla="*/ 185 h 212"/>
                <a:gd name="T16" fmla="*/ 55 w 235"/>
                <a:gd name="T17" fmla="*/ 108 h 212"/>
                <a:gd name="T18" fmla="*/ 55 w 235"/>
                <a:gd name="T19" fmla="*/ 78 h 212"/>
                <a:gd name="T20" fmla="*/ 81 w 235"/>
                <a:gd name="T21" fmla="*/ 19 h 212"/>
                <a:gd name="T22" fmla="*/ 120 w 235"/>
                <a:gd name="T23" fmla="*/ 0 h 212"/>
                <a:gd name="T24" fmla="*/ 166 w 235"/>
                <a:gd name="T25" fmla="*/ 19 h 212"/>
                <a:gd name="T26" fmla="*/ 208 w 235"/>
                <a:gd name="T27" fmla="*/ 40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212"/>
                <a:gd name="T44" fmla="*/ 235 w 235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212">
                  <a:moveTo>
                    <a:pt x="204" y="32"/>
                  </a:moveTo>
                  <a:lnTo>
                    <a:pt x="204" y="63"/>
                  </a:lnTo>
                  <a:lnTo>
                    <a:pt x="235" y="102"/>
                  </a:lnTo>
                  <a:lnTo>
                    <a:pt x="204" y="212"/>
                  </a:lnTo>
                  <a:lnTo>
                    <a:pt x="164" y="197"/>
                  </a:lnTo>
                  <a:lnTo>
                    <a:pt x="16" y="166"/>
                  </a:lnTo>
                  <a:lnTo>
                    <a:pt x="16" y="149"/>
                  </a:lnTo>
                  <a:lnTo>
                    <a:pt x="0" y="149"/>
                  </a:lnTo>
                  <a:lnTo>
                    <a:pt x="55" y="87"/>
                  </a:lnTo>
                  <a:lnTo>
                    <a:pt x="55" y="63"/>
                  </a:lnTo>
                  <a:lnTo>
                    <a:pt x="79" y="15"/>
                  </a:lnTo>
                  <a:lnTo>
                    <a:pt x="118" y="0"/>
                  </a:lnTo>
                  <a:lnTo>
                    <a:pt x="164" y="15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Freeform 26"/>
            <p:cNvSpPr>
              <a:spLocks noChangeAspect="1"/>
            </p:cNvSpPr>
            <p:nvPr/>
          </p:nvSpPr>
          <p:spPr bwMode="auto">
            <a:xfrm>
              <a:off x="1005" y="1600"/>
              <a:ext cx="371" cy="304"/>
            </a:xfrm>
            <a:custGeom>
              <a:avLst/>
              <a:gdLst>
                <a:gd name="T0" fmla="*/ 0 w 370"/>
                <a:gd name="T1" fmla="*/ 136 h 273"/>
                <a:gd name="T2" fmla="*/ 191 w 370"/>
                <a:gd name="T3" fmla="*/ 88 h 273"/>
                <a:gd name="T4" fmla="*/ 207 w 370"/>
                <a:gd name="T5" fmla="*/ 0 h 273"/>
                <a:gd name="T6" fmla="*/ 215 w 370"/>
                <a:gd name="T7" fmla="*/ 0 h 273"/>
                <a:gd name="T8" fmla="*/ 302 w 370"/>
                <a:gd name="T9" fmla="*/ 19 h 273"/>
                <a:gd name="T10" fmla="*/ 302 w 370"/>
                <a:gd name="T11" fmla="*/ 77 h 273"/>
                <a:gd name="T12" fmla="*/ 302 w 370"/>
                <a:gd name="T13" fmla="*/ 205 h 273"/>
                <a:gd name="T14" fmla="*/ 372 w 370"/>
                <a:gd name="T15" fmla="*/ 205 h 273"/>
                <a:gd name="T16" fmla="*/ 357 w 370"/>
                <a:gd name="T17" fmla="*/ 232 h 273"/>
                <a:gd name="T18" fmla="*/ 365 w 370"/>
                <a:gd name="T19" fmla="*/ 252 h 273"/>
                <a:gd name="T20" fmla="*/ 341 w 370"/>
                <a:gd name="T21" fmla="*/ 252 h 273"/>
                <a:gd name="T22" fmla="*/ 278 w 370"/>
                <a:gd name="T23" fmla="*/ 339 h 273"/>
                <a:gd name="T24" fmla="*/ 246 w 370"/>
                <a:gd name="T25" fmla="*/ 312 h 273"/>
                <a:gd name="T26" fmla="*/ 223 w 370"/>
                <a:gd name="T27" fmla="*/ 339 h 273"/>
                <a:gd name="T28" fmla="*/ 24 w 370"/>
                <a:gd name="T29" fmla="*/ 339 h 273"/>
                <a:gd name="T30" fmla="*/ 0 w 370"/>
                <a:gd name="T31" fmla="*/ 136 h 2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0"/>
                <a:gd name="T49" fmla="*/ 0 h 273"/>
                <a:gd name="T50" fmla="*/ 370 w 370"/>
                <a:gd name="T51" fmla="*/ 273 h 2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0" h="273">
                  <a:moveTo>
                    <a:pt x="0" y="110"/>
                  </a:moveTo>
                  <a:lnTo>
                    <a:pt x="189" y="71"/>
                  </a:lnTo>
                  <a:lnTo>
                    <a:pt x="205" y="0"/>
                  </a:lnTo>
                  <a:lnTo>
                    <a:pt x="213" y="0"/>
                  </a:lnTo>
                  <a:lnTo>
                    <a:pt x="300" y="15"/>
                  </a:lnTo>
                  <a:lnTo>
                    <a:pt x="300" y="62"/>
                  </a:lnTo>
                  <a:lnTo>
                    <a:pt x="300" y="165"/>
                  </a:lnTo>
                  <a:lnTo>
                    <a:pt x="370" y="165"/>
                  </a:lnTo>
                  <a:lnTo>
                    <a:pt x="355" y="187"/>
                  </a:lnTo>
                  <a:lnTo>
                    <a:pt x="363" y="203"/>
                  </a:lnTo>
                  <a:lnTo>
                    <a:pt x="339" y="203"/>
                  </a:lnTo>
                  <a:lnTo>
                    <a:pt x="276" y="273"/>
                  </a:lnTo>
                  <a:lnTo>
                    <a:pt x="244" y="251"/>
                  </a:lnTo>
                  <a:lnTo>
                    <a:pt x="221" y="273"/>
                  </a:lnTo>
                  <a:lnTo>
                    <a:pt x="24" y="27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Freeform 27"/>
            <p:cNvSpPr>
              <a:spLocks noChangeAspect="1"/>
            </p:cNvSpPr>
            <p:nvPr/>
          </p:nvSpPr>
          <p:spPr bwMode="auto">
            <a:xfrm>
              <a:off x="1054" y="672"/>
              <a:ext cx="204" cy="184"/>
            </a:xfrm>
            <a:custGeom>
              <a:avLst/>
              <a:gdLst>
                <a:gd name="T0" fmla="*/ 196 w 204"/>
                <a:gd name="T1" fmla="*/ 0 h 164"/>
                <a:gd name="T2" fmla="*/ 204 w 204"/>
                <a:gd name="T3" fmla="*/ 19 h 164"/>
                <a:gd name="T4" fmla="*/ 188 w 204"/>
                <a:gd name="T5" fmla="*/ 19 h 164"/>
                <a:gd name="T6" fmla="*/ 165 w 204"/>
                <a:gd name="T7" fmla="*/ 107 h 164"/>
                <a:gd name="T8" fmla="*/ 142 w 204"/>
                <a:gd name="T9" fmla="*/ 107 h 164"/>
                <a:gd name="T10" fmla="*/ 142 w 204"/>
                <a:gd name="T11" fmla="*/ 166 h 164"/>
                <a:gd name="T12" fmla="*/ 95 w 204"/>
                <a:gd name="T13" fmla="*/ 166 h 164"/>
                <a:gd name="T14" fmla="*/ 79 w 204"/>
                <a:gd name="T15" fmla="*/ 206 h 164"/>
                <a:gd name="T16" fmla="*/ 40 w 204"/>
                <a:gd name="T17" fmla="*/ 186 h 164"/>
                <a:gd name="T18" fmla="*/ 40 w 204"/>
                <a:gd name="T19" fmla="*/ 117 h 164"/>
                <a:gd name="T20" fmla="*/ 0 w 204"/>
                <a:gd name="T21" fmla="*/ 117 h 164"/>
                <a:gd name="T22" fmla="*/ 0 w 204"/>
                <a:gd name="T23" fmla="*/ 0 h 164"/>
                <a:gd name="T24" fmla="*/ 196 w 204"/>
                <a:gd name="T25" fmla="*/ 0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164"/>
                <a:gd name="T41" fmla="*/ 204 w 204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164">
                  <a:moveTo>
                    <a:pt x="196" y="0"/>
                  </a:moveTo>
                  <a:lnTo>
                    <a:pt x="204" y="15"/>
                  </a:lnTo>
                  <a:lnTo>
                    <a:pt x="188" y="15"/>
                  </a:lnTo>
                  <a:lnTo>
                    <a:pt x="165" y="85"/>
                  </a:lnTo>
                  <a:lnTo>
                    <a:pt x="142" y="85"/>
                  </a:lnTo>
                  <a:lnTo>
                    <a:pt x="142" y="132"/>
                  </a:lnTo>
                  <a:lnTo>
                    <a:pt x="95" y="132"/>
                  </a:lnTo>
                  <a:lnTo>
                    <a:pt x="79" y="164"/>
                  </a:lnTo>
                  <a:lnTo>
                    <a:pt x="40" y="148"/>
                  </a:lnTo>
                  <a:lnTo>
                    <a:pt x="4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Freeform 28"/>
            <p:cNvSpPr>
              <a:spLocks noChangeAspect="1"/>
            </p:cNvSpPr>
            <p:nvPr/>
          </p:nvSpPr>
          <p:spPr bwMode="auto">
            <a:xfrm>
              <a:off x="3069" y="3750"/>
              <a:ext cx="368" cy="570"/>
            </a:xfrm>
            <a:custGeom>
              <a:avLst/>
              <a:gdLst>
                <a:gd name="T0" fmla="*/ 319 w 370"/>
                <a:gd name="T1" fmla="*/ 225 h 510"/>
                <a:gd name="T2" fmla="*/ 312 w 370"/>
                <a:gd name="T3" fmla="*/ 265 h 510"/>
                <a:gd name="T4" fmla="*/ 280 w 370"/>
                <a:gd name="T5" fmla="*/ 254 h 510"/>
                <a:gd name="T6" fmla="*/ 273 w 370"/>
                <a:gd name="T7" fmla="*/ 254 h 510"/>
                <a:gd name="T8" fmla="*/ 280 w 370"/>
                <a:gd name="T9" fmla="*/ 284 h 510"/>
                <a:gd name="T10" fmla="*/ 273 w 370"/>
                <a:gd name="T11" fmla="*/ 284 h 510"/>
                <a:gd name="T12" fmla="*/ 258 w 370"/>
                <a:gd name="T13" fmla="*/ 372 h 510"/>
                <a:gd name="T14" fmla="*/ 288 w 370"/>
                <a:gd name="T15" fmla="*/ 450 h 510"/>
                <a:gd name="T16" fmla="*/ 280 w 370"/>
                <a:gd name="T17" fmla="*/ 530 h 510"/>
                <a:gd name="T18" fmla="*/ 258 w 370"/>
                <a:gd name="T19" fmla="*/ 569 h 510"/>
                <a:gd name="T20" fmla="*/ 258 w 370"/>
                <a:gd name="T21" fmla="*/ 627 h 510"/>
                <a:gd name="T22" fmla="*/ 250 w 370"/>
                <a:gd name="T23" fmla="*/ 637 h 510"/>
                <a:gd name="T24" fmla="*/ 179 w 370"/>
                <a:gd name="T25" fmla="*/ 637 h 510"/>
                <a:gd name="T26" fmla="*/ 156 w 370"/>
                <a:gd name="T27" fmla="*/ 627 h 510"/>
                <a:gd name="T28" fmla="*/ 148 w 370"/>
                <a:gd name="T29" fmla="*/ 569 h 510"/>
                <a:gd name="T30" fmla="*/ 148 w 370"/>
                <a:gd name="T31" fmla="*/ 520 h 510"/>
                <a:gd name="T32" fmla="*/ 124 w 370"/>
                <a:gd name="T33" fmla="*/ 479 h 510"/>
                <a:gd name="T34" fmla="*/ 148 w 370"/>
                <a:gd name="T35" fmla="*/ 450 h 510"/>
                <a:gd name="T36" fmla="*/ 187 w 370"/>
                <a:gd name="T37" fmla="*/ 254 h 510"/>
                <a:gd name="T38" fmla="*/ 0 w 370"/>
                <a:gd name="T39" fmla="*/ 254 h 510"/>
                <a:gd name="T40" fmla="*/ 0 w 370"/>
                <a:gd name="T41" fmla="*/ 59 h 510"/>
                <a:gd name="T42" fmla="*/ 195 w 370"/>
                <a:gd name="T43" fmla="*/ 59 h 510"/>
                <a:gd name="T44" fmla="*/ 227 w 370"/>
                <a:gd name="T45" fmla="*/ 59 h 510"/>
                <a:gd name="T46" fmla="*/ 250 w 370"/>
                <a:gd name="T47" fmla="*/ 0 h 510"/>
                <a:gd name="T48" fmla="*/ 342 w 370"/>
                <a:gd name="T49" fmla="*/ 29 h 510"/>
                <a:gd name="T50" fmla="*/ 351 w 370"/>
                <a:gd name="T51" fmla="*/ 39 h 510"/>
                <a:gd name="T52" fmla="*/ 351 w 370"/>
                <a:gd name="T53" fmla="*/ 78 h 510"/>
                <a:gd name="T54" fmla="*/ 366 w 370"/>
                <a:gd name="T55" fmla="*/ 97 h 510"/>
                <a:gd name="T56" fmla="*/ 351 w 370"/>
                <a:gd name="T57" fmla="*/ 146 h 510"/>
                <a:gd name="T58" fmla="*/ 366 w 370"/>
                <a:gd name="T59" fmla="*/ 146 h 510"/>
                <a:gd name="T60" fmla="*/ 351 w 370"/>
                <a:gd name="T61" fmla="*/ 225 h 510"/>
                <a:gd name="T62" fmla="*/ 319 w 370"/>
                <a:gd name="T63" fmla="*/ 225 h 5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0"/>
                <a:gd name="T97" fmla="*/ 0 h 510"/>
                <a:gd name="T98" fmla="*/ 370 w 370"/>
                <a:gd name="T99" fmla="*/ 510 h 5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0" h="510">
                  <a:moveTo>
                    <a:pt x="323" y="180"/>
                  </a:moveTo>
                  <a:lnTo>
                    <a:pt x="316" y="212"/>
                  </a:lnTo>
                  <a:lnTo>
                    <a:pt x="284" y="203"/>
                  </a:lnTo>
                  <a:lnTo>
                    <a:pt x="275" y="203"/>
                  </a:lnTo>
                  <a:lnTo>
                    <a:pt x="284" y="227"/>
                  </a:lnTo>
                  <a:lnTo>
                    <a:pt x="275" y="227"/>
                  </a:lnTo>
                  <a:lnTo>
                    <a:pt x="260" y="298"/>
                  </a:lnTo>
                  <a:lnTo>
                    <a:pt x="292" y="361"/>
                  </a:lnTo>
                  <a:lnTo>
                    <a:pt x="284" y="424"/>
                  </a:lnTo>
                  <a:lnTo>
                    <a:pt x="260" y="455"/>
                  </a:lnTo>
                  <a:lnTo>
                    <a:pt x="260" y="502"/>
                  </a:lnTo>
                  <a:lnTo>
                    <a:pt x="252" y="510"/>
                  </a:lnTo>
                  <a:lnTo>
                    <a:pt x="181" y="510"/>
                  </a:lnTo>
                  <a:lnTo>
                    <a:pt x="158" y="502"/>
                  </a:lnTo>
                  <a:lnTo>
                    <a:pt x="150" y="455"/>
                  </a:lnTo>
                  <a:lnTo>
                    <a:pt x="150" y="416"/>
                  </a:lnTo>
                  <a:lnTo>
                    <a:pt x="126" y="384"/>
                  </a:lnTo>
                  <a:lnTo>
                    <a:pt x="150" y="361"/>
                  </a:lnTo>
                  <a:lnTo>
                    <a:pt x="189" y="203"/>
                  </a:lnTo>
                  <a:lnTo>
                    <a:pt x="0" y="203"/>
                  </a:lnTo>
                  <a:lnTo>
                    <a:pt x="0" y="47"/>
                  </a:lnTo>
                  <a:lnTo>
                    <a:pt x="197" y="47"/>
                  </a:lnTo>
                  <a:lnTo>
                    <a:pt x="229" y="47"/>
                  </a:lnTo>
                  <a:lnTo>
                    <a:pt x="252" y="0"/>
                  </a:lnTo>
                  <a:lnTo>
                    <a:pt x="346" y="23"/>
                  </a:lnTo>
                  <a:lnTo>
                    <a:pt x="355" y="31"/>
                  </a:lnTo>
                  <a:lnTo>
                    <a:pt x="355" y="63"/>
                  </a:lnTo>
                  <a:lnTo>
                    <a:pt x="370" y="78"/>
                  </a:lnTo>
                  <a:lnTo>
                    <a:pt x="355" y="117"/>
                  </a:lnTo>
                  <a:lnTo>
                    <a:pt x="370" y="117"/>
                  </a:lnTo>
                  <a:lnTo>
                    <a:pt x="355" y="180"/>
                  </a:lnTo>
                  <a:lnTo>
                    <a:pt x="323" y="18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Freeform 29"/>
            <p:cNvSpPr>
              <a:spLocks noChangeAspect="1"/>
            </p:cNvSpPr>
            <p:nvPr/>
          </p:nvSpPr>
          <p:spPr bwMode="auto">
            <a:xfrm>
              <a:off x="3949" y="3148"/>
              <a:ext cx="92" cy="95"/>
            </a:xfrm>
            <a:custGeom>
              <a:avLst/>
              <a:gdLst>
                <a:gd name="T0" fmla="*/ 0 w 93"/>
                <a:gd name="T1" fmla="*/ 85 h 86"/>
                <a:gd name="T2" fmla="*/ 8 w 93"/>
                <a:gd name="T3" fmla="*/ 57 h 86"/>
                <a:gd name="T4" fmla="*/ 0 w 93"/>
                <a:gd name="T5" fmla="*/ 28 h 86"/>
                <a:gd name="T6" fmla="*/ 8 w 93"/>
                <a:gd name="T7" fmla="*/ 0 h 86"/>
                <a:gd name="T8" fmla="*/ 16 w 93"/>
                <a:gd name="T9" fmla="*/ 0 h 86"/>
                <a:gd name="T10" fmla="*/ 46 w 93"/>
                <a:gd name="T11" fmla="*/ 0 h 86"/>
                <a:gd name="T12" fmla="*/ 68 w 93"/>
                <a:gd name="T13" fmla="*/ 20 h 86"/>
                <a:gd name="T14" fmla="*/ 68 w 93"/>
                <a:gd name="T15" fmla="*/ 28 h 86"/>
                <a:gd name="T16" fmla="*/ 91 w 93"/>
                <a:gd name="T17" fmla="*/ 28 h 86"/>
                <a:gd name="T18" fmla="*/ 68 w 93"/>
                <a:gd name="T19" fmla="*/ 66 h 86"/>
                <a:gd name="T20" fmla="*/ 31 w 93"/>
                <a:gd name="T21" fmla="*/ 105 h 86"/>
                <a:gd name="T22" fmla="*/ 8 w 93"/>
                <a:gd name="T23" fmla="*/ 85 h 86"/>
                <a:gd name="T24" fmla="*/ 0 w 93"/>
                <a:gd name="T25" fmla="*/ 85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86"/>
                <a:gd name="T41" fmla="*/ 93 w 93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86">
                  <a:moveTo>
                    <a:pt x="0" y="70"/>
                  </a:moveTo>
                  <a:lnTo>
                    <a:pt x="8" y="47"/>
                  </a:lnTo>
                  <a:lnTo>
                    <a:pt x="0" y="23"/>
                  </a:lnTo>
                  <a:lnTo>
                    <a:pt x="8" y="0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93" y="23"/>
                  </a:lnTo>
                  <a:lnTo>
                    <a:pt x="70" y="54"/>
                  </a:lnTo>
                  <a:lnTo>
                    <a:pt x="31" y="86"/>
                  </a:lnTo>
                  <a:lnTo>
                    <a:pt x="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Freeform 30"/>
            <p:cNvSpPr>
              <a:spLocks noChangeAspect="1"/>
            </p:cNvSpPr>
            <p:nvPr/>
          </p:nvSpPr>
          <p:spPr bwMode="auto">
            <a:xfrm>
              <a:off x="4051" y="3075"/>
              <a:ext cx="63" cy="62"/>
            </a:xfrm>
            <a:custGeom>
              <a:avLst/>
              <a:gdLst>
                <a:gd name="T0" fmla="*/ 0 w 64"/>
                <a:gd name="T1" fmla="*/ 20 h 55"/>
                <a:gd name="T2" fmla="*/ 7 w 64"/>
                <a:gd name="T3" fmla="*/ 0 h 55"/>
                <a:gd name="T4" fmla="*/ 62 w 64"/>
                <a:gd name="T5" fmla="*/ 30 h 55"/>
                <a:gd name="T6" fmla="*/ 7 w 64"/>
                <a:gd name="T7" fmla="*/ 70 h 55"/>
                <a:gd name="T8" fmla="*/ 23 w 64"/>
                <a:gd name="T9" fmla="*/ 60 h 55"/>
                <a:gd name="T10" fmla="*/ 0 w 64"/>
                <a:gd name="T11" fmla="*/ 2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55"/>
                <a:gd name="T20" fmla="*/ 64 w 6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55">
                  <a:moveTo>
                    <a:pt x="0" y="16"/>
                  </a:moveTo>
                  <a:lnTo>
                    <a:pt x="7" y="0"/>
                  </a:lnTo>
                  <a:lnTo>
                    <a:pt x="64" y="24"/>
                  </a:lnTo>
                  <a:lnTo>
                    <a:pt x="7" y="55"/>
                  </a:lnTo>
                  <a:lnTo>
                    <a:pt x="23" y="4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1" name="Freeform 31"/>
            <p:cNvSpPr>
              <a:spLocks noChangeAspect="1"/>
            </p:cNvSpPr>
            <p:nvPr/>
          </p:nvSpPr>
          <p:spPr bwMode="auto">
            <a:xfrm>
              <a:off x="4121" y="3025"/>
              <a:ext cx="47" cy="50"/>
            </a:xfrm>
            <a:custGeom>
              <a:avLst/>
              <a:gdLst>
                <a:gd name="T0" fmla="*/ 46 w 48"/>
                <a:gd name="T1" fmla="*/ 0 h 45"/>
                <a:gd name="T2" fmla="*/ 46 w 48"/>
                <a:gd name="T3" fmla="*/ 9 h 45"/>
                <a:gd name="T4" fmla="*/ 0 w 48"/>
                <a:gd name="T5" fmla="*/ 56 h 45"/>
                <a:gd name="T6" fmla="*/ 0 w 48"/>
                <a:gd name="T7" fmla="*/ 9 h 45"/>
                <a:gd name="T8" fmla="*/ 46 w 48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5"/>
                <a:gd name="T17" fmla="*/ 48 w 48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5">
                  <a:moveTo>
                    <a:pt x="48" y="0"/>
                  </a:moveTo>
                  <a:lnTo>
                    <a:pt x="48" y="7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Freeform 32"/>
            <p:cNvSpPr>
              <a:spLocks noChangeAspect="1"/>
            </p:cNvSpPr>
            <p:nvPr/>
          </p:nvSpPr>
          <p:spPr bwMode="auto">
            <a:xfrm>
              <a:off x="4041" y="2974"/>
              <a:ext cx="73" cy="94"/>
            </a:xfrm>
            <a:custGeom>
              <a:avLst/>
              <a:gdLst>
                <a:gd name="T0" fmla="*/ 16 w 72"/>
                <a:gd name="T1" fmla="*/ 56 h 86"/>
                <a:gd name="T2" fmla="*/ 0 w 72"/>
                <a:gd name="T3" fmla="*/ 27 h 86"/>
                <a:gd name="T4" fmla="*/ 9 w 72"/>
                <a:gd name="T5" fmla="*/ 0 h 86"/>
                <a:gd name="T6" fmla="*/ 42 w 72"/>
                <a:gd name="T7" fmla="*/ 17 h 86"/>
                <a:gd name="T8" fmla="*/ 74 w 72"/>
                <a:gd name="T9" fmla="*/ 37 h 86"/>
                <a:gd name="T10" fmla="*/ 66 w 72"/>
                <a:gd name="T11" fmla="*/ 75 h 86"/>
                <a:gd name="T12" fmla="*/ 42 w 72"/>
                <a:gd name="T13" fmla="*/ 64 h 86"/>
                <a:gd name="T14" fmla="*/ 42 w 72"/>
                <a:gd name="T15" fmla="*/ 93 h 86"/>
                <a:gd name="T16" fmla="*/ 66 w 72"/>
                <a:gd name="T17" fmla="*/ 93 h 86"/>
                <a:gd name="T18" fmla="*/ 42 w 72"/>
                <a:gd name="T19" fmla="*/ 103 h 86"/>
                <a:gd name="T20" fmla="*/ 16 w 72"/>
                <a:gd name="T21" fmla="*/ 93 h 86"/>
                <a:gd name="T22" fmla="*/ 16 w 72"/>
                <a:gd name="T23" fmla="*/ 56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86"/>
                <a:gd name="T38" fmla="*/ 72 w 7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86">
                  <a:moveTo>
                    <a:pt x="16" y="47"/>
                  </a:moveTo>
                  <a:lnTo>
                    <a:pt x="0" y="23"/>
                  </a:lnTo>
                  <a:lnTo>
                    <a:pt x="9" y="0"/>
                  </a:lnTo>
                  <a:lnTo>
                    <a:pt x="40" y="15"/>
                  </a:lnTo>
                  <a:lnTo>
                    <a:pt x="72" y="31"/>
                  </a:lnTo>
                  <a:lnTo>
                    <a:pt x="64" y="63"/>
                  </a:lnTo>
                  <a:lnTo>
                    <a:pt x="40" y="54"/>
                  </a:lnTo>
                  <a:lnTo>
                    <a:pt x="40" y="78"/>
                  </a:lnTo>
                  <a:lnTo>
                    <a:pt x="64" y="78"/>
                  </a:lnTo>
                  <a:lnTo>
                    <a:pt x="40" y="86"/>
                  </a:lnTo>
                  <a:lnTo>
                    <a:pt x="16" y="78"/>
                  </a:lnTo>
                  <a:lnTo>
                    <a:pt x="16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Freeform 33"/>
            <p:cNvSpPr>
              <a:spLocks noChangeAspect="1"/>
            </p:cNvSpPr>
            <p:nvPr/>
          </p:nvSpPr>
          <p:spPr bwMode="auto">
            <a:xfrm>
              <a:off x="4058" y="2974"/>
              <a:ext cx="118" cy="58"/>
            </a:xfrm>
            <a:custGeom>
              <a:avLst/>
              <a:gdLst>
                <a:gd name="T0" fmla="*/ 63 w 118"/>
                <a:gd name="T1" fmla="*/ 55 h 53"/>
                <a:gd name="T2" fmla="*/ 48 w 118"/>
                <a:gd name="T3" fmla="*/ 27 h 53"/>
                <a:gd name="T4" fmla="*/ 0 w 118"/>
                <a:gd name="T5" fmla="*/ 0 h 53"/>
                <a:gd name="T6" fmla="*/ 87 w 118"/>
                <a:gd name="T7" fmla="*/ 36 h 53"/>
                <a:gd name="T8" fmla="*/ 118 w 118"/>
                <a:gd name="T9" fmla="*/ 36 h 53"/>
                <a:gd name="T10" fmla="*/ 110 w 118"/>
                <a:gd name="T11" fmla="*/ 63 h 53"/>
                <a:gd name="T12" fmla="*/ 110 w 118"/>
                <a:gd name="T13" fmla="*/ 55 h 53"/>
                <a:gd name="T14" fmla="*/ 63 w 118"/>
                <a:gd name="T15" fmla="*/ 55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53"/>
                <a:gd name="T26" fmla="*/ 118 w 118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53">
                  <a:moveTo>
                    <a:pt x="63" y="46"/>
                  </a:moveTo>
                  <a:lnTo>
                    <a:pt x="48" y="23"/>
                  </a:lnTo>
                  <a:lnTo>
                    <a:pt x="0" y="0"/>
                  </a:lnTo>
                  <a:lnTo>
                    <a:pt x="87" y="30"/>
                  </a:lnTo>
                  <a:lnTo>
                    <a:pt x="118" y="30"/>
                  </a:lnTo>
                  <a:lnTo>
                    <a:pt x="110" y="53"/>
                  </a:lnTo>
                  <a:lnTo>
                    <a:pt x="110" y="46"/>
                  </a:lnTo>
                  <a:lnTo>
                    <a:pt x="63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Freeform 34"/>
            <p:cNvSpPr>
              <a:spLocks noChangeAspect="1"/>
            </p:cNvSpPr>
            <p:nvPr/>
          </p:nvSpPr>
          <p:spPr bwMode="auto">
            <a:xfrm>
              <a:off x="3799" y="2842"/>
              <a:ext cx="275" cy="295"/>
            </a:xfrm>
            <a:custGeom>
              <a:avLst/>
              <a:gdLst>
                <a:gd name="T0" fmla="*/ 156 w 277"/>
                <a:gd name="T1" fmla="*/ 57 h 264"/>
                <a:gd name="T2" fmla="*/ 156 w 277"/>
                <a:gd name="T3" fmla="*/ 67 h 264"/>
                <a:gd name="T4" fmla="*/ 165 w 277"/>
                <a:gd name="T5" fmla="*/ 19 h 264"/>
                <a:gd name="T6" fmla="*/ 188 w 277"/>
                <a:gd name="T7" fmla="*/ 57 h 264"/>
                <a:gd name="T8" fmla="*/ 180 w 277"/>
                <a:gd name="T9" fmla="*/ 57 h 264"/>
                <a:gd name="T10" fmla="*/ 180 w 277"/>
                <a:gd name="T11" fmla="*/ 67 h 264"/>
                <a:gd name="T12" fmla="*/ 180 w 277"/>
                <a:gd name="T13" fmla="*/ 87 h 264"/>
                <a:gd name="T14" fmla="*/ 156 w 277"/>
                <a:gd name="T15" fmla="*/ 67 h 264"/>
                <a:gd name="T16" fmla="*/ 156 w 277"/>
                <a:gd name="T17" fmla="*/ 57 h 264"/>
                <a:gd name="T18" fmla="*/ 180 w 277"/>
                <a:gd name="T19" fmla="*/ 107 h 264"/>
                <a:gd name="T20" fmla="*/ 218 w 277"/>
                <a:gd name="T21" fmla="*/ 135 h 264"/>
                <a:gd name="T22" fmla="*/ 257 w 277"/>
                <a:gd name="T23" fmla="*/ 135 h 264"/>
                <a:gd name="T24" fmla="*/ 226 w 277"/>
                <a:gd name="T25" fmla="*/ 174 h 264"/>
                <a:gd name="T26" fmla="*/ 250 w 277"/>
                <a:gd name="T27" fmla="*/ 212 h 264"/>
                <a:gd name="T28" fmla="*/ 257 w 277"/>
                <a:gd name="T29" fmla="*/ 242 h 264"/>
                <a:gd name="T30" fmla="*/ 273 w 277"/>
                <a:gd name="T31" fmla="*/ 261 h 264"/>
                <a:gd name="T32" fmla="*/ 241 w 277"/>
                <a:gd name="T33" fmla="*/ 261 h 264"/>
                <a:gd name="T34" fmla="*/ 241 w 277"/>
                <a:gd name="T35" fmla="*/ 291 h 264"/>
                <a:gd name="T36" fmla="*/ 218 w 277"/>
                <a:gd name="T37" fmla="*/ 320 h 264"/>
                <a:gd name="T38" fmla="*/ 196 w 277"/>
                <a:gd name="T39" fmla="*/ 261 h 264"/>
                <a:gd name="T40" fmla="*/ 188 w 277"/>
                <a:gd name="T41" fmla="*/ 261 h 264"/>
                <a:gd name="T42" fmla="*/ 196 w 277"/>
                <a:gd name="T43" fmla="*/ 291 h 264"/>
                <a:gd name="T44" fmla="*/ 188 w 277"/>
                <a:gd name="T45" fmla="*/ 291 h 264"/>
                <a:gd name="T46" fmla="*/ 180 w 277"/>
                <a:gd name="T47" fmla="*/ 261 h 264"/>
                <a:gd name="T48" fmla="*/ 165 w 277"/>
                <a:gd name="T49" fmla="*/ 280 h 264"/>
                <a:gd name="T50" fmla="*/ 148 w 277"/>
                <a:gd name="T51" fmla="*/ 253 h 264"/>
                <a:gd name="T52" fmla="*/ 148 w 277"/>
                <a:gd name="T53" fmla="*/ 261 h 264"/>
                <a:gd name="T54" fmla="*/ 180 w 277"/>
                <a:gd name="T55" fmla="*/ 280 h 264"/>
                <a:gd name="T56" fmla="*/ 180 w 277"/>
                <a:gd name="T57" fmla="*/ 291 h 264"/>
                <a:gd name="T58" fmla="*/ 156 w 277"/>
                <a:gd name="T59" fmla="*/ 291 h 264"/>
                <a:gd name="T60" fmla="*/ 165 w 277"/>
                <a:gd name="T61" fmla="*/ 299 h 264"/>
                <a:gd name="T62" fmla="*/ 196 w 277"/>
                <a:gd name="T63" fmla="*/ 299 h 264"/>
                <a:gd name="T64" fmla="*/ 196 w 277"/>
                <a:gd name="T65" fmla="*/ 330 h 264"/>
                <a:gd name="T66" fmla="*/ 165 w 277"/>
                <a:gd name="T67" fmla="*/ 320 h 264"/>
                <a:gd name="T68" fmla="*/ 148 w 277"/>
                <a:gd name="T69" fmla="*/ 291 h 264"/>
                <a:gd name="T70" fmla="*/ 133 w 277"/>
                <a:gd name="T71" fmla="*/ 291 h 264"/>
                <a:gd name="T72" fmla="*/ 125 w 277"/>
                <a:gd name="T73" fmla="*/ 261 h 264"/>
                <a:gd name="T74" fmla="*/ 102 w 277"/>
                <a:gd name="T75" fmla="*/ 299 h 264"/>
                <a:gd name="T76" fmla="*/ 102 w 277"/>
                <a:gd name="T77" fmla="*/ 280 h 264"/>
                <a:gd name="T78" fmla="*/ 77 w 277"/>
                <a:gd name="T79" fmla="*/ 291 h 264"/>
                <a:gd name="T80" fmla="*/ 93 w 277"/>
                <a:gd name="T81" fmla="*/ 261 h 264"/>
                <a:gd name="T82" fmla="*/ 70 w 277"/>
                <a:gd name="T83" fmla="*/ 253 h 264"/>
                <a:gd name="T84" fmla="*/ 70 w 277"/>
                <a:gd name="T85" fmla="*/ 222 h 264"/>
                <a:gd name="T86" fmla="*/ 8 w 277"/>
                <a:gd name="T87" fmla="*/ 163 h 264"/>
                <a:gd name="T88" fmla="*/ 0 w 277"/>
                <a:gd name="T89" fmla="*/ 107 h 264"/>
                <a:gd name="T90" fmla="*/ 133 w 277"/>
                <a:gd name="T91" fmla="*/ 0 h 264"/>
                <a:gd name="T92" fmla="*/ 156 w 277"/>
                <a:gd name="T93" fmla="*/ 0 h 264"/>
                <a:gd name="T94" fmla="*/ 156 w 277"/>
                <a:gd name="T95" fmla="*/ 57 h 2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7"/>
                <a:gd name="T145" fmla="*/ 0 h 264"/>
                <a:gd name="T146" fmla="*/ 277 w 277"/>
                <a:gd name="T147" fmla="*/ 264 h 2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7" h="264">
                  <a:moveTo>
                    <a:pt x="158" y="46"/>
                  </a:moveTo>
                  <a:lnTo>
                    <a:pt x="158" y="54"/>
                  </a:lnTo>
                  <a:lnTo>
                    <a:pt x="167" y="15"/>
                  </a:lnTo>
                  <a:lnTo>
                    <a:pt x="190" y="46"/>
                  </a:lnTo>
                  <a:lnTo>
                    <a:pt x="182" y="46"/>
                  </a:lnTo>
                  <a:lnTo>
                    <a:pt x="182" y="54"/>
                  </a:lnTo>
                  <a:lnTo>
                    <a:pt x="182" y="70"/>
                  </a:lnTo>
                  <a:lnTo>
                    <a:pt x="158" y="54"/>
                  </a:lnTo>
                  <a:lnTo>
                    <a:pt x="158" y="46"/>
                  </a:lnTo>
                  <a:lnTo>
                    <a:pt x="182" y="86"/>
                  </a:lnTo>
                  <a:lnTo>
                    <a:pt x="222" y="108"/>
                  </a:lnTo>
                  <a:lnTo>
                    <a:pt x="261" y="108"/>
                  </a:lnTo>
                  <a:lnTo>
                    <a:pt x="230" y="140"/>
                  </a:lnTo>
                  <a:lnTo>
                    <a:pt x="254" y="170"/>
                  </a:lnTo>
                  <a:lnTo>
                    <a:pt x="261" y="194"/>
                  </a:lnTo>
                  <a:lnTo>
                    <a:pt x="277" y="209"/>
                  </a:lnTo>
                  <a:lnTo>
                    <a:pt x="245" y="209"/>
                  </a:lnTo>
                  <a:lnTo>
                    <a:pt x="245" y="233"/>
                  </a:lnTo>
                  <a:lnTo>
                    <a:pt x="222" y="256"/>
                  </a:lnTo>
                  <a:lnTo>
                    <a:pt x="198" y="209"/>
                  </a:lnTo>
                  <a:lnTo>
                    <a:pt x="190" y="209"/>
                  </a:lnTo>
                  <a:lnTo>
                    <a:pt x="198" y="233"/>
                  </a:lnTo>
                  <a:lnTo>
                    <a:pt x="190" y="233"/>
                  </a:lnTo>
                  <a:lnTo>
                    <a:pt x="182" y="209"/>
                  </a:lnTo>
                  <a:lnTo>
                    <a:pt x="167" y="225"/>
                  </a:lnTo>
                  <a:lnTo>
                    <a:pt x="150" y="202"/>
                  </a:lnTo>
                  <a:lnTo>
                    <a:pt x="150" y="209"/>
                  </a:lnTo>
                  <a:lnTo>
                    <a:pt x="182" y="225"/>
                  </a:lnTo>
                  <a:lnTo>
                    <a:pt x="182" y="233"/>
                  </a:lnTo>
                  <a:lnTo>
                    <a:pt x="158" y="233"/>
                  </a:lnTo>
                  <a:lnTo>
                    <a:pt x="167" y="240"/>
                  </a:lnTo>
                  <a:lnTo>
                    <a:pt x="198" y="240"/>
                  </a:lnTo>
                  <a:lnTo>
                    <a:pt x="198" y="264"/>
                  </a:lnTo>
                  <a:lnTo>
                    <a:pt x="167" y="256"/>
                  </a:lnTo>
                  <a:lnTo>
                    <a:pt x="150" y="233"/>
                  </a:lnTo>
                  <a:lnTo>
                    <a:pt x="135" y="233"/>
                  </a:lnTo>
                  <a:lnTo>
                    <a:pt x="127" y="209"/>
                  </a:lnTo>
                  <a:lnTo>
                    <a:pt x="104" y="240"/>
                  </a:lnTo>
                  <a:lnTo>
                    <a:pt x="104" y="225"/>
                  </a:lnTo>
                  <a:lnTo>
                    <a:pt x="79" y="233"/>
                  </a:lnTo>
                  <a:lnTo>
                    <a:pt x="95" y="209"/>
                  </a:lnTo>
                  <a:lnTo>
                    <a:pt x="72" y="202"/>
                  </a:lnTo>
                  <a:lnTo>
                    <a:pt x="72" y="178"/>
                  </a:lnTo>
                  <a:lnTo>
                    <a:pt x="8" y="131"/>
                  </a:lnTo>
                  <a:lnTo>
                    <a:pt x="0" y="8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Freeform 35"/>
            <p:cNvSpPr>
              <a:spLocks noChangeAspect="1"/>
            </p:cNvSpPr>
            <p:nvPr/>
          </p:nvSpPr>
          <p:spPr bwMode="auto">
            <a:xfrm>
              <a:off x="3956" y="2857"/>
              <a:ext cx="32" cy="62"/>
            </a:xfrm>
            <a:custGeom>
              <a:avLst/>
              <a:gdLst>
                <a:gd name="T0" fmla="*/ 9 w 33"/>
                <a:gd name="T1" fmla="*/ 0 h 55"/>
                <a:gd name="T2" fmla="*/ 31 w 33"/>
                <a:gd name="T3" fmla="*/ 39 h 55"/>
                <a:gd name="T4" fmla="*/ 23 w 33"/>
                <a:gd name="T5" fmla="*/ 39 h 55"/>
                <a:gd name="T6" fmla="*/ 23 w 33"/>
                <a:gd name="T7" fmla="*/ 50 h 55"/>
                <a:gd name="T8" fmla="*/ 23 w 33"/>
                <a:gd name="T9" fmla="*/ 70 h 55"/>
                <a:gd name="T10" fmla="*/ 0 w 33"/>
                <a:gd name="T11" fmla="*/ 50 h 55"/>
                <a:gd name="T12" fmla="*/ 9 w 33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55"/>
                <a:gd name="T23" fmla="*/ 33 w 33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55">
                  <a:moveTo>
                    <a:pt x="9" y="0"/>
                  </a:moveTo>
                  <a:lnTo>
                    <a:pt x="33" y="31"/>
                  </a:lnTo>
                  <a:lnTo>
                    <a:pt x="25" y="31"/>
                  </a:lnTo>
                  <a:lnTo>
                    <a:pt x="25" y="39"/>
                  </a:lnTo>
                  <a:lnTo>
                    <a:pt x="25" y="55"/>
                  </a:lnTo>
                  <a:lnTo>
                    <a:pt x="0" y="3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Freeform 36"/>
            <p:cNvSpPr>
              <a:spLocks noChangeAspect="1"/>
            </p:cNvSpPr>
            <p:nvPr/>
          </p:nvSpPr>
          <p:spPr bwMode="auto">
            <a:xfrm>
              <a:off x="3799" y="2842"/>
              <a:ext cx="275" cy="295"/>
            </a:xfrm>
            <a:custGeom>
              <a:avLst/>
              <a:gdLst>
                <a:gd name="T0" fmla="*/ 156 w 277"/>
                <a:gd name="T1" fmla="*/ 57 h 264"/>
                <a:gd name="T2" fmla="*/ 180 w 277"/>
                <a:gd name="T3" fmla="*/ 107 h 264"/>
                <a:gd name="T4" fmla="*/ 218 w 277"/>
                <a:gd name="T5" fmla="*/ 135 h 264"/>
                <a:gd name="T6" fmla="*/ 257 w 277"/>
                <a:gd name="T7" fmla="*/ 135 h 264"/>
                <a:gd name="T8" fmla="*/ 226 w 277"/>
                <a:gd name="T9" fmla="*/ 174 h 264"/>
                <a:gd name="T10" fmla="*/ 250 w 277"/>
                <a:gd name="T11" fmla="*/ 212 h 264"/>
                <a:gd name="T12" fmla="*/ 257 w 277"/>
                <a:gd name="T13" fmla="*/ 242 h 264"/>
                <a:gd name="T14" fmla="*/ 273 w 277"/>
                <a:gd name="T15" fmla="*/ 261 h 264"/>
                <a:gd name="T16" fmla="*/ 241 w 277"/>
                <a:gd name="T17" fmla="*/ 261 h 264"/>
                <a:gd name="T18" fmla="*/ 241 w 277"/>
                <a:gd name="T19" fmla="*/ 291 h 264"/>
                <a:gd name="T20" fmla="*/ 218 w 277"/>
                <a:gd name="T21" fmla="*/ 320 h 264"/>
                <a:gd name="T22" fmla="*/ 196 w 277"/>
                <a:gd name="T23" fmla="*/ 261 h 264"/>
                <a:gd name="T24" fmla="*/ 188 w 277"/>
                <a:gd name="T25" fmla="*/ 261 h 264"/>
                <a:gd name="T26" fmla="*/ 196 w 277"/>
                <a:gd name="T27" fmla="*/ 291 h 264"/>
                <a:gd name="T28" fmla="*/ 188 w 277"/>
                <a:gd name="T29" fmla="*/ 291 h 264"/>
                <a:gd name="T30" fmla="*/ 180 w 277"/>
                <a:gd name="T31" fmla="*/ 261 h 264"/>
                <a:gd name="T32" fmla="*/ 165 w 277"/>
                <a:gd name="T33" fmla="*/ 280 h 264"/>
                <a:gd name="T34" fmla="*/ 148 w 277"/>
                <a:gd name="T35" fmla="*/ 253 h 264"/>
                <a:gd name="T36" fmla="*/ 148 w 277"/>
                <a:gd name="T37" fmla="*/ 261 h 264"/>
                <a:gd name="T38" fmla="*/ 180 w 277"/>
                <a:gd name="T39" fmla="*/ 280 h 264"/>
                <a:gd name="T40" fmla="*/ 180 w 277"/>
                <a:gd name="T41" fmla="*/ 291 h 264"/>
                <a:gd name="T42" fmla="*/ 156 w 277"/>
                <a:gd name="T43" fmla="*/ 291 h 264"/>
                <a:gd name="T44" fmla="*/ 165 w 277"/>
                <a:gd name="T45" fmla="*/ 299 h 264"/>
                <a:gd name="T46" fmla="*/ 196 w 277"/>
                <a:gd name="T47" fmla="*/ 299 h 264"/>
                <a:gd name="T48" fmla="*/ 196 w 277"/>
                <a:gd name="T49" fmla="*/ 330 h 264"/>
                <a:gd name="T50" fmla="*/ 165 w 277"/>
                <a:gd name="T51" fmla="*/ 320 h 264"/>
                <a:gd name="T52" fmla="*/ 148 w 277"/>
                <a:gd name="T53" fmla="*/ 291 h 264"/>
                <a:gd name="T54" fmla="*/ 133 w 277"/>
                <a:gd name="T55" fmla="*/ 291 h 264"/>
                <a:gd name="T56" fmla="*/ 125 w 277"/>
                <a:gd name="T57" fmla="*/ 261 h 264"/>
                <a:gd name="T58" fmla="*/ 102 w 277"/>
                <a:gd name="T59" fmla="*/ 299 h 264"/>
                <a:gd name="T60" fmla="*/ 102 w 277"/>
                <a:gd name="T61" fmla="*/ 280 h 264"/>
                <a:gd name="T62" fmla="*/ 77 w 277"/>
                <a:gd name="T63" fmla="*/ 291 h 264"/>
                <a:gd name="T64" fmla="*/ 93 w 277"/>
                <a:gd name="T65" fmla="*/ 261 h 264"/>
                <a:gd name="T66" fmla="*/ 70 w 277"/>
                <a:gd name="T67" fmla="*/ 253 h 264"/>
                <a:gd name="T68" fmla="*/ 70 w 277"/>
                <a:gd name="T69" fmla="*/ 222 h 264"/>
                <a:gd name="T70" fmla="*/ 8 w 277"/>
                <a:gd name="T71" fmla="*/ 163 h 264"/>
                <a:gd name="T72" fmla="*/ 0 w 277"/>
                <a:gd name="T73" fmla="*/ 107 h 264"/>
                <a:gd name="T74" fmla="*/ 133 w 277"/>
                <a:gd name="T75" fmla="*/ 0 h 264"/>
                <a:gd name="T76" fmla="*/ 156 w 277"/>
                <a:gd name="T77" fmla="*/ 0 h 264"/>
                <a:gd name="T78" fmla="*/ 156 w 277"/>
                <a:gd name="T79" fmla="*/ 5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"/>
                <a:gd name="T121" fmla="*/ 0 h 264"/>
                <a:gd name="T122" fmla="*/ 277 w 27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" h="264">
                  <a:moveTo>
                    <a:pt x="158" y="46"/>
                  </a:moveTo>
                  <a:lnTo>
                    <a:pt x="182" y="86"/>
                  </a:lnTo>
                  <a:lnTo>
                    <a:pt x="222" y="108"/>
                  </a:lnTo>
                  <a:lnTo>
                    <a:pt x="261" y="108"/>
                  </a:lnTo>
                  <a:lnTo>
                    <a:pt x="230" y="140"/>
                  </a:lnTo>
                  <a:lnTo>
                    <a:pt x="254" y="170"/>
                  </a:lnTo>
                  <a:lnTo>
                    <a:pt x="261" y="194"/>
                  </a:lnTo>
                  <a:lnTo>
                    <a:pt x="277" y="209"/>
                  </a:lnTo>
                  <a:lnTo>
                    <a:pt x="245" y="209"/>
                  </a:lnTo>
                  <a:lnTo>
                    <a:pt x="245" y="233"/>
                  </a:lnTo>
                  <a:lnTo>
                    <a:pt x="222" y="256"/>
                  </a:lnTo>
                  <a:lnTo>
                    <a:pt x="198" y="209"/>
                  </a:lnTo>
                  <a:lnTo>
                    <a:pt x="190" y="209"/>
                  </a:lnTo>
                  <a:lnTo>
                    <a:pt x="198" y="233"/>
                  </a:lnTo>
                  <a:lnTo>
                    <a:pt x="190" y="233"/>
                  </a:lnTo>
                  <a:lnTo>
                    <a:pt x="182" y="209"/>
                  </a:lnTo>
                  <a:lnTo>
                    <a:pt x="167" y="225"/>
                  </a:lnTo>
                  <a:lnTo>
                    <a:pt x="150" y="202"/>
                  </a:lnTo>
                  <a:lnTo>
                    <a:pt x="150" y="209"/>
                  </a:lnTo>
                  <a:lnTo>
                    <a:pt x="182" y="225"/>
                  </a:lnTo>
                  <a:lnTo>
                    <a:pt x="182" y="233"/>
                  </a:lnTo>
                  <a:lnTo>
                    <a:pt x="158" y="233"/>
                  </a:lnTo>
                  <a:lnTo>
                    <a:pt x="167" y="240"/>
                  </a:lnTo>
                  <a:lnTo>
                    <a:pt x="198" y="240"/>
                  </a:lnTo>
                  <a:lnTo>
                    <a:pt x="198" y="264"/>
                  </a:lnTo>
                  <a:lnTo>
                    <a:pt x="167" y="256"/>
                  </a:lnTo>
                  <a:lnTo>
                    <a:pt x="150" y="233"/>
                  </a:lnTo>
                  <a:lnTo>
                    <a:pt x="135" y="233"/>
                  </a:lnTo>
                  <a:lnTo>
                    <a:pt x="127" y="209"/>
                  </a:lnTo>
                  <a:lnTo>
                    <a:pt x="104" y="240"/>
                  </a:lnTo>
                  <a:lnTo>
                    <a:pt x="104" y="225"/>
                  </a:lnTo>
                  <a:lnTo>
                    <a:pt x="79" y="233"/>
                  </a:lnTo>
                  <a:lnTo>
                    <a:pt x="95" y="209"/>
                  </a:lnTo>
                  <a:lnTo>
                    <a:pt x="72" y="202"/>
                  </a:lnTo>
                  <a:lnTo>
                    <a:pt x="72" y="178"/>
                  </a:lnTo>
                  <a:lnTo>
                    <a:pt x="8" y="131"/>
                  </a:lnTo>
                  <a:lnTo>
                    <a:pt x="0" y="8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Freeform 37"/>
            <p:cNvSpPr>
              <a:spLocks noChangeAspect="1"/>
            </p:cNvSpPr>
            <p:nvPr/>
          </p:nvSpPr>
          <p:spPr bwMode="auto">
            <a:xfrm>
              <a:off x="1241" y="2605"/>
              <a:ext cx="252" cy="237"/>
            </a:xfrm>
            <a:custGeom>
              <a:avLst/>
              <a:gdLst>
                <a:gd name="T0" fmla="*/ 63 w 252"/>
                <a:gd name="T1" fmla="*/ 255 h 212"/>
                <a:gd name="T2" fmla="*/ 55 w 252"/>
                <a:gd name="T3" fmla="*/ 245 h 212"/>
                <a:gd name="T4" fmla="*/ 87 w 252"/>
                <a:gd name="T5" fmla="*/ 245 h 212"/>
                <a:gd name="T6" fmla="*/ 0 w 252"/>
                <a:gd name="T7" fmla="*/ 188 h 212"/>
                <a:gd name="T8" fmla="*/ 16 w 252"/>
                <a:gd name="T9" fmla="*/ 138 h 212"/>
                <a:gd name="T10" fmla="*/ 87 w 252"/>
                <a:gd name="T11" fmla="*/ 107 h 212"/>
                <a:gd name="T12" fmla="*/ 157 w 252"/>
                <a:gd name="T13" fmla="*/ 98 h 212"/>
                <a:gd name="T14" fmla="*/ 189 w 252"/>
                <a:gd name="T15" fmla="*/ 30 h 212"/>
                <a:gd name="T16" fmla="*/ 213 w 252"/>
                <a:gd name="T17" fmla="*/ 21 h 212"/>
                <a:gd name="T18" fmla="*/ 252 w 252"/>
                <a:gd name="T19" fmla="*/ 0 h 212"/>
                <a:gd name="T20" fmla="*/ 252 w 252"/>
                <a:gd name="T21" fmla="*/ 30 h 212"/>
                <a:gd name="T22" fmla="*/ 245 w 252"/>
                <a:gd name="T23" fmla="*/ 30 h 212"/>
                <a:gd name="T24" fmla="*/ 245 w 252"/>
                <a:gd name="T25" fmla="*/ 265 h 212"/>
                <a:gd name="T26" fmla="*/ 55 w 252"/>
                <a:gd name="T27" fmla="*/ 265 h 212"/>
                <a:gd name="T28" fmla="*/ 63 w 252"/>
                <a:gd name="T29" fmla="*/ 255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212"/>
                <a:gd name="T47" fmla="*/ 252 w 252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212">
                  <a:moveTo>
                    <a:pt x="63" y="204"/>
                  </a:moveTo>
                  <a:lnTo>
                    <a:pt x="55" y="196"/>
                  </a:lnTo>
                  <a:lnTo>
                    <a:pt x="87" y="196"/>
                  </a:lnTo>
                  <a:lnTo>
                    <a:pt x="0" y="150"/>
                  </a:lnTo>
                  <a:lnTo>
                    <a:pt x="16" y="110"/>
                  </a:lnTo>
                  <a:lnTo>
                    <a:pt x="87" y="86"/>
                  </a:lnTo>
                  <a:lnTo>
                    <a:pt x="157" y="79"/>
                  </a:lnTo>
                  <a:lnTo>
                    <a:pt x="189" y="24"/>
                  </a:lnTo>
                  <a:lnTo>
                    <a:pt x="213" y="17"/>
                  </a:lnTo>
                  <a:lnTo>
                    <a:pt x="252" y="0"/>
                  </a:lnTo>
                  <a:lnTo>
                    <a:pt x="252" y="24"/>
                  </a:lnTo>
                  <a:lnTo>
                    <a:pt x="245" y="24"/>
                  </a:lnTo>
                  <a:lnTo>
                    <a:pt x="245" y="212"/>
                  </a:lnTo>
                  <a:lnTo>
                    <a:pt x="55" y="212"/>
                  </a:lnTo>
                  <a:lnTo>
                    <a:pt x="63" y="20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Freeform 38"/>
            <p:cNvSpPr>
              <a:spLocks noChangeAspect="1"/>
            </p:cNvSpPr>
            <p:nvPr/>
          </p:nvSpPr>
          <p:spPr bwMode="auto">
            <a:xfrm>
              <a:off x="871" y="996"/>
              <a:ext cx="292" cy="235"/>
            </a:xfrm>
            <a:custGeom>
              <a:avLst/>
              <a:gdLst>
                <a:gd name="T0" fmla="*/ 0 w 291"/>
                <a:gd name="T1" fmla="*/ 0 h 211"/>
                <a:gd name="T2" fmla="*/ 293 w 291"/>
                <a:gd name="T3" fmla="*/ 0 h 211"/>
                <a:gd name="T4" fmla="*/ 247 w 291"/>
                <a:gd name="T5" fmla="*/ 125 h 211"/>
                <a:gd name="T6" fmla="*/ 134 w 291"/>
                <a:gd name="T7" fmla="*/ 184 h 211"/>
                <a:gd name="T8" fmla="*/ 95 w 291"/>
                <a:gd name="T9" fmla="*/ 262 h 211"/>
                <a:gd name="T10" fmla="*/ 39 w 291"/>
                <a:gd name="T11" fmla="*/ 262 h 211"/>
                <a:gd name="T12" fmla="*/ 0 w 291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1"/>
                <a:gd name="T22" fmla="*/ 0 h 211"/>
                <a:gd name="T23" fmla="*/ 291 w 291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1" h="211">
                  <a:moveTo>
                    <a:pt x="0" y="0"/>
                  </a:moveTo>
                  <a:lnTo>
                    <a:pt x="291" y="0"/>
                  </a:lnTo>
                  <a:lnTo>
                    <a:pt x="245" y="101"/>
                  </a:lnTo>
                  <a:lnTo>
                    <a:pt x="134" y="148"/>
                  </a:lnTo>
                  <a:lnTo>
                    <a:pt x="95" y="211"/>
                  </a:lnTo>
                  <a:lnTo>
                    <a:pt x="39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9" name="Freeform 39"/>
            <p:cNvSpPr>
              <a:spLocks noChangeAspect="1"/>
            </p:cNvSpPr>
            <p:nvPr/>
          </p:nvSpPr>
          <p:spPr bwMode="auto">
            <a:xfrm>
              <a:off x="1488" y="1127"/>
              <a:ext cx="281" cy="269"/>
            </a:xfrm>
            <a:custGeom>
              <a:avLst/>
              <a:gdLst>
                <a:gd name="T0" fmla="*/ 0 w 283"/>
                <a:gd name="T1" fmla="*/ 58 h 242"/>
                <a:gd name="T2" fmla="*/ 7 w 283"/>
                <a:gd name="T3" fmla="*/ 48 h 242"/>
                <a:gd name="T4" fmla="*/ 0 w 283"/>
                <a:gd name="T5" fmla="*/ 48 h 242"/>
                <a:gd name="T6" fmla="*/ 0 w 283"/>
                <a:gd name="T7" fmla="*/ 0 h 242"/>
                <a:gd name="T8" fmla="*/ 55 w 283"/>
                <a:gd name="T9" fmla="*/ 0 h 242"/>
                <a:gd name="T10" fmla="*/ 55 w 283"/>
                <a:gd name="T11" fmla="*/ 20 h 242"/>
                <a:gd name="T12" fmla="*/ 279 w 283"/>
                <a:gd name="T13" fmla="*/ 20 h 242"/>
                <a:gd name="T14" fmla="*/ 279 w 283"/>
                <a:gd name="T15" fmla="*/ 77 h 242"/>
                <a:gd name="T16" fmla="*/ 279 w 283"/>
                <a:gd name="T17" fmla="*/ 202 h 242"/>
                <a:gd name="T18" fmla="*/ 210 w 283"/>
                <a:gd name="T19" fmla="*/ 202 h 242"/>
                <a:gd name="T20" fmla="*/ 194 w 283"/>
                <a:gd name="T21" fmla="*/ 261 h 242"/>
                <a:gd name="T22" fmla="*/ 163 w 283"/>
                <a:gd name="T23" fmla="*/ 270 h 242"/>
                <a:gd name="T24" fmla="*/ 163 w 283"/>
                <a:gd name="T25" fmla="*/ 299 h 242"/>
                <a:gd name="T26" fmla="*/ 15 w 283"/>
                <a:gd name="T27" fmla="*/ 279 h 242"/>
                <a:gd name="T28" fmla="*/ 0 w 283"/>
                <a:gd name="T29" fmla="*/ 299 h 242"/>
                <a:gd name="T30" fmla="*/ 0 w 283"/>
                <a:gd name="T31" fmla="*/ 58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3"/>
                <a:gd name="T49" fmla="*/ 0 h 242"/>
                <a:gd name="T50" fmla="*/ 283 w 283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3" h="242">
                  <a:moveTo>
                    <a:pt x="0" y="47"/>
                  </a:moveTo>
                  <a:lnTo>
                    <a:pt x="7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6"/>
                  </a:lnTo>
                  <a:lnTo>
                    <a:pt x="283" y="16"/>
                  </a:lnTo>
                  <a:lnTo>
                    <a:pt x="283" y="62"/>
                  </a:lnTo>
                  <a:lnTo>
                    <a:pt x="283" y="164"/>
                  </a:lnTo>
                  <a:lnTo>
                    <a:pt x="212" y="164"/>
                  </a:lnTo>
                  <a:lnTo>
                    <a:pt x="196" y="211"/>
                  </a:lnTo>
                  <a:lnTo>
                    <a:pt x="165" y="219"/>
                  </a:lnTo>
                  <a:lnTo>
                    <a:pt x="165" y="242"/>
                  </a:lnTo>
                  <a:lnTo>
                    <a:pt x="15" y="226"/>
                  </a:lnTo>
                  <a:lnTo>
                    <a:pt x="0" y="242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0" name="Freeform 40"/>
            <p:cNvSpPr>
              <a:spLocks noChangeAspect="1"/>
            </p:cNvSpPr>
            <p:nvPr/>
          </p:nvSpPr>
          <p:spPr bwMode="auto">
            <a:xfrm>
              <a:off x="2284" y="1416"/>
              <a:ext cx="194" cy="155"/>
            </a:xfrm>
            <a:custGeom>
              <a:avLst/>
              <a:gdLst>
                <a:gd name="T0" fmla="*/ 0 w 196"/>
                <a:gd name="T1" fmla="*/ 68 h 139"/>
                <a:gd name="T2" fmla="*/ 23 w 196"/>
                <a:gd name="T3" fmla="*/ 96 h 139"/>
                <a:gd name="T4" fmla="*/ 68 w 196"/>
                <a:gd name="T5" fmla="*/ 106 h 139"/>
                <a:gd name="T6" fmla="*/ 146 w 196"/>
                <a:gd name="T7" fmla="*/ 173 h 139"/>
                <a:gd name="T8" fmla="*/ 177 w 196"/>
                <a:gd name="T9" fmla="*/ 173 h 139"/>
                <a:gd name="T10" fmla="*/ 192 w 196"/>
                <a:gd name="T11" fmla="*/ 116 h 139"/>
                <a:gd name="T12" fmla="*/ 177 w 196"/>
                <a:gd name="T13" fmla="*/ 77 h 139"/>
                <a:gd name="T14" fmla="*/ 185 w 196"/>
                <a:gd name="T15" fmla="*/ 39 h 139"/>
                <a:gd name="T16" fmla="*/ 116 w 196"/>
                <a:gd name="T17" fmla="*/ 0 h 139"/>
                <a:gd name="T18" fmla="*/ 0 w 196"/>
                <a:gd name="T19" fmla="*/ 68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39"/>
                <a:gd name="T32" fmla="*/ 196 w 196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39">
                  <a:moveTo>
                    <a:pt x="0" y="55"/>
                  </a:moveTo>
                  <a:lnTo>
                    <a:pt x="23" y="77"/>
                  </a:lnTo>
                  <a:lnTo>
                    <a:pt x="70" y="85"/>
                  </a:lnTo>
                  <a:lnTo>
                    <a:pt x="150" y="139"/>
                  </a:lnTo>
                  <a:lnTo>
                    <a:pt x="181" y="139"/>
                  </a:lnTo>
                  <a:lnTo>
                    <a:pt x="196" y="93"/>
                  </a:lnTo>
                  <a:lnTo>
                    <a:pt x="181" y="62"/>
                  </a:lnTo>
                  <a:lnTo>
                    <a:pt x="189" y="31"/>
                  </a:lnTo>
                  <a:lnTo>
                    <a:pt x="11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Freeform 41"/>
            <p:cNvSpPr>
              <a:spLocks noChangeAspect="1"/>
            </p:cNvSpPr>
            <p:nvPr/>
          </p:nvSpPr>
          <p:spPr bwMode="auto">
            <a:xfrm>
              <a:off x="1133" y="3199"/>
              <a:ext cx="259" cy="238"/>
            </a:xfrm>
            <a:custGeom>
              <a:avLst/>
              <a:gdLst>
                <a:gd name="T0" fmla="*/ 63 w 261"/>
                <a:gd name="T1" fmla="*/ 148 h 212"/>
                <a:gd name="T2" fmla="*/ 24 w 261"/>
                <a:gd name="T3" fmla="*/ 80 h 212"/>
                <a:gd name="T4" fmla="*/ 24 w 261"/>
                <a:gd name="T5" fmla="*/ 40 h 212"/>
                <a:gd name="T6" fmla="*/ 24 w 261"/>
                <a:gd name="T7" fmla="*/ 10 h 212"/>
                <a:gd name="T8" fmla="*/ 0 w 261"/>
                <a:gd name="T9" fmla="*/ 0 h 212"/>
                <a:gd name="T10" fmla="*/ 140 w 261"/>
                <a:gd name="T11" fmla="*/ 0 h 212"/>
                <a:gd name="T12" fmla="*/ 140 w 261"/>
                <a:gd name="T13" fmla="*/ 51 h 212"/>
                <a:gd name="T14" fmla="*/ 148 w 261"/>
                <a:gd name="T15" fmla="*/ 51 h 212"/>
                <a:gd name="T16" fmla="*/ 140 w 261"/>
                <a:gd name="T17" fmla="*/ 90 h 212"/>
                <a:gd name="T18" fmla="*/ 148 w 261"/>
                <a:gd name="T19" fmla="*/ 90 h 212"/>
                <a:gd name="T20" fmla="*/ 148 w 261"/>
                <a:gd name="T21" fmla="*/ 148 h 212"/>
                <a:gd name="T22" fmla="*/ 233 w 261"/>
                <a:gd name="T23" fmla="*/ 148 h 212"/>
                <a:gd name="T24" fmla="*/ 233 w 261"/>
                <a:gd name="T25" fmla="*/ 158 h 212"/>
                <a:gd name="T26" fmla="*/ 233 w 261"/>
                <a:gd name="T27" fmla="*/ 187 h 212"/>
                <a:gd name="T28" fmla="*/ 257 w 261"/>
                <a:gd name="T29" fmla="*/ 187 h 212"/>
                <a:gd name="T30" fmla="*/ 233 w 261"/>
                <a:gd name="T31" fmla="*/ 209 h 212"/>
                <a:gd name="T32" fmla="*/ 233 w 261"/>
                <a:gd name="T33" fmla="*/ 238 h 212"/>
                <a:gd name="T34" fmla="*/ 85 w 261"/>
                <a:gd name="T35" fmla="*/ 267 h 212"/>
                <a:gd name="T36" fmla="*/ 85 w 261"/>
                <a:gd name="T37" fmla="*/ 238 h 212"/>
                <a:gd name="T38" fmla="*/ 77 w 261"/>
                <a:gd name="T39" fmla="*/ 238 h 212"/>
                <a:gd name="T40" fmla="*/ 63 w 261"/>
                <a:gd name="T41" fmla="*/ 148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1"/>
                <a:gd name="T64" fmla="*/ 0 h 212"/>
                <a:gd name="T65" fmla="*/ 261 w 261"/>
                <a:gd name="T66" fmla="*/ 212 h 2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1" h="212">
                  <a:moveTo>
                    <a:pt x="63" y="118"/>
                  </a:moveTo>
                  <a:lnTo>
                    <a:pt x="24" y="63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0"/>
                  </a:lnTo>
                  <a:lnTo>
                    <a:pt x="150" y="40"/>
                  </a:lnTo>
                  <a:lnTo>
                    <a:pt x="142" y="71"/>
                  </a:lnTo>
                  <a:lnTo>
                    <a:pt x="150" y="71"/>
                  </a:lnTo>
                  <a:lnTo>
                    <a:pt x="150" y="118"/>
                  </a:lnTo>
                  <a:lnTo>
                    <a:pt x="237" y="118"/>
                  </a:lnTo>
                  <a:lnTo>
                    <a:pt x="237" y="126"/>
                  </a:lnTo>
                  <a:lnTo>
                    <a:pt x="237" y="149"/>
                  </a:lnTo>
                  <a:lnTo>
                    <a:pt x="261" y="149"/>
                  </a:lnTo>
                  <a:lnTo>
                    <a:pt x="237" y="166"/>
                  </a:lnTo>
                  <a:lnTo>
                    <a:pt x="237" y="189"/>
                  </a:lnTo>
                  <a:lnTo>
                    <a:pt x="87" y="212"/>
                  </a:lnTo>
                  <a:lnTo>
                    <a:pt x="87" y="189"/>
                  </a:lnTo>
                  <a:lnTo>
                    <a:pt x="79" y="189"/>
                  </a:lnTo>
                  <a:lnTo>
                    <a:pt x="63" y="11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Freeform 42"/>
            <p:cNvSpPr>
              <a:spLocks noChangeAspect="1"/>
            </p:cNvSpPr>
            <p:nvPr/>
          </p:nvSpPr>
          <p:spPr bwMode="auto">
            <a:xfrm>
              <a:off x="1618" y="1741"/>
              <a:ext cx="151" cy="216"/>
            </a:xfrm>
            <a:custGeom>
              <a:avLst/>
              <a:gdLst>
                <a:gd name="T0" fmla="*/ 78 w 152"/>
                <a:gd name="T1" fmla="*/ 0 h 195"/>
                <a:gd name="T2" fmla="*/ 0 w 152"/>
                <a:gd name="T3" fmla="*/ 0 h 195"/>
                <a:gd name="T4" fmla="*/ 0 w 152"/>
                <a:gd name="T5" fmla="*/ 76 h 195"/>
                <a:gd name="T6" fmla="*/ 24 w 152"/>
                <a:gd name="T7" fmla="*/ 76 h 195"/>
                <a:gd name="T8" fmla="*/ 24 w 152"/>
                <a:gd name="T9" fmla="*/ 124 h 195"/>
                <a:gd name="T10" fmla="*/ 56 w 152"/>
                <a:gd name="T11" fmla="*/ 144 h 195"/>
                <a:gd name="T12" fmla="*/ 56 w 152"/>
                <a:gd name="T13" fmla="*/ 163 h 195"/>
                <a:gd name="T14" fmla="*/ 48 w 152"/>
                <a:gd name="T15" fmla="*/ 182 h 195"/>
                <a:gd name="T16" fmla="*/ 56 w 152"/>
                <a:gd name="T17" fmla="*/ 202 h 195"/>
                <a:gd name="T18" fmla="*/ 48 w 152"/>
                <a:gd name="T19" fmla="*/ 202 h 195"/>
                <a:gd name="T20" fmla="*/ 56 w 152"/>
                <a:gd name="T21" fmla="*/ 239 h 195"/>
                <a:gd name="T22" fmla="*/ 78 w 152"/>
                <a:gd name="T23" fmla="*/ 239 h 195"/>
                <a:gd name="T24" fmla="*/ 78 w 152"/>
                <a:gd name="T25" fmla="*/ 182 h 195"/>
                <a:gd name="T26" fmla="*/ 126 w 152"/>
                <a:gd name="T27" fmla="*/ 182 h 195"/>
                <a:gd name="T28" fmla="*/ 126 w 152"/>
                <a:gd name="T29" fmla="*/ 76 h 195"/>
                <a:gd name="T30" fmla="*/ 142 w 152"/>
                <a:gd name="T31" fmla="*/ 76 h 195"/>
                <a:gd name="T32" fmla="*/ 142 w 152"/>
                <a:gd name="T33" fmla="*/ 48 h 195"/>
                <a:gd name="T34" fmla="*/ 150 w 152"/>
                <a:gd name="T35" fmla="*/ 38 h 195"/>
                <a:gd name="T36" fmla="*/ 126 w 152"/>
                <a:gd name="T37" fmla="*/ 0 h 195"/>
                <a:gd name="T38" fmla="*/ 78 w 152"/>
                <a:gd name="T39" fmla="*/ 0 h 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2"/>
                <a:gd name="T61" fmla="*/ 0 h 195"/>
                <a:gd name="T62" fmla="*/ 152 w 152"/>
                <a:gd name="T63" fmla="*/ 195 h 1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2" h="195">
                  <a:moveTo>
                    <a:pt x="80" y="0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24" y="62"/>
                  </a:lnTo>
                  <a:lnTo>
                    <a:pt x="24" y="101"/>
                  </a:lnTo>
                  <a:lnTo>
                    <a:pt x="56" y="117"/>
                  </a:lnTo>
                  <a:lnTo>
                    <a:pt x="56" y="133"/>
                  </a:lnTo>
                  <a:lnTo>
                    <a:pt x="48" y="148"/>
                  </a:lnTo>
                  <a:lnTo>
                    <a:pt x="56" y="164"/>
                  </a:lnTo>
                  <a:lnTo>
                    <a:pt x="48" y="164"/>
                  </a:lnTo>
                  <a:lnTo>
                    <a:pt x="56" y="195"/>
                  </a:lnTo>
                  <a:lnTo>
                    <a:pt x="80" y="195"/>
                  </a:lnTo>
                  <a:lnTo>
                    <a:pt x="80" y="148"/>
                  </a:lnTo>
                  <a:lnTo>
                    <a:pt x="128" y="148"/>
                  </a:lnTo>
                  <a:lnTo>
                    <a:pt x="128" y="62"/>
                  </a:lnTo>
                  <a:lnTo>
                    <a:pt x="144" y="62"/>
                  </a:lnTo>
                  <a:lnTo>
                    <a:pt x="144" y="39"/>
                  </a:lnTo>
                  <a:lnTo>
                    <a:pt x="152" y="31"/>
                  </a:lnTo>
                  <a:lnTo>
                    <a:pt x="12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Freeform 43"/>
            <p:cNvSpPr>
              <a:spLocks noChangeAspect="1"/>
            </p:cNvSpPr>
            <p:nvPr/>
          </p:nvSpPr>
          <p:spPr bwMode="auto">
            <a:xfrm>
              <a:off x="2674" y="3674"/>
              <a:ext cx="395" cy="471"/>
            </a:xfrm>
            <a:custGeom>
              <a:avLst/>
              <a:gdLst>
                <a:gd name="T0" fmla="*/ 278 w 394"/>
                <a:gd name="T1" fmla="*/ 504 h 423"/>
                <a:gd name="T2" fmla="*/ 286 w 394"/>
                <a:gd name="T3" fmla="*/ 418 h 423"/>
                <a:gd name="T4" fmla="*/ 262 w 394"/>
                <a:gd name="T5" fmla="*/ 418 h 423"/>
                <a:gd name="T6" fmla="*/ 127 w 394"/>
                <a:gd name="T7" fmla="*/ 379 h 423"/>
                <a:gd name="T8" fmla="*/ 95 w 394"/>
                <a:gd name="T9" fmla="*/ 340 h 423"/>
                <a:gd name="T10" fmla="*/ 95 w 394"/>
                <a:gd name="T11" fmla="*/ 310 h 423"/>
                <a:gd name="T12" fmla="*/ 95 w 394"/>
                <a:gd name="T13" fmla="*/ 302 h 423"/>
                <a:gd name="T14" fmla="*/ 0 w 394"/>
                <a:gd name="T15" fmla="*/ 272 h 423"/>
                <a:gd name="T16" fmla="*/ 0 w 394"/>
                <a:gd name="T17" fmla="*/ 0 h 423"/>
                <a:gd name="T18" fmla="*/ 216 w 394"/>
                <a:gd name="T19" fmla="*/ 0 h 423"/>
                <a:gd name="T20" fmla="*/ 262 w 394"/>
                <a:gd name="T21" fmla="*/ 146 h 423"/>
                <a:gd name="T22" fmla="*/ 301 w 394"/>
                <a:gd name="T23" fmla="*/ 155 h 423"/>
                <a:gd name="T24" fmla="*/ 318 w 394"/>
                <a:gd name="T25" fmla="*/ 185 h 423"/>
                <a:gd name="T26" fmla="*/ 341 w 394"/>
                <a:gd name="T27" fmla="*/ 185 h 423"/>
                <a:gd name="T28" fmla="*/ 341 w 394"/>
                <a:gd name="T29" fmla="*/ 310 h 423"/>
                <a:gd name="T30" fmla="*/ 381 w 394"/>
                <a:gd name="T31" fmla="*/ 310 h 423"/>
                <a:gd name="T32" fmla="*/ 381 w 394"/>
                <a:gd name="T33" fmla="*/ 389 h 423"/>
                <a:gd name="T34" fmla="*/ 396 w 394"/>
                <a:gd name="T35" fmla="*/ 389 h 423"/>
                <a:gd name="T36" fmla="*/ 381 w 394"/>
                <a:gd name="T37" fmla="*/ 408 h 423"/>
                <a:gd name="T38" fmla="*/ 381 w 394"/>
                <a:gd name="T39" fmla="*/ 494 h 423"/>
                <a:gd name="T40" fmla="*/ 396 w 394"/>
                <a:gd name="T41" fmla="*/ 494 h 423"/>
                <a:gd name="T42" fmla="*/ 396 w 394"/>
                <a:gd name="T43" fmla="*/ 524 h 423"/>
                <a:gd name="T44" fmla="*/ 278 w 394"/>
                <a:gd name="T45" fmla="*/ 504 h 4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4"/>
                <a:gd name="T70" fmla="*/ 0 h 423"/>
                <a:gd name="T71" fmla="*/ 394 w 394"/>
                <a:gd name="T72" fmla="*/ 423 h 4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4" h="423">
                  <a:moveTo>
                    <a:pt x="276" y="407"/>
                  </a:moveTo>
                  <a:lnTo>
                    <a:pt x="284" y="337"/>
                  </a:lnTo>
                  <a:lnTo>
                    <a:pt x="260" y="337"/>
                  </a:lnTo>
                  <a:lnTo>
                    <a:pt x="127" y="305"/>
                  </a:lnTo>
                  <a:lnTo>
                    <a:pt x="95" y="274"/>
                  </a:lnTo>
                  <a:lnTo>
                    <a:pt x="95" y="250"/>
                  </a:lnTo>
                  <a:lnTo>
                    <a:pt x="95" y="243"/>
                  </a:lnTo>
                  <a:lnTo>
                    <a:pt x="0" y="219"/>
                  </a:lnTo>
                  <a:lnTo>
                    <a:pt x="0" y="0"/>
                  </a:lnTo>
                  <a:lnTo>
                    <a:pt x="214" y="0"/>
                  </a:lnTo>
                  <a:lnTo>
                    <a:pt x="260" y="118"/>
                  </a:lnTo>
                  <a:lnTo>
                    <a:pt x="299" y="125"/>
                  </a:lnTo>
                  <a:lnTo>
                    <a:pt x="316" y="149"/>
                  </a:lnTo>
                  <a:lnTo>
                    <a:pt x="339" y="149"/>
                  </a:lnTo>
                  <a:lnTo>
                    <a:pt x="339" y="250"/>
                  </a:lnTo>
                  <a:lnTo>
                    <a:pt x="379" y="250"/>
                  </a:lnTo>
                  <a:lnTo>
                    <a:pt x="379" y="313"/>
                  </a:lnTo>
                  <a:lnTo>
                    <a:pt x="394" y="313"/>
                  </a:lnTo>
                  <a:lnTo>
                    <a:pt x="379" y="329"/>
                  </a:lnTo>
                  <a:lnTo>
                    <a:pt x="379" y="399"/>
                  </a:lnTo>
                  <a:lnTo>
                    <a:pt x="394" y="399"/>
                  </a:lnTo>
                  <a:lnTo>
                    <a:pt x="394" y="423"/>
                  </a:lnTo>
                  <a:lnTo>
                    <a:pt x="276" y="40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Freeform 44"/>
            <p:cNvSpPr>
              <a:spLocks noChangeAspect="1"/>
            </p:cNvSpPr>
            <p:nvPr/>
          </p:nvSpPr>
          <p:spPr bwMode="auto">
            <a:xfrm>
              <a:off x="1431" y="1379"/>
              <a:ext cx="252" cy="272"/>
            </a:xfrm>
            <a:custGeom>
              <a:avLst/>
              <a:gdLst>
                <a:gd name="T0" fmla="*/ 56 w 252"/>
                <a:gd name="T1" fmla="*/ 20 h 243"/>
                <a:gd name="T2" fmla="*/ 71 w 252"/>
                <a:gd name="T3" fmla="*/ 0 h 243"/>
                <a:gd name="T4" fmla="*/ 221 w 252"/>
                <a:gd name="T5" fmla="*/ 20 h 243"/>
                <a:gd name="T6" fmla="*/ 252 w 252"/>
                <a:gd name="T7" fmla="*/ 109 h 243"/>
                <a:gd name="T8" fmla="*/ 205 w 252"/>
                <a:gd name="T9" fmla="*/ 158 h 243"/>
                <a:gd name="T10" fmla="*/ 189 w 252"/>
                <a:gd name="T11" fmla="*/ 245 h 243"/>
                <a:gd name="T12" fmla="*/ 111 w 252"/>
                <a:gd name="T13" fmla="*/ 304 h 243"/>
                <a:gd name="T14" fmla="*/ 71 w 252"/>
                <a:gd name="T15" fmla="*/ 255 h 243"/>
                <a:gd name="T16" fmla="*/ 0 w 252"/>
                <a:gd name="T17" fmla="*/ 255 h 243"/>
                <a:gd name="T18" fmla="*/ 0 w 252"/>
                <a:gd name="T19" fmla="*/ 137 h 243"/>
                <a:gd name="T20" fmla="*/ 0 w 252"/>
                <a:gd name="T21" fmla="*/ 20 h 243"/>
                <a:gd name="T22" fmla="*/ 56 w 252"/>
                <a:gd name="T23" fmla="*/ 20 h 2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2"/>
                <a:gd name="T37" fmla="*/ 0 h 243"/>
                <a:gd name="T38" fmla="*/ 252 w 252"/>
                <a:gd name="T39" fmla="*/ 243 h 2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2" h="243">
                  <a:moveTo>
                    <a:pt x="56" y="16"/>
                  </a:moveTo>
                  <a:lnTo>
                    <a:pt x="71" y="0"/>
                  </a:lnTo>
                  <a:lnTo>
                    <a:pt x="221" y="16"/>
                  </a:lnTo>
                  <a:lnTo>
                    <a:pt x="252" y="87"/>
                  </a:lnTo>
                  <a:lnTo>
                    <a:pt x="205" y="126"/>
                  </a:lnTo>
                  <a:lnTo>
                    <a:pt x="189" y="196"/>
                  </a:lnTo>
                  <a:lnTo>
                    <a:pt x="111" y="243"/>
                  </a:lnTo>
                  <a:lnTo>
                    <a:pt x="71" y="204"/>
                  </a:lnTo>
                  <a:lnTo>
                    <a:pt x="0" y="204"/>
                  </a:lnTo>
                  <a:lnTo>
                    <a:pt x="0" y="109"/>
                  </a:lnTo>
                  <a:lnTo>
                    <a:pt x="0" y="16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45"/>
            <p:cNvSpPr>
              <a:spLocks noChangeAspect="1"/>
            </p:cNvSpPr>
            <p:nvPr/>
          </p:nvSpPr>
          <p:spPr bwMode="auto">
            <a:xfrm>
              <a:off x="2557" y="3172"/>
              <a:ext cx="377" cy="361"/>
            </a:xfrm>
            <a:custGeom>
              <a:avLst/>
              <a:gdLst>
                <a:gd name="T0" fmla="*/ 235 w 378"/>
                <a:gd name="T1" fmla="*/ 403 h 323"/>
                <a:gd name="T2" fmla="*/ 211 w 378"/>
                <a:gd name="T3" fmla="*/ 364 h 323"/>
                <a:gd name="T4" fmla="*/ 0 w 378"/>
                <a:gd name="T5" fmla="*/ 343 h 323"/>
                <a:gd name="T6" fmla="*/ 0 w 378"/>
                <a:gd name="T7" fmla="*/ 295 h 323"/>
                <a:gd name="T8" fmla="*/ 24 w 378"/>
                <a:gd name="T9" fmla="*/ 295 h 323"/>
                <a:gd name="T10" fmla="*/ 55 w 378"/>
                <a:gd name="T11" fmla="*/ 237 h 323"/>
                <a:gd name="T12" fmla="*/ 63 w 378"/>
                <a:gd name="T13" fmla="*/ 178 h 323"/>
                <a:gd name="T14" fmla="*/ 87 w 378"/>
                <a:gd name="T15" fmla="*/ 158 h 323"/>
                <a:gd name="T16" fmla="*/ 87 w 378"/>
                <a:gd name="T17" fmla="*/ 137 h 323"/>
                <a:gd name="T18" fmla="*/ 102 w 378"/>
                <a:gd name="T19" fmla="*/ 118 h 323"/>
                <a:gd name="T20" fmla="*/ 102 w 378"/>
                <a:gd name="T21" fmla="*/ 30 h 323"/>
                <a:gd name="T22" fmla="*/ 189 w 378"/>
                <a:gd name="T23" fmla="*/ 30 h 323"/>
                <a:gd name="T24" fmla="*/ 211 w 378"/>
                <a:gd name="T25" fmla="*/ 0 h 323"/>
                <a:gd name="T26" fmla="*/ 211 w 378"/>
                <a:gd name="T27" fmla="*/ 118 h 323"/>
                <a:gd name="T28" fmla="*/ 361 w 378"/>
                <a:gd name="T29" fmla="*/ 118 h 323"/>
                <a:gd name="T30" fmla="*/ 361 w 378"/>
                <a:gd name="T31" fmla="*/ 226 h 323"/>
                <a:gd name="T32" fmla="*/ 376 w 378"/>
                <a:gd name="T33" fmla="*/ 226 h 323"/>
                <a:gd name="T34" fmla="*/ 376 w 378"/>
                <a:gd name="T35" fmla="*/ 305 h 323"/>
                <a:gd name="T36" fmla="*/ 361 w 378"/>
                <a:gd name="T37" fmla="*/ 305 h 323"/>
                <a:gd name="T38" fmla="*/ 361 w 378"/>
                <a:gd name="T39" fmla="*/ 403 h 323"/>
                <a:gd name="T40" fmla="*/ 235 w 378"/>
                <a:gd name="T41" fmla="*/ 403 h 3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8"/>
                <a:gd name="T64" fmla="*/ 0 h 323"/>
                <a:gd name="T65" fmla="*/ 378 w 378"/>
                <a:gd name="T66" fmla="*/ 323 h 3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8" h="323">
                  <a:moveTo>
                    <a:pt x="237" y="323"/>
                  </a:moveTo>
                  <a:lnTo>
                    <a:pt x="213" y="292"/>
                  </a:lnTo>
                  <a:lnTo>
                    <a:pt x="0" y="275"/>
                  </a:lnTo>
                  <a:lnTo>
                    <a:pt x="0" y="236"/>
                  </a:lnTo>
                  <a:lnTo>
                    <a:pt x="24" y="236"/>
                  </a:lnTo>
                  <a:lnTo>
                    <a:pt x="55" y="190"/>
                  </a:lnTo>
                  <a:lnTo>
                    <a:pt x="63" y="142"/>
                  </a:lnTo>
                  <a:lnTo>
                    <a:pt x="87" y="126"/>
                  </a:lnTo>
                  <a:lnTo>
                    <a:pt x="87" y="110"/>
                  </a:lnTo>
                  <a:lnTo>
                    <a:pt x="102" y="95"/>
                  </a:lnTo>
                  <a:lnTo>
                    <a:pt x="102" y="24"/>
                  </a:lnTo>
                  <a:lnTo>
                    <a:pt x="189" y="24"/>
                  </a:lnTo>
                  <a:lnTo>
                    <a:pt x="213" y="0"/>
                  </a:lnTo>
                  <a:lnTo>
                    <a:pt x="213" y="95"/>
                  </a:lnTo>
                  <a:lnTo>
                    <a:pt x="363" y="95"/>
                  </a:lnTo>
                  <a:lnTo>
                    <a:pt x="363" y="181"/>
                  </a:lnTo>
                  <a:lnTo>
                    <a:pt x="378" y="181"/>
                  </a:lnTo>
                  <a:lnTo>
                    <a:pt x="378" y="244"/>
                  </a:lnTo>
                  <a:lnTo>
                    <a:pt x="363" y="244"/>
                  </a:lnTo>
                  <a:lnTo>
                    <a:pt x="363" y="323"/>
                  </a:lnTo>
                  <a:lnTo>
                    <a:pt x="237" y="3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Freeform 46"/>
            <p:cNvSpPr>
              <a:spLocks noChangeAspect="1"/>
            </p:cNvSpPr>
            <p:nvPr/>
          </p:nvSpPr>
          <p:spPr bwMode="auto">
            <a:xfrm>
              <a:off x="1943" y="3548"/>
              <a:ext cx="363" cy="237"/>
            </a:xfrm>
            <a:custGeom>
              <a:avLst/>
              <a:gdLst>
                <a:gd name="T0" fmla="*/ 310 w 361"/>
                <a:gd name="T1" fmla="*/ 265 h 212"/>
                <a:gd name="T2" fmla="*/ 191 w 361"/>
                <a:gd name="T3" fmla="*/ 265 h 212"/>
                <a:gd name="T4" fmla="*/ 151 w 361"/>
                <a:gd name="T5" fmla="*/ 265 h 212"/>
                <a:gd name="T6" fmla="*/ 0 w 361"/>
                <a:gd name="T7" fmla="*/ 256 h 212"/>
                <a:gd name="T8" fmla="*/ 0 w 361"/>
                <a:gd name="T9" fmla="*/ 226 h 212"/>
                <a:gd name="T10" fmla="*/ 0 w 361"/>
                <a:gd name="T11" fmla="*/ 188 h 212"/>
                <a:gd name="T12" fmla="*/ 8 w 361"/>
                <a:gd name="T13" fmla="*/ 0 h 212"/>
                <a:gd name="T14" fmla="*/ 182 w 361"/>
                <a:gd name="T15" fmla="*/ 0 h 212"/>
                <a:gd name="T16" fmla="*/ 182 w 361"/>
                <a:gd name="T17" fmla="*/ 21 h 212"/>
                <a:gd name="T18" fmla="*/ 191 w 361"/>
                <a:gd name="T19" fmla="*/ 21 h 212"/>
                <a:gd name="T20" fmla="*/ 253 w 361"/>
                <a:gd name="T21" fmla="*/ 0 h 212"/>
                <a:gd name="T22" fmla="*/ 349 w 361"/>
                <a:gd name="T23" fmla="*/ 0 h 212"/>
                <a:gd name="T24" fmla="*/ 365 w 361"/>
                <a:gd name="T25" fmla="*/ 107 h 212"/>
                <a:gd name="T26" fmla="*/ 334 w 361"/>
                <a:gd name="T27" fmla="*/ 138 h 212"/>
                <a:gd name="T28" fmla="*/ 310 w 361"/>
                <a:gd name="T29" fmla="*/ 226 h 212"/>
                <a:gd name="T30" fmla="*/ 310 w 361"/>
                <a:gd name="T31" fmla="*/ 265 h 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1"/>
                <a:gd name="T49" fmla="*/ 0 h 212"/>
                <a:gd name="T50" fmla="*/ 361 w 361"/>
                <a:gd name="T51" fmla="*/ 212 h 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1" h="212">
                  <a:moveTo>
                    <a:pt x="306" y="212"/>
                  </a:moveTo>
                  <a:lnTo>
                    <a:pt x="189" y="212"/>
                  </a:lnTo>
                  <a:lnTo>
                    <a:pt x="149" y="212"/>
                  </a:lnTo>
                  <a:lnTo>
                    <a:pt x="0" y="205"/>
                  </a:lnTo>
                  <a:lnTo>
                    <a:pt x="0" y="181"/>
                  </a:lnTo>
                  <a:lnTo>
                    <a:pt x="0" y="150"/>
                  </a:lnTo>
                  <a:lnTo>
                    <a:pt x="8" y="0"/>
                  </a:lnTo>
                  <a:lnTo>
                    <a:pt x="180" y="0"/>
                  </a:lnTo>
                  <a:lnTo>
                    <a:pt x="180" y="17"/>
                  </a:lnTo>
                  <a:lnTo>
                    <a:pt x="189" y="17"/>
                  </a:lnTo>
                  <a:lnTo>
                    <a:pt x="251" y="0"/>
                  </a:lnTo>
                  <a:lnTo>
                    <a:pt x="345" y="0"/>
                  </a:lnTo>
                  <a:lnTo>
                    <a:pt x="361" y="86"/>
                  </a:lnTo>
                  <a:lnTo>
                    <a:pt x="330" y="110"/>
                  </a:lnTo>
                  <a:lnTo>
                    <a:pt x="306" y="181"/>
                  </a:lnTo>
                  <a:lnTo>
                    <a:pt x="306" y="212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Freeform 47"/>
            <p:cNvSpPr>
              <a:spLocks noChangeAspect="1"/>
            </p:cNvSpPr>
            <p:nvPr/>
          </p:nvSpPr>
          <p:spPr bwMode="auto">
            <a:xfrm>
              <a:off x="3042" y="1686"/>
              <a:ext cx="301" cy="271"/>
            </a:xfrm>
            <a:custGeom>
              <a:avLst/>
              <a:gdLst>
                <a:gd name="T0" fmla="*/ 191 w 300"/>
                <a:gd name="T1" fmla="*/ 77 h 243"/>
                <a:gd name="T2" fmla="*/ 223 w 300"/>
                <a:gd name="T3" fmla="*/ 97 h 243"/>
                <a:gd name="T4" fmla="*/ 247 w 300"/>
                <a:gd name="T5" fmla="*/ 97 h 243"/>
                <a:gd name="T6" fmla="*/ 302 w 300"/>
                <a:gd name="T7" fmla="*/ 136 h 243"/>
                <a:gd name="T8" fmla="*/ 102 w 300"/>
                <a:gd name="T9" fmla="*/ 302 h 243"/>
                <a:gd name="T10" fmla="*/ 39 w 300"/>
                <a:gd name="T11" fmla="*/ 185 h 243"/>
                <a:gd name="T12" fmla="*/ 32 w 300"/>
                <a:gd name="T13" fmla="*/ 157 h 243"/>
                <a:gd name="T14" fmla="*/ 39 w 300"/>
                <a:gd name="T15" fmla="*/ 157 h 243"/>
                <a:gd name="T16" fmla="*/ 8 w 300"/>
                <a:gd name="T17" fmla="*/ 136 h 243"/>
                <a:gd name="T18" fmla="*/ 24 w 300"/>
                <a:gd name="T19" fmla="*/ 97 h 243"/>
                <a:gd name="T20" fmla="*/ 0 w 300"/>
                <a:gd name="T21" fmla="*/ 58 h 243"/>
                <a:gd name="T22" fmla="*/ 24 w 300"/>
                <a:gd name="T23" fmla="*/ 39 h 243"/>
                <a:gd name="T24" fmla="*/ 63 w 300"/>
                <a:gd name="T25" fmla="*/ 0 h 243"/>
                <a:gd name="T26" fmla="*/ 176 w 300"/>
                <a:gd name="T27" fmla="*/ 20 h 243"/>
                <a:gd name="T28" fmla="*/ 191 w 300"/>
                <a:gd name="T29" fmla="*/ 77 h 2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0"/>
                <a:gd name="T46" fmla="*/ 0 h 243"/>
                <a:gd name="T47" fmla="*/ 300 w 300"/>
                <a:gd name="T48" fmla="*/ 243 h 2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0" h="243">
                  <a:moveTo>
                    <a:pt x="189" y="62"/>
                  </a:moveTo>
                  <a:lnTo>
                    <a:pt x="221" y="78"/>
                  </a:lnTo>
                  <a:lnTo>
                    <a:pt x="245" y="78"/>
                  </a:lnTo>
                  <a:lnTo>
                    <a:pt x="300" y="109"/>
                  </a:lnTo>
                  <a:lnTo>
                    <a:pt x="102" y="243"/>
                  </a:lnTo>
                  <a:lnTo>
                    <a:pt x="39" y="149"/>
                  </a:lnTo>
                  <a:lnTo>
                    <a:pt x="32" y="126"/>
                  </a:lnTo>
                  <a:lnTo>
                    <a:pt x="39" y="126"/>
                  </a:lnTo>
                  <a:lnTo>
                    <a:pt x="8" y="109"/>
                  </a:lnTo>
                  <a:lnTo>
                    <a:pt x="24" y="78"/>
                  </a:lnTo>
                  <a:lnTo>
                    <a:pt x="0" y="47"/>
                  </a:lnTo>
                  <a:lnTo>
                    <a:pt x="24" y="31"/>
                  </a:lnTo>
                  <a:lnTo>
                    <a:pt x="63" y="0"/>
                  </a:lnTo>
                  <a:lnTo>
                    <a:pt x="174" y="16"/>
                  </a:lnTo>
                  <a:lnTo>
                    <a:pt x="189" y="6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8" name="Freeform 48"/>
            <p:cNvSpPr>
              <a:spLocks noChangeAspect="1"/>
            </p:cNvSpPr>
            <p:nvPr/>
          </p:nvSpPr>
          <p:spPr bwMode="auto">
            <a:xfrm>
              <a:off x="2247" y="3533"/>
              <a:ext cx="199" cy="252"/>
            </a:xfrm>
            <a:custGeom>
              <a:avLst/>
              <a:gdLst>
                <a:gd name="T0" fmla="*/ 96 w 199"/>
                <a:gd name="T1" fmla="*/ 48 h 226"/>
                <a:gd name="T2" fmla="*/ 167 w 199"/>
                <a:gd name="T3" fmla="*/ 97 h 226"/>
                <a:gd name="T4" fmla="*/ 167 w 199"/>
                <a:gd name="T5" fmla="*/ 136 h 226"/>
                <a:gd name="T6" fmla="*/ 191 w 199"/>
                <a:gd name="T7" fmla="*/ 184 h 226"/>
                <a:gd name="T8" fmla="*/ 183 w 199"/>
                <a:gd name="T9" fmla="*/ 223 h 226"/>
                <a:gd name="T10" fmla="*/ 199 w 199"/>
                <a:gd name="T11" fmla="*/ 261 h 226"/>
                <a:gd name="T12" fmla="*/ 199 w 199"/>
                <a:gd name="T13" fmla="*/ 281 h 226"/>
                <a:gd name="T14" fmla="*/ 72 w 199"/>
                <a:gd name="T15" fmla="*/ 281 h 226"/>
                <a:gd name="T16" fmla="*/ 55 w 199"/>
                <a:gd name="T17" fmla="*/ 261 h 226"/>
                <a:gd name="T18" fmla="*/ 24 w 199"/>
                <a:gd name="T19" fmla="*/ 261 h 226"/>
                <a:gd name="T20" fmla="*/ 0 w 199"/>
                <a:gd name="T21" fmla="*/ 242 h 226"/>
                <a:gd name="T22" fmla="*/ 24 w 199"/>
                <a:gd name="T23" fmla="*/ 155 h 226"/>
                <a:gd name="T24" fmla="*/ 55 w 199"/>
                <a:gd name="T25" fmla="*/ 126 h 226"/>
                <a:gd name="T26" fmla="*/ 40 w 199"/>
                <a:gd name="T27" fmla="*/ 19 h 226"/>
                <a:gd name="T28" fmla="*/ 72 w 199"/>
                <a:gd name="T29" fmla="*/ 19 h 226"/>
                <a:gd name="T30" fmla="*/ 96 w 199"/>
                <a:gd name="T31" fmla="*/ 0 h 226"/>
                <a:gd name="T32" fmla="*/ 96 w 199"/>
                <a:gd name="T33" fmla="*/ 48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9"/>
                <a:gd name="T52" fmla="*/ 0 h 226"/>
                <a:gd name="T53" fmla="*/ 199 w 199"/>
                <a:gd name="T54" fmla="*/ 226 h 2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9" h="226">
                  <a:moveTo>
                    <a:pt x="96" y="39"/>
                  </a:moveTo>
                  <a:lnTo>
                    <a:pt x="167" y="78"/>
                  </a:lnTo>
                  <a:lnTo>
                    <a:pt x="167" y="109"/>
                  </a:lnTo>
                  <a:lnTo>
                    <a:pt x="191" y="148"/>
                  </a:lnTo>
                  <a:lnTo>
                    <a:pt x="183" y="179"/>
                  </a:lnTo>
                  <a:lnTo>
                    <a:pt x="199" y="210"/>
                  </a:lnTo>
                  <a:lnTo>
                    <a:pt x="199" y="226"/>
                  </a:lnTo>
                  <a:lnTo>
                    <a:pt x="72" y="226"/>
                  </a:lnTo>
                  <a:lnTo>
                    <a:pt x="55" y="210"/>
                  </a:lnTo>
                  <a:lnTo>
                    <a:pt x="24" y="210"/>
                  </a:lnTo>
                  <a:lnTo>
                    <a:pt x="0" y="195"/>
                  </a:lnTo>
                  <a:lnTo>
                    <a:pt x="24" y="125"/>
                  </a:lnTo>
                  <a:lnTo>
                    <a:pt x="55" y="101"/>
                  </a:lnTo>
                  <a:lnTo>
                    <a:pt x="40" y="15"/>
                  </a:lnTo>
                  <a:lnTo>
                    <a:pt x="72" y="15"/>
                  </a:lnTo>
                  <a:lnTo>
                    <a:pt x="96" y="0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Freeform 49"/>
            <p:cNvSpPr>
              <a:spLocks noChangeAspect="1"/>
            </p:cNvSpPr>
            <p:nvPr/>
          </p:nvSpPr>
          <p:spPr bwMode="auto">
            <a:xfrm>
              <a:off x="1227" y="1828"/>
              <a:ext cx="379" cy="261"/>
            </a:xfrm>
            <a:custGeom>
              <a:avLst/>
              <a:gdLst>
                <a:gd name="T0" fmla="*/ 23 w 377"/>
                <a:gd name="T1" fmla="*/ 58 h 234"/>
                <a:gd name="T2" fmla="*/ 55 w 377"/>
                <a:gd name="T3" fmla="*/ 87 h 234"/>
                <a:gd name="T4" fmla="*/ 119 w 377"/>
                <a:gd name="T5" fmla="*/ 0 h 234"/>
                <a:gd name="T6" fmla="*/ 295 w 377"/>
                <a:gd name="T7" fmla="*/ 20 h 234"/>
                <a:gd name="T8" fmla="*/ 277 w 377"/>
                <a:gd name="T9" fmla="*/ 58 h 234"/>
                <a:gd name="T10" fmla="*/ 295 w 377"/>
                <a:gd name="T11" fmla="*/ 107 h 234"/>
                <a:gd name="T12" fmla="*/ 318 w 377"/>
                <a:gd name="T13" fmla="*/ 146 h 234"/>
                <a:gd name="T14" fmla="*/ 358 w 377"/>
                <a:gd name="T15" fmla="*/ 185 h 234"/>
                <a:gd name="T16" fmla="*/ 381 w 377"/>
                <a:gd name="T17" fmla="*/ 243 h 234"/>
                <a:gd name="T18" fmla="*/ 365 w 377"/>
                <a:gd name="T19" fmla="*/ 243 h 234"/>
                <a:gd name="T20" fmla="*/ 365 w 377"/>
                <a:gd name="T21" fmla="*/ 263 h 234"/>
                <a:gd name="T22" fmla="*/ 119 w 377"/>
                <a:gd name="T23" fmla="*/ 263 h 234"/>
                <a:gd name="T24" fmla="*/ 119 w 377"/>
                <a:gd name="T25" fmla="*/ 291 h 234"/>
                <a:gd name="T26" fmla="*/ 111 w 377"/>
                <a:gd name="T27" fmla="*/ 291 h 234"/>
                <a:gd name="T28" fmla="*/ 104 w 377"/>
                <a:gd name="T29" fmla="*/ 282 h 234"/>
                <a:gd name="T30" fmla="*/ 111 w 377"/>
                <a:gd name="T31" fmla="*/ 263 h 234"/>
                <a:gd name="T32" fmla="*/ 55 w 377"/>
                <a:gd name="T33" fmla="*/ 263 h 234"/>
                <a:gd name="T34" fmla="*/ 55 w 377"/>
                <a:gd name="T35" fmla="*/ 214 h 234"/>
                <a:gd name="T36" fmla="*/ 46 w 377"/>
                <a:gd name="T37" fmla="*/ 214 h 234"/>
                <a:gd name="T38" fmla="*/ 0 w 377"/>
                <a:gd name="T39" fmla="*/ 87 h 234"/>
                <a:gd name="T40" fmla="*/ 23 w 377"/>
                <a:gd name="T41" fmla="*/ 58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234"/>
                <a:gd name="T65" fmla="*/ 377 w 377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234">
                  <a:moveTo>
                    <a:pt x="23" y="47"/>
                  </a:moveTo>
                  <a:lnTo>
                    <a:pt x="55" y="70"/>
                  </a:lnTo>
                  <a:lnTo>
                    <a:pt x="117" y="0"/>
                  </a:lnTo>
                  <a:lnTo>
                    <a:pt x="291" y="16"/>
                  </a:lnTo>
                  <a:lnTo>
                    <a:pt x="275" y="47"/>
                  </a:lnTo>
                  <a:lnTo>
                    <a:pt x="291" y="86"/>
                  </a:lnTo>
                  <a:lnTo>
                    <a:pt x="314" y="117"/>
                  </a:lnTo>
                  <a:lnTo>
                    <a:pt x="354" y="149"/>
                  </a:lnTo>
                  <a:lnTo>
                    <a:pt x="377" y="195"/>
                  </a:lnTo>
                  <a:lnTo>
                    <a:pt x="361" y="195"/>
                  </a:lnTo>
                  <a:lnTo>
                    <a:pt x="361" y="212"/>
                  </a:lnTo>
                  <a:lnTo>
                    <a:pt x="117" y="212"/>
                  </a:lnTo>
                  <a:lnTo>
                    <a:pt x="117" y="234"/>
                  </a:lnTo>
                  <a:lnTo>
                    <a:pt x="109" y="234"/>
                  </a:lnTo>
                  <a:lnTo>
                    <a:pt x="102" y="227"/>
                  </a:lnTo>
                  <a:lnTo>
                    <a:pt x="109" y="212"/>
                  </a:lnTo>
                  <a:lnTo>
                    <a:pt x="55" y="212"/>
                  </a:lnTo>
                  <a:lnTo>
                    <a:pt x="55" y="172"/>
                  </a:lnTo>
                  <a:lnTo>
                    <a:pt x="46" y="172"/>
                  </a:lnTo>
                  <a:lnTo>
                    <a:pt x="0" y="70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0" name="Freeform 50"/>
            <p:cNvSpPr>
              <a:spLocks noChangeAspect="1"/>
            </p:cNvSpPr>
            <p:nvPr/>
          </p:nvSpPr>
          <p:spPr bwMode="auto">
            <a:xfrm>
              <a:off x="1800" y="2360"/>
              <a:ext cx="353" cy="245"/>
            </a:xfrm>
            <a:custGeom>
              <a:avLst/>
              <a:gdLst>
                <a:gd name="T0" fmla="*/ 228 w 353"/>
                <a:gd name="T1" fmla="*/ 19 h 220"/>
                <a:gd name="T2" fmla="*/ 267 w 353"/>
                <a:gd name="T3" fmla="*/ 98 h 220"/>
                <a:gd name="T4" fmla="*/ 353 w 353"/>
                <a:gd name="T5" fmla="*/ 138 h 220"/>
                <a:gd name="T6" fmla="*/ 306 w 353"/>
                <a:gd name="T7" fmla="*/ 138 h 220"/>
                <a:gd name="T8" fmla="*/ 188 w 353"/>
                <a:gd name="T9" fmla="*/ 225 h 220"/>
                <a:gd name="T10" fmla="*/ 181 w 353"/>
                <a:gd name="T11" fmla="*/ 254 h 220"/>
                <a:gd name="T12" fmla="*/ 142 w 353"/>
                <a:gd name="T13" fmla="*/ 273 h 220"/>
                <a:gd name="T14" fmla="*/ 95 w 353"/>
                <a:gd name="T15" fmla="*/ 234 h 220"/>
                <a:gd name="T16" fmla="*/ 95 w 353"/>
                <a:gd name="T17" fmla="*/ 196 h 220"/>
                <a:gd name="T18" fmla="*/ 95 w 353"/>
                <a:gd name="T19" fmla="*/ 186 h 220"/>
                <a:gd name="T20" fmla="*/ 79 w 353"/>
                <a:gd name="T21" fmla="*/ 146 h 220"/>
                <a:gd name="T22" fmla="*/ 0 w 353"/>
                <a:gd name="T23" fmla="*/ 146 h 220"/>
                <a:gd name="T24" fmla="*/ 47 w 353"/>
                <a:gd name="T25" fmla="*/ 40 h 220"/>
                <a:gd name="T26" fmla="*/ 55 w 353"/>
                <a:gd name="T27" fmla="*/ 40 h 220"/>
                <a:gd name="T28" fmla="*/ 55 w 353"/>
                <a:gd name="T29" fmla="*/ 0 h 220"/>
                <a:gd name="T30" fmla="*/ 228 w 353"/>
                <a:gd name="T31" fmla="*/ 0 h 220"/>
                <a:gd name="T32" fmla="*/ 228 w 353"/>
                <a:gd name="T33" fmla="*/ 19 h 2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220"/>
                <a:gd name="T53" fmla="*/ 353 w 353"/>
                <a:gd name="T54" fmla="*/ 220 h 2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220">
                  <a:moveTo>
                    <a:pt x="228" y="15"/>
                  </a:moveTo>
                  <a:lnTo>
                    <a:pt x="267" y="79"/>
                  </a:lnTo>
                  <a:lnTo>
                    <a:pt x="353" y="111"/>
                  </a:lnTo>
                  <a:lnTo>
                    <a:pt x="306" y="111"/>
                  </a:lnTo>
                  <a:lnTo>
                    <a:pt x="188" y="181"/>
                  </a:lnTo>
                  <a:lnTo>
                    <a:pt x="181" y="205"/>
                  </a:lnTo>
                  <a:lnTo>
                    <a:pt x="142" y="220"/>
                  </a:lnTo>
                  <a:lnTo>
                    <a:pt x="95" y="189"/>
                  </a:lnTo>
                  <a:lnTo>
                    <a:pt x="95" y="158"/>
                  </a:lnTo>
                  <a:lnTo>
                    <a:pt x="95" y="150"/>
                  </a:lnTo>
                  <a:lnTo>
                    <a:pt x="79" y="118"/>
                  </a:lnTo>
                  <a:lnTo>
                    <a:pt x="0" y="118"/>
                  </a:lnTo>
                  <a:lnTo>
                    <a:pt x="47" y="32"/>
                  </a:lnTo>
                  <a:lnTo>
                    <a:pt x="55" y="32"/>
                  </a:lnTo>
                  <a:lnTo>
                    <a:pt x="55" y="0"/>
                  </a:lnTo>
                  <a:lnTo>
                    <a:pt x="228" y="0"/>
                  </a:lnTo>
                  <a:lnTo>
                    <a:pt x="228" y="1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Freeform 51"/>
            <p:cNvSpPr>
              <a:spLocks noChangeAspect="1"/>
            </p:cNvSpPr>
            <p:nvPr/>
          </p:nvSpPr>
          <p:spPr bwMode="auto">
            <a:xfrm>
              <a:off x="1974" y="2997"/>
              <a:ext cx="252" cy="175"/>
            </a:xfrm>
            <a:custGeom>
              <a:avLst/>
              <a:gdLst>
                <a:gd name="T0" fmla="*/ 0 w 252"/>
                <a:gd name="T1" fmla="*/ 0 h 156"/>
                <a:gd name="T2" fmla="*/ 31 w 252"/>
                <a:gd name="T3" fmla="*/ 79 h 156"/>
                <a:gd name="T4" fmla="*/ 31 w 252"/>
                <a:gd name="T5" fmla="*/ 108 h 156"/>
                <a:gd name="T6" fmla="*/ 16 w 252"/>
                <a:gd name="T7" fmla="*/ 118 h 156"/>
                <a:gd name="T8" fmla="*/ 31 w 252"/>
                <a:gd name="T9" fmla="*/ 147 h 156"/>
                <a:gd name="T10" fmla="*/ 16 w 252"/>
                <a:gd name="T11" fmla="*/ 167 h 156"/>
                <a:gd name="T12" fmla="*/ 71 w 252"/>
                <a:gd name="T13" fmla="*/ 167 h 156"/>
                <a:gd name="T14" fmla="*/ 71 w 252"/>
                <a:gd name="T15" fmla="*/ 196 h 156"/>
                <a:gd name="T16" fmla="*/ 87 w 252"/>
                <a:gd name="T17" fmla="*/ 167 h 156"/>
                <a:gd name="T18" fmla="*/ 118 w 252"/>
                <a:gd name="T19" fmla="*/ 196 h 156"/>
                <a:gd name="T20" fmla="*/ 244 w 252"/>
                <a:gd name="T21" fmla="*/ 196 h 156"/>
                <a:gd name="T22" fmla="*/ 244 w 252"/>
                <a:gd name="T23" fmla="*/ 157 h 156"/>
                <a:gd name="T24" fmla="*/ 252 w 252"/>
                <a:gd name="T25" fmla="*/ 9 h 156"/>
                <a:gd name="T26" fmla="*/ 0 w 252"/>
                <a:gd name="T27" fmla="*/ 0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2"/>
                <a:gd name="T43" fmla="*/ 0 h 156"/>
                <a:gd name="T44" fmla="*/ 252 w 252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2" h="156">
                  <a:moveTo>
                    <a:pt x="0" y="0"/>
                  </a:moveTo>
                  <a:lnTo>
                    <a:pt x="31" y="62"/>
                  </a:lnTo>
                  <a:lnTo>
                    <a:pt x="31" y="86"/>
                  </a:lnTo>
                  <a:lnTo>
                    <a:pt x="16" y="94"/>
                  </a:lnTo>
                  <a:lnTo>
                    <a:pt x="31" y="117"/>
                  </a:lnTo>
                  <a:lnTo>
                    <a:pt x="16" y="133"/>
                  </a:lnTo>
                  <a:lnTo>
                    <a:pt x="71" y="133"/>
                  </a:lnTo>
                  <a:lnTo>
                    <a:pt x="71" y="156"/>
                  </a:lnTo>
                  <a:lnTo>
                    <a:pt x="87" y="133"/>
                  </a:lnTo>
                  <a:lnTo>
                    <a:pt x="118" y="156"/>
                  </a:lnTo>
                  <a:lnTo>
                    <a:pt x="244" y="156"/>
                  </a:lnTo>
                  <a:lnTo>
                    <a:pt x="244" y="125"/>
                  </a:lnTo>
                  <a:lnTo>
                    <a:pt x="25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2" name="Freeform 52"/>
            <p:cNvSpPr>
              <a:spLocks noChangeAspect="1"/>
            </p:cNvSpPr>
            <p:nvPr/>
          </p:nvSpPr>
          <p:spPr bwMode="auto">
            <a:xfrm>
              <a:off x="816" y="672"/>
              <a:ext cx="165" cy="285"/>
            </a:xfrm>
            <a:custGeom>
              <a:avLst/>
              <a:gdLst>
                <a:gd name="T0" fmla="*/ 0 w 165"/>
                <a:gd name="T1" fmla="*/ 0 h 256"/>
                <a:gd name="T2" fmla="*/ 165 w 165"/>
                <a:gd name="T3" fmla="*/ 0 h 256"/>
                <a:gd name="T4" fmla="*/ 103 w 165"/>
                <a:gd name="T5" fmla="*/ 135 h 256"/>
                <a:gd name="T6" fmla="*/ 103 w 165"/>
                <a:gd name="T7" fmla="*/ 220 h 256"/>
                <a:gd name="T8" fmla="*/ 40 w 165"/>
                <a:gd name="T9" fmla="*/ 317 h 256"/>
                <a:gd name="T10" fmla="*/ 0 w 165"/>
                <a:gd name="T11" fmla="*/ 0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256"/>
                <a:gd name="T20" fmla="*/ 165 w 165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256">
                  <a:moveTo>
                    <a:pt x="0" y="0"/>
                  </a:moveTo>
                  <a:lnTo>
                    <a:pt x="165" y="0"/>
                  </a:lnTo>
                  <a:lnTo>
                    <a:pt x="103" y="109"/>
                  </a:lnTo>
                  <a:lnTo>
                    <a:pt x="103" y="178"/>
                  </a:lnTo>
                  <a:lnTo>
                    <a:pt x="40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3" name="Freeform 53"/>
            <p:cNvSpPr>
              <a:spLocks noChangeAspect="1"/>
            </p:cNvSpPr>
            <p:nvPr/>
          </p:nvSpPr>
          <p:spPr bwMode="auto">
            <a:xfrm>
              <a:off x="1705" y="969"/>
              <a:ext cx="278" cy="226"/>
            </a:xfrm>
            <a:custGeom>
              <a:avLst/>
              <a:gdLst>
                <a:gd name="T0" fmla="*/ 63 w 277"/>
                <a:gd name="T1" fmla="*/ 195 h 203"/>
                <a:gd name="T2" fmla="*/ 63 w 277"/>
                <a:gd name="T3" fmla="*/ 136 h 203"/>
                <a:gd name="T4" fmla="*/ 24 w 277"/>
                <a:gd name="T5" fmla="*/ 136 h 203"/>
                <a:gd name="T6" fmla="*/ 0 w 277"/>
                <a:gd name="T7" fmla="*/ 40 h 203"/>
                <a:gd name="T8" fmla="*/ 8 w 277"/>
                <a:gd name="T9" fmla="*/ 30 h 203"/>
                <a:gd name="T10" fmla="*/ 63 w 277"/>
                <a:gd name="T11" fmla="*/ 40 h 203"/>
                <a:gd name="T12" fmla="*/ 63 w 277"/>
                <a:gd name="T13" fmla="*/ 10 h 203"/>
                <a:gd name="T14" fmla="*/ 111 w 277"/>
                <a:gd name="T15" fmla="*/ 0 h 203"/>
                <a:gd name="T16" fmla="*/ 111 w 277"/>
                <a:gd name="T17" fmla="*/ 68 h 203"/>
                <a:gd name="T18" fmla="*/ 176 w 277"/>
                <a:gd name="T19" fmla="*/ 136 h 203"/>
                <a:gd name="T20" fmla="*/ 254 w 277"/>
                <a:gd name="T21" fmla="*/ 175 h 203"/>
                <a:gd name="T22" fmla="*/ 254 w 277"/>
                <a:gd name="T23" fmla="*/ 223 h 203"/>
                <a:gd name="T24" fmla="*/ 279 w 277"/>
                <a:gd name="T25" fmla="*/ 252 h 203"/>
                <a:gd name="T26" fmla="*/ 63 w 277"/>
                <a:gd name="T27" fmla="*/ 252 h 203"/>
                <a:gd name="T28" fmla="*/ 63 w 277"/>
                <a:gd name="T29" fmla="*/ 195 h 2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7"/>
                <a:gd name="T46" fmla="*/ 0 h 203"/>
                <a:gd name="T47" fmla="*/ 277 w 277"/>
                <a:gd name="T48" fmla="*/ 203 h 2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7" h="203">
                  <a:moveTo>
                    <a:pt x="63" y="157"/>
                  </a:moveTo>
                  <a:lnTo>
                    <a:pt x="63" y="110"/>
                  </a:lnTo>
                  <a:lnTo>
                    <a:pt x="24" y="11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63" y="32"/>
                  </a:lnTo>
                  <a:lnTo>
                    <a:pt x="63" y="8"/>
                  </a:lnTo>
                  <a:lnTo>
                    <a:pt x="111" y="0"/>
                  </a:lnTo>
                  <a:lnTo>
                    <a:pt x="111" y="55"/>
                  </a:lnTo>
                  <a:lnTo>
                    <a:pt x="174" y="110"/>
                  </a:lnTo>
                  <a:lnTo>
                    <a:pt x="252" y="141"/>
                  </a:lnTo>
                  <a:lnTo>
                    <a:pt x="252" y="180"/>
                  </a:lnTo>
                  <a:lnTo>
                    <a:pt x="277" y="203"/>
                  </a:lnTo>
                  <a:lnTo>
                    <a:pt x="63" y="203"/>
                  </a:lnTo>
                  <a:lnTo>
                    <a:pt x="63" y="15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4" name="Freeform 54"/>
            <p:cNvSpPr>
              <a:spLocks noChangeAspect="1"/>
            </p:cNvSpPr>
            <p:nvPr/>
          </p:nvSpPr>
          <p:spPr bwMode="auto">
            <a:xfrm>
              <a:off x="1328" y="3750"/>
              <a:ext cx="355" cy="305"/>
            </a:xfrm>
            <a:custGeom>
              <a:avLst/>
              <a:gdLst>
                <a:gd name="T0" fmla="*/ 7 w 356"/>
                <a:gd name="T1" fmla="*/ 322 h 273"/>
                <a:gd name="T2" fmla="*/ 0 w 356"/>
                <a:gd name="T3" fmla="*/ 301 h 273"/>
                <a:gd name="T4" fmla="*/ 7 w 356"/>
                <a:gd name="T5" fmla="*/ 282 h 273"/>
                <a:gd name="T6" fmla="*/ 64 w 356"/>
                <a:gd name="T7" fmla="*/ 244 h 273"/>
                <a:gd name="T8" fmla="*/ 79 w 356"/>
                <a:gd name="T9" fmla="*/ 215 h 273"/>
                <a:gd name="T10" fmla="*/ 79 w 356"/>
                <a:gd name="T11" fmla="*/ 174 h 273"/>
                <a:gd name="T12" fmla="*/ 79 w 356"/>
                <a:gd name="T13" fmla="*/ 29 h 273"/>
                <a:gd name="T14" fmla="*/ 103 w 356"/>
                <a:gd name="T15" fmla="*/ 29 h 273"/>
                <a:gd name="T16" fmla="*/ 103 w 356"/>
                <a:gd name="T17" fmla="*/ 19 h 273"/>
                <a:gd name="T18" fmla="*/ 228 w 356"/>
                <a:gd name="T19" fmla="*/ 0 h 273"/>
                <a:gd name="T20" fmla="*/ 259 w 356"/>
                <a:gd name="T21" fmla="*/ 0 h 273"/>
                <a:gd name="T22" fmla="*/ 354 w 356"/>
                <a:gd name="T23" fmla="*/ 0 h 273"/>
                <a:gd name="T24" fmla="*/ 347 w 356"/>
                <a:gd name="T25" fmla="*/ 341 h 273"/>
                <a:gd name="T26" fmla="*/ 7 w 356"/>
                <a:gd name="T27" fmla="*/ 322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6"/>
                <a:gd name="T43" fmla="*/ 0 h 273"/>
                <a:gd name="T44" fmla="*/ 356 w 356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6" h="273">
                  <a:moveTo>
                    <a:pt x="7" y="258"/>
                  </a:moveTo>
                  <a:lnTo>
                    <a:pt x="0" y="241"/>
                  </a:lnTo>
                  <a:lnTo>
                    <a:pt x="7" y="226"/>
                  </a:lnTo>
                  <a:lnTo>
                    <a:pt x="64" y="195"/>
                  </a:lnTo>
                  <a:lnTo>
                    <a:pt x="79" y="172"/>
                  </a:lnTo>
                  <a:lnTo>
                    <a:pt x="79" y="140"/>
                  </a:lnTo>
                  <a:lnTo>
                    <a:pt x="79" y="23"/>
                  </a:lnTo>
                  <a:lnTo>
                    <a:pt x="103" y="23"/>
                  </a:lnTo>
                  <a:lnTo>
                    <a:pt x="103" y="15"/>
                  </a:lnTo>
                  <a:lnTo>
                    <a:pt x="230" y="0"/>
                  </a:lnTo>
                  <a:lnTo>
                    <a:pt x="261" y="0"/>
                  </a:lnTo>
                  <a:lnTo>
                    <a:pt x="356" y="0"/>
                  </a:lnTo>
                  <a:lnTo>
                    <a:pt x="349" y="273"/>
                  </a:lnTo>
                  <a:lnTo>
                    <a:pt x="7" y="25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5" name="Freeform 55"/>
            <p:cNvSpPr>
              <a:spLocks noChangeAspect="1"/>
            </p:cNvSpPr>
            <p:nvPr/>
          </p:nvSpPr>
          <p:spPr bwMode="auto">
            <a:xfrm>
              <a:off x="1699" y="1476"/>
              <a:ext cx="229" cy="278"/>
            </a:xfrm>
            <a:custGeom>
              <a:avLst/>
              <a:gdLst>
                <a:gd name="T0" fmla="*/ 0 w 229"/>
                <a:gd name="T1" fmla="*/ 290 h 250"/>
                <a:gd name="T2" fmla="*/ 8 w 229"/>
                <a:gd name="T3" fmla="*/ 0 h 250"/>
                <a:gd name="T4" fmla="*/ 47 w 229"/>
                <a:gd name="T5" fmla="*/ 9 h 250"/>
                <a:gd name="T6" fmla="*/ 71 w 229"/>
                <a:gd name="T7" fmla="*/ 48 h 250"/>
                <a:gd name="T8" fmla="*/ 229 w 229"/>
                <a:gd name="T9" fmla="*/ 183 h 250"/>
                <a:gd name="T10" fmla="*/ 214 w 229"/>
                <a:gd name="T11" fmla="*/ 212 h 250"/>
                <a:gd name="T12" fmla="*/ 166 w 229"/>
                <a:gd name="T13" fmla="*/ 309 h 250"/>
                <a:gd name="T14" fmla="*/ 158 w 229"/>
                <a:gd name="T15" fmla="*/ 290 h 250"/>
                <a:gd name="T16" fmla="*/ 119 w 229"/>
                <a:gd name="T17" fmla="*/ 290 h 250"/>
                <a:gd name="T18" fmla="*/ 47 w 229"/>
                <a:gd name="T19" fmla="*/ 290 h 250"/>
                <a:gd name="T20" fmla="*/ 0 w 229"/>
                <a:gd name="T21" fmla="*/ 29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9"/>
                <a:gd name="T34" fmla="*/ 0 h 250"/>
                <a:gd name="T35" fmla="*/ 229 w 229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9" h="250">
                  <a:moveTo>
                    <a:pt x="0" y="235"/>
                  </a:moveTo>
                  <a:lnTo>
                    <a:pt x="8" y="0"/>
                  </a:lnTo>
                  <a:lnTo>
                    <a:pt x="47" y="7"/>
                  </a:lnTo>
                  <a:lnTo>
                    <a:pt x="71" y="39"/>
                  </a:lnTo>
                  <a:lnTo>
                    <a:pt x="229" y="148"/>
                  </a:lnTo>
                  <a:lnTo>
                    <a:pt x="214" y="172"/>
                  </a:lnTo>
                  <a:lnTo>
                    <a:pt x="166" y="250"/>
                  </a:lnTo>
                  <a:lnTo>
                    <a:pt x="158" y="235"/>
                  </a:lnTo>
                  <a:lnTo>
                    <a:pt x="119" y="235"/>
                  </a:lnTo>
                  <a:lnTo>
                    <a:pt x="47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6" name="Freeform 56"/>
            <p:cNvSpPr>
              <a:spLocks noChangeAspect="1"/>
            </p:cNvSpPr>
            <p:nvPr/>
          </p:nvSpPr>
          <p:spPr bwMode="auto">
            <a:xfrm>
              <a:off x="2382" y="2668"/>
              <a:ext cx="378" cy="435"/>
            </a:xfrm>
            <a:custGeom>
              <a:avLst/>
              <a:gdLst>
                <a:gd name="T0" fmla="*/ 63 w 378"/>
                <a:gd name="T1" fmla="*/ 117 h 390"/>
                <a:gd name="T2" fmla="*/ 55 w 378"/>
                <a:gd name="T3" fmla="*/ 97 h 390"/>
                <a:gd name="T4" fmla="*/ 150 w 378"/>
                <a:gd name="T5" fmla="*/ 0 h 390"/>
                <a:gd name="T6" fmla="*/ 173 w 378"/>
                <a:gd name="T7" fmla="*/ 29 h 390"/>
                <a:gd name="T8" fmla="*/ 276 w 378"/>
                <a:gd name="T9" fmla="*/ 281 h 390"/>
                <a:gd name="T10" fmla="*/ 354 w 378"/>
                <a:gd name="T11" fmla="*/ 224 h 390"/>
                <a:gd name="T12" fmla="*/ 378 w 378"/>
                <a:gd name="T13" fmla="*/ 224 h 390"/>
                <a:gd name="T14" fmla="*/ 323 w 378"/>
                <a:gd name="T15" fmla="*/ 281 h 390"/>
                <a:gd name="T16" fmla="*/ 323 w 378"/>
                <a:gd name="T17" fmla="*/ 262 h 390"/>
                <a:gd name="T18" fmla="*/ 299 w 378"/>
                <a:gd name="T19" fmla="*/ 281 h 390"/>
                <a:gd name="T20" fmla="*/ 307 w 378"/>
                <a:gd name="T21" fmla="*/ 291 h 390"/>
                <a:gd name="T22" fmla="*/ 134 w 378"/>
                <a:gd name="T23" fmla="*/ 485 h 390"/>
                <a:gd name="T24" fmla="*/ 111 w 378"/>
                <a:gd name="T25" fmla="*/ 437 h 390"/>
                <a:gd name="T26" fmla="*/ 87 w 378"/>
                <a:gd name="T27" fmla="*/ 437 h 390"/>
                <a:gd name="T28" fmla="*/ 63 w 378"/>
                <a:gd name="T29" fmla="*/ 407 h 390"/>
                <a:gd name="T30" fmla="*/ 79 w 378"/>
                <a:gd name="T31" fmla="*/ 407 h 390"/>
                <a:gd name="T32" fmla="*/ 63 w 378"/>
                <a:gd name="T33" fmla="*/ 398 h 390"/>
                <a:gd name="T34" fmla="*/ 63 w 378"/>
                <a:gd name="T35" fmla="*/ 378 h 390"/>
                <a:gd name="T36" fmla="*/ 55 w 378"/>
                <a:gd name="T37" fmla="*/ 358 h 390"/>
                <a:gd name="T38" fmla="*/ 63 w 378"/>
                <a:gd name="T39" fmla="*/ 330 h 390"/>
                <a:gd name="T40" fmla="*/ 31 w 378"/>
                <a:gd name="T41" fmla="*/ 301 h 390"/>
                <a:gd name="T42" fmla="*/ 55 w 378"/>
                <a:gd name="T43" fmla="*/ 281 h 390"/>
                <a:gd name="T44" fmla="*/ 48 w 378"/>
                <a:gd name="T45" fmla="*/ 262 h 390"/>
                <a:gd name="T46" fmla="*/ 63 w 378"/>
                <a:gd name="T47" fmla="*/ 252 h 390"/>
                <a:gd name="T48" fmla="*/ 0 w 378"/>
                <a:gd name="T49" fmla="*/ 174 h 390"/>
                <a:gd name="T50" fmla="*/ 24 w 378"/>
                <a:gd name="T51" fmla="*/ 155 h 390"/>
                <a:gd name="T52" fmla="*/ 63 w 378"/>
                <a:gd name="T53" fmla="*/ 117 h 3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"/>
                <a:gd name="T82" fmla="*/ 0 h 390"/>
                <a:gd name="T83" fmla="*/ 378 w 378"/>
                <a:gd name="T84" fmla="*/ 390 h 3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" h="390">
                  <a:moveTo>
                    <a:pt x="63" y="94"/>
                  </a:moveTo>
                  <a:lnTo>
                    <a:pt x="55" y="78"/>
                  </a:lnTo>
                  <a:lnTo>
                    <a:pt x="150" y="0"/>
                  </a:lnTo>
                  <a:lnTo>
                    <a:pt x="173" y="23"/>
                  </a:lnTo>
                  <a:lnTo>
                    <a:pt x="276" y="226"/>
                  </a:lnTo>
                  <a:lnTo>
                    <a:pt x="354" y="180"/>
                  </a:lnTo>
                  <a:lnTo>
                    <a:pt x="378" y="180"/>
                  </a:lnTo>
                  <a:lnTo>
                    <a:pt x="323" y="226"/>
                  </a:lnTo>
                  <a:lnTo>
                    <a:pt x="323" y="211"/>
                  </a:lnTo>
                  <a:lnTo>
                    <a:pt x="299" y="226"/>
                  </a:lnTo>
                  <a:lnTo>
                    <a:pt x="307" y="234"/>
                  </a:lnTo>
                  <a:lnTo>
                    <a:pt x="134" y="390"/>
                  </a:lnTo>
                  <a:lnTo>
                    <a:pt x="111" y="351"/>
                  </a:lnTo>
                  <a:lnTo>
                    <a:pt x="87" y="351"/>
                  </a:lnTo>
                  <a:lnTo>
                    <a:pt x="63" y="327"/>
                  </a:lnTo>
                  <a:lnTo>
                    <a:pt x="79" y="327"/>
                  </a:lnTo>
                  <a:lnTo>
                    <a:pt x="63" y="320"/>
                  </a:lnTo>
                  <a:lnTo>
                    <a:pt x="63" y="304"/>
                  </a:lnTo>
                  <a:lnTo>
                    <a:pt x="55" y="288"/>
                  </a:lnTo>
                  <a:lnTo>
                    <a:pt x="63" y="265"/>
                  </a:lnTo>
                  <a:lnTo>
                    <a:pt x="31" y="242"/>
                  </a:lnTo>
                  <a:lnTo>
                    <a:pt x="55" y="226"/>
                  </a:lnTo>
                  <a:lnTo>
                    <a:pt x="48" y="211"/>
                  </a:lnTo>
                  <a:lnTo>
                    <a:pt x="63" y="203"/>
                  </a:lnTo>
                  <a:lnTo>
                    <a:pt x="0" y="140"/>
                  </a:lnTo>
                  <a:lnTo>
                    <a:pt x="24" y="125"/>
                  </a:lnTo>
                  <a:lnTo>
                    <a:pt x="63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Freeform 57"/>
            <p:cNvSpPr>
              <a:spLocks noChangeAspect="1"/>
            </p:cNvSpPr>
            <p:nvPr/>
          </p:nvSpPr>
          <p:spPr bwMode="auto">
            <a:xfrm>
              <a:off x="1919" y="2799"/>
              <a:ext cx="307" cy="207"/>
            </a:xfrm>
            <a:custGeom>
              <a:avLst/>
              <a:gdLst>
                <a:gd name="T0" fmla="*/ 56 w 308"/>
                <a:gd name="T1" fmla="*/ 221 h 186"/>
                <a:gd name="T2" fmla="*/ 39 w 308"/>
                <a:gd name="T3" fmla="*/ 211 h 186"/>
                <a:gd name="T4" fmla="*/ 39 w 308"/>
                <a:gd name="T5" fmla="*/ 174 h 186"/>
                <a:gd name="T6" fmla="*/ 0 w 308"/>
                <a:gd name="T7" fmla="*/ 116 h 186"/>
                <a:gd name="T8" fmla="*/ 8 w 308"/>
                <a:gd name="T9" fmla="*/ 107 h 186"/>
                <a:gd name="T10" fmla="*/ 56 w 308"/>
                <a:gd name="T11" fmla="*/ 29 h 186"/>
                <a:gd name="T12" fmla="*/ 111 w 308"/>
                <a:gd name="T13" fmla="*/ 0 h 186"/>
                <a:gd name="T14" fmla="*/ 143 w 308"/>
                <a:gd name="T15" fmla="*/ 0 h 186"/>
                <a:gd name="T16" fmla="*/ 298 w 308"/>
                <a:gd name="T17" fmla="*/ 0 h 186"/>
                <a:gd name="T18" fmla="*/ 306 w 308"/>
                <a:gd name="T19" fmla="*/ 0 h 186"/>
                <a:gd name="T20" fmla="*/ 306 w 308"/>
                <a:gd name="T21" fmla="*/ 155 h 186"/>
                <a:gd name="T22" fmla="*/ 306 w 308"/>
                <a:gd name="T23" fmla="*/ 230 h 186"/>
                <a:gd name="T24" fmla="*/ 56 w 308"/>
                <a:gd name="T25" fmla="*/ 221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8"/>
                <a:gd name="T40" fmla="*/ 0 h 186"/>
                <a:gd name="T41" fmla="*/ 308 w 308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8" h="186">
                  <a:moveTo>
                    <a:pt x="56" y="179"/>
                  </a:moveTo>
                  <a:lnTo>
                    <a:pt x="39" y="171"/>
                  </a:lnTo>
                  <a:lnTo>
                    <a:pt x="39" y="140"/>
                  </a:lnTo>
                  <a:lnTo>
                    <a:pt x="0" y="93"/>
                  </a:lnTo>
                  <a:lnTo>
                    <a:pt x="8" y="86"/>
                  </a:lnTo>
                  <a:lnTo>
                    <a:pt x="56" y="23"/>
                  </a:lnTo>
                  <a:lnTo>
                    <a:pt x="111" y="0"/>
                  </a:lnTo>
                  <a:lnTo>
                    <a:pt x="143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08" y="125"/>
                  </a:lnTo>
                  <a:lnTo>
                    <a:pt x="308" y="186"/>
                  </a:lnTo>
                  <a:lnTo>
                    <a:pt x="56" y="179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8" name="Freeform 58"/>
            <p:cNvSpPr>
              <a:spLocks noChangeAspect="1"/>
            </p:cNvSpPr>
            <p:nvPr/>
          </p:nvSpPr>
          <p:spPr bwMode="auto">
            <a:xfrm>
              <a:off x="1618" y="3306"/>
              <a:ext cx="338" cy="163"/>
            </a:xfrm>
            <a:custGeom>
              <a:avLst/>
              <a:gdLst>
                <a:gd name="T0" fmla="*/ 24 w 339"/>
                <a:gd name="T1" fmla="*/ 181 h 147"/>
                <a:gd name="T2" fmla="*/ 32 w 339"/>
                <a:gd name="T3" fmla="*/ 151 h 147"/>
                <a:gd name="T4" fmla="*/ 0 w 339"/>
                <a:gd name="T5" fmla="*/ 77 h 147"/>
                <a:gd name="T6" fmla="*/ 0 w 339"/>
                <a:gd name="T7" fmla="*/ 9 h 147"/>
                <a:gd name="T8" fmla="*/ 119 w 339"/>
                <a:gd name="T9" fmla="*/ 9 h 147"/>
                <a:gd name="T10" fmla="*/ 298 w 339"/>
                <a:gd name="T11" fmla="*/ 9 h 147"/>
                <a:gd name="T12" fmla="*/ 322 w 339"/>
                <a:gd name="T13" fmla="*/ 0 h 147"/>
                <a:gd name="T14" fmla="*/ 330 w 339"/>
                <a:gd name="T15" fmla="*/ 0 h 147"/>
                <a:gd name="T16" fmla="*/ 322 w 339"/>
                <a:gd name="T17" fmla="*/ 9 h 147"/>
                <a:gd name="T18" fmla="*/ 330 w 339"/>
                <a:gd name="T19" fmla="*/ 9 h 147"/>
                <a:gd name="T20" fmla="*/ 330 w 339"/>
                <a:gd name="T21" fmla="*/ 67 h 147"/>
                <a:gd name="T22" fmla="*/ 337 w 339"/>
                <a:gd name="T23" fmla="*/ 67 h 147"/>
                <a:gd name="T24" fmla="*/ 330 w 339"/>
                <a:gd name="T25" fmla="*/ 77 h 147"/>
                <a:gd name="T26" fmla="*/ 330 w 339"/>
                <a:gd name="T27" fmla="*/ 171 h 147"/>
                <a:gd name="T28" fmla="*/ 227 w 339"/>
                <a:gd name="T29" fmla="*/ 171 h 147"/>
                <a:gd name="T30" fmla="*/ 24 w 339"/>
                <a:gd name="T31" fmla="*/ 181 h 1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47"/>
                <a:gd name="T50" fmla="*/ 339 w 339"/>
                <a:gd name="T51" fmla="*/ 147 h 1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47">
                  <a:moveTo>
                    <a:pt x="24" y="147"/>
                  </a:moveTo>
                  <a:lnTo>
                    <a:pt x="32" y="123"/>
                  </a:lnTo>
                  <a:lnTo>
                    <a:pt x="0" y="62"/>
                  </a:lnTo>
                  <a:lnTo>
                    <a:pt x="0" y="7"/>
                  </a:lnTo>
                  <a:lnTo>
                    <a:pt x="119" y="7"/>
                  </a:lnTo>
                  <a:lnTo>
                    <a:pt x="300" y="7"/>
                  </a:lnTo>
                  <a:lnTo>
                    <a:pt x="324" y="0"/>
                  </a:lnTo>
                  <a:lnTo>
                    <a:pt x="332" y="0"/>
                  </a:lnTo>
                  <a:lnTo>
                    <a:pt x="324" y="7"/>
                  </a:lnTo>
                  <a:lnTo>
                    <a:pt x="332" y="7"/>
                  </a:lnTo>
                  <a:lnTo>
                    <a:pt x="332" y="54"/>
                  </a:lnTo>
                  <a:lnTo>
                    <a:pt x="339" y="54"/>
                  </a:lnTo>
                  <a:lnTo>
                    <a:pt x="332" y="62"/>
                  </a:lnTo>
                  <a:lnTo>
                    <a:pt x="332" y="139"/>
                  </a:lnTo>
                  <a:lnTo>
                    <a:pt x="229" y="139"/>
                  </a:lnTo>
                  <a:lnTo>
                    <a:pt x="24" y="1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Freeform 59"/>
            <p:cNvSpPr>
              <a:spLocks noChangeAspect="1"/>
            </p:cNvSpPr>
            <p:nvPr/>
          </p:nvSpPr>
          <p:spPr bwMode="auto">
            <a:xfrm>
              <a:off x="1306" y="1607"/>
              <a:ext cx="234" cy="177"/>
            </a:xfrm>
            <a:custGeom>
              <a:avLst/>
              <a:gdLst>
                <a:gd name="T0" fmla="*/ 0 w 235"/>
                <a:gd name="T1" fmla="*/ 197 h 159"/>
                <a:gd name="T2" fmla="*/ 0 w 235"/>
                <a:gd name="T3" fmla="*/ 68 h 159"/>
                <a:gd name="T4" fmla="*/ 0 w 235"/>
                <a:gd name="T5" fmla="*/ 9 h 159"/>
                <a:gd name="T6" fmla="*/ 101 w 235"/>
                <a:gd name="T7" fmla="*/ 9 h 159"/>
                <a:gd name="T8" fmla="*/ 123 w 235"/>
                <a:gd name="T9" fmla="*/ 0 h 159"/>
                <a:gd name="T10" fmla="*/ 193 w 235"/>
                <a:gd name="T11" fmla="*/ 0 h 159"/>
                <a:gd name="T12" fmla="*/ 233 w 235"/>
                <a:gd name="T13" fmla="*/ 48 h 159"/>
                <a:gd name="T14" fmla="*/ 178 w 235"/>
                <a:gd name="T15" fmla="*/ 108 h 159"/>
                <a:gd name="T16" fmla="*/ 178 w 235"/>
                <a:gd name="T17" fmla="*/ 118 h 159"/>
                <a:gd name="T18" fmla="*/ 123 w 235"/>
                <a:gd name="T19" fmla="*/ 157 h 159"/>
                <a:gd name="T20" fmla="*/ 101 w 235"/>
                <a:gd name="T21" fmla="*/ 147 h 159"/>
                <a:gd name="T22" fmla="*/ 70 w 235"/>
                <a:gd name="T23" fmla="*/ 197 h 159"/>
                <a:gd name="T24" fmla="*/ 0 w 235"/>
                <a:gd name="T25" fmla="*/ 197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5"/>
                <a:gd name="T40" fmla="*/ 0 h 159"/>
                <a:gd name="T41" fmla="*/ 235 w 235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5" h="159">
                  <a:moveTo>
                    <a:pt x="0" y="159"/>
                  </a:moveTo>
                  <a:lnTo>
                    <a:pt x="0" y="55"/>
                  </a:lnTo>
                  <a:lnTo>
                    <a:pt x="0" y="7"/>
                  </a:lnTo>
                  <a:lnTo>
                    <a:pt x="101" y="7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235" y="39"/>
                  </a:lnTo>
                  <a:lnTo>
                    <a:pt x="180" y="87"/>
                  </a:lnTo>
                  <a:lnTo>
                    <a:pt x="180" y="95"/>
                  </a:lnTo>
                  <a:lnTo>
                    <a:pt x="125" y="127"/>
                  </a:lnTo>
                  <a:lnTo>
                    <a:pt x="101" y="119"/>
                  </a:lnTo>
                  <a:lnTo>
                    <a:pt x="7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Freeform 60"/>
            <p:cNvSpPr>
              <a:spLocks noChangeAspect="1"/>
            </p:cNvSpPr>
            <p:nvPr/>
          </p:nvSpPr>
          <p:spPr bwMode="auto">
            <a:xfrm>
              <a:off x="1154" y="3409"/>
              <a:ext cx="347" cy="341"/>
            </a:xfrm>
            <a:custGeom>
              <a:avLst/>
              <a:gdLst>
                <a:gd name="T0" fmla="*/ 63 w 347"/>
                <a:gd name="T1" fmla="*/ 360 h 306"/>
                <a:gd name="T2" fmla="*/ 7 w 347"/>
                <a:gd name="T3" fmla="*/ 302 h 306"/>
                <a:gd name="T4" fmla="*/ 7 w 347"/>
                <a:gd name="T5" fmla="*/ 273 h 306"/>
                <a:gd name="T6" fmla="*/ 24 w 347"/>
                <a:gd name="T7" fmla="*/ 253 h 306"/>
                <a:gd name="T8" fmla="*/ 0 w 347"/>
                <a:gd name="T9" fmla="*/ 214 h 306"/>
                <a:gd name="T10" fmla="*/ 24 w 347"/>
                <a:gd name="T11" fmla="*/ 185 h 306"/>
                <a:gd name="T12" fmla="*/ 24 w 347"/>
                <a:gd name="T13" fmla="*/ 137 h 306"/>
                <a:gd name="T14" fmla="*/ 39 w 347"/>
                <a:gd name="T15" fmla="*/ 68 h 306"/>
                <a:gd name="T16" fmla="*/ 31 w 347"/>
                <a:gd name="T17" fmla="*/ 29 h 306"/>
                <a:gd name="T18" fmla="*/ 55 w 347"/>
                <a:gd name="T19" fmla="*/ 0 h 306"/>
                <a:gd name="T20" fmla="*/ 63 w 347"/>
                <a:gd name="T21" fmla="*/ 0 h 306"/>
                <a:gd name="T22" fmla="*/ 63 w 347"/>
                <a:gd name="T23" fmla="*/ 29 h 306"/>
                <a:gd name="T24" fmla="*/ 213 w 347"/>
                <a:gd name="T25" fmla="*/ 0 h 306"/>
                <a:gd name="T26" fmla="*/ 237 w 347"/>
                <a:gd name="T27" fmla="*/ 0 h 306"/>
                <a:gd name="T28" fmla="*/ 220 w 347"/>
                <a:gd name="T29" fmla="*/ 39 h 306"/>
                <a:gd name="T30" fmla="*/ 237 w 347"/>
                <a:gd name="T31" fmla="*/ 68 h 306"/>
                <a:gd name="T32" fmla="*/ 339 w 347"/>
                <a:gd name="T33" fmla="*/ 68 h 306"/>
                <a:gd name="T34" fmla="*/ 339 w 347"/>
                <a:gd name="T35" fmla="*/ 146 h 306"/>
                <a:gd name="T36" fmla="*/ 347 w 347"/>
                <a:gd name="T37" fmla="*/ 146 h 306"/>
                <a:gd name="T38" fmla="*/ 339 w 347"/>
                <a:gd name="T39" fmla="*/ 225 h 306"/>
                <a:gd name="T40" fmla="*/ 150 w 347"/>
                <a:gd name="T41" fmla="*/ 225 h 306"/>
                <a:gd name="T42" fmla="*/ 141 w 347"/>
                <a:gd name="T43" fmla="*/ 380 h 306"/>
                <a:gd name="T44" fmla="*/ 63 w 347"/>
                <a:gd name="T45" fmla="*/ 380 h 306"/>
                <a:gd name="T46" fmla="*/ 63 w 347"/>
                <a:gd name="T47" fmla="*/ 360 h 3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7"/>
                <a:gd name="T73" fmla="*/ 0 h 306"/>
                <a:gd name="T74" fmla="*/ 347 w 347"/>
                <a:gd name="T75" fmla="*/ 306 h 3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7" h="306">
                  <a:moveTo>
                    <a:pt x="63" y="290"/>
                  </a:moveTo>
                  <a:lnTo>
                    <a:pt x="7" y="243"/>
                  </a:lnTo>
                  <a:lnTo>
                    <a:pt x="7" y="220"/>
                  </a:lnTo>
                  <a:lnTo>
                    <a:pt x="24" y="204"/>
                  </a:lnTo>
                  <a:lnTo>
                    <a:pt x="0" y="172"/>
                  </a:lnTo>
                  <a:lnTo>
                    <a:pt x="24" y="149"/>
                  </a:lnTo>
                  <a:lnTo>
                    <a:pt x="24" y="110"/>
                  </a:lnTo>
                  <a:lnTo>
                    <a:pt x="39" y="55"/>
                  </a:lnTo>
                  <a:lnTo>
                    <a:pt x="31" y="23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3" y="23"/>
                  </a:lnTo>
                  <a:lnTo>
                    <a:pt x="213" y="0"/>
                  </a:lnTo>
                  <a:lnTo>
                    <a:pt x="237" y="0"/>
                  </a:lnTo>
                  <a:lnTo>
                    <a:pt x="220" y="31"/>
                  </a:lnTo>
                  <a:lnTo>
                    <a:pt x="237" y="55"/>
                  </a:lnTo>
                  <a:lnTo>
                    <a:pt x="339" y="55"/>
                  </a:lnTo>
                  <a:lnTo>
                    <a:pt x="339" y="118"/>
                  </a:lnTo>
                  <a:lnTo>
                    <a:pt x="347" y="118"/>
                  </a:lnTo>
                  <a:lnTo>
                    <a:pt x="339" y="181"/>
                  </a:lnTo>
                  <a:lnTo>
                    <a:pt x="150" y="181"/>
                  </a:lnTo>
                  <a:lnTo>
                    <a:pt x="141" y="306"/>
                  </a:lnTo>
                  <a:lnTo>
                    <a:pt x="63" y="306"/>
                  </a:lnTo>
                  <a:lnTo>
                    <a:pt x="63" y="29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Freeform 61"/>
            <p:cNvSpPr>
              <a:spLocks noChangeAspect="1"/>
            </p:cNvSpPr>
            <p:nvPr/>
          </p:nvSpPr>
          <p:spPr bwMode="auto">
            <a:xfrm>
              <a:off x="2557" y="3916"/>
              <a:ext cx="399" cy="210"/>
            </a:xfrm>
            <a:custGeom>
              <a:avLst/>
              <a:gdLst>
                <a:gd name="T0" fmla="*/ 0 w 400"/>
                <a:gd name="T1" fmla="*/ 213 h 189"/>
                <a:gd name="T2" fmla="*/ 0 w 400"/>
                <a:gd name="T3" fmla="*/ 193 h 189"/>
                <a:gd name="T4" fmla="*/ 24 w 400"/>
                <a:gd name="T5" fmla="*/ 193 h 189"/>
                <a:gd name="T6" fmla="*/ 0 w 400"/>
                <a:gd name="T7" fmla="*/ 186 h 189"/>
                <a:gd name="T8" fmla="*/ 0 w 400"/>
                <a:gd name="T9" fmla="*/ 68 h 189"/>
                <a:gd name="T10" fmla="*/ 24 w 400"/>
                <a:gd name="T11" fmla="*/ 59 h 189"/>
                <a:gd name="T12" fmla="*/ 40 w 400"/>
                <a:gd name="T13" fmla="*/ 10 h 189"/>
                <a:gd name="T14" fmla="*/ 86 w 400"/>
                <a:gd name="T15" fmla="*/ 10 h 189"/>
                <a:gd name="T16" fmla="*/ 118 w 400"/>
                <a:gd name="T17" fmla="*/ 0 h 189"/>
                <a:gd name="T18" fmla="*/ 210 w 400"/>
                <a:gd name="T19" fmla="*/ 30 h 189"/>
                <a:gd name="T20" fmla="*/ 210 w 400"/>
                <a:gd name="T21" fmla="*/ 38 h 189"/>
                <a:gd name="T22" fmla="*/ 210 w 400"/>
                <a:gd name="T23" fmla="*/ 68 h 189"/>
                <a:gd name="T24" fmla="*/ 241 w 400"/>
                <a:gd name="T25" fmla="*/ 108 h 189"/>
                <a:gd name="T26" fmla="*/ 374 w 400"/>
                <a:gd name="T27" fmla="*/ 146 h 189"/>
                <a:gd name="T28" fmla="*/ 398 w 400"/>
                <a:gd name="T29" fmla="*/ 146 h 189"/>
                <a:gd name="T30" fmla="*/ 390 w 400"/>
                <a:gd name="T31" fmla="*/ 233 h 189"/>
                <a:gd name="T32" fmla="*/ 0 w 400"/>
                <a:gd name="T33" fmla="*/ 213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0"/>
                <a:gd name="T52" fmla="*/ 0 h 189"/>
                <a:gd name="T53" fmla="*/ 400 w 400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0" h="189">
                  <a:moveTo>
                    <a:pt x="0" y="173"/>
                  </a:moveTo>
                  <a:lnTo>
                    <a:pt x="0" y="157"/>
                  </a:lnTo>
                  <a:lnTo>
                    <a:pt x="24" y="157"/>
                  </a:lnTo>
                  <a:lnTo>
                    <a:pt x="0" y="150"/>
                  </a:lnTo>
                  <a:lnTo>
                    <a:pt x="0" y="55"/>
                  </a:lnTo>
                  <a:lnTo>
                    <a:pt x="24" y="48"/>
                  </a:lnTo>
                  <a:lnTo>
                    <a:pt x="40" y="8"/>
                  </a:lnTo>
                  <a:lnTo>
                    <a:pt x="86" y="8"/>
                  </a:lnTo>
                  <a:lnTo>
                    <a:pt x="118" y="0"/>
                  </a:lnTo>
                  <a:lnTo>
                    <a:pt x="212" y="24"/>
                  </a:lnTo>
                  <a:lnTo>
                    <a:pt x="212" y="31"/>
                  </a:lnTo>
                  <a:lnTo>
                    <a:pt x="212" y="55"/>
                  </a:lnTo>
                  <a:lnTo>
                    <a:pt x="243" y="87"/>
                  </a:lnTo>
                  <a:lnTo>
                    <a:pt x="376" y="118"/>
                  </a:lnTo>
                  <a:lnTo>
                    <a:pt x="400" y="118"/>
                  </a:lnTo>
                  <a:lnTo>
                    <a:pt x="392" y="18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Freeform 62"/>
            <p:cNvSpPr>
              <a:spLocks noChangeAspect="1"/>
            </p:cNvSpPr>
            <p:nvPr/>
          </p:nvSpPr>
          <p:spPr bwMode="auto">
            <a:xfrm>
              <a:off x="3682" y="2562"/>
              <a:ext cx="299" cy="375"/>
            </a:xfrm>
            <a:custGeom>
              <a:avLst/>
              <a:gdLst>
                <a:gd name="T0" fmla="*/ 149 w 299"/>
                <a:gd name="T1" fmla="*/ 30 h 337"/>
                <a:gd name="T2" fmla="*/ 189 w 299"/>
                <a:gd name="T3" fmla="*/ 30 h 337"/>
                <a:gd name="T4" fmla="*/ 196 w 299"/>
                <a:gd name="T5" fmla="*/ 48 h 337"/>
                <a:gd name="T6" fmla="*/ 221 w 299"/>
                <a:gd name="T7" fmla="*/ 69 h 337"/>
                <a:gd name="T8" fmla="*/ 221 w 299"/>
                <a:gd name="T9" fmla="*/ 78 h 337"/>
                <a:gd name="T10" fmla="*/ 251 w 299"/>
                <a:gd name="T11" fmla="*/ 107 h 337"/>
                <a:gd name="T12" fmla="*/ 244 w 299"/>
                <a:gd name="T13" fmla="*/ 118 h 337"/>
                <a:gd name="T14" fmla="*/ 244 w 299"/>
                <a:gd name="T15" fmla="*/ 146 h 337"/>
                <a:gd name="T16" fmla="*/ 275 w 299"/>
                <a:gd name="T17" fmla="*/ 213 h 337"/>
                <a:gd name="T18" fmla="*/ 299 w 299"/>
                <a:gd name="T19" fmla="*/ 213 h 337"/>
                <a:gd name="T20" fmla="*/ 299 w 299"/>
                <a:gd name="T21" fmla="*/ 234 h 337"/>
                <a:gd name="T22" fmla="*/ 299 w 299"/>
                <a:gd name="T23" fmla="*/ 253 h 337"/>
                <a:gd name="T24" fmla="*/ 299 w 299"/>
                <a:gd name="T25" fmla="*/ 273 h 337"/>
                <a:gd name="T26" fmla="*/ 275 w 299"/>
                <a:gd name="T27" fmla="*/ 300 h 337"/>
                <a:gd name="T28" fmla="*/ 283 w 299"/>
                <a:gd name="T29" fmla="*/ 310 h 337"/>
                <a:gd name="T30" fmla="*/ 275 w 299"/>
                <a:gd name="T31" fmla="*/ 310 h 337"/>
                <a:gd name="T32" fmla="*/ 251 w 299"/>
                <a:gd name="T33" fmla="*/ 310 h 337"/>
                <a:gd name="T34" fmla="*/ 118 w 299"/>
                <a:gd name="T35" fmla="*/ 417 h 337"/>
                <a:gd name="T36" fmla="*/ 102 w 299"/>
                <a:gd name="T37" fmla="*/ 407 h 337"/>
                <a:gd name="T38" fmla="*/ 94 w 299"/>
                <a:gd name="T39" fmla="*/ 341 h 337"/>
                <a:gd name="T40" fmla="*/ 86 w 299"/>
                <a:gd name="T41" fmla="*/ 300 h 337"/>
                <a:gd name="T42" fmla="*/ 63 w 299"/>
                <a:gd name="T43" fmla="*/ 234 h 337"/>
                <a:gd name="T44" fmla="*/ 7 w 299"/>
                <a:gd name="T45" fmla="*/ 175 h 337"/>
                <a:gd name="T46" fmla="*/ 7 w 299"/>
                <a:gd name="T47" fmla="*/ 136 h 337"/>
                <a:gd name="T48" fmla="*/ 24 w 299"/>
                <a:gd name="T49" fmla="*/ 136 h 337"/>
                <a:gd name="T50" fmla="*/ 0 w 299"/>
                <a:gd name="T51" fmla="*/ 98 h 337"/>
                <a:gd name="T52" fmla="*/ 7 w 299"/>
                <a:gd name="T53" fmla="*/ 78 h 337"/>
                <a:gd name="T54" fmla="*/ 118 w 299"/>
                <a:gd name="T55" fmla="*/ 0 h 337"/>
                <a:gd name="T56" fmla="*/ 149 w 299"/>
                <a:gd name="T57" fmla="*/ 30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9"/>
                <a:gd name="T88" fmla="*/ 0 h 337"/>
                <a:gd name="T89" fmla="*/ 299 w 299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9" h="337">
                  <a:moveTo>
                    <a:pt x="149" y="24"/>
                  </a:moveTo>
                  <a:lnTo>
                    <a:pt x="189" y="24"/>
                  </a:lnTo>
                  <a:lnTo>
                    <a:pt x="196" y="39"/>
                  </a:lnTo>
                  <a:lnTo>
                    <a:pt x="221" y="56"/>
                  </a:lnTo>
                  <a:lnTo>
                    <a:pt x="221" y="63"/>
                  </a:lnTo>
                  <a:lnTo>
                    <a:pt x="251" y="86"/>
                  </a:lnTo>
                  <a:lnTo>
                    <a:pt x="244" y="95"/>
                  </a:lnTo>
                  <a:lnTo>
                    <a:pt x="244" y="118"/>
                  </a:lnTo>
                  <a:lnTo>
                    <a:pt x="275" y="172"/>
                  </a:lnTo>
                  <a:lnTo>
                    <a:pt x="299" y="172"/>
                  </a:lnTo>
                  <a:lnTo>
                    <a:pt x="299" y="189"/>
                  </a:lnTo>
                  <a:lnTo>
                    <a:pt x="299" y="204"/>
                  </a:lnTo>
                  <a:lnTo>
                    <a:pt x="299" y="220"/>
                  </a:lnTo>
                  <a:lnTo>
                    <a:pt x="275" y="243"/>
                  </a:lnTo>
                  <a:lnTo>
                    <a:pt x="283" y="251"/>
                  </a:lnTo>
                  <a:lnTo>
                    <a:pt x="275" y="251"/>
                  </a:lnTo>
                  <a:lnTo>
                    <a:pt x="251" y="251"/>
                  </a:lnTo>
                  <a:lnTo>
                    <a:pt x="118" y="337"/>
                  </a:lnTo>
                  <a:lnTo>
                    <a:pt x="102" y="329"/>
                  </a:lnTo>
                  <a:lnTo>
                    <a:pt x="94" y="275"/>
                  </a:lnTo>
                  <a:lnTo>
                    <a:pt x="86" y="243"/>
                  </a:lnTo>
                  <a:lnTo>
                    <a:pt x="63" y="189"/>
                  </a:lnTo>
                  <a:lnTo>
                    <a:pt x="7" y="141"/>
                  </a:lnTo>
                  <a:lnTo>
                    <a:pt x="7" y="110"/>
                  </a:lnTo>
                  <a:lnTo>
                    <a:pt x="24" y="110"/>
                  </a:lnTo>
                  <a:lnTo>
                    <a:pt x="0" y="79"/>
                  </a:lnTo>
                  <a:lnTo>
                    <a:pt x="7" y="63"/>
                  </a:lnTo>
                  <a:lnTo>
                    <a:pt x="118" y="0"/>
                  </a:lnTo>
                  <a:lnTo>
                    <a:pt x="149" y="24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Freeform 63"/>
            <p:cNvSpPr>
              <a:spLocks noChangeAspect="1"/>
            </p:cNvSpPr>
            <p:nvPr/>
          </p:nvSpPr>
          <p:spPr bwMode="auto">
            <a:xfrm>
              <a:off x="2580" y="1231"/>
              <a:ext cx="376" cy="253"/>
            </a:xfrm>
            <a:custGeom>
              <a:avLst/>
              <a:gdLst>
                <a:gd name="T0" fmla="*/ 249 w 377"/>
                <a:gd name="T1" fmla="*/ 9 h 226"/>
                <a:gd name="T2" fmla="*/ 273 w 377"/>
                <a:gd name="T3" fmla="*/ 116 h 226"/>
                <a:gd name="T4" fmla="*/ 320 w 377"/>
                <a:gd name="T5" fmla="*/ 167 h 226"/>
                <a:gd name="T6" fmla="*/ 320 w 377"/>
                <a:gd name="T7" fmla="*/ 186 h 226"/>
                <a:gd name="T8" fmla="*/ 351 w 377"/>
                <a:gd name="T9" fmla="*/ 224 h 226"/>
                <a:gd name="T10" fmla="*/ 375 w 377"/>
                <a:gd name="T11" fmla="*/ 283 h 226"/>
                <a:gd name="T12" fmla="*/ 320 w 377"/>
                <a:gd name="T13" fmla="*/ 263 h 226"/>
                <a:gd name="T14" fmla="*/ 225 w 377"/>
                <a:gd name="T15" fmla="*/ 274 h 226"/>
                <a:gd name="T16" fmla="*/ 126 w 377"/>
                <a:gd name="T17" fmla="*/ 244 h 226"/>
                <a:gd name="T18" fmla="*/ 110 w 377"/>
                <a:gd name="T19" fmla="*/ 234 h 226"/>
                <a:gd name="T20" fmla="*/ 126 w 377"/>
                <a:gd name="T21" fmla="*/ 224 h 226"/>
                <a:gd name="T22" fmla="*/ 94 w 377"/>
                <a:gd name="T23" fmla="*/ 206 h 226"/>
                <a:gd name="T24" fmla="*/ 47 w 377"/>
                <a:gd name="T25" fmla="*/ 167 h 226"/>
                <a:gd name="T26" fmla="*/ 47 w 377"/>
                <a:gd name="T27" fmla="*/ 147 h 226"/>
                <a:gd name="T28" fmla="*/ 31 w 377"/>
                <a:gd name="T29" fmla="*/ 116 h 226"/>
                <a:gd name="T30" fmla="*/ 0 w 377"/>
                <a:gd name="T31" fmla="*/ 107 h 226"/>
                <a:gd name="T32" fmla="*/ 7 w 377"/>
                <a:gd name="T33" fmla="*/ 59 h 226"/>
                <a:gd name="T34" fmla="*/ 16 w 377"/>
                <a:gd name="T35" fmla="*/ 49 h 226"/>
                <a:gd name="T36" fmla="*/ 63 w 377"/>
                <a:gd name="T37" fmla="*/ 39 h 226"/>
                <a:gd name="T38" fmla="*/ 78 w 377"/>
                <a:gd name="T39" fmla="*/ 59 h 226"/>
                <a:gd name="T40" fmla="*/ 225 w 377"/>
                <a:gd name="T41" fmla="*/ 0 h 226"/>
                <a:gd name="T42" fmla="*/ 249 w 377"/>
                <a:gd name="T43" fmla="*/ 9 h 2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7"/>
                <a:gd name="T67" fmla="*/ 0 h 226"/>
                <a:gd name="T68" fmla="*/ 377 w 377"/>
                <a:gd name="T69" fmla="*/ 226 h 2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7" h="226">
                  <a:moveTo>
                    <a:pt x="251" y="7"/>
                  </a:moveTo>
                  <a:lnTo>
                    <a:pt x="275" y="93"/>
                  </a:lnTo>
                  <a:lnTo>
                    <a:pt x="322" y="133"/>
                  </a:lnTo>
                  <a:lnTo>
                    <a:pt x="322" y="148"/>
                  </a:lnTo>
                  <a:lnTo>
                    <a:pt x="353" y="179"/>
                  </a:lnTo>
                  <a:lnTo>
                    <a:pt x="377" y="226"/>
                  </a:lnTo>
                  <a:lnTo>
                    <a:pt x="322" y="210"/>
                  </a:lnTo>
                  <a:lnTo>
                    <a:pt x="227" y="219"/>
                  </a:lnTo>
                  <a:lnTo>
                    <a:pt x="126" y="195"/>
                  </a:lnTo>
                  <a:lnTo>
                    <a:pt x="110" y="187"/>
                  </a:lnTo>
                  <a:lnTo>
                    <a:pt x="126" y="179"/>
                  </a:lnTo>
                  <a:lnTo>
                    <a:pt x="94" y="164"/>
                  </a:lnTo>
                  <a:lnTo>
                    <a:pt x="47" y="133"/>
                  </a:lnTo>
                  <a:lnTo>
                    <a:pt x="47" y="117"/>
                  </a:lnTo>
                  <a:lnTo>
                    <a:pt x="31" y="93"/>
                  </a:lnTo>
                  <a:lnTo>
                    <a:pt x="0" y="86"/>
                  </a:lnTo>
                  <a:lnTo>
                    <a:pt x="7" y="47"/>
                  </a:lnTo>
                  <a:lnTo>
                    <a:pt x="16" y="39"/>
                  </a:lnTo>
                  <a:lnTo>
                    <a:pt x="63" y="31"/>
                  </a:lnTo>
                  <a:lnTo>
                    <a:pt x="78" y="47"/>
                  </a:lnTo>
                  <a:lnTo>
                    <a:pt x="227" y="0"/>
                  </a:lnTo>
                  <a:lnTo>
                    <a:pt x="251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4" name="Freeform 64"/>
            <p:cNvSpPr>
              <a:spLocks noChangeAspect="1"/>
            </p:cNvSpPr>
            <p:nvPr/>
          </p:nvSpPr>
          <p:spPr bwMode="auto">
            <a:xfrm>
              <a:off x="2902" y="2378"/>
              <a:ext cx="458" cy="421"/>
            </a:xfrm>
            <a:custGeom>
              <a:avLst/>
              <a:gdLst>
                <a:gd name="T0" fmla="*/ 443 w 457"/>
                <a:gd name="T1" fmla="*/ 254 h 376"/>
                <a:gd name="T2" fmla="*/ 396 w 457"/>
                <a:gd name="T3" fmla="*/ 236 h 376"/>
                <a:gd name="T4" fmla="*/ 357 w 457"/>
                <a:gd name="T5" fmla="*/ 254 h 376"/>
                <a:gd name="T6" fmla="*/ 332 w 457"/>
                <a:gd name="T7" fmla="*/ 315 h 376"/>
                <a:gd name="T8" fmla="*/ 332 w 457"/>
                <a:gd name="T9" fmla="*/ 345 h 376"/>
                <a:gd name="T10" fmla="*/ 278 w 457"/>
                <a:gd name="T11" fmla="*/ 422 h 376"/>
                <a:gd name="T12" fmla="*/ 293 w 457"/>
                <a:gd name="T13" fmla="*/ 422 h 376"/>
                <a:gd name="T14" fmla="*/ 293 w 457"/>
                <a:gd name="T15" fmla="*/ 442 h 376"/>
                <a:gd name="T16" fmla="*/ 262 w 457"/>
                <a:gd name="T17" fmla="*/ 471 h 376"/>
                <a:gd name="T18" fmla="*/ 213 w 457"/>
                <a:gd name="T19" fmla="*/ 471 h 376"/>
                <a:gd name="T20" fmla="*/ 174 w 457"/>
                <a:gd name="T21" fmla="*/ 422 h 376"/>
                <a:gd name="T22" fmla="*/ 181 w 457"/>
                <a:gd name="T23" fmla="*/ 345 h 376"/>
                <a:gd name="T24" fmla="*/ 102 w 457"/>
                <a:gd name="T25" fmla="*/ 284 h 376"/>
                <a:gd name="T26" fmla="*/ 0 w 457"/>
                <a:gd name="T27" fmla="*/ 275 h 376"/>
                <a:gd name="T28" fmla="*/ 31 w 457"/>
                <a:gd name="T29" fmla="*/ 254 h 376"/>
                <a:gd name="T30" fmla="*/ 55 w 457"/>
                <a:gd name="T31" fmla="*/ 254 h 376"/>
                <a:gd name="T32" fmla="*/ 31 w 457"/>
                <a:gd name="T33" fmla="*/ 217 h 376"/>
                <a:gd name="T34" fmla="*/ 102 w 457"/>
                <a:gd name="T35" fmla="*/ 168 h 376"/>
                <a:gd name="T36" fmla="*/ 134 w 457"/>
                <a:gd name="T37" fmla="*/ 157 h 376"/>
                <a:gd name="T38" fmla="*/ 110 w 457"/>
                <a:gd name="T39" fmla="*/ 128 h 376"/>
                <a:gd name="T40" fmla="*/ 142 w 457"/>
                <a:gd name="T41" fmla="*/ 88 h 376"/>
                <a:gd name="T42" fmla="*/ 150 w 457"/>
                <a:gd name="T43" fmla="*/ 49 h 376"/>
                <a:gd name="T44" fmla="*/ 181 w 457"/>
                <a:gd name="T45" fmla="*/ 49 h 376"/>
                <a:gd name="T46" fmla="*/ 165 w 457"/>
                <a:gd name="T47" fmla="*/ 10 h 376"/>
                <a:gd name="T48" fmla="*/ 238 w 457"/>
                <a:gd name="T49" fmla="*/ 0 h 376"/>
                <a:gd name="T50" fmla="*/ 317 w 457"/>
                <a:gd name="T51" fmla="*/ 21 h 376"/>
                <a:gd name="T52" fmla="*/ 357 w 457"/>
                <a:gd name="T53" fmla="*/ 10 h 376"/>
                <a:gd name="T54" fmla="*/ 396 w 457"/>
                <a:gd name="T55" fmla="*/ 138 h 376"/>
                <a:gd name="T56" fmla="*/ 459 w 457"/>
                <a:gd name="T57" fmla="*/ 197 h 376"/>
                <a:gd name="T58" fmla="*/ 443 w 457"/>
                <a:gd name="T59" fmla="*/ 254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7"/>
                <a:gd name="T91" fmla="*/ 0 h 376"/>
                <a:gd name="T92" fmla="*/ 457 w 457"/>
                <a:gd name="T93" fmla="*/ 376 h 3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7" h="376">
                  <a:moveTo>
                    <a:pt x="441" y="203"/>
                  </a:moveTo>
                  <a:lnTo>
                    <a:pt x="394" y="188"/>
                  </a:lnTo>
                  <a:lnTo>
                    <a:pt x="355" y="203"/>
                  </a:lnTo>
                  <a:lnTo>
                    <a:pt x="330" y="251"/>
                  </a:lnTo>
                  <a:lnTo>
                    <a:pt x="330" y="275"/>
                  </a:lnTo>
                  <a:lnTo>
                    <a:pt x="276" y="337"/>
                  </a:lnTo>
                  <a:lnTo>
                    <a:pt x="291" y="337"/>
                  </a:lnTo>
                  <a:lnTo>
                    <a:pt x="291" y="353"/>
                  </a:lnTo>
                  <a:lnTo>
                    <a:pt x="260" y="376"/>
                  </a:lnTo>
                  <a:lnTo>
                    <a:pt x="213" y="376"/>
                  </a:lnTo>
                  <a:lnTo>
                    <a:pt x="174" y="337"/>
                  </a:lnTo>
                  <a:lnTo>
                    <a:pt x="181" y="275"/>
                  </a:lnTo>
                  <a:lnTo>
                    <a:pt x="102" y="227"/>
                  </a:lnTo>
                  <a:lnTo>
                    <a:pt x="0" y="220"/>
                  </a:lnTo>
                  <a:lnTo>
                    <a:pt x="31" y="203"/>
                  </a:lnTo>
                  <a:lnTo>
                    <a:pt x="55" y="203"/>
                  </a:lnTo>
                  <a:lnTo>
                    <a:pt x="31" y="173"/>
                  </a:lnTo>
                  <a:lnTo>
                    <a:pt x="102" y="134"/>
                  </a:lnTo>
                  <a:lnTo>
                    <a:pt x="134" y="125"/>
                  </a:lnTo>
                  <a:lnTo>
                    <a:pt x="110" y="102"/>
                  </a:lnTo>
                  <a:lnTo>
                    <a:pt x="142" y="71"/>
                  </a:lnTo>
                  <a:lnTo>
                    <a:pt x="150" y="39"/>
                  </a:lnTo>
                  <a:lnTo>
                    <a:pt x="181" y="39"/>
                  </a:lnTo>
                  <a:lnTo>
                    <a:pt x="165" y="8"/>
                  </a:lnTo>
                  <a:lnTo>
                    <a:pt x="236" y="0"/>
                  </a:lnTo>
                  <a:lnTo>
                    <a:pt x="315" y="17"/>
                  </a:lnTo>
                  <a:lnTo>
                    <a:pt x="355" y="8"/>
                  </a:lnTo>
                  <a:lnTo>
                    <a:pt x="394" y="110"/>
                  </a:lnTo>
                  <a:lnTo>
                    <a:pt x="457" y="157"/>
                  </a:lnTo>
                  <a:lnTo>
                    <a:pt x="441" y="20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Freeform 65"/>
            <p:cNvSpPr>
              <a:spLocks noChangeAspect="1"/>
            </p:cNvSpPr>
            <p:nvPr/>
          </p:nvSpPr>
          <p:spPr bwMode="auto">
            <a:xfrm>
              <a:off x="3343" y="2807"/>
              <a:ext cx="220" cy="182"/>
            </a:xfrm>
            <a:custGeom>
              <a:avLst/>
              <a:gdLst>
                <a:gd name="T0" fmla="*/ 187 w 221"/>
                <a:gd name="T1" fmla="*/ 146 h 162"/>
                <a:gd name="T2" fmla="*/ 219 w 221"/>
                <a:gd name="T3" fmla="*/ 175 h 162"/>
                <a:gd name="T4" fmla="*/ 187 w 221"/>
                <a:gd name="T5" fmla="*/ 204 h 162"/>
                <a:gd name="T6" fmla="*/ 103 w 221"/>
                <a:gd name="T7" fmla="*/ 204 h 162"/>
                <a:gd name="T8" fmla="*/ 32 w 221"/>
                <a:gd name="T9" fmla="*/ 175 h 162"/>
                <a:gd name="T10" fmla="*/ 0 w 221"/>
                <a:gd name="T11" fmla="*/ 0 h 162"/>
                <a:gd name="T12" fmla="*/ 40 w 221"/>
                <a:gd name="T13" fmla="*/ 19 h 162"/>
                <a:gd name="T14" fmla="*/ 95 w 221"/>
                <a:gd name="T15" fmla="*/ 0 h 162"/>
                <a:gd name="T16" fmla="*/ 148 w 221"/>
                <a:gd name="T17" fmla="*/ 39 h 162"/>
                <a:gd name="T18" fmla="*/ 164 w 221"/>
                <a:gd name="T19" fmla="*/ 107 h 162"/>
                <a:gd name="T20" fmla="*/ 187 w 221"/>
                <a:gd name="T21" fmla="*/ 146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1"/>
                <a:gd name="T34" fmla="*/ 0 h 162"/>
                <a:gd name="T35" fmla="*/ 221 w 221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1" h="162">
                  <a:moveTo>
                    <a:pt x="189" y="116"/>
                  </a:moveTo>
                  <a:lnTo>
                    <a:pt x="221" y="139"/>
                  </a:lnTo>
                  <a:lnTo>
                    <a:pt x="189" y="162"/>
                  </a:lnTo>
                  <a:lnTo>
                    <a:pt x="103" y="162"/>
                  </a:lnTo>
                  <a:lnTo>
                    <a:pt x="32" y="139"/>
                  </a:lnTo>
                  <a:lnTo>
                    <a:pt x="0" y="0"/>
                  </a:lnTo>
                  <a:lnTo>
                    <a:pt x="40" y="15"/>
                  </a:lnTo>
                  <a:lnTo>
                    <a:pt x="95" y="0"/>
                  </a:lnTo>
                  <a:lnTo>
                    <a:pt x="150" y="31"/>
                  </a:lnTo>
                  <a:lnTo>
                    <a:pt x="166" y="85"/>
                  </a:lnTo>
                  <a:lnTo>
                    <a:pt x="189" y="1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6" name="Freeform 66"/>
            <p:cNvSpPr>
              <a:spLocks noChangeAspect="1"/>
            </p:cNvSpPr>
            <p:nvPr/>
          </p:nvSpPr>
          <p:spPr bwMode="auto">
            <a:xfrm>
              <a:off x="1501" y="672"/>
              <a:ext cx="379" cy="285"/>
            </a:xfrm>
            <a:custGeom>
              <a:avLst/>
              <a:gdLst>
                <a:gd name="T0" fmla="*/ 356 w 378"/>
                <a:gd name="T1" fmla="*/ 0 h 256"/>
                <a:gd name="T2" fmla="*/ 325 w 378"/>
                <a:gd name="T3" fmla="*/ 39 h 256"/>
                <a:gd name="T4" fmla="*/ 380 w 378"/>
                <a:gd name="T5" fmla="*/ 96 h 256"/>
                <a:gd name="T6" fmla="*/ 349 w 378"/>
                <a:gd name="T7" fmla="*/ 135 h 256"/>
                <a:gd name="T8" fmla="*/ 356 w 378"/>
                <a:gd name="T9" fmla="*/ 164 h 256"/>
                <a:gd name="T10" fmla="*/ 380 w 378"/>
                <a:gd name="T11" fmla="*/ 164 h 256"/>
                <a:gd name="T12" fmla="*/ 380 w 378"/>
                <a:gd name="T13" fmla="*/ 240 h 256"/>
                <a:gd name="T14" fmla="*/ 332 w 378"/>
                <a:gd name="T15" fmla="*/ 298 h 256"/>
                <a:gd name="T16" fmla="*/ 317 w 378"/>
                <a:gd name="T17" fmla="*/ 317 h 256"/>
                <a:gd name="T18" fmla="*/ 270 w 378"/>
                <a:gd name="T19" fmla="*/ 288 h 256"/>
                <a:gd name="T20" fmla="*/ 270 w 378"/>
                <a:gd name="T21" fmla="*/ 240 h 256"/>
                <a:gd name="T22" fmla="*/ 230 w 378"/>
                <a:gd name="T23" fmla="*/ 173 h 256"/>
                <a:gd name="T24" fmla="*/ 181 w 378"/>
                <a:gd name="T25" fmla="*/ 135 h 256"/>
                <a:gd name="T26" fmla="*/ 16 w 378"/>
                <a:gd name="T27" fmla="*/ 116 h 256"/>
                <a:gd name="T28" fmla="*/ 0 w 378"/>
                <a:gd name="T29" fmla="*/ 0 h 256"/>
                <a:gd name="T30" fmla="*/ 356 w 378"/>
                <a:gd name="T31" fmla="*/ 0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256"/>
                <a:gd name="T50" fmla="*/ 378 w 378"/>
                <a:gd name="T51" fmla="*/ 256 h 2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256">
                  <a:moveTo>
                    <a:pt x="354" y="0"/>
                  </a:moveTo>
                  <a:lnTo>
                    <a:pt x="323" y="31"/>
                  </a:lnTo>
                  <a:lnTo>
                    <a:pt x="378" y="77"/>
                  </a:lnTo>
                  <a:lnTo>
                    <a:pt x="347" y="109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378" y="194"/>
                  </a:lnTo>
                  <a:lnTo>
                    <a:pt x="330" y="241"/>
                  </a:lnTo>
                  <a:lnTo>
                    <a:pt x="315" y="256"/>
                  </a:lnTo>
                  <a:lnTo>
                    <a:pt x="268" y="233"/>
                  </a:lnTo>
                  <a:lnTo>
                    <a:pt x="268" y="194"/>
                  </a:lnTo>
                  <a:lnTo>
                    <a:pt x="228" y="139"/>
                  </a:lnTo>
                  <a:lnTo>
                    <a:pt x="181" y="109"/>
                  </a:lnTo>
                  <a:lnTo>
                    <a:pt x="16" y="93"/>
                  </a:lnTo>
                  <a:lnTo>
                    <a:pt x="0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7" name="Freeform 67"/>
            <p:cNvSpPr>
              <a:spLocks noChangeAspect="1"/>
            </p:cNvSpPr>
            <p:nvPr/>
          </p:nvSpPr>
          <p:spPr bwMode="auto">
            <a:xfrm>
              <a:off x="1501" y="1808"/>
              <a:ext cx="174" cy="238"/>
            </a:xfrm>
            <a:custGeom>
              <a:avLst/>
              <a:gdLst>
                <a:gd name="T0" fmla="*/ 143 w 173"/>
                <a:gd name="T1" fmla="*/ 0 h 212"/>
                <a:gd name="T2" fmla="*/ 143 w 173"/>
                <a:gd name="T3" fmla="*/ 49 h 212"/>
                <a:gd name="T4" fmla="*/ 175 w 173"/>
                <a:gd name="T5" fmla="*/ 70 h 212"/>
                <a:gd name="T6" fmla="*/ 175 w 173"/>
                <a:gd name="T7" fmla="*/ 90 h 212"/>
                <a:gd name="T8" fmla="*/ 167 w 173"/>
                <a:gd name="T9" fmla="*/ 109 h 212"/>
                <a:gd name="T10" fmla="*/ 175 w 173"/>
                <a:gd name="T11" fmla="*/ 130 h 212"/>
                <a:gd name="T12" fmla="*/ 167 w 173"/>
                <a:gd name="T13" fmla="*/ 130 h 212"/>
                <a:gd name="T14" fmla="*/ 175 w 173"/>
                <a:gd name="T15" fmla="*/ 168 h 212"/>
                <a:gd name="T16" fmla="*/ 175 w 173"/>
                <a:gd name="T17" fmla="*/ 209 h 212"/>
                <a:gd name="T18" fmla="*/ 143 w 173"/>
                <a:gd name="T19" fmla="*/ 228 h 212"/>
                <a:gd name="T20" fmla="*/ 143 w 173"/>
                <a:gd name="T21" fmla="*/ 267 h 212"/>
                <a:gd name="T22" fmla="*/ 104 w 173"/>
                <a:gd name="T23" fmla="*/ 267 h 212"/>
                <a:gd name="T24" fmla="*/ 79 w 173"/>
                <a:gd name="T25" fmla="*/ 209 h 212"/>
                <a:gd name="T26" fmla="*/ 40 w 173"/>
                <a:gd name="T27" fmla="*/ 168 h 212"/>
                <a:gd name="T28" fmla="*/ 16 w 173"/>
                <a:gd name="T29" fmla="*/ 130 h 212"/>
                <a:gd name="T30" fmla="*/ 0 w 173"/>
                <a:gd name="T31" fmla="*/ 81 h 212"/>
                <a:gd name="T32" fmla="*/ 16 w 173"/>
                <a:gd name="T33" fmla="*/ 40 h 212"/>
                <a:gd name="T34" fmla="*/ 120 w 173"/>
                <a:gd name="T35" fmla="*/ 0 h 212"/>
                <a:gd name="T36" fmla="*/ 143 w 173"/>
                <a:gd name="T37" fmla="*/ 0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212"/>
                <a:gd name="T59" fmla="*/ 173 w 173"/>
                <a:gd name="T60" fmla="*/ 212 h 2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212">
                  <a:moveTo>
                    <a:pt x="141" y="0"/>
                  </a:moveTo>
                  <a:lnTo>
                    <a:pt x="141" y="39"/>
                  </a:lnTo>
                  <a:lnTo>
                    <a:pt x="173" y="55"/>
                  </a:lnTo>
                  <a:lnTo>
                    <a:pt x="173" y="71"/>
                  </a:lnTo>
                  <a:lnTo>
                    <a:pt x="165" y="86"/>
                  </a:lnTo>
                  <a:lnTo>
                    <a:pt x="173" y="103"/>
                  </a:lnTo>
                  <a:lnTo>
                    <a:pt x="165" y="103"/>
                  </a:lnTo>
                  <a:lnTo>
                    <a:pt x="173" y="134"/>
                  </a:lnTo>
                  <a:lnTo>
                    <a:pt x="173" y="166"/>
                  </a:lnTo>
                  <a:lnTo>
                    <a:pt x="141" y="181"/>
                  </a:lnTo>
                  <a:lnTo>
                    <a:pt x="141" y="212"/>
                  </a:lnTo>
                  <a:lnTo>
                    <a:pt x="102" y="212"/>
                  </a:lnTo>
                  <a:lnTo>
                    <a:pt x="79" y="166"/>
                  </a:lnTo>
                  <a:lnTo>
                    <a:pt x="40" y="134"/>
                  </a:lnTo>
                  <a:lnTo>
                    <a:pt x="16" y="103"/>
                  </a:lnTo>
                  <a:lnTo>
                    <a:pt x="0" y="64"/>
                  </a:lnTo>
                  <a:lnTo>
                    <a:pt x="16" y="32"/>
                  </a:lnTo>
                  <a:lnTo>
                    <a:pt x="118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Freeform 68"/>
            <p:cNvSpPr>
              <a:spLocks noChangeAspect="1"/>
            </p:cNvSpPr>
            <p:nvPr/>
          </p:nvSpPr>
          <p:spPr bwMode="auto">
            <a:xfrm>
              <a:off x="911" y="996"/>
              <a:ext cx="330" cy="383"/>
            </a:xfrm>
            <a:custGeom>
              <a:avLst/>
              <a:gdLst>
                <a:gd name="T0" fmla="*/ 0 w 330"/>
                <a:gd name="T1" fmla="*/ 263 h 342"/>
                <a:gd name="T2" fmla="*/ 56 w 330"/>
                <a:gd name="T3" fmla="*/ 263 h 342"/>
                <a:gd name="T4" fmla="*/ 95 w 330"/>
                <a:gd name="T5" fmla="*/ 185 h 342"/>
                <a:gd name="T6" fmla="*/ 205 w 330"/>
                <a:gd name="T7" fmla="*/ 127 h 342"/>
                <a:gd name="T8" fmla="*/ 251 w 330"/>
                <a:gd name="T9" fmla="*/ 0 h 342"/>
                <a:gd name="T10" fmla="*/ 275 w 330"/>
                <a:gd name="T11" fmla="*/ 0 h 342"/>
                <a:gd name="T12" fmla="*/ 283 w 330"/>
                <a:gd name="T13" fmla="*/ 38 h 342"/>
                <a:gd name="T14" fmla="*/ 267 w 330"/>
                <a:gd name="T15" fmla="*/ 38 h 342"/>
                <a:gd name="T16" fmla="*/ 267 w 330"/>
                <a:gd name="T17" fmla="*/ 106 h 342"/>
                <a:gd name="T18" fmla="*/ 244 w 330"/>
                <a:gd name="T19" fmla="*/ 106 h 342"/>
                <a:gd name="T20" fmla="*/ 267 w 330"/>
                <a:gd name="T21" fmla="*/ 146 h 342"/>
                <a:gd name="T22" fmla="*/ 251 w 330"/>
                <a:gd name="T23" fmla="*/ 156 h 342"/>
                <a:gd name="T24" fmla="*/ 330 w 330"/>
                <a:gd name="T25" fmla="*/ 156 h 342"/>
                <a:gd name="T26" fmla="*/ 330 w 330"/>
                <a:gd name="T27" fmla="*/ 205 h 342"/>
                <a:gd name="T28" fmla="*/ 307 w 330"/>
                <a:gd name="T29" fmla="*/ 205 h 342"/>
                <a:gd name="T30" fmla="*/ 307 w 330"/>
                <a:gd name="T31" fmla="*/ 321 h 342"/>
                <a:gd name="T32" fmla="*/ 299 w 330"/>
                <a:gd name="T33" fmla="*/ 321 h 342"/>
                <a:gd name="T34" fmla="*/ 299 w 330"/>
                <a:gd name="T35" fmla="*/ 429 h 342"/>
                <a:gd name="T36" fmla="*/ 32 w 330"/>
                <a:gd name="T37" fmla="*/ 429 h 342"/>
                <a:gd name="T38" fmla="*/ 0 w 330"/>
                <a:gd name="T39" fmla="*/ 263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0"/>
                <a:gd name="T61" fmla="*/ 0 h 342"/>
                <a:gd name="T62" fmla="*/ 330 w 330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0" h="342">
                  <a:moveTo>
                    <a:pt x="0" y="210"/>
                  </a:moveTo>
                  <a:lnTo>
                    <a:pt x="56" y="210"/>
                  </a:lnTo>
                  <a:lnTo>
                    <a:pt x="95" y="147"/>
                  </a:lnTo>
                  <a:lnTo>
                    <a:pt x="205" y="101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283" y="30"/>
                  </a:lnTo>
                  <a:lnTo>
                    <a:pt x="267" y="30"/>
                  </a:lnTo>
                  <a:lnTo>
                    <a:pt x="267" y="85"/>
                  </a:lnTo>
                  <a:lnTo>
                    <a:pt x="244" y="85"/>
                  </a:lnTo>
                  <a:lnTo>
                    <a:pt x="267" y="116"/>
                  </a:lnTo>
                  <a:lnTo>
                    <a:pt x="251" y="124"/>
                  </a:lnTo>
                  <a:lnTo>
                    <a:pt x="330" y="124"/>
                  </a:lnTo>
                  <a:lnTo>
                    <a:pt x="330" y="163"/>
                  </a:lnTo>
                  <a:lnTo>
                    <a:pt x="307" y="163"/>
                  </a:lnTo>
                  <a:lnTo>
                    <a:pt x="307" y="256"/>
                  </a:lnTo>
                  <a:lnTo>
                    <a:pt x="299" y="256"/>
                  </a:lnTo>
                  <a:lnTo>
                    <a:pt x="299" y="342"/>
                  </a:lnTo>
                  <a:lnTo>
                    <a:pt x="32" y="342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Freeform 69"/>
            <p:cNvSpPr>
              <a:spLocks noChangeAspect="1"/>
            </p:cNvSpPr>
            <p:nvPr/>
          </p:nvSpPr>
          <p:spPr bwMode="auto">
            <a:xfrm>
              <a:off x="1769" y="1195"/>
              <a:ext cx="236" cy="211"/>
            </a:xfrm>
            <a:custGeom>
              <a:avLst/>
              <a:gdLst>
                <a:gd name="T0" fmla="*/ 0 w 235"/>
                <a:gd name="T1" fmla="*/ 0 h 189"/>
                <a:gd name="T2" fmla="*/ 214 w 235"/>
                <a:gd name="T3" fmla="*/ 0 h 189"/>
                <a:gd name="T4" fmla="*/ 214 w 235"/>
                <a:gd name="T5" fmla="*/ 20 h 189"/>
                <a:gd name="T6" fmla="*/ 237 w 235"/>
                <a:gd name="T7" fmla="*/ 40 h 189"/>
                <a:gd name="T8" fmla="*/ 214 w 235"/>
                <a:gd name="T9" fmla="*/ 49 h 189"/>
                <a:gd name="T10" fmla="*/ 214 w 235"/>
                <a:gd name="T11" fmla="*/ 78 h 189"/>
                <a:gd name="T12" fmla="*/ 190 w 235"/>
                <a:gd name="T13" fmla="*/ 117 h 189"/>
                <a:gd name="T14" fmla="*/ 151 w 235"/>
                <a:gd name="T15" fmla="*/ 117 h 189"/>
                <a:gd name="T16" fmla="*/ 128 w 235"/>
                <a:gd name="T17" fmla="*/ 147 h 189"/>
                <a:gd name="T18" fmla="*/ 94 w 235"/>
                <a:gd name="T19" fmla="*/ 205 h 189"/>
                <a:gd name="T20" fmla="*/ 94 w 235"/>
                <a:gd name="T21" fmla="*/ 236 h 189"/>
                <a:gd name="T22" fmla="*/ 110 w 235"/>
                <a:gd name="T23" fmla="*/ 236 h 189"/>
                <a:gd name="T24" fmla="*/ 79 w 235"/>
                <a:gd name="T25" fmla="*/ 236 h 189"/>
                <a:gd name="T26" fmla="*/ 0 w 235"/>
                <a:gd name="T27" fmla="*/ 195 h 189"/>
                <a:gd name="T28" fmla="*/ 0 w 235"/>
                <a:gd name="T29" fmla="*/ 128 h 189"/>
                <a:gd name="T30" fmla="*/ 0 w 235"/>
                <a:gd name="T31" fmla="*/ 0 h 1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5"/>
                <a:gd name="T49" fmla="*/ 0 h 189"/>
                <a:gd name="T50" fmla="*/ 235 w 235"/>
                <a:gd name="T51" fmla="*/ 189 h 1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5" h="189">
                  <a:moveTo>
                    <a:pt x="0" y="0"/>
                  </a:moveTo>
                  <a:lnTo>
                    <a:pt x="212" y="0"/>
                  </a:lnTo>
                  <a:lnTo>
                    <a:pt x="212" y="16"/>
                  </a:lnTo>
                  <a:lnTo>
                    <a:pt x="235" y="32"/>
                  </a:lnTo>
                  <a:lnTo>
                    <a:pt x="212" y="39"/>
                  </a:lnTo>
                  <a:lnTo>
                    <a:pt x="212" y="63"/>
                  </a:lnTo>
                  <a:lnTo>
                    <a:pt x="188" y="94"/>
                  </a:lnTo>
                  <a:lnTo>
                    <a:pt x="149" y="94"/>
                  </a:lnTo>
                  <a:lnTo>
                    <a:pt x="126" y="118"/>
                  </a:lnTo>
                  <a:lnTo>
                    <a:pt x="94" y="165"/>
                  </a:lnTo>
                  <a:lnTo>
                    <a:pt x="94" y="189"/>
                  </a:lnTo>
                  <a:lnTo>
                    <a:pt x="110" y="189"/>
                  </a:lnTo>
                  <a:lnTo>
                    <a:pt x="79" y="189"/>
                  </a:lnTo>
                  <a:lnTo>
                    <a:pt x="0" y="157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0" name="Freeform 70"/>
            <p:cNvSpPr>
              <a:spLocks noChangeAspect="1"/>
            </p:cNvSpPr>
            <p:nvPr/>
          </p:nvSpPr>
          <p:spPr bwMode="auto">
            <a:xfrm>
              <a:off x="2373" y="1029"/>
              <a:ext cx="246" cy="245"/>
            </a:xfrm>
            <a:custGeom>
              <a:avLst/>
              <a:gdLst>
                <a:gd name="T0" fmla="*/ 248 w 244"/>
                <a:gd name="T1" fmla="*/ 40 h 220"/>
                <a:gd name="T2" fmla="*/ 216 w 244"/>
                <a:gd name="T3" fmla="*/ 108 h 220"/>
                <a:gd name="T4" fmla="*/ 209 w 244"/>
                <a:gd name="T5" fmla="*/ 166 h 220"/>
                <a:gd name="T6" fmla="*/ 216 w 244"/>
                <a:gd name="T7" fmla="*/ 166 h 220"/>
                <a:gd name="T8" fmla="*/ 209 w 244"/>
                <a:gd name="T9" fmla="*/ 233 h 220"/>
                <a:gd name="T10" fmla="*/ 160 w 244"/>
                <a:gd name="T11" fmla="*/ 263 h 220"/>
                <a:gd name="T12" fmla="*/ 65 w 244"/>
                <a:gd name="T13" fmla="*/ 233 h 220"/>
                <a:gd name="T14" fmla="*/ 32 w 244"/>
                <a:gd name="T15" fmla="*/ 273 h 220"/>
                <a:gd name="T16" fmla="*/ 39 w 244"/>
                <a:gd name="T17" fmla="*/ 243 h 220"/>
                <a:gd name="T18" fmla="*/ 0 w 244"/>
                <a:gd name="T19" fmla="*/ 185 h 220"/>
                <a:gd name="T20" fmla="*/ 8 w 244"/>
                <a:gd name="T21" fmla="*/ 108 h 220"/>
                <a:gd name="T22" fmla="*/ 0 w 244"/>
                <a:gd name="T23" fmla="*/ 78 h 220"/>
                <a:gd name="T24" fmla="*/ 160 w 244"/>
                <a:gd name="T25" fmla="*/ 48 h 220"/>
                <a:gd name="T26" fmla="*/ 209 w 244"/>
                <a:gd name="T27" fmla="*/ 0 h 220"/>
                <a:gd name="T28" fmla="*/ 248 w 244"/>
                <a:gd name="T29" fmla="*/ 40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4"/>
                <a:gd name="T46" fmla="*/ 0 h 220"/>
                <a:gd name="T47" fmla="*/ 244 w 244"/>
                <a:gd name="T48" fmla="*/ 220 h 2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4" h="220">
                  <a:moveTo>
                    <a:pt x="244" y="32"/>
                  </a:moveTo>
                  <a:lnTo>
                    <a:pt x="212" y="87"/>
                  </a:lnTo>
                  <a:lnTo>
                    <a:pt x="205" y="134"/>
                  </a:lnTo>
                  <a:lnTo>
                    <a:pt x="212" y="134"/>
                  </a:lnTo>
                  <a:lnTo>
                    <a:pt x="205" y="188"/>
                  </a:lnTo>
                  <a:lnTo>
                    <a:pt x="158" y="212"/>
                  </a:lnTo>
                  <a:lnTo>
                    <a:pt x="63" y="188"/>
                  </a:lnTo>
                  <a:lnTo>
                    <a:pt x="32" y="220"/>
                  </a:lnTo>
                  <a:lnTo>
                    <a:pt x="39" y="196"/>
                  </a:lnTo>
                  <a:lnTo>
                    <a:pt x="0" y="149"/>
                  </a:lnTo>
                  <a:lnTo>
                    <a:pt x="8" y="87"/>
                  </a:lnTo>
                  <a:lnTo>
                    <a:pt x="0" y="63"/>
                  </a:lnTo>
                  <a:lnTo>
                    <a:pt x="158" y="39"/>
                  </a:lnTo>
                  <a:lnTo>
                    <a:pt x="205" y="0"/>
                  </a:lnTo>
                  <a:lnTo>
                    <a:pt x="244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Freeform 71"/>
            <p:cNvSpPr>
              <a:spLocks noChangeAspect="1"/>
            </p:cNvSpPr>
            <p:nvPr/>
          </p:nvSpPr>
          <p:spPr bwMode="auto">
            <a:xfrm>
              <a:off x="1345" y="1310"/>
              <a:ext cx="535" cy="532"/>
            </a:xfrm>
            <a:custGeom>
              <a:avLst/>
              <a:gdLst>
                <a:gd name="T0" fmla="*/ 24 w 535"/>
                <a:gd name="T1" fmla="*/ 574 h 476"/>
                <a:gd name="T2" fmla="*/ 16 w 535"/>
                <a:gd name="T3" fmla="*/ 554 h 476"/>
                <a:gd name="T4" fmla="*/ 31 w 535"/>
                <a:gd name="T5" fmla="*/ 528 h 476"/>
                <a:gd name="T6" fmla="*/ 63 w 535"/>
                <a:gd name="T7" fmla="*/ 477 h 476"/>
                <a:gd name="T8" fmla="*/ 87 w 535"/>
                <a:gd name="T9" fmla="*/ 487 h 476"/>
                <a:gd name="T10" fmla="*/ 142 w 535"/>
                <a:gd name="T11" fmla="*/ 447 h 476"/>
                <a:gd name="T12" fmla="*/ 142 w 535"/>
                <a:gd name="T13" fmla="*/ 438 h 476"/>
                <a:gd name="T14" fmla="*/ 197 w 535"/>
                <a:gd name="T15" fmla="*/ 380 h 476"/>
                <a:gd name="T16" fmla="*/ 275 w 535"/>
                <a:gd name="T17" fmla="*/ 321 h 476"/>
                <a:gd name="T18" fmla="*/ 292 w 535"/>
                <a:gd name="T19" fmla="*/ 234 h 476"/>
                <a:gd name="T20" fmla="*/ 338 w 535"/>
                <a:gd name="T21" fmla="*/ 184 h 476"/>
                <a:gd name="T22" fmla="*/ 307 w 535"/>
                <a:gd name="T23" fmla="*/ 97 h 476"/>
                <a:gd name="T24" fmla="*/ 307 w 535"/>
                <a:gd name="T25" fmla="*/ 67 h 476"/>
                <a:gd name="T26" fmla="*/ 338 w 535"/>
                <a:gd name="T27" fmla="*/ 59 h 476"/>
                <a:gd name="T28" fmla="*/ 354 w 535"/>
                <a:gd name="T29" fmla="*/ 0 h 476"/>
                <a:gd name="T30" fmla="*/ 425 w 535"/>
                <a:gd name="T31" fmla="*/ 0 h 476"/>
                <a:gd name="T32" fmla="*/ 425 w 535"/>
                <a:gd name="T33" fmla="*/ 67 h 476"/>
                <a:gd name="T34" fmla="*/ 504 w 535"/>
                <a:gd name="T35" fmla="*/ 107 h 476"/>
                <a:gd name="T36" fmla="*/ 535 w 535"/>
                <a:gd name="T37" fmla="*/ 107 h 476"/>
                <a:gd name="T38" fmla="*/ 487 w 535"/>
                <a:gd name="T39" fmla="*/ 135 h 476"/>
                <a:gd name="T40" fmla="*/ 472 w 535"/>
                <a:gd name="T41" fmla="*/ 156 h 476"/>
                <a:gd name="T42" fmla="*/ 425 w 535"/>
                <a:gd name="T43" fmla="*/ 156 h 476"/>
                <a:gd name="T44" fmla="*/ 401 w 535"/>
                <a:gd name="T45" fmla="*/ 194 h 476"/>
                <a:gd name="T46" fmla="*/ 362 w 535"/>
                <a:gd name="T47" fmla="*/ 184 h 476"/>
                <a:gd name="T48" fmla="*/ 354 w 535"/>
                <a:gd name="T49" fmla="*/ 477 h 476"/>
                <a:gd name="T50" fmla="*/ 275 w 535"/>
                <a:gd name="T51" fmla="*/ 477 h 476"/>
                <a:gd name="T52" fmla="*/ 275 w 535"/>
                <a:gd name="T53" fmla="*/ 554 h 476"/>
                <a:gd name="T54" fmla="*/ 173 w 535"/>
                <a:gd name="T55" fmla="*/ 595 h 476"/>
                <a:gd name="T56" fmla="*/ 0 w 535"/>
                <a:gd name="T57" fmla="*/ 574 h 476"/>
                <a:gd name="T58" fmla="*/ 24 w 535"/>
                <a:gd name="T59" fmla="*/ 574 h 4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5"/>
                <a:gd name="T91" fmla="*/ 0 h 476"/>
                <a:gd name="T92" fmla="*/ 535 w 535"/>
                <a:gd name="T93" fmla="*/ 476 h 4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5" h="476">
                  <a:moveTo>
                    <a:pt x="24" y="460"/>
                  </a:moveTo>
                  <a:lnTo>
                    <a:pt x="16" y="444"/>
                  </a:lnTo>
                  <a:lnTo>
                    <a:pt x="31" y="422"/>
                  </a:lnTo>
                  <a:lnTo>
                    <a:pt x="63" y="382"/>
                  </a:lnTo>
                  <a:lnTo>
                    <a:pt x="87" y="390"/>
                  </a:lnTo>
                  <a:lnTo>
                    <a:pt x="142" y="358"/>
                  </a:lnTo>
                  <a:lnTo>
                    <a:pt x="142" y="351"/>
                  </a:lnTo>
                  <a:lnTo>
                    <a:pt x="197" y="304"/>
                  </a:lnTo>
                  <a:lnTo>
                    <a:pt x="275" y="257"/>
                  </a:lnTo>
                  <a:lnTo>
                    <a:pt x="292" y="187"/>
                  </a:lnTo>
                  <a:lnTo>
                    <a:pt x="338" y="148"/>
                  </a:lnTo>
                  <a:lnTo>
                    <a:pt x="307" y="78"/>
                  </a:lnTo>
                  <a:lnTo>
                    <a:pt x="307" y="54"/>
                  </a:lnTo>
                  <a:lnTo>
                    <a:pt x="338" y="47"/>
                  </a:lnTo>
                  <a:lnTo>
                    <a:pt x="354" y="0"/>
                  </a:lnTo>
                  <a:lnTo>
                    <a:pt x="425" y="0"/>
                  </a:lnTo>
                  <a:lnTo>
                    <a:pt x="425" y="54"/>
                  </a:lnTo>
                  <a:lnTo>
                    <a:pt x="504" y="86"/>
                  </a:lnTo>
                  <a:lnTo>
                    <a:pt x="535" y="86"/>
                  </a:lnTo>
                  <a:lnTo>
                    <a:pt x="487" y="108"/>
                  </a:lnTo>
                  <a:lnTo>
                    <a:pt x="472" y="125"/>
                  </a:lnTo>
                  <a:lnTo>
                    <a:pt x="425" y="125"/>
                  </a:lnTo>
                  <a:lnTo>
                    <a:pt x="401" y="156"/>
                  </a:lnTo>
                  <a:lnTo>
                    <a:pt x="362" y="148"/>
                  </a:lnTo>
                  <a:lnTo>
                    <a:pt x="354" y="382"/>
                  </a:lnTo>
                  <a:lnTo>
                    <a:pt x="275" y="382"/>
                  </a:lnTo>
                  <a:lnTo>
                    <a:pt x="275" y="444"/>
                  </a:lnTo>
                  <a:lnTo>
                    <a:pt x="173" y="476"/>
                  </a:lnTo>
                  <a:lnTo>
                    <a:pt x="0" y="460"/>
                  </a:lnTo>
                  <a:lnTo>
                    <a:pt x="24" y="4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2" name="Freeform 72"/>
            <p:cNvSpPr>
              <a:spLocks noChangeAspect="1"/>
            </p:cNvSpPr>
            <p:nvPr/>
          </p:nvSpPr>
          <p:spPr bwMode="auto">
            <a:xfrm>
              <a:off x="1488" y="773"/>
              <a:ext cx="329" cy="256"/>
            </a:xfrm>
            <a:custGeom>
              <a:avLst/>
              <a:gdLst>
                <a:gd name="T0" fmla="*/ 280 w 330"/>
                <a:gd name="T1" fmla="*/ 229 h 228"/>
                <a:gd name="T2" fmla="*/ 280 w 330"/>
                <a:gd name="T3" fmla="*/ 258 h 228"/>
                <a:gd name="T4" fmla="*/ 226 w 330"/>
                <a:gd name="T5" fmla="*/ 248 h 228"/>
                <a:gd name="T6" fmla="*/ 218 w 330"/>
                <a:gd name="T7" fmla="*/ 258 h 228"/>
                <a:gd name="T8" fmla="*/ 194 w 330"/>
                <a:gd name="T9" fmla="*/ 258 h 228"/>
                <a:gd name="T10" fmla="*/ 194 w 330"/>
                <a:gd name="T11" fmla="*/ 287 h 228"/>
                <a:gd name="T12" fmla="*/ 133 w 330"/>
                <a:gd name="T13" fmla="*/ 287 h 228"/>
                <a:gd name="T14" fmla="*/ 126 w 330"/>
                <a:gd name="T15" fmla="*/ 258 h 228"/>
                <a:gd name="T16" fmla="*/ 117 w 330"/>
                <a:gd name="T17" fmla="*/ 258 h 228"/>
                <a:gd name="T18" fmla="*/ 126 w 330"/>
                <a:gd name="T19" fmla="*/ 267 h 228"/>
                <a:gd name="T20" fmla="*/ 102 w 330"/>
                <a:gd name="T21" fmla="*/ 267 h 228"/>
                <a:gd name="T22" fmla="*/ 94 w 330"/>
                <a:gd name="T23" fmla="*/ 258 h 228"/>
                <a:gd name="T24" fmla="*/ 94 w 330"/>
                <a:gd name="T25" fmla="*/ 287 h 228"/>
                <a:gd name="T26" fmla="*/ 0 w 330"/>
                <a:gd name="T27" fmla="*/ 287 h 228"/>
                <a:gd name="T28" fmla="*/ 0 w 330"/>
                <a:gd name="T29" fmla="*/ 248 h 228"/>
                <a:gd name="T30" fmla="*/ 0 w 330"/>
                <a:gd name="T31" fmla="*/ 109 h 228"/>
                <a:gd name="T32" fmla="*/ 7 w 330"/>
                <a:gd name="T33" fmla="*/ 99 h 228"/>
                <a:gd name="T34" fmla="*/ 7 w 330"/>
                <a:gd name="T35" fmla="*/ 70 h 228"/>
                <a:gd name="T36" fmla="*/ 55 w 330"/>
                <a:gd name="T37" fmla="*/ 30 h 228"/>
                <a:gd name="T38" fmla="*/ 31 w 330"/>
                <a:gd name="T39" fmla="*/ 0 h 228"/>
                <a:gd name="T40" fmla="*/ 194 w 330"/>
                <a:gd name="T41" fmla="*/ 20 h 228"/>
                <a:gd name="T42" fmla="*/ 241 w 330"/>
                <a:gd name="T43" fmla="*/ 60 h 228"/>
                <a:gd name="T44" fmla="*/ 280 w 330"/>
                <a:gd name="T45" fmla="*/ 130 h 228"/>
                <a:gd name="T46" fmla="*/ 280 w 330"/>
                <a:gd name="T47" fmla="*/ 179 h 228"/>
                <a:gd name="T48" fmla="*/ 328 w 330"/>
                <a:gd name="T49" fmla="*/ 208 h 228"/>
                <a:gd name="T50" fmla="*/ 328 w 330"/>
                <a:gd name="T51" fmla="*/ 218 h 228"/>
                <a:gd name="T52" fmla="*/ 280 w 330"/>
                <a:gd name="T53" fmla="*/ 229 h 2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0"/>
                <a:gd name="T82" fmla="*/ 0 h 228"/>
                <a:gd name="T83" fmla="*/ 330 w 330"/>
                <a:gd name="T84" fmla="*/ 228 h 2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0" h="228">
                  <a:moveTo>
                    <a:pt x="282" y="182"/>
                  </a:moveTo>
                  <a:lnTo>
                    <a:pt x="282" y="205"/>
                  </a:lnTo>
                  <a:lnTo>
                    <a:pt x="228" y="197"/>
                  </a:lnTo>
                  <a:lnTo>
                    <a:pt x="220" y="205"/>
                  </a:lnTo>
                  <a:lnTo>
                    <a:pt x="196" y="205"/>
                  </a:lnTo>
                  <a:lnTo>
                    <a:pt x="196" y="228"/>
                  </a:lnTo>
                  <a:lnTo>
                    <a:pt x="133" y="228"/>
                  </a:lnTo>
                  <a:lnTo>
                    <a:pt x="126" y="205"/>
                  </a:lnTo>
                  <a:lnTo>
                    <a:pt x="117" y="205"/>
                  </a:lnTo>
                  <a:lnTo>
                    <a:pt x="126" y="212"/>
                  </a:lnTo>
                  <a:lnTo>
                    <a:pt x="102" y="212"/>
                  </a:lnTo>
                  <a:lnTo>
                    <a:pt x="94" y="205"/>
                  </a:lnTo>
                  <a:lnTo>
                    <a:pt x="94" y="228"/>
                  </a:lnTo>
                  <a:lnTo>
                    <a:pt x="0" y="228"/>
                  </a:lnTo>
                  <a:lnTo>
                    <a:pt x="0" y="197"/>
                  </a:lnTo>
                  <a:lnTo>
                    <a:pt x="0" y="86"/>
                  </a:lnTo>
                  <a:lnTo>
                    <a:pt x="7" y="78"/>
                  </a:lnTo>
                  <a:lnTo>
                    <a:pt x="7" y="55"/>
                  </a:lnTo>
                  <a:lnTo>
                    <a:pt x="55" y="24"/>
                  </a:lnTo>
                  <a:lnTo>
                    <a:pt x="31" y="0"/>
                  </a:lnTo>
                  <a:lnTo>
                    <a:pt x="196" y="16"/>
                  </a:lnTo>
                  <a:lnTo>
                    <a:pt x="243" y="47"/>
                  </a:lnTo>
                  <a:lnTo>
                    <a:pt x="282" y="103"/>
                  </a:lnTo>
                  <a:lnTo>
                    <a:pt x="282" y="142"/>
                  </a:lnTo>
                  <a:lnTo>
                    <a:pt x="330" y="165"/>
                  </a:lnTo>
                  <a:lnTo>
                    <a:pt x="330" y="173"/>
                  </a:lnTo>
                  <a:lnTo>
                    <a:pt x="282" y="18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3" name="Freeform 73"/>
            <p:cNvSpPr>
              <a:spLocks noChangeAspect="1"/>
            </p:cNvSpPr>
            <p:nvPr/>
          </p:nvSpPr>
          <p:spPr bwMode="auto">
            <a:xfrm>
              <a:off x="2831" y="1983"/>
              <a:ext cx="221" cy="167"/>
            </a:xfrm>
            <a:custGeom>
              <a:avLst/>
              <a:gdLst>
                <a:gd name="T0" fmla="*/ 0 w 221"/>
                <a:gd name="T1" fmla="*/ 78 h 150"/>
                <a:gd name="T2" fmla="*/ 8 w 221"/>
                <a:gd name="T3" fmla="*/ 108 h 150"/>
                <a:gd name="T4" fmla="*/ 8 w 221"/>
                <a:gd name="T5" fmla="*/ 127 h 150"/>
                <a:gd name="T6" fmla="*/ 63 w 221"/>
                <a:gd name="T7" fmla="*/ 176 h 150"/>
                <a:gd name="T8" fmla="*/ 118 w 221"/>
                <a:gd name="T9" fmla="*/ 186 h 150"/>
                <a:gd name="T10" fmla="*/ 126 w 221"/>
                <a:gd name="T11" fmla="*/ 146 h 150"/>
                <a:gd name="T12" fmla="*/ 118 w 221"/>
                <a:gd name="T13" fmla="*/ 146 h 150"/>
                <a:gd name="T14" fmla="*/ 126 w 221"/>
                <a:gd name="T15" fmla="*/ 117 h 150"/>
                <a:gd name="T16" fmla="*/ 221 w 221"/>
                <a:gd name="T17" fmla="*/ 39 h 150"/>
                <a:gd name="T18" fmla="*/ 141 w 221"/>
                <a:gd name="T19" fmla="*/ 0 h 150"/>
                <a:gd name="T20" fmla="*/ 0 w 221"/>
                <a:gd name="T21" fmla="*/ 67 h 150"/>
                <a:gd name="T22" fmla="*/ 0 w 221"/>
                <a:gd name="T23" fmla="*/ 78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1"/>
                <a:gd name="T37" fmla="*/ 0 h 150"/>
                <a:gd name="T38" fmla="*/ 221 w 221"/>
                <a:gd name="T39" fmla="*/ 150 h 1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1" h="150">
                  <a:moveTo>
                    <a:pt x="0" y="63"/>
                  </a:moveTo>
                  <a:lnTo>
                    <a:pt x="8" y="87"/>
                  </a:lnTo>
                  <a:lnTo>
                    <a:pt x="8" y="102"/>
                  </a:lnTo>
                  <a:lnTo>
                    <a:pt x="63" y="142"/>
                  </a:lnTo>
                  <a:lnTo>
                    <a:pt x="118" y="150"/>
                  </a:lnTo>
                  <a:lnTo>
                    <a:pt x="126" y="118"/>
                  </a:lnTo>
                  <a:lnTo>
                    <a:pt x="118" y="118"/>
                  </a:lnTo>
                  <a:lnTo>
                    <a:pt x="126" y="94"/>
                  </a:lnTo>
                  <a:lnTo>
                    <a:pt x="221" y="31"/>
                  </a:lnTo>
                  <a:lnTo>
                    <a:pt x="141" y="0"/>
                  </a:lnTo>
                  <a:lnTo>
                    <a:pt x="0" y="54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4" name="Freeform 74"/>
            <p:cNvSpPr>
              <a:spLocks noChangeAspect="1"/>
            </p:cNvSpPr>
            <p:nvPr/>
          </p:nvSpPr>
          <p:spPr bwMode="auto">
            <a:xfrm>
              <a:off x="3768" y="3718"/>
              <a:ext cx="15" cy="86"/>
            </a:xfrm>
            <a:custGeom>
              <a:avLst/>
              <a:gdLst>
                <a:gd name="T0" fmla="*/ 6 w 17"/>
                <a:gd name="T1" fmla="*/ 0 h 78"/>
                <a:gd name="T2" fmla="*/ 13 w 17"/>
                <a:gd name="T3" fmla="*/ 28 h 78"/>
                <a:gd name="T4" fmla="*/ 0 w 17"/>
                <a:gd name="T5" fmla="*/ 95 h 78"/>
                <a:gd name="T6" fmla="*/ 0 w 17"/>
                <a:gd name="T7" fmla="*/ 28 h 78"/>
                <a:gd name="T8" fmla="*/ 6 w 1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78"/>
                <a:gd name="T17" fmla="*/ 17 w 1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78">
                  <a:moveTo>
                    <a:pt x="8" y="0"/>
                  </a:moveTo>
                  <a:lnTo>
                    <a:pt x="17" y="23"/>
                  </a:lnTo>
                  <a:lnTo>
                    <a:pt x="0" y="78"/>
                  </a:lnTo>
                  <a:lnTo>
                    <a:pt x="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5" name="Freeform 75"/>
            <p:cNvSpPr>
              <a:spLocks noChangeAspect="1"/>
            </p:cNvSpPr>
            <p:nvPr/>
          </p:nvSpPr>
          <p:spPr bwMode="auto">
            <a:xfrm>
              <a:off x="3508" y="3461"/>
              <a:ext cx="275" cy="309"/>
            </a:xfrm>
            <a:custGeom>
              <a:avLst/>
              <a:gdLst>
                <a:gd name="T0" fmla="*/ 265 w 277"/>
                <a:gd name="T1" fmla="*/ 129 h 276"/>
                <a:gd name="T2" fmla="*/ 273 w 277"/>
                <a:gd name="T3" fmla="*/ 158 h 276"/>
                <a:gd name="T4" fmla="*/ 265 w 277"/>
                <a:gd name="T5" fmla="*/ 139 h 276"/>
                <a:gd name="T6" fmla="*/ 273 w 277"/>
                <a:gd name="T7" fmla="*/ 169 h 276"/>
                <a:gd name="T8" fmla="*/ 257 w 277"/>
                <a:gd name="T9" fmla="*/ 169 h 276"/>
                <a:gd name="T10" fmla="*/ 241 w 277"/>
                <a:gd name="T11" fmla="*/ 198 h 276"/>
                <a:gd name="T12" fmla="*/ 241 w 277"/>
                <a:gd name="T13" fmla="*/ 287 h 276"/>
                <a:gd name="T14" fmla="*/ 196 w 277"/>
                <a:gd name="T15" fmla="*/ 279 h 276"/>
                <a:gd name="T16" fmla="*/ 196 w 277"/>
                <a:gd name="T17" fmla="*/ 238 h 276"/>
                <a:gd name="T18" fmla="*/ 180 w 277"/>
                <a:gd name="T19" fmla="*/ 238 h 276"/>
                <a:gd name="T20" fmla="*/ 180 w 277"/>
                <a:gd name="T21" fmla="*/ 279 h 276"/>
                <a:gd name="T22" fmla="*/ 173 w 277"/>
                <a:gd name="T23" fmla="*/ 279 h 276"/>
                <a:gd name="T24" fmla="*/ 196 w 277"/>
                <a:gd name="T25" fmla="*/ 287 h 276"/>
                <a:gd name="T26" fmla="*/ 180 w 277"/>
                <a:gd name="T27" fmla="*/ 307 h 276"/>
                <a:gd name="T28" fmla="*/ 196 w 277"/>
                <a:gd name="T29" fmla="*/ 316 h 276"/>
                <a:gd name="T30" fmla="*/ 225 w 277"/>
                <a:gd name="T31" fmla="*/ 346 h 276"/>
                <a:gd name="T32" fmla="*/ 210 w 277"/>
                <a:gd name="T33" fmla="*/ 346 h 276"/>
                <a:gd name="T34" fmla="*/ 148 w 277"/>
                <a:gd name="T35" fmla="*/ 316 h 276"/>
                <a:gd name="T36" fmla="*/ 156 w 277"/>
                <a:gd name="T37" fmla="*/ 279 h 276"/>
                <a:gd name="T38" fmla="*/ 109 w 277"/>
                <a:gd name="T39" fmla="*/ 307 h 276"/>
                <a:gd name="T40" fmla="*/ 23 w 277"/>
                <a:gd name="T41" fmla="*/ 266 h 276"/>
                <a:gd name="T42" fmla="*/ 23 w 277"/>
                <a:gd name="T43" fmla="*/ 247 h 276"/>
                <a:gd name="T44" fmla="*/ 0 w 277"/>
                <a:gd name="T45" fmla="*/ 247 h 276"/>
                <a:gd name="T46" fmla="*/ 48 w 277"/>
                <a:gd name="T47" fmla="*/ 99 h 276"/>
                <a:gd name="T48" fmla="*/ 63 w 277"/>
                <a:gd name="T49" fmla="*/ 88 h 276"/>
                <a:gd name="T50" fmla="*/ 63 w 277"/>
                <a:gd name="T51" fmla="*/ 40 h 276"/>
                <a:gd name="T52" fmla="*/ 85 w 277"/>
                <a:gd name="T53" fmla="*/ 49 h 276"/>
                <a:gd name="T54" fmla="*/ 117 w 277"/>
                <a:gd name="T55" fmla="*/ 0 h 276"/>
                <a:gd name="T56" fmla="*/ 173 w 277"/>
                <a:gd name="T57" fmla="*/ 60 h 276"/>
                <a:gd name="T58" fmla="*/ 273 w 277"/>
                <a:gd name="T59" fmla="*/ 129 h 276"/>
                <a:gd name="T60" fmla="*/ 265 w 277"/>
                <a:gd name="T61" fmla="*/ 129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7"/>
                <a:gd name="T94" fmla="*/ 0 h 276"/>
                <a:gd name="T95" fmla="*/ 277 w 277"/>
                <a:gd name="T96" fmla="*/ 276 h 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7" h="276">
                  <a:moveTo>
                    <a:pt x="269" y="103"/>
                  </a:moveTo>
                  <a:lnTo>
                    <a:pt x="277" y="126"/>
                  </a:lnTo>
                  <a:lnTo>
                    <a:pt x="269" y="111"/>
                  </a:lnTo>
                  <a:lnTo>
                    <a:pt x="277" y="135"/>
                  </a:lnTo>
                  <a:lnTo>
                    <a:pt x="261" y="135"/>
                  </a:lnTo>
                  <a:lnTo>
                    <a:pt x="245" y="158"/>
                  </a:lnTo>
                  <a:lnTo>
                    <a:pt x="245" y="229"/>
                  </a:lnTo>
                  <a:lnTo>
                    <a:pt x="198" y="222"/>
                  </a:lnTo>
                  <a:lnTo>
                    <a:pt x="198" y="190"/>
                  </a:lnTo>
                  <a:lnTo>
                    <a:pt x="182" y="190"/>
                  </a:lnTo>
                  <a:lnTo>
                    <a:pt x="182" y="222"/>
                  </a:lnTo>
                  <a:lnTo>
                    <a:pt x="175" y="222"/>
                  </a:lnTo>
                  <a:lnTo>
                    <a:pt x="198" y="229"/>
                  </a:lnTo>
                  <a:lnTo>
                    <a:pt x="182" y="245"/>
                  </a:lnTo>
                  <a:lnTo>
                    <a:pt x="198" y="252"/>
                  </a:lnTo>
                  <a:lnTo>
                    <a:pt x="229" y="276"/>
                  </a:lnTo>
                  <a:lnTo>
                    <a:pt x="214" y="276"/>
                  </a:lnTo>
                  <a:lnTo>
                    <a:pt x="150" y="252"/>
                  </a:lnTo>
                  <a:lnTo>
                    <a:pt x="158" y="222"/>
                  </a:lnTo>
                  <a:lnTo>
                    <a:pt x="111" y="245"/>
                  </a:lnTo>
                  <a:lnTo>
                    <a:pt x="23" y="213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48" y="79"/>
                  </a:lnTo>
                  <a:lnTo>
                    <a:pt x="63" y="71"/>
                  </a:lnTo>
                  <a:lnTo>
                    <a:pt x="63" y="32"/>
                  </a:lnTo>
                  <a:lnTo>
                    <a:pt x="87" y="39"/>
                  </a:lnTo>
                  <a:lnTo>
                    <a:pt x="119" y="0"/>
                  </a:lnTo>
                  <a:lnTo>
                    <a:pt x="175" y="48"/>
                  </a:lnTo>
                  <a:lnTo>
                    <a:pt x="277" y="103"/>
                  </a:lnTo>
                  <a:lnTo>
                    <a:pt x="269" y="10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6" name="Freeform 76"/>
            <p:cNvSpPr>
              <a:spLocks noChangeAspect="1"/>
            </p:cNvSpPr>
            <p:nvPr/>
          </p:nvSpPr>
          <p:spPr bwMode="auto">
            <a:xfrm>
              <a:off x="3768" y="3567"/>
              <a:ext cx="104" cy="140"/>
            </a:xfrm>
            <a:custGeom>
              <a:avLst/>
              <a:gdLst>
                <a:gd name="T0" fmla="*/ 8 w 104"/>
                <a:gd name="T1" fmla="*/ 116 h 125"/>
                <a:gd name="T2" fmla="*/ 0 w 104"/>
                <a:gd name="T3" fmla="*/ 86 h 125"/>
                <a:gd name="T4" fmla="*/ 8 w 104"/>
                <a:gd name="T5" fmla="*/ 86 h 125"/>
                <a:gd name="T6" fmla="*/ 0 w 104"/>
                <a:gd name="T7" fmla="*/ 77 h 125"/>
                <a:gd name="T8" fmla="*/ 8 w 104"/>
                <a:gd name="T9" fmla="*/ 59 h 125"/>
                <a:gd name="T10" fmla="*/ 32 w 104"/>
                <a:gd name="T11" fmla="*/ 49 h 125"/>
                <a:gd name="T12" fmla="*/ 16 w 104"/>
                <a:gd name="T13" fmla="*/ 9 h 125"/>
                <a:gd name="T14" fmla="*/ 64 w 104"/>
                <a:gd name="T15" fmla="*/ 0 h 125"/>
                <a:gd name="T16" fmla="*/ 95 w 104"/>
                <a:gd name="T17" fmla="*/ 9 h 125"/>
                <a:gd name="T18" fmla="*/ 95 w 104"/>
                <a:gd name="T19" fmla="*/ 39 h 125"/>
                <a:gd name="T20" fmla="*/ 104 w 104"/>
                <a:gd name="T21" fmla="*/ 39 h 125"/>
                <a:gd name="T22" fmla="*/ 104 w 104"/>
                <a:gd name="T23" fmla="*/ 59 h 125"/>
                <a:gd name="T24" fmla="*/ 95 w 104"/>
                <a:gd name="T25" fmla="*/ 49 h 125"/>
                <a:gd name="T26" fmla="*/ 95 w 104"/>
                <a:gd name="T27" fmla="*/ 77 h 125"/>
                <a:gd name="T28" fmla="*/ 72 w 104"/>
                <a:gd name="T29" fmla="*/ 59 h 125"/>
                <a:gd name="T30" fmla="*/ 80 w 104"/>
                <a:gd name="T31" fmla="*/ 86 h 125"/>
                <a:gd name="T32" fmla="*/ 16 w 104"/>
                <a:gd name="T33" fmla="*/ 157 h 125"/>
                <a:gd name="T34" fmla="*/ 8 w 104"/>
                <a:gd name="T35" fmla="*/ 147 h 125"/>
                <a:gd name="T36" fmla="*/ 8 w 104"/>
                <a:gd name="T37" fmla="*/ 116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25"/>
                <a:gd name="T59" fmla="*/ 104 w 104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25">
                  <a:moveTo>
                    <a:pt x="8" y="93"/>
                  </a:moveTo>
                  <a:lnTo>
                    <a:pt x="0" y="69"/>
                  </a:lnTo>
                  <a:lnTo>
                    <a:pt x="8" y="69"/>
                  </a:lnTo>
                  <a:lnTo>
                    <a:pt x="0" y="62"/>
                  </a:lnTo>
                  <a:lnTo>
                    <a:pt x="8" y="47"/>
                  </a:lnTo>
                  <a:lnTo>
                    <a:pt x="32" y="39"/>
                  </a:lnTo>
                  <a:lnTo>
                    <a:pt x="16" y="7"/>
                  </a:lnTo>
                  <a:lnTo>
                    <a:pt x="64" y="0"/>
                  </a:lnTo>
                  <a:lnTo>
                    <a:pt x="95" y="7"/>
                  </a:lnTo>
                  <a:lnTo>
                    <a:pt x="95" y="31"/>
                  </a:lnTo>
                  <a:lnTo>
                    <a:pt x="104" y="31"/>
                  </a:lnTo>
                  <a:lnTo>
                    <a:pt x="104" y="47"/>
                  </a:lnTo>
                  <a:lnTo>
                    <a:pt x="95" y="39"/>
                  </a:lnTo>
                  <a:lnTo>
                    <a:pt x="95" y="62"/>
                  </a:lnTo>
                  <a:lnTo>
                    <a:pt x="72" y="47"/>
                  </a:lnTo>
                  <a:lnTo>
                    <a:pt x="80" y="69"/>
                  </a:lnTo>
                  <a:lnTo>
                    <a:pt x="16" y="125"/>
                  </a:lnTo>
                  <a:lnTo>
                    <a:pt x="8" y="117"/>
                  </a:lnTo>
                  <a:lnTo>
                    <a:pt x="8" y="9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7" name="Freeform 77"/>
            <p:cNvSpPr>
              <a:spLocks noChangeAspect="1"/>
            </p:cNvSpPr>
            <p:nvPr/>
          </p:nvSpPr>
          <p:spPr bwMode="auto">
            <a:xfrm>
              <a:off x="1154" y="957"/>
              <a:ext cx="339" cy="188"/>
            </a:xfrm>
            <a:custGeom>
              <a:avLst/>
              <a:gdLst>
                <a:gd name="T0" fmla="*/ 277 w 338"/>
                <a:gd name="T1" fmla="*/ 191 h 167"/>
                <a:gd name="T2" fmla="*/ 277 w 338"/>
                <a:gd name="T3" fmla="*/ 212 h 167"/>
                <a:gd name="T4" fmla="*/ 118 w 338"/>
                <a:gd name="T5" fmla="*/ 212 h 167"/>
                <a:gd name="T6" fmla="*/ 102 w 338"/>
                <a:gd name="T7" fmla="*/ 212 h 167"/>
                <a:gd name="T8" fmla="*/ 94 w 338"/>
                <a:gd name="T9" fmla="*/ 212 h 167"/>
                <a:gd name="T10" fmla="*/ 86 w 338"/>
                <a:gd name="T11" fmla="*/ 202 h 167"/>
                <a:gd name="T12" fmla="*/ 7 w 338"/>
                <a:gd name="T13" fmla="*/ 202 h 167"/>
                <a:gd name="T14" fmla="*/ 24 w 338"/>
                <a:gd name="T15" fmla="*/ 191 h 167"/>
                <a:gd name="T16" fmla="*/ 0 w 338"/>
                <a:gd name="T17" fmla="*/ 151 h 167"/>
                <a:gd name="T18" fmla="*/ 24 w 338"/>
                <a:gd name="T19" fmla="*/ 151 h 167"/>
                <a:gd name="T20" fmla="*/ 24 w 338"/>
                <a:gd name="T21" fmla="*/ 80 h 167"/>
                <a:gd name="T22" fmla="*/ 39 w 338"/>
                <a:gd name="T23" fmla="*/ 80 h 167"/>
                <a:gd name="T24" fmla="*/ 31 w 338"/>
                <a:gd name="T25" fmla="*/ 41 h 167"/>
                <a:gd name="T26" fmla="*/ 39 w 338"/>
                <a:gd name="T27" fmla="*/ 41 h 167"/>
                <a:gd name="T28" fmla="*/ 39 w 338"/>
                <a:gd name="T29" fmla="*/ 0 h 167"/>
                <a:gd name="T30" fmla="*/ 141 w 338"/>
                <a:gd name="T31" fmla="*/ 10 h 167"/>
                <a:gd name="T32" fmla="*/ 149 w 338"/>
                <a:gd name="T33" fmla="*/ 0 h 167"/>
                <a:gd name="T34" fmla="*/ 182 w 338"/>
                <a:gd name="T35" fmla="*/ 20 h 167"/>
                <a:gd name="T36" fmla="*/ 277 w 338"/>
                <a:gd name="T37" fmla="*/ 0 h 167"/>
                <a:gd name="T38" fmla="*/ 285 w 338"/>
                <a:gd name="T39" fmla="*/ 20 h 167"/>
                <a:gd name="T40" fmla="*/ 277 w 338"/>
                <a:gd name="T41" fmla="*/ 10 h 167"/>
                <a:gd name="T42" fmla="*/ 277 w 338"/>
                <a:gd name="T43" fmla="*/ 20 h 167"/>
                <a:gd name="T44" fmla="*/ 333 w 338"/>
                <a:gd name="T45" fmla="*/ 41 h 167"/>
                <a:gd name="T46" fmla="*/ 333 w 338"/>
                <a:gd name="T47" fmla="*/ 80 h 167"/>
                <a:gd name="T48" fmla="*/ 340 w 338"/>
                <a:gd name="T49" fmla="*/ 160 h 167"/>
                <a:gd name="T50" fmla="*/ 333 w 338"/>
                <a:gd name="T51" fmla="*/ 160 h 167"/>
                <a:gd name="T52" fmla="*/ 333 w 338"/>
                <a:gd name="T53" fmla="*/ 191 h 167"/>
                <a:gd name="T54" fmla="*/ 277 w 338"/>
                <a:gd name="T55" fmla="*/ 191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8"/>
                <a:gd name="T85" fmla="*/ 0 h 167"/>
                <a:gd name="T86" fmla="*/ 338 w 33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8" h="167">
                  <a:moveTo>
                    <a:pt x="275" y="151"/>
                  </a:moveTo>
                  <a:lnTo>
                    <a:pt x="275" y="167"/>
                  </a:lnTo>
                  <a:lnTo>
                    <a:pt x="118" y="167"/>
                  </a:lnTo>
                  <a:lnTo>
                    <a:pt x="102" y="167"/>
                  </a:lnTo>
                  <a:lnTo>
                    <a:pt x="94" y="167"/>
                  </a:lnTo>
                  <a:lnTo>
                    <a:pt x="86" y="159"/>
                  </a:lnTo>
                  <a:lnTo>
                    <a:pt x="7" y="159"/>
                  </a:lnTo>
                  <a:lnTo>
                    <a:pt x="24" y="151"/>
                  </a:lnTo>
                  <a:lnTo>
                    <a:pt x="0" y="119"/>
                  </a:lnTo>
                  <a:lnTo>
                    <a:pt x="24" y="119"/>
                  </a:lnTo>
                  <a:lnTo>
                    <a:pt x="24" y="63"/>
                  </a:lnTo>
                  <a:lnTo>
                    <a:pt x="39" y="63"/>
                  </a:lnTo>
                  <a:lnTo>
                    <a:pt x="31" y="32"/>
                  </a:lnTo>
                  <a:lnTo>
                    <a:pt x="39" y="32"/>
                  </a:lnTo>
                  <a:lnTo>
                    <a:pt x="39" y="0"/>
                  </a:lnTo>
                  <a:lnTo>
                    <a:pt x="141" y="8"/>
                  </a:lnTo>
                  <a:lnTo>
                    <a:pt x="149" y="0"/>
                  </a:lnTo>
                  <a:lnTo>
                    <a:pt x="180" y="16"/>
                  </a:lnTo>
                  <a:lnTo>
                    <a:pt x="275" y="0"/>
                  </a:lnTo>
                  <a:lnTo>
                    <a:pt x="283" y="16"/>
                  </a:lnTo>
                  <a:lnTo>
                    <a:pt x="275" y="8"/>
                  </a:lnTo>
                  <a:lnTo>
                    <a:pt x="275" y="16"/>
                  </a:lnTo>
                  <a:lnTo>
                    <a:pt x="331" y="32"/>
                  </a:lnTo>
                  <a:lnTo>
                    <a:pt x="331" y="63"/>
                  </a:lnTo>
                  <a:lnTo>
                    <a:pt x="338" y="126"/>
                  </a:lnTo>
                  <a:lnTo>
                    <a:pt x="331" y="126"/>
                  </a:lnTo>
                  <a:lnTo>
                    <a:pt x="331" y="151"/>
                  </a:lnTo>
                  <a:lnTo>
                    <a:pt x="275" y="1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78"/>
            <p:cNvSpPr>
              <a:spLocks noChangeAspect="1"/>
            </p:cNvSpPr>
            <p:nvPr/>
          </p:nvSpPr>
          <p:spPr bwMode="auto">
            <a:xfrm>
              <a:off x="1675" y="3750"/>
              <a:ext cx="222" cy="323"/>
            </a:xfrm>
            <a:custGeom>
              <a:avLst/>
              <a:gdLst>
                <a:gd name="T0" fmla="*/ 0 w 222"/>
                <a:gd name="T1" fmla="*/ 340 h 290"/>
                <a:gd name="T2" fmla="*/ 7 w 222"/>
                <a:gd name="T3" fmla="*/ 0 h 290"/>
                <a:gd name="T4" fmla="*/ 190 w 222"/>
                <a:gd name="T5" fmla="*/ 0 h 290"/>
                <a:gd name="T6" fmla="*/ 190 w 222"/>
                <a:gd name="T7" fmla="*/ 97 h 290"/>
                <a:gd name="T8" fmla="*/ 222 w 222"/>
                <a:gd name="T9" fmla="*/ 145 h 290"/>
                <a:gd name="T10" fmla="*/ 214 w 222"/>
                <a:gd name="T11" fmla="*/ 360 h 290"/>
                <a:gd name="T12" fmla="*/ 0 w 222"/>
                <a:gd name="T13" fmla="*/ 340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"/>
                <a:gd name="T22" fmla="*/ 0 h 290"/>
                <a:gd name="T23" fmla="*/ 222 w 222"/>
                <a:gd name="T24" fmla="*/ 290 h 2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" h="290">
                  <a:moveTo>
                    <a:pt x="0" y="274"/>
                  </a:moveTo>
                  <a:lnTo>
                    <a:pt x="7" y="0"/>
                  </a:lnTo>
                  <a:lnTo>
                    <a:pt x="190" y="0"/>
                  </a:lnTo>
                  <a:lnTo>
                    <a:pt x="190" y="78"/>
                  </a:lnTo>
                  <a:lnTo>
                    <a:pt x="222" y="117"/>
                  </a:lnTo>
                  <a:lnTo>
                    <a:pt x="214" y="29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9" name="Freeform 79"/>
            <p:cNvSpPr>
              <a:spLocks noChangeAspect="1"/>
            </p:cNvSpPr>
            <p:nvPr/>
          </p:nvSpPr>
          <p:spPr bwMode="auto">
            <a:xfrm>
              <a:off x="2370" y="1643"/>
              <a:ext cx="312" cy="314"/>
            </a:xfrm>
            <a:custGeom>
              <a:avLst/>
              <a:gdLst>
                <a:gd name="T0" fmla="*/ 272 w 313"/>
                <a:gd name="T1" fmla="*/ 263 h 282"/>
                <a:gd name="T2" fmla="*/ 288 w 313"/>
                <a:gd name="T3" fmla="*/ 233 h 282"/>
                <a:gd name="T4" fmla="*/ 288 w 313"/>
                <a:gd name="T5" fmla="*/ 205 h 282"/>
                <a:gd name="T6" fmla="*/ 272 w 313"/>
                <a:gd name="T7" fmla="*/ 156 h 282"/>
                <a:gd name="T8" fmla="*/ 288 w 313"/>
                <a:gd name="T9" fmla="*/ 125 h 282"/>
                <a:gd name="T10" fmla="*/ 311 w 313"/>
                <a:gd name="T11" fmla="*/ 77 h 282"/>
                <a:gd name="T12" fmla="*/ 288 w 313"/>
                <a:gd name="T13" fmla="*/ 50 h 282"/>
                <a:gd name="T14" fmla="*/ 249 w 313"/>
                <a:gd name="T15" fmla="*/ 40 h 282"/>
                <a:gd name="T16" fmla="*/ 209 w 313"/>
                <a:gd name="T17" fmla="*/ 50 h 282"/>
                <a:gd name="T18" fmla="*/ 78 w 313"/>
                <a:gd name="T19" fmla="*/ 0 h 282"/>
                <a:gd name="T20" fmla="*/ 78 w 313"/>
                <a:gd name="T21" fmla="*/ 29 h 282"/>
                <a:gd name="T22" fmla="*/ 0 w 313"/>
                <a:gd name="T23" fmla="*/ 50 h 282"/>
                <a:gd name="T24" fmla="*/ 31 w 313"/>
                <a:gd name="T25" fmla="*/ 88 h 282"/>
                <a:gd name="T26" fmla="*/ 39 w 313"/>
                <a:gd name="T27" fmla="*/ 146 h 282"/>
                <a:gd name="T28" fmla="*/ 94 w 313"/>
                <a:gd name="T29" fmla="*/ 195 h 282"/>
                <a:gd name="T30" fmla="*/ 78 w 313"/>
                <a:gd name="T31" fmla="*/ 225 h 282"/>
                <a:gd name="T32" fmla="*/ 78 w 313"/>
                <a:gd name="T33" fmla="*/ 233 h 282"/>
                <a:gd name="T34" fmla="*/ 109 w 313"/>
                <a:gd name="T35" fmla="*/ 292 h 282"/>
                <a:gd name="T36" fmla="*/ 109 w 313"/>
                <a:gd name="T37" fmla="*/ 311 h 282"/>
                <a:gd name="T38" fmla="*/ 133 w 313"/>
                <a:gd name="T39" fmla="*/ 311 h 282"/>
                <a:gd name="T40" fmla="*/ 133 w 313"/>
                <a:gd name="T41" fmla="*/ 340 h 282"/>
                <a:gd name="T42" fmla="*/ 156 w 313"/>
                <a:gd name="T43" fmla="*/ 311 h 282"/>
                <a:gd name="T44" fmla="*/ 163 w 313"/>
                <a:gd name="T45" fmla="*/ 350 h 282"/>
                <a:gd name="T46" fmla="*/ 272 w 313"/>
                <a:gd name="T47" fmla="*/ 263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3"/>
                <a:gd name="T73" fmla="*/ 0 h 282"/>
                <a:gd name="T74" fmla="*/ 313 w 313"/>
                <a:gd name="T75" fmla="*/ 282 h 2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3" h="282">
                  <a:moveTo>
                    <a:pt x="274" y="212"/>
                  </a:moveTo>
                  <a:lnTo>
                    <a:pt x="290" y="188"/>
                  </a:lnTo>
                  <a:lnTo>
                    <a:pt x="290" y="165"/>
                  </a:lnTo>
                  <a:lnTo>
                    <a:pt x="274" y="126"/>
                  </a:lnTo>
                  <a:lnTo>
                    <a:pt x="290" y="101"/>
                  </a:lnTo>
                  <a:lnTo>
                    <a:pt x="313" y="62"/>
                  </a:lnTo>
                  <a:lnTo>
                    <a:pt x="290" y="40"/>
                  </a:lnTo>
                  <a:lnTo>
                    <a:pt x="251" y="32"/>
                  </a:lnTo>
                  <a:lnTo>
                    <a:pt x="211" y="40"/>
                  </a:lnTo>
                  <a:lnTo>
                    <a:pt x="78" y="0"/>
                  </a:lnTo>
                  <a:lnTo>
                    <a:pt x="78" y="23"/>
                  </a:lnTo>
                  <a:lnTo>
                    <a:pt x="0" y="40"/>
                  </a:lnTo>
                  <a:lnTo>
                    <a:pt x="31" y="71"/>
                  </a:lnTo>
                  <a:lnTo>
                    <a:pt x="39" y="118"/>
                  </a:lnTo>
                  <a:lnTo>
                    <a:pt x="94" y="157"/>
                  </a:lnTo>
                  <a:lnTo>
                    <a:pt x="78" y="181"/>
                  </a:lnTo>
                  <a:lnTo>
                    <a:pt x="78" y="188"/>
                  </a:lnTo>
                  <a:lnTo>
                    <a:pt x="109" y="235"/>
                  </a:lnTo>
                  <a:lnTo>
                    <a:pt x="109" y="251"/>
                  </a:lnTo>
                  <a:lnTo>
                    <a:pt x="133" y="251"/>
                  </a:lnTo>
                  <a:lnTo>
                    <a:pt x="133" y="274"/>
                  </a:lnTo>
                  <a:lnTo>
                    <a:pt x="156" y="251"/>
                  </a:lnTo>
                  <a:lnTo>
                    <a:pt x="165" y="282"/>
                  </a:lnTo>
                  <a:lnTo>
                    <a:pt x="274" y="21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0" name="Freeform 80"/>
            <p:cNvSpPr>
              <a:spLocks noChangeAspect="1"/>
            </p:cNvSpPr>
            <p:nvPr/>
          </p:nvSpPr>
          <p:spPr bwMode="auto">
            <a:xfrm>
              <a:off x="1745" y="1329"/>
              <a:ext cx="346" cy="314"/>
            </a:xfrm>
            <a:custGeom>
              <a:avLst/>
              <a:gdLst>
                <a:gd name="T0" fmla="*/ 298 w 347"/>
                <a:gd name="T1" fmla="*/ 137 h 281"/>
                <a:gd name="T2" fmla="*/ 345 w 347"/>
                <a:gd name="T3" fmla="*/ 204 h 281"/>
                <a:gd name="T4" fmla="*/ 211 w 347"/>
                <a:gd name="T5" fmla="*/ 321 h 281"/>
                <a:gd name="T6" fmla="*/ 179 w 347"/>
                <a:gd name="T7" fmla="*/ 351 h 281"/>
                <a:gd name="T8" fmla="*/ 24 w 347"/>
                <a:gd name="T9" fmla="*/ 215 h 281"/>
                <a:gd name="T10" fmla="*/ 0 w 347"/>
                <a:gd name="T11" fmla="*/ 174 h 281"/>
                <a:gd name="T12" fmla="*/ 24 w 347"/>
                <a:gd name="T13" fmla="*/ 137 h 281"/>
                <a:gd name="T14" fmla="*/ 71 w 347"/>
                <a:gd name="T15" fmla="*/ 137 h 281"/>
                <a:gd name="T16" fmla="*/ 86 w 347"/>
                <a:gd name="T17" fmla="*/ 116 h 281"/>
                <a:gd name="T18" fmla="*/ 134 w 347"/>
                <a:gd name="T19" fmla="*/ 88 h 281"/>
                <a:gd name="T20" fmla="*/ 118 w 347"/>
                <a:gd name="T21" fmla="*/ 88 h 281"/>
                <a:gd name="T22" fmla="*/ 118 w 347"/>
                <a:gd name="T23" fmla="*/ 59 h 281"/>
                <a:gd name="T24" fmla="*/ 150 w 347"/>
                <a:gd name="T25" fmla="*/ 0 h 281"/>
                <a:gd name="T26" fmla="*/ 298 w 347"/>
                <a:gd name="T27" fmla="*/ 59 h 281"/>
                <a:gd name="T28" fmla="*/ 330 w 347"/>
                <a:gd name="T29" fmla="*/ 39 h 281"/>
                <a:gd name="T30" fmla="*/ 298 w 347"/>
                <a:gd name="T31" fmla="*/ 137 h 2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7"/>
                <a:gd name="T49" fmla="*/ 0 h 281"/>
                <a:gd name="T50" fmla="*/ 347 w 347"/>
                <a:gd name="T51" fmla="*/ 281 h 2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7" h="281">
                  <a:moveTo>
                    <a:pt x="300" y="110"/>
                  </a:moveTo>
                  <a:lnTo>
                    <a:pt x="347" y="164"/>
                  </a:lnTo>
                  <a:lnTo>
                    <a:pt x="213" y="257"/>
                  </a:lnTo>
                  <a:lnTo>
                    <a:pt x="181" y="281"/>
                  </a:lnTo>
                  <a:lnTo>
                    <a:pt x="24" y="172"/>
                  </a:lnTo>
                  <a:lnTo>
                    <a:pt x="0" y="140"/>
                  </a:lnTo>
                  <a:lnTo>
                    <a:pt x="24" y="110"/>
                  </a:lnTo>
                  <a:lnTo>
                    <a:pt x="71" y="110"/>
                  </a:lnTo>
                  <a:lnTo>
                    <a:pt x="86" y="93"/>
                  </a:lnTo>
                  <a:lnTo>
                    <a:pt x="134" y="71"/>
                  </a:lnTo>
                  <a:lnTo>
                    <a:pt x="118" y="71"/>
                  </a:lnTo>
                  <a:lnTo>
                    <a:pt x="118" y="47"/>
                  </a:lnTo>
                  <a:lnTo>
                    <a:pt x="150" y="0"/>
                  </a:lnTo>
                  <a:lnTo>
                    <a:pt x="300" y="47"/>
                  </a:lnTo>
                  <a:lnTo>
                    <a:pt x="332" y="31"/>
                  </a:lnTo>
                  <a:lnTo>
                    <a:pt x="300" y="1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1" name="Freeform 81"/>
            <p:cNvSpPr>
              <a:spLocks noChangeAspect="1"/>
            </p:cNvSpPr>
            <p:nvPr/>
          </p:nvSpPr>
          <p:spPr bwMode="auto">
            <a:xfrm>
              <a:off x="2171" y="803"/>
              <a:ext cx="241" cy="305"/>
            </a:xfrm>
            <a:custGeom>
              <a:avLst/>
              <a:gdLst>
                <a:gd name="T0" fmla="*/ 239 w 243"/>
                <a:gd name="T1" fmla="*/ 117 h 273"/>
                <a:gd name="T2" fmla="*/ 223 w 243"/>
                <a:gd name="T3" fmla="*/ 136 h 273"/>
                <a:gd name="T4" fmla="*/ 147 w 243"/>
                <a:gd name="T5" fmla="*/ 301 h 273"/>
                <a:gd name="T6" fmla="*/ 108 w 243"/>
                <a:gd name="T7" fmla="*/ 292 h 273"/>
                <a:gd name="T8" fmla="*/ 46 w 243"/>
                <a:gd name="T9" fmla="*/ 341 h 273"/>
                <a:gd name="T10" fmla="*/ 15 w 243"/>
                <a:gd name="T11" fmla="*/ 274 h 273"/>
                <a:gd name="T12" fmla="*/ 46 w 243"/>
                <a:gd name="T13" fmla="*/ 254 h 273"/>
                <a:gd name="T14" fmla="*/ 23 w 243"/>
                <a:gd name="T15" fmla="*/ 194 h 273"/>
                <a:gd name="T16" fmla="*/ 31 w 243"/>
                <a:gd name="T17" fmla="*/ 184 h 273"/>
                <a:gd name="T18" fmla="*/ 15 w 243"/>
                <a:gd name="T19" fmla="*/ 147 h 273"/>
                <a:gd name="T20" fmla="*/ 23 w 243"/>
                <a:gd name="T21" fmla="*/ 136 h 273"/>
                <a:gd name="T22" fmla="*/ 46 w 243"/>
                <a:gd name="T23" fmla="*/ 67 h 273"/>
                <a:gd name="T24" fmla="*/ 46 w 243"/>
                <a:gd name="T25" fmla="*/ 59 h 273"/>
                <a:gd name="T26" fmla="*/ 0 w 243"/>
                <a:gd name="T27" fmla="*/ 20 h 273"/>
                <a:gd name="T28" fmla="*/ 23 w 243"/>
                <a:gd name="T29" fmla="*/ 0 h 273"/>
                <a:gd name="T30" fmla="*/ 61 w 243"/>
                <a:gd name="T31" fmla="*/ 0 h 273"/>
                <a:gd name="T32" fmla="*/ 84 w 243"/>
                <a:gd name="T33" fmla="*/ 40 h 273"/>
                <a:gd name="T34" fmla="*/ 84 w 243"/>
                <a:gd name="T35" fmla="*/ 67 h 273"/>
                <a:gd name="T36" fmla="*/ 115 w 243"/>
                <a:gd name="T37" fmla="*/ 77 h 273"/>
                <a:gd name="T38" fmla="*/ 147 w 243"/>
                <a:gd name="T39" fmla="*/ 97 h 273"/>
                <a:gd name="T40" fmla="*/ 178 w 243"/>
                <a:gd name="T41" fmla="*/ 67 h 273"/>
                <a:gd name="T42" fmla="*/ 232 w 243"/>
                <a:gd name="T43" fmla="*/ 97 h 273"/>
                <a:gd name="T44" fmla="*/ 239 w 243"/>
                <a:gd name="T45" fmla="*/ 117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3"/>
                <a:gd name="T70" fmla="*/ 0 h 273"/>
                <a:gd name="T71" fmla="*/ 243 w 243"/>
                <a:gd name="T72" fmla="*/ 273 h 2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3" h="273">
                  <a:moveTo>
                    <a:pt x="243" y="94"/>
                  </a:moveTo>
                  <a:lnTo>
                    <a:pt x="227" y="109"/>
                  </a:lnTo>
                  <a:lnTo>
                    <a:pt x="149" y="241"/>
                  </a:lnTo>
                  <a:lnTo>
                    <a:pt x="110" y="234"/>
                  </a:lnTo>
                  <a:lnTo>
                    <a:pt x="46" y="273"/>
                  </a:lnTo>
                  <a:lnTo>
                    <a:pt x="15" y="219"/>
                  </a:lnTo>
                  <a:lnTo>
                    <a:pt x="46" y="203"/>
                  </a:lnTo>
                  <a:lnTo>
                    <a:pt x="23" y="156"/>
                  </a:lnTo>
                  <a:lnTo>
                    <a:pt x="31" y="148"/>
                  </a:lnTo>
                  <a:lnTo>
                    <a:pt x="15" y="118"/>
                  </a:lnTo>
                  <a:lnTo>
                    <a:pt x="23" y="109"/>
                  </a:lnTo>
                  <a:lnTo>
                    <a:pt x="46" y="54"/>
                  </a:lnTo>
                  <a:lnTo>
                    <a:pt x="46" y="47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63" y="0"/>
                  </a:lnTo>
                  <a:lnTo>
                    <a:pt x="86" y="32"/>
                  </a:lnTo>
                  <a:lnTo>
                    <a:pt x="86" y="54"/>
                  </a:lnTo>
                  <a:lnTo>
                    <a:pt x="117" y="62"/>
                  </a:lnTo>
                  <a:lnTo>
                    <a:pt x="149" y="78"/>
                  </a:lnTo>
                  <a:lnTo>
                    <a:pt x="180" y="54"/>
                  </a:lnTo>
                  <a:lnTo>
                    <a:pt x="236" y="78"/>
                  </a:lnTo>
                  <a:lnTo>
                    <a:pt x="243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2" name="Freeform 82"/>
            <p:cNvSpPr>
              <a:spLocks noChangeAspect="1"/>
            </p:cNvSpPr>
            <p:nvPr/>
          </p:nvSpPr>
          <p:spPr bwMode="auto">
            <a:xfrm>
              <a:off x="1897" y="1047"/>
              <a:ext cx="320" cy="332"/>
            </a:xfrm>
            <a:custGeom>
              <a:avLst/>
              <a:gdLst>
                <a:gd name="T0" fmla="*/ 296 w 321"/>
                <a:gd name="T1" fmla="*/ 98 h 295"/>
                <a:gd name="T2" fmla="*/ 288 w 321"/>
                <a:gd name="T3" fmla="*/ 137 h 295"/>
                <a:gd name="T4" fmla="*/ 319 w 321"/>
                <a:gd name="T5" fmla="*/ 186 h 295"/>
                <a:gd name="T6" fmla="*/ 178 w 321"/>
                <a:gd name="T7" fmla="*/ 355 h 295"/>
                <a:gd name="T8" fmla="*/ 149 w 321"/>
                <a:gd name="T9" fmla="*/ 374 h 295"/>
                <a:gd name="T10" fmla="*/ 0 w 321"/>
                <a:gd name="T11" fmla="*/ 315 h 295"/>
                <a:gd name="T12" fmla="*/ 23 w 321"/>
                <a:gd name="T13" fmla="*/ 285 h 295"/>
                <a:gd name="T14" fmla="*/ 62 w 321"/>
                <a:gd name="T15" fmla="*/ 285 h 295"/>
                <a:gd name="T16" fmla="*/ 87 w 321"/>
                <a:gd name="T17" fmla="*/ 245 h 295"/>
                <a:gd name="T18" fmla="*/ 87 w 321"/>
                <a:gd name="T19" fmla="*/ 215 h 295"/>
                <a:gd name="T20" fmla="*/ 109 w 321"/>
                <a:gd name="T21" fmla="*/ 206 h 295"/>
                <a:gd name="T22" fmla="*/ 87 w 321"/>
                <a:gd name="T23" fmla="*/ 186 h 295"/>
                <a:gd name="T24" fmla="*/ 87 w 321"/>
                <a:gd name="T25" fmla="*/ 165 h 295"/>
                <a:gd name="T26" fmla="*/ 62 w 321"/>
                <a:gd name="T27" fmla="*/ 137 h 295"/>
                <a:gd name="T28" fmla="*/ 62 w 321"/>
                <a:gd name="T29" fmla="*/ 89 h 295"/>
                <a:gd name="T30" fmla="*/ 109 w 321"/>
                <a:gd name="T31" fmla="*/ 59 h 295"/>
                <a:gd name="T32" fmla="*/ 109 w 321"/>
                <a:gd name="T33" fmla="*/ 50 h 295"/>
                <a:gd name="T34" fmla="*/ 141 w 321"/>
                <a:gd name="T35" fmla="*/ 59 h 295"/>
                <a:gd name="T36" fmla="*/ 163 w 321"/>
                <a:gd name="T37" fmla="*/ 0 h 295"/>
                <a:gd name="T38" fmla="*/ 288 w 321"/>
                <a:gd name="T39" fmla="*/ 0 h 295"/>
                <a:gd name="T40" fmla="*/ 319 w 321"/>
                <a:gd name="T41" fmla="*/ 69 h 295"/>
                <a:gd name="T42" fmla="*/ 296 w 321"/>
                <a:gd name="T43" fmla="*/ 98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1"/>
                <a:gd name="T67" fmla="*/ 0 h 295"/>
                <a:gd name="T68" fmla="*/ 321 w 321"/>
                <a:gd name="T69" fmla="*/ 295 h 2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1" h="295">
                  <a:moveTo>
                    <a:pt x="298" y="77"/>
                  </a:moveTo>
                  <a:lnTo>
                    <a:pt x="290" y="108"/>
                  </a:lnTo>
                  <a:lnTo>
                    <a:pt x="321" y="147"/>
                  </a:lnTo>
                  <a:lnTo>
                    <a:pt x="180" y="280"/>
                  </a:lnTo>
                  <a:lnTo>
                    <a:pt x="149" y="295"/>
                  </a:lnTo>
                  <a:lnTo>
                    <a:pt x="0" y="249"/>
                  </a:lnTo>
                  <a:lnTo>
                    <a:pt x="23" y="225"/>
                  </a:lnTo>
                  <a:lnTo>
                    <a:pt x="62" y="225"/>
                  </a:lnTo>
                  <a:lnTo>
                    <a:pt x="87" y="194"/>
                  </a:lnTo>
                  <a:lnTo>
                    <a:pt x="87" y="170"/>
                  </a:lnTo>
                  <a:lnTo>
                    <a:pt x="109" y="163"/>
                  </a:lnTo>
                  <a:lnTo>
                    <a:pt x="87" y="147"/>
                  </a:lnTo>
                  <a:lnTo>
                    <a:pt x="87" y="131"/>
                  </a:lnTo>
                  <a:lnTo>
                    <a:pt x="62" y="108"/>
                  </a:lnTo>
                  <a:lnTo>
                    <a:pt x="62" y="70"/>
                  </a:lnTo>
                  <a:lnTo>
                    <a:pt x="109" y="46"/>
                  </a:lnTo>
                  <a:lnTo>
                    <a:pt x="109" y="39"/>
                  </a:lnTo>
                  <a:lnTo>
                    <a:pt x="141" y="46"/>
                  </a:lnTo>
                  <a:lnTo>
                    <a:pt x="165" y="0"/>
                  </a:lnTo>
                  <a:lnTo>
                    <a:pt x="290" y="0"/>
                  </a:lnTo>
                  <a:lnTo>
                    <a:pt x="321" y="54"/>
                  </a:lnTo>
                  <a:lnTo>
                    <a:pt x="298" y="7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3" name="Freeform 83"/>
            <p:cNvSpPr>
              <a:spLocks noChangeAspect="1"/>
            </p:cNvSpPr>
            <p:nvPr/>
          </p:nvSpPr>
          <p:spPr bwMode="auto">
            <a:xfrm>
              <a:off x="2462" y="1881"/>
              <a:ext cx="369" cy="312"/>
            </a:xfrm>
            <a:custGeom>
              <a:avLst/>
              <a:gdLst>
                <a:gd name="T0" fmla="*/ 118 w 370"/>
                <a:gd name="T1" fmla="*/ 346 h 281"/>
                <a:gd name="T2" fmla="*/ 118 w 370"/>
                <a:gd name="T3" fmla="*/ 326 h 281"/>
                <a:gd name="T4" fmla="*/ 125 w 370"/>
                <a:gd name="T5" fmla="*/ 259 h 281"/>
                <a:gd name="T6" fmla="*/ 0 w 370"/>
                <a:gd name="T7" fmla="*/ 230 h 281"/>
                <a:gd name="T8" fmla="*/ 8 w 370"/>
                <a:gd name="T9" fmla="*/ 181 h 281"/>
                <a:gd name="T10" fmla="*/ 94 w 370"/>
                <a:gd name="T11" fmla="*/ 124 h 281"/>
                <a:gd name="T12" fmla="*/ 94 w 370"/>
                <a:gd name="T13" fmla="*/ 104 h 281"/>
                <a:gd name="T14" fmla="*/ 71 w 370"/>
                <a:gd name="T15" fmla="*/ 87 h 281"/>
                <a:gd name="T16" fmla="*/ 181 w 370"/>
                <a:gd name="T17" fmla="*/ 0 h 281"/>
                <a:gd name="T18" fmla="*/ 194 w 370"/>
                <a:gd name="T19" fmla="*/ 9 h 281"/>
                <a:gd name="T20" fmla="*/ 297 w 370"/>
                <a:gd name="T21" fmla="*/ 9 h 281"/>
                <a:gd name="T22" fmla="*/ 312 w 370"/>
                <a:gd name="T23" fmla="*/ 27 h 281"/>
                <a:gd name="T24" fmla="*/ 312 w 370"/>
                <a:gd name="T25" fmla="*/ 77 h 281"/>
                <a:gd name="T26" fmla="*/ 329 w 370"/>
                <a:gd name="T27" fmla="*/ 77 h 281"/>
                <a:gd name="T28" fmla="*/ 337 w 370"/>
                <a:gd name="T29" fmla="*/ 124 h 281"/>
                <a:gd name="T30" fmla="*/ 344 w 370"/>
                <a:gd name="T31" fmla="*/ 124 h 281"/>
                <a:gd name="T32" fmla="*/ 344 w 370"/>
                <a:gd name="T33" fmla="*/ 163 h 281"/>
                <a:gd name="T34" fmla="*/ 368 w 370"/>
                <a:gd name="T35" fmla="*/ 181 h 281"/>
                <a:gd name="T36" fmla="*/ 368 w 370"/>
                <a:gd name="T37" fmla="*/ 192 h 281"/>
                <a:gd name="T38" fmla="*/ 297 w 370"/>
                <a:gd name="T39" fmla="*/ 230 h 281"/>
                <a:gd name="T40" fmla="*/ 266 w 370"/>
                <a:gd name="T41" fmla="*/ 289 h 281"/>
                <a:gd name="T42" fmla="*/ 187 w 370"/>
                <a:gd name="T43" fmla="*/ 326 h 281"/>
                <a:gd name="T44" fmla="*/ 157 w 370"/>
                <a:gd name="T45" fmla="*/ 326 h 281"/>
                <a:gd name="T46" fmla="*/ 118 w 370"/>
                <a:gd name="T47" fmla="*/ 346 h 2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0"/>
                <a:gd name="T73" fmla="*/ 0 h 281"/>
                <a:gd name="T74" fmla="*/ 370 w 370"/>
                <a:gd name="T75" fmla="*/ 281 h 2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0" h="281">
                  <a:moveTo>
                    <a:pt x="118" y="281"/>
                  </a:moveTo>
                  <a:lnTo>
                    <a:pt x="118" y="265"/>
                  </a:lnTo>
                  <a:lnTo>
                    <a:pt x="125" y="210"/>
                  </a:lnTo>
                  <a:lnTo>
                    <a:pt x="0" y="186"/>
                  </a:lnTo>
                  <a:lnTo>
                    <a:pt x="8" y="147"/>
                  </a:lnTo>
                  <a:lnTo>
                    <a:pt x="94" y="101"/>
                  </a:lnTo>
                  <a:lnTo>
                    <a:pt x="94" y="85"/>
                  </a:lnTo>
                  <a:lnTo>
                    <a:pt x="71" y="70"/>
                  </a:lnTo>
                  <a:lnTo>
                    <a:pt x="181" y="0"/>
                  </a:lnTo>
                  <a:lnTo>
                    <a:pt x="196" y="7"/>
                  </a:lnTo>
                  <a:lnTo>
                    <a:pt x="299" y="7"/>
                  </a:lnTo>
                  <a:lnTo>
                    <a:pt x="314" y="22"/>
                  </a:lnTo>
                  <a:lnTo>
                    <a:pt x="314" y="62"/>
                  </a:lnTo>
                  <a:lnTo>
                    <a:pt x="331" y="62"/>
                  </a:lnTo>
                  <a:lnTo>
                    <a:pt x="339" y="101"/>
                  </a:lnTo>
                  <a:lnTo>
                    <a:pt x="346" y="101"/>
                  </a:lnTo>
                  <a:lnTo>
                    <a:pt x="346" y="132"/>
                  </a:lnTo>
                  <a:lnTo>
                    <a:pt x="370" y="147"/>
                  </a:lnTo>
                  <a:lnTo>
                    <a:pt x="370" y="156"/>
                  </a:lnTo>
                  <a:lnTo>
                    <a:pt x="299" y="186"/>
                  </a:lnTo>
                  <a:lnTo>
                    <a:pt x="268" y="234"/>
                  </a:lnTo>
                  <a:lnTo>
                    <a:pt x="189" y="265"/>
                  </a:lnTo>
                  <a:lnTo>
                    <a:pt x="157" y="265"/>
                  </a:lnTo>
                  <a:lnTo>
                    <a:pt x="118" y="2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4" name="Freeform 84"/>
            <p:cNvSpPr>
              <a:spLocks noChangeAspect="1"/>
            </p:cNvSpPr>
            <p:nvPr/>
          </p:nvSpPr>
          <p:spPr bwMode="auto">
            <a:xfrm>
              <a:off x="965" y="1517"/>
              <a:ext cx="254" cy="205"/>
            </a:xfrm>
            <a:custGeom>
              <a:avLst/>
              <a:gdLst>
                <a:gd name="T0" fmla="*/ 0 w 252"/>
                <a:gd name="T1" fmla="*/ 0 h 181"/>
                <a:gd name="T2" fmla="*/ 232 w 252"/>
                <a:gd name="T3" fmla="*/ 0 h 181"/>
                <a:gd name="T4" fmla="*/ 256 w 252"/>
                <a:gd name="T5" fmla="*/ 0 h 181"/>
                <a:gd name="T6" fmla="*/ 256 w 252"/>
                <a:gd name="T7" fmla="*/ 91 h 181"/>
                <a:gd name="T8" fmla="*/ 248 w 252"/>
                <a:gd name="T9" fmla="*/ 91 h 181"/>
                <a:gd name="T10" fmla="*/ 232 w 252"/>
                <a:gd name="T11" fmla="*/ 182 h 181"/>
                <a:gd name="T12" fmla="*/ 39 w 252"/>
                <a:gd name="T13" fmla="*/ 232 h 181"/>
                <a:gd name="T14" fmla="*/ 0 w 252"/>
                <a:gd name="T15" fmla="*/ 0 h 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181"/>
                <a:gd name="T26" fmla="*/ 252 w 252"/>
                <a:gd name="T27" fmla="*/ 181 h 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181">
                  <a:moveTo>
                    <a:pt x="0" y="0"/>
                  </a:moveTo>
                  <a:lnTo>
                    <a:pt x="228" y="0"/>
                  </a:lnTo>
                  <a:lnTo>
                    <a:pt x="252" y="0"/>
                  </a:lnTo>
                  <a:lnTo>
                    <a:pt x="252" y="71"/>
                  </a:lnTo>
                  <a:lnTo>
                    <a:pt x="244" y="71"/>
                  </a:lnTo>
                  <a:lnTo>
                    <a:pt x="228" y="142"/>
                  </a:lnTo>
                  <a:lnTo>
                    <a:pt x="39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5" name="Freeform 85"/>
            <p:cNvSpPr>
              <a:spLocks noChangeAspect="1"/>
            </p:cNvSpPr>
            <p:nvPr/>
          </p:nvSpPr>
          <p:spPr bwMode="auto">
            <a:xfrm>
              <a:off x="1117" y="2335"/>
              <a:ext cx="337" cy="227"/>
            </a:xfrm>
            <a:custGeom>
              <a:avLst/>
              <a:gdLst>
                <a:gd name="T0" fmla="*/ 63 w 338"/>
                <a:gd name="T1" fmla="*/ 215 h 203"/>
                <a:gd name="T2" fmla="*/ 46 w 338"/>
                <a:gd name="T3" fmla="*/ 205 h 203"/>
                <a:gd name="T4" fmla="*/ 63 w 338"/>
                <a:gd name="T5" fmla="*/ 187 h 203"/>
                <a:gd name="T6" fmla="*/ 39 w 338"/>
                <a:gd name="T7" fmla="*/ 167 h 203"/>
                <a:gd name="T8" fmla="*/ 39 w 338"/>
                <a:gd name="T9" fmla="*/ 127 h 203"/>
                <a:gd name="T10" fmla="*/ 16 w 338"/>
                <a:gd name="T11" fmla="*/ 107 h 203"/>
                <a:gd name="T12" fmla="*/ 39 w 338"/>
                <a:gd name="T13" fmla="*/ 97 h 203"/>
                <a:gd name="T14" fmla="*/ 7 w 338"/>
                <a:gd name="T15" fmla="*/ 70 h 203"/>
                <a:gd name="T16" fmla="*/ 7 w 338"/>
                <a:gd name="T17" fmla="*/ 49 h 203"/>
                <a:gd name="T18" fmla="*/ 16 w 338"/>
                <a:gd name="T19" fmla="*/ 30 h 203"/>
                <a:gd name="T20" fmla="*/ 0 w 338"/>
                <a:gd name="T21" fmla="*/ 0 h 203"/>
                <a:gd name="T22" fmla="*/ 217 w 338"/>
                <a:gd name="T23" fmla="*/ 0 h 203"/>
                <a:gd name="T24" fmla="*/ 288 w 338"/>
                <a:gd name="T25" fmla="*/ 21 h 203"/>
                <a:gd name="T26" fmla="*/ 336 w 338"/>
                <a:gd name="T27" fmla="*/ 30 h 203"/>
                <a:gd name="T28" fmla="*/ 336 w 338"/>
                <a:gd name="T29" fmla="*/ 49 h 203"/>
                <a:gd name="T30" fmla="*/ 336 w 338"/>
                <a:gd name="T31" fmla="*/ 148 h 203"/>
                <a:gd name="T32" fmla="*/ 336 w 338"/>
                <a:gd name="T33" fmla="*/ 177 h 203"/>
                <a:gd name="T34" fmla="*/ 336 w 338"/>
                <a:gd name="T35" fmla="*/ 254 h 203"/>
                <a:gd name="T36" fmla="*/ 187 w 338"/>
                <a:gd name="T37" fmla="*/ 254 h 203"/>
                <a:gd name="T38" fmla="*/ 187 w 338"/>
                <a:gd name="T39" fmla="*/ 245 h 203"/>
                <a:gd name="T40" fmla="*/ 63 w 338"/>
                <a:gd name="T41" fmla="*/ 245 h 203"/>
                <a:gd name="T42" fmla="*/ 63 w 338"/>
                <a:gd name="T43" fmla="*/ 215 h 2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8"/>
                <a:gd name="T67" fmla="*/ 0 h 203"/>
                <a:gd name="T68" fmla="*/ 338 w 338"/>
                <a:gd name="T69" fmla="*/ 203 h 2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8" h="203">
                  <a:moveTo>
                    <a:pt x="63" y="172"/>
                  </a:moveTo>
                  <a:lnTo>
                    <a:pt x="46" y="164"/>
                  </a:lnTo>
                  <a:lnTo>
                    <a:pt x="63" y="149"/>
                  </a:lnTo>
                  <a:lnTo>
                    <a:pt x="39" y="133"/>
                  </a:lnTo>
                  <a:lnTo>
                    <a:pt x="39" y="102"/>
                  </a:lnTo>
                  <a:lnTo>
                    <a:pt x="16" y="86"/>
                  </a:lnTo>
                  <a:lnTo>
                    <a:pt x="39" y="78"/>
                  </a:lnTo>
                  <a:lnTo>
                    <a:pt x="7" y="56"/>
                  </a:lnTo>
                  <a:lnTo>
                    <a:pt x="7" y="39"/>
                  </a:lnTo>
                  <a:lnTo>
                    <a:pt x="16" y="24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90" y="17"/>
                  </a:lnTo>
                  <a:lnTo>
                    <a:pt x="338" y="24"/>
                  </a:lnTo>
                  <a:lnTo>
                    <a:pt x="338" y="39"/>
                  </a:lnTo>
                  <a:lnTo>
                    <a:pt x="338" y="118"/>
                  </a:lnTo>
                  <a:lnTo>
                    <a:pt x="338" y="141"/>
                  </a:lnTo>
                  <a:lnTo>
                    <a:pt x="338" y="203"/>
                  </a:lnTo>
                  <a:lnTo>
                    <a:pt x="189" y="203"/>
                  </a:lnTo>
                  <a:lnTo>
                    <a:pt x="189" y="196"/>
                  </a:lnTo>
                  <a:lnTo>
                    <a:pt x="63" y="196"/>
                  </a:lnTo>
                  <a:lnTo>
                    <a:pt x="63" y="17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6" name="Freeform 86"/>
            <p:cNvSpPr>
              <a:spLocks noChangeAspect="1"/>
            </p:cNvSpPr>
            <p:nvPr/>
          </p:nvSpPr>
          <p:spPr bwMode="auto">
            <a:xfrm>
              <a:off x="2580" y="1064"/>
              <a:ext cx="228" cy="219"/>
            </a:xfrm>
            <a:custGeom>
              <a:avLst/>
              <a:gdLst>
                <a:gd name="T0" fmla="*/ 71 w 229"/>
                <a:gd name="T1" fmla="*/ 9 h 195"/>
                <a:gd name="T2" fmla="*/ 125 w 229"/>
                <a:gd name="T3" fmla="*/ 9 h 195"/>
                <a:gd name="T4" fmla="*/ 164 w 229"/>
                <a:gd name="T5" fmla="*/ 9 h 195"/>
                <a:gd name="T6" fmla="*/ 164 w 229"/>
                <a:gd name="T7" fmla="*/ 39 h 195"/>
                <a:gd name="T8" fmla="*/ 188 w 229"/>
                <a:gd name="T9" fmla="*/ 117 h 195"/>
                <a:gd name="T10" fmla="*/ 220 w 229"/>
                <a:gd name="T11" fmla="*/ 147 h 195"/>
                <a:gd name="T12" fmla="*/ 227 w 229"/>
                <a:gd name="T13" fmla="*/ 186 h 195"/>
                <a:gd name="T14" fmla="*/ 79 w 229"/>
                <a:gd name="T15" fmla="*/ 246 h 195"/>
                <a:gd name="T16" fmla="*/ 63 w 229"/>
                <a:gd name="T17" fmla="*/ 226 h 195"/>
                <a:gd name="T18" fmla="*/ 16 w 229"/>
                <a:gd name="T19" fmla="*/ 236 h 195"/>
                <a:gd name="T20" fmla="*/ 0 w 229"/>
                <a:gd name="T21" fmla="*/ 197 h 195"/>
                <a:gd name="T22" fmla="*/ 7 w 229"/>
                <a:gd name="T23" fmla="*/ 129 h 195"/>
                <a:gd name="T24" fmla="*/ 0 w 229"/>
                <a:gd name="T25" fmla="*/ 129 h 195"/>
                <a:gd name="T26" fmla="*/ 7 w 229"/>
                <a:gd name="T27" fmla="*/ 69 h 195"/>
                <a:gd name="T28" fmla="*/ 39 w 229"/>
                <a:gd name="T29" fmla="*/ 0 h 195"/>
                <a:gd name="T30" fmla="*/ 71 w 229"/>
                <a:gd name="T31" fmla="*/ 9 h 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9"/>
                <a:gd name="T49" fmla="*/ 0 h 195"/>
                <a:gd name="T50" fmla="*/ 229 w 229"/>
                <a:gd name="T51" fmla="*/ 195 h 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9" h="195">
                  <a:moveTo>
                    <a:pt x="71" y="7"/>
                  </a:moveTo>
                  <a:lnTo>
                    <a:pt x="127" y="7"/>
                  </a:lnTo>
                  <a:lnTo>
                    <a:pt x="166" y="7"/>
                  </a:lnTo>
                  <a:lnTo>
                    <a:pt x="166" y="31"/>
                  </a:lnTo>
                  <a:lnTo>
                    <a:pt x="190" y="93"/>
                  </a:lnTo>
                  <a:lnTo>
                    <a:pt x="222" y="117"/>
                  </a:lnTo>
                  <a:lnTo>
                    <a:pt x="229" y="148"/>
                  </a:lnTo>
                  <a:lnTo>
                    <a:pt x="79" y="195"/>
                  </a:lnTo>
                  <a:lnTo>
                    <a:pt x="63" y="179"/>
                  </a:lnTo>
                  <a:lnTo>
                    <a:pt x="16" y="187"/>
                  </a:lnTo>
                  <a:lnTo>
                    <a:pt x="0" y="156"/>
                  </a:lnTo>
                  <a:lnTo>
                    <a:pt x="7" y="102"/>
                  </a:lnTo>
                  <a:lnTo>
                    <a:pt x="0" y="102"/>
                  </a:lnTo>
                  <a:lnTo>
                    <a:pt x="7" y="54"/>
                  </a:lnTo>
                  <a:lnTo>
                    <a:pt x="39" y="0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7" name="Freeform 87"/>
            <p:cNvSpPr>
              <a:spLocks noChangeAspect="1"/>
            </p:cNvSpPr>
            <p:nvPr/>
          </p:nvSpPr>
          <p:spPr bwMode="auto">
            <a:xfrm>
              <a:off x="1028" y="1904"/>
              <a:ext cx="251" cy="236"/>
            </a:xfrm>
            <a:custGeom>
              <a:avLst/>
              <a:gdLst>
                <a:gd name="T0" fmla="*/ 0 w 252"/>
                <a:gd name="T1" fmla="*/ 0 h 212"/>
                <a:gd name="T2" fmla="*/ 195 w 252"/>
                <a:gd name="T3" fmla="*/ 0 h 212"/>
                <a:gd name="T4" fmla="*/ 242 w 252"/>
                <a:gd name="T5" fmla="*/ 127 h 212"/>
                <a:gd name="T6" fmla="*/ 250 w 252"/>
                <a:gd name="T7" fmla="*/ 127 h 212"/>
                <a:gd name="T8" fmla="*/ 250 w 252"/>
                <a:gd name="T9" fmla="*/ 176 h 212"/>
                <a:gd name="T10" fmla="*/ 148 w 252"/>
                <a:gd name="T11" fmla="*/ 215 h 212"/>
                <a:gd name="T12" fmla="*/ 148 w 252"/>
                <a:gd name="T13" fmla="*/ 205 h 212"/>
                <a:gd name="T14" fmla="*/ 131 w 252"/>
                <a:gd name="T15" fmla="*/ 205 h 212"/>
                <a:gd name="T16" fmla="*/ 126 w 252"/>
                <a:gd name="T17" fmla="*/ 234 h 212"/>
                <a:gd name="T18" fmla="*/ 39 w 252"/>
                <a:gd name="T19" fmla="*/ 263 h 212"/>
                <a:gd name="T20" fmla="*/ 0 w 252"/>
                <a:gd name="T21" fmla="*/ 0 h 2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2"/>
                <a:gd name="T34" fmla="*/ 0 h 212"/>
                <a:gd name="T35" fmla="*/ 252 w 252"/>
                <a:gd name="T36" fmla="*/ 212 h 2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2" h="212">
                  <a:moveTo>
                    <a:pt x="0" y="0"/>
                  </a:moveTo>
                  <a:lnTo>
                    <a:pt x="197" y="0"/>
                  </a:lnTo>
                  <a:lnTo>
                    <a:pt x="244" y="102"/>
                  </a:lnTo>
                  <a:lnTo>
                    <a:pt x="252" y="102"/>
                  </a:lnTo>
                  <a:lnTo>
                    <a:pt x="252" y="142"/>
                  </a:lnTo>
                  <a:lnTo>
                    <a:pt x="150" y="173"/>
                  </a:lnTo>
                  <a:lnTo>
                    <a:pt x="150" y="165"/>
                  </a:lnTo>
                  <a:lnTo>
                    <a:pt x="133" y="165"/>
                  </a:lnTo>
                  <a:lnTo>
                    <a:pt x="126" y="189"/>
                  </a:lnTo>
                  <a:lnTo>
                    <a:pt x="39" y="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8" name="Freeform 88"/>
            <p:cNvSpPr>
              <a:spLocks noChangeAspect="1"/>
            </p:cNvSpPr>
            <p:nvPr/>
          </p:nvSpPr>
          <p:spPr bwMode="auto">
            <a:xfrm>
              <a:off x="1699" y="1741"/>
              <a:ext cx="306" cy="271"/>
            </a:xfrm>
            <a:custGeom>
              <a:avLst/>
              <a:gdLst>
                <a:gd name="T0" fmla="*/ 241 w 308"/>
                <a:gd name="T1" fmla="*/ 244 h 242"/>
                <a:gd name="T2" fmla="*/ 219 w 308"/>
                <a:gd name="T3" fmla="*/ 244 h 242"/>
                <a:gd name="T4" fmla="*/ 212 w 308"/>
                <a:gd name="T5" fmla="*/ 283 h 242"/>
                <a:gd name="T6" fmla="*/ 180 w 308"/>
                <a:gd name="T7" fmla="*/ 303 h 242"/>
                <a:gd name="T8" fmla="*/ 132 w 308"/>
                <a:gd name="T9" fmla="*/ 283 h 242"/>
                <a:gd name="T10" fmla="*/ 132 w 308"/>
                <a:gd name="T11" fmla="*/ 263 h 242"/>
                <a:gd name="T12" fmla="*/ 0 w 308"/>
                <a:gd name="T13" fmla="*/ 244 h 242"/>
                <a:gd name="T14" fmla="*/ 0 w 308"/>
                <a:gd name="T15" fmla="*/ 186 h 242"/>
                <a:gd name="T16" fmla="*/ 47 w 308"/>
                <a:gd name="T17" fmla="*/ 186 h 242"/>
                <a:gd name="T18" fmla="*/ 47 w 308"/>
                <a:gd name="T19" fmla="*/ 77 h 242"/>
                <a:gd name="T20" fmla="*/ 63 w 308"/>
                <a:gd name="T21" fmla="*/ 77 h 242"/>
                <a:gd name="T22" fmla="*/ 63 w 308"/>
                <a:gd name="T23" fmla="*/ 49 h 242"/>
                <a:gd name="T24" fmla="*/ 71 w 308"/>
                <a:gd name="T25" fmla="*/ 39 h 242"/>
                <a:gd name="T26" fmla="*/ 47 w 308"/>
                <a:gd name="T27" fmla="*/ 0 h 242"/>
                <a:gd name="T28" fmla="*/ 117 w 308"/>
                <a:gd name="T29" fmla="*/ 0 h 242"/>
                <a:gd name="T30" fmla="*/ 156 w 308"/>
                <a:gd name="T31" fmla="*/ 59 h 242"/>
                <a:gd name="T32" fmla="*/ 212 w 308"/>
                <a:gd name="T33" fmla="*/ 77 h 242"/>
                <a:gd name="T34" fmla="*/ 219 w 308"/>
                <a:gd name="T35" fmla="*/ 97 h 242"/>
                <a:gd name="T36" fmla="*/ 219 w 308"/>
                <a:gd name="T37" fmla="*/ 127 h 242"/>
                <a:gd name="T38" fmla="*/ 281 w 308"/>
                <a:gd name="T39" fmla="*/ 127 h 242"/>
                <a:gd name="T40" fmla="*/ 304 w 308"/>
                <a:gd name="T41" fmla="*/ 167 h 242"/>
                <a:gd name="T42" fmla="*/ 241 w 308"/>
                <a:gd name="T43" fmla="*/ 244 h 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8"/>
                <a:gd name="T67" fmla="*/ 0 h 242"/>
                <a:gd name="T68" fmla="*/ 308 w 308"/>
                <a:gd name="T69" fmla="*/ 242 h 2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8" h="242">
                  <a:moveTo>
                    <a:pt x="245" y="195"/>
                  </a:moveTo>
                  <a:lnTo>
                    <a:pt x="221" y="195"/>
                  </a:lnTo>
                  <a:lnTo>
                    <a:pt x="214" y="226"/>
                  </a:lnTo>
                  <a:lnTo>
                    <a:pt x="182" y="242"/>
                  </a:lnTo>
                  <a:lnTo>
                    <a:pt x="134" y="226"/>
                  </a:lnTo>
                  <a:lnTo>
                    <a:pt x="134" y="210"/>
                  </a:lnTo>
                  <a:lnTo>
                    <a:pt x="0" y="195"/>
                  </a:lnTo>
                  <a:lnTo>
                    <a:pt x="0" y="148"/>
                  </a:lnTo>
                  <a:lnTo>
                    <a:pt x="47" y="148"/>
                  </a:lnTo>
                  <a:lnTo>
                    <a:pt x="47" y="62"/>
                  </a:lnTo>
                  <a:lnTo>
                    <a:pt x="63" y="62"/>
                  </a:lnTo>
                  <a:lnTo>
                    <a:pt x="63" y="39"/>
                  </a:lnTo>
                  <a:lnTo>
                    <a:pt x="71" y="31"/>
                  </a:lnTo>
                  <a:lnTo>
                    <a:pt x="47" y="0"/>
                  </a:lnTo>
                  <a:lnTo>
                    <a:pt x="119" y="0"/>
                  </a:lnTo>
                  <a:lnTo>
                    <a:pt x="158" y="47"/>
                  </a:lnTo>
                  <a:lnTo>
                    <a:pt x="214" y="62"/>
                  </a:lnTo>
                  <a:lnTo>
                    <a:pt x="221" y="78"/>
                  </a:lnTo>
                  <a:lnTo>
                    <a:pt x="221" y="101"/>
                  </a:lnTo>
                  <a:lnTo>
                    <a:pt x="285" y="101"/>
                  </a:lnTo>
                  <a:lnTo>
                    <a:pt x="308" y="133"/>
                  </a:lnTo>
                  <a:lnTo>
                    <a:pt x="245" y="19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9" name="Freeform 89"/>
            <p:cNvSpPr>
              <a:spLocks noChangeAspect="1"/>
            </p:cNvSpPr>
            <p:nvPr/>
          </p:nvSpPr>
          <p:spPr bwMode="auto">
            <a:xfrm>
              <a:off x="2045" y="2483"/>
              <a:ext cx="267" cy="316"/>
            </a:xfrm>
            <a:custGeom>
              <a:avLst/>
              <a:gdLst>
                <a:gd name="T0" fmla="*/ 188 w 269"/>
                <a:gd name="T1" fmla="*/ 20 h 282"/>
                <a:gd name="T2" fmla="*/ 226 w 269"/>
                <a:gd name="T3" fmla="*/ 49 h 282"/>
                <a:gd name="T4" fmla="*/ 234 w 269"/>
                <a:gd name="T5" fmla="*/ 137 h 282"/>
                <a:gd name="T6" fmla="*/ 265 w 269"/>
                <a:gd name="T7" fmla="*/ 187 h 282"/>
                <a:gd name="T8" fmla="*/ 257 w 269"/>
                <a:gd name="T9" fmla="*/ 207 h 282"/>
                <a:gd name="T10" fmla="*/ 265 w 269"/>
                <a:gd name="T11" fmla="*/ 236 h 282"/>
                <a:gd name="T12" fmla="*/ 257 w 269"/>
                <a:gd name="T13" fmla="*/ 245 h 282"/>
                <a:gd name="T14" fmla="*/ 234 w 269"/>
                <a:gd name="T15" fmla="*/ 267 h 282"/>
                <a:gd name="T16" fmla="*/ 172 w 269"/>
                <a:gd name="T17" fmla="*/ 354 h 282"/>
                <a:gd name="T18" fmla="*/ 16 w 269"/>
                <a:gd name="T19" fmla="*/ 354 h 282"/>
                <a:gd name="T20" fmla="*/ 0 w 269"/>
                <a:gd name="T21" fmla="*/ 275 h 282"/>
                <a:gd name="T22" fmla="*/ 23 w 269"/>
                <a:gd name="T23" fmla="*/ 275 h 282"/>
                <a:gd name="T24" fmla="*/ 16 w 269"/>
                <a:gd name="T25" fmla="*/ 196 h 282"/>
                <a:gd name="T26" fmla="*/ 23 w 269"/>
                <a:gd name="T27" fmla="*/ 226 h 282"/>
                <a:gd name="T28" fmla="*/ 47 w 269"/>
                <a:gd name="T29" fmla="*/ 226 h 282"/>
                <a:gd name="T30" fmla="*/ 55 w 269"/>
                <a:gd name="T31" fmla="*/ 158 h 282"/>
                <a:gd name="T32" fmla="*/ 85 w 269"/>
                <a:gd name="T33" fmla="*/ 167 h 282"/>
                <a:gd name="T34" fmla="*/ 85 w 269"/>
                <a:gd name="T35" fmla="*/ 137 h 282"/>
                <a:gd name="T36" fmla="*/ 93 w 269"/>
                <a:gd name="T37" fmla="*/ 137 h 282"/>
                <a:gd name="T38" fmla="*/ 109 w 269"/>
                <a:gd name="T39" fmla="*/ 59 h 282"/>
                <a:gd name="T40" fmla="*/ 93 w 269"/>
                <a:gd name="T41" fmla="*/ 39 h 282"/>
                <a:gd name="T42" fmla="*/ 109 w 269"/>
                <a:gd name="T43" fmla="*/ 39 h 282"/>
                <a:gd name="T44" fmla="*/ 109 w 269"/>
                <a:gd name="T45" fmla="*/ 0 h 282"/>
                <a:gd name="T46" fmla="*/ 188 w 269"/>
                <a:gd name="T47" fmla="*/ 20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9"/>
                <a:gd name="T73" fmla="*/ 0 h 282"/>
                <a:gd name="T74" fmla="*/ 269 w 269"/>
                <a:gd name="T75" fmla="*/ 282 h 2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9" h="282">
                  <a:moveTo>
                    <a:pt x="190" y="16"/>
                  </a:moveTo>
                  <a:lnTo>
                    <a:pt x="230" y="39"/>
                  </a:lnTo>
                  <a:lnTo>
                    <a:pt x="238" y="109"/>
                  </a:lnTo>
                  <a:lnTo>
                    <a:pt x="269" y="149"/>
                  </a:lnTo>
                  <a:lnTo>
                    <a:pt x="261" y="165"/>
                  </a:lnTo>
                  <a:lnTo>
                    <a:pt x="269" y="188"/>
                  </a:lnTo>
                  <a:lnTo>
                    <a:pt x="261" y="195"/>
                  </a:lnTo>
                  <a:lnTo>
                    <a:pt x="238" y="212"/>
                  </a:lnTo>
                  <a:lnTo>
                    <a:pt x="174" y="282"/>
                  </a:lnTo>
                  <a:lnTo>
                    <a:pt x="16" y="282"/>
                  </a:lnTo>
                  <a:lnTo>
                    <a:pt x="0" y="219"/>
                  </a:lnTo>
                  <a:lnTo>
                    <a:pt x="23" y="219"/>
                  </a:lnTo>
                  <a:lnTo>
                    <a:pt x="16" y="156"/>
                  </a:lnTo>
                  <a:lnTo>
                    <a:pt x="23" y="180"/>
                  </a:lnTo>
                  <a:lnTo>
                    <a:pt x="47" y="180"/>
                  </a:lnTo>
                  <a:lnTo>
                    <a:pt x="55" y="126"/>
                  </a:lnTo>
                  <a:lnTo>
                    <a:pt x="87" y="133"/>
                  </a:lnTo>
                  <a:lnTo>
                    <a:pt x="87" y="109"/>
                  </a:lnTo>
                  <a:lnTo>
                    <a:pt x="95" y="109"/>
                  </a:lnTo>
                  <a:lnTo>
                    <a:pt x="111" y="47"/>
                  </a:lnTo>
                  <a:lnTo>
                    <a:pt x="95" y="31"/>
                  </a:lnTo>
                  <a:lnTo>
                    <a:pt x="111" y="31"/>
                  </a:lnTo>
                  <a:lnTo>
                    <a:pt x="111" y="0"/>
                  </a:lnTo>
                  <a:lnTo>
                    <a:pt x="190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0"/>
            <p:cNvSpPr>
              <a:spLocks noChangeAspect="1"/>
            </p:cNvSpPr>
            <p:nvPr/>
          </p:nvSpPr>
          <p:spPr bwMode="auto">
            <a:xfrm>
              <a:off x="2306" y="3208"/>
              <a:ext cx="350" cy="229"/>
            </a:xfrm>
            <a:custGeom>
              <a:avLst/>
              <a:gdLst>
                <a:gd name="T0" fmla="*/ 108 w 353"/>
                <a:gd name="T1" fmla="*/ 0 h 204"/>
                <a:gd name="T2" fmla="*/ 124 w 353"/>
                <a:gd name="T3" fmla="*/ 20 h 204"/>
                <a:gd name="T4" fmla="*/ 124 w 353"/>
                <a:gd name="T5" fmla="*/ 70 h 204"/>
                <a:gd name="T6" fmla="*/ 163 w 353"/>
                <a:gd name="T7" fmla="*/ 80 h 204"/>
                <a:gd name="T8" fmla="*/ 163 w 353"/>
                <a:gd name="T9" fmla="*/ 99 h 204"/>
                <a:gd name="T10" fmla="*/ 224 w 353"/>
                <a:gd name="T11" fmla="*/ 99 h 204"/>
                <a:gd name="T12" fmla="*/ 224 w 353"/>
                <a:gd name="T13" fmla="*/ 80 h 204"/>
                <a:gd name="T14" fmla="*/ 347 w 353"/>
                <a:gd name="T15" fmla="*/ 80 h 204"/>
                <a:gd name="T16" fmla="*/ 331 w 353"/>
                <a:gd name="T17" fmla="*/ 99 h 204"/>
                <a:gd name="T18" fmla="*/ 331 w 353"/>
                <a:gd name="T19" fmla="*/ 119 h 204"/>
                <a:gd name="T20" fmla="*/ 308 w 353"/>
                <a:gd name="T21" fmla="*/ 138 h 204"/>
                <a:gd name="T22" fmla="*/ 300 w 353"/>
                <a:gd name="T23" fmla="*/ 199 h 204"/>
                <a:gd name="T24" fmla="*/ 271 w 353"/>
                <a:gd name="T25" fmla="*/ 257 h 204"/>
                <a:gd name="T26" fmla="*/ 247 w 353"/>
                <a:gd name="T27" fmla="*/ 257 h 204"/>
                <a:gd name="T28" fmla="*/ 108 w 353"/>
                <a:gd name="T29" fmla="*/ 257 h 204"/>
                <a:gd name="T30" fmla="*/ 77 w 353"/>
                <a:gd name="T31" fmla="*/ 257 h 204"/>
                <a:gd name="T32" fmla="*/ 47 w 353"/>
                <a:gd name="T33" fmla="*/ 187 h 204"/>
                <a:gd name="T34" fmla="*/ 0 w 353"/>
                <a:gd name="T35" fmla="*/ 177 h 204"/>
                <a:gd name="T36" fmla="*/ 0 w 353"/>
                <a:gd name="T37" fmla="*/ 148 h 204"/>
                <a:gd name="T38" fmla="*/ 0 w 353"/>
                <a:gd name="T39" fmla="*/ 70 h 204"/>
                <a:gd name="T40" fmla="*/ 32 w 353"/>
                <a:gd name="T41" fmla="*/ 59 h 204"/>
                <a:gd name="T42" fmla="*/ 16 w 353"/>
                <a:gd name="T43" fmla="*/ 30 h 204"/>
                <a:gd name="T44" fmla="*/ 32 w 353"/>
                <a:gd name="T45" fmla="*/ 20 h 204"/>
                <a:gd name="T46" fmla="*/ 108 w 353"/>
                <a:gd name="T47" fmla="*/ 0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3"/>
                <a:gd name="T73" fmla="*/ 0 h 204"/>
                <a:gd name="T74" fmla="*/ 353 w 353"/>
                <a:gd name="T75" fmla="*/ 204 h 2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3" h="204">
                  <a:moveTo>
                    <a:pt x="110" y="0"/>
                  </a:moveTo>
                  <a:lnTo>
                    <a:pt x="126" y="16"/>
                  </a:lnTo>
                  <a:lnTo>
                    <a:pt x="126" y="55"/>
                  </a:lnTo>
                  <a:lnTo>
                    <a:pt x="165" y="63"/>
                  </a:lnTo>
                  <a:lnTo>
                    <a:pt x="165" y="78"/>
                  </a:lnTo>
                  <a:lnTo>
                    <a:pt x="228" y="78"/>
                  </a:lnTo>
                  <a:lnTo>
                    <a:pt x="228" y="63"/>
                  </a:lnTo>
                  <a:lnTo>
                    <a:pt x="353" y="63"/>
                  </a:lnTo>
                  <a:lnTo>
                    <a:pt x="337" y="78"/>
                  </a:lnTo>
                  <a:lnTo>
                    <a:pt x="337" y="94"/>
                  </a:lnTo>
                  <a:lnTo>
                    <a:pt x="314" y="110"/>
                  </a:lnTo>
                  <a:lnTo>
                    <a:pt x="306" y="158"/>
                  </a:lnTo>
                  <a:lnTo>
                    <a:pt x="275" y="204"/>
                  </a:lnTo>
                  <a:lnTo>
                    <a:pt x="251" y="204"/>
                  </a:lnTo>
                  <a:lnTo>
                    <a:pt x="110" y="204"/>
                  </a:lnTo>
                  <a:lnTo>
                    <a:pt x="79" y="204"/>
                  </a:lnTo>
                  <a:lnTo>
                    <a:pt x="47" y="149"/>
                  </a:lnTo>
                  <a:lnTo>
                    <a:pt x="0" y="141"/>
                  </a:lnTo>
                  <a:lnTo>
                    <a:pt x="0" y="118"/>
                  </a:lnTo>
                  <a:lnTo>
                    <a:pt x="0" y="55"/>
                  </a:lnTo>
                  <a:lnTo>
                    <a:pt x="32" y="47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Freeform 91"/>
            <p:cNvSpPr>
              <a:spLocks noChangeAspect="1"/>
            </p:cNvSpPr>
            <p:nvPr/>
          </p:nvSpPr>
          <p:spPr bwMode="auto">
            <a:xfrm>
              <a:off x="2075" y="1215"/>
              <a:ext cx="334" cy="261"/>
            </a:xfrm>
            <a:custGeom>
              <a:avLst/>
              <a:gdLst>
                <a:gd name="T0" fmla="*/ 184 w 333"/>
                <a:gd name="T1" fmla="*/ 37 h 234"/>
                <a:gd name="T2" fmla="*/ 239 w 333"/>
                <a:gd name="T3" fmla="*/ 29 h 234"/>
                <a:gd name="T4" fmla="*/ 296 w 333"/>
                <a:gd name="T5" fmla="*/ 97 h 234"/>
                <a:gd name="T6" fmla="*/ 327 w 333"/>
                <a:gd name="T7" fmla="*/ 136 h 234"/>
                <a:gd name="T8" fmla="*/ 335 w 333"/>
                <a:gd name="T9" fmla="*/ 165 h 234"/>
                <a:gd name="T10" fmla="*/ 311 w 333"/>
                <a:gd name="T11" fmla="*/ 214 h 234"/>
                <a:gd name="T12" fmla="*/ 327 w 333"/>
                <a:gd name="T13" fmla="*/ 223 h 234"/>
                <a:gd name="T14" fmla="*/ 208 w 333"/>
                <a:gd name="T15" fmla="*/ 291 h 234"/>
                <a:gd name="T16" fmla="*/ 176 w 333"/>
                <a:gd name="T17" fmla="*/ 241 h 234"/>
                <a:gd name="T18" fmla="*/ 79 w 333"/>
                <a:gd name="T19" fmla="*/ 223 h 234"/>
                <a:gd name="T20" fmla="*/ 32 w 333"/>
                <a:gd name="T21" fmla="*/ 214 h 234"/>
                <a:gd name="T22" fmla="*/ 0 w 333"/>
                <a:gd name="T23" fmla="*/ 165 h 234"/>
                <a:gd name="T24" fmla="*/ 142 w 333"/>
                <a:gd name="T25" fmla="*/ 0 h 234"/>
                <a:gd name="T26" fmla="*/ 184 w 333"/>
                <a:gd name="T27" fmla="*/ 3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3"/>
                <a:gd name="T43" fmla="*/ 0 h 234"/>
                <a:gd name="T44" fmla="*/ 333 w 333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3" h="234">
                  <a:moveTo>
                    <a:pt x="182" y="30"/>
                  </a:moveTo>
                  <a:lnTo>
                    <a:pt x="237" y="23"/>
                  </a:lnTo>
                  <a:lnTo>
                    <a:pt x="294" y="78"/>
                  </a:lnTo>
                  <a:lnTo>
                    <a:pt x="325" y="109"/>
                  </a:lnTo>
                  <a:lnTo>
                    <a:pt x="333" y="133"/>
                  </a:lnTo>
                  <a:lnTo>
                    <a:pt x="309" y="172"/>
                  </a:lnTo>
                  <a:lnTo>
                    <a:pt x="325" y="179"/>
                  </a:lnTo>
                  <a:lnTo>
                    <a:pt x="206" y="234"/>
                  </a:lnTo>
                  <a:lnTo>
                    <a:pt x="174" y="194"/>
                  </a:lnTo>
                  <a:lnTo>
                    <a:pt x="79" y="179"/>
                  </a:lnTo>
                  <a:lnTo>
                    <a:pt x="32" y="172"/>
                  </a:lnTo>
                  <a:lnTo>
                    <a:pt x="0" y="133"/>
                  </a:lnTo>
                  <a:lnTo>
                    <a:pt x="142" y="0"/>
                  </a:lnTo>
                  <a:lnTo>
                    <a:pt x="182" y="3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2" name="Freeform 92"/>
            <p:cNvSpPr>
              <a:spLocks noChangeAspect="1"/>
            </p:cNvSpPr>
            <p:nvPr/>
          </p:nvSpPr>
          <p:spPr bwMode="auto">
            <a:xfrm>
              <a:off x="2045" y="1828"/>
              <a:ext cx="239" cy="312"/>
            </a:xfrm>
            <a:custGeom>
              <a:avLst/>
              <a:gdLst>
                <a:gd name="T0" fmla="*/ 32 w 238"/>
                <a:gd name="T1" fmla="*/ 289 h 281"/>
                <a:gd name="T2" fmla="*/ 23 w 238"/>
                <a:gd name="T3" fmla="*/ 260 h 281"/>
                <a:gd name="T4" fmla="*/ 32 w 238"/>
                <a:gd name="T5" fmla="*/ 241 h 281"/>
                <a:gd name="T6" fmla="*/ 0 w 238"/>
                <a:gd name="T7" fmla="*/ 134 h 281"/>
                <a:gd name="T8" fmla="*/ 23 w 238"/>
                <a:gd name="T9" fmla="*/ 105 h 281"/>
                <a:gd name="T10" fmla="*/ 16 w 238"/>
                <a:gd name="T11" fmla="*/ 97 h 281"/>
                <a:gd name="T12" fmla="*/ 23 w 238"/>
                <a:gd name="T13" fmla="*/ 97 h 281"/>
                <a:gd name="T14" fmla="*/ 23 w 238"/>
                <a:gd name="T15" fmla="*/ 87 h 281"/>
                <a:gd name="T16" fmla="*/ 111 w 238"/>
                <a:gd name="T17" fmla="*/ 20 h 281"/>
                <a:gd name="T18" fmla="*/ 129 w 238"/>
                <a:gd name="T19" fmla="*/ 29 h 281"/>
                <a:gd name="T20" fmla="*/ 129 w 238"/>
                <a:gd name="T21" fmla="*/ 0 h 281"/>
                <a:gd name="T22" fmla="*/ 240 w 238"/>
                <a:gd name="T23" fmla="*/ 87 h 281"/>
                <a:gd name="T24" fmla="*/ 232 w 238"/>
                <a:gd name="T25" fmla="*/ 299 h 281"/>
                <a:gd name="T26" fmla="*/ 32 w 238"/>
                <a:gd name="T27" fmla="*/ 346 h 281"/>
                <a:gd name="T28" fmla="*/ 23 w 238"/>
                <a:gd name="T29" fmla="*/ 289 h 281"/>
                <a:gd name="T30" fmla="*/ 32 w 238"/>
                <a:gd name="T31" fmla="*/ 289 h 2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281"/>
                <a:gd name="T50" fmla="*/ 238 w 238"/>
                <a:gd name="T51" fmla="*/ 281 h 2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281">
                  <a:moveTo>
                    <a:pt x="32" y="234"/>
                  </a:moveTo>
                  <a:lnTo>
                    <a:pt x="23" y="211"/>
                  </a:lnTo>
                  <a:lnTo>
                    <a:pt x="32" y="195"/>
                  </a:lnTo>
                  <a:lnTo>
                    <a:pt x="0" y="109"/>
                  </a:lnTo>
                  <a:lnTo>
                    <a:pt x="23" y="86"/>
                  </a:lnTo>
                  <a:lnTo>
                    <a:pt x="16" y="78"/>
                  </a:lnTo>
                  <a:lnTo>
                    <a:pt x="23" y="78"/>
                  </a:lnTo>
                  <a:lnTo>
                    <a:pt x="23" y="70"/>
                  </a:lnTo>
                  <a:lnTo>
                    <a:pt x="111" y="16"/>
                  </a:lnTo>
                  <a:lnTo>
                    <a:pt x="127" y="23"/>
                  </a:lnTo>
                  <a:lnTo>
                    <a:pt x="127" y="0"/>
                  </a:lnTo>
                  <a:lnTo>
                    <a:pt x="238" y="70"/>
                  </a:lnTo>
                  <a:lnTo>
                    <a:pt x="230" y="242"/>
                  </a:lnTo>
                  <a:lnTo>
                    <a:pt x="32" y="281"/>
                  </a:lnTo>
                  <a:lnTo>
                    <a:pt x="23" y="234"/>
                  </a:lnTo>
                  <a:lnTo>
                    <a:pt x="32" y="23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3" name="Freeform 93"/>
            <p:cNvSpPr>
              <a:spLocks noChangeAspect="1"/>
            </p:cNvSpPr>
            <p:nvPr/>
          </p:nvSpPr>
          <p:spPr bwMode="auto">
            <a:xfrm>
              <a:off x="2769" y="3060"/>
              <a:ext cx="283" cy="218"/>
            </a:xfrm>
            <a:custGeom>
              <a:avLst/>
              <a:gdLst>
                <a:gd name="T0" fmla="*/ 283 w 283"/>
                <a:gd name="T1" fmla="*/ 97 h 195"/>
                <a:gd name="T2" fmla="*/ 220 w 283"/>
                <a:gd name="T3" fmla="*/ 97 h 195"/>
                <a:gd name="T4" fmla="*/ 220 w 283"/>
                <a:gd name="T5" fmla="*/ 184 h 195"/>
                <a:gd name="T6" fmla="*/ 204 w 283"/>
                <a:gd name="T7" fmla="*/ 184 h 195"/>
                <a:gd name="T8" fmla="*/ 204 w 283"/>
                <a:gd name="T9" fmla="*/ 195 h 195"/>
                <a:gd name="T10" fmla="*/ 220 w 283"/>
                <a:gd name="T11" fmla="*/ 195 h 195"/>
                <a:gd name="T12" fmla="*/ 220 w 283"/>
                <a:gd name="T13" fmla="*/ 205 h 195"/>
                <a:gd name="T14" fmla="*/ 220 w 283"/>
                <a:gd name="T15" fmla="*/ 244 h 195"/>
                <a:gd name="T16" fmla="*/ 150 w 283"/>
                <a:gd name="T17" fmla="*/ 244 h 195"/>
                <a:gd name="T18" fmla="*/ 0 w 283"/>
                <a:gd name="T19" fmla="*/ 244 h 195"/>
                <a:gd name="T20" fmla="*/ 0 w 283"/>
                <a:gd name="T21" fmla="*/ 126 h 195"/>
                <a:gd name="T22" fmla="*/ 102 w 283"/>
                <a:gd name="T23" fmla="*/ 49 h 195"/>
                <a:gd name="T24" fmla="*/ 102 w 283"/>
                <a:gd name="T25" fmla="*/ 19 h 195"/>
                <a:gd name="T26" fmla="*/ 133 w 283"/>
                <a:gd name="T27" fmla="*/ 40 h 195"/>
                <a:gd name="T28" fmla="*/ 212 w 283"/>
                <a:gd name="T29" fmla="*/ 0 h 195"/>
                <a:gd name="T30" fmla="*/ 251 w 283"/>
                <a:gd name="T31" fmla="*/ 10 h 195"/>
                <a:gd name="T32" fmla="*/ 251 w 283"/>
                <a:gd name="T33" fmla="*/ 0 h 195"/>
                <a:gd name="T34" fmla="*/ 283 w 283"/>
                <a:gd name="T35" fmla="*/ 0 h 195"/>
                <a:gd name="T36" fmla="*/ 283 w 283"/>
                <a:gd name="T37" fmla="*/ 97 h 1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"/>
                <a:gd name="T58" fmla="*/ 0 h 195"/>
                <a:gd name="T59" fmla="*/ 283 w 283"/>
                <a:gd name="T60" fmla="*/ 195 h 1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" h="195">
                  <a:moveTo>
                    <a:pt x="283" y="78"/>
                  </a:moveTo>
                  <a:lnTo>
                    <a:pt x="220" y="78"/>
                  </a:lnTo>
                  <a:lnTo>
                    <a:pt x="220" y="148"/>
                  </a:lnTo>
                  <a:lnTo>
                    <a:pt x="204" y="148"/>
                  </a:lnTo>
                  <a:lnTo>
                    <a:pt x="204" y="156"/>
                  </a:lnTo>
                  <a:lnTo>
                    <a:pt x="220" y="156"/>
                  </a:lnTo>
                  <a:lnTo>
                    <a:pt x="220" y="164"/>
                  </a:lnTo>
                  <a:lnTo>
                    <a:pt x="220" y="195"/>
                  </a:lnTo>
                  <a:lnTo>
                    <a:pt x="150" y="195"/>
                  </a:lnTo>
                  <a:lnTo>
                    <a:pt x="0" y="195"/>
                  </a:lnTo>
                  <a:lnTo>
                    <a:pt x="0" y="101"/>
                  </a:lnTo>
                  <a:lnTo>
                    <a:pt x="102" y="39"/>
                  </a:lnTo>
                  <a:lnTo>
                    <a:pt x="102" y="15"/>
                  </a:lnTo>
                  <a:lnTo>
                    <a:pt x="133" y="32"/>
                  </a:lnTo>
                  <a:lnTo>
                    <a:pt x="212" y="0"/>
                  </a:lnTo>
                  <a:lnTo>
                    <a:pt x="251" y="8"/>
                  </a:lnTo>
                  <a:lnTo>
                    <a:pt x="251" y="0"/>
                  </a:lnTo>
                  <a:lnTo>
                    <a:pt x="283" y="0"/>
                  </a:lnTo>
                  <a:lnTo>
                    <a:pt x="283" y="7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4" name="Freeform 94"/>
            <p:cNvSpPr>
              <a:spLocks noChangeAspect="1"/>
            </p:cNvSpPr>
            <p:nvPr/>
          </p:nvSpPr>
          <p:spPr bwMode="auto">
            <a:xfrm>
              <a:off x="2895" y="1992"/>
              <a:ext cx="298" cy="429"/>
            </a:xfrm>
            <a:custGeom>
              <a:avLst/>
              <a:gdLst>
                <a:gd name="T0" fmla="*/ 297 w 299"/>
                <a:gd name="T1" fmla="*/ 78 h 385"/>
                <a:gd name="T2" fmla="*/ 266 w 299"/>
                <a:gd name="T3" fmla="*/ 176 h 385"/>
                <a:gd name="T4" fmla="*/ 249 w 299"/>
                <a:gd name="T5" fmla="*/ 215 h 385"/>
                <a:gd name="T6" fmla="*/ 273 w 299"/>
                <a:gd name="T7" fmla="*/ 332 h 385"/>
                <a:gd name="T8" fmla="*/ 242 w 299"/>
                <a:gd name="T9" fmla="*/ 430 h 385"/>
                <a:gd name="T10" fmla="*/ 171 w 299"/>
                <a:gd name="T11" fmla="*/ 439 h 385"/>
                <a:gd name="T12" fmla="*/ 187 w 299"/>
                <a:gd name="T13" fmla="*/ 478 h 385"/>
                <a:gd name="T14" fmla="*/ 156 w 299"/>
                <a:gd name="T15" fmla="*/ 478 h 385"/>
                <a:gd name="T16" fmla="*/ 95 w 299"/>
                <a:gd name="T17" fmla="*/ 430 h 385"/>
                <a:gd name="T18" fmla="*/ 110 w 299"/>
                <a:gd name="T19" fmla="*/ 343 h 385"/>
                <a:gd name="T20" fmla="*/ 86 w 299"/>
                <a:gd name="T21" fmla="*/ 322 h 385"/>
                <a:gd name="T22" fmla="*/ 78 w 299"/>
                <a:gd name="T23" fmla="*/ 263 h 385"/>
                <a:gd name="T24" fmla="*/ 39 w 299"/>
                <a:gd name="T25" fmla="*/ 245 h 385"/>
                <a:gd name="T26" fmla="*/ 0 w 299"/>
                <a:gd name="T27" fmla="*/ 165 h 385"/>
                <a:gd name="T28" fmla="*/ 55 w 299"/>
                <a:gd name="T29" fmla="*/ 176 h 385"/>
                <a:gd name="T30" fmla="*/ 63 w 299"/>
                <a:gd name="T31" fmla="*/ 137 h 385"/>
                <a:gd name="T32" fmla="*/ 55 w 299"/>
                <a:gd name="T33" fmla="*/ 137 h 385"/>
                <a:gd name="T34" fmla="*/ 63 w 299"/>
                <a:gd name="T35" fmla="*/ 107 h 385"/>
                <a:gd name="T36" fmla="*/ 156 w 299"/>
                <a:gd name="T37" fmla="*/ 29 h 385"/>
                <a:gd name="T38" fmla="*/ 187 w 299"/>
                <a:gd name="T39" fmla="*/ 0 h 385"/>
                <a:gd name="T40" fmla="*/ 210 w 299"/>
                <a:gd name="T41" fmla="*/ 0 h 385"/>
                <a:gd name="T42" fmla="*/ 273 w 299"/>
                <a:gd name="T43" fmla="*/ 39 h 385"/>
                <a:gd name="T44" fmla="*/ 297 w 299"/>
                <a:gd name="T45" fmla="*/ 78 h 3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9"/>
                <a:gd name="T70" fmla="*/ 0 h 385"/>
                <a:gd name="T71" fmla="*/ 299 w 299"/>
                <a:gd name="T72" fmla="*/ 385 h 3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9" h="385">
                  <a:moveTo>
                    <a:pt x="299" y="63"/>
                  </a:moveTo>
                  <a:lnTo>
                    <a:pt x="268" y="142"/>
                  </a:lnTo>
                  <a:lnTo>
                    <a:pt x="251" y="173"/>
                  </a:lnTo>
                  <a:lnTo>
                    <a:pt x="275" y="267"/>
                  </a:lnTo>
                  <a:lnTo>
                    <a:pt x="244" y="346"/>
                  </a:lnTo>
                  <a:lnTo>
                    <a:pt x="173" y="354"/>
                  </a:lnTo>
                  <a:lnTo>
                    <a:pt x="189" y="385"/>
                  </a:lnTo>
                  <a:lnTo>
                    <a:pt x="158" y="385"/>
                  </a:lnTo>
                  <a:lnTo>
                    <a:pt x="95" y="346"/>
                  </a:lnTo>
                  <a:lnTo>
                    <a:pt x="110" y="276"/>
                  </a:lnTo>
                  <a:lnTo>
                    <a:pt x="86" y="259"/>
                  </a:lnTo>
                  <a:lnTo>
                    <a:pt x="78" y="212"/>
                  </a:lnTo>
                  <a:lnTo>
                    <a:pt x="39" y="197"/>
                  </a:lnTo>
                  <a:lnTo>
                    <a:pt x="0" y="133"/>
                  </a:lnTo>
                  <a:lnTo>
                    <a:pt x="55" y="142"/>
                  </a:lnTo>
                  <a:lnTo>
                    <a:pt x="63" y="110"/>
                  </a:lnTo>
                  <a:lnTo>
                    <a:pt x="55" y="110"/>
                  </a:lnTo>
                  <a:lnTo>
                    <a:pt x="63" y="86"/>
                  </a:lnTo>
                  <a:lnTo>
                    <a:pt x="158" y="23"/>
                  </a:lnTo>
                  <a:lnTo>
                    <a:pt x="189" y="0"/>
                  </a:lnTo>
                  <a:lnTo>
                    <a:pt x="212" y="0"/>
                  </a:lnTo>
                  <a:lnTo>
                    <a:pt x="275" y="31"/>
                  </a:lnTo>
                  <a:lnTo>
                    <a:pt x="299" y="6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5" name="Freeform 95"/>
            <p:cNvSpPr>
              <a:spLocks noChangeAspect="1"/>
            </p:cNvSpPr>
            <p:nvPr/>
          </p:nvSpPr>
          <p:spPr bwMode="auto">
            <a:xfrm>
              <a:off x="3257" y="2281"/>
              <a:ext cx="272" cy="271"/>
            </a:xfrm>
            <a:custGeom>
              <a:avLst/>
              <a:gdLst>
                <a:gd name="T0" fmla="*/ 100 w 274"/>
                <a:gd name="T1" fmla="*/ 302 h 243"/>
                <a:gd name="T2" fmla="*/ 40 w 274"/>
                <a:gd name="T3" fmla="*/ 244 h 243"/>
                <a:gd name="T4" fmla="*/ 0 w 274"/>
                <a:gd name="T5" fmla="*/ 117 h 243"/>
                <a:gd name="T6" fmla="*/ 23 w 274"/>
                <a:gd name="T7" fmla="*/ 48 h 243"/>
                <a:gd name="T8" fmla="*/ 40 w 274"/>
                <a:gd name="T9" fmla="*/ 20 h 243"/>
                <a:gd name="T10" fmla="*/ 131 w 274"/>
                <a:gd name="T11" fmla="*/ 20 h 243"/>
                <a:gd name="T12" fmla="*/ 207 w 274"/>
                <a:gd name="T13" fmla="*/ 0 h 243"/>
                <a:gd name="T14" fmla="*/ 270 w 274"/>
                <a:gd name="T15" fmla="*/ 40 h 243"/>
                <a:gd name="T16" fmla="*/ 202 w 274"/>
                <a:gd name="T17" fmla="*/ 234 h 243"/>
                <a:gd name="T18" fmla="*/ 207 w 274"/>
                <a:gd name="T19" fmla="*/ 262 h 243"/>
                <a:gd name="T20" fmla="*/ 100 w 274"/>
                <a:gd name="T21" fmla="*/ 302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"/>
                <a:gd name="T34" fmla="*/ 0 h 243"/>
                <a:gd name="T35" fmla="*/ 274 w 27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" h="243">
                  <a:moveTo>
                    <a:pt x="102" y="243"/>
                  </a:moveTo>
                  <a:lnTo>
                    <a:pt x="40" y="196"/>
                  </a:lnTo>
                  <a:lnTo>
                    <a:pt x="0" y="94"/>
                  </a:lnTo>
                  <a:lnTo>
                    <a:pt x="23" y="39"/>
                  </a:lnTo>
                  <a:lnTo>
                    <a:pt x="40" y="16"/>
                  </a:lnTo>
                  <a:lnTo>
                    <a:pt x="133" y="16"/>
                  </a:lnTo>
                  <a:lnTo>
                    <a:pt x="211" y="0"/>
                  </a:lnTo>
                  <a:lnTo>
                    <a:pt x="274" y="32"/>
                  </a:lnTo>
                  <a:lnTo>
                    <a:pt x="204" y="188"/>
                  </a:lnTo>
                  <a:lnTo>
                    <a:pt x="211" y="211"/>
                  </a:lnTo>
                  <a:lnTo>
                    <a:pt x="102" y="24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6" name="Freeform 96"/>
            <p:cNvSpPr>
              <a:spLocks noChangeAspect="1"/>
            </p:cNvSpPr>
            <p:nvPr/>
          </p:nvSpPr>
          <p:spPr bwMode="auto">
            <a:xfrm>
              <a:off x="2682" y="2378"/>
              <a:ext cx="370" cy="247"/>
            </a:xfrm>
            <a:custGeom>
              <a:avLst/>
              <a:gdLst>
                <a:gd name="T0" fmla="*/ 362 w 370"/>
                <a:gd name="T1" fmla="*/ 90 h 220"/>
                <a:gd name="T2" fmla="*/ 330 w 370"/>
                <a:gd name="T3" fmla="*/ 129 h 220"/>
                <a:gd name="T4" fmla="*/ 354 w 370"/>
                <a:gd name="T5" fmla="*/ 157 h 220"/>
                <a:gd name="T6" fmla="*/ 322 w 370"/>
                <a:gd name="T7" fmla="*/ 168 h 220"/>
                <a:gd name="T8" fmla="*/ 252 w 370"/>
                <a:gd name="T9" fmla="*/ 218 h 220"/>
                <a:gd name="T10" fmla="*/ 276 w 370"/>
                <a:gd name="T11" fmla="*/ 256 h 220"/>
                <a:gd name="T12" fmla="*/ 252 w 370"/>
                <a:gd name="T13" fmla="*/ 256 h 220"/>
                <a:gd name="T14" fmla="*/ 220 w 370"/>
                <a:gd name="T15" fmla="*/ 277 h 220"/>
                <a:gd name="T16" fmla="*/ 205 w 370"/>
                <a:gd name="T17" fmla="*/ 256 h 220"/>
                <a:gd name="T18" fmla="*/ 212 w 370"/>
                <a:gd name="T19" fmla="*/ 179 h 220"/>
                <a:gd name="T20" fmla="*/ 126 w 370"/>
                <a:gd name="T21" fmla="*/ 157 h 220"/>
                <a:gd name="T22" fmla="*/ 118 w 370"/>
                <a:gd name="T23" fmla="*/ 139 h 220"/>
                <a:gd name="T24" fmla="*/ 126 w 370"/>
                <a:gd name="T25" fmla="*/ 129 h 220"/>
                <a:gd name="T26" fmla="*/ 63 w 370"/>
                <a:gd name="T27" fmla="*/ 100 h 220"/>
                <a:gd name="T28" fmla="*/ 0 w 370"/>
                <a:gd name="T29" fmla="*/ 100 h 220"/>
                <a:gd name="T30" fmla="*/ 8 w 370"/>
                <a:gd name="T31" fmla="*/ 60 h 220"/>
                <a:gd name="T32" fmla="*/ 111 w 370"/>
                <a:gd name="T33" fmla="*/ 21 h 220"/>
                <a:gd name="T34" fmla="*/ 126 w 370"/>
                <a:gd name="T35" fmla="*/ 21 h 220"/>
                <a:gd name="T36" fmla="*/ 141 w 370"/>
                <a:gd name="T37" fmla="*/ 49 h 220"/>
                <a:gd name="T38" fmla="*/ 307 w 370"/>
                <a:gd name="T39" fmla="*/ 0 h 220"/>
                <a:gd name="T40" fmla="*/ 370 w 370"/>
                <a:gd name="T41" fmla="*/ 49 h 220"/>
                <a:gd name="T42" fmla="*/ 362 w 370"/>
                <a:gd name="T43" fmla="*/ 90 h 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0"/>
                <a:gd name="T67" fmla="*/ 0 h 220"/>
                <a:gd name="T68" fmla="*/ 370 w 370"/>
                <a:gd name="T69" fmla="*/ 220 h 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0" h="220">
                  <a:moveTo>
                    <a:pt x="362" y="71"/>
                  </a:moveTo>
                  <a:lnTo>
                    <a:pt x="330" y="102"/>
                  </a:lnTo>
                  <a:lnTo>
                    <a:pt x="354" y="125"/>
                  </a:lnTo>
                  <a:lnTo>
                    <a:pt x="322" y="134"/>
                  </a:lnTo>
                  <a:lnTo>
                    <a:pt x="252" y="173"/>
                  </a:lnTo>
                  <a:lnTo>
                    <a:pt x="276" y="203"/>
                  </a:lnTo>
                  <a:lnTo>
                    <a:pt x="252" y="203"/>
                  </a:lnTo>
                  <a:lnTo>
                    <a:pt x="220" y="220"/>
                  </a:lnTo>
                  <a:lnTo>
                    <a:pt x="205" y="203"/>
                  </a:lnTo>
                  <a:lnTo>
                    <a:pt x="212" y="142"/>
                  </a:lnTo>
                  <a:lnTo>
                    <a:pt x="126" y="125"/>
                  </a:lnTo>
                  <a:lnTo>
                    <a:pt x="118" y="110"/>
                  </a:lnTo>
                  <a:lnTo>
                    <a:pt x="126" y="102"/>
                  </a:lnTo>
                  <a:lnTo>
                    <a:pt x="63" y="79"/>
                  </a:lnTo>
                  <a:lnTo>
                    <a:pt x="0" y="79"/>
                  </a:lnTo>
                  <a:lnTo>
                    <a:pt x="8" y="47"/>
                  </a:lnTo>
                  <a:lnTo>
                    <a:pt x="111" y="17"/>
                  </a:lnTo>
                  <a:lnTo>
                    <a:pt x="126" y="17"/>
                  </a:lnTo>
                  <a:lnTo>
                    <a:pt x="141" y="39"/>
                  </a:lnTo>
                  <a:lnTo>
                    <a:pt x="307" y="0"/>
                  </a:lnTo>
                  <a:lnTo>
                    <a:pt x="370" y="39"/>
                  </a:lnTo>
                  <a:lnTo>
                    <a:pt x="362" y="71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7" name="Freeform 97"/>
            <p:cNvSpPr>
              <a:spLocks noChangeAspect="1"/>
            </p:cNvSpPr>
            <p:nvPr/>
          </p:nvSpPr>
          <p:spPr bwMode="auto">
            <a:xfrm>
              <a:off x="2075" y="2089"/>
              <a:ext cx="334" cy="271"/>
            </a:xfrm>
            <a:custGeom>
              <a:avLst/>
              <a:gdLst>
                <a:gd name="T0" fmla="*/ 335 w 333"/>
                <a:gd name="T1" fmla="*/ 236 h 242"/>
                <a:gd name="T2" fmla="*/ 296 w 333"/>
                <a:gd name="T3" fmla="*/ 263 h 242"/>
                <a:gd name="T4" fmla="*/ 216 w 333"/>
                <a:gd name="T5" fmla="*/ 303 h 242"/>
                <a:gd name="T6" fmla="*/ 184 w 333"/>
                <a:gd name="T7" fmla="*/ 273 h 242"/>
                <a:gd name="T8" fmla="*/ 176 w 333"/>
                <a:gd name="T9" fmla="*/ 295 h 242"/>
                <a:gd name="T10" fmla="*/ 158 w 333"/>
                <a:gd name="T11" fmla="*/ 263 h 242"/>
                <a:gd name="T12" fmla="*/ 110 w 333"/>
                <a:gd name="T13" fmla="*/ 263 h 242"/>
                <a:gd name="T14" fmla="*/ 87 w 333"/>
                <a:gd name="T15" fmla="*/ 236 h 242"/>
                <a:gd name="T16" fmla="*/ 79 w 333"/>
                <a:gd name="T17" fmla="*/ 216 h 242"/>
                <a:gd name="T18" fmla="*/ 63 w 333"/>
                <a:gd name="T19" fmla="*/ 138 h 242"/>
                <a:gd name="T20" fmla="*/ 0 w 333"/>
                <a:gd name="T21" fmla="*/ 59 h 242"/>
                <a:gd name="T22" fmla="*/ 200 w 333"/>
                <a:gd name="T23" fmla="*/ 10 h 242"/>
                <a:gd name="T24" fmla="*/ 271 w 333"/>
                <a:gd name="T25" fmla="*/ 0 h 242"/>
                <a:gd name="T26" fmla="*/ 335 w 333"/>
                <a:gd name="T27" fmla="*/ 236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3"/>
                <a:gd name="T43" fmla="*/ 0 h 242"/>
                <a:gd name="T44" fmla="*/ 333 w 333"/>
                <a:gd name="T45" fmla="*/ 242 h 2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3" h="242">
                  <a:moveTo>
                    <a:pt x="333" y="188"/>
                  </a:moveTo>
                  <a:lnTo>
                    <a:pt x="294" y="210"/>
                  </a:lnTo>
                  <a:lnTo>
                    <a:pt x="214" y="242"/>
                  </a:lnTo>
                  <a:lnTo>
                    <a:pt x="182" y="218"/>
                  </a:lnTo>
                  <a:lnTo>
                    <a:pt x="174" y="235"/>
                  </a:lnTo>
                  <a:lnTo>
                    <a:pt x="158" y="210"/>
                  </a:lnTo>
                  <a:lnTo>
                    <a:pt x="110" y="210"/>
                  </a:lnTo>
                  <a:lnTo>
                    <a:pt x="87" y="188"/>
                  </a:lnTo>
                  <a:lnTo>
                    <a:pt x="79" y="172"/>
                  </a:lnTo>
                  <a:lnTo>
                    <a:pt x="63" y="110"/>
                  </a:lnTo>
                  <a:lnTo>
                    <a:pt x="0" y="47"/>
                  </a:lnTo>
                  <a:lnTo>
                    <a:pt x="198" y="8"/>
                  </a:lnTo>
                  <a:lnTo>
                    <a:pt x="269" y="0"/>
                  </a:lnTo>
                  <a:lnTo>
                    <a:pt x="333" y="18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8" name="Freeform 98"/>
            <p:cNvSpPr>
              <a:spLocks noChangeAspect="1"/>
            </p:cNvSpPr>
            <p:nvPr/>
          </p:nvSpPr>
          <p:spPr bwMode="auto">
            <a:xfrm>
              <a:off x="1745" y="2079"/>
              <a:ext cx="174" cy="212"/>
            </a:xfrm>
            <a:custGeom>
              <a:avLst/>
              <a:gdLst>
                <a:gd name="T0" fmla="*/ 174 w 174"/>
                <a:gd name="T1" fmla="*/ 0 h 190"/>
                <a:gd name="T2" fmla="*/ 174 w 174"/>
                <a:gd name="T3" fmla="*/ 227 h 190"/>
                <a:gd name="T4" fmla="*/ 167 w 174"/>
                <a:gd name="T5" fmla="*/ 237 h 190"/>
                <a:gd name="T6" fmla="*/ 111 w 174"/>
                <a:gd name="T7" fmla="*/ 237 h 190"/>
                <a:gd name="T8" fmla="*/ 111 w 174"/>
                <a:gd name="T9" fmla="*/ 197 h 190"/>
                <a:gd name="T10" fmla="*/ 0 w 174"/>
                <a:gd name="T11" fmla="*/ 187 h 190"/>
                <a:gd name="T12" fmla="*/ 16 w 174"/>
                <a:gd name="T13" fmla="*/ 148 h 190"/>
                <a:gd name="T14" fmla="*/ 24 w 174"/>
                <a:gd name="T15" fmla="*/ 148 h 190"/>
                <a:gd name="T16" fmla="*/ 24 w 174"/>
                <a:gd name="T17" fmla="*/ 9 h 190"/>
                <a:gd name="T18" fmla="*/ 111 w 174"/>
                <a:gd name="T19" fmla="*/ 20 h 190"/>
                <a:gd name="T20" fmla="*/ 111 w 174"/>
                <a:gd name="T21" fmla="*/ 0 h 190"/>
                <a:gd name="T22" fmla="*/ 174 w 174"/>
                <a:gd name="T23" fmla="*/ 0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4"/>
                <a:gd name="T37" fmla="*/ 0 h 190"/>
                <a:gd name="T38" fmla="*/ 174 w 174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4" h="190">
                  <a:moveTo>
                    <a:pt x="174" y="0"/>
                  </a:moveTo>
                  <a:lnTo>
                    <a:pt x="174" y="182"/>
                  </a:lnTo>
                  <a:lnTo>
                    <a:pt x="167" y="190"/>
                  </a:lnTo>
                  <a:lnTo>
                    <a:pt x="111" y="190"/>
                  </a:lnTo>
                  <a:lnTo>
                    <a:pt x="111" y="159"/>
                  </a:lnTo>
                  <a:lnTo>
                    <a:pt x="0" y="151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24" y="7"/>
                  </a:lnTo>
                  <a:lnTo>
                    <a:pt x="111" y="16"/>
                  </a:lnTo>
                  <a:lnTo>
                    <a:pt x="111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9" name="Freeform 99"/>
            <p:cNvSpPr>
              <a:spLocks noChangeAspect="1"/>
            </p:cNvSpPr>
            <p:nvPr/>
          </p:nvSpPr>
          <p:spPr bwMode="auto">
            <a:xfrm>
              <a:off x="2517" y="3674"/>
              <a:ext cx="157" cy="251"/>
            </a:xfrm>
            <a:custGeom>
              <a:avLst/>
              <a:gdLst>
                <a:gd name="T0" fmla="*/ 157 w 157"/>
                <a:gd name="T1" fmla="*/ 0 h 225"/>
                <a:gd name="T2" fmla="*/ 157 w 157"/>
                <a:gd name="T3" fmla="*/ 270 h 225"/>
                <a:gd name="T4" fmla="*/ 126 w 157"/>
                <a:gd name="T5" fmla="*/ 280 h 225"/>
                <a:gd name="T6" fmla="*/ 126 w 157"/>
                <a:gd name="T7" fmla="*/ 231 h 225"/>
                <a:gd name="T8" fmla="*/ 102 w 157"/>
                <a:gd name="T9" fmla="*/ 203 h 225"/>
                <a:gd name="T10" fmla="*/ 16 w 157"/>
                <a:gd name="T11" fmla="*/ 203 h 225"/>
                <a:gd name="T12" fmla="*/ 8 w 157"/>
                <a:gd name="T13" fmla="*/ 125 h 225"/>
                <a:gd name="T14" fmla="*/ 0 w 157"/>
                <a:gd name="T15" fmla="*/ 125 h 225"/>
                <a:gd name="T16" fmla="*/ 0 w 157"/>
                <a:gd name="T17" fmla="*/ 106 h 225"/>
                <a:gd name="T18" fmla="*/ 16 w 157"/>
                <a:gd name="T19" fmla="*/ 106 h 225"/>
                <a:gd name="T20" fmla="*/ 16 w 157"/>
                <a:gd name="T21" fmla="*/ 29 h 225"/>
                <a:gd name="T22" fmla="*/ 111 w 157"/>
                <a:gd name="T23" fmla="*/ 29 h 225"/>
                <a:gd name="T24" fmla="*/ 102 w 157"/>
                <a:gd name="T25" fmla="*/ 0 h 225"/>
                <a:gd name="T26" fmla="*/ 157 w 157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225"/>
                <a:gd name="T44" fmla="*/ 157 w 157"/>
                <a:gd name="T45" fmla="*/ 225 h 2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225">
                  <a:moveTo>
                    <a:pt x="157" y="0"/>
                  </a:moveTo>
                  <a:lnTo>
                    <a:pt x="157" y="217"/>
                  </a:lnTo>
                  <a:lnTo>
                    <a:pt x="126" y="225"/>
                  </a:lnTo>
                  <a:lnTo>
                    <a:pt x="126" y="186"/>
                  </a:lnTo>
                  <a:lnTo>
                    <a:pt x="102" y="163"/>
                  </a:lnTo>
                  <a:lnTo>
                    <a:pt x="16" y="163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16" y="85"/>
                  </a:lnTo>
                  <a:lnTo>
                    <a:pt x="16" y="23"/>
                  </a:lnTo>
                  <a:lnTo>
                    <a:pt x="111" y="23"/>
                  </a:lnTo>
                  <a:lnTo>
                    <a:pt x="102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0" name="Freeform 100"/>
            <p:cNvSpPr>
              <a:spLocks noChangeAspect="1"/>
            </p:cNvSpPr>
            <p:nvPr/>
          </p:nvSpPr>
          <p:spPr bwMode="auto">
            <a:xfrm>
              <a:off x="2495" y="2466"/>
              <a:ext cx="422" cy="453"/>
            </a:xfrm>
            <a:custGeom>
              <a:avLst/>
              <a:gdLst>
                <a:gd name="T0" fmla="*/ 0 w 422"/>
                <a:gd name="T1" fmla="*/ 106 h 406"/>
                <a:gd name="T2" fmla="*/ 187 w 422"/>
                <a:gd name="T3" fmla="*/ 0 h 406"/>
                <a:gd name="T4" fmla="*/ 250 w 422"/>
                <a:gd name="T5" fmla="*/ 0 h 406"/>
                <a:gd name="T6" fmla="*/ 312 w 422"/>
                <a:gd name="T7" fmla="*/ 29 h 406"/>
                <a:gd name="T8" fmla="*/ 305 w 422"/>
                <a:gd name="T9" fmla="*/ 39 h 406"/>
                <a:gd name="T10" fmla="*/ 312 w 422"/>
                <a:gd name="T11" fmla="*/ 57 h 406"/>
                <a:gd name="T12" fmla="*/ 398 w 422"/>
                <a:gd name="T13" fmla="*/ 78 h 406"/>
                <a:gd name="T14" fmla="*/ 391 w 422"/>
                <a:gd name="T15" fmla="*/ 154 h 406"/>
                <a:gd name="T16" fmla="*/ 406 w 422"/>
                <a:gd name="T17" fmla="*/ 175 h 406"/>
                <a:gd name="T18" fmla="*/ 398 w 422"/>
                <a:gd name="T19" fmla="*/ 184 h 406"/>
                <a:gd name="T20" fmla="*/ 422 w 422"/>
                <a:gd name="T21" fmla="*/ 204 h 406"/>
                <a:gd name="T22" fmla="*/ 406 w 422"/>
                <a:gd name="T23" fmla="*/ 213 h 406"/>
                <a:gd name="T24" fmla="*/ 375 w 422"/>
                <a:gd name="T25" fmla="*/ 224 h 406"/>
                <a:gd name="T26" fmla="*/ 375 w 422"/>
                <a:gd name="T27" fmla="*/ 261 h 406"/>
                <a:gd name="T28" fmla="*/ 336 w 422"/>
                <a:gd name="T29" fmla="*/ 330 h 406"/>
                <a:gd name="T30" fmla="*/ 359 w 422"/>
                <a:gd name="T31" fmla="*/ 359 h 406"/>
                <a:gd name="T32" fmla="*/ 265 w 422"/>
                <a:gd name="T33" fmla="*/ 449 h 406"/>
                <a:gd name="T34" fmla="*/ 241 w 422"/>
                <a:gd name="T35" fmla="*/ 449 h 406"/>
                <a:gd name="T36" fmla="*/ 163 w 422"/>
                <a:gd name="T37" fmla="*/ 505 h 406"/>
                <a:gd name="T38" fmla="*/ 62 w 422"/>
                <a:gd name="T39" fmla="*/ 253 h 406"/>
                <a:gd name="T40" fmla="*/ 0 w 422"/>
                <a:gd name="T41" fmla="*/ 106 h 4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2"/>
                <a:gd name="T64" fmla="*/ 0 h 406"/>
                <a:gd name="T65" fmla="*/ 422 w 422"/>
                <a:gd name="T66" fmla="*/ 406 h 4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2" h="406">
                  <a:moveTo>
                    <a:pt x="0" y="85"/>
                  </a:moveTo>
                  <a:lnTo>
                    <a:pt x="187" y="0"/>
                  </a:lnTo>
                  <a:lnTo>
                    <a:pt x="250" y="0"/>
                  </a:lnTo>
                  <a:lnTo>
                    <a:pt x="312" y="23"/>
                  </a:lnTo>
                  <a:lnTo>
                    <a:pt x="305" y="31"/>
                  </a:lnTo>
                  <a:lnTo>
                    <a:pt x="312" y="46"/>
                  </a:lnTo>
                  <a:lnTo>
                    <a:pt x="398" y="63"/>
                  </a:lnTo>
                  <a:lnTo>
                    <a:pt x="391" y="124"/>
                  </a:lnTo>
                  <a:lnTo>
                    <a:pt x="406" y="141"/>
                  </a:lnTo>
                  <a:lnTo>
                    <a:pt x="398" y="148"/>
                  </a:lnTo>
                  <a:lnTo>
                    <a:pt x="422" y="164"/>
                  </a:lnTo>
                  <a:lnTo>
                    <a:pt x="406" y="171"/>
                  </a:lnTo>
                  <a:lnTo>
                    <a:pt x="375" y="180"/>
                  </a:lnTo>
                  <a:lnTo>
                    <a:pt x="375" y="210"/>
                  </a:lnTo>
                  <a:lnTo>
                    <a:pt x="336" y="265"/>
                  </a:lnTo>
                  <a:lnTo>
                    <a:pt x="359" y="289"/>
                  </a:lnTo>
                  <a:lnTo>
                    <a:pt x="265" y="360"/>
                  </a:lnTo>
                  <a:lnTo>
                    <a:pt x="241" y="360"/>
                  </a:lnTo>
                  <a:lnTo>
                    <a:pt x="163" y="406"/>
                  </a:lnTo>
                  <a:lnTo>
                    <a:pt x="62" y="20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1" name="Freeform 101"/>
            <p:cNvSpPr>
              <a:spLocks noChangeAspect="1"/>
            </p:cNvSpPr>
            <p:nvPr/>
          </p:nvSpPr>
          <p:spPr bwMode="auto">
            <a:xfrm>
              <a:off x="1705" y="3094"/>
              <a:ext cx="300" cy="217"/>
            </a:xfrm>
            <a:custGeom>
              <a:avLst/>
              <a:gdLst>
                <a:gd name="T0" fmla="*/ 284 w 300"/>
                <a:gd name="T1" fmla="*/ 9 h 195"/>
                <a:gd name="T2" fmla="*/ 300 w 300"/>
                <a:gd name="T3" fmla="*/ 38 h 195"/>
                <a:gd name="T4" fmla="*/ 284 w 300"/>
                <a:gd name="T5" fmla="*/ 58 h 195"/>
                <a:gd name="T6" fmla="*/ 269 w 300"/>
                <a:gd name="T7" fmla="*/ 58 h 195"/>
                <a:gd name="T8" fmla="*/ 252 w 300"/>
                <a:gd name="T9" fmla="*/ 87 h 195"/>
                <a:gd name="T10" fmla="*/ 237 w 300"/>
                <a:gd name="T11" fmla="*/ 107 h 195"/>
                <a:gd name="T12" fmla="*/ 252 w 300"/>
                <a:gd name="T13" fmla="*/ 125 h 195"/>
                <a:gd name="T14" fmla="*/ 213 w 300"/>
                <a:gd name="T15" fmla="*/ 165 h 195"/>
                <a:gd name="T16" fmla="*/ 237 w 300"/>
                <a:gd name="T17" fmla="*/ 233 h 195"/>
                <a:gd name="T18" fmla="*/ 213 w 300"/>
                <a:gd name="T19" fmla="*/ 241 h 195"/>
                <a:gd name="T20" fmla="*/ 32 w 300"/>
                <a:gd name="T21" fmla="*/ 241 h 195"/>
                <a:gd name="T22" fmla="*/ 32 w 300"/>
                <a:gd name="T23" fmla="*/ 204 h 195"/>
                <a:gd name="T24" fmla="*/ 24 w 300"/>
                <a:gd name="T25" fmla="*/ 194 h 195"/>
                <a:gd name="T26" fmla="*/ 32 w 300"/>
                <a:gd name="T27" fmla="*/ 194 h 195"/>
                <a:gd name="T28" fmla="*/ 39 w 300"/>
                <a:gd name="T29" fmla="*/ 107 h 195"/>
                <a:gd name="T30" fmla="*/ 55 w 300"/>
                <a:gd name="T31" fmla="*/ 107 h 195"/>
                <a:gd name="T32" fmla="*/ 63 w 300"/>
                <a:gd name="T33" fmla="*/ 77 h 195"/>
                <a:gd name="T34" fmla="*/ 32 w 300"/>
                <a:gd name="T35" fmla="*/ 38 h 195"/>
                <a:gd name="T36" fmla="*/ 0 w 300"/>
                <a:gd name="T37" fmla="*/ 38 h 195"/>
                <a:gd name="T38" fmla="*/ 0 w 300"/>
                <a:gd name="T39" fmla="*/ 0 h 195"/>
                <a:gd name="T40" fmla="*/ 300 w 300"/>
                <a:gd name="T41" fmla="*/ 0 h 195"/>
                <a:gd name="T42" fmla="*/ 284 w 300"/>
                <a:gd name="T43" fmla="*/ 9 h 1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0"/>
                <a:gd name="T67" fmla="*/ 0 h 195"/>
                <a:gd name="T68" fmla="*/ 300 w 300"/>
                <a:gd name="T69" fmla="*/ 195 h 1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0" h="195">
                  <a:moveTo>
                    <a:pt x="284" y="7"/>
                  </a:moveTo>
                  <a:lnTo>
                    <a:pt x="300" y="31"/>
                  </a:lnTo>
                  <a:lnTo>
                    <a:pt x="284" y="47"/>
                  </a:lnTo>
                  <a:lnTo>
                    <a:pt x="269" y="47"/>
                  </a:lnTo>
                  <a:lnTo>
                    <a:pt x="252" y="70"/>
                  </a:lnTo>
                  <a:lnTo>
                    <a:pt x="237" y="86"/>
                  </a:lnTo>
                  <a:lnTo>
                    <a:pt x="252" y="101"/>
                  </a:lnTo>
                  <a:lnTo>
                    <a:pt x="213" y="133"/>
                  </a:lnTo>
                  <a:lnTo>
                    <a:pt x="237" y="188"/>
                  </a:lnTo>
                  <a:lnTo>
                    <a:pt x="213" y="195"/>
                  </a:lnTo>
                  <a:lnTo>
                    <a:pt x="32" y="195"/>
                  </a:lnTo>
                  <a:lnTo>
                    <a:pt x="32" y="164"/>
                  </a:lnTo>
                  <a:lnTo>
                    <a:pt x="24" y="156"/>
                  </a:lnTo>
                  <a:lnTo>
                    <a:pt x="32" y="156"/>
                  </a:lnTo>
                  <a:lnTo>
                    <a:pt x="39" y="86"/>
                  </a:lnTo>
                  <a:lnTo>
                    <a:pt x="55" y="86"/>
                  </a:lnTo>
                  <a:lnTo>
                    <a:pt x="63" y="62"/>
                  </a:lnTo>
                  <a:lnTo>
                    <a:pt x="32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284" y="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2" name="Freeform 102"/>
            <p:cNvSpPr>
              <a:spLocks noChangeAspect="1"/>
            </p:cNvSpPr>
            <p:nvPr/>
          </p:nvSpPr>
          <p:spPr bwMode="auto">
            <a:xfrm>
              <a:off x="3933" y="3262"/>
              <a:ext cx="48" cy="111"/>
            </a:xfrm>
            <a:custGeom>
              <a:avLst/>
              <a:gdLst>
                <a:gd name="T0" fmla="*/ 16 w 48"/>
                <a:gd name="T1" fmla="*/ 87 h 100"/>
                <a:gd name="T2" fmla="*/ 0 w 48"/>
                <a:gd name="T3" fmla="*/ 48 h 100"/>
                <a:gd name="T4" fmla="*/ 32 w 48"/>
                <a:gd name="T5" fmla="*/ 0 h 100"/>
                <a:gd name="T6" fmla="*/ 48 w 48"/>
                <a:gd name="T7" fmla="*/ 0 h 100"/>
                <a:gd name="T8" fmla="*/ 48 w 48"/>
                <a:gd name="T9" fmla="*/ 48 h 100"/>
                <a:gd name="T10" fmla="*/ 32 w 48"/>
                <a:gd name="T11" fmla="*/ 57 h 100"/>
                <a:gd name="T12" fmla="*/ 48 w 48"/>
                <a:gd name="T13" fmla="*/ 57 h 100"/>
                <a:gd name="T14" fmla="*/ 16 w 48"/>
                <a:gd name="T15" fmla="*/ 123 h 100"/>
                <a:gd name="T16" fmla="*/ 0 w 48"/>
                <a:gd name="T17" fmla="*/ 113 h 100"/>
                <a:gd name="T18" fmla="*/ 16 w 48"/>
                <a:gd name="T19" fmla="*/ 87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00"/>
                <a:gd name="T32" fmla="*/ 48 w 48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00">
                  <a:moveTo>
                    <a:pt x="16" y="70"/>
                  </a:moveTo>
                  <a:lnTo>
                    <a:pt x="0" y="39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39"/>
                  </a:lnTo>
                  <a:lnTo>
                    <a:pt x="32" y="46"/>
                  </a:lnTo>
                  <a:lnTo>
                    <a:pt x="48" y="46"/>
                  </a:lnTo>
                  <a:lnTo>
                    <a:pt x="16" y="100"/>
                  </a:lnTo>
                  <a:lnTo>
                    <a:pt x="0" y="92"/>
                  </a:lnTo>
                  <a:lnTo>
                    <a:pt x="16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3" name="Freeform 103"/>
            <p:cNvSpPr>
              <a:spLocks noChangeAspect="1"/>
            </p:cNvSpPr>
            <p:nvPr/>
          </p:nvSpPr>
          <p:spPr bwMode="auto">
            <a:xfrm>
              <a:off x="3491" y="2962"/>
              <a:ext cx="442" cy="368"/>
            </a:xfrm>
            <a:custGeom>
              <a:avLst/>
              <a:gdLst>
                <a:gd name="T0" fmla="*/ 442 w 442"/>
                <a:gd name="T1" fmla="*/ 314 h 329"/>
                <a:gd name="T2" fmla="*/ 434 w 442"/>
                <a:gd name="T3" fmla="*/ 371 h 329"/>
                <a:gd name="T4" fmla="*/ 411 w 442"/>
                <a:gd name="T5" fmla="*/ 371 h 329"/>
                <a:gd name="T6" fmla="*/ 434 w 442"/>
                <a:gd name="T7" fmla="*/ 391 h 329"/>
                <a:gd name="T8" fmla="*/ 418 w 442"/>
                <a:gd name="T9" fmla="*/ 412 h 329"/>
                <a:gd name="T10" fmla="*/ 386 w 442"/>
                <a:gd name="T11" fmla="*/ 371 h 329"/>
                <a:gd name="T12" fmla="*/ 356 w 442"/>
                <a:gd name="T13" fmla="*/ 371 h 329"/>
                <a:gd name="T14" fmla="*/ 277 w 442"/>
                <a:gd name="T15" fmla="*/ 383 h 329"/>
                <a:gd name="T16" fmla="*/ 253 w 442"/>
                <a:gd name="T17" fmla="*/ 352 h 329"/>
                <a:gd name="T18" fmla="*/ 253 w 442"/>
                <a:gd name="T19" fmla="*/ 342 h 329"/>
                <a:gd name="T20" fmla="*/ 229 w 442"/>
                <a:gd name="T21" fmla="*/ 342 h 329"/>
                <a:gd name="T22" fmla="*/ 127 w 442"/>
                <a:gd name="T23" fmla="*/ 274 h 329"/>
                <a:gd name="T24" fmla="*/ 103 w 442"/>
                <a:gd name="T25" fmla="*/ 235 h 329"/>
                <a:gd name="T26" fmla="*/ 39 w 442"/>
                <a:gd name="T27" fmla="*/ 187 h 329"/>
                <a:gd name="T28" fmla="*/ 39 w 442"/>
                <a:gd name="T29" fmla="*/ 167 h 329"/>
                <a:gd name="T30" fmla="*/ 48 w 442"/>
                <a:gd name="T31" fmla="*/ 107 h 329"/>
                <a:gd name="T32" fmla="*/ 16 w 442"/>
                <a:gd name="T33" fmla="*/ 77 h 329"/>
                <a:gd name="T34" fmla="*/ 0 w 442"/>
                <a:gd name="T35" fmla="*/ 49 h 329"/>
                <a:gd name="T36" fmla="*/ 39 w 442"/>
                <a:gd name="T37" fmla="*/ 29 h 329"/>
                <a:gd name="T38" fmla="*/ 71 w 442"/>
                <a:gd name="T39" fmla="*/ 0 h 329"/>
                <a:gd name="T40" fmla="*/ 79 w 442"/>
                <a:gd name="T41" fmla="*/ 0 h 329"/>
                <a:gd name="T42" fmla="*/ 142 w 442"/>
                <a:gd name="T43" fmla="*/ 40 h 329"/>
                <a:gd name="T44" fmla="*/ 166 w 442"/>
                <a:gd name="T45" fmla="*/ 107 h 329"/>
                <a:gd name="T46" fmla="*/ 190 w 442"/>
                <a:gd name="T47" fmla="*/ 107 h 329"/>
                <a:gd name="T48" fmla="*/ 245 w 442"/>
                <a:gd name="T49" fmla="*/ 88 h 329"/>
                <a:gd name="T50" fmla="*/ 253 w 442"/>
                <a:gd name="T51" fmla="*/ 117 h 329"/>
                <a:gd name="T52" fmla="*/ 292 w 442"/>
                <a:gd name="T53" fmla="*/ 117 h 329"/>
                <a:gd name="T54" fmla="*/ 308 w 442"/>
                <a:gd name="T55" fmla="*/ 197 h 329"/>
                <a:gd name="T56" fmla="*/ 339 w 442"/>
                <a:gd name="T57" fmla="*/ 225 h 329"/>
                <a:gd name="T58" fmla="*/ 324 w 442"/>
                <a:gd name="T59" fmla="*/ 235 h 329"/>
                <a:gd name="T60" fmla="*/ 339 w 442"/>
                <a:gd name="T61" fmla="*/ 207 h 329"/>
                <a:gd name="T62" fmla="*/ 356 w 442"/>
                <a:gd name="T63" fmla="*/ 265 h 329"/>
                <a:gd name="T64" fmla="*/ 379 w 442"/>
                <a:gd name="T65" fmla="*/ 255 h 329"/>
                <a:gd name="T66" fmla="*/ 386 w 442"/>
                <a:gd name="T67" fmla="*/ 294 h 329"/>
                <a:gd name="T68" fmla="*/ 442 w 442"/>
                <a:gd name="T69" fmla="*/ 314 h 3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2"/>
                <a:gd name="T106" fmla="*/ 0 h 329"/>
                <a:gd name="T107" fmla="*/ 442 w 442"/>
                <a:gd name="T108" fmla="*/ 329 h 3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2" h="329">
                  <a:moveTo>
                    <a:pt x="442" y="251"/>
                  </a:moveTo>
                  <a:lnTo>
                    <a:pt x="434" y="297"/>
                  </a:lnTo>
                  <a:lnTo>
                    <a:pt x="411" y="297"/>
                  </a:lnTo>
                  <a:lnTo>
                    <a:pt x="434" y="313"/>
                  </a:lnTo>
                  <a:lnTo>
                    <a:pt x="418" y="329"/>
                  </a:lnTo>
                  <a:lnTo>
                    <a:pt x="386" y="297"/>
                  </a:lnTo>
                  <a:lnTo>
                    <a:pt x="356" y="297"/>
                  </a:lnTo>
                  <a:lnTo>
                    <a:pt x="277" y="306"/>
                  </a:lnTo>
                  <a:lnTo>
                    <a:pt x="253" y="282"/>
                  </a:lnTo>
                  <a:lnTo>
                    <a:pt x="253" y="274"/>
                  </a:lnTo>
                  <a:lnTo>
                    <a:pt x="229" y="274"/>
                  </a:lnTo>
                  <a:lnTo>
                    <a:pt x="127" y="219"/>
                  </a:lnTo>
                  <a:lnTo>
                    <a:pt x="103" y="188"/>
                  </a:lnTo>
                  <a:lnTo>
                    <a:pt x="39" y="149"/>
                  </a:lnTo>
                  <a:lnTo>
                    <a:pt x="39" y="133"/>
                  </a:lnTo>
                  <a:lnTo>
                    <a:pt x="48" y="86"/>
                  </a:lnTo>
                  <a:lnTo>
                    <a:pt x="16" y="62"/>
                  </a:lnTo>
                  <a:lnTo>
                    <a:pt x="0" y="39"/>
                  </a:lnTo>
                  <a:lnTo>
                    <a:pt x="39" y="23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142" y="32"/>
                  </a:lnTo>
                  <a:lnTo>
                    <a:pt x="166" y="86"/>
                  </a:lnTo>
                  <a:lnTo>
                    <a:pt x="190" y="86"/>
                  </a:lnTo>
                  <a:lnTo>
                    <a:pt x="245" y="71"/>
                  </a:lnTo>
                  <a:lnTo>
                    <a:pt x="253" y="94"/>
                  </a:lnTo>
                  <a:lnTo>
                    <a:pt x="292" y="94"/>
                  </a:lnTo>
                  <a:lnTo>
                    <a:pt x="308" y="157"/>
                  </a:lnTo>
                  <a:lnTo>
                    <a:pt x="339" y="180"/>
                  </a:lnTo>
                  <a:lnTo>
                    <a:pt x="324" y="188"/>
                  </a:lnTo>
                  <a:lnTo>
                    <a:pt x="339" y="165"/>
                  </a:lnTo>
                  <a:lnTo>
                    <a:pt x="356" y="212"/>
                  </a:lnTo>
                  <a:lnTo>
                    <a:pt x="379" y="204"/>
                  </a:lnTo>
                  <a:lnTo>
                    <a:pt x="386" y="235"/>
                  </a:lnTo>
                  <a:lnTo>
                    <a:pt x="442" y="2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4" name="Freeform 104"/>
            <p:cNvSpPr>
              <a:spLocks noChangeAspect="1"/>
            </p:cNvSpPr>
            <p:nvPr/>
          </p:nvSpPr>
          <p:spPr bwMode="auto">
            <a:xfrm>
              <a:off x="2902" y="1465"/>
              <a:ext cx="315" cy="276"/>
            </a:xfrm>
            <a:custGeom>
              <a:avLst/>
              <a:gdLst>
                <a:gd name="T0" fmla="*/ 102 w 314"/>
                <a:gd name="T1" fmla="*/ 40 h 246"/>
                <a:gd name="T2" fmla="*/ 149 w 314"/>
                <a:gd name="T3" fmla="*/ 101 h 246"/>
                <a:gd name="T4" fmla="*/ 230 w 314"/>
                <a:gd name="T5" fmla="*/ 150 h 246"/>
                <a:gd name="T6" fmla="*/ 276 w 314"/>
                <a:gd name="T7" fmla="*/ 200 h 246"/>
                <a:gd name="T8" fmla="*/ 316 w 314"/>
                <a:gd name="T9" fmla="*/ 269 h 246"/>
                <a:gd name="T10" fmla="*/ 206 w 314"/>
                <a:gd name="T11" fmla="*/ 250 h 246"/>
                <a:gd name="T12" fmla="*/ 167 w 314"/>
                <a:gd name="T13" fmla="*/ 289 h 246"/>
                <a:gd name="T14" fmla="*/ 118 w 314"/>
                <a:gd name="T15" fmla="*/ 310 h 246"/>
                <a:gd name="T16" fmla="*/ 55 w 314"/>
                <a:gd name="T17" fmla="*/ 168 h 246"/>
                <a:gd name="T18" fmla="*/ 31 w 314"/>
                <a:gd name="T19" fmla="*/ 130 h 246"/>
                <a:gd name="T20" fmla="*/ 55 w 314"/>
                <a:gd name="T21" fmla="*/ 101 h 246"/>
                <a:gd name="T22" fmla="*/ 31 w 314"/>
                <a:gd name="T23" fmla="*/ 101 h 246"/>
                <a:gd name="T24" fmla="*/ 0 w 314"/>
                <a:gd name="T25" fmla="*/ 0 h 246"/>
                <a:gd name="T26" fmla="*/ 55 w 314"/>
                <a:gd name="T27" fmla="*/ 20 h 246"/>
                <a:gd name="T28" fmla="*/ 102 w 314"/>
                <a:gd name="T29" fmla="*/ 40 h 2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4"/>
                <a:gd name="T46" fmla="*/ 0 h 246"/>
                <a:gd name="T47" fmla="*/ 314 w 314"/>
                <a:gd name="T48" fmla="*/ 246 h 2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4" h="246">
                  <a:moveTo>
                    <a:pt x="102" y="32"/>
                  </a:moveTo>
                  <a:lnTo>
                    <a:pt x="149" y="80"/>
                  </a:lnTo>
                  <a:lnTo>
                    <a:pt x="228" y="119"/>
                  </a:lnTo>
                  <a:lnTo>
                    <a:pt x="274" y="159"/>
                  </a:lnTo>
                  <a:lnTo>
                    <a:pt x="314" y="214"/>
                  </a:lnTo>
                  <a:lnTo>
                    <a:pt x="204" y="199"/>
                  </a:lnTo>
                  <a:lnTo>
                    <a:pt x="165" y="230"/>
                  </a:lnTo>
                  <a:lnTo>
                    <a:pt x="118" y="246"/>
                  </a:lnTo>
                  <a:lnTo>
                    <a:pt x="55" y="134"/>
                  </a:lnTo>
                  <a:lnTo>
                    <a:pt x="31" y="103"/>
                  </a:lnTo>
                  <a:lnTo>
                    <a:pt x="55" y="80"/>
                  </a:lnTo>
                  <a:lnTo>
                    <a:pt x="31" y="80"/>
                  </a:lnTo>
                  <a:lnTo>
                    <a:pt x="0" y="0"/>
                  </a:lnTo>
                  <a:lnTo>
                    <a:pt x="55" y="16"/>
                  </a:lnTo>
                  <a:lnTo>
                    <a:pt x="102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5" name="Freeform 105"/>
            <p:cNvSpPr>
              <a:spLocks noChangeAspect="1"/>
            </p:cNvSpPr>
            <p:nvPr/>
          </p:nvSpPr>
          <p:spPr bwMode="auto">
            <a:xfrm>
              <a:off x="3374" y="3006"/>
              <a:ext cx="345" cy="377"/>
            </a:xfrm>
            <a:custGeom>
              <a:avLst/>
              <a:gdLst>
                <a:gd name="T0" fmla="*/ 132 w 347"/>
                <a:gd name="T1" fmla="*/ 29 h 337"/>
                <a:gd name="T2" fmla="*/ 163 w 347"/>
                <a:gd name="T3" fmla="*/ 59 h 337"/>
                <a:gd name="T4" fmla="*/ 155 w 347"/>
                <a:gd name="T5" fmla="*/ 117 h 337"/>
                <a:gd name="T6" fmla="*/ 155 w 347"/>
                <a:gd name="T7" fmla="*/ 138 h 337"/>
                <a:gd name="T8" fmla="*/ 219 w 347"/>
                <a:gd name="T9" fmla="*/ 186 h 337"/>
                <a:gd name="T10" fmla="*/ 242 w 347"/>
                <a:gd name="T11" fmla="*/ 225 h 337"/>
                <a:gd name="T12" fmla="*/ 343 w 347"/>
                <a:gd name="T13" fmla="*/ 294 h 337"/>
                <a:gd name="T14" fmla="*/ 288 w 347"/>
                <a:gd name="T15" fmla="*/ 402 h 337"/>
                <a:gd name="T16" fmla="*/ 219 w 347"/>
                <a:gd name="T17" fmla="*/ 422 h 337"/>
                <a:gd name="T18" fmla="*/ 195 w 347"/>
                <a:gd name="T19" fmla="*/ 412 h 337"/>
                <a:gd name="T20" fmla="*/ 195 w 347"/>
                <a:gd name="T21" fmla="*/ 381 h 337"/>
                <a:gd name="T22" fmla="*/ 148 w 347"/>
                <a:gd name="T23" fmla="*/ 362 h 337"/>
                <a:gd name="T24" fmla="*/ 132 w 347"/>
                <a:gd name="T25" fmla="*/ 323 h 337"/>
                <a:gd name="T26" fmla="*/ 92 w 347"/>
                <a:gd name="T27" fmla="*/ 323 h 337"/>
                <a:gd name="T28" fmla="*/ 71 w 347"/>
                <a:gd name="T29" fmla="*/ 265 h 337"/>
                <a:gd name="T30" fmla="*/ 48 w 347"/>
                <a:gd name="T31" fmla="*/ 265 h 337"/>
                <a:gd name="T32" fmla="*/ 48 w 347"/>
                <a:gd name="T33" fmla="*/ 245 h 337"/>
                <a:gd name="T34" fmla="*/ 31 w 347"/>
                <a:gd name="T35" fmla="*/ 225 h 337"/>
                <a:gd name="T36" fmla="*/ 16 w 347"/>
                <a:gd name="T37" fmla="*/ 215 h 337"/>
                <a:gd name="T38" fmla="*/ 8 w 347"/>
                <a:gd name="T39" fmla="*/ 215 h 337"/>
                <a:gd name="T40" fmla="*/ 0 w 347"/>
                <a:gd name="T41" fmla="*/ 186 h 337"/>
                <a:gd name="T42" fmla="*/ 16 w 347"/>
                <a:gd name="T43" fmla="*/ 186 h 337"/>
                <a:gd name="T44" fmla="*/ 48 w 347"/>
                <a:gd name="T45" fmla="*/ 117 h 337"/>
                <a:gd name="T46" fmla="*/ 63 w 347"/>
                <a:gd name="T47" fmla="*/ 107 h 337"/>
                <a:gd name="T48" fmla="*/ 71 w 347"/>
                <a:gd name="T49" fmla="*/ 59 h 337"/>
                <a:gd name="T50" fmla="*/ 116 w 347"/>
                <a:gd name="T51" fmla="*/ 0 h 337"/>
                <a:gd name="T52" fmla="*/ 132 w 347"/>
                <a:gd name="T53" fmla="*/ 29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7"/>
                <a:gd name="T82" fmla="*/ 0 h 337"/>
                <a:gd name="T83" fmla="*/ 347 w 347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7" h="337">
                  <a:moveTo>
                    <a:pt x="134" y="23"/>
                  </a:moveTo>
                  <a:lnTo>
                    <a:pt x="165" y="47"/>
                  </a:lnTo>
                  <a:lnTo>
                    <a:pt x="157" y="94"/>
                  </a:lnTo>
                  <a:lnTo>
                    <a:pt x="157" y="110"/>
                  </a:lnTo>
                  <a:lnTo>
                    <a:pt x="221" y="148"/>
                  </a:lnTo>
                  <a:lnTo>
                    <a:pt x="244" y="180"/>
                  </a:lnTo>
                  <a:lnTo>
                    <a:pt x="347" y="235"/>
                  </a:lnTo>
                  <a:lnTo>
                    <a:pt x="292" y="321"/>
                  </a:lnTo>
                  <a:lnTo>
                    <a:pt x="221" y="337"/>
                  </a:lnTo>
                  <a:lnTo>
                    <a:pt x="197" y="329"/>
                  </a:lnTo>
                  <a:lnTo>
                    <a:pt x="197" y="305"/>
                  </a:lnTo>
                  <a:lnTo>
                    <a:pt x="150" y="290"/>
                  </a:lnTo>
                  <a:lnTo>
                    <a:pt x="134" y="258"/>
                  </a:lnTo>
                  <a:lnTo>
                    <a:pt x="94" y="258"/>
                  </a:lnTo>
                  <a:lnTo>
                    <a:pt x="71" y="212"/>
                  </a:lnTo>
                  <a:lnTo>
                    <a:pt x="48" y="212"/>
                  </a:lnTo>
                  <a:lnTo>
                    <a:pt x="48" y="196"/>
                  </a:lnTo>
                  <a:lnTo>
                    <a:pt x="31" y="180"/>
                  </a:lnTo>
                  <a:lnTo>
                    <a:pt x="16" y="172"/>
                  </a:lnTo>
                  <a:lnTo>
                    <a:pt x="8" y="172"/>
                  </a:lnTo>
                  <a:lnTo>
                    <a:pt x="0" y="148"/>
                  </a:lnTo>
                  <a:lnTo>
                    <a:pt x="16" y="148"/>
                  </a:lnTo>
                  <a:lnTo>
                    <a:pt x="48" y="94"/>
                  </a:lnTo>
                  <a:lnTo>
                    <a:pt x="63" y="86"/>
                  </a:lnTo>
                  <a:lnTo>
                    <a:pt x="71" y="47"/>
                  </a:lnTo>
                  <a:lnTo>
                    <a:pt x="118" y="0"/>
                  </a:lnTo>
                  <a:lnTo>
                    <a:pt x="134" y="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Freeform 106"/>
            <p:cNvSpPr>
              <a:spLocks noChangeAspect="1"/>
            </p:cNvSpPr>
            <p:nvPr/>
          </p:nvSpPr>
          <p:spPr bwMode="auto">
            <a:xfrm>
              <a:off x="2312" y="3785"/>
              <a:ext cx="331" cy="325"/>
            </a:xfrm>
            <a:custGeom>
              <a:avLst/>
              <a:gdLst>
                <a:gd name="T0" fmla="*/ 126 w 330"/>
                <a:gd name="T1" fmla="*/ 344 h 290"/>
                <a:gd name="T2" fmla="*/ 95 w 330"/>
                <a:gd name="T3" fmla="*/ 344 h 290"/>
                <a:gd name="T4" fmla="*/ 87 w 330"/>
                <a:gd name="T5" fmla="*/ 335 h 290"/>
                <a:gd name="T6" fmla="*/ 32 w 330"/>
                <a:gd name="T7" fmla="*/ 295 h 290"/>
                <a:gd name="T8" fmla="*/ 0 w 330"/>
                <a:gd name="T9" fmla="*/ 247 h 290"/>
                <a:gd name="T10" fmla="*/ 24 w 330"/>
                <a:gd name="T11" fmla="*/ 247 h 290"/>
                <a:gd name="T12" fmla="*/ 32 w 330"/>
                <a:gd name="T13" fmla="*/ 187 h 290"/>
                <a:gd name="T14" fmla="*/ 95 w 330"/>
                <a:gd name="T15" fmla="*/ 158 h 290"/>
                <a:gd name="T16" fmla="*/ 87 w 330"/>
                <a:gd name="T17" fmla="*/ 138 h 290"/>
                <a:gd name="T18" fmla="*/ 32 w 330"/>
                <a:gd name="T19" fmla="*/ 108 h 290"/>
                <a:gd name="T20" fmla="*/ 32 w 330"/>
                <a:gd name="T21" fmla="*/ 69 h 290"/>
                <a:gd name="T22" fmla="*/ 8 w 330"/>
                <a:gd name="T23" fmla="*/ 0 h 290"/>
                <a:gd name="T24" fmla="*/ 134 w 330"/>
                <a:gd name="T25" fmla="*/ 0 h 290"/>
                <a:gd name="T26" fmla="*/ 206 w 330"/>
                <a:gd name="T27" fmla="*/ 0 h 290"/>
                <a:gd name="T28" fmla="*/ 214 w 330"/>
                <a:gd name="T29" fmla="*/ 0 h 290"/>
                <a:gd name="T30" fmla="*/ 223 w 330"/>
                <a:gd name="T31" fmla="*/ 80 h 290"/>
                <a:gd name="T32" fmla="*/ 309 w 330"/>
                <a:gd name="T33" fmla="*/ 80 h 290"/>
                <a:gd name="T34" fmla="*/ 332 w 330"/>
                <a:gd name="T35" fmla="*/ 108 h 290"/>
                <a:gd name="T36" fmla="*/ 332 w 330"/>
                <a:gd name="T37" fmla="*/ 158 h 290"/>
                <a:gd name="T38" fmla="*/ 285 w 330"/>
                <a:gd name="T39" fmla="*/ 158 h 290"/>
                <a:gd name="T40" fmla="*/ 269 w 330"/>
                <a:gd name="T41" fmla="*/ 207 h 290"/>
                <a:gd name="T42" fmla="*/ 245 w 330"/>
                <a:gd name="T43" fmla="*/ 216 h 290"/>
                <a:gd name="T44" fmla="*/ 245 w 330"/>
                <a:gd name="T45" fmla="*/ 335 h 290"/>
                <a:gd name="T46" fmla="*/ 269 w 330"/>
                <a:gd name="T47" fmla="*/ 344 h 290"/>
                <a:gd name="T48" fmla="*/ 245 w 330"/>
                <a:gd name="T49" fmla="*/ 344 h 290"/>
                <a:gd name="T50" fmla="*/ 245 w 330"/>
                <a:gd name="T51" fmla="*/ 364 h 290"/>
                <a:gd name="T52" fmla="*/ 126 w 330"/>
                <a:gd name="T53" fmla="*/ 344 h 2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0"/>
                <a:gd name="T82" fmla="*/ 0 h 290"/>
                <a:gd name="T83" fmla="*/ 330 w 330"/>
                <a:gd name="T84" fmla="*/ 290 h 2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0" h="290">
                  <a:moveTo>
                    <a:pt x="126" y="274"/>
                  </a:moveTo>
                  <a:lnTo>
                    <a:pt x="95" y="274"/>
                  </a:lnTo>
                  <a:lnTo>
                    <a:pt x="87" y="267"/>
                  </a:lnTo>
                  <a:lnTo>
                    <a:pt x="32" y="235"/>
                  </a:lnTo>
                  <a:lnTo>
                    <a:pt x="0" y="196"/>
                  </a:lnTo>
                  <a:lnTo>
                    <a:pt x="24" y="196"/>
                  </a:lnTo>
                  <a:lnTo>
                    <a:pt x="32" y="149"/>
                  </a:lnTo>
                  <a:lnTo>
                    <a:pt x="95" y="126"/>
                  </a:lnTo>
                  <a:lnTo>
                    <a:pt x="87" y="110"/>
                  </a:lnTo>
                  <a:lnTo>
                    <a:pt x="32" y="86"/>
                  </a:lnTo>
                  <a:lnTo>
                    <a:pt x="32" y="55"/>
                  </a:lnTo>
                  <a:lnTo>
                    <a:pt x="8" y="0"/>
                  </a:lnTo>
                  <a:lnTo>
                    <a:pt x="134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1" y="63"/>
                  </a:lnTo>
                  <a:lnTo>
                    <a:pt x="307" y="63"/>
                  </a:lnTo>
                  <a:lnTo>
                    <a:pt x="330" y="86"/>
                  </a:lnTo>
                  <a:lnTo>
                    <a:pt x="330" y="126"/>
                  </a:lnTo>
                  <a:lnTo>
                    <a:pt x="283" y="126"/>
                  </a:lnTo>
                  <a:lnTo>
                    <a:pt x="267" y="165"/>
                  </a:lnTo>
                  <a:lnTo>
                    <a:pt x="243" y="172"/>
                  </a:lnTo>
                  <a:lnTo>
                    <a:pt x="243" y="267"/>
                  </a:lnTo>
                  <a:lnTo>
                    <a:pt x="267" y="274"/>
                  </a:lnTo>
                  <a:lnTo>
                    <a:pt x="243" y="274"/>
                  </a:lnTo>
                  <a:lnTo>
                    <a:pt x="243" y="290"/>
                  </a:lnTo>
                  <a:lnTo>
                    <a:pt x="126" y="27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7" name="Freeform 107"/>
            <p:cNvSpPr>
              <a:spLocks noChangeAspect="1"/>
            </p:cNvSpPr>
            <p:nvPr/>
          </p:nvSpPr>
          <p:spPr bwMode="auto">
            <a:xfrm>
              <a:off x="1817" y="871"/>
              <a:ext cx="251" cy="256"/>
            </a:xfrm>
            <a:custGeom>
              <a:avLst/>
              <a:gdLst>
                <a:gd name="T0" fmla="*/ 62 w 249"/>
                <a:gd name="T1" fmla="*/ 247 h 229"/>
                <a:gd name="T2" fmla="*/ 0 w 249"/>
                <a:gd name="T3" fmla="*/ 178 h 229"/>
                <a:gd name="T4" fmla="*/ 0 w 249"/>
                <a:gd name="T5" fmla="*/ 108 h 229"/>
                <a:gd name="T6" fmla="*/ 0 w 249"/>
                <a:gd name="T7" fmla="*/ 98 h 229"/>
                <a:gd name="T8" fmla="*/ 15 w 249"/>
                <a:gd name="T9" fmla="*/ 78 h 229"/>
                <a:gd name="T10" fmla="*/ 39 w 249"/>
                <a:gd name="T11" fmla="*/ 70 h 229"/>
                <a:gd name="T12" fmla="*/ 103 w 249"/>
                <a:gd name="T13" fmla="*/ 78 h 229"/>
                <a:gd name="T14" fmla="*/ 135 w 249"/>
                <a:gd name="T15" fmla="*/ 40 h 229"/>
                <a:gd name="T16" fmla="*/ 142 w 249"/>
                <a:gd name="T17" fmla="*/ 20 h 229"/>
                <a:gd name="T18" fmla="*/ 166 w 249"/>
                <a:gd name="T19" fmla="*/ 0 h 229"/>
                <a:gd name="T20" fmla="*/ 230 w 249"/>
                <a:gd name="T21" fmla="*/ 20 h 229"/>
                <a:gd name="T22" fmla="*/ 222 w 249"/>
                <a:gd name="T23" fmla="*/ 60 h 229"/>
                <a:gd name="T24" fmla="*/ 222 w 249"/>
                <a:gd name="T25" fmla="*/ 108 h 229"/>
                <a:gd name="T26" fmla="*/ 230 w 249"/>
                <a:gd name="T27" fmla="*/ 108 h 229"/>
                <a:gd name="T28" fmla="*/ 230 w 249"/>
                <a:gd name="T29" fmla="*/ 158 h 229"/>
                <a:gd name="T30" fmla="*/ 253 w 249"/>
                <a:gd name="T31" fmla="*/ 178 h 229"/>
                <a:gd name="T32" fmla="*/ 246 w 249"/>
                <a:gd name="T33" fmla="*/ 198 h 229"/>
                <a:gd name="T34" fmla="*/ 222 w 249"/>
                <a:gd name="T35" fmla="*/ 256 h 229"/>
                <a:gd name="T36" fmla="*/ 191 w 249"/>
                <a:gd name="T37" fmla="*/ 247 h 229"/>
                <a:gd name="T38" fmla="*/ 191 w 249"/>
                <a:gd name="T39" fmla="*/ 256 h 229"/>
                <a:gd name="T40" fmla="*/ 142 w 249"/>
                <a:gd name="T41" fmla="*/ 286 h 229"/>
                <a:gd name="T42" fmla="*/ 62 w 249"/>
                <a:gd name="T43" fmla="*/ 247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9"/>
                <a:gd name="T67" fmla="*/ 0 h 229"/>
                <a:gd name="T68" fmla="*/ 249 w 249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9" h="229">
                  <a:moveTo>
                    <a:pt x="62" y="198"/>
                  </a:moveTo>
                  <a:lnTo>
                    <a:pt x="0" y="142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15" y="63"/>
                  </a:lnTo>
                  <a:lnTo>
                    <a:pt x="39" y="56"/>
                  </a:lnTo>
                  <a:lnTo>
                    <a:pt x="101" y="63"/>
                  </a:lnTo>
                  <a:lnTo>
                    <a:pt x="133" y="32"/>
                  </a:lnTo>
                  <a:lnTo>
                    <a:pt x="140" y="16"/>
                  </a:lnTo>
                  <a:lnTo>
                    <a:pt x="164" y="0"/>
                  </a:lnTo>
                  <a:lnTo>
                    <a:pt x="226" y="16"/>
                  </a:lnTo>
                  <a:lnTo>
                    <a:pt x="218" y="48"/>
                  </a:lnTo>
                  <a:lnTo>
                    <a:pt x="218" y="87"/>
                  </a:lnTo>
                  <a:lnTo>
                    <a:pt x="226" y="87"/>
                  </a:lnTo>
                  <a:lnTo>
                    <a:pt x="226" y="126"/>
                  </a:lnTo>
                  <a:lnTo>
                    <a:pt x="249" y="142"/>
                  </a:lnTo>
                  <a:lnTo>
                    <a:pt x="242" y="158"/>
                  </a:lnTo>
                  <a:lnTo>
                    <a:pt x="218" y="205"/>
                  </a:lnTo>
                  <a:lnTo>
                    <a:pt x="187" y="198"/>
                  </a:lnTo>
                  <a:lnTo>
                    <a:pt x="187" y="205"/>
                  </a:lnTo>
                  <a:lnTo>
                    <a:pt x="140" y="229"/>
                  </a:lnTo>
                  <a:lnTo>
                    <a:pt x="62" y="19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8" name="Freeform 108"/>
            <p:cNvSpPr>
              <a:spLocks noChangeAspect="1"/>
            </p:cNvSpPr>
            <p:nvPr/>
          </p:nvSpPr>
          <p:spPr bwMode="auto">
            <a:xfrm>
              <a:off x="2902" y="1722"/>
              <a:ext cx="244" cy="270"/>
            </a:xfrm>
            <a:custGeom>
              <a:avLst/>
              <a:gdLst>
                <a:gd name="T0" fmla="*/ 142 w 244"/>
                <a:gd name="T1" fmla="*/ 20 h 242"/>
                <a:gd name="T2" fmla="*/ 165 w 244"/>
                <a:gd name="T3" fmla="*/ 58 h 242"/>
                <a:gd name="T4" fmla="*/ 150 w 244"/>
                <a:gd name="T5" fmla="*/ 97 h 242"/>
                <a:gd name="T6" fmla="*/ 181 w 244"/>
                <a:gd name="T7" fmla="*/ 117 h 242"/>
                <a:gd name="T8" fmla="*/ 174 w 244"/>
                <a:gd name="T9" fmla="*/ 117 h 242"/>
                <a:gd name="T10" fmla="*/ 181 w 244"/>
                <a:gd name="T11" fmla="*/ 146 h 242"/>
                <a:gd name="T12" fmla="*/ 244 w 244"/>
                <a:gd name="T13" fmla="*/ 261 h 242"/>
                <a:gd name="T14" fmla="*/ 205 w 244"/>
                <a:gd name="T15" fmla="*/ 301 h 242"/>
                <a:gd name="T16" fmla="*/ 181 w 244"/>
                <a:gd name="T17" fmla="*/ 301 h 242"/>
                <a:gd name="T18" fmla="*/ 142 w 244"/>
                <a:gd name="T19" fmla="*/ 281 h 242"/>
                <a:gd name="T20" fmla="*/ 79 w 244"/>
                <a:gd name="T21" fmla="*/ 261 h 242"/>
                <a:gd name="T22" fmla="*/ 71 w 244"/>
                <a:gd name="T23" fmla="*/ 214 h 242"/>
                <a:gd name="T24" fmla="*/ 48 w 244"/>
                <a:gd name="T25" fmla="*/ 184 h 242"/>
                <a:gd name="T26" fmla="*/ 0 w 244"/>
                <a:gd name="T27" fmla="*/ 39 h 242"/>
                <a:gd name="T28" fmla="*/ 24 w 244"/>
                <a:gd name="T29" fmla="*/ 39 h 242"/>
                <a:gd name="T30" fmla="*/ 24 w 244"/>
                <a:gd name="T31" fmla="*/ 20 h 242"/>
                <a:gd name="T32" fmla="*/ 48 w 244"/>
                <a:gd name="T33" fmla="*/ 20 h 242"/>
                <a:gd name="T34" fmla="*/ 48 w 244"/>
                <a:gd name="T35" fmla="*/ 0 h 242"/>
                <a:gd name="T36" fmla="*/ 71 w 244"/>
                <a:gd name="T37" fmla="*/ 20 h 242"/>
                <a:gd name="T38" fmla="*/ 103 w 244"/>
                <a:gd name="T39" fmla="*/ 0 h 242"/>
                <a:gd name="T40" fmla="*/ 118 w 244"/>
                <a:gd name="T41" fmla="*/ 20 h 242"/>
                <a:gd name="T42" fmla="*/ 165 w 244"/>
                <a:gd name="T43" fmla="*/ 0 h 242"/>
                <a:gd name="T44" fmla="*/ 142 w 244"/>
                <a:gd name="T45" fmla="*/ 20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242"/>
                <a:gd name="T71" fmla="*/ 244 w 244"/>
                <a:gd name="T72" fmla="*/ 242 h 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242">
                  <a:moveTo>
                    <a:pt x="142" y="16"/>
                  </a:moveTo>
                  <a:lnTo>
                    <a:pt x="165" y="47"/>
                  </a:lnTo>
                  <a:lnTo>
                    <a:pt x="150" y="78"/>
                  </a:lnTo>
                  <a:lnTo>
                    <a:pt x="181" y="94"/>
                  </a:lnTo>
                  <a:lnTo>
                    <a:pt x="174" y="94"/>
                  </a:lnTo>
                  <a:lnTo>
                    <a:pt x="181" y="117"/>
                  </a:lnTo>
                  <a:lnTo>
                    <a:pt x="244" y="210"/>
                  </a:lnTo>
                  <a:lnTo>
                    <a:pt x="205" y="242"/>
                  </a:lnTo>
                  <a:lnTo>
                    <a:pt x="181" y="242"/>
                  </a:lnTo>
                  <a:lnTo>
                    <a:pt x="142" y="226"/>
                  </a:lnTo>
                  <a:lnTo>
                    <a:pt x="79" y="210"/>
                  </a:lnTo>
                  <a:lnTo>
                    <a:pt x="71" y="172"/>
                  </a:lnTo>
                  <a:lnTo>
                    <a:pt x="48" y="148"/>
                  </a:lnTo>
                  <a:lnTo>
                    <a:pt x="0" y="31"/>
                  </a:lnTo>
                  <a:lnTo>
                    <a:pt x="24" y="31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48" y="0"/>
                  </a:lnTo>
                  <a:lnTo>
                    <a:pt x="71" y="16"/>
                  </a:lnTo>
                  <a:lnTo>
                    <a:pt x="103" y="0"/>
                  </a:lnTo>
                  <a:lnTo>
                    <a:pt x="118" y="16"/>
                  </a:lnTo>
                  <a:lnTo>
                    <a:pt x="165" y="0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9" name="Freeform 109"/>
            <p:cNvSpPr>
              <a:spLocks noChangeAspect="1"/>
            </p:cNvSpPr>
            <p:nvPr/>
          </p:nvSpPr>
          <p:spPr bwMode="auto">
            <a:xfrm>
              <a:off x="3839" y="3504"/>
              <a:ext cx="33" cy="44"/>
            </a:xfrm>
            <a:custGeom>
              <a:avLst/>
              <a:gdLst>
                <a:gd name="T0" fmla="*/ 0 w 34"/>
                <a:gd name="T1" fmla="*/ 0 h 39"/>
                <a:gd name="T2" fmla="*/ 32 w 34"/>
                <a:gd name="T3" fmla="*/ 30 h 39"/>
                <a:gd name="T4" fmla="*/ 32 w 34"/>
                <a:gd name="T5" fmla="*/ 50 h 39"/>
                <a:gd name="T6" fmla="*/ 9 w 34"/>
                <a:gd name="T7" fmla="*/ 50 h 39"/>
                <a:gd name="T8" fmla="*/ 0 w 34"/>
                <a:gd name="T9" fmla="*/ 50 h 39"/>
                <a:gd name="T10" fmla="*/ 0 w 34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9"/>
                <a:gd name="T20" fmla="*/ 34 w 34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9">
                  <a:moveTo>
                    <a:pt x="0" y="0"/>
                  </a:moveTo>
                  <a:lnTo>
                    <a:pt x="34" y="24"/>
                  </a:lnTo>
                  <a:lnTo>
                    <a:pt x="34" y="39"/>
                  </a:lnTo>
                  <a:lnTo>
                    <a:pt x="9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0" name="Freeform 110"/>
            <p:cNvSpPr>
              <a:spLocks noChangeAspect="1"/>
            </p:cNvSpPr>
            <p:nvPr/>
          </p:nvSpPr>
          <p:spPr bwMode="auto">
            <a:xfrm>
              <a:off x="3594" y="3268"/>
              <a:ext cx="330" cy="308"/>
            </a:xfrm>
            <a:custGeom>
              <a:avLst/>
              <a:gdLst>
                <a:gd name="T0" fmla="*/ 330 w 330"/>
                <a:gd name="T1" fmla="*/ 79 h 276"/>
                <a:gd name="T2" fmla="*/ 314 w 330"/>
                <a:gd name="T3" fmla="*/ 108 h 276"/>
                <a:gd name="T4" fmla="*/ 282 w 330"/>
                <a:gd name="T5" fmla="*/ 128 h 276"/>
                <a:gd name="T6" fmla="*/ 252 w 330"/>
                <a:gd name="T7" fmla="*/ 118 h 276"/>
                <a:gd name="T8" fmla="*/ 252 w 330"/>
                <a:gd name="T9" fmla="*/ 108 h 276"/>
                <a:gd name="T10" fmla="*/ 243 w 330"/>
                <a:gd name="T11" fmla="*/ 128 h 276"/>
                <a:gd name="T12" fmla="*/ 235 w 330"/>
                <a:gd name="T13" fmla="*/ 118 h 276"/>
                <a:gd name="T14" fmla="*/ 267 w 330"/>
                <a:gd name="T15" fmla="*/ 147 h 276"/>
                <a:gd name="T16" fmla="*/ 252 w 330"/>
                <a:gd name="T17" fmla="*/ 157 h 276"/>
                <a:gd name="T18" fmla="*/ 282 w 330"/>
                <a:gd name="T19" fmla="*/ 147 h 276"/>
                <a:gd name="T20" fmla="*/ 282 w 330"/>
                <a:gd name="T21" fmla="*/ 157 h 276"/>
                <a:gd name="T22" fmla="*/ 235 w 330"/>
                <a:gd name="T23" fmla="*/ 186 h 276"/>
                <a:gd name="T24" fmla="*/ 252 w 330"/>
                <a:gd name="T25" fmla="*/ 215 h 276"/>
                <a:gd name="T26" fmla="*/ 252 w 330"/>
                <a:gd name="T27" fmla="*/ 227 h 276"/>
                <a:gd name="T28" fmla="*/ 220 w 330"/>
                <a:gd name="T29" fmla="*/ 215 h 276"/>
                <a:gd name="T30" fmla="*/ 252 w 330"/>
                <a:gd name="T31" fmla="*/ 235 h 276"/>
                <a:gd name="T32" fmla="*/ 235 w 330"/>
                <a:gd name="T33" fmla="*/ 276 h 276"/>
                <a:gd name="T34" fmla="*/ 243 w 330"/>
                <a:gd name="T35" fmla="*/ 314 h 276"/>
                <a:gd name="T36" fmla="*/ 188 w 330"/>
                <a:gd name="T37" fmla="*/ 314 h 276"/>
                <a:gd name="T38" fmla="*/ 213 w 330"/>
                <a:gd name="T39" fmla="*/ 314 h 276"/>
                <a:gd name="T40" fmla="*/ 188 w 330"/>
                <a:gd name="T41" fmla="*/ 344 h 276"/>
                <a:gd name="T42" fmla="*/ 87 w 330"/>
                <a:gd name="T43" fmla="*/ 276 h 276"/>
                <a:gd name="T44" fmla="*/ 31 w 330"/>
                <a:gd name="T45" fmla="*/ 215 h 276"/>
                <a:gd name="T46" fmla="*/ 39 w 330"/>
                <a:gd name="T47" fmla="*/ 186 h 276"/>
                <a:gd name="T48" fmla="*/ 23 w 330"/>
                <a:gd name="T49" fmla="*/ 167 h 276"/>
                <a:gd name="T50" fmla="*/ 0 w 330"/>
                <a:gd name="T51" fmla="*/ 128 h 276"/>
                <a:gd name="T52" fmla="*/ 70 w 330"/>
                <a:gd name="T53" fmla="*/ 108 h 276"/>
                <a:gd name="T54" fmla="*/ 126 w 330"/>
                <a:gd name="T55" fmla="*/ 0 h 276"/>
                <a:gd name="T56" fmla="*/ 149 w 330"/>
                <a:gd name="T57" fmla="*/ 0 h 276"/>
                <a:gd name="T58" fmla="*/ 149 w 330"/>
                <a:gd name="T59" fmla="*/ 10 h 276"/>
                <a:gd name="T60" fmla="*/ 173 w 330"/>
                <a:gd name="T61" fmla="*/ 40 h 276"/>
                <a:gd name="T62" fmla="*/ 252 w 330"/>
                <a:gd name="T63" fmla="*/ 30 h 276"/>
                <a:gd name="T64" fmla="*/ 282 w 330"/>
                <a:gd name="T65" fmla="*/ 30 h 276"/>
                <a:gd name="T66" fmla="*/ 314 w 330"/>
                <a:gd name="T67" fmla="*/ 69 h 276"/>
                <a:gd name="T68" fmla="*/ 330 w 330"/>
                <a:gd name="T69" fmla="*/ 79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"/>
                <a:gd name="T106" fmla="*/ 0 h 276"/>
                <a:gd name="T107" fmla="*/ 330 w 330"/>
                <a:gd name="T108" fmla="*/ 276 h 2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" h="276">
                  <a:moveTo>
                    <a:pt x="330" y="64"/>
                  </a:moveTo>
                  <a:lnTo>
                    <a:pt x="314" y="87"/>
                  </a:lnTo>
                  <a:lnTo>
                    <a:pt x="282" y="103"/>
                  </a:lnTo>
                  <a:lnTo>
                    <a:pt x="252" y="95"/>
                  </a:lnTo>
                  <a:lnTo>
                    <a:pt x="252" y="87"/>
                  </a:lnTo>
                  <a:lnTo>
                    <a:pt x="243" y="103"/>
                  </a:lnTo>
                  <a:lnTo>
                    <a:pt x="235" y="95"/>
                  </a:lnTo>
                  <a:lnTo>
                    <a:pt x="267" y="118"/>
                  </a:lnTo>
                  <a:lnTo>
                    <a:pt x="252" y="126"/>
                  </a:lnTo>
                  <a:lnTo>
                    <a:pt x="282" y="118"/>
                  </a:lnTo>
                  <a:lnTo>
                    <a:pt x="282" y="126"/>
                  </a:lnTo>
                  <a:lnTo>
                    <a:pt x="235" y="150"/>
                  </a:lnTo>
                  <a:lnTo>
                    <a:pt x="252" y="173"/>
                  </a:lnTo>
                  <a:lnTo>
                    <a:pt x="252" y="182"/>
                  </a:lnTo>
                  <a:lnTo>
                    <a:pt x="220" y="173"/>
                  </a:lnTo>
                  <a:lnTo>
                    <a:pt x="252" y="189"/>
                  </a:lnTo>
                  <a:lnTo>
                    <a:pt x="235" y="221"/>
                  </a:lnTo>
                  <a:lnTo>
                    <a:pt x="243" y="252"/>
                  </a:lnTo>
                  <a:lnTo>
                    <a:pt x="188" y="252"/>
                  </a:lnTo>
                  <a:lnTo>
                    <a:pt x="213" y="252"/>
                  </a:lnTo>
                  <a:lnTo>
                    <a:pt x="188" y="276"/>
                  </a:lnTo>
                  <a:lnTo>
                    <a:pt x="87" y="221"/>
                  </a:lnTo>
                  <a:lnTo>
                    <a:pt x="31" y="173"/>
                  </a:lnTo>
                  <a:lnTo>
                    <a:pt x="39" y="150"/>
                  </a:lnTo>
                  <a:lnTo>
                    <a:pt x="23" y="134"/>
                  </a:lnTo>
                  <a:lnTo>
                    <a:pt x="0" y="103"/>
                  </a:lnTo>
                  <a:lnTo>
                    <a:pt x="70" y="87"/>
                  </a:lnTo>
                  <a:lnTo>
                    <a:pt x="126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73" y="32"/>
                  </a:lnTo>
                  <a:lnTo>
                    <a:pt x="252" y="24"/>
                  </a:lnTo>
                  <a:lnTo>
                    <a:pt x="282" y="24"/>
                  </a:lnTo>
                  <a:lnTo>
                    <a:pt x="314" y="56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Freeform 111"/>
            <p:cNvSpPr>
              <a:spLocks noChangeAspect="1"/>
            </p:cNvSpPr>
            <p:nvPr/>
          </p:nvSpPr>
          <p:spPr bwMode="auto">
            <a:xfrm>
              <a:off x="3846" y="3383"/>
              <a:ext cx="103" cy="121"/>
            </a:xfrm>
            <a:custGeom>
              <a:avLst/>
              <a:gdLst>
                <a:gd name="T0" fmla="*/ 15 w 103"/>
                <a:gd name="T1" fmla="*/ 57 h 109"/>
                <a:gd name="T2" fmla="*/ 87 w 103"/>
                <a:gd name="T3" fmla="*/ 0 h 109"/>
                <a:gd name="T4" fmla="*/ 103 w 103"/>
                <a:gd name="T5" fmla="*/ 29 h 109"/>
                <a:gd name="T6" fmla="*/ 31 w 103"/>
                <a:gd name="T7" fmla="*/ 134 h 109"/>
                <a:gd name="T8" fmla="*/ 0 w 103"/>
                <a:gd name="T9" fmla="*/ 105 h 109"/>
                <a:gd name="T10" fmla="*/ 15 w 103"/>
                <a:gd name="T11" fmla="*/ 57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9"/>
                <a:gd name="T20" fmla="*/ 103 w 103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9">
                  <a:moveTo>
                    <a:pt x="15" y="46"/>
                  </a:moveTo>
                  <a:lnTo>
                    <a:pt x="87" y="0"/>
                  </a:lnTo>
                  <a:lnTo>
                    <a:pt x="103" y="23"/>
                  </a:lnTo>
                  <a:lnTo>
                    <a:pt x="31" y="109"/>
                  </a:lnTo>
                  <a:lnTo>
                    <a:pt x="0" y="86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2" name="Freeform 112"/>
            <p:cNvSpPr>
              <a:spLocks noChangeAspect="1"/>
            </p:cNvSpPr>
            <p:nvPr/>
          </p:nvSpPr>
          <p:spPr bwMode="auto">
            <a:xfrm>
              <a:off x="1769" y="2605"/>
              <a:ext cx="299" cy="289"/>
            </a:xfrm>
            <a:custGeom>
              <a:avLst/>
              <a:gdLst>
                <a:gd name="T0" fmla="*/ 263 w 296"/>
                <a:gd name="T1" fmla="*/ 215 h 259"/>
                <a:gd name="T2" fmla="*/ 207 w 296"/>
                <a:gd name="T3" fmla="*/ 244 h 259"/>
                <a:gd name="T4" fmla="*/ 160 w 296"/>
                <a:gd name="T5" fmla="*/ 322 h 259"/>
                <a:gd name="T6" fmla="*/ 119 w 296"/>
                <a:gd name="T7" fmla="*/ 293 h 259"/>
                <a:gd name="T8" fmla="*/ 88 w 296"/>
                <a:gd name="T9" fmla="*/ 302 h 259"/>
                <a:gd name="T10" fmla="*/ 88 w 296"/>
                <a:gd name="T11" fmla="*/ 264 h 259"/>
                <a:gd name="T12" fmla="*/ 47 w 296"/>
                <a:gd name="T13" fmla="*/ 264 h 259"/>
                <a:gd name="T14" fmla="*/ 23 w 296"/>
                <a:gd name="T15" fmla="*/ 264 h 259"/>
                <a:gd name="T16" fmla="*/ 23 w 296"/>
                <a:gd name="T17" fmla="*/ 215 h 259"/>
                <a:gd name="T18" fmla="*/ 0 w 296"/>
                <a:gd name="T19" fmla="*/ 215 h 259"/>
                <a:gd name="T20" fmla="*/ 0 w 296"/>
                <a:gd name="T21" fmla="*/ 137 h 259"/>
                <a:gd name="T22" fmla="*/ 0 w 296"/>
                <a:gd name="T23" fmla="*/ 127 h 259"/>
                <a:gd name="T24" fmla="*/ 47 w 296"/>
                <a:gd name="T25" fmla="*/ 107 h 259"/>
                <a:gd name="T26" fmla="*/ 96 w 296"/>
                <a:gd name="T27" fmla="*/ 21 h 259"/>
                <a:gd name="T28" fmla="*/ 143 w 296"/>
                <a:gd name="T29" fmla="*/ 0 h 259"/>
                <a:gd name="T30" fmla="*/ 152 w 296"/>
                <a:gd name="T31" fmla="*/ 30 h 259"/>
                <a:gd name="T32" fmla="*/ 176 w 296"/>
                <a:gd name="T33" fmla="*/ 30 h 259"/>
                <a:gd name="T34" fmla="*/ 238 w 296"/>
                <a:gd name="T35" fmla="*/ 21 h 259"/>
                <a:gd name="T36" fmla="*/ 222 w 296"/>
                <a:gd name="T37" fmla="*/ 50 h 259"/>
                <a:gd name="T38" fmla="*/ 246 w 296"/>
                <a:gd name="T39" fmla="*/ 30 h 259"/>
                <a:gd name="T40" fmla="*/ 295 w 296"/>
                <a:gd name="T41" fmla="*/ 58 h 259"/>
                <a:gd name="T42" fmla="*/ 302 w 296"/>
                <a:gd name="T43" fmla="*/ 137 h 259"/>
                <a:gd name="T44" fmla="*/ 279 w 296"/>
                <a:gd name="T45" fmla="*/ 137 h 259"/>
                <a:gd name="T46" fmla="*/ 295 w 296"/>
                <a:gd name="T47" fmla="*/ 215 h 259"/>
                <a:gd name="T48" fmla="*/ 263 w 296"/>
                <a:gd name="T49" fmla="*/ 215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6"/>
                <a:gd name="T76" fmla="*/ 0 h 259"/>
                <a:gd name="T77" fmla="*/ 296 w 296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6" h="259">
                  <a:moveTo>
                    <a:pt x="257" y="173"/>
                  </a:moveTo>
                  <a:lnTo>
                    <a:pt x="203" y="196"/>
                  </a:lnTo>
                  <a:lnTo>
                    <a:pt x="156" y="259"/>
                  </a:lnTo>
                  <a:lnTo>
                    <a:pt x="117" y="236"/>
                  </a:lnTo>
                  <a:lnTo>
                    <a:pt x="86" y="243"/>
                  </a:lnTo>
                  <a:lnTo>
                    <a:pt x="86" y="212"/>
                  </a:lnTo>
                  <a:lnTo>
                    <a:pt x="47" y="212"/>
                  </a:lnTo>
                  <a:lnTo>
                    <a:pt x="23" y="212"/>
                  </a:lnTo>
                  <a:lnTo>
                    <a:pt x="23" y="173"/>
                  </a:lnTo>
                  <a:lnTo>
                    <a:pt x="0" y="173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47" y="86"/>
                  </a:lnTo>
                  <a:lnTo>
                    <a:pt x="94" y="17"/>
                  </a:lnTo>
                  <a:lnTo>
                    <a:pt x="141" y="0"/>
                  </a:lnTo>
                  <a:lnTo>
                    <a:pt x="148" y="24"/>
                  </a:lnTo>
                  <a:lnTo>
                    <a:pt x="172" y="24"/>
                  </a:lnTo>
                  <a:lnTo>
                    <a:pt x="234" y="17"/>
                  </a:lnTo>
                  <a:lnTo>
                    <a:pt x="218" y="40"/>
                  </a:lnTo>
                  <a:lnTo>
                    <a:pt x="242" y="24"/>
                  </a:lnTo>
                  <a:lnTo>
                    <a:pt x="289" y="47"/>
                  </a:lnTo>
                  <a:lnTo>
                    <a:pt x="296" y="110"/>
                  </a:lnTo>
                  <a:lnTo>
                    <a:pt x="273" y="110"/>
                  </a:lnTo>
                  <a:lnTo>
                    <a:pt x="289" y="173"/>
                  </a:lnTo>
                  <a:lnTo>
                    <a:pt x="257" y="17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3" name="Freeform 113"/>
            <p:cNvSpPr>
              <a:spLocks noChangeAspect="1"/>
            </p:cNvSpPr>
            <p:nvPr/>
          </p:nvSpPr>
          <p:spPr bwMode="auto">
            <a:xfrm>
              <a:off x="2370" y="1239"/>
              <a:ext cx="304" cy="210"/>
            </a:xfrm>
            <a:custGeom>
              <a:avLst/>
              <a:gdLst>
                <a:gd name="T0" fmla="*/ 39 w 305"/>
                <a:gd name="T1" fmla="*/ 40 h 189"/>
                <a:gd name="T2" fmla="*/ 70 w 305"/>
                <a:gd name="T3" fmla="*/ 0 h 189"/>
                <a:gd name="T4" fmla="*/ 162 w 305"/>
                <a:gd name="T5" fmla="*/ 30 h 189"/>
                <a:gd name="T6" fmla="*/ 209 w 305"/>
                <a:gd name="T7" fmla="*/ 0 h 189"/>
                <a:gd name="T8" fmla="*/ 225 w 305"/>
                <a:gd name="T9" fmla="*/ 40 h 189"/>
                <a:gd name="T10" fmla="*/ 217 w 305"/>
                <a:gd name="T11" fmla="*/ 49 h 189"/>
                <a:gd name="T12" fmla="*/ 209 w 305"/>
                <a:gd name="T13" fmla="*/ 98 h 189"/>
                <a:gd name="T14" fmla="*/ 241 w 305"/>
                <a:gd name="T15" fmla="*/ 107 h 189"/>
                <a:gd name="T16" fmla="*/ 257 w 305"/>
                <a:gd name="T17" fmla="*/ 136 h 189"/>
                <a:gd name="T18" fmla="*/ 257 w 305"/>
                <a:gd name="T19" fmla="*/ 156 h 189"/>
                <a:gd name="T20" fmla="*/ 303 w 305"/>
                <a:gd name="T21" fmla="*/ 193 h 189"/>
                <a:gd name="T22" fmla="*/ 248 w 305"/>
                <a:gd name="T23" fmla="*/ 223 h 189"/>
                <a:gd name="T24" fmla="*/ 193 w 305"/>
                <a:gd name="T25" fmla="*/ 193 h 189"/>
                <a:gd name="T26" fmla="*/ 148 w 305"/>
                <a:gd name="T27" fmla="*/ 233 h 189"/>
                <a:gd name="T28" fmla="*/ 101 w 305"/>
                <a:gd name="T29" fmla="*/ 233 h 189"/>
                <a:gd name="T30" fmla="*/ 31 w 305"/>
                <a:gd name="T31" fmla="*/ 193 h 189"/>
                <a:gd name="T32" fmla="*/ 15 w 305"/>
                <a:gd name="T33" fmla="*/ 186 h 189"/>
                <a:gd name="T34" fmla="*/ 39 w 305"/>
                <a:gd name="T35" fmla="*/ 136 h 189"/>
                <a:gd name="T36" fmla="*/ 31 w 305"/>
                <a:gd name="T37" fmla="*/ 107 h 189"/>
                <a:gd name="T38" fmla="*/ 0 w 305"/>
                <a:gd name="T39" fmla="*/ 68 h 189"/>
                <a:gd name="T40" fmla="*/ 39 w 305"/>
                <a:gd name="T41" fmla="*/ 40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5"/>
                <a:gd name="T64" fmla="*/ 0 h 189"/>
                <a:gd name="T65" fmla="*/ 305 w 305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5" h="189">
                  <a:moveTo>
                    <a:pt x="39" y="32"/>
                  </a:moveTo>
                  <a:lnTo>
                    <a:pt x="70" y="0"/>
                  </a:lnTo>
                  <a:lnTo>
                    <a:pt x="164" y="24"/>
                  </a:lnTo>
                  <a:lnTo>
                    <a:pt x="211" y="0"/>
                  </a:lnTo>
                  <a:lnTo>
                    <a:pt x="227" y="32"/>
                  </a:lnTo>
                  <a:lnTo>
                    <a:pt x="219" y="40"/>
                  </a:lnTo>
                  <a:lnTo>
                    <a:pt x="211" y="79"/>
                  </a:lnTo>
                  <a:lnTo>
                    <a:pt x="243" y="86"/>
                  </a:lnTo>
                  <a:lnTo>
                    <a:pt x="259" y="110"/>
                  </a:lnTo>
                  <a:lnTo>
                    <a:pt x="259" y="126"/>
                  </a:lnTo>
                  <a:lnTo>
                    <a:pt x="305" y="157"/>
                  </a:lnTo>
                  <a:lnTo>
                    <a:pt x="250" y="181"/>
                  </a:lnTo>
                  <a:lnTo>
                    <a:pt x="195" y="157"/>
                  </a:lnTo>
                  <a:lnTo>
                    <a:pt x="148" y="189"/>
                  </a:lnTo>
                  <a:lnTo>
                    <a:pt x="101" y="189"/>
                  </a:lnTo>
                  <a:lnTo>
                    <a:pt x="31" y="157"/>
                  </a:lnTo>
                  <a:lnTo>
                    <a:pt x="15" y="150"/>
                  </a:lnTo>
                  <a:lnTo>
                    <a:pt x="39" y="110"/>
                  </a:lnTo>
                  <a:lnTo>
                    <a:pt x="31" y="86"/>
                  </a:lnTo>
                  <a:lnTo>
                    <a:pt x="0" y="55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4" name="Freeform 114"/>
            <p:cNvSpPr>
              <a:spLocks noChangeAspect="1"/>
            </p:cNvSpPr>
            <p:nvPr/>
          </p:nvSpPr>
          <p:spPr bwMode="auto">
            <a:xfrm>
              <a:off x="1488" y="2586"/>
              <a:ext cx="177" cy="333"/>
            </a:xfrm>
            <a:custGeom>
              <a:avLst/>
              <a:gdLst>
                <a:gd name="T0" fmla="*/ 0 w 179"/>
                <a:gd name="T1" fmla="*/ 49 h 298"/>
                <a:gd name="T2" fmla="*/ 7 w 179"/>
                <a:gd name="T3" fmla="*/ 49 h 298"/>
                <a:gd name="T4" fmla="*/ 7 w 179"/>
                <a:gd name="T5" fmla="*/ 19 h 298"/>
                <a:gd name="T6" fmla="*/ 52 w 179"/>
                <a:gd name="T7" fmla="*/ 19 h 298"/>
                <a:gd name="T8" fmla="*/ 68 w 179"/>
                <a:gd name="T9" fmla="*/ 10 h 298"/>
                <a:gd name="T10" fmla="*/ 144 w 179"/>
                <a:gd name="T11" fmla="*/ 0 h 298"/>
                <a:gd name="T12" fmla="*/ 130 w 179"/>
                <a:gd name="T13" fmla="*/ 19 h 298"/>
                <a:gd name="T14" fmla="*/ 152 w 179"/>
                <a:gd name="T15" fmla="*/ 40 h 298"/>
                <a:gd name="T16" fmla="*/ 152 w 179"/>
                <a:gd name="T17" fmla="*/ 49 h 298"/>
                <a:gd name="T18" fmla="*/ 160 w 179"/>
                <a:gd name="T19" fmla="*/ 68 h 298"/>
                <a:gd name="T20" fmla="*/ 160 w 179"/>
                <a:gd name="T21" fmla="*/ 107 h 298"/>
                <a:gd name="T22" fmla="*/ 175 w 179"/>
                <a:gd name="T23" fmla="*/ 107 h 298"/>
                <a:gd name="T24" fmla="*/ 175 w 179"/>
                <a:gd name="T25" fmla="*/ 127 h 298"/>
                <a:gd name="T26" fmla="*/ 175 w 179"/>
                <a:gd name="T27" fmla="*/ 235 h 298"/>
                <a:gd name="T28" fmla="*/ 160 w 179"/>
                <a:gd name="T29" fmla="*/ 235 h 298"/>
                <a:gd name="T30" fmla="*/ 160 w 179"/>
                <a:gd name="T31" fmla="*/ 285 h 298"/>
                <a:gd name="T32" fmla="*/ 152 w 179"/>
                <a:gd name="T33" fmla="*/ 285 h 298"/>
                <a:gd name="T34" fmla="*/ 152 w 179"/>
                <a:gd name="T35" fmla="*/ 343 h 298"/>
                <a:gd name="T36" fmla="*/ 152 w 179"/>
                <a:gd name="T37" fmla="*/ 372 h 298"/>
                <a:gd name="T38" fmla="*/ 91 w 179"/>
                <a:gd name="T39" fmla="*/ 372 h 298"/>
                <a:gd name="T40" fmla="*/ 68 w 179"/>
                <a:gd name="T41" fmla="*/ 343 h 298"/>
                <a:gd name="T42" fmla="*/ 39 w 179"/>
                <a:gd name="T43" fmla="*/ 315 h 298"/>
                <a:gd name="T44" fmla="*/ 31 w 179"/>
                <a:gd name="T45" fmla="*/ 285 h 298"/>
                <a:gd name="T46" fmla="*/ 7 w 179"/>
                <a:gd name="T47" fmla="*/ 285 h 298"/>
                <a:gd name="T48" fmla="*/ 0 w 179"/>
                <a:gd name="T49" fmla="*/ 285 h 298"/>
                <a:gd name="T50" fmla="*/ 0 w 179"/>
                <a:gd name="T51" fmla="*/ 49 h 2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298"/>
                <a:gd name="T80" fmla="*/ 179 w 179"/>
                <a:gd name="T81" fmla="*/ 298 h 2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298">
                  <a:moveTo>
                    <a:pt x="0" y="39"/>
                  </a:moveTo>
                  <a:lnTo>
                    <a:pt x="7" y="39"/>
                  </a:lnTo>
                  <a:lnTo>
                    <a:pt x="7" y="15"/>
                  </a:lnTo>
                  <a:lnTo>
                    <a:pt x="54" y="15"/>
                  </a:lnTo>
                  <a:lnTo>
                    <a:pt x="70" y="8"/>
                  </a:lnTo>
                  <a:lnTo>
                    <a:pt x="148" y="0"/>
                  </a:lnTo>
                  <a:lnTo>
                    <a:pt x="132" y="15"/>
                  </a:lnTo>
                  <a:lnTo>
                    <a:pt x="156" y="32"/>
                  </a:lnTo>
                  <a:lnTo>
                    <a:pt x="156" y="39"/>
                  </a:lnTo>
                  <a:lnTo>
                    <a:pt x="164" y="55"/>
                  </a:lnTo>
                  <a:lnTo>
                    <a:pt x="164" y="86"/>
                  </a:lnTo>
                  <a:lnTo>
                    <a:pt x="179" y="86"/>
                  </a:lnTo>
                  <a:lnTo>
                    <a:pt x="179" y="102"/>
                  </a:lnTo>
                  <a:lnTo>
                    <a:pt x="179" y="188"/>
                  </a:lnTo>
                  <a:lnTo>
                    <a:pt x="164" y="188"/>
                  </a:lnTo>
                  <a:lnTo>
                    <a:pt x="164" y="228"/>
                  </a:lnTo>
                  <a:lnTo>
                    <a:pt x="156" y="228"/>
                  </a:lnTo>
                  <a:lnTo>
                    <a:pt x="156" y="275"/>
                  </a:lnTo>
                  <a:lnTo>
                    <a:pt x="156" y="298"/>
                  </a:lnTo>
                  <a:lnTo>
                    <a:pt x="93" y="298"/>
                  </a:lnTo>
                  <a:lnTo>
                    <a:pt x="70" y="275"/>
                  </a:lnTo>
                  <a:lnTo>
                    <a:pt x="39" y="252"/>
                  </a:lnTo>
                  <a:lnTo>
                    <a:pt x="31" y="228"/>
                  </a:lnTo>
                  <a:lnTo>
                    <a:pt x="7" y="228"/>
                  </a:lnTo>
                  <a:lnTo>
                    <a:pt x="0" y="22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5" name="Freeform 115"/>
            <p:cNvSpPr>
              <a:spLocks noChangeAspect="1"/>
            </p:cNvSpPr>
            <p:nvPr/>
          </p:nvSpPr>
          <p:spPr bwMode="auto">
            <a:xfrm>
              <a:off x="1332" y="2070"/>
              <a:ext cx="269" cy="298"/>
            </a:xfrm>
            <a:custGeom>
              <a:avLst/>
              <a:gdLst>
                <a:gd name="T0" fmla="*/ 8 w 268"/>
                <a:gd name="T1" fmla="*/ 28 h 265"/>
                <a:gd name="T2" fmla="*/ 8 w 268"/>
                <a:gd name="T3" fmla="*/ 0 h 265"/>
                <a:gd name="T4" fmla="*/ 254 w 268"/>
                <a:gd name="T5" fmla="*/ 0 h 265"/>
                <a:gd name="T6" fmla="*/ 270 w 268"/>
                <a:gd name="T7" fmla="*/ 28 h 265"/>
                <a:gd name="T8" fmla="*/ 247 w 268"/>
                <a:gd name="T9" fmla="*/ 109 h 265"/>
                <a:gd name="T10" fmla="*/ 247 w 268"/>
                <a:gd name="T11" fmla="*/ 128 h 265"/>
                <a:gd name="T12" fmla="*/ 247 w 268"/>
                <a:gd name="T13" fmla="*/ 136 h 265"/>
                <a:gd name="T14" fmla="*/ 238 w 268"/>
                <a:gd name="T15" fmla="*/ 166 h 265"/>
                <a:gd name="T16" fmla="*/ 247 w 268"/>
                <a:gd name="T17" fmla="*/ 217 h 265"/>
                <a:gd name="T18" fmla="*/ 238 w 268"/>
                <a:gd name="T19" fmla="*/ 226 h 265"/>
                <a:gd name="T20" fmla="*/ 247 w 268"/>
                <a:gd name="T21" fmla="*/ 245 h 265"/>
                <a:gd name="T22" fmla="*/ 247 w 268"/>
                <a:gd name="T23" fmla="*/ 267 h 265"/>
                <a:gd name="T24" fmla="*/ 254 w 268"/>
                <a:gd name="T25" fmla="*/ 295 h 265"/>
                <a:gd name="T26" fmla="*/ 207 w 268"/>
                <a:gd name="T27" fmla="*/ 335 h 265"/>
                <a:gd name="T28" fmla="*/ 119 w 268"/>
                <a:gd name="T29" fmla="*/ 335 h 265"/>
                <a:gd name="T30" fmla="*/ 71 w 268"/>
                <a:gd name="T31" fmla="*/ 326 h 265"/>
                <a:gd name="T32" fmla="*/ 0 w 268"/>
                <a:gd name="T33" fmla="*/ 305 h 265"/>
                <a:gd name="T34" fmla="*/ 0 w 268"/>
                <a:gd name="T35" fmla="*/ 28 h 265"/>
                <a:gd name="T36" fmla="*/ 8 w 268"/>
                <a:gd name="T37" fmla="*/ 28 h 2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265"/>
                <a:gd name="T59" fmla="*/ 268 w 268"/>
                <a:gd name="T60" fmla="*/ 265 h 2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265">
                  <a:moveTo>
                    <a:pt x="8" y="22"/>
                  </a:moveTo>
                  <a:lnTo>
                    <a:pt x="8" y="0"/>
                  </a:lnTo>
                  <a:lnTo>
                    <a:pt x="252" y="0"/>
                  </a:lnTo>
                  <a:lnTo>
                    <a:pt x="268" y="22"/>
                  </a:lnTo>
                  <a:lnTo>
                    <a:pt x="245" y="86"/>
                  </a:lnTo>
                  <a:lnTo>
                    <a:pt x="245" y="101"/>
                  </a:lnTo>
                  <a:lnTo>
                    <a:pt x="245" y="108"/>
                  </a:lnTo>
                  <a:lnTo>
                    <a:pt x="236" y="132"/>
                  </a:lnTo>
                  <a:lnTo>
                    <a:pt x="245" y="172"/>
                  </a:lnTo>
                  <a:lnTo>
                    <a:pt x="236" y="179"/>
                  </a:lnTo>
                  <a:lnTo>
                    <a:pt x="245" y="194"/>
                  </a:lnTo>
                  <a:lnTo>
                    <a:pt x="245" y="211"/>
                  </a:lnTo>
                  <a:lnTo>
                    <a:pt x="252" y="233"/>
                  </a:lnTo>
                  <a:lnTo>
                    <a:pt x="205" y="265"/>
                  </a:lnTo>
                  <a:lnTo>
                    <a:pt x="119" y="265"/>
                  </a:lnTo>
                  <a:lnTo>
                    <a:pt x="71" y="258"/>
                  </a:lnTo>
                  <a:lnTo>
                    <a:pt x="0" y="241"/>
                  </a:lnTo>
                  <a:lnTo>
                    <a:pt x="0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6" name="Freeform 116"/>
            <p:cNvSpPr>
              <a:spLocks noChangeAspect="1"/>
            </p:cNvSpPr>
            <p:nvPr/>
          </p:nvSpPr>
          <p:spPr bwMode="auto">
            <a:xfrm>
              <a:off x="1298" y="3610"/>
              <a:ext cx="272" cy="160"/>
            </a:xfrm>
            <a:custGeom>
              <a:avLst/>
              <a:gdLst>
                <a:gd name="T0" fmla="*/ 269 w 275"/>
                <a:gd name="T1" fmla="*/ 0 h 142"/>
                <a:gd name="T2" fmla="*/ 254 w 275"/>
                <a:gd name="T3" fmla="*/ 161 h 142"/>
                <a:gd name="T4" fmla="*/ 132 w 275"/>
                <a:gd name="T5" fmla="*/ 180 h 142"/>
                <a:gd name="T6" fmla="*/ 0 w 275"/>
                <a:gd name="T7" fmla="*/ 161 h 142"/>
                <a:gd name="T8" fmla="*/ 8 w 275"/>
                <a:gd name="T9" fmla="*/ 0 h 142"/>
                <a:gd name="T10" fmla="*/ 193 w 275"/>
                <a:gd name="T11" fmla="*/ 0 h 142"/>
                <a:gd name="T12" fmla="*/ 269 w 27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42"/>
                <a:gd name="T23" fmla="*/ 275 w 27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42">
                  <a:moveTo>
                    <a:pt x="275" y="0"/>
                  </a:moveTo>
                  <a:lnTo>
                    <a:pt x="260" y="127"/>
                  </a:lnTo>
                  <a:lnTo>
                    <a:pt x="134" y="142"/>
                  </a:lnTo>
                  <a:lnTo>
                    <a:pt x="0" y="127"/>
                  </a:lnTo>
                  <a:lnTo>
                    <a:pt x="8" y="0"/>
                  </a:lnTo>
                  <a:lnTo>
                    <a:pt x="197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7" name="Freeform 117"/>
            <p:cNvSpPr>
              <a:spLocks noChangeAspect="1"/>
            </p:cNvSpPr>
            <p:nvPr/>
          </p:nvSpPr>
          <p:spPr bwMode="auto">
            <a:xfrm>
              <a:off x="1589" y="3461"/>
              <a:ext cx="361" cy="289"/>
            </a:xfrm>
            <a:custGeom>
              <a:avLst/>
              <a:gdLst>
                <a:gd name="T0" fmla="*/ 0 w 361"/>
                <a:gd name="T1" fmla="*/ 283 h 259"/>
                <a:gd name="T2" fmla="*/ 16 w 361"/>
                <a:gd name="T3" fmla="*/ 273 h 259"/>
                <a:gd name="T4" fmla="*/ 16 w 361"/>
                <a:gd name="T5" fmla="*/ 264 h 259"/>
                <a:gd name="T6" fmla="*/ 55 w 361"/>
                <a:gd name="T7" fmla="*/ 215 h 259"/>
                <a:gd name="T8" fmla="*/ 63 w 361"/>
                <a:gd name="T9" fmla="*/ 234 h 259"/>
                <a:gd name="T10" fmla="*/ 78 w 361"/>
                <a:gd name="T11" fmla="*/ 204 h 259"/>
                <a:gd name="T12" fmla="*/ 118 w 361"/>
                <a:gd name="T13" fmla="*/ 155 h 259"/>
                <a:gd name="T14" fmla="*/ 118 w 361"/>
                <a:gd name="T15" fmla="*/ 127 h 259"/>
                <a:gd name="T16" fmla="*/ 228 w 361"/>
                <a:gd name="T17" fmla="*/ 78 h 259"/>
                <a:gd name="T18" fmla="*/ 228 w 361"/>
                <a:gd name="T19" fmla="*/ 49 h 259"/>
                <a:gd name="T20" fmla="*/ 243 w 361"/>
                <a:gd name="T21" fmla="*/ 20 h 259"/>
                <a:gd name="T22" fmla="*/ 259 w 361"/>
                <a:gd name="T23" fmla="*/ 0 h 259"/>
                <a:gd name="T24" fmla="*/ 361 w 361"/>
                <a:gd name="T25" fmla="*/ 0 h 259"/>
                <a:gd name="T26" fmla="*/ 361 w 361"/>
                <a:gd name="T27" fmla="*/ 97 h 259"/>
                <a:gd name="T28" fmla="*/ 353 w 361"/>
                <a:gd name="T29" fmla="*/ 283 h 259"/>
                <a:gd name="T30" fmla="*/ 353 w 361"/>
                <a:gd name="T31" fmla="*/ 322 h 259"/>
                <a:gd name="T32" fmla="*/ 275 w 361"/>
                <a:gd name="T33" fmla="*/ 322 h 259"/>
                <a:gd name="T34" fmla="*/ 94 w 361"/>
                <a:gd name="T35" fmla="*/ 322 h 259"/>
                <a:gd name="T36" fmla="*/ 0 w 361"/>
                <a:gd name="T37" fmla="*/ 322 h 259"/>
                <a:gd name="T38" fmla="*/ 0 w 361"/>
                <a:gd name="T39" fmla="*/ 283 h 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1"/>
                <a:gd name="T61" fmla="*/ 0 h 259"/>
                <a:gd name="T62" fmla="*/ 361 w 361"/>
                <a:gd name="T63" fmla="*/ 259 h 2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1" h="259">
                  <a:moveTo>
                    <a:pt x="0" y="228"/>
                  </a:moveTo>
                  <a:lnTo>
                    <a:pt x="16" y="220"/>
                  </a:lnTo>
                  <a:lnTo>
                    <a:pt x="16" y="212"/>
                  </a:lnTo>
                  <a:lnTo>
                    <a:pt x="55" y="173"/>
                  </a:lnTo>
                  <a:lnTo>
                    <a:pt x="63" y="188"/>
                  </a:lnTo>
                  <a:lnTo>
                    <a:pt x="78" y="164"/>
                  </a:lnTo>
                  <a:lnTo>
                    <a:pt x="118" y="125"/>
                  </a:lnTo>
                  <a:lnTo>
                    <a:pt x="118" y="102"/>
                  </a:lnTo>
                  <a:lnTo>
                    <a:pt x="228" y="63"/>
                  </a:lnTo>
                  <a:lnTo>
                    <a:pt x="228" y="39"/>
                  </a:lnTo>
                  <a:lnTo>
                    <a:pt x="243" y="16"/>
                  </a:lnTo>
                  <a:lnTo>
                    <a:pt x="259" y="0"/>
                  </a:lnTo>
                  <a:lnTo>
                    <a:pt x="361" y="0"/>
                  </a:lnTo>
                  <a:lnTo>
                    <a:pt x="361" y="78"/>
                  </a:lnTo>
                  <a:lnTo>
                    <a:pt x="353" y="228"/>
                  </a:lnTo>
                  <a:lnTo>
                    <a:pt x="353" y="259"/>
                  </a:lnTo>
                  <a:lnTo>
                    <a:pt x="275" y="259"/>
                  </a:lnTo>
                  <a:lnTo>
                    <a:pt x="94" y="259"/>
                  </a:lnTo>
                  <a:lnTo>
                    <a:pt x="0" y="25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8" name="Freeform 118"/>
            <p:cNvSpPr>
              <a:spLocks noChangeAspect="1"/>
            </p:cNvSpPr>
            <p:nvPr/>
          </p:nvSpPr>
          <p:spPr bwMode="auto">
            <a:xfrm>
              <a:off x="1858" y="2079"/>
              <a:ext cx="295" cy="281"/>
            </a:xfrm>
            <a:custGeom>
              <a:avLst/>
              <a:gdLst>
                <a:gd name="T0" fmla="*/ 170 w 297"/>
                <a:gd name="T1" fmla="*/ 315 h 251"/>
                <a:gd name="T2" fmla="*/ 0 w 297"/>
                <a:gd name="T3" fmla="*/ 315 h 251"/>
                <a:gd name="T4" fmla="*/ 0 w 297"/>
                <a:gd name="T5" fmla="*/ 235 h 251"/>
                <a:gd name="T6" fmla="*/ 55 w 297"/>
                <a:gd name="T7" fmla="*/ 235 h 251"/>
                <a:gd name="T8" fmla="*/ 62 w 297"/>
                <a:gd name="T9" fmla="*/ 226 h 251"/>
                <a:gd name="T10" fmla="*/ 62 w 297"/>
                <a:gd name="T11" fmla="*/ 0 h 251"/>
                <a:gd name="T12" fmla="*/ 186 w 297"/>
                <a:gd name="T13" fmla="*/ 0 h 251"/>
                <a:gd name="T14" fmla="*/ 209 w 297"/>
                <a:gd name="T15" fmla="*/ 9 h 251"/>
                <a:gd name="T16" fmla="*/ 217 w 297"/>
                <a:gd name="T17" fmla="*/ 69 h 251"/>
                <a:gd name="T18" fmla="*/ 277 w 297"/>
                <a:gd name="T19" fmla="*/ 148 h 251"/>
                <a:gd name="T20" fmla="*/ 293 w 297"/>
                <a:gd name="T21" fmla="*/ 226 h 251"/>
                <a:gd name="T22" fmla="*/ 170 w 297"/>
                <a:gd name="T23" fmla="*/ 315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"/>
                <a:gd name="T37" fmla="*/ 0 h 251"/>
                <a:gd name="T38" fmla="*/ 297 w 297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" h="251">
                  <a:moveTo>
                    <a:pt x="172" y="251"/>
                  </a:moveTo>
                  <a:lnTo>
                    <a:pt x="0" y="251"/>
                  </a:lnTo>
                  <a:lnTo>
                    <a:pt x="0" y="188"/>
                  </a:lnTo>
                  <a:lnTo>
                    <a:pt x="55" y="188"/>
                  </a:lnTo>
                  <a:lnTo>
                    <a:pt x="62" y="180"/>
                  </a:lnTo>
                  <a:lnTo>
                    <a:pt x="62" y="0"/>
                  </a:lnTo>
                  <a:lnTo>
                    <a:pt x="188" y="0"/>
                  </a:lnTo>
                  <a:lnTo>
                    <a:pt x="211" y="7"/>
                  </a:lnTo>
                  <a:lnTo>
                    <a:pt x="219" y="55"/>
                  </a:lnTo>
                  <a:lnTo>
                    <a:pt x="281" y="118"/>
                  </a:lnTo>
                  <a:lnTo>
                    <a:pt x="297" y="180"/>
                  </a:lnTo>
                  <a:lnTo>
                    <a:pt x="172" y="2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9" name="Freeform 119"/>
            <p:cNvSpPr>
              <a:spLocks noChangeAspect="1"/>
            </p:cNvSpPr>
            <p:nvPr/>
          </p:nvSpPr>
          <p:spPr bwMode="auto">
            <a:xfrm>
              <a:off x="2895" y="2755"/>
              <a:ext cx="182" cy="313"/>
            </a:xfrm>
            <a:custGeom>
              <a:avLst/>
              <a:gdLst>
                <a:gd name="T0" fmla="*/ 126 w 182"/>
                <a:gd name="T1" fmla="*/ 349 h 281"/>
                <a:gd name="T2" fmla="*/ 87 w 182"/>
                <a:gd name="T3" fmla="*/ 339 h 281"/>
                <a:gd name="T4" fmla="*/ 87 w 182"/>
                <a:gd name="T5" fmla="*/ 320 h 281"/>
                <a:gd name="T6" fmla="*/ 39 w 182"/>
                <a:gd name="T7" fmla="*/ 281 h 281"/>
                <a:gd name="T8" fmla="*/ 39 w 182"/>
                <a:gd name="T9" fmla="*/ 272 h 281"/>
                <a:gd name="T10" fmla="*/ 39 w 182"/>
                <a:gd name="T11" fmla="*/ 232 h 281"/>
                <a:gd name="T12" fmla="*/ 24 w 182"/>
                <a:gd name="T13" fmla="*/ 232 h 281"/>
                <a:gd name="T14" fmla="*/ 32 w 182"/>
                <a:gd name="T15" fmla="*/ 232 h 281"/>
                <a:gd name="T16" fmla="*/ 32 w 182"/>
                <a:gd name="T17" fmla="*/ 204 h 281"/>
                <a:gd name="T18" fmla="*/ 24 w 182"/>
                <a:gd name="T19" fmla="*/ 184 h 281"/>
                <a:gd name="T20" fmla="*/ 32 w 182"/>
                <a:gd name="T21" fmla="*/ 165 h 281"/>
                <a:gd name="T22" fmla="*/ 24 w 182"/>
                <a:gd name="T23" fmla="*/ 155 h 281"/>
                <a:gd name="T24" fmla="*/ 24 w 182"/>
                <a:gd name="T25" fmla="*/ 127 h 281"/>
                <a:gd name="T26" fmla="*/ 8 w 182"/>
                <a:gd name="T27" fmla="*/ 88 h 281"/>
                <a:gd name="T28" fmla="*/ 24 w 182"/>
                <a:gd name="T29" fmla="*/ 77 h 281"/>
                <a:gd name="T30" fmla="*/ 0 w 182"/>
                <a:gd name="T31" fmla="*/ 48 h 281"/>
                <a:gd name="T32" fmla="*/ 8 w 182"/>
                <a:gd name="T33" fmla="*/ 20 h 281"/>
                <a:gd name="T34" fmla="*/ 182 w 182"/>
                <a:gd name="T35" fmla="*/ 0 h 281"/>
                <a:gd name="T36" fmla="*/ 158 w 182"/>
                <a:gd name="T37" fmla="*/ 48 h 281"/>
                <a:gd name="T38" fmla="*/ 150 w 182"/>
                <a:gd name="T39" fmla="*/ 117 h 281"/>
                <a:gd name="T40" fmla="*/ 126 w 182"/>
                <a:gd name="T41" fmla="*/ 339 h 281"/>
                <a:gd name="T42" fmla="*/ 126 w 182"/>
                <a:gd name="T43" fmla="*/ 349 h 2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2"/>
                <a:gd name="T67" fmla="*/ 0 h 281"/>
                <a:gd name="T68" fmla="*/ 182 w 182"/>
                <a:gd name="T69" fmla="*/ 281 h 2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2" h="281">
                  <a:moveTo>
                    <a:pt x="126" y="281"/>
                  </a:moveTo>
                  <a:lnTo>
                    <a:pt x="87" y="273"/>
                  </a:lnTo>
                  <a:lnTo>
                    <a:pt x="87" y="258"/>
                  </a:lnTo>
                  <a:lnTo>
                    <a:pt x="39" y="226"/>
                  </a:lnTo>
                  <a:lnTo>
                    <a:pt x="39" y="219"/>
                  </a:lnTo>
                  <a:lnTo>
                    <a:pt x="39" y="187"/>
                  </a:lnTo>
                  <a:lnTo>
                    <a:pt x="24" y="187"/>
                  </a:lnTo>
                  <a:lnTo>
                    <a:pt x="32" y="187"/>
                  </a:lnTo>
                  <a:lnTo>
                    <a:pt x="32" y="164"/>
                  </a:lnTo>
                  <a:lnTo>
                    <a:pt x="24" y="148"/>
                  </a:lnTo>
                  <a:lnTo>
                    <a:pt x="32" y="133"/>
                  </a:lnTo>
                  <a:lnTo>
                    <a:pt x="24" y="125"/>
                  </a:lnTo>
                  <a:lnTo>
                    <a:pt x="24" y="102"/>
                  </a:lnTo>
                  <a:lnTo>
                    <a:pt x="8" y="71"/>
                  </a:lnTo>
                  <a:lnTo>
                    <a:pt x="24" y="62"/>
                  </a:lnTo>
                  <a:lnTo>
                    <a:pt x="0" y="39"/>
                  </a:lnTo>
                  <a:lnTo>
                    <a:pt x="8" y="16"/>
                  </a:lnTo>
                  <a:lnTo>
                    <a:pt x="182" y="0"/>
                  </a:lnTo>
                  <a:lnTo>
                    <a:pt x="158" y="39"/>
                  </a:lnTo>
                  <a:lnTo>
                    <a:pt x="150" y="94"/>
                  </a:lnTo>
                  <a:lnTo>
                    <a:pt x="126" y="273"/>
                  </a:lnTo>
                  <a:lnTo>
                    <a:pt x="126" y="2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Freeform 120"/>
            <p:cNvSpPr>
              <a:spLocks noChangeAspect="1"/>
            </p:cNvSpPr>
            <p:nvPr/>
          </p:nvSpPr>
          <p:spPr bwMode="auto">
            <a:xfrm>
              <a:off x="2171" y="1600"/>
              <a:ext cx="291" cy="304"/>
            </a:xfrm>
            <a:custGeom>
              <a:avLst/>
              <a:gdLst>
                <a:gd name="T0" fmla="*/ 228 w 291"/>
                <a:gd name="T1" fmla="*/ 136 h 273"/>
                <a:gd name="T2" fmla="*/ 236 w 291"/>
                <a:gd name="T3" fmla="*/ 194 h 273"/>
                <a:gd name="T4" fmla="*/ 291 w 291"/>
                <a:gd name="T5" fmla="*/ 242 h 273"/>
                <a:gd name="T6" fmla="*/ 275 w 291"/>
                <a:gd name="T7" fmla="*/ 272 h 273"/>
                <a:gd name="T8" fmla="*/ 275 w 291"/>
                <a:gd name="T9" fmla="*/ 281 h 273"/>
                <a:gd name="T10" fmla="*/ 110 w 291"/>
                <a:gd name="T11" fmla="*/ 339 h 273"/>
                <a:gd name="T12" fmla="*/ 0 w 291"/>
                <a:gd name="T13" fmla="*/ 252 h 273"/>
                <a:gd name="T14" fmla="*/ 0 w 291"/>
                <a:gd name="T15" fmla="*/ 194 h 273"/>
                <a:gd name="T16" fmla="*/ 133 w 291"/>
                <a:gd name="T17" fmla="*/ 0 h 273"/>
                <a:gd name="T18" fmla="*/ 149 w 291"/>
                <a:gd name="T19" fmla="*/ 40 h 273"/>
                <a:gd name="T20" fmla="*/ 173 w 291"/>
                <a:gd name="T21" fmla="*/ 77 h 273"/>
                <a:gd name="T22" fmla="*/ 197 w 291"/>
                <a:gd name="T23" fmla="*/ 97 h 273"/>
                <a:gd name="T24" fmla="*/ 228 w 291"/>
                <a:gd name="T25" fmla="*/ 136 h 2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1"/>
                <a:gd name="T40" fmla="*/ 0 h 273"/>
                <a:gd name="T41" fmla="*/ 291 w 291"/>
                <a:gd name="T42" fmla="*/ 273 h 2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1" h="273">
                  <a:moveTo>
                    <a:pt x="228" y="110"/>
                  </a:moveTo>
                  <a:lnTo>
                    <a:pt x="236" y="156"/>
                  </a:lnTo>
                  <a:lnTo>
                    <a:pt x="291" y="195"/>
                  </a:lnTo>
                  <a:lnTo>
                    <a:pt x="275" y="219"/>
                  </a:lnTo>
                  <a:lnTo>
                    <a:pt x="275" y="226"/>
                  </a:lnTo>
                  <a:lnTo>
                    <a:pt x="110" y="273"/>
                  </a:lnTo>
                  <a:lnTo>
                    <a:pt x="0" y="203"/>
                  </a:lnTo>
                  <a:lnTo>
                    <a:pt x="0" y="156"/>
                  </a:lnTo>
                  <a:lnTo>
                    <a:pt x="133" y="0"/>
                  </a:lnTo>
                  <a:lnTo>
                    <a:pt x="149" y="32"/>
                  </a:lnTo>
                  <a:lnTo>
                    <a:pt x="173" y="62"/>
                  </a:lnTo>
                  <a:lnTo>
                    <a:pt x="197" y="78"/>
                  </a:lnTo>
                  <a:lnTo>
                    <a:pt x="228" y="1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1" name="Freeform 121"/>
            <p:cNvSpPr>
              <a:spLocks noChangeAspect="1"/>
            </p:cNvSpPr>
            <p:nvPr/>
          </p:nvSpPr>
          <p:spPr bwMode="auto">
            <a:xfrm>
              <a:off x="1279" y="672"/>
              <a:ext cx="261" cy="324"/>
            </a:xfrm>
            <a:custGeom>
              <a:avLst/>
              <a:gdLst>
                <a:gd name="T0" fmla="*/ 222 w 260"/>
                <a:gd name="T1" fmla="*/ 0 h 290"/>
                <a:gd name="T2" fmla="*/ 238 w 260"/>
                <a:gd name="T3" fmla="*/ 117 h 290"/>
                <a:gd name="T4" fmla="*/ 262 w 260"/>
                <a:gd name="T5" fmla="*/ 146 h 290"/>
                <a:gd name="T6" fmla="*/ 214 w 260"/>
                <a:gd name="T7" fmla="*/ 185 h 290"/>
                <a:gd name="T8" fmla="*/ 214 w 260"/>
                <a:gd name="T9" fmla="*/ 215 h 290"/>
                <a:gd name="T10" fmla="*/ 207 w 260"/>
                <a:gd name="T11" fmla="*/ 225 h 290"/>
                <a:gd name="T12" fmla="*/ 207 w 260"/>
                <a:gd name="T13" fmla="*/ 362 h 290"/>
                <a:gd name="T14" fmla="*/ 152 w 260"/>
                <a:gd name="T15" fmla="*/ 342 h 290"/>
                <a:gd name="T16" fmla="*/ 152 w 260"/>
                <a:gd name="T17" fmla="*/ 332 h 290"/>
                <a:gd name="T18" fmla="*/ 159 w 260"/>
                <a:gd name="T19" fmla="*/ 342 h 290"/>
                <a:gd name="T20" fmla="*/ 152 w 260"/>
                <a:gd name="T21" fmla="*/ 322 h 290"/>
                <a:gd name="T22" fmla="*/ 54 w 260"/>
                <a:gd name="T23" fmla="*/ 342 h 290"/>
                <a:gd name="T24" fmla="*/ 24 w 260"/>
                <a:gd name="T25" fmla="*/ 322 h 290"/>
                <a:gd name="T26" fmla="*/ 0 w 260"/>
                <a:gd name="T27" fmla="*/ 284 h 290"/>
                <a:gd name="T28" fmla="*/ 47 w 260"/>
                <a:gd name="T29" fmla="*/ 284 h 290"/>
                <a:gd name="T30" fmla="*/ 0 w 260"/>
                <a:gd name="T31" fmla="*/ 255 h 290"/>
                <a:gd name="T32" fmla="*/ 63 w 260"/>
                <a:gd name="T33" fmla="*/ 245 h 290"/>
                <a:gd name="T34" fmla="*/ 47 w 260"/>
                <a:gd name="T35" fmla="*/ 225 h 290"/>
                <a:gd name="T36" fmla="*/ 63 w 260"/>
                <a:gd name="T37" fmla="*/ 215 h 290"/>
                <a:gd name="T38" fmla="*/ 47 w 260"/>
                <a:gd name="T39" fmla="*/ 185 h 290"/>
                <a:gd name="T40" fmla="*/ 78 w 260"/>
                <a:gd name="T41" fmla="*/ 177 h 290"/>
                <a:gd name="T42" fmla="*/ 54 w 260"/>
                <a:gd name="T43" fmla="*/ 166 h 290"/>
                <a:gd name="T44" fmla="*/ 63 w 260"/>
                <a:gd name="T45" fmla="*/ 106 h 290"/>
                <a:gd name="T46" fmla="*/ 86 w 260"/>
                <a:gd name="T47" fmla="*/ 106 h 290"/>
                <a:gd name="T48" fmla="*/ 63 w 260"/>
                <a:gd name="T49" fmla="*/ 67 h 290"/>
                <a:gd name="T50" fmla="*/ 86 w 260"/>
                <a:gd name="T51" fmla="*/ 0 h 290"/>
                <a:gd name="T52" fmla="*/ 222 w 260"/>
                <a:gd name="T53" fmla="*/ 0 h 2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0"/>
                <a:gd name="T82" fmla="*/ 0 h 290"/>
                <a:gd name="T83" fmla="*/ 260 w 260"/>
                <a:gd name="T84" fmla="*/ 290 h 2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0" h="290">
                  <a:moveTo>
                    <a:pt x="220" y="0"/>
                  </a:moveTo>
                  <a:lnTo>
                    <a:pt x="236" y="94"/>
                  </a:lnTo>
                  <a:lnTo>
                    <a:pt x="260" y="117"/>
                  </a:lnTo>
                  <a:lnTo>
                    <a:pt x="212" y="149"/>
                  </a:lnTo>
                  <a:lnTo>
                    <a:pt x="212" y="172"/>
                  </a:lnTo>
                  <a:lnTo>
                    <a:pt x="205" y="180"/>
                  </a:lnTo>
                  <a:lnTo>
                    <a:pt x="205" y="290"/>
                  </a:lnTo>
                  <a:lnTo>
                    <a:pt x="150" y="274"/>
                  </a:lnTo>
                  <a:lnTo>
                    <a:pt x="150" y="266"/>
                  </a:lnTo>
                  <a:lnTo>
                    <a:pt x="157" y="274"/>
                  </a:lnTo>
                  <a:lnTo>
                    <a:pt x="150" y="258"/>
                  </a:lnTo>
                  <a:lnTo>
                    <a:pt x="54" y="274"/>
                  </a:lnTo>
                  <a:lnTo>
                    <a:pt x="24" y="258"/>
                  </a:lnTo>
                  <a:lnTo>
                    <a:pt x="0" y="227"/>
                  </a:lnTo>
                  <a:lnTo>
                    <a:pt x="47" y="227"/>
                  </a:lnTo>
                  <a:lnTo>
                    <a:pt x="0" y="204"/>
                  </a:lnTo>
                  <a:lnTo>
                    <a:pt x="63" y="196"/>
                  </a:lnTo>
                  <a:lnTo>
                    <a:pt x="47" y="180"/>
                  </a:lnTo>
                  <a:lnTo>
                    <a:pt x="63" y="172"/>
                  </a:lnTo>
                  <a:lnTo>
                    <a:pt x="47" y="149"/>
                  </a:lnTo>
                  <a:lnTo>
                    <a:pt x="78" y="141"/>
                  </a:lnTo>
                  <a:lnTo>
                    <a:pt x="54" y="133"/>
                  </a:lnTo>
                  <a:lnTo>
                    <a:pt x="63" y="85"/>
                  </a:lnTo>
                  <a:lnTo>
                    <a:pt x="86" y="85"/>
                  </a:lnTo>
                  <a:lnTo>
                    <a:pt x="63" y="54"/>
                  </a:lnTo>
                  <a:lnTo>
                    <a:pt x="86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2" name="Freeform 122"/>
            <p:cNvSpPr>
              <a:spLocks noChangeAspect="1"/>
            </p:cNvSpPr>
            <p:nvPr/>
          </p:nvSpPr>
          <p:spPr bwMode="auto">
            <a:xfrm>
              <a:off x="1181" y="2552"/>
              <a:ext cx="290" cy="175"/>
            </a:xfrm>
            <a:custGeom>
              <a:avLst/>
              <a:gdLst>
                <a:gd name="T0" fmla="*/ 71 w 291"/>
                <a:gd name="T1" fmla="*/ 196 h 156"/>
                <a:gd name="T2" fmla="*/ 78 w 291"/>
                <a:gd name="T3" fmla="*/ 157 h 156"/>
                <a:gd name="T4" fmla="*/ 63 w 291"/>
                <a:gd name="T5" fmla="*/ 128 h 156"/>
                <a:gd name="T6" fmla="*/ 63 w 291"/>
                <a:gd name="T7" fmla="*/ 80 h 156"/>
                <a:gd name="T8" fmla="*/ 0 w 291"/>
                <a:gd name="T9" fmla="*/ 0 h 156"/>
                <a:gd name="T10" fmla="*/ 126 w 291"/>
                <a:gd name="T11" fmla="*/ 0 h 156"/>
                <a:gd name="T12" fmla="*/ 126 w 291"/>
                <a:gd name="T13" fmla="*/ 9 h 156"/>
                <a:gd name="T14" fmla="*/ 273 w 291"/>
                <a:gd name="T15" fmla="*/ 9 h 156"/>
                <a:gd name="T16" fmla="*/ 273 w 291"/>
                <a:gd name="T17" fmla="*/ 39 h 156"/>
                <a:gd name="T18" fmla="*/ 289 w 291"/>
                <a:gd name="T19" fmla="*/ 39 h 156"/>
                <a:gd name="T20" fmla="*/ 273 w 291"/>
                <a:gd name="T21" fmla="*/ 80 h 156"/>
                <a:gd name="T22" fmla="*/ 250 w 291"/>
                <a:gd name="T23" fmla="*/ 89 h 156"/>
                <a:gd name="T24" fmla="*/ 218 w 291"/>
                <a:gd name="T25" fmla="*/ 157 h 156"/>
                <a:gd name="T26" fmla="*/ 147 w 291"/>
                <a:gd name="T27" fmla="*/ 166 h 156"/>
                <a:gd name="T28" fmla="*/ 78 w 291"/>
                <a:gd name="T29" fmla="*/ 196 h 156"/>
                <a:gd name="T30" fmla="*/ 71 w 291"/>
                <a:gd name="T31" fmla="*/ 196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156"/>
                <a:gd name="T50" fmla="*/ 291 w 291"/>
                <a:gd name="T51" fmla="*/ 156 h 1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156">
                  <a:moveTo>
                    <a:pt x="71" y="156"/>
                  </a:moveTo>
                  <a:lnTo>
                    <a:pt x="78" y="125"/>
                  </a:lnTo>
                  <a:lnTo>
                    <a:pt x="63" y="102"/>
                  </a:lnTo>
                  <a:lnTo>
                    <a:pt x="63" y="63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126" y="7"/>
                  </a:lnTo>
                  <a:lnTo>
                    <a:pt x="275" y="7"/>
                  </a:lnTo>
                  <a:lnTo>
                    <a:pt x="275" y="31"/>
                  </a:lnTo>
                  <a:lnTo>
                    <a:pt x="291" y="31"/>
                  </a:lnTo>
                  <a:lnTo>
                    <a:pt x="275" y="63"/>
                  </a:lnTo>
                  <a:lnTo>
                    <a:pt x="252" y="70"/>
                  </a:lnTo>
                  <a:lnTo>
                    <a:pt x="220" y="125"/>
                  </a:lnTo>
                  <a:lnTo>
                    <a:pt x="149" y="132"/>
                  </a:lnTo>
                  <a:lnTo>
                    <a:pt x="78" y="156"/>
                  </a:lnTo>
                  <a:lnTo>
                    <a:pt x="71" y="15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3" name="Freeform 123"/>
            <p:cNvSpPr>
              <a:spLocks noChangeAspect="1"/>
            </p:cNvSpPr>
            <p:nvPr/>
          </p:nvSpPr>
          <p:spPr bwMode="auto">
            <a:xfrm>
              <a:off x="1919" y="1651"/>
              <a:ext cx="252" cy="297"/>
            </a:xfrm>
            <a:custGeom>
              <a:avLst/>
              <a:gdLst>
                <a:gd name="T0" fmla="*/ 87 w 252"/>
                <a:gd name="T1" fmla="*/ 263 h 267"/>
                <a:gd name="T2" fmla="*/ 64 w 252"/>
                <a:gd name="T3" fmla="*/ 222 h 267"/>
                <a:gd name="T4" fmla="*/ 0 w 252"/>
                <a:gd name="T5" fmla="*/ 222 h 267"/>
                <a:gd name="T6" fmla="*/ 0 w 252"/>
                <a:gd name="T7" fmla="*/ 196 h 267"/>
                <a:gd name="T8" fmla="*/ 71 w 252"/>
                <a:gd name="T9" fmla="*/ 78 h 267"/>
                <a:gd name="T10" fmla="*/ 87 w 252"/>
                <a:gd name="T11" fmla="*/ 0 h 267"/>
                <a:gd name="T12" fmla="*/ 205 w 252"/>
                <a:gd name="T13" fmla="*/ 98 h 267"/>
                <a:gd name="T14" fmla="*/ 213 w 252"/>
                <a:gd name="T15" fmla="*/ 98 h 267"/>
                <a:gd name="T16" fmla="*/ 252 w 252"/>
                <a:gd name="T17" fmla="*/ 136 h 267"/>
                <a:gd name="T18" fmla="*/ 252 w 252"/>
                <a:gd name="T19" fmla="*/ 196 h 267"/>
                <a:gd name="T20" fmla="*/ 252 w 252"/>
                <a:gd name="T21" fmla="*/ 222 h 267"/>
                <a:gd name="T22" fmla="*/ 236 w 252"/>
                <a:gd name="T23" fmla="*/ 214 h 267"/>
                <a:gd name="T24" fmla="*/ 149 w 252"/>
                <a:gd name="T25" fmla="*/ 281 h 267"/>
                <a:gd name="T26" fmla="*/ 149 w 252"/>
                <a:gd name="T27" fmla="*/ 293 h 267"/>
                <a:gd name="T28" fmla="*/ 142 w 252"/>
                <a:gd name="T29" fmla="*/ 293 h 267"/>
                <a:gd name="T30" fmla="*/ 149 w 252"/>
                <a:gd name="T31" fmla="*/ 301 h 267"/>
                <a:gd name="T32" fmla="*/ 126 w 252"/>
                <a:gd name="T33" fmla="*/ 330 h 267"/>
                <a:gd name="T34" fmla="*/ 87 w 252"/>
                <a:gd name="T35" fmla="*/ 263 h 2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2"/>
                <a:gd name="T55" fmla="*/ 0 h 267"/>
                <a:gd name="T56" fmla="*/ 252 w 252"/>
                <a:gd name="T57" fmla="*/ 267 h 2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2" h="267">
                  <a:moveTo>
                    <a:pt x="87" y="212"/>
                  </a:moveTo>
                  <a:lnTo>
                    <a:pt x="64" y="180"/>
                  </a:lnTo>
                  <a:lnTo>
                    <a:pt x="0" y="180"/>
                  </a:lnTo>
                  <a:lnTo>
                    <a:pt x="0" y="158"/>
                  </a:lnTo>
                  <a:lnTo>
                    <a:pt x="71" y="63"/>
                  </a:lnTo>
                  <a:lnTo>
                    <a:pt x="87" y="0"/>
                  </a:lnTo>
                  <a:lnTo>
                    <a:pt x="205" y="79"/>
                  </a:lnTo>
                  <a:lnTo>
                    <a:pt x="213" y="79"/>
                  </a:lnTo>
                  <a:lnTo>
                    <a:pt x="252" y="110"/>
                  </a:lnTo>
                  <a:lnTo>
                    <a:pt x="252" y="158"/>
                  </a:lnTo>
                  <a:lnTo>
                    <a:pt x="252" y="180"/>
                  </a:lnTo>
                  <a:lnTo>
                    <a:pt x="236" y="173"/>
                  </a:lnTo>
                  <a:lnTo>
                    <a:pt x="149" y="227"/>
                  </a:lnTo>
                  <a:lnTo>
                    <a:pt x="149" y="236"/>
                  </a:lnTo>
                  <a:lnTo>
                    <a:pt x="142" y="236"/>
                  </a:lnTo>
                  <a:lnTo>
                    <a:pt x="149" y="244"/>
                  </a:lnTo>
                  <a:lnTo>
                    <a:pt x="126" y="267"/>
                  </a:lnTo>
                  <a:lnTo>
                    <a:pt x="87" y="21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4" name="Freeform 124"/>
            <p:cNvSpPr>
              <a:spLocks noChangeAspect="1"/>
            </p:cNvSpPr>
            <p:nvPr/>
          </p:nvSpPr>
          <p:spPr bwMode="auto">
            <a:xfrm>
              <a:off x="2195" y="1476"/>
              <a:ext cx="267" cy="210"/>
            </a:xfrm>
            <a:custGeom>
              <a:avLst/>
              <a:gdLst>
                <a:gd name="T0" fmla="*/ 86 w 266"/>
                <a:gd name="T1" fmla="*/ 0 h 189"/>
                <a:gd name="T2" fmla="*/ 109 w 266"/>
                <a:gd name="T3" fmla="*/ 29 h 189"/>
                <a:gd name="T4" fmla="*/ 158 w 266"/>
                <a:gd name="T5" fmla="*/ 38 h 189"/>
                <a:gd name="T6" fmla="*/ 237 w 266"/>
                <a:gd name="T7" fmla="*/ 107 h 189"/>
                <a:gd name="T8" fmla="*/ 268 w 266"/>
                <a:gd name="T9" fmla="*/ 107 h 189"/>
                <a:gd name="T10" fmla="*/ 244 w 266"/>
                <a:gd name="T11" fmla="*/ 136 h 189"/>
                <a:gd name="T12" fmla="*/ 252 w 266"/>
                <a:gd name="T13" fmla="*/ 136 h 189"/>
                <a:gd name="T14" fmla="*/ 252 w 266"/>
                <a:gd name="T15" fmla="*/ 184 h 189"/>
                <a:gd name="T16" fmla="*/ 252 w 266"/>
                <a:gd name="T17" fmla="*/ 213 h 189"/>
                <a:gd name="T18" fmla="*/ 175 w 266"/>
                <a:gd name="T19" fmla="*/ 233 h 189"/>
                <a:gd name="T20" fmla="*/ 151 w 266"/>
                <a:gd name="T21" fmla="*/ 213 h 189"/>
                <a:gd name="T22" fmla="*/ 125 w 266"/>
                <a:gd name="T23" fmla="*/ 176 h 189"/>
                <a:gd name="T24" fmla="*/ 109 w 266"/>
                <a:gd name="T25" fmla="*/ 136 h 189"/>
                <a:gd name="T26" fmla="*/ 55 w 266"/>
                <a:gd name="T27" fmla="*/ 107 h 189"/>
                <a:gd name="T28" fmla="*/ 39 w 266"/>
                <a:gd name="T29" fmla="*/ 88 h 189"/>
                <a:gd name="T30" fmla="*/ 39 w 266"/>
                <a:gd name="T31" fmla="*/ 77 h 189"/>
                <a:gd name="T32" fmla="*/ 23 w 266"/>
                <a:gd name="T33" fmla="*/ 77 h 189"/>
                <a:gd name="T34" fmla="*/ 0 w 266"/>
                <a:gd name="T35" fmla="*/ 48 h 189"/>
                <a:gd name="T36" fmla="*/ 86 w 266"/>
                <a:gd name="T37" fmla="*/ 0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6"/>
                <a:gd name="T58" fmla="*/ 0 h 189"/>
                <a:gd name="T59" fmla="*/ 266 w 266"/>
                <a:gd name="T60" fmla="*/ 189 h 1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6" h="189">
                  <a:moveTo>
                    <a:pt x="86" y="0"/>
                  </a:moveTo>
                  <a:lnTo>
                    <a:pt x="109" y="23"/>
                  </a:lnTo>
                  <a:lnTo>
                    <a:pt x="156" y="31"/>
                  </a:lnTo>
                  <a:lnTo>
                    <a:pt x="235" y="86"/>
                  </a:lnTo>
                  <a:lnTo>
                    <a:pt x="266" y="86"/>
                  </a:lnTo>
                  <a:lnTo>
                    <a:pt x="242" y="110"/>
                  </a:lnTo>
                  <a:lnTo>
                    <a:pt x="250" y="110"/>
                  </a:lnTo>
                  <a:lnTo>
                    <a:pt x="250" y="149"/>
                  </a:lnTo>
                  <a:lnTo>
                    <a:pt x="250" y="173"/>
                  </a:lnTo>
                  <a:lnTo>
                    <a:pt x="173" y="189"/>
                  </a:lnTo>
                  <a:lnTo>
                    <a:pt x="149" y="173"/>
                  </a:lnTo>
                  <a:lnTo>
                    <a:pt x="125" y="142"/>
                  </a:lnTo>
                  <a:lnTo>
                    <a:pt x="109" y="110"/>
                  </a:lnTo>
                  <a:lnTo>
                    <a:pt x="55" y="86"/>
                  </a:lnTo>
                  <a:lnTo>
                    <a:pt x="39" y="71"/>
                  </a:lnTo>
                  <a:lnTo>
                    <a:pt x="39" y="62"/>
                  </a:lnTo>
                  <a:lnTo>
                    <a:pt x="23" y="62"/>
                  </a:lnTo>
                  <a:lnTo>
                    <a:pt x="0" y="3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5" name="Freeform 125"/>
            <p:cNvSpPr>
              <a:spLocks noChangeAspect="1"/>
            </p:cNvSpPr>
            <p:nvPr/>
          </p:nvSpPr>
          <p:spPr bwMode="auto">
            <a:xfrm>
              <a:off x="2440" y="1416"/>
              <a:ext cx="368" cy="270"/>
            </a:xfrm>
            <a:custGeom>
              <a:avLst/>
              <a:gdLst>
                <a:gd name="T0" fmla="*/ 39 w 369"/>
                <a:gd name="T1" fmla="*/ 117 h 242"/>
                <a:gd name="T2" fmla="*/ 24 w 369"/>
                <a:gd name="T3" fmla="*/ 77 h 242"/>
                <a:gd name="T4" fmla="*/ 32 w 369"/>
                <a:gd name="T5" fmla="*/ 40 h 242"/>
                <a:gd name="T6" fmla="*/ 79 w 369"/>
                <a:gd name="T7" fmla="*/ 40 h 242"/>
                <a:gd name="T8" fmla="*/ 126 w 369"/>
                <a:gd name="T9" fmla="*/ 0 h 242"/>
                <a:gd name="T10" fmla="*/ 181 w 369"/>
                <a:gd name="T11" fmla="*/ 29 h 242"/>
                <a:gd name="T12" fmla="*/ 234 w 369"/>
                <a:gd name="T13" fmla="*/ 0 h 242"/>
                <a:gd name="T14" fmla="*/ 265 w 369"/>
                <a:gd name="T15" fmla="*/ 19 h 242"/>
                <a:gd name="T16" fmla="*/ 250 w 369"/>
                <a:gd name="T17" fmla="*/ 29 h 242"/>
                <a:gd name="T18" fmla="*/ 265 w 369"/>
                <a:gd name="T19" fmla="*/ 40 h 242"/>
                <a:gd name="T20" fmla="*/ 367 w 369"/>
                <a:gd name="T21" fmla="*/ 68 h 242"/>
                <a:gd name="T22" fmla="*/ 360 w 369"/>
                <a:gd name="T23" fmla="*/ 97 h 242"/>
                <a:gd name="T24" fmla="*/ 304 w 369"/>
                <a:gd name="T25" fmla="*/ 117 h 242"/>
                <a:gd name="T26" fmla="*/ 234 w 369"/>
                <a:gd name="T27" fmla="*/ 214 h 242"/>
                <a:gd name="T28" fmla="*/ 218 w 369"/>
                <a:gd name="T29" fmla="*/ 223 h 242"/>
                <a:gd name="T30" fmla="*/ 250 w 369"/>
                <a:gd name="T31" fmla="*/ 281 h 242"/>
                <a:gd name="T32" fmla="*/ 218 w 369"/>
                <a:gd name="T33" fmla="*/ 301 h 242"/>
                <a:gd name="T34" fmla="*/ 181 w 369"/>
                <a:gd name="T35" fmla="*/ 291 h 242"/>
                <a:gd name="T36" fmla="*/ 142 w 369"/>
                <a:gd name="T37" fmla="*/ 301 h 242"/>
                <a:gd name="T38" fmla="*/ 8 w 369"/>
                <a:gd name="T39" fmla="*/ 252 h 242"/>
                <a:gd name="T40" fmla="*/ 8 w 369"/>
                <a:gd name="T41" fmla="*/ 204 h 242"/>
                <a:gd name="T42" fmla="*/ 0 w 369"/>
                <a:gd name="T43" fmla="*/ 204 h 242"/>
                <a:gd name="T44" fmla="*/ 24 w 369"/>
                <a:gd name="T45" fmla="*/ 174 h 242"/>
                <a:gd name="T46" fmla="*/ 39 w 369"/>
                <a:gd name="T47" fmla="*/ 117 h 2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9"/>
                <a:gd name="T73" fmla="*/ 0 h 242"/>
                <a:gd name="T74" fmla="*/ 369 w 369"/>
                <a:gd name="T75" fmla="*/ 242 h 2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9" h="242">
                  <a:moveTo>
                    <a:pt x="39" y="94"/>
                  </a:moveTo>
                  <a:lnTo>
                    <a:pt x="24" y="62"/>
                  </a:lnTo>
                  <a:lnTo>
                    <a:pt x="32" y="32"/>
                  </a:lnTo>
                  <a:lnTo>
                    <a:pt x="79" y="32"/>
                  </a:lnTo>
                  <a:lnTo>
                    <a:pt x="126" y="0"/>
                  </a:lnTo>
                  <a:lnTo>
                    <a:pt x="181" y="23"/>
                  </a:lnTo>
                  <a:lnTo>
                    <a:pt x="236" y="0"/>
                  </a:lnTo>
                  <a:lnTo>
                    <a:pt x="267" y="15"/>
                  </a:lnTo>
                  <a:lnTo>
                    <a:pt x="252" y="23"/>
                  </a:lnTo>
                  <a:lnTo>
                    <a:pt x="267" y="32"/>
                  </a:lnTo>
                  <a:lnTo>
                    <a:pt x="369" y="55"/>
                  </a:lnTo>
                  <a:lnTo>
                    <a:pt x="362" y="78"/>
                  </a:lnTo>
                  <a:lnTo>
                    <a:pt x="306" y="94"/>
                  </a:lnTo>
                  <a:lnTo>
                    <a:pt x="236" y="172"/>
                  </a:lnTo>
                  <a:lnTo>
                    <a:pt x="220" y="179"/>
                  </a:lnTo>
                  <a:lnTo>
                    <a:pt x="252" y="226"/>
                  </a:lnTo>
                  <a:lnTo>
                    <a:pt x="220" y="242"/>
                  </a:lnTo>
                  <a:lnTo>
                    <a:pt x="181" y="234"/>
                  </a:lnTo>
                  <a:lnTo>
                    <a:pt x="142" y="242"/>
                  </a:lnTo>
                  <a:lnTo>
                    <a:pt x="8" y="203"/>
                  </a:lnTo>
                  <a:lnTo>
                    <a:pt x="8" y="164"/>
                  </a:lnTo>
                  <a:lnTo>
                    <a:pt x="0" y="164"/>
                  </a:lnTo>
                  <a:lnTo>
                    <a:pt x="24" y="140"/>
                  </a:lnTo>
                  <a:lnTo>
                    <a:pt x="39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6" name="Freeform 126"/>
            <p:cNvSpPr>
              <a:spLocks noChangeAspect="1"/>
            </p:cNvSpPr>
            <p:nvPr/>
          </p:nvSpPr>
          <p:spPr bwMode="auto">
            <a:xfrm>
              <a:off x="1193" y="1379"/>
              <a:ext cx="238" cy="236"/>
            </a:xfrm>
            <a:custGeom>
              <a:avLst/>
              <a:gdLst>
                <a:gd name="T0" fmla="*/ 238 w 238"/>
                <a:gd name="T1" fmla="*/ 20 h 212"/>
                <a:gd name="T2" fmla="*/ 238 w 238"/>
                <a:gd name="T3" fmla="*/ 136 h 212"/>
                <a:gd name="T4" fmla="*/ 238 w 238"/>
                <a:gd name="T5" fmla="*/ 254 h 212"/>
                <a:gd name="T6" fmla="*/ 214 w 238"/>
                <a:gd name="T7" fmla="*/ 263 h 212"/>
                <a:gd name="T8" fmla="*/ 111 w 238"/>
                <a:gd name="T9" fmla="*/ 263 h 212"/>
                <a:gd name="T10" fmla="*/ 24 w 238"/>
                <a:gd name="T11" fmla="*/ 244 h 212"/>
                <a:gd name="T12" fmla="*/ 24 w 238"/>
                <a:gd name="T13" fmla="*/ 156 h 212"/>
                <a:gd name="T14" fmla="*/ 0 w 238"/>
                <a:gd name="T15" fmla="*/ 156 h 212"/>
                <a:gd name="T16" fmla="*/ 0 w 238"/>
                <a:gd name="T17" fmla="*/ 117 h 212"/>
                <a:gd name="T18" fmla="*/ 63 w 238"/>
                <a:gd name="T19" fmla="*/ 117 h 212"/>
                <a:gd name="T20" fmla="*/ 103 w 238"/>
                <a:gd name="T21" fmla="*/ 0 h 212"/>
                <a:gd name="T22" fmla="*/ 238 w 238"/>
                <a:gd name="T23" fmla="*/ 2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8"/>
                <a:gd name="T37" fmla="*/ 0 h 212"/>
                <a:gd name="T38" fmla="*/ 238 w 238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8" h="212">
                  <a:moveTo>
                    <a:pt x="238" y="16"/>
                  </a:moveTo>
                  <a:lnTo>
                    <a:pt x="238" y="110"/>
                  </a:lnTo>
                  <a:lnTo>
                    <a:pt x="238" y="205"/>
                  </a:lnTo>
                  <a:lnTo>
                    <a:pt x="214" y="212"/>
                  </a:lnTo>
                  <a:lnTo>
                    <a:pt x="111" y="212"/>
                  </a:lnTo>
                  <a:lnTo>
                    <a:pt x="24" y="197"/>
                  </a:lnTo>
                  <a:lnTo>
                    <a:pt x="24" y="126"/>
                  </a:lnTo>
                  <a:lnTo>
                    <a:pt x="0" y="126"/>
                  </a:lnTo>
                  <a:lnTo>
                    <a:pt x="0" y="94"/>
                  </a:lnTo>
                  <a:lnTo>
                    <a:pt x="63" y="94"/>
                  </a:lnTo>
                  <a:lnTo>
                    <a:pt x="103" y="0"/>
                  </a:lnTo>
                  <a:lnTo>
                    <a:pt x="238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7" name="Freeform 127"/>
            <p:cNvSpPr>
              <a:spLocks noChangeAspect="1"/>
            </p:cNvSpPr>
            <p:nvPr/>
          </p:nvSpPr>
          <p:spPr bwMode="auto">
            <a:xfrm>
              <a:off x="1943" y="2483"/>
              <a:ext cx="210" cy="201"/>
            </a:xfrm>
            <a:custGeom>
              <a:avLst/>
              <a:gdLst>
                <a:gd name="T0" fmla="*/ 39 w 210"/>
                <a:gd name="T1" fmla="*/ 117 h 179"/>
                <a:gd name="T2" fmla="*/ 47 w 210"/>
                <a:gd name="T3" fmla="*/ 86 h 179"/>
                <a:gd name="T4" fmla="*/ 163 w 210"/>
                <a:gd name="T5" fmla="*/ 0 h 179"/>
                <a:gd name="T6" fmla="*/ 210 w 210"/>
                <a:gd name="T7" fmla="*/ 0 h 179"/>
                <a:gd name="T8" fmla="*/ 210 w 210"/>
                <a:gd name="T9" fmla="*/ 38 h 179"/>
                <a:gd name="T10" fmla="*/ 194 w 210"/>
                <a:gd name="T11" fmla="*/ 38 h 179"/>
                <a:gd name="T12" fmla="*/ 210 w 210"/>
                <a:gd name="T13" fmla="*/ 60 h 179"/>
                <a:gd name="T14" fmla="*/ 194 w 210"/>
                <a:gd name="T15" fmla="*/ 136 h 179"/>
                <a:gd name="T16" fmla="*/ 187 w 210"/>
                <a:gd name="T17" fmla="*/ 136 h 179"/>
                <a:gd name="T18" fmla="*/ 187 w 210"/>
                <a:gd name="T19" fmla="*/ 166 h 179"/>
                <a:gd name="T20" fmla="*/ 156 w 210"/>
                <a:gd name="T21" fmla="*/ 157 h 179"/>
                <a:gd name="T22" fmla="*/ 147 w 210"/>
                <a:gd name="T23" fmla="*/ 226 h 179"/>
                <a:gd name="T24" fmla="*/ 124 w 210"/>
                <a:gd name="T25" fmla="*/ 226 h 179"/>
                <a:gd name="T26" fmla="*/ 117 w 210"/>
                <a:gd name="T27" fmla="*/ 195 h 179"/>
                <a:gd name="T28" fmla="*/ 70 w 210"/>
                <a:gd name="T29" fmla="*/ 166 h 179"/>
                <a:gd name="T30" fmla="*/ 47 w 210"/>
                <a:gd name="T31" fmla="*/ 186 h 179"/>
                <a:gd name="T32" fmla="*/ 62 w 210"/>
                <a:gd name="T33" fmla="*/ 157 h 179"/>
                <a:gd name="T34" fmla="*/ 0 w 210"/>
                <a:gd name="T35" fmla="*/ 166 h 179"/>
                <a:gd name="T36" fmla="*/ 0 w 210"/>
                <a:gd name="T37" fmla="*/ 136 h 179"/>
                <a:gd name="T38" fmla="*/ 39 w 210"/>
                <a:gd name="T39" fmla="*/ 117 h 1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0"/>
                <a:gd name="T61" fmla="*/ 0 h 179"/>
                <a:gd name="T62" fmla="*/ 210 w 210"/>
                <a:gd name="T63" fmla="*/ 179 h 1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0" h="179">
                  <a:moveTo>
                    <a:pt x="39" y="93"/>
                  </a:moveTo>
                  <a:lnTo>
                    <a:pt x="47" y="69"/>
                  </a:lnTo>
                  <a:lnTo>
                    <a:pt x="163" y="0"/>
                  </a:lnTo>
                  <a:lnTo>
                    <a:pt x="210" y="0"/>
                  </a:lnTo>
                  <a:lnTo>
                    <a:pt x="210" y="30"/>
                  </a:lnTo>
                  <a:lnTo>
                    <a:pt x="194" y="30"/>
                  </a:lnTo>
                  <a:lnTo>
                    <a:pt x="210" y="47"/>
                  </a:lnTo>
                  <a:lnTo>
                    <a:pt x="194" y="108"/>
                  </a:lnTo>
                  <a:lnTo>
                    <a:pt x="187" y="108"/>
                  </a:lnTo>
                  <a:lnTo>
                    <a:pt x="187" y="132"/>
                  </a:lnTo>
                  <a:lnTo>
                    <a:pt x="156" y="125"/>
                  </a:lnTo>
                  <a:lnTo>
                    <a:pt x="147" y="179"/>
                  </a:lnTo>
                  <a:lnTo>
                    <a:pt x="124" y="179"/>
                  </a:lnTo>
                  <a:lnTo>
                    <a:pt x="117" y="155"/>
                  </a:lnTo>
                  <a:lnTo>
                    <a:pt x="70" y="132"/>
                  </a:lnTo>
                  <a:lnTo>
                    <a:pt x="47" y="148"/>
                  </a:lnTo>
                  <a:lnTo>
                    <a:pt x="62" y="125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39" y="9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8" name="Freeform 128"/>
            <p:cNvSpPr>
              <a:spLocks noChangeAspect="1"/>
            </p:cNvSpPr>
            <p:nvPr/>
          </p:nvSpPr>
          <p:spPr bwMode="auto">
            <a:xfrm>
              <a:off x="1488" y="1004"/>
              <a:ext cx="281" cy="141"/>
            </a:xfrm>
            <a:custGeom>
              <a:avLst/>
              <a:gdLst>
                <a:gd name="T0" fmla="*/ 55 w 283"/>
                <a:gd name="T1" fmla="*/ 159 h 125"/>
                <a:gd name="T2" fmla="*/ 55 w 283"/>
                <a:gd name="T3" fmla="*/ 139 h 125"/>
                <a:gd name="T4" fmla="*/ 0 w 283"/>
                <a:gd name="T5" fmla="*/ 139 h 125"/>
                <a:gd name="T6" fmla="*/ 0 w 283"/>
                <a:gd name="T7" fmla="*/ 108 h 125"/>
                <a:gd name="T8" fmla="*/ 7 w 283"/>
                <a:gd name="T9" fmla="*/ 108 h 125"/>
                <a:gd name="T10" fmla="*/ 0 w 283"/>
                <a:gd name="T11" fmla="*/ 29 h 125"/>
                <a:gd name="T12" fmla="*/ 92 w 283"/>
                <a:gd name="T13" fmla="*/ 29 h 125"/>
                <a:gd name="T14" fmla="*/ 92 w 283"/>
                <a:gd name="T15" fmla="*/ 0 h 125"/>
                <a:gd name="T16" fmla="*/ 100 w 283"/>
                <a:gd name="T17" fmla="*/ 9 h 125"/>
                <a:gd name="T18" fmla="*/ 124 w 283"/>
                <a:gd name="T19" fmla="*/ 9 h 125"/>
                <a:gd name="T20" fmla="*/ 116 w 283"/>
                <a:gd name="T21" fmla="*/ 0 h 125"/>
                <a:gd name="T22" fmla="*/ 124 w 283"/>
                <a:gd name="T23" fmla="*/ 0 h 125"/>
                <a:gd name="T24" fmla="*/ 131 w 283"/>
                <a:gd name="T25" fmla="*/ 29 h 125"/>
                <a:gd name="T26" fmla="*/ 194 w 283"/>
                <a:gd name="T27" fmla="*/ 29 h 125"/>
                <a:gd name="T28" fmla="*/ 194 w 283"/>
                <a:gd name="T29" fmla="*/ 0 h 125"/>
                <a:gd name="T30" fmla="*/ 216 w 283"/>
                <a:gd name="T31" fmla="*/ 0 h 125"/>
                <a:gd name="T32" fmla="*/ 240 w 283"/>
                <a:gd name="T33" fmla="*/ 99 h 125"/>
                <a:gd name="T34" fmla="*/ 279 w 283"/>
                <a:gd name="T35" fmla="*/ 99 h 125"/>
                <a:gd name="T36" fmla="*/ 279 w 283"/>
                <a:gd name="T37" fmla="*/ 159 h 125"/>
                <a:gd name="T38" fmla="*/ 55 w 283"/>
                <a:gd name="T39" fmla="*/ 159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3"/>
                <a:gd name="T61" fmla="*/ 0 h 125"/>
                <a:gd name="T62" fmla="*/ 283 w 28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3" h="125">
                  <a:moveTo>
                    <a:pt x="55" y="125"/>
                  </a:moveTo>
                  <a:lnTo>
                    <a:pt x="55" y="109"/>
                  </a:lnTo>
                  <a:lnTo>
                    <a:pt x="0" y="109"/>
                  </a:lnTo>
                  <a:lnTo>
                    <a:pt x="0" y="85"/>
                  </a:lnTo>
                  <a:lnTo>
                    <a:pt x="7" y="85"/>
                  </a:lnTo>
                  <a:lnTo>
                    <a:pt x="0" y="23"/>
                  </a:lnTo>
                  <a:lnTo>
                    <a:pt x="94" y="23"/>
                  </a:lnTo>
                  <a:lnTo>
                    <a:pt x="94" y="0"/>
                  </a:lnTo>
                  <a:lnTo>
                    <a:pt x="102" y="7"/>
                  </a:lnTo>
                  <a:lnTo>
                    <a:pt x="126" y="7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3" y="23"/>
                  </a:lnTo>
                  <a:lnTo>
                    <a:pt x="196" y="23"/>
                  </a:lnTo>
                  <a:lnTo>
                    <a:pt x="196" y="0"/>
                  </a:lnTo>
                  <a:lnTo>
                    <a:pt x="220" y="0"/>
                  </a:lnTo>
                  <a:lnTo>
                    <a:pt x="244" y="78"/>
                  </a:lnTo>
                  <a:lnTo>
                    <a:pt x="283" y="78"/>
                  </a:lnTo>
                  <a:lnTo>
                    <a:pt x="283" y="125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9" name="Freeform 129"/>
            <p:cNvSpPr>
              <a:spLocks noChangeAspect="1"/>
            </p:cNvSpPr>
            <p:nvPr/>
          </p:nvSpPr>
          <p:spPr bwMode="auto">
            <a:xfrm>
              <a:off x="3069" y="3383"/>
              <a:ext cx="291" cy="260"/>
            </a:xfrm>
            <a:custGeom>
              <a:avLst/>
              <a:gdLst>
                <a:gd name="T0" fmla="*/ 163 w 292"/>
                <a:gd name="T1" fmla="*/ 57 h 234"/>
                <a:gd name="T2" fmla="*/ 195 w 292"/>
                <a:gd name="T3" fmla="*/ 57 h 234"/>
                <a:gd name="T4" fmla="*/ 227 w 292"/>
                <a:gd name="T5" fmla="*/ 57 h 234"/>
                <a:gd name="T6" fmla="*/ 250 w 292"/>
                <a:gd name="T7" fmla="*/ 87 h 234"/>
                <a:gd name="T8" fmla="*/ 250 w 292"/>
                <a:gd name="T9" fmla="*/ 124 h 234"/>
                <a:gd name="T10" fmla="*/ 258 w 292"/>
                <a:gd name="T11" fmla="*/ 144 h 234"/>
                <a:gd name="T12" fmla="*/ 274 w 292"/>
                <a:gd name="T13" fmla="*/ 182 h 234"/>
                <a:gd name="T14" fmla="*/ 290 w 292"/>
                <a:gd name="T15" fmla="*/ 212 h 234"/>
                <a:gd name="T16" fmla="*/ 282 w 292"/>
                <a:gd name="T17" fmla="*/ 241 h 234"/>
                <a:gd name="T18" fmla="*/ 211 w 292"/>
                <a:gd name="T19" fmla="*/ 241 h 234"/>
                <a:gd name="T20" fmla="*/ 163 w 292"/>
                <a:gd name="T21" fmla="*/ 289 h 234"/>
                <a:gd name="T22" fmla="*/ 95 w 292"/>
                <a:gd name="T23" fmla="*/ 280 h 234"/>
                <a:gd name="T24" fmla="*/ 71 w 292"/>
                <a:gd name="T25" fmla="*/ 280 h 234"/>
                <a:gd name="T26" fmla="*/ 16 w 292"/>
                <a:gd name="T27" fmla="*/ 212 h 234"/>
                <a:gd name="T28" fmla="*/ 16 w 292"/>
                <a:gd name="T29" fmla="*/ 164 h 234"/>
                <a:gd name="T30" fmla="*/ 0 w 292"/>
                <a:gd name="T31" fmla="*/ 144 h 234"/>
                <a:gd name="T32" fmla="*/ 8 w 292"/>
                <a:gd name="T33" fmla="*/ 124 h 234"/>
                <a:gd name="T34" fmla="*/ 0 w 292"/>
                <a:gd name="T35" fmla="*/ 124 h 234"/>
                <a:gd name="T36" fmla="*/ 0 w 292"/>
                <a:gd name="T37" fmla="*/ 104 h 234"/>
                <a:gd name="T38" fmla="*/ 48 w 292"/>
                <a:gd name="T39" fmla="*/ 104 h 234"/>
                <a:gd name="T40" fmla="*/ 63 w 292"/>
                <a:gd name="T41" fmla="*/ 87 h 234"/>
                <a:gd name="T42" fmla="*/ 78 w 292"/>
                <a:gd name="T43" fmla="*/ 67 h 234"/>
                <a:gd name="T44" fmla="*/ 78 w 292"/>
                <a:gd name="T45" fmla="*/ 38 h 234"/>
                <a:gd name="T46" fmla="*/ 103 w 292"/>
                <a:gd name="T47" fmla="*/ 38 h 234"/>
                <a:gd name="T48" fmla="*/ 134 w 292"/>
                <a:gd name="T49" fmla="*/ 0 h 234"/>
                <a:gd name="T50" fmla="*/ 163 w 292"/>
                <a:gd name="T51" fmla="*/ 57 h 2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2"/>
                <a:gd name="T79" fmla="*/ 0 h 234"/>
                <a:gd name="T80" fmla="*/ 292 w 292"/>
                <a:gd name="T81" fmla="*/ 234 h 2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2" h="234">
                  <a:moveTo>
                    <a:pt x="165" y="46"/>
                  </a:moveTo>
                  <a:lnTo>
                    <a:pt x="197" y="46"/>
                  </a:lnTo>
                  <a:lnTo>
                    <a:pt x="229" y="46"/>
                  </a:lnTo>
                  <a:lnTo>
                    <a:pt x="252" y="70"/>
                  </a:lnTo>
                  <a:lnTo>
                    <a:pt x="252" y="101"/>
                  </a:lnTo>
                  <a:lnTo>
                    <a:pt x="260" y="117"/>
                  </a:lnTo>
                  <a:lnTo>
                    <a:pt x="276" y="148"/>
                  </a:lnTo>
                  <a:lnTo>
                    <a:pt x="292" y="172"/>
                  </a:lnTo>
                  <a:lnTo>
                    <a:pt x="284" y="195"/>
                  </a:lnTo>
                  <a:lnTo>
                    <a:pt x="213" y="195"/>
                  </a:lnTo>
                  <a:lnTo>
                    <a:pt x="165" y="234"/>
                  </a:lnTo>
                  <a:lnTo>
                    <a:pt x="95" y="227"/>
                  </a:lnTo>
                  <a:lnTo>
                    <a:pt x="71" y="227"/>
                  </a:lnTo>
                  <a:lnTo>
                    <a:pt x="16" y="172"/>
                  </a:lnTo>
                  <a:lnTo>
                    <a:pt x="16" y="133"/>
                  </a:lnTo>
                  <a:lnTo>
                    <a:pt x="0" y="117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85"/>
                  </a:lnTo>
                  <a:lnTo>
                    <a:pt x="48" y="85"/>
                  </a:lnTo>
                  <a:lnTo>
                    <a:pt x="63" y="70"/>
                  </a:lnTo>
                  <a:lnTo>
                    <a:pt x="78" y="54"/>
                  </a:lnTo>
                  <a:lnTo>
                    <a:pt x="78" y="31"/>
                  </a:lnTo>
                  <a:lnTo>
                    <a:pt x="103" y="31"/>
                  </a:lnTo>
                  <a:lnTo>
                    <a:pt x="134" y="0"/>
                  </a:lnTo>
                  <a:lnTo>
                    <a:pt x="165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0" name="Freeform 130"/>
            <p:cNvSpPr>
              <a:spLocks noChangeAspect="1"/>
            </p:cNvSpPr>
            <p:nvPr/>
          </p:nvSpPr>
          <p:spPr bwMode="auto">
            <a:xfrm>
              <a:off x="1570" y="2079"/>
              <a:ext cx="199" cy="177"/>
            </a:xfrm>
            <a:custGeom>
              <a:avLst/>
              <a:gdLst>
                <a:gd name="T0" fmla="*/ 199 w 199"/>
                <a:gd name="T1" fmla="*/ 147 h 159"/>
                <a:gd name="T2" fmla="*/ 191 w 199"/>
                <a:gd name="T3" fmla="*/ 147 h 159"/>
                <a:gd name="T4" fmla="*/ 175 w 199"/>
                <a:gd name="T5" fmla="*/ 187 h 159"/>
                <a:gd name="T6" fmla="*/ 32 w 199"/>
                <a:gd name="T7" fmla="*/ 187 h 159"/>
                <a:gd name="T8" fmla="*/ 8 w 199"/>
                <a:gd name="T9" fmla="*/ 197 h 159"/>
                <a:gd name="T10" fmla="*/ 0 w 199"/>
                <a:gd name="T11" fmla="*/ 147 h 159"/>
                <a:gd name="T12" fmla="*/ 8 w 199"/>
                <a:gd name="T13" fmla="*/ 118 h 159"/>
                <a:gd name="T14" fmla="*/ 8 w 199"/>
                <a:gd name="T15" fmla="*/ 108 h 159"/>
                <a:gd name="T16" fmla="*/ 8 w 199"/>
                <a:gd name="T17" fmla="*/ 89 h 159"/>
                <a:gd name="T18" fmla="*/ 32 w 199"/>
                <a:gd name="T19" fmla="*/ 9 h 159"/>
                <a:gd name="T20" fmla="*/ 72 w 199"/>
                <a:gd name="T21" fmla="*/ 0 h 159"/>
                <a:gd name="T22" fmla="*/ 96 w 199"/>
                <a:gd name="T23" fmla="*/ 0 h 159"/>
                <a:gd name="T24" fmla="*/ 111 w 199"/>
                <a:gd name="T25" fmla="*/ 9 h 159"/>
                <a:gd name="T26" fmla="*/ 199 w 199"/>
                <a:gd name="T27" fmla="*/ 9 h 159"/>
                <a:gd name="T28" fmla="*/ 199 w 199"/>
                <a:gd name="T29" fmla="*/ 147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9"/>
                <a:gd name="T46" fmla="*/ 0 h 159"/>
                <a:gd name="T47" fmla="*/ 199 w 199"/>
                <a:gd name="T48" fmla="*/ 159 h 1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9" h="159">
                  <a:moveTo>
                    <a:pt x="199" y="119"/>
                  </a:moveTo>
                  <a:lnTo>
                    <a:pt x="191" y="119"/>
                  </a:lnTo>
                  <a:lnTo>
                    <a:pt x="175" y="151"/>
                  </a:lnTo>
                  <a:lnTo>
                    <a:pt x="32" y="151"/>
                  </a:lnTo>
                  <a:lnTo>
                    <a:pt x="8" y="159"/>
                  </a:lnTo>
                  <a:lnTo>
                    <a:pt x="0" y="119"/>
                  </a:lnTo>
                  <a:lnTo>
                    <a:pt x="8" y="95"/>
                  </a:lnTo>
                  <a:lnTo>
                    <a:pt x="8" y="87"/>
                  </a:lnTo>
                  <a:lnTo>
                    <a:pt x="8" y="72"/>
                  </a:lnTo>
                  <a:lnTo>
                    <a:pt x="32" y="7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11" y="7"/>
                  </a:lnTo>
                  <a:lnTo>
                    <a:pt x="199" y="7"/>
                  </a:lnTo>
                  <a:lnTo>
                    <a:pt x="199" y="11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1" name="Freeform 131"/>
            <p:cNvSpPr>
              <a:spLocks noChangeAspect="1"/>
            </p:cNvSpPr>
            <p:nvPr/>
          </p:nvSpPr>
          <p:spPr bwMode="auto">
            <a:xfrm>
              <a:off x="941" y="1379"/>
              <a:ext cx="357" cy="138"/>
            </a:xfrm>
            <a:custGeom>
              <a:avLst/>
              <a:gdLst>
                <a:gd name="T0" fmla="*/ 0 w 355"/>
                <a:gd name="T1" fmla="*/ 0 h 126"/>
                <a:gd name="T2" fmla="*/ 272 w 355"/>
                <a:gd name="T3" fmla="*/ 0 h 126"/>
                <a:gd name="T4" fmla="*/ 359 w 355"/>
                <a:gd name="T5" fmla="*/ 0 h 126"/>
                <a:gd name="T6" fmla="*/ 320 w 355"/>
                <a:gd name="T7" fmla="*/ 113 h 126"/>
                <a:gd name="T8" fmla="*/ 255 w 355"/>
                <a:gd name="T9" fmla="*/ 113 h 126"/>
                <a:gd name="T10" fmla="*/ 255 w 355"/>
                <a:gd name="T11" fmla="*/ 151 h 126"/>
                <a:gd name="T12" fmla="*/ 24 w 355"/>
                <a:gd name="T13" fmla="*/ 151 h 126"/>
                <a:gd name="T14" fmla="*/ 0 w 355"/>
                <a:gd name="T15" fmla="*/ 0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"/>
                <a:gd name="T25" fmla="*/ 0 h 126"/>
                <a:gd name="T26" fmla="*/ 355 w 355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" h="126">
                  <a:moveTo>
                    <a:pt x="0" y="0"/>
                  </a:moveTo>
                  <a:lnTo>
                    <a:pt x="268" y="0"/>
                  </a:lnTo>
                  <a:lnTo>
                    <a:pt x="355" y="0"/>
                  </a:lnTo>
                  <a:lnTo>
                    <a:pt x="316" y="94"/>
                  </a:lnTo>
                  <a:lnTo>
                    <a:pt x="253" y="94"/>
                  </a:lnTo>
                  <a:lnTo>
                    <a:pt x="253" y="126"/>
                  </a:lnTo>
                  <a:lnTo>
                    <a:pt x="24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2" name="Freeform 132"/>
            <p:cNvSpPr>
              <a:spLocks noChangeAspect="1"/>
            </p:cNvSpPr>
            <p:nvPr/>
          </p:nvSpPr>
          <p:spPr bwMode="auto">
            <a:xfrm>
              <a:off x="2217" y="2701"/>
              <a:ext cx="229" cy="236"/>
            </a:xfrm>
            <a:custGeom>
              <a:avLst/>
              <a:gdLst>
                <a:gd name="T0" fmla="*/ 189 w 230"/>
                <a:gd name="T1" fmla="*/ 118 h 212"/>
                <a:gd name="T2" fmla="*/ 164 w 230"/>
                <a:gd name="T3" fmla="*/ 136 h 212"/>
                <a:gd name="T4" fmla="*/ 228 w 230"/>
                <a:gd name="T5" fmla="*/ 213 h 212"/>
                <a:gd name="T6" fmla="*/ 212 w 230"/>
                <a:gd name="T7" fmla="*/ 223 h 212"/>
                <a:gd name="T8" fmla="*/ 220 w 230"/>
                <a:gd name="T9" fmla="*/ 243 h 212"/>
                <a:gd name="T10" fmla="*/ 196 w 230"/>
                <a:gd name="T11" fmla="*/ 263 h 212"/>
                <a:gd name="T12" fmla="*/ 189 w 230"/>
                <a:gd name="T13" fmla="*/ 263 h 212"/>
                <a:gd name="T14" fmla="*/ 180 w 230"/>
                <a:gd name="T15" fmla="*/ 243 h 212"/>
                <a:gd name="T16" fmla="*/ 8 w 230"/>
                <a:gd name="T17" fmla="*/ 263 h 212"/>
                <a:gd name="T18" fmla="*/ 8 w 230"/>
                <a:gd name="T19" fmla="*/ 107 h 212"/>
                <a:gd name="T20" fmla="*/ 0 w 230"/>
                <a:gd name="T21" fmla="*/ 107 h 212"/>
                <a:gd name="T22" fmla="*/ 64 w 230"/>
                <a:gd name="T23" fmla="*/ 20 h 212"/>
                <a:gd name="T24" fmla="*/ 87 w 230"/>
                <a:gd name="T25" fmla="*/ 0 h 212"/>
                <a:gd name="T26" fmla="*/ 189 w 230"/>
                <a:gd name="T27" fmla="*/ 118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0"/>
                <a:gd name="T43" fmla="*/ 0 h 212"/>
                <a:gd name="T44" fmla="*/ 230 w 230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0" h="212">
                  <a:moveTo>
                    <a:pt x="191" y="95"/>
                  </a:moveTo>
                  <a:lnTo>
                    <a:pt x="166" y="110"/>
                  </a:lnTo>
                  <a:lnTo>
                    <a:pt x="230" y="172"/>
                  </a:lnTo>
                  <a:lnTo>
                    <a:pt x="214" y="180"/>
                  </a:lnTo>
                  <a:lnTo>
                    <a:pt x="222" y="196"/>
                  </a:lnTo>
                  <a:lnTo>
                    <a:pt x="198" y="212"/>
                  </a:lnTo>
                  <a:lnTo>
                    <a:pt x="191" y="212"/>
                  </a:lnTo>
                  <a:lnTo>
                    <a:pt x="182" y="196"/>
                  </a:lnTo>
                  <a:lnTo>
                    <a:pt x="8" y="212"/>
                  </a:lnTo>
                  <a:lnTo>
                    <a:pt x="8" y="86"/>
                  </a:lnTo>
                  <a:lnTo>
                    <a:pt x="0" y="86"/>
                  </a:lnTo>
                  <a:lnTo>
                    <a:pt x="64" y="16"/>
                  </a:lnTo>
                  <a:lnTo>
                    <a:pt x="87" y="0"/>
                  </a:lnTo>
                  <a:lnTo>
                    <a:pt x="191" y="9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3" name="Freeform 133"/>
            <p:cNvSpPr>
              <a:spLocks noChangeAspect="1"/>
            </p:cNvSpPr>
            <p:nvPr/>
          </p:nvSpPr>
          <p:spPr bwMode="auto">
            <a:xfrm>
              <a:off x="2273" y="1851"/>
              <a:ext cx="284" cy="262"/>
            </a:xfrm>
            <a:custGeom>
              <a:avLst/>
              <a:gdLst>
                <a:gd name="T0" fmla="*/ 160 w 283"/>
                <a:gd name="T1" fmla="*/ 293 h 234"/>
                <a:gd name="T2" fmla="*/ 71 w 283"/>
                <a:gd name="T3" fmla="*/ 263 h 234"/>
                <a:gd name="T4" fmla="*/ 0 w 283"/>
                <a:gd name="T5" fmla="*/ 273 h 234"/>
                <a:gd name="T6" fmla="*/ 8 w 283"/>
                <a:gd name="T7" fmla="*/ 59 h 234"/>
                <a:gd name="T8" fmla="*/ 175 w 283"/>
                <a:gd name="T9" fmla="*/ 0 h 234"/>
                <a:gd name="T10" fmla="*/ 206 w 283"/>
                <a:gd name="T11" fmla="*/ 59 h 234"/>
                <a:gd name="T12" fmla="*/ 206 w 283"/>
                <a:gd name="T13" fmla="*/ 79 h 234"/>
                <a:gd name="T14" fmla="*/ 230 w 283"/>
                <a:gd name="T15" fmla="*/ 79 h 234"/>
                <a:gd name="T16" fmla="*/ 230 w 283"/>
                <a:gd name="T17" fmla="*/ 107 h 234"/>
                <a:gd name="T18" fmla="*/ 254 w 283"/>
                <a:gd name="T19" fmla="*/ 79 h 234"/>
                <a:gd name="T20" fmla="*/ 262 w 283"/>
                <a:gd name="T21" fmla="*/ 118 h 234"/>
                <a:gd name="T22" fmla="*/ 285 w 283"/>
                <a:gd name="T23" fmla="*/ 137 h 234"/>
                <a:gd name="T24" fmla="*/ 285 w 283"/>
                <a:gd name="T25" fmla="*/ 157 h 234"/>
                <a:gd name="T26" fmla="*/ 199 w 283"/>
                <a:gd name="T27" fmla="*/ 214 h 234"/>
                <a:gd name="T28" fmla="*/ 191 w 283"/>
                <a:gd name="T29" fmla="*/ 263 h 234"/>
                <a:gd name="T30" fmla="*/ 160 w 283"/>
                <a:gd name="T31" fmla="*/ 293 h 2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3"/>
                <a:gd name="T49" fmla="*/ 0 h 234"/>
                <a:gd name="T50" fmla="*/ 283 w 283"/>
                <a:gd name="T51" fmla="*/ 234 h 2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3" h="234">
                  <a:moveTo>
                    <a:pt x="158" y="234"/>
                  </a:moveTo>
                  <a:lnTo>
                    <a:pt x="71" y="210"/>
                  </a:lnTo>
                  <a:lnTo>
                    <a:pt x="0" y="218"/>
                  </a:lnTo>
                  <a:lnTo>
                    <a:pt x="8" y="47"/>
                  </a:lnTo>
                  <a:lnTo>
                    <a:pt x="173" y="0"/>
                  </a:lnTo>
                  <a:lnTo>
                    <a:pt x="204" y="47"/>
                  </a:lnTo>
                  <a:lnTo>
                    <a:pt x="204" y="63"/>
                  </a:lnTo>
                  <a:lnTo>
                    <a:pt x="228" y="63"/>
                  </a:lnTo>
                  <a:lnTo>
                    <a:pt x="228" y="86"/>
                  </a:lnTo>
                  <a:lnTo>
                    <a:pt x="252" y="63"/>
                  </a:lnTo>
                  <a:lnTo>
                    <a:pt x="260" y="94"/>
                  </a:lnTo>
                  <a:lnTo>
                    <a:pt x="283" y="109"/>
                  </a:lnTo>
                  <a:lnTo>
                    <a:pt x="283" y="125"/>
                  </a:lnTo>
                  <a:lnTo>
                    <a:pt x="197" y="171"/>
                  </a:lnTo>
                  <a:lnTo>
                    <a:pt x="189" y="210"/>
                  </a:lnTo>
                  <a:lnTo>
                    <a:pt x="158" y="23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4" name="Freeform 134"/>
            <p:cNvSpPr>
              <a:spLocks noChangeAspect="1"/>
            </p:cNvSpPr>
            <p:nvPr/>
          </p:nvSpPr>
          <p:spPr bwMode="auto">
            <a:xfrm>
              <a:off x="1133" y="3032"/>
              <a:ext cx="173" cy="167"/>
            </a:xfrm>
            <a:custGeom>
              <a:avLst/>
              <a:gdLst>
                <a:gd name="T0" fmla="*/ 16 w 174"/>
                <a:gd name="T1" fmla="*/ 78 h 150"/>
                <a:gd name="T2" fmla="*/ 24 w 174"/>
                <a:gd name="T3" fmla="*/ 78 h 150"/>
                <a:gd name="T4" fmla="*/ 24 w 174"/>
                <a:gd name="T5" fmla="*/ 69 h 150"/>
                <a:gd name="T6" fmla="*/ 47 w 174"/>
                <a:gd name="T7" fmla="*/ 40 h 150"/>
                <a:gd name="T8" fmla="*/ 47 w 174"/>
                <a:gd name="T9" fmla="*/ 30 h 150"/>
                <a:gd name="T10" fmla="*/ 63 w 174"/>
                <a:gd name="T11" fmla="*/ 30 h 150"/>
                <a:gd name="T12" fmla="*/ 63 w 174"/>
                <a:gd name="T13" fmla="*/ 0 h 150"/>
                <a:gd name="T14" fmla="*/ 79 w 174"/>
                <a:gd name="T15" fmla="*/ 10 h 150"/>
                <a:gd name="T16" fmla="*/ 140 w 174"/>
                <a:gd name="T17" fmla="*/ 10 h 150"/>
                <a:gd name="T18" fmla="*/ 124 w 174"/>
                <a:gd name="T19" fmla="*/ 30 h 150"/>
                <a:gd name="T20" fmla="*/ 172 w 174"/>
                <a:gd name="T21" fmla="*/ 48 h 150"/>
                <a:gd name="T22" fmla="*/ 172 w 174"/>
                <a:gd name="T23" fmla="*/ 186 h 150"/>
                <a:gd name="T24" fmla="*/ 140 w 174"/>
                <a:gd name="T25" fmla="*/ 186 h 150"/>
                <a:gd name="T26" fmla="*/ 0 w 174"/>
                <a:gd name="T27" fmla="*/ 186 h 150"/>
                <a:gd name="T28" fmla="*/ 16 w 174"/>
                <a:gd name="T29" fmla="*/ 78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4"/>
                <a:gd name="T46" fmla="*/ 0 h 150"/>
                <a:gd name="T47" fmla="*/ 174 w 174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4" h="150">
                  <a:moveTo>
                    <a:pt x="16" y="63"/>
                  </a:moveTo>
                  <a:lnTo>
                    <a:pt x="24" y="63"/>
                  </a:lnTo>
                  <a:lnTo>
                    <a:pt x="24" y="56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79" y="8"/>
                  </a:lnTo>
                  <a:lnTo>
                    <a:pt x="142" y="8"/>
                  </a:lnTo>
                  <a:lnTo>
                    <a:pt x="126" y="24"/>
                  </a:lnTo>
                  <a:lnTo>
                    <a:pt x="174" y="39"/>
                  </a:lnTo>
                  <a:lnTo>
                    <a:pt x="174" y="150"/>
                  </a:lnTo>
                  <a:lnTo>
                    <a:pt x="142" y="150"/>
                  </a:lnTo>
                  <a:lnTo>
                    <a:pt x="0" y="150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5" name="Freeform 135"/>
            <p:cNvSpPr>
              <a:spLocks noChangeAspect="1"/>
            </p:cNvSpPr>
            <p:nvPr/>
          </p:nvSpPr>
          <p:spPr bwMode="auto">
            <a:xfrm>
              <a:off x="2195" y="672"/>
              <a:ext cx="392" cy="218"/>
            </a:xfrm>
            <a:custGeom>
              <a:avLst/>
              <a:gdLst>
                <a:gd name="T0" fmla="*/ 392 w 392"/>
                <a:gd name="T1" fmla="*/ 0 h 195"/>
                <a:gd name="T2" fmla="*/ 369 w 392"/>
                <a:gd name="T3" fmla="*/ 39 h 195"/>
                <a:gd name="T4" fmla="*/ 385 w 392"/>
                <a:gd name="T5" fmla="*/ 57 h 195"/>
                <a:gd name="T6" fmla="*/ 353 w 392"/>
                <a:gd name="T7" fmla="*/ 57 h 195"/>
                <a:gd name="T8" fmla="*/ 322 w 392"/>
                <a:gd name="T9" fmla="*/ 97 h 195"/>
                <a:gd name="T10" fmla="*/ 299 w 392"/>
                <a:gd name="T11" fmla="*/ 106 h 195"/>
                <a:gd name="T12" fmla="*/ 275 w 392"/>
                <a:gd name="T13" fmla="*/ 136 h 195"/>
                <a:gd name="T14" fmla="*/ 275 w 392"/>
                <a:gd name="T15" fmla="*/ 146 h 195"/>
                <a:gd name="T16" fmla="*/ 243 w 392"/>
                <a:gd name="T17" fmla="*/ 165 h 195"/>
                <a:gd name="T18" fmla="*/ 236 w 392"/>
                <a:gd name="T19" fmla="*/ 184 h 195"/>
                <a:gd name="T20" fmla="*/ 236 w 392"/>
                <a:gd name="T21" fmla="*/ 214 h 195"/>
                <a:gd name="T22" fmla="*/ 212 w 392"/>
                <a:gd name="T23" fmla="*/ 224 h 195"/>
                <a:gd name="T24" fmla="*/ 212 w 392"/>
                <a:gd name="T25" fmla="*/ 244 h 195"/>
                <a:gd name="T26" fmla="*/ 156 w 392"/>
                <a:gd name="T27" fmla="*/ 214 h 195"/>
                <a:gd name="T28" fmla="*/ 126 w 392"/>
                <a:gd name="T29" fmla="*/ 244 h 195"/>
                <a:gd name="T30" fmla="*/ 94 w 392"/>
                <a:gd name="T31" fmla="*/ 224 h 195"/>
                <a:gd name="T32" fmla="*/ 63 w 392"/>
                <a:gd name="T33" fmla="*/ 214 h 195"/>
                <a:gd name="T34" fmla="*/ 63 w 392"/>
                <a:gd name="T35" fmla="*/ 184 h 195"/>
                <a:gd name="T36" fmla="*/ 39 w 392"/>
                <a:gd name="T37" fmla="*/ 146 h 195"/>
                <a:gd name="T38" fmla="*/ 0 w 392"/>
                <a:gd name="T39" fmla="*/ 146 h 195"/>
                <a:gd name="T40" fmla="*/ 0 w 392"/>
                <a:gd name="T41" fmla="*/ 106 h 195"/>
                <a:gd name="T42" fmla="*/ 23 w 392"/>
                <a:gd name="T43" fmla="*/ 67 h 195"/>
                <a:gd name="T44" fmla="*/ 39 w 392"/>
                <a:gd name="T45" fmla="*/ 67 h 195"/>
                <a:gd name="T46" fmla="*/ 39 w 392"/>
                <a:gd name="T47" fmla="*/ 57 h 195"/>
                <a:gd name="T48" fmla="*/ 78 w 392"/>
                <a:gd name="T49" fmla="*/ 39 h 195"/>
                <a:gd name="T50" fmla="*/ 78 w 392"/>
                <a:gd name="T51" fmla="*/ 0 h 195"/>
                <a:gd name="T52" fmla="*/ 392 w 392"/>
                <a:gd name="T53" fmla="*/ 0 h 1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2"/>
                <a:gd name="T82" fmla="*/ 0 h 195"/>
                <a:gd name="T83" fmla="*/ 392 w 392"/>
                <a:gd name="T84" fmla="*/ 195 h 1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2" h="195">
                  <a:moveTo>
                    <a:pt x="392" y="0"/>
                  </a:moveTo>
                  <a:lnTo>
                    <a:pt x="369" y="31"/>
                  </a:lnTo>
                  <a:lnTo>
                    <a:pt x="385" y="46"/>
                  </a:lnTo>
                  <a:lnTo>
                    <a:pt x="353" y="46"/>
                  </a:lnTo>
                  <a:lnTo>
                    <a:pt x="322" y="78"/>
                  </a:lnTo>
                  <a:lnTo>
                    <a:pt x="299" y="85"/>
                  </a:lnTo>
                  <a:lnTo>
                    <a:pt x="275" y="109"/>
                  </a:lnTo>
                  <a:lnTo>
                    <a:pt x="275" y="117"/>
                  </a:lnTo>
                  <a:lnTo>
                    <a:pt x="243" y="132"/>
                  </a:lnTo>
                  <a:lnTo>
                    <a:pt x="236" y="148"/>
                  </a:lnTo>
                  <a:lnTo>
                    <a:pt x="236" y="171"/>
                  </a:lnTo>
                  <a:lnTo>
                    <a:pt x="212" y="179"/>
                  </a:lnTo>
                  <a:lnTo>
                    <a:pt x="212" y="195"/>
                  </a:lnTo>
                  <a:lnTo>
                    <a:pt x="156" y="171"/>
                  </a:lnTo>
                  <a:lnTo>
                    <a:pt x="126" y="195"/>
                  </a:lnTo>
                  <a:lnTo>
                    <a:pt x="94" y="179"/>
                  </a:lnTo>
                  <a:lnTo>
                    <a:pt x="63" y="171"/>
                  </a:lnTo>
                  <a:lnTo>
                    <a:pt x="63" y="148"/>
                  </a:lnTo>
                  <a:lnTo>
                    <a:pt x="39" y="117"/>
                  </a:lnTo>
                  <a:lnTo>
                    <a:pt x="0" y="117"/>
                  </a:lnTo>
                  <a:lnTo>
                    <a:pt x="0" y="85"/>
                  </a:lnTo>
                  <a:lnTo>
                    <a:pt x="23" y="54"/>
                  </a:lnTo>
                  <a:lnTo>
                    <a:pt x="39" y="54"/>
                  </a:lnTo>
                  <a:lnTo>
                    <a:pt x="39" y="46"/>
                  </a:lnTo>
                  <a:lnTo>
                    <a:pt x="78" y="31"/>
                  </a:lnTo>
                  <a:lnTo>
                    <a:pt x="78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6" name="Freeform 136"/>
            <p:cNvSpPr>
              <a:spLocks noChangeAspect="1"/>
            </p:cNvSpPr>
            <p:nvPr/>
          </p:nvSpPr>
          <p:spPr bwMode="auto">
            <a:xfrm>
              <a:off x="1273" y="3075"/>
              <a:ext cx="297" cy="255"/>
            </a:xfrm>
            <a:custGeom>
              <a:avLst/>
              <a:gdLst>
                <a:gd name="T0" fmla="*/ 217 w 300"/>
                <a:gd name="T1" fmla="*/ 256 h 228"/>
                <a:gd name="T2" fmla="*/ 210 w 300"/>
                <a:gd name="T3" fmla="*/ 265 h 228"/>
                <a:gd name="T4" fmla="*/ 93 w 300"/>
                <a:gd name="T5" fmla="*/ 285 h 228"/>
                <a:gd name="T6" fmla="*/ 8 w 300"/>
                <a:gd name="T7" fmla="*/ 285 h 228"/>
                <a:gd name="T8" fmla="*/ 8 w 300"/>
                <a:gd name="T9" fmla="*/ 226 h 228"/>
                <a:gd name="T10" fmla="*/ 0 w 300"/>
                <a:gd name="T11" fmla="*/ 226 h 228"/>
                <a:gd name="T12" fmla="*/ 8 w 300"/>
                <a:gd name="T13" fmla="*/ 188 h 228"/>
                <a:gd name="T14" fmla="*/ 0 w 300"/>
                <a:gd name="T15" fmla="*/ 188 h 228"/>
                <a:gd name="T16" fmla="*/ 0 w 300"/>
                <a:gd name="T17" fmla="*/ 138 h 228"/>
                <a:gd name="T18" fmla="*/ 32 w 300"/>
                <a:gd name="T19" fmla="*/ 138 h 228"/>
                <a:gd name="T20" fmla="*/ 32 w 300"/>
                <a:gd name="T21" fmla="*/ 0 h 228"/>
                <a:gd name="T22" fmla="*/ 210 w 300"/>
                <a:gd name="T23" fmla="*/ 0 h 228"/>
                <a:gd name="T24" fmla="*/ 242 w 300"/>
                <a:gd name="T25" fmla="*/ 0 h 228"/>
                <a:gd name="T26" fmla="*/ 242 w 300"/>
                <a:gd name="T27" fmla="*/ 138 h 228"/>
                <a:gd name="T28" fmla="*/ 271 w 300"/>
                <a:gd name="T29" fmla="*/ 138 h 228"/>
                <a:gd name="T30" fmla="*/ 271 w 300"/>
                <a:gd name="T31" fmla="*/ 168 h 228"/>
                <a:gd name="T32" fmla="*/ 294 w 300"/>
                <a:gd name="T33" fmla="*/ 226 h 228"/>
                <a:gd name="T34" fmla="*/ 279 w 300"/>
                <a:gd name="T35" fmla="*/ 265 h 228"/>
                <a:gd name="T36" fmla="*/ 217 w 300"/>
                <a:gd name="T37" fmla="*/ 256 h 2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0"/>
                <a:gd name="T58" fmla="*/ 0 h 228"/>
                <a:gd name="T59" fmla="*/ 300 w 300"/>
                <a:gd name="T60" fmla="*/ 228 h 2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0" h="228">
                  <a:moveTo>
                    <a:pt x="221" y="205"/>
                  </a:moveTo>
                  <a:lnTo>
                    <a:pt x="214" y="212"/>
                  </a:lnTo>
                  <a:lnTo>
                    <a:pt x="95" y="228"/>
                  </a:lnTo>
                  <a:lnTo>
                    <a:pt x="8" y="228"/>
                  </a:lnTo>
                  <a:lnTo>
                    <a:pt x="8" y="181"/>
                  </a:lnTo>
                  <a:lnTo>
                    <a:pt x="0" y="181"/>
                  </a:lnTo>
                  <a:lnTo>
                    <a:pt x="8" y="150"/>
                  </a:lnTo>
                  <a:lnTo>
                    <a:pt x="0" y="150"/>
                  </a:lnTo>
                  <a:lnTo>
                    <a:pt x="0" y="110"/>
                  </a:lnTo>
                  <a:lnTo>
                    <a:pt x="32" y="110"/>
                  </a:lnTo>
                  <a:lnTo>
                    <a:pt x="32" y="0"/>
                  </a:lnTo>
                  <a:lnTo>
                    <a:pt x="214" y="0"/>
                  </a:lnTo>
                  <a:lnTo>
                    <a:pt x="246" y="0"/>
                  </a:lnTo>
                  <a:lnTo>
                    <a:pt x="246" y="110"/>
                  </a:lnTo>
                  <a:lnTo>
                    <a:pt x="277" y="110"/>
                  </a:lnTo>
                  <a:lnTo>
                    <a:pt x="277" y="134"/>
                  </a:lnTo>
                  <a:lnTo>
                    <a:pt x="300" y="181"/>
                  </a:lnTo>
                  <a:lnTo>
                    <a:pt x="285" y="212"/>
                  </a:lnTo>
                  <a:lnTo>
                    <a:pt x="221" y="20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7" name="Freeform 137"/>
            <p:cNvSpPr>
              <a:spLocks noChangeAspect="1"/>
            </p:cNvSpPr>
            <p:nvPr/>
          </p:nvSpPr>
          <p:spPr bwMode="auto">
            <a:xfrm>
              <a:off x="3111" y="1808"/>
              <a:ext cx="369" cy="254"/>
            </a:xfrm>
            <a:custGeom>
              <a:avLst/>
              <a:gdLst>
                <a:gd name="T0" fmla="*/ 267 w 369"/>
                <a:gd name="T1" fmla="*/ 48 h 228"/>
                <a:gd name="T2" fmla="*/ 306 w 369"/>
                <a:gd name="T3" fmla="*/ 79 h 228"/>
                <a:gd name="T4" fmla="*/ 314 w 369"/>
                <a:gd name="T5" fmla="*/ 107 h 228"/>
                <a:gd name="T6" fmla="*/ 298 w 369"/>
                <a:gd name="T7" fmla="*/ 107 h 228"/>
                <a:gd name="T8" fmla="*/ 314 w 369"/>
                <a:gd name="T9" fmla="*/ 117 h 228"/>
                <a:gd name="T10" fmla="*/ 298 w 369"/>
                <a:gd name="T11" fmla="*/ 128 h 228"/>
                <a:gd name="T12" fmla="*/ 306 w 369"/>
                <a:gd name="T13" fmla="*/ 155 h 228"/>
                <a:gd name="T14" fmla="*/ 298 w 369"/>
                <a:gd name="T15" fmla="*/ 155 h 228"/>
                <a:gd name="T16" fmla="*/ 338 w 369"/>
                <a:gd name="T17" fmla="*/ 205 h 228"/>
                <a:gd name="T18" fmla="*/ 361 w 369"/>
                <a:gd name="T19" fmla="*/ 205 h 228"/>
                <a:gd name="T20" fmla="*/ 353 w 369"/>
                <a:gd name="T21" fmla="*/ 233 h 228"/>
                <a:gd name="T22" fmla="*/ 369 w 369"/>
                <a:gd name="T23" fmla="*/ 243 h 228"/>
                <a:gd name="T24" fmla="*/ 361 w 369"/>
                <a:gd name="T25" fmla="*/ 262 h 228"/>
                <a:gd name="T26" fmla="*/ 329 w 369"/>
                <a:gd name="T27" fmla="*/ 243 h 228"/>
                <a:gd name="T28" fmla="*/ 267 w 369"/>
                <a:gd name="T29" fmla="*/ 283 h 228"/>
                <a:gd name="T30" fmla="*/ 212 w 369"/>
                <a:gd name="T31" fmla="*/ 262 h 228"/>
                <a:gd name="T32" fmla="*/ 189 w 369"/>
                <a:gd name="T33" fmla="*/ 273 h 228"/>
                <a:gd name="T34" fmla="*/ 125 w 369"/>
                <a:gd name="T35" fmla="*/ 225 h 228"/>
                <a:gd name="T36" fmla="*/ 63 w 369"/>
                <a:gd name="T37" fmla="*/ 243 h 228"/>
                <a:gd name="T38" fmla="*/ 0 w 369"/>
                <a:gd name="T39" fmla="*/ 205 h 228"/>
                <a:gd name="T40" fmla="*/ 39 w 369"/>
                <a:gd name="T41" fmla="*/ 165 h 228"/>
                <a:gd name="T42" fmla="*/ 235 w 369"/>
                <a:gd name="T43" fmla="*/ 0 h 228"/>
                <a:gd name="T44" fmla="*/ 267 w 369"/>
                <a:gd name="T45" fmla="*/ 48 h 2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9"/>
                <a:gd name="T70" fmla="*/ 0 h 228"/>
                <a:gd name="T71" fmla="*/ 369 w 369"/>
                <a:gd name="T72" fmla="*/ 228 h 2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9" h="228">
                  <a:moveTo>
                    <a:pt x="267" y="39"/>
                  </a:moveTo>
                  <a:lnTo>
                    <a:pt x="306" y="64"/>
                  </a:lnTo>
                  <a:lnTo>
                    <a:pt x="314" y="86"/>
                  </a:lnTo>
                  <a:lnTo>
                    <a:pt x="298" y="86"/>
                  </a:lnTo>
                  <a:lnTo>
                    <a:pt x="314" y="94"/>
                  </a:lnTo>
                  <a:lnTo>
                    <a:pt x="298" y="103"/>
                  </a:lnTo>
                  <a:lnTo>
                    <a:pt x="306" y="125"/>
                  </a:lnTo>
                  <a:lnTo>
                    <a:pt x="298" y="125"/>
                  </a:lnTo>
                  <a:lnTo>
                    <a:pt x="338" y="165"/>
                  </a:lnTo>
                  <a:lnTo>
                    <a:pt x="361" y="165"/>
                  </a:lnTo>
                  <a:lnTo>
                    <a:pt x="353" y="188"/>
                  </a:lnTo>
                  <a:lnTo>
                    <a:pt x="369" y="196"/>
                  </a:lnTo>
                  <a:lnTo>
                    <a:pt x="361" y="211"/>
                  </a:lnTo>
                  <a:lnTo>
                    <a:pt x="329" y="196"/>
                  </a:lnTo>
                  <a:lnTo>
                    <a:pt x="267" y="228"/>
                  </a:lnTo>
                  <a:lnTo>
                    <a:pt x="212" y="211"/>
                  </a:lnTo>
                  <a:lnTo>
                    <a:pt x="189" y="220"/>
                  </a:lnTo>
                  <a:lnTo>
                    <a:pt x="125" y="181"/>
                  </a:lnTo>
                  <a:lnTo>
                    <a:pt x="63" y="196"/>
                  </a:lnTo>
                  <a:lnTo>
                    <a:pt x="0" y="165"/>
                  </a:lnTo>
                  <a:lnTo>
                    <a:pt x="39" y="133"/>
                  </a:lnTo>
                  <a:lnTo>
                    <a:pt x="235" y="0"/>
                  </a:lnTo>
                  <a:lnTo>
                    <a:pt x="267" y="3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8" name="Freeform 138"/>
            <p:cNvSpPr>
              <a:spLocks noChangeAspect="1"/>
            </p:cNvSpPr>
            <p:nvPr/>
          </p:nvSpPr>
          <p:spPr bwMode="auto">
            <a:xfrm>
              <a:off x="1817" y="1615"/>
              <a:ext cx="188" cy="213"/>
            </a:xfrm>
            <a:custGeom>
              <a:avLst/>
              <a:gdLst>
                <a:gd name="T0" fmla="*/ 39 w 188"/>
                <a:gd name="T1" fmla="*/ 139 h 190"/>
                <a:gd name="T2" fmla="*/ 47 w 188"/>
                <a:gd name="T3" fmla="*/ 158 h 190"/>
                <a:gd name="T4" fmla="*/ 94 w 188"/>
                <a:gd name="T5" fmla="*/ 61 h 190"/>
                <a:gd name="T6" fmla="*/ 109 w 188"/>
                <a:gd name="T7" fmla="*/ 30 h 190"/>
                <a:gd name="T8" fmla="*/ 141 w 188"/>
                <a:gd name="T9" fmla="*/ 0 h 190"/>
                <a:gd name="T10" fmla="*/ 188 w 188"/>
                <a:gd name="T11" fmla="*/ 40 h 190"/>
                <a:gd name="T12" fmla="*/ 172 w 188"/>
                <a:gd name="T13" fmla="*/ 120 h 190"/>
                <a:gd name="T14" fmla="*/ 102 w 188"/>
                <a:gd name="T15" fmla="*/ 239 h 190"/>
                <a:gd name="T16" fmla="*/ 94 w 188"/>
                <a:gd name="T17" fmla="*/ 219 h 190"/>
                <a:gd name="T18" fmla="*/ 39 w 188"/>
                <a:gd name="T19" fmla="*/ 198 h 190"/>
                <a:gd name="T20" fmla="*/ 0 w 188"/>
                <a:gd name="T21" fmla="*/ 139 h 190"/>
                <a:gd name="T22" fmla="*/ 39 w 188"/>
                <a:gd name="T23" fmla="*/ 139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90"/>
                <a:gd name="T38" fmla="*/ 188 w 188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90">
                  <a:moveTo>
                    <a:pt x="39" y="111"/>
                  </a:moveTo>
                  <a:lnTo>
                    <a:pt x="47" y="126"/>
                  </a:lnTo>
                  <a:lnTo>
                    <a:pt x="94" y="48"/>
                  </a:lnTo>
                  <a:lnTo>
                    <a:pt x="109" y="24"/>
                  </a:lnTo>
                  <a:lnTo>
                    <a:pt x="141" y="0"/>
                  </a:lnTo>
                  <a:lnTo>
                    <a:pt x="188" y="32"/>
                  </a:lnTo>
                  <a:lnTo>
                    <a:pt x="172" y="95"/>
                  </a:lnTo>
                  <a:lnTo>
                    <a:pt x="102" y="190"/>
                  </a:lnTo>
                  <a:lnTo>
                    <a:pt x="94" y="174"/>
                  </a:lnTo>
                  <a:lnTo>
                    <a:pt x="39" y="158"/>
                  </a:lnTo>
                  <a:lnTo>
                    <a:pt x="0" y="111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9" name="Freeform 139"/>
            <p:cNvSpPr>
              <a:spLocks noChangeAspect="1"/>
            </p:cNvSpPr>
            <p:nvPr/>
          </p:nvSpPr>
          <p:spPr bwMode="auto">
            <a:xfrm>
              <a:off x="1644" y="2692"/>
              <a:ext cx="173" cy="208"/>
            </a:xfrm>
            <a:custGeom>
              <a:avLst/>
              <a:gdLst>
                <a:gd name="T0" fmla="*/ 126 w 173"/>
                <a:gd name="T1" fmla="*/ 115 h 187"/>
                <a:gd name="T2" fmla="*/ 149 w 173"/>
                <a:gd name="T3" fmla="*/ 115 h 187"/>
                <a:gd name="T4" fmla="*/ 149 w 173"/>
                <a:gd name="T5" fmla="*/ 165 h 187"/>
                <a:gd name="T6" fmla="*/ 173 w 173"/>
                <a:gd name="T7" fmla="*/ 165 h 187"/>
                <a:gd name="T8" fmla="*/ 173 w 173"/>
                <a:gd name="T9" fmla="*/ 231 h 187"/>
                <a:gd name="T10" fmla="*/ 0 w 173"/>
                <a:gd name="T11" fmla="*/ 221 h 187"/>
                <a:gd name="T12" fmla="*/ 0 w 173"/>
                <a:gd name="T13" fmla="*/ 165 h 187"/>
                <a:gd name="T14" fmla="*/ 8 w 173"/>
                <a:gd name="T15" fmla="*/ 165 h 187"/>
                <a:gd name="T16" fmla="*/ 8 w 173"/>
                <a:gd name="T17" fmla="*/ 115 h 187"/>
                <a:gd name="T18" fmla="*/ 23 w 173"/>
                <a:gd name="T19" fmla="*/ 115 h 187"/>
                <a:gd name="T20" fmla="*/ 23 w 173"/>
                <a:gd name="T21" fmla="*/ 9 h 187"/>
                <a:gd name="T22" fmla="*/ 39 w 173"/>
                <a:gd name="T23" fmla="*/ 0 h 187"/>
                <a:gd name="T24" fmla="*/ 55 w 173"/>
                <a:gd name="T25" fmla="*/ 38 h 187"/>
                <a:gd name="T26" fmla="*/ 71 w 173"/>
                <a:gd name="T27" fmla="*/ 29 h 187"/>
                <a:gd name="T28" fmla="*/ 71 w 173"/>
                <a:gd name="T29" fmla="*/ 38 h 187"/>
                <a:gd name="T30" fmla="*/ 126 w 173"/>
                <a:gd name="T31" fmla="*/ 38 h 187"/>
                <a:gd name="T32" fmla="*/ 126 w 173"/>
                <a:gd name="T33" fmla="*/ 115 h 1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3"/>
                <a:gd name="T52" fmla="*/ 0 h 187"/>
                <a:gd name="T53" fmla="*/ 173 w 173"/>
                <a:gd name="T54" fmla="*/ 187 h 1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3" h="187">
                  <a:moveTo>
                    <a:pt x="126" y="93"/>
                  </a:moveTo>
                  <a:lnTo>
                    <a:pt x="149" y="93"/>
                  </a:lnTo>
                  <a:lnTo>
                    <a:pt x="149" y="133"/>
                  </a:lnTo>
                  <a:lnTo>
                    <a:pt x="173" y="133"/>
                  </a:lnTo>
                  <a:lnTo>
                    <a:pt x="173" y="187"/>
                  </a:lnTo>
                  <a:lnTo>
                    <a:pt x="0" y="179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8" y="93"/>
                  </a:lnTo>
                  <a:lnTo>
                    <a:pt x="23" y="93"/>
                  </a:lnTo>
                  <a:lnTo>
                    <a:pt x="23" y="7"/>
                  </a:lnTo>
                  <a:lnTo>
                    <a:pt x="39" y="0"/>
                  </a:lnTo>
                  <a:lnTo>
                    <a:pt x="55" y="31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126" y="31"/>
                  </a:lnTo>
                  <a:lnTo>
                    <a:pt x="126" y="9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0" name="Freeform 140"/>
            <p:cNvSpPr>
              <a:spLocks noChangeAspect="1"/>
            </p:cNvSpPr>
            <p:nvPr/>
          </p:nvSpPr>
          <p:spPr bwMode="auto">
            <a:xfrm>
              <a:off x="3459" y="2210"/>
              <a:ext cx="340" cy="438"/>
            </a:xfrm>
            <a:custGeom>
              <a:avLst/>
              <a:gdLst>
                <a:gd name="T0" fmla="*/ 262 w 339"/>
                <a:gd name="T1" fmla="*/ 19 h 393"/>
                <a:gd name="T2" fmla="*/ 254 w 339"/>
                <a:gd name="T3" fmla="*/ 78 h 393"/>
                <a:gd name="T4" fmla="*/ 278 w 339"/>
                <a:gd name="T5" fmla="*/ 127 h 393"/>
                <a:gd name="T6" fmla="*/ 286 w 339"/>
                <a:gd name="T7" fmla="*/ 127 h 393"/>
                <a:gd name="T8" fmla="*/ 278 w 339"/>
                <a:gd name="T9" fmla="*/ 137 h 393"/>
                <a:gd name="T10" fmla="*/ 286 w 339"/>
                <a:gd name="T11" fmla="*/ 156 h 393"/>
                <a:gd name="T12" fmla="*/ 286 w 339"/>
                <a:gd name="T13" fmla="*/ 166 h 393"/>
                <a:gd name="T14" fmla="*/ 310 w 339"/>
                <a:gd name="T15" fmla="*/ 185 h 393"/>
                <a:gd name="T16" fmla="*/ 310 w 339"/>
                <a:gd name="T17" fmla="*/ 225 h 393"/>
                <a:gd name="T18" fmla="*/ 317 w 339"/>
                <a:gd name="T19" fmla="*/ 234 h 393"/>
                <a:gd name="T20" fmla="*/ 310 w 339"/>
                <a:gd name="T21" fmla="*/ 234 h 393"/>
                <a:gd name="T22" fmla="*/ 325 w 339"/>
                <a:gd name="T23" fmla="*/ 263 h 393"/>
                <a:gd name="T24" fmla="*/ 310 w 339"/>
                <a:gd name="T25" fmla="*/ 283 h 393"/>
                <a:gd name="T26" fmla="*/ 325 w 339"/>
                <a:gd name="T27" fmla="*/ 312 h 393"/>
                <a:gd name="T28" fmla="*/ 325 w 339"/>
                <a:gd name="T29" fmla="*/ 340 h 393"/>
                <a:gd name="T30" fmla="*/ 317 w 339"/>
                <a:gd name="T31" fmla="*/ 361 h 393"/>
                <a:gd name="T32" fmla="*/ 341 w 339"/>
                <a:gd name="T33" fmla="*/ 390 h 393"/>
                <a:gd name="T34" fmla="*/ 230 w 339"/>
                <a:gd name="T35" fmla="*/ 468 h 393"/>
                <a:gd name="T36" fmla="*/ 223 w 339"/>
                <a:gd name="T37" fmla="*/ 488 h 393"/>
                <a:gd name="T38" fmla="*/ 110 w 339"/>
                <a:gd name="T39" fmla="*/ 429 h 393"/>
                <a:gd name="T40" fmla="*/ 39 w 339"/>
                <a:gd name="T41" fmla="*/ 340 h 393"/>
                <a:gd name="T42" fmla="*/ 7 w 339"/>
                <a:gd name="T43" fmla="*/ 340 h 393"/>
                <a:gd name="T44" fmla="*/ 0 w 339"/>
                <a:gd name="T45" fmla="*/ 312 h 393"/>
                <a:gd name="T46" fmla="*/ 70 w 339"/>
                <a:gd name="T47" fmla="*/ 117 h 393"/>
                <a:gd name="T48" fmla="*/ 223 w 339"/>
                <a:gd name="T49" fmla="*/ 0 h 393"/>
                <a:gd name="T50" fmla="*/ 262 w 339"/>
                <a:gd name="T51" fmla="*/ 19 h 3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9"/>
                <a:gd name="T79" fmla="*/ 0 h 393"/>
                <a:gd name="T80" fmla="*/ 339 w 339"/>
                <a:gd name="T81" fmla="*/ 393 h 3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9" h="393">
                  <a:moveTo>
                    <a:pt x="260" y="15"/>
                  </a:moveTo>
                  <a:lnTo>
                    <a:pt x="252" y="63"/>
                  </a:lnTo>
                  <a:lnTo>
                    <a:pt x="276" y="102"/>
                  </a:lnTo>
                  <a:lnTo>
                    <a:pt x="284" y="102"/>
                  </a:lnTo>
                  <a:lnTo>
                    <a:pt x="276" y="110"/>
                  </a:lnTo>
                  <a:lnTo>
                    <a:pt x="284" y="126"/>
                  </a:lnTo>
                  <a:lnTo>
                    <a:pt x="284" y="134"/>
                  </a:lnTo>
                  <a:lnTo>
                    <a:pt x="308" y="149"/>
                  </a:lnTo>
                  <a:lnTo>
                    <a:pt x="308" y="181"/>
                  </a:lnTo>
                  <a:lnTo>
                    <a:pt x="315" y="188"/>
                  </a:lnTo>
                  <a:lnTo>
                    <a:pt x="308" y="188"/>
                  </a:lnTo>
                  <a:lnTo>
                    <a:pt x="323" y="212"/>
                  </a:lnTo>
                  <a:lnTo>
                    <a:pt x="308" y="228"/>
                  </a:lnTo>
                  <a:lnTo>
                    <a:pt x="323" y="251"/>
                  </a:lnTo>
                  <a:lnTo>
                    <a:pt x="323" y="274"/>
                  </a:lnTo>
                  <a:lnTo>
                    <a:pt x="315" y="291"/>
                  </a:lnTo>
                  <a:lnTo>
                    <a:pt x="339" y="314"/>
                  </a:lnTo>
                  <a:lnTo>
                    <a:pt x="228" y="377"/>
                  </a:lnTo>
                  <a:lnTo>
                    <a:pt x="221" y="393"/>
                  </a:lnTo>
                  <a:lnTo>
                    <a:pt x="110" y="345"/>
                  </a:lnTo>
                  <a:lnTo>
                    <a:pt x="39" y="274"/>
                  </a:lnTo>
                  <a:lnTo>
                    <a:pt x="7" y="274"/>
                  </a:lnTo>
                  <a:lnTo>
                    <a:pt x="0" y="251"/>
                  </a:lnTo>
                  <a:lnTo>
                    <a:pt x="70" y="94"/>
                  </a:lnTo>
                  <a:lnTo>
                    <a:pt x="221" y="0"/>
                  </a:lnTo>
                  <a:lnTo>
                    <a:pt x="260" y="1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1" name="Freeform 141"/>
            <p:cNvSpPr>
              <a:spLocks noChangeAspect="1"/>
            </p:cNvSpPr>
            <p:nvPr/>
          </p:nvSpPr>
          <p:spPr bwMode="auto">
            <a:xfrm>
              <a:off x="1219" y="3750"/>
              <a:ext cx="212" cy="289"/>
            </a:xfrm>
            <a:custGeom>
              <a:avLst/>
              <a:gdLst>
                <a:gd name="T0" fmla="*/ 78 w 213"/>
                <a:gd name="T1" fmla="*/ 282 h 259"/>
                <a:gd name="T2" fmla="*/ 63 w 213"/>
                <a:gd name="T3" fmla="*/ 224 h 259"/>
                <a:gd name="T4" fmla="*/ 78 w 213"/>
                <a:gd name="T5" fmla="*/ 195 h 259"/>
                <a:gd name="T6" fmla="*/ 63 w 213"/>
                <a:gd name="T7" fmla="*/ 175 h 259"/>
                <a:gd name="T8" fmla="*/ 31 w 213"/>
                <a:gd name="T9" fmla="*/ 117 h 259"/>
                <a:gd name="T10" fmla="*/ 31 w 213"/>
                <a:gd name="T11" fmla="*/ 97 h 259"/>
                <a:gd name="T12" fmla="*/ 24 w 213"/>
                <a:gd name="T13" fmla="*/ 97 h 259"/>
                <a:gd name="T14" fmla="*/ 24 w 213"/>
                <a:gd name="T15" fmla="*/ 58 h 259"/>
                <a:gd name="T16" fmla="*/ 0 w 213"/>
                <a:gd name="T17" fmla="*/ 0 h 259"/>
                <a:gd name="T18" fmla="*/ 78 w 213"/>
                <a:gd name="T19" fmla="*/ 0 h 259"/>
                <a:gd name="T20" fmla="*/ 211 w 213"/>
                <a:gd name="T21" fmla="*/ 19 h 259"/>
                <a:gd name="T22" fmla="*/ 211 w 213"/>
                <a:gd name="T23" fmla="*/ 29 h 259"/>
                <a:gd name="T24" fmla="*/ 187 w 213"/>
                <a:gd name="T25" fmla="*/ 29 h 259"/>
                <a:gd name="T26" fmla="*/ 187 w 213"/>
                <a:gd name="T27" fmla="*/ 175 h 259"/>
                <a:gd name="T28" fmla="*/ 187 w 213"/>
                <a:gd name="T29" fmla="*/ 214 h 259"/>
                <a:gd name="T30" fmla="*/ 172 w 213"/>
                <a:gd name="T31" fmla="*/ 244 h 259"/>
                <a:gd name="T32" fmla="*/ 116 w 213"/>
                <a:gd name="T33" fmla="*/ 282 h 259"/>
                <a:gd name="T34" fmla="*/ 108 w 213"/>
                <a:gd name="T35" fmla="*/ 301 h 259"/>
                <a:gd name="T36" fmla="*/ 116 w 213"/>
                <a:gd name="T37" fmla="*/ 322 h 259"/>
                <a:gd name="T38" fmla="*/ 78 w 213"/>
                <a:gd name="T39" fmla="*/ 282 h 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259"/>
                <a:gd name="T62" fmla="*/ 213 w 213"/>
                <a:gd name="T63" fmla="*/ 259 h 2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259">
                  <a:moveTo>
                    <a:pt x="78" y="227"/>
                  </a:moveTo>
                  <a:lnTo>
                    <a:pt x="63" y="180"/>
                  </a:lnTo>
                  <a:lnTo>
                    <a:pt x="78" y="157"/>
                  </a:lnTo>
                  <a:lnTo>
                    <a:pt x="63" y="141"/>
                  </a:lnTo>
                  <a:lnTo>
                    <a:pt x="31" y="94"/>
                  </a:lnTo>
                  <a:lnTo>
                    <a:pt x="31" y="78"/>
                  </a:lnTo>
                  <a:lnTo>
                    <a:pt x="24" y="78"/>
                  </a:lnTo>
                  <a:lnTo>
                    <a:pt x="24" y="47"/>
                  </a:lnTo>
                  <a:lnTo>
                    <a:pt x="0" y="0"/>
                  </a:lnTo>
                  <a:lnTo>
                    <a:pt x="78" y="0"/>
                  </a:lnTo>
                  <a:lnTo>
                    <a:pt x="213" y="15"/>
                  </a:lnTo>
                  <a:lnTo>
                    <a:pt x="213" y="23"/>
                  </a:lnTo>
                  <a:lnTo>
                    <a:pt x="189" y="23"/>
                  </a:lnTo>
                  <a:lnTo>
                    <a:pt x="189" y="141"/>
                  </a:lnTo>
                  <a:lnTo>
                    <a:pt x="189" y="172"/>
                  </a:lnTo>
                  <a:lnTo>
                    <a:pt x="174" y="196"/>
                  </a:lnTo>
                  <a:lnTo>
                    <a:pt x="118" y="227"/>
                  </a:lnTo>
                  <a:lnTo>
                    <a:pt x="110" y="242"/>
                  </a:lnTo>
                  <a:lnTo>
                    <a:pt x="118" y="259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2" name="Freeform 142"/>
            <p:cNvSpPr>
              <a:spLocks noChangeAspect="1"/>
            </p:cNvSpPr>
            <p:nvPr/>
          </p:nvSpPr>
          <p:spPr bwMode="auto">
            <a:xfrm>
              <a:off x="1589" y="1957"/>
              <a:ext cx="298" cy="141"/>
            </a:xfrm>
            <a:custGeom>
              <a:avLst/>
              <a:gdLst>
                <a:gd name="T0" fmla="*/ 297 w 299"/>
                <a:gd name="T1" fmla="*/ 69 h 125"/>
                <a:gd name="T2" fmla="*/ 266 w 299"/>
                <a:gd name="T3" fmla="*/ 99 h 125"/>
                <a:gd name="T4" fmla="*/ 266 w 299"/>
                <a:gd name="T5" fmla="*/ 139 h 125"/>
                <a:gd name="T6" fmla="*/ 266 w 299"/>
                <a:gd name="T7" fmla="*/ 159 h 125"/>
                <a:gd name="T8" fmla="*/ 179 w 299"/>
                <a:gd name="T9" fmla="*/ 149 h 125"/>
                <a:gd name="T10" fmla="*/ 94 w 299"/>
                <a:gd name="T11" fmla="*/ 149 h 125"/>
                <a:gd name="T12" fmla="*/ 78 w 299"/>
                <a:gd name="T13" fmla="*/ 139 h 125"/>
                <a:gd name="T14" fmla="*/ 55 w 299"/>
                <a:gd name="T15" fmla="*/ 139 h 125"/>
                <a:gd name="T16" fmla="*/ 16 w 299"/>
                <a:gd name="T17" fmla="*/ 149 h 125"/>
                <a:gd name="T18" fmla="*/ 0 w 299"/>
                <a:gd name="T19" fmla="*/ 120 h 125"/>
                <a:gd name="T20" fmla="*/ 0 w 299"/>
                <a:gd name="T21" fmla="*/ 99 h 125"/>
                <a:gd name="T22" fmla="*/ 16 w 299"/>
                <a:gd name="T23" fmla="*/ 99 h 125"/>
                <a:gd name="T24" fmla="*/ 55 w 299"/>
                <a:gd name="T25" fmla="*/ 99 h 125"/>
                <a:gd name="T26" fmla="*/ 55 w 299"/>
                <a:gd name="T27" fmla="*/ 60 h 125"/>
                <a:gd name="T28" fmla="*/ 87 w 299"/>
                <a:gd name="T29" fmla="*/ 41 h 125"/>
                <a:gd name="T30" fmla="*/ 87 w 299"/>
                <a:gd name="T31" fmla="*/ 0 h 125"/>
                <a:gd name="T32" fmla="*/ 110 w 299"/>
                <a:gd name="T33" fmla="*/ 0 h 125"/>
                <a:gd name="T34" fmla="*/ 242 w 299"/>
                <a:gd name="T35" fmla="*/ 20 h 125"/>
                <a:gd name="T36" fmla="*/ 242 w 299"/>
                <a:gd name="T37" fmla="*/ 41 h 125"/>
                <a:gd name="T38" fmla="*/ 289 w 299"/>
                <a:gd name="T39" fmla="*/ 60 h 125"/>
                <a:gd name="T40" fmla="*/ 297 w 299"/>
                <a:gd name="T41" fmla="*/ 69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9"/>
                <a:gd name="T64" fmla="*/ 0 h 125"/>
                <a:gd name="T65" fmla="*/ 299 w 299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9" h="125">
                  <a:moveTo>
                    <a:pt x="299" y="54"/>
                  </a:moveTo>
                  <a:lnTo>
                    <a:pt x="268" y="78"/>
                  </a:lnTo>
                  <a:lnTo>
                    <a:pt x="268" y="109"/>
                  </a:lnTo>
                  <a:lnTo>
                    <a:pt x="268" y="125"/>
                  </a:lnTo>
                  <a:lnTo>
                    <a:pt x="181" y="117"/>
                  </a:lnTo>
                  <a:lnTo>
                    <a:pt x="94" y="117"/>
                  </a:lnTo>
                  <a:lnTo>
                    <a:pt x="78" y="109"/>
                  </a:lnTo>
                  <a:lnTo>
                    <a:pt x="55" y="109"/>
                  </a:lnTo>
                  <a:lnTo>
                    <a:pt x="16" y="117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16" y="78"/>
                  </a:lnTo>
                  <a:lnTo>
                    <a:pt x="55" y="78"/>
                  </a:lnTo>
                  <a:lnTo>
                    <a:pt x="55" y="47"/>
                  </a:lnTo>
                  <a:lnTo>
                    <a:pt x="87" y="32"/>
                  </a:lnTo>
                  <a:lnTo>
                    <a:pt x="87" y="0"/>
                  </a:lnTo>
                  <a:lnTo>
                    <a:pt x="110" y="0"/>
                  </a:lnTo>
                  <a:lnTo>
                    <a:pt x="244" y="16"/>
                  </a:lnTo>
                  <a:lnTo>
                    <a:pt x="244" y="32"/>
                  </a:lnTo>
                  <a:lnTo>
                    <a:pt x="291" y="47"/>
                  </a:lnTo>
                  <a:lnTo>
                    <a:pt x="299" y="5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3" name="Freeform 143"/>
            <p:cNvSpPr>
              <a:spLocks noChangeAspect="1"/>
            </p:cNvSpPr>
            <p:nvPr/>
          </p:nvSpPr>
          <p:spPr bwMode="auto">
            <a:xfrm>
              <a:off x="2321" y="909"/>
              <a:ext cx="259" cy="190"/>
            </a:xfrm>
            <a:custGeom>
              <a:avLst/>
              <a:gdLst>
                <a:gd name="T0" fmla="*/ 174 w 258"/>
                <a:gd name="T1" fmla="*/ 67 h 170"/>
                <a:gd name="T2" fmla="*/ 213 w 258"/>
                <a:gd name="T3" fmla="*/ 77 h 170"/>
                <a:gd name="T4" fmla="*/ 228 w 258"/>
                <a:gd name="T5" fmla="*/ 97 h 170"/>
                <a:gd name="T6" fmla="*/ 260 w 258"/>
                <a:gd name="T7" fmla="*/ 135 h 170"/>
                <a:gd name="T8" fmla="*/ 213 w 258"/>
                <a:gd name="T9" fmla="*/ 183 h 170"/>
                <a:gd name="T10" fmla="*/ 54 w 258"/>
                <a:gd name="T11" fmla="*/ 212 h 170"/>
                <a:gd name="T12" fmla="*/ 0 w 258"/>
                <a:gd name="T13" fmla="*/ 183 h 170"/>
                <a:gd name="T14" fmla="*/ 78 w 258"/>
                <a:gd name="T15" fmla="*/ 19 h 170"/>
                <a:gd name="T16" fmla="*/ 93 w 258"/>
                <a:gd name="T17" fmla="*/ 0 h 170"/>
                <a:gd name="T18" fmla="*/ 174 w 258"/>
                <a:gd name="T19" fmla="*/ 67 h 1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170"/>
                <a:gd name="T32" fmla="*/ 258 w 258"/>
                <a:gd name="T33" fmla="*/ 170 h 1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170">
                  <a:moveTo>
                    <a:pt x="172" y="54"/>
                  </a:moveTo>
                  <a:lnTo>
                    <a:pt x="211" y="62"/>
                  </a:lnTo>
                  <a:lnTo>
                    <a:pt x="226" y="78"/>
                  </a:lnTo>
                  <a:lnTo>
                    <a:pt x="258" y="108"/>
                  </a:lnTo>
                  <a:lnTo>
                    <a:pt x="211" y="147"/>
                  </a:lnTo>
                  <a:lnTo>
                    <a:pt x="54" y="170"/>
                  </a:lnTo>
                  <a:lnTo>
                    <a:pt x="0" y="147"/>
                  </a:lnTo>
                  <a:lnTo>
                    <a:pt x="78" y="15"/>
                  </a:lnTo>
                  <a:lnTo>
                    <a:pt x="93" y="0"/>
                  </a:lnTo>
                  <a:lnTo>
                    <a:pt x="172" y="5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4" name="Freeform 144"/>
            <p:cNvSpPr>
              <a:spLocks noChangeAspect="1"/>
            </p:cNvSpPr>
            <p:nvPr/>
          </p:nvSpPr>
          <p:spPr bwMode="auto">
            <a:xfrm>
              <a:off x="1193" y="2842"/>
              <a:ext cx="300" cy="233"/>
            </a:xfrm>
            <a:custGeom>
              <a:avLst/>
              <a:gdLst>
                <a:gd name="T0" fmla="*/ 0 w 299"/>
                <a:gd name="T1" fmla="*/ 183 h 209"/>
                <a:gd name="T2" fmla="*/ 0 w 299"/>
                <a:gd name="T3" fmla="*/ 164 h 209"/>
                <a:gd name="T4" fmla="*/ 16 w 299"/>
                <a:gd name="T5" fmla="*/ 134 h 209"/>
                <a:gd name="T6" fmla="*/ 0 w 299"/>
                <a:gd name="T7" fmla="*/ 87 h 209"/>
                <a:gd name="T8" fmla="*/ 32 w 299"/>
                <a:gd name="T9" fmla="*/ 57 h 209"/>
                <a:gd name="T10" fmla="*/ 63 w 299"/>
                <a:gd name="T11" fmla="*/ 30 h 209"/>
                <a:gd name="T12" fmla="*/ 55 w 299"/>
                <a:gd name="T13" fmla="*/ 30 h 209"/>
                <a:gd name="T14" fmla="*/ 63 w 299"/>
                <a:gd name="T15" fmla="*/ 19 h 209"/>
                <a:gd name="T16" fmla="*/ 102 w 299"/>
                <a:gd name="T17" fmla="*/ 0 h 209"/>
                <a:gd name="T18" fmla="*/ 294 w 299"/>
                <a:gd name="T19" fmla="*/ 0 h 209"/>
                <a:gd name="T20" fmla="*/ 301 w 299"/>
                <a:gd name="T21" fmla="*/ 0 h 209"/>
                <a:gd name="T22" fmla="*/ 301 w 299"/>
                <a:gd name="T23" fmla="*/ 39 h 209"/>
                <a:gd name="T24" fmla="*/ 294 w 299"/>
                <a:gd name="T25" fmla="*/ 57 h 209"/>
                <a:gd name="T26" fmla="*/ 301 w 299"/>
                <a:gd name="T27" fmla="*/ 67 h 209"/>
                <a:gd name="T28" fmla="*/ 301 w 299"/>
                <a:gd name="T29" fmla="*/ 164 h 209"/>
                <a:gd name="T30" fmla="*/ 294 w 299"/>
                <a:gd name="T31" fmla="*/ 260 h 209"/>
                <a:gd name="T32" fmla="*/ 110 w 299"/>
                <a:gd name="T33" fmla="*/ 260 h 209"/>
                <a:gd name="T34" fmla="*/ 63 w 299"/>
                <a:gd name="T35" fmla="*/ 241 h 209"/>
                <a:gd name="T36" fmla="*/ 78 w 299"/>
                <a:gd name="T37" fmla="*/ 223 h 209"/>
                <a:gd name="T38" fmla="*/ 16 w 299"/>
                <a:gd name="T39" fmla="*/ 223 h 209"/>
                <a:gd name="T40" fmla="*/ 0 w 299"/>
                <a:gd name="T41" fmla="*/ 212 h 209"/>
                <a:gd name="T42" fmla="*/ 0 w 299"/>
                <a:gd name="T43" fmla="*/ 183 h 2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9"/>
                <a:gd name="T67" fmla="*/ 0 h 209"/>
                <a:gd name="T68" fmla="*/ 299 w 299"/>
                <a:gd name="T69" fmla="*/ 209 h 2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9" h="209">
                  <a:moveTo>
                    <a:pt x="0" y="147"/>
                  </a:moveTo>
                  <a:lnTo>
                    <a:pt x="0" y="132"/>
                  </a:lnTo>
                  <a:lnTo>
                    <a:pt x="16" y="108"/>
                  </a:lnTo>
                  <a:lnTo>
                    <a:pt x="0" y="70"/>
                  </a:lnTo>
                  <a:lnTo>
                    <a:pt x="32" y="46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63" y="15"/>
                  </a:lnTo>
                  <a:lnTo>
                    <a:pt x="102" y="0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299" y="31"/>
                  </a:lnTo>
                  <a:lnTo>
                    <a:pt x="292" y="46"/>
                  </a:lnTo>
                  <a:lnTo>
                    <a:pt x="299" y="54"/>
                  </a:lnTo>
                  <a:lnTo>
                    <a:pt x="299" y="132"/>
                  </a:lnTo>
                  <a:lnTo>
                    <a:pt x="292" y="209"/>
                  </a:lnTo>
                  <a:lnTo>
                    <a:pt x="110" y="209"/>
                  </a:lnTo>
                  <a:lnTo>
                    <a:pt x="63" y="194"/>
                  </a:lnTo>
                  <a:lnTo>
                    <a:pt x="78" y="179"/>
                  </a:lnTo>
                  <a:lnTo>
                    <a:pt x="16" y="179"/>
                  </a:lnTo>
                  <a:lnTo>
                    <a:pt x="0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5" name="Freeform 145"/>
            <p:cNvSpPr>
              <a:spLocks noChangeAspect="1"/>
            </p:cNvSpPr>
            <p:nvPr/>
          </p:nvSpPr>
          <p:spPr bwMode="auto">
            <a:xfrm>
              <a:off x="1636" y="2842"/>
              <a:ext cx="369" cy="285"/>
            </a:xfrm>
            <a:custGeom>
              <a:avLst/>
              <a:gdLst>
                <a:gd name="T0" fmla="*/ 368 w 370"/>
                <a:gd name="T1" fmla="*/ 250 h 256"/>
                <a:gd name="T2" fmla="*/ 368 w 370"/>
                <a:gd name="T3" fmla="*/ 281 h 256"/>
                <a:gd name="T4" fmla="*/ 71 w 370"/>
                <a:gd name="T5" fmla="*/ 281 h 256"/>
                <a:gd name="T6" fmla="*/ 71 w 370"/>
                <a:gd name="T7" fmla="*/ 317 h 256"/>
                <a:gd name="T8" fmla="*/ 0 w 370"/>
                <a:gd name="T9" fmla="*/ 240 h 256"/>
                <a:gd name="T10" fmla="*/ 7 w 370"/>
                <a:gd name="T11" fmla="*/ 87 h 256"/>
                <a:gd name="T12" fmla="*/ 7 w 370"/>
                <a:gd name="T13" fmla="*/ 57 h 256"/>
                <a:gd name="T14" fmla="*/ 181 w 370"/>
                <a:gd name="T15" fmla="*/ 67 h 256"/>
                <a:gd name="T16" fmla="*/ 181 w 370"/>
                <a:gd name="T17" fmla="*/ 0 h 256"/>
                <a:gd name="T18" fmla="*/ 218 w 370"/>
                <a:gd name="T19" fmla="*/ 0 h 256"/>
                <a:gd name="T20" fmla="*/ 218 w 370"/>
                <a:gd name="T21" fmla="*/ 39 h 256"/>
                <a:gd name="T22" fmla="*/ 250 w 370"/>
                <a:gd name="T23" fmla="*/ 30 h 256"/>
                <a:gd name="T24" fmla="*/ 289 w 370"/>
                <a:gd name="T25" fmla="*/ 57 h 256"/>
                <a:gd name="T26" fmla="*/ 281 w 370"/>
                <a:gd name="T27" fmla="*/ 67 h 256"/>
                <a:gd name="T28" fmla="*/ 320 w 370"/>
                <a:gd name="T29" fmla="*/ 125 h 256"/>
                <a:gd name="T30" fmla="*/ 320 w 370"/>
                <a:gd name="T31" fmla="*/ 164 h 256"/>
                <a:gd name="T32" fmla="*/ 337 w 370"/>
                <a:gd name="T33" fmla="*/ 174 h 256"/>
                <a:gd name="T34" fmla="*/ 368 w 370"/>
                <a:gd name="T35" fmla="*/ 250 h 2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0"/>
                <a:gd name="T55" fmla="*/ 0 h 256"/>
                <a:gd name="T56" fmla="*/ 370 w 370"/>
                <a:gd name="T57" fmla="*/ 256 h 2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0" h="256">
                  <a:moveTo>
                    <a:pt x="370" y="202"/>
                  </a:moveTo>
                  <a:lnTo>
                    <a:pt x="370" y="226"/>
                  </a:lnTo>
                  <a:lnTo>
                    <a:pt x="71" y="226"/>
                  </a:lnTo>
                  <a:lnTo>
                    <a:pt x="71" y="256"/>
                  </a:lnTo>
                  <a:lnTo>
                    <a:pt x="0" y="194"/>
                  </a:lnTo>
                  <a:lnTo>
                    <a:pt x="7" y="70"/>
                  </a:lnTo>
                  <a:lnTo>
                    <a:pt x="7" y="46"/>
                  </a:lnTo>
                  <a:lnTo>
                    <a:pt x="181" y="54"/>
                  </a:lnTo>
                  <a:lnTo>
                    <a:pt x="181" y="0"/>
                  </a:lnTo>
                  <a:lnTo>
                    <a:pt x="220" y="0"/>
                  </a:lnTo>
                  <a:lnTo>
                    <a:pt x="220" y="31"/>
                  </a:lnTo>
                  <a:lnTo>
                    <a:pt x="252" y="24"/>
                  </a:lnTo>
                  <a:lnTo>
                    <a:pt x="291" y="46"/>
                  </a:lnTo>
                  <a:lnTo>
                    <a:pt x="283" y="54"/>
                  </a:lnTo>
                  <a:lnTo>
                    <a:pt x="322" y="101"/>
                  </a:lnTo>
                  <a:lnTo>
                    <a:pt x="322" y="132"/>
                  </a:lnTo>
                  <a:lnTo>
                    <a:pt x="339" y="140"/>
                  </a:lnTo>
                  <a:lnTo>
                    <a:pt x="370" y="202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6" name="Freeform 146"/>
            <p:cNvSpPr>
              <a:spLocks noChangeAspect="1"/>
            </p:cNvSpPr>
            <p:nvPr/>
          </p:nvSpPr>
          <p:spPr bwMode="auto">
            <a:xfrm>
              <a:off x="1454" y="2324"/>
              <a:ext cx="291" cy="301"/>
            </a:xfrm>
            <a:custGeom>
              <a:avLst/>
              <a:gdLst>
                <a:gd name="T0" fmla="*/ 0 w 291"/>
                <a:gd name="T1" fmla="*/ 338 h 268"/>
                <a:gd name="T2" fmla="*/ 16 w 291"/>
                <a:gd name="T3" fmla="*/ 298 h 268"/>
                <a:gd name="T4" fmla="*/ 0 w 291"/>
                <a:gd name="T5" fmla="*/ 298 h 268"/>
                <a:gd name="T6" fmla="*/ 0 w 291"/>
                <a:gd name="T7" fmla="*/ 267 h 268"/>
                <a:gd name="T8" fmla="*/ 0 w 291"/>
                <a:gd name="T9" fmla="*/ 188 h 268"/>
                <a:gd name="T10" fmla="*/ 0 w 291"/>
                <a:gd name="T11" fmla="*/ 159 h 268"/>
                <a:gd name="T12" fmla="*/ 0 w 291"/>
                <a:gd name="T13" fmla="*/ 60 h 268"/>
                <a:gd name="T14" fmla="*/ 0 w 291"/>
                <a:gd name="T15" fmla="*/ 40 h 268"/>
                <a:gd name="T16" fmla="*/ 87 w 291"/>
                <a:gd name="T17" fmla="*/ 40 h 268"/>
                <a:gd name="T18" fmla="*/ 134 w 291"/>
                <a:gd name="T19" fmla="*/ 0 h 268"/>
                <a:gd name="T20" fmla="*/ 158 w 291"/>
                <a:gd name="T21" fmla="*/ 10 h 268"/>
                <a:gd name="T22" fmla="*/ 149 w 291"/>
                <a:gd name="T23" fmla="*/ 31 h 268"/>
                <a:gd name="T24" fmla="*/ 165 w 291"/>
                <a:gd name="T25" fmla="*/ 31 h 268"/>
                <a:gd name="T26" fmla="*/ 165 w 291"/>
                <a:gd name="T27" fmla="*/ 60 h 268"/>
                <a:gd name="T28" fmla="*/ 197 w 291"/>
                <a:gd name="T29" fmla="*/ 60 h 268"/>
                <a:gd name="T30" fmla="*/ 220 w 291"/>
                <a:gd name="T31" fmla="*/ 100 h 268"/>
                <a:gd name="T32" fmla="*/ 244 w 291"/>
                <a:gd name="T33" fmla="*/ 100 h 268"/>
                <a:gd name="T34" fmla="*/ 252 w 291"/>
                <a:gd name="T35" fmla="*/ 120 h 268"/>
                <a:gd name="T36" fmla="*/ 291 w 291"/>
                <a:gd name="T37" fmla="*/ 139 h 268"/>
                <a:gd name="T38" fmla="*/ 252 w 291"/>
                <a:gd name="T39" fmla="*/ 149 h 268"/>
                <a:gd name="T40" fmla="*/ 252 w 291"/>
                <a:gd name="T41" fmla="*/ 188 h 268"/>
                <a:gd name="T42" fmla="*/ 228 w 291"/>
                <a:gd name="T43" fmla="*/ 188 h 268"/>
                <a:gd name="T44" fmla="*/ 228 w 291"/>
                <a:gd name="T45" fmla="*/ 228 h 268"/>
                <a:gd name="T46" fmla="*/ 212 w 291"/>
                <a:gd name="T47" fmla="*/ 239 h 268"/>
                <a:gd name="T48" fmla="*/ 212 w 291"/>
                <a:gd name="T49" fmla="*/ 298 h 268"/>
                <a:gd name="T50" fmla="*/ 181 w 291"/>
                <a:gd name="T51" fmla="*/ 298 h 268"/>
                <a:gd name="T52" fmla="*/ 102 w 291"/>
                <a:gd name="T53" fmla="*/ 308 h 268"/>
                <a:gd name="T54" fmla="*/ 87 w 291"/>
                <a:gd name="T55" fmla="*/ 317 h 268"/>
                <a:gd name="T56" fmla="*/ 39 w 291"/>
                <a:gd name="T57" fmla="*/ 317 h 268"/>
                <a:gd name="T58" fmla="*/ 0 w 291"/>
                <a:gd name="T59" fmla="*/ 338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1"/>
                <a:gd name="T91" fmla="*/ 0 h 268"/>
                <a:gd name="T92" fmla="*/ 291 w 291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1" h="268">
                  <a:moveTo>
                    <a:pt x="0" y="268"/>
                  </a:moveTo>
                  <a:lnTo>
                    <a:pt x="16" y="236"/>
                  </a:lnTo>
                  <a:lnTo>
                    <a:pt x="0" y="236"/>
                  </a:lnTo>
                  <a:lnTo>
                    <a:pt x="0" y="212"/>
                  </a:lnTo>
                  <a:lnTo>
                    <a:pt x="0" y="149"/>
                  </a:lnTo>
                  <a:lnTo>
                    <a:pt x="0" y="126"/>
                  </a:lnTo>
                  <a:lnTo>
                    <a:pt x="0" y="47"/>
                  </a:lnTo>
                  <a:lnTo>
                    <a:pt x="0" y="32"/>
                  </a:lnTo>
                  <a:lnTo>
                    <a:pt x="87" y="32"/>
                  </a:lnTo>
                  <a:lnTo>
                    <a:pt x="134" y="0"/>
                  </a:lnTo>
                  <a:lnTo>
                    <a:pt x="158" y="8"/>
                  </a:lnTo>
                  <a:lnTo>
                    <a:pt x="149" y="25"/>
                  </a:lnTo>
                  <a:lnTo>
                    <a:pt x="165" y="25"/>
                  </a:lnTo>
                  <a:lnTo>
                    <a:pt x="165" y="47"/>
                  </a:lnTo>
                  <a:lnTo>
                    <a:pt x="197" y="47"/>
                  </a:lnTo>
                  <a:lnTo>
                    <a:pt x="220" y="79"/>
                  </a:lnTo>
                  <a:lnTo>
                    <a:pt x="244" y="79"/>
                  </a:lnTo>
                  <a:lnTo>
                    <a:pt x="252" y="95"/>
                  </a:lnTo>
                  <a:lnTo>
                    <a:pt x="291" y="110"/>
                  </a:lnTo>
                  <a:lnTo>
                    <a:pt x="252" y="118"/>
                  </a:lnTo>
                  <a:lnTo>
                    <a:pt x="252" y="149"/>
                  </a:lnTo>
                  <a:lnTo>
                    <a:pt x="228" y="149"/>
                  </a:lnTo>
                  <a:lnTo>
                    <a:pt x="228" y="181"/>
                  </a:lnTo>
                  <a:lnTo>
                    <a:pt x="212" y="190"/>
                  </a:lnTo>
                  <a:lnTo>
                    <a:pt x="212" y="236"/>
                  </a:lnTo>
                  <a:lnTo>
                    <a:pt x="181" y="236"/>
                  </a:lnTo>
                  <a:lnTo>
                    <a:pt x="102" y="244"/>
                  </a:lnTo>
                  <a:lnTo>
                    <a:pt x="87" y="251"/>
                  </a:lnTo>
                  <a:lnTo>
                    <a:pt x="39" y="251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7" name="Freeform 147"/>
            <p:cNvSpPr>
              <a:spLocks noChangeAspect="1"/>
            </p:cNvSpPr>
            <p:nvPr/>
          </p:nvSpPr>
          <p:spPr bwMode="auto">
            <a:xfrm>
              <a:off x="2643" y="1668"/>
              <a:ext cx="227" cy="217"/>
            </a:xfrm>
            <a:custGeom>
              <a:avLst/>
              <a:gdLst>
                <a:gd name="T0" fmla="*/ 16 w 227"/>
                <a:gd name="T1" fmla="*/ 201 h 195"/>
                <a:gd name="T2" fmla="*/ 16 w 227"/>
                <a:gd name="T3" fmla="*/ 175 h 195"/>
                <a:gd name="T4" fmla="*/ 0 w 227"/>
                <a:gd name="T5" fmla="*/ 127 h 195"/>
                <a:gd name="T6" fmla="*/ 16 w 227"/>
                <a:gd name="T7" fmla="*/ 97 h 195"/>
                <a:gd name="T8" fmla="*/ 39 w 227"/>
                <a:gd name="T9" fmla="*/ 48 h 195"/>
                <a:gd name="T10" fmla="*/ 16 w 227"/>
                <a:gd name="T11" fmla="*/ 20 h 195"/>
                <a:gd name="T12" fmla="*/ 47 w 227"/>
                <a:gd name="T13" fmla="*/ 0 h 195"/>
                <a:gd name="T14" fmla="*/ 93 w 227"/>
                <a:gd name="T15" fmla="*/ 87 h 195"/>
                <a:gd name="T16" fmla="*/ 102 w 227"/>
                <a:gd name="T17" fmla="*/ 78 h 195"/>
                <a:gd name="T18" fmla="*/ 149 w 227"/>
                <a:gd name="T19" fmla="*/ 58 h 195"/>
                <a:gd name="T20" fmla="*/ 188 w 227"/>
                <a:gd name="T21" fmla="*/ 97 h 195"/>
                <a:gd name="T22" fmla="*/ 227 w 227"/>
                <a:gd name="T23" fmla="*/ 97 h 195"/>
                <a:gd name="T24" fmla="*/ 227 w 227"/>
                <a:gd name="T25" fmla="*/ 117 h 195"/>
                <a:gd name="T26" fmla="*/ 219 w 227"/>
                <a:gd name="T27" fmla="*/ 117 h 195"/>
                <a:gd name="T28" fmla="*/ 188 w 227"/>
                <a:gd name="T29" fmla="*/ 175 h 195"/>
                <a:gd name="T30" fmla="*/ 132 w 227"/>
                <a:gd name="T31" fmla="*/ 175 h 195"/>
                <a:gd name="T32" fmla="*/ 102 w 227"/>
                <a:gd name="T33" fmla="*/ 233 h 195"/>
                <a:gd name="T34" fmla="*/ 117 w 227"/>
                <a:gd name="T35" fmla="*/ 241 h 195"/>
                <a:gd name="T36" fmla="*/ 16 w 227"/>
                <a:gd name="T37" fmla="*/ 241 h 195"/>
                <a:gd name="T38" fmla="*/ 0 w 227"/>
                <a:gd name="T39" fmla="*/ 233 h 195"/>
                <a:gd name="T40" fmla="*/ 16 w 227"/>
                <a:gd name="T41" fmla="*/ 201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195"/>
                <a:gd name="T65" fmla="*/ 227 w 227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195">
                  <a:moveTo>
                    <a:pt x="16" y="163"/>
                  </a:moveTo>
                  <a:lnTo>
                    <a:pt x="16" y="141"/>
                  </a:lnTo>
                  <a:lnTo>
                    <a:pt x="0" y="102"/>
                  </a:lnTo>
                  <a:lnTo>
                    <a:pt x="16" y="78"/>
                  </a:lnTo>
                  <a:lnTo>
                    <a:pt x="39" y="39"/>
                  </a:lnTo>
                  <a:lnTo>
                    <a:pt x="16" y="16"/>
                  </a:lnTo>
                  <a:lnTo>
                    <a:pt x="47" y="0"/>
                  </a:lnTo>
                  <a:lnTo>
                    <a:pt x="93" y="70"/>
                  </a:lnTo>
                  <a:lnTo>
                    <a:pt x="102" y="63"/>
                  </a:lnTo>
                  <a:lnTo>
                    <a:pt x="149" y="47"/>
                  </a:lnTo>
                  <a:lnTo>
                    <a:pt x="188" y="78"/>
                  </a:lnTo>
                  <a:lnTo>
                    <a:pt x="227" y="78"/>
                  </a:lnTo>
                  <a:lnTo>
                    <a:pt x="227" y="94"/>
                  </a:lnTo>
                  <a:lnTo>
                    <a:pt x="219" y="94"/>
                  </a:lnTo>
                  <a:lnTo>
                    <a:pt x="188" y="141"/>
                  </a:lnTo>
                  <a:lnTo>
                    <a:pt x="132" y="141"/>
                  </a:lnTo>
                  <a:lnTo>
                    <a:pt x="102" y="188"/>
                  </a:lnTo>
                  <a:lnTo>
                    <a:pt x="117" y="195"/>
                  </a:lnTo>
                  <a:lnTo>
                    <a:pt x="16" y="195"/>
                  </a:lnTo>
                  <a:lnTo>
                    <a:pt x="0" y="188"/>
                  </a:lnTo>
                  <a:lnTo>
                    <a:pt x="16" y="1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8" name="Freeform 148"/>
            <p:cNvSpPr>
              <a:spLocks noChangeAspect="1"/>
            </p:cNvSpPr>
            <p:nvPr/>
          </p:nvSpPr>
          <p:spPr bwMode="auto">
            <a:xfrm>
              <a:off x="3193" y="2770"/>
              <a:ext cx="336" cy="429"/>
            </a:xfrm>
            <a:custGeom>
              <a:avLst/>
              <a:gdLst>
                <a:gd name="T0" fmla="*/ 86 w 336"/>
                <a:gd name="T1" fmla="*/ 401 h 384"/>
                <a:gd name="T2" fmla="*/ 86 w 336"/>
                <a:gd name="T3" fmla="*/ 371 h 384"/>
                <a:gd name="T4" fmla="*/ 86 w 336"/>
                <a:gd name="T5" fmla="*/ 381 h 384"/>
                <a:gd name="T6" fmla="*/ 71 w 336"/>
                <a:gd name="T7" fmla="*/ 371 h 384"/>
                <a:gd name="T8" fmla="*/ 24 w 336"/>
                <a:gd name="T9" fmla="*/ 371 h 384"/>
                <a:gd name="T10" fmla="*/ 24 w 336"/>
                <a:gd name="T11" fmla="*/ 215 h 384"/>
                <a:gd name="T12" fmla="*/ 39 w 336"/>
                <a:gd name="T13" fmla="*/ 136 h 384"/>
                <a:gd name="T14" fmla="*/ 24 w 336"/>
                <a:gd name="T15" fmla="*/ 97 h 384"/>
                <a:gd name="T16" fmla="*/ 0 w 336"/>
                <a:gd name="T17" fmla="*/ 0 h 384"/>
                <a:gd name="T18" fmla="*/ 149 w 336"/>
                <a:gd name="T19" fmla="*/ 39 h 384"/>
                <a:gd name="T20" fmla="*/ 180 w 336"/>
                <a:gd name="T21" fmla="*/ 215 h 384"/>
                <a:gd name="T22" fmla="*/ 251 w 336"/>
                <a:gd name="T23" fmla="*/ 244 h 384"/>
                <a:gd name="T24" fmla="*/ 336 w 336"/>
                <a:gd name="T25" fmla="*/ 244 h 384"/>
                <a:gd name="T26" fmla="*/ 297 w 336"/>
                <a:gd name="T27" fmla="*/ 264 h 384"/>
                <a:gd name="T28" fmla="*/ 251 w 336"/>
                <a:gd name="T29" fmla="*/ 322 h 384"/>
                <a:gd name="T30" fmla="*/ 243 w 336"/>
                <a:gd name="T31" fmla="*/ 371 h 384"/>
                <a:gd name="T32" fmla="*/ 228 w 336"/>
                <a:gd name="T33" fmla="*/ 381 h 384"/>
                <a:gd name="T34" fmla="*/ 196 w 336"/>
                <a:gd name="T35" fmla="*/ 449 h 384"/>
                <a:gd name="T36" fmla="*/ 180 w 336"/>
                <a:gd name="T37" fmla="*/ 449 h 384"/>
                <a:gd name="T38" fmla="*/ 189 w 336"/>
                <a:gd name="T39" fmla="*/ 479 h 384"/>
                <a:gd name="T40" fmla="*/ 133 w 336"/>
                <a:gd name="T41" fmla="*/ 440 h 384"/>
                <a:gd name="T42" fmla="*/ 86 w 336"/>
                <a:gd name="T43" fmla="*/ 401 h 3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6"/>
                <a:gd name="T67" fmla="*/ 0 h 384"/>
                <a:gd name="T68" fmla="*/ 336 w 336"/>
                <a:gd name="T69" fmla="*/ 384 h 3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6" h="384">
                  <a:moveTo>
                    <a:pt x="86" y="321"/>
                  </a:moveTo>
                  <a:lnTo>
                    <a:pt x="86" y="297"/>
                  </a:lnTo>
                  <a:lnTo>
                    <a:pt x="86" y="305"/>
                  </a:lnTo>
                  <a:lnTo>
                    <a:pt x="71" y="297"/>
                  </a:lnTo>
                  <a:lnTo>
                    <a:pt x="24" y="297"/>
                  </a:lnTo>
                  <a:lnTo>
                    <a:pt x="24" y="172"/>
                  </a:lnTo>
                  <a:lnTo>
                    <a:pt x="39" y="109"/>
                  </a:lnTo>
                  <a:lnTo>
                    <a:pt x="24" y="78"/>
                  </a:lnTo>
                  <a:lnTo>
                    <a:pt x="0" y="0"/>
                  </a:lnTo>
                  <a:lnTo>
                    <a:pt x="149" y="31"/>
                  </a:lnTo>
                  <a:lnTo>
                    <a:pt x="180" y="172"/>
                  </a:lnTo>
                  <a:lnTo>
                    <a:pt x="251" y="195"/>
                  </a:lnTo>
                  <a:lnTo>
                    <a:pt x="336" y="195"/>
                  </a:lnTo>
                  <a:lnTo>
                    <a:pt x="297" y="211"/>
                  </a:lnTo>
                  <a:lnTo>
                    <a:pt x="251" y="258"/>
                  </a:lnTo>
                  <a:lnTo>
                    <a:pt x="243" y="297"/>
                  </a:lnTo>
                  <a:lnTo>
                    <a:pt x="228" y="305"/>
                  </a:lnTo>
                  <a:lnTo>
                    <a:pt x="196" y="360"/>
                  </a:lnTo>
                  <a:lnTo>
                    <a:pt x="180" y="360"/>
                  </a:lnTo>
                  <a:lnTo>
                    <a:pt x="189" y="384"/>
                  </a:lnTo>
                  <a:lnTo>
                    <a:pt x="133" y="353"/>
                  </a:lnTo>
                  <a:lnTo>
                    <a:pt x="86" y="32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9" name="Freeform 149"/>
            <p:cNvSpPr>
              <a:spLocks noChangeAspect="1"/>
            </p:cNvSpPr>
            <p:nvPr/>
          </p:nvSpPr>
          <p:spPr bwMode="auto">
            <a:xfrm>
              <a:off x="1618" y="2445"/>
              <a:ext cx="325" cy="282"/>
            </a:xfrm>
            <a:custGeom>
              <a:avLst/>
              <a:gdLst>
                <a:gd name="T0" fmla="*/ 261 w 325"/>
                <a:gd name="T1" fmla="*/ 49 h 251"/>
                <a:gd name="T2" fmla="*/ 278 w 325"/>
                <a:gd name="T3" fmla="*/ 90 h 251"/>
                <a:gd name="T4" fmla="*/ 278 w 325"/>
                <a:gd name="T5" fmla="*/ 100 h 251"/>
                <a:gd name="T6" fmla="*/ 278 w 325"/>
                <a:gd name="T7" fmla="*/ 139 h 251"/>
                <a:gd name="T8" fmla="*/ 325 w 325"/>
                <a:gd name="T9" fmla="*/ 178 h 251"/>
                <a:gd name="T10" fmla="*/ 325 w 325"/>
                <a:gd name="T11" fmla="*/ 208 h 251"/>
                <a:gd name="T12" fmla="*/ 301 w 325"/>
                <a:gd name="T13" fmla="*/ 208 h 251"/>
                <a:gd name="T14" fmla="*/ 293 w 325"/>
                <a:gd name="T15" fmla="*/ 178 h 251"/>
                <a:gd name="T16" fmla="*/ 246 w 325"/>
                <a:gd name="T17" fmla="*/ 198 h 251"/>
                <a:gd name="T18" fmla="*/ 198 w 325"/>
                <a:gd name="T19" fmla="*/ 286 h 251"/>
                <a:gd name="T20" fmla="*/ 150 w 325"/>
                <a:gd name="T21" fmla="*/ 307 h 251"/>
                <a:gd name="T22" fmla="*/ 150 w 325"/>
                <a:gd name="T23" fmla="*/ 317 h 251"/>
                <a:gd name="T24" fmla="*/ 95 w 325"/>
                <a:gd name="T25" fmla="*/ 317 h 251"/>
                <a:gd name="T26" fmla="*/ 95 w 325"/>
                <a:gd name="T27" fmla="*/ 307 h 251"/>
                <a:gd name="T28" fmla="*/ 79 w 325"/>
                <a:gd name="T29" fmla="*/ 317 h 251"/>
                <a:gd name="T30" fmla="*/ 63 w 325"/>
                <a:gd name="T31" fmla="*/ 278 h 251"/>
                <a:gd name="T32" fmla="*/ 47 w 325"/>
                <a:gd name="T33" fmla="*/ 286 h 251"/>
                <a:gd name="T34" fmla="*/ 47 w 325"/>
                <a:gd name="T35" fmla="*/ 267 h 251"/>
                <a:gd name="T36" fmla="*/ 32 w 325"/>
                <a:gd name="T37" fmla="*/ 267 h 251"/>
                <a:gd name="T38" fmla="*/ 32 w 325"/>
                <a:gd name="T39" fmla="*/ 228 h 251"/>
                <a:gd name="T40" fmla="*/ 24 w 325"/>
                <a:gd name="T41" fmla="*/ 208 h 251"/>
                <a:gd name="T42" fmla="*/ 24 w 325"/>
                <a:gd name="T43" fmla="*/ 198 h 251"/>
                <a:gd name="T44" fmla="*/ 0 w 325"/>
                <a:gd name="T45" fmla="*/ 178 h 251"/>
                <a:gd name="T46" fmla="*/ 16 w 325"/>
                <a:gd name="T47" fmla="*/ 157 h 251"/>
                <a:gd name="T48" fmla="*/ 47 w 325"/>
                <a:gd name="T49" fmla="*/ 157 h 251"/>
                <a:gd name="T50" fmla="*/ 47 w 325"/>
                <a:gd name="T51" fmla="*/ 100 h 251"/>
                <a:gd name="T52" fmla="*/ 63 w 325"/>
                <a:gd name="T53" fmla="*/ 90 h 251"/>
                <a:gd name="T54" fmla="*/ 63 w 325"/>
                <a:gd name="T55" fmla="*/ 49 h 251"/>
                <a:gd name="T56" fmla="*/ 87 w 325"/>
                <a:gd name="T57" fmla="*/ 49 h 251"/>
                <a:gd name="T58" fmla="*/ 87 w 325"/>
                <a:gd name="T59" fmla="*/ 10 h 251"/>
                <a:gd name="T60" fmla="*/ 127 w 325"/>
                <a:gd name="T61" fmla="*/ 0 h 251"/>
                <a:gd name="T62" fmla="*/ 150 w 325"/>
                <a:gd name="T63" fmla="*/ 10 h 251"/>
                <a:gd name="T64" fmla="*/ 167 w 325"/>
                <a:gd name="T65" fmla="*/ 0 h 251"/>
                <a:gd name="T66" fmla="*/ 167 w 325"/>
                <a:gd name="T67" fmla="*/ 10 h 251"/>
                <a:gd name="T68" fmla="*/ 182 w 325"/>
                <a:gd name="T69" fmla="*/ 49 h 251"/>
                <a:gd name="T70" fmla="*/ 261 w 325"/>
                <a:gd name="T71" fmla="*/ 49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5"/>
                <a:gd name="T109" fmla="*/ 0 h 251"/>
                <a:gd name="T110" fmla="*/ 325 w 325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5" h="251">
                  <a:moveTo>
                    <a:pt x="261" y="39"/>
                  </a:moveTo>
                  <a:lnTo>
                    <a:pt x="278" y="71"/>
                  </a:lnTo>
                  <a:lnTo>
                    <a:pt x="278" y="79"/>
                  </a:lnTo>
                  <a:lnTo>
                    <a:pt x="278" y="110"/>
                  </a:lnTo>
                  <a:lnTo>
                    <a:pt x="325" y="141"/>
                  </a:lnTo>
                  <a:lnTo>
                    <a:pt x="325" y="165"/>
                  </a:lnTo>
                  <a:lnTo>
                    <a:pt x="301" y="165"/>
                  </a:lnTo>
                  <a:lnTo>
                    <a:pt x="293" y="141"/>
                  </a:lnTo>
                  <a:lnTo>
                    <a:pt x="246" y="157"/>
                  </a:lnTo>
                  <a:lnTo>
                    <a:pt x="198" y="227"/>
                  </a:lnTo>
                  <a:lnTo>
                    <a:pt x="150" y="243"/>
                  </a:lnTo>
                  <a:lnTo>
                    <a:pt x="150" y="251"/>
                  </a:lnTo>
                  <a:lnTo>
                    <a:pt x="95" y="251"/>
                  </a:lnTo>
                  <a:lnTo>
                    <a:pt x="95" y="243"/>
                  </a:lnTo>
                  <a:lnTo>
                    <a:pt x="79" y="251"/>
                  </a:lnTo>
                  <a:lnTo>
                    <a:pt x="63" y="220"/>
                  </a:lnTo>
                  <a:lnTo>
                    <a:pt x="47" y="227"/>
                  </a:lnTo>
                  <a:lnTo>
                    <a:pt x="47" y="212"/>
                  </a:lnTo>
                  <a:lnTo>
                    <a:pt x="32" y="212"/>
                  </a:lnTo>
                  <a:lnTo>
                    <a:pt x="32" y="181"/>
                  </a:lnTo>
                  <a:lnTo>
                    <a:pt x="24" y="165"/>
                  </a:lnTo>
                  <a:lnTo>
                    <a:pt x="24" y="157"/>
                  </a:lnTo>
                  <a:lnTo>
                    <a:pt x="0" y="141"/>
                  </a:lnTo>
                  <a:lnTo>
                    <a:pt x="16" y="125"/>
                  </a:lnTo>
                  <a:lnTo>
                    <a:pt x="47" y="125"/>
                  </a:lnTo>
                  <a:lnTo>
                    <a:pt x="47" y="79"/>
                  </a:lnTo>
                  <a:lnTo>
                    <a:pt x="63" y="71"/>
                  </a:lnTo>
                  <a:lnTo>
                    <a:pt x="63" y="39"/>
                  </a:lnTo>
                  <a:lnTo>
                    <a:pt x="87" y="39"/>
                  </a:lnTo>
                  <a:lnTo>
                    <a:pt x="87" y="8"/>
                  </a:lnTo>
                  <a:lnTo>
                    <a:pt x="127" y="0"/>
                  </a:lnTo>
                  <a:lnTo>
                    <a:pt x="150" y="8"/>
                  </a:lnTo>
                  <a:lnTo>
                    <a:pt x="167" y="0"/>
                  </a:lnTo>
                  <a:lnTo>
                    <a:pt x="167" y="8"/>
                  </a:lnTo>
                  <a:lnTo>
                    <a:pt x="182" y="39"/>
                  </a:lnTo>
                  <a:lnTo>
                    <a:pt x="261" y="39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0" name="Freeform 150"/>
            <p:cNvSpPr>
              <a:spLocks noChangeAspect="1"/>
            </p:cNvSpPr>
            <p:nvPr/>
          </p:nvSpPr>
          <p:spPr bwMode="auto">
            <a:xfrm>
              <a:off x="2517" y="2900"/>
              <a:ext cx="385" cy="299"/>
            </a:xfrm>
            <a:custGeom>
              <a:avLst/>
              <a:gdLst>
                <a:gd name="T0" fmla="*/ 126 w 386"/>
                <a:gd name="T1" fmla="*/ 335 h 267"/>
                <a:gd name="T2" fmla="*/ 63 w 386"/>
                <a:gd name="T3" fmla="*/ 305 h 267"/>
                <a:gd name="T4" fmla="*/ 39 w 386"/>
                <a:gd name="T5" fmla="*/ 305 h 267"/>
                <a:gd name="T6" fmla="*/ 16 w 386"/>
                <a:gd name="T7" fmla="*/ 275 h 267"/>
                <a:gd name="T8" fmla="*/ 16 w 386"/>
                <a:gd name="T9" fmla="*/ 255 h 267"/>
                <a:gd name="T10" fmla="*/ 0 w 386"/>
                <a:gd name="T11" fmla="*/ 226 h 267"/>
                <a:gd name="T12" fmla="*/ 174 w 386"/>
                <a:gd name="T13" fmla="*/ 29 h 267"/>
                <a:gd name="T14" fmla="*/ 165 w 386"/>
                <a:gd name="T15" fmla="*/ 20 h 267"/>
                <a:gd name="T16" fmla="*/ 189 w 386"/>
                <a:gd name="T17" fmla="*/ 0 h 267"/>
                <a:gd name="T18" fmla="*/ 189 w 386"/>
                <a:gd name="T19" fmla="*/ 20 h 267"/>
                <a:gd name="T20" fmla="*/ 189 w 386"/>
                <a:gd name="T21" fmla="*/ 29 h 267"/>
                <a:gd name="T22" fmla="*/ 211 w 386"/>
                <a:gd name="T23" fmla="*/ 40 h 267"/>
                <a:gd name="T24" fmla="*/ 218 w 386"/>
                <a:gd name="T25" fmla="*/ 69 h 267"/>
                <a:gd name="T26" fmla="*/ 337 w 386"/>
                <a:gd name="T27" fmla="*/ 138 h 267"/>
                <a:gd name="T28" fmla="*/ 353 w 386"/>
                <a:gd name="T29" fmla="*/ 177 h 267"/>
                <a:gd name="T30" fmla="*/ 384 w 386"/>
                <a:gd name="T31" fmla="*/ 217 h 267"/>
                <a:gd name="T32" fmla="*/ 353 w 386"/>
                <a:gd name="T33" fmla="*/ 196 h 267"/>
                <a:gd name="T34" fmla="*/ 353 w 386"/>
                <a:gd name="T35" fmla="*/ 226 h 267"/>
                <a:gd name="T36" fmla="*/ 250 w 386"/>
                <a:gd name="T37" fmla="*/ 305 h 267"/>
                <a:gd name="T38" fmla="*/ 227 w 386"/>
                <a:gd name="T39" fmla="*/ 335 h 267"/>
                <a:gd name="T40" fmla="*/ 142 w 386"/>
                <a:gd name="T41" fmla="*/ 335 h 267"/>
                <a:gd name="T42" fmla="*/ 126 w 386"/>
                <a:gd name="T43" fmla="*/ 335 h 2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6"/>
                <a:gd name="T67" fmla="*/ 0 h 267"/>
                <a:gd name="T68" fmla="*/ 386 w 386"/>
                <a:gd name="T69" fmla="*/ 267 h 2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6" h="267">
                  <a:moveTo>
                    <a:pt x="126" y="267"/>
                  </a:moveTo>
                  <a:lnTo>
                    <a:pt x="63" y="243"/>
                  </a:lnTo>
                  <a:lnTo>
                    <a:pt x="39" y="243"/>
                  </a:lnTo>
                  <a:lnTo>
                    <a:pt x="16" y="220"/>
                  </a:lnTo>
                  <a:lnTo>
                    <a:pt x="16" y="204"/>
                  </a:lnTo>
                  <a:lnTo>
                    <a:pt x="0" y="180"/>
                  </a:lnTo>
                  <a:lnTo>
                    <a:pt x="174" y="23"/>
                  </a:lnTo>
                  <a:lnTo>
                    <a:pt x="165" y="16"/>
                  </a:lnTo>
                  <a:lnTo>
                    <a:pt x="189" y="0"/>
                  </a:lnTo>
                  <a:lnTo>
                    <a:pt x="189" y="16"/>
                  </a:lnTo>
                  <a:lnTo>
                    <a:pt x="189" y="23"/>
                  </a:lnTo>
                  <a:lnTo>
                    <a:pt x="213" y="32"/>
                  </a:lnTo>
                  <a:lnTo>
                    <a:pt x="220" y="55"/>
                  </a:lnTo>
                  <a:lnTo>
                    <a:pt x="339" y="110"/>
                  </a:lnTo>
                  <a:lnTo>
                    <a:pt x="355" y="141"/>
                  </a:lnTo>
                  <a:lnTo>
                    <a:pt x="386" y="173"/>
                  </a:lnTo>
                  <a:lnTo>
                    <a:pt x="355" y="156"/>
                  </a:lnTo>
                  <a:lnTo>
                    <a:pt x="355" y="180"/>
                  </a:lnTo>
                  <a:lnTo>
                    <a:pt x="252" y="243"/>
                  </a:lnTo>
                  <a:lnTo>
                    <a:pt x="229" y="267"/>
                  </a:lnTo>
                  <a:lnTo>
                    <a:pt x="142" y="267"/>
                  </a:lnTo>
                  <a:lnTo>
                    <a:pt x="126" y="26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1" name="Freeform 151"/>
            <p:cNvSpPr>
              <a:spLocks noChangeAspect="1"/>
            </p:cNvSpPr>
            <p:nvPr/>
          </p:nvSpPr>
          <p:spPr bwMode="auto">
            <a:xfrm>
              <a:off x="1518" y="3060"/>
              <a:ext cx="251" cy="251"/>
            </a:xfrm>
            <a:custGeom>
              <a:avLst/>
              <a:gdLst>
                <a:gd name="T0" fmla="*/ 39 w 252"/>
                <a:gd name="T1" fmla="*/ 280 h 225"/>
                <a:gd name="T2" fmla="*/ 54 w 252"/>
                <a:gd name="T3" fmla="*/ 243 h 225"/>
                <a:gd name="T4" fmla="*/ 31 w 252"/>
                <a:gd name="T5" fmla="*/ 184 h 225"/>
                <a:gd name="T6" fmla="*/ 31 w 252"/>
                <a:gd name="T7" fmla="*/ 154 h 225"/>
                <a:gd name="T8" fmla="*/ 0 w 252"/>
                <a:gd name="T9" fmla="*/ 154 h 225"/>
                <a:gd name="T10" fmla="*/ 0 w 252"/>
                <a:gd name="T11" fmla="*/ 19 h 225"/>
                <a:gd name="T12" fmla="*/ 102 w 252"/>
                <a:gd name="T13" fmla="*/ 40 h 225"/>
                <a:gd name="T14" fmla="*/ 118 w 252"/>
                <a:gd name="T15" fmla="*/ 0 h 225"/>
                <a:gd name="T16" fmla="*/ 187 w 252"/>
                <a:gd name="T17" fmla="*/ 77 h 225"/>
                <a:gd name="T18" fmla="*/ 219 w 252"/>
                <a:gd name="T19" fmla="*/ 77 h 225"/>
                <a:gd name="T20" fmla="*/ 250 w 252"/>
                <a:gd name="T21" fmla="*/ 116 h 225"/>
                <a:gd name="T22" fmla="*/ 242 w 252"/>
                <a:gd name="T23" fmla="*/ 146 h 225"/>
                <a:gd name="T24" fmla="*/ 226 w 252"/>
                <a:gd name="T25" fmla="*/ 146 h 225"/>
                <a:gd name="T26" fmla="*/ 219 w 252"/>
                <a:gd name="T27" fmla="*/ 231 h 225"/>
                <a:gd name="T28" fmla="*/ 211 w 252"/>
                <a:gd name="T29" fmla="*/ 231 h 225"/>
                <a:gd name="T30" fmla="*/ 219 w 252"/>
                <a:gd name="T31" fmla="*/ 243 h 225"/>
                <a:gd name="T32" fmla="*/ 219 w 252"/>
                <a:gd name="T33" fmla="*/ 280 h 225"/>
                <a:gd name="T34" fmla="*/ 102 w 252"/>
                <a:gd name="T35" fmla="*/ 280 h 225"/>
                <a:gd name="T36" fmla="*/ 39 w 252"/>
                <a:gd name="T37" fmla="*/ 280 h 2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2"/>
                <a:gd name="T58" fmla="*/ 0 h 225"/>
                <a:gd name="T59" fmla="*/ 252 w 252"/>
                <a:gd name="T60" fmla="*/ 225 h 2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2" h="225">
                  <a:moveTo>
                    <a:pt x="39" y="225"/>
                  </a:moveTo>
                  <a:lnTo>
                    <a:pt x="54" y="195"/>
                  </a:lnTo>
                  <a:lnTo>
                    <a:pt x="31" y="148"/>
                  </a:lnTo>
                  <a:lnTo>
                    <a:pt x="31" y="124"/>
                  </a:lnTo>
                  <a:lnTo>
                    <a:pt x="0" y="124"/>
                  </a:lnTo>
                  <a:lnTo>
                    <a:pt x="0" y="15"/>
                  </a:lnTo>
                  <a:lnTo>
                    <a:pt x="102" y="32"/>
                  </a:lnTo>
                  <a:lnTo>
                    <a:pt x="118" y="0"/>
                  </a:lnTo>
                  <a:lnTo>
                    <a:pt x="189" y="62"/>
                  </a:lnTo>
                  <a:lnTo>
                    <a:pt x="221" y="62"/>
                  </a:lnTo>
                  <a:lnTo>
                    <a:pt x="252" y="93"/>
                  </a:lnTo>
                  <a:lnTo>
                    <a:pt x="244" y="117"/>
                  </a:lnTo>
                  <a:lnTo>
                    <a:pt x="228" y="117"/>
                  </a:lnTo>
                  <a:lnTo>
                    <a:pt x="221" y="186"/>
                  </a:lnTo>
                  <a:lnTo>
                    <a:pt x="213" y="186"/>
                  </a:lnTo>
                  <a:lnTo>
                    <a:pt x="221" y="195"/>
                  </a:lnTo>
                  <a:lnTo>
                    <a:pt x="221" y="225"/>
                  </a:lnTo>
                  <a:lnTo>
                    <a:pt x="102" y="225"/>
                  </a:lnTo>
                  <a:lnTo>
                    <a:pt x="39" y="22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2" name="Freeform 152"/>
            <p:cNvSpPr>
              <a:spLocks noChangeAspect="1"/>
            </p:cNvSpPr>
            <p:nvPr/>
          </p:nvSpPr>
          <p:spPr bwMode="auto">
            <a:xfrm>
              <a:off x="1863" y="3750"/>
              <a:ext cx="268" cy="333"/>
            </a:xfrm>
            <a:custGeom>
              <a:avLst/>
              <a:gdLst>
                <a:gd name="T0" fmla="*/ 24 w 269"/>
                <a:gd name="T1" fmla="*/ 362 h 298"/>
                <a:gd name="T2" fmla="*/ 32 w 269"/>
                <a:gd name="T3" fmla="*/ 146 h 298"/>
                <a:gd name="T4" fmla="*/ 0 w 269"/>
                <a:gd name="T5" fmla="*/ 97 h 298"/>
                <a:gd name="T6" fmla="*/ 0 w 269"/>
                <a:gd name="T7" fmla="*/ 0 h 298"/>
                <a:gd name="T8" fmla="*/ 79 w 269"/>
                <a:gd name="T9" fmla="*/ 0 h 298"/>
                <a:gd name="T10" fmla="*/ 79 w 269"/>
                <a:gd name="T11" fmla="*/ 29 h 298"/>
                <a:gd name="T12" fmla="*/ 227 w 269"/>
                <a:gd name="T13" fmla="*/ 39 h 298"/>
                <a:gd name="T14" fmla="*/ 267 w 269"/>
                <a:gd name="T15" fmla="*/ 39 h 298"/>
                <a:gd name="T16" fmla="*/ 267 w 269"/>
                <a:gd name="T17" fmla="*/ 372 h 298"/>
                <a:gd name="T18" fmla="*/ 24 w 269"/>
                <a:gd name="T19" fmla="*/ 362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9"/>
                <a:gd name="T31" fmla="*/ 0 h 298"/>
                <a:gd name="T32" fmla="*/ 269 w 269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9" h="298">
                  <a:moveTo>
                    <a:pt x="24" y="290"/>
                  </a:moveTo>
                  <a:lnTo>
                    <a:pt x="32" y="117"/>
                  </a:lnTo>
                  <a:lnTo>
                    <a:pt x="0" y="7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3"/>
                  </a:lnTo>
                  <a:lnTo>
                    <a:pt x="229" y="31"/>
                  </a:lnTo>
                  <a:lnTo>
                    <a:pt x="269" y="31"/>
                  </a:lnTo>
                  <a:lnTo>
                    <a:pt x="269" y="298"/>
                  </a:lnTo>
                  <a:lnTo>
                    <a:pt x="24" y="290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3"/>
            <p:cNvSpPr>
              <a:spLocks noChangeAspect="1"/>
            </p:cNvSpPr>
            <p:nvPr/>
          </p:nvSpPr>
          <p:spPr bwMode="auto">
            <a:xfrm>
              <a:off x="2187" y="3339"/>
              <a:ext cx="225" cy="209"/>
            </a:xfrm>
            <a:custGeom>
              <a:avLst/>
              <a:gdLst>
                <a:gd name="T0" fmla="*/ 210 w 226"/>
                <a:gd name="T1" fmla="*/ 93 h 187"/>
                <a:gd name="T2" fmla="*/ 195 w 226"/>
                <a:gd name="T3" fmla="*/ 141 h 187"/>
                <a:gd name="T4" fmla="*/ 156 w 226"/>
                <a:gd name="T5" fmla="*/ 172 h 187"/>
                <a:gd name="T6" fmla="*/ 133 w 226"/>
                <a:gd name="T7" fmla="*/ 187 h 187"/>
                <a:gd name="T8" fmla="*/ 101 w 226"/>
                <a:gd name="T9" fmla="*/ 187 h 187"/>
                <a:gd name="T10" fmla="*/ 8 w 226"/>
                <a:gd name="T11" fmla="*/ 187 h 187"/>
                <a:gd name="T12" fmla="*/ 8 w 226"/>
                <a:gd name="T13" fmla="*/ 117 h 187"/>
                <a:gd name="T14" fmla="*/ 0 w 226"/>
                <a:gd name="T15" fmla="*/ 117 h 187"/>
                <a:gd name="T16" fmla="*/ 0 w 226"/>
                <a:gd name="T17" fmla="*/ 85 h 187"/>
                <a:gd name="T18" fmla="*/ 8 w 226"/>
                <a:gd name="T19" fmla="*/ 85 h 187"/>
                <a:gd name="T20" fmla="*/ 8 w 226"/>
                <a:gd name="T21" fmla="*/ 23 h 187"/>
                <a:gd name="T22" fmla="*/ 8 w 226"/>
                <a:gd name="T23" fmla="*/ 0 h 187"/>
                <a:gd name="T24" fmla="*/ 117 w 226"/>
                <a:gd name="T25" fmla="*/ 0 h 187"/>
                <a:gd name="T26" fmla="*/ 117 w 226"/>
                <a:gd name="T27" fmla="*/ 23 h 187"/>
                <a:gd name="T28" fmla="*/ 163 w 226"/>
                <a:gd name="T29" fmla="*/ 31 h 187"/>
                <a:gd name="T30" fmla="*/ 195 w 226"/>
                <a:gd name="T31" fmla="*/ 85 h 187"/>
                <a:gd name="T32" fmla="*/ 226 w 226"/>
                <a:gd name="T33" fmla="*/ 85 h 187"/>
                <a:gd name="T34" fmla="*/ 210 w 226"/>
                <a:gd name="T35" fmla="*/ 9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187">
                  <a:moveTo>
                    <a:pt x="210" y="93"/>
                  </a:moveTo>
                  <a:lnTo>
                    <a:pt x="195" y="141"/>
                  </a:lnTo>
                  <a:lnTo>
                    <a:pt x="156" y="172"/>
                  </a:lnTo>
                  <a:lnTo>
                    <a:pt x="133" y="187"/>
                  </a:lnTo>
                  <a:lnTo>
                    <a:pt x="101" y="187"/>
                  </a:lnTo>
                  <a:lnTo>
                    <a:pt x="8" y="187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85"/>
                  </a:lnTo>
                  <a:lnTo>
                    <a:pt x="8" y="85"/>
                  </a:lnTo>
                  <a:lnTo>
                    <a:pt x="8" y="23"/>
                  </a:lnTo>
                  <a:lnTo>
                    <a:pt x="8" y="0"/>
                  </a:lnTo>
                  <a:lnTo>
                    <a:pt x="117" y="0"/>
                  </a:lnTo>
                  <a:lnTo>
                    <a:pt x="117" y="23"/>
                  </a:lnTo>
                  <a:lnTo>
                    <a:pt x="163" y="31"/>
                  </a:lnTo>
                  <a:lnTo>
                    <a:pt x="195" y="85"/>
                  </a:lnTo>
                  <a:lnTo>
                    <a:pt x="226" y="85"/>
                  </a:lnTo>
                  <a:lnTo>
                    <a:pt x="210" y="9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6474" name="Freeform 154"/>
            <p:cNvSpPr>
              <a:spLocks noChangeAspect="1"/>
            </p:cNvSpPr>
            <p:nvPr/>
          </p:nvSpPr>
          <p:spPr bwMode="auto">
            <a:xfrm>
              <a:off x="3021" y="2755"/>
              <a:ext cx="214" cy="348"/>
            </a:xfrm>
            <a:custGeom>
              <a:avLst/>
              <a:gdLst>
                <a:gd name="T0" fmla="*/ 144 w 213"/>
                <a:gd name="T1" fmla="*/ 349 h 312"/>
                <a:gd name="T2" fmla="*/ 121 w 213"/>
                <a:gd name="T3" fmla="*/ 358 h 312"/>
                <a:gd name="T4" fmla="*/ 32 w 213"/>
                <a:gd name="T5" fmla="*/ 340 h 312"/>
                <a:gd name="T6" fmla="*/ 0 w 213"/>
                <a:gd name="T7" fmla="*/ 340 h 312"/>
                <a:gd name="T8" fmla="*/ 24 w 213"/>
                <a:gd name="T9" fmla="*/ 117 h 312"/>
                <a:gd name="T10" fmla="*/ 32 w 213"/>
                <a:gd name="T11" fmla="*/ 49 h 312"/>
                <a:gd name="T12" fmla="*/ 56 w 213"/>
                <a:gd name="T13" fmla="*/ 0 h 312"/>
                <a:gd name="T14" fmla="*/ 95 w 213"/>
                <a:gd name="T15" fmla="*/ 49 h 312"/>
                <a:gd name="T16" fmla="*/ 144 w 213"/>
                <a:gd name="T17" fmla="*/ 49 h 312"/>
                <a:gd name="T18" fmla="*/ 176 w 213"/>
                <a:gd name="T19" fmla="*/ 20 h 312"/>
                <a:gd name="T20" fmla="*/ 200 w 213"/>
                <a:gd name="T21" fmla="*/ 117 h 312"/>
                <a:gd name="T22" fmla="*/ 215 w 213"/>
                <a:gd name="T23" fmla="*/ 155 h 312"/>
                <a:gd name="T24" fmla="*/ 200 w 213"/>
                <a:gd name="T25" fmla="*/ 233 h 312"/>
                <a:gd name="T26" fmla="*/ 200 w 213"/>
                <a:gd name="T27" fmla="*/ 388 h 312"/>
                <a:gd name="T28" fmla="*/ 144 w 213"/>
                <a:gd name="T29" fmla="*/ 349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3"/>
                <a:gd name="T46" fmla="*/ 0 h 312"/>
                <a:gd name="T47" fmla="*/ 213 w 213"/>
                <a:gd name="T48" fmla="*/ 312 h 3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3" h="312">
                  <a:moveTo>
                    <a:pt x="142" y="281"/>
                  </a:moveTo>
                  <a:lnTo>
                    <a:pt x="119" y="288"/>
                  </a:lnTo>
                  <a:lnTo>
                    <a:pt x="32" y="273"/>
                  </a:lnTo>
                  <a:lnTo>
                    <a:pt x="0" y="273"/>
                  </a:lnTo>
                  <a:lnTo>
                    <a:pt x="24" y="94"/>
                  </a:lnTo>
                  <a:lnTo>
                    <a:pt x="32" y="39"/>
                  </a:lnTo>
                  <a:lnTo>
                    <a:pt x="56" y="0"/>
                  </a:lnTo>
                  <a:lnTo>
                    <a:pt x="95" y="39"/>
                  </a:lnTo>
                  <a:lnTo>
                    <a:pt x="142" y="39"/>
                  </a:lnTo>
                  <a:lnTo>
                    <a:pt x="174" y="16"/>
                  </a:lnTo>
                  <a:lnTo>
                    <a:pt x="198" y="94"/>
                  </a:lnTo>
                  <a:lnTo>
                    <a:pt x="213" y="125"/>
                  </a:lnTo>
                  <a:lnTo>
                    <a:pt x="198" y="187"/>
                  </a:lnTo>
                  <a:lnTo>
                    <a:pt x="198" y="312"/>
                  </a:lnTo>
                  <a:lnTo>
                    <a:pt x="142" y="2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155"/>
            <p:cNvSpPr>
              <a:spLocks noChangeAspect="1"/>
            </p:cNvSpPr>
            <p:nvPr/>
          </p:nvSpPr>
          <p:spPr bwMode="auto">
            <a:xfrm>
              <a:off x="1983" y="672"/>
              <a:ext cx="290" cy="155"/>
            </a:xfrm>
            <a:custGeom>
              <a:avLst/>
              <a:gdLst>
                <a:gd name="T0" fmla="*/ 289 w 291"/>
                <a:gd name="T1" fmla="*/ 0 h 139"/>
                <a:gd name="T2" fmla="*/ 289 w 291"/>
                <a:gd name="T3" fmla="*/ 39 h 139"/>
                <a:gd name="T4" fmla="*/ 250 w 291"/>
                <a:gd name="T5" fmla="*/ 57 h 139"/>
                <a:gd name="T6" fmla="*/ 250 w 291"/>
                <a:gd name="T7" fmla="*/ 67 h 139"/>
                <a:gd name="T8" fmla="*/ 233 w 291"/>
                <a:gd name="T9" fmla="*/ 67 h 139"/>
                <a:gd name="T10" fmla="*/ 211 w 291"/>
                <a:gd name="T11" fmla="*/ 105 h 139"/>
                <a:gd name="T12" fmla="*/ 211 w 291"/>
                <a:gd name="T13" fmla="*/ 144 h 139"/>
                <a:gd name="T14" fmla="*/ 187 w 291"/>
                <a:gd name="T15" fmla="*/ 163 h 139"/>
                <a:gd name="T16" fmla="*/ 118 w 291"/>
                <a:gd name="T17" fmla="*/ 173 h 139"/>
                <a:gd name="T18" fmla="*/ 94 w 291"/>
                <a:gd name="T19" fmla="*/ 105 h 139"/>
                <a:gd name="T20" fmla="*/ 94 w 291"/>
                <a:gd name="T21" fmla="*/ 77 h 139"/>
                <a:gd name="T22" fmla="*/ 23 w 291"/>
                <a:gd name="T23" fmla="*/ 57 h 139"/>
                <a:gd name="T24" fmla="*/ 0 w 291"/>
                <a:gd name="T25" fmla="*/ 29 h 139"/>
                <a:gd name="T26" fmla="*/ 7 w 291"/>
                <a:gd name="T27" fmla="*/ 0 h 139"/>
                <a:gd name="T28" fmla="*/ 289 w 291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1"/>
                <a:gd name="T46" fmla="*/ 0 h 139"/>
                <a:gd name="T47" fmla="*/ 291 w 291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1" h="139">
                  <a:moveTo>
                    <a:pt x="291" y="0"/>
                  </a:moveTo>
                  <a:lnTo>
                    <a:pt x="291" y="31"/>
                  </a:lnTo>
                  <a:lnTo>
                    <a:pt x="252" y="46"/>
                  </a:lnTo>
                  <a:lnTo>
                    <a:pt x="252" y="54"/>
                  </a:lnTo>
                  <a:lnTo>
                    <a:pt x="235" y="54"/>
                  </a:lnTo>
                  <a:lnTo>
                    <a:pt x="213" y="84"/>
                  </a:lnTo>
                  <a:lnTo>
                    <a:pt x="213" y="116"/>
                  </a:lnTo>
                  <a:lnTo>
                    <a:pt x="189" y="131"/>
                  </a:lnTo>
                  <a:lnTo>
                    <a:pt x="118" y="139"/>
                  </a:lnTo>
                  <a:lnTo>
                    <a:pt x="94" y="84"/>
                  </a:lnTo>
                  <a:lnTo>
                    <a:pt x="94" y="62"/>
                  </a:lnTo>
                  <a:lnTo>
                    <a:pt x="23" y="46"/>
                  </a:lnTo>
                  <a:lnTo>
                    <a:pt x="0" y="23"/>
                  </a:lnTo>
                  <a:lnTo>
                    <a:pt x="7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6" name="Freeform 156"/>
            <p:cNvSpPr>
              <a:spLocks noChangeAspect="1"/>
            </p:cNvSpPr>
            <p:nvPr/>
          </p:nvSpPr>
          <p:spPr bwMode="auto">
            <a:xfrm>
              <a:off x="2831" y="2625"/>
              <a:ext cx="251" cy="174"/>
            </a:xfrm>
            <a:custGeom>
              <a:avLst/>
              <a:gdLst>
                <a:gd name="T0" fmla="*/ 173 w 251"/>
                <a:gd name="T1" fmla="*/ 9 h 156"/>
                <a:gd name="T2" fmla="*/ 251 w 251"/>
                <a:gd name="T3" fmla="*/ 68 h 156"/>
                <a:gd name="T4" fmla="*/ 244 w 251"/>
                <a:gd name="T5" fmla="*/ 145 h 156"/>
                <a:gd name="T6" fmla="*/ 70 w 251"/>
                <a:gd name="T7" fmla="*/ 165 h 156"/>
                <a:gd name="T8" fmla="*/ 63 w 251"/>
                <a:gd name="T9" fmla="*/ 194 h 156"/>
                <a:gd name="T10" fmla="*/ 23 w 251"/>
                <a:gd name="T11" fmla="*/ 184 h 156"/>
                <a:gd name="T12" fmla="*/ 0 w 251"/>
                <a:gd name="T13" fmla="*/ 155 h 156"/>
                <a:gd name="T14" fmla="*/ 39 w 251"/>
                <a:gd name="T15" fmla="*/ 87 h 156"/>
                <a:gd name="T16" fmla="*/ 39 w 251"/>
                <a:gd name="T17" fmla="*/ 49 h 156"/>
                <a:gd name="T18" fmla="*/ 70 w 251"/>
                <a:gd name="T19" fmla="*/ 39 h 156"/>
                <a:gd name="T20" fmla="*/ 87 w 251"/>
                <a:gd name="T21" fmla="*/ 29 h 156"/>
                <a:gd name="T22" fmla="*/ 63 w 251"/>
                <a:gd name="T23" fmla="*/ 9 h 156"/>
                <a:gd name="T24" fmla="*/ 70 w 251"/>
                <a:gd name="T25" fmla="*/ 0 h 156"/>
                <a:gd name="T26" fmla="*/ 173 w 251"/>
                <a:gd name="T27" fmla="*/ 9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156"/>
                <a:gd name="T44" fmla="*/ 251 w 251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156">
                  <a:moveTo>
                    <a:pt x="173" y="7"/>
                  </a:moveTo>
                  <a:lnTo>
                    <a:pt x="251" y="55"/>
                  </a:lnTo>
                  <a:lnTo>
                    <a:pt x="244" y="117"/>
                  </a:lnTo>
                  <a:lnTo>
                    <a:pt x="70" y="133"/>
                  </a:lnTo>
                  <a:lnTo>
                    <a:pt x="63" y="156"/>
                  </a:lnTo>
                  <a:lnTo>
                    <a:pt x="23" y="148"/>
                  </a:lnTo>
                  <a:lnTo>
                    <a:pt x="0" y="125"/>
                  </a:lnTo>
                  <a:lnTo>
                    <a:pt x="39" y="70"/>
                  </a:lnTo>
                  <a:lnTo>
                    <a:pt x="39" y="39"/>
                  </a:lnTo>
                  <a:lnTo>
                    <a:pt x="70" y="31"/>
                  </a:lnTo>
                  <a:lnTo>
                    <a:pt x="87" y="23"/>
                  </a:lnTo>
                  <a:lnTo>
                    <a:pt x="63" y="7"/>
                  </a:lnTo>
                  <a:lnTo>
                    <a:pt x="70" y="0"/>
                  </a:lnTo>
                  <a:lnTo>
                    <a:pt x="173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7" name="Freeform 157"/>
            <p:cNvSpPr>
              <a:spLocks noChangeAspect="1"/>
            </p:cNvSpPr>
            <p:nvPr/>
          </p:nvSpPr>
          <p:spPr bwMode="auto">
            <a:xfrm>
              <a:off x="1068" y="2062"/>
              <a:ext cx="268" cy="273"/>
            </a:xfrm>
            <a:custGeom>
              <a:avLst/>
              <a:gdLst>
                <a:gd name="T0" fmla="*/ 0 w 269"/>
                <a:gd name="T1" fmla="*/ 89 h 243"/>
                <a:gd name="T2" fmla="*/ 87 w 269"/>
                <a:gd name="T3" fmla="*/ 58 h 243"/>
                <a:gd name="T4" fmla="*/ 95 w 269"/>
                <a:gd name="T5" fmla="*/ 28 h 243"/>
                <a:gd name="T6" fmla="*/ 111 w 269"/>
                <a:gd name="T7" fmla="*/ 28 h 243"/>
                <a:gd name="T8" fmla="*/ 111 w 269"/>
                <a:gd name="T9" fmla="*/ 39 h 243"/>
                <a:gd name="T10" fmla="*/ 212 w 269"/>
                <a:gd name="T11" fmla="*/ 0 h 243"/>
                <a:gd name="T12" fmla="*/ 267 w 269"/>
                <a:gd name="T13" fmla="*/ 0 h 243"/>
                <a:gd name="T14" fmla="*/ 260 w 269"/>
                <a:gd name="T15" fmla="*/ 19 h 243"/>
                <a:gd name="T16" fmla="*/ 267 w 269"/>
                <a:gd name="T17" fmla="*/ 28 h 243"/>
                <a:gd name="T18" fmla="*/ 267 w 269"/>
                <a:gd name="T19" fmla="*/ 307 h 243"/>
                <a:gd name="T20" fmla="*/ 48 w 269"/>
                <a:gd name="T21" fmla="*/ 307 h 243"/>
                <a:gd name="T22" fmla="*/ 0 w 269"/>
                <a:gd name="T23" fmla="*/ 89 h 2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243"/>
                <a:gd name="T38" fmla="*/ 269 w 269"/>
                <a:gd name="T39" fmla="*/ 243 h 2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243">
                  <a:moveTo>
                    <a:pt x="0" y="70"/>
                  </a:moveTo>
                  <a:lnTo>
                    <a:pt x="87" y="46"/>
                  </a:lnTo>
                  <a:lnTo>
                    <a:pt x="95" y="22"/>
                  </a:lnTo>
                  <a:lnTo>
                    <a:pt x="111" y="22"/>
                  </a:lnTo>
                  <a:lnTo>
                    <a:pt x="111" y="31"/>
                  </a:lnTo>
                  <a:lnTo>
                    <a:pt x="214" y="0"/>
                  </a:lnTo>
                  <a:lnTo>
                    <a:pt x="269" y="0"/>
                  </a:lnTo>
                  <a:lnTo>
                    <a:pt x="262" y="15"/>
                  </a:lnTo>
                  <a:lnTo>
                    <a:pt x="269" y="22"/>
                  </a:lnTo>
                  <a:lnTo>
                    <a:pt x="269" y="243"/>
                  </a:lnTo>
                  <a:lnTo>
                    <a:pt x="48" y="24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8" name="Freeform 158"/>
            <p:cNvSpPr>
              <a:spLocks noChangeAspect="1"/>
            </p:cNvSpPr>
            <p:nvPr/>
          </p:nvSpPr>
          <p:spPr bwMode="auto">
            <a:xfrm>
              <a:off x="2091" y="3137"/>
              <a:ext cx="245" cy="229"/>
            </a:xfrm>
            <a:custGeom>
              <a:avLst/>
              <a:gdLst>
                <a:gd name="T0" fmla="*/ 246 w 244"/>
                <a:gd name="T1" fmla="*/ 99 h 204"/>
                <a:gd name="T2" fmla="*/ 230 w 244"/>
                <a:gd name="T3" fmla="*/ 110 h 204"/>
                <a:gd name="T4" fmla="*/ 246 w 244"/>
                <a:gd name="T5" fmla="*/ 138 h 204"/>
                <a:gd name="T6" fmla="*/ 214 w 244"/>
                <a:gd name="T7" fmla="*/ 147 h 204"/>
                <a:gd name="T8" fmla="*/ 214 w 244"/>
                <a:gd name="T9" fmla="*/ 228 h 204"/>
                <a:gd name="T10" fmla="*/ 103 w 244"/>
                <a:gd name="T11" fmla="*/ 228 h 204"/>
                <a:gd name="T12" fmla="*/ 103 w 244"/>
                <a:gd name="T13" fmla="*/ 257 h 204"/>
                <a:gd name="T14" fmla="*/ 94 w 244"/>
                <a:gd name="T15" fmla="*/ 257 h 204"/>
                <a:gd name="T16" fmla="*/ 94 w 244"/>
                <a:gd name="T17" fmla="*/ 228 h 204"/>
                <a:gd name="T18" fmla="*/ 71 w 244"/>
                <a:gd name="T19" fmla="*/ 228 h 204"/>
                <a:gd name="T20" fmla="*/ 63 w 244"/>
                <a:gd name="T21" fmla="*/ 196 h 204"/>
                <a:gd name="T22" fmla="*/ 0 w 244"/>
                <a:gd name="T23" fmla="*/ 196 h 204"/>
                <a:gd name="T24" fmla="*/ 0 w 244"/>
                <a:gd name="T25" fmla="*/ 39 h 204"/>
                <a:gd name="T26" fmla="*/ 128 w 244"/>
                <a:gd name="T27" fmla="*/ 39 h 204"/>
                <a:gd name="T28" fmla="*/ 128 w 244"/>
                <a:gd name="T29" fmla="*/ 0 h 204"/>
                <a:gd name="T30" fmla="*/ 222 w 244"/>
                <a:gd name="T31" fmla="*/ 10 h 204"/>
                <a:gd name="T32" fmla="*/ 246 w 244"/>
                <a:gd name="T33" fmla="*/ 99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4"/>
                <a:gd name="T52" fmla="*/ 0 h 204"/>
                <a:gd name="T53" fmla="*/ 244 w 244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4" h="204">
                  <a:moveTo>
                    <a:pt x="244" y="78"/>
                  </a:moveTo>
                  <a:lnTo>
                    <a:pt x="228" y="87"/>
                  </a:lnTo>
                  <a:lnTo>
                    <a:pt x="244" y="110"/>
                  </a:lnTo>
                  <a:lnTo>
                    <a:pt x="212" y="117"/>
                  </a:lnTo>
                  <a:lnTo>
                    <a:pt x="212" y="181"/>
                  </a:lnTo>
                  <a:lnTo>
                    <a:pt x="103" y="181"/>
                  </a:lnTo>
                  <a:lnTo>
                    <a:pt x="103" y="204"/>
                  </a:lnTo>
                  <a:lnTo>
                    <a:pt x="94" y="204"/>
                  </a:lnTo>
                  <a:lnTo>
                    <a:pt x="94" y="181"/>
                  </a:lnTo>
                  <a:lnTo>
                    <a:pt x="71" y="181"/>
                  </a:lnTo>
                  <a:lnTo>
                    <a:pt x="63" y="156"/>
                  </a:lnTo>
                  <a:lnTo>
                    <a:pt x="0" y="156"/>
                  </a:lnTo>
                  <a:lnTo>
                    <a:pt x="0" y="31"/>
                  </a:lnTo>
                  <a:lnTo>
                    <a:pt x="126" y="31"/>
                  </a:lnTo>
                  <a:lnTo>
                    <a:pt x="126" y="0"/>
                  </a:lnTo>
                  <a:lnTo>
                    <a:pt x="220" y="8"/>
                  </a:lnTo>
                  <a:lnTo>
                    <a:pt x="244" y="78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9" name="Freeform 159"/>
            <p:cNvSpPr>
              <a:spLocks noChangeAspect="1"/>
            </p:cNvSpPr>
            <p:nvPr/>
          </p:nvSpPr>
          <p:spPr bwMode="auto">
            <a:xfrm>
              <a:off x="2217" y="2324"/>
              <a:ext cx="278" cy="344"/>
            </a:xfrm>
            <a:custGeom>
              <a:avLst/>
              <a:gdLst>
                <a:gd name="T0" fmla="*/ 0 w 278"/>
                <a:gd name="T1" fmla="*/ 178 h 307"/>
                <a:gd name="T2" fmla="*/ 16 w 278"/>
                <a:gd name="T3" fmla="*/ 138 h 307"/>
                <a:gd name="T4" fmla="*/ 32 w 278"/>
                <a:gd name="T5" fmla="*/ 138 h 307"/>
                <a:gd name="T6" fmla="*/ 87 w 278"/>
                <a:gd name="T7" fmla="*/ 81 h 307"/>
                <a:gd name="T8" fmla="*/ 95 w 278"/>
                <a:gd name="T9" fmla="*/ 59 h 307"/>
                <a:gd name="T10" fmla="*/ 71 w 278"/>
                <a:gd name="T11" fmla="*/ 40 h 307"/>
                <a:gd name="T12" fmla="*/ 151 w 278"/>
                <a:gd name="T13" fmla="*/ 0 h 307"/>
                <a:gd name="T14" fmla="*/ 278 w 278"/>
                <a:gd name="T15" fmla="*/ 267 h 307"/>
                <a:gd name="T16" fmla="*/ 87 w 278"/>
                <a:gd name="T17" fmla="*/ 385 h 307"/>
                <a:gd name="T18" fmla="*/ 95 w 278"/>
                <a:gd name="T19" fmla="*/ 365 h 307"/>
                <a:gd name="T20" fmla="*/ 64 w 278"/>
                <a:gd name="T21" fmla="*/ 315 h 307"/>
                <a:gd name="T22" fmla="*/ 56 w 278"/>
                <a:gd name="T23" fmla="*/ 227 h 307"/>
                <a:gd name="T24" fmla="*/ 16 w 278"/>
                <a:gd name="T25" fmla="*/ 198 h 307"/>
                <a:gd name="T26" fmla="*/ 0 w 278"/>
                <a:gd name="T27" fmla="*/ 178 h 3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8"/>
                <a:gd name="T43" fmla="*/ 0 h 307"/>
                <a:gd name="T44" fmla="*/ 278 w 278"/>
                <a:gd name="T45" fmla="*/ 307 h 3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8" h="307">
                  <a:moveTo>
                    <a:pt x="0" y="142"/>
                  </a:moveTo>
                  <a:lnTo>
                    <a:pt x="16" y="110"/>
                  </a:lnTo>
                  <a:lnTo>
                    <a:pt x="32" y="110"/>
                  </a:lnTo>
                  <a:lnTo>
                    <a:pt x="87" y="64"/>
                  </a:lnTo>
                  <a:lnTo>
                    <a:pt x="95" y="47"/>
                  </a:lnTo>
                  <a:lnTo>
                    <a:pt x="71" y="32"/>
                  </a:lnTo>
                  <a:lnTo>
                    <a:pt x="151" y="0"/>
                  </a:lnTo>
                  <a:lnTo>
                    <a:pt x="278" y="212"/>
                  </a:lnTo>
                  <a:lnTo>
                    <a:pt x="87" y="307"/>
                  </a:lnTo>
                  <a:lnTo>
                    <a:pt x="95" y="291"/>
                  </a:lnTo>
                  <a:lnTo>
                    <a:pt x="64" y="251"/>
                  </a:lnTo>
                  <a:lnTo>
                    <a:pt x="56" y="181"/>
                  </a:lnTo>
                  <a:lnTo>
                    <a:pt x="16" y="15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0" name="Freeform 160"/>
            <p:cNvSpPr>
              <a:spLocks noChangeAspect="1"/>
            </p:cNvSpPr>
            <p:nvPr/>
          </p:nvSpPr>
          <p:spPr bwMode="auto">
            <a:xfrm>
              <a:off x="1822" y="672"/>
              <a:ext cx="279" cy="270"/>
            </a:xfrm>
            <a:custGeom>
              <a:avLst/>
              <a:gdLst>
                <a:gd name="T0" fmla="*/ 168 w 277"/>
                <a:gd name="T1" fmla="*/ 0 h 242"/>
                <a:gd name="T2" fmla="*/ 161 w 277"/>
                <a:gd name="T3" fmla="*/ 29 h 242"/>
                <a:gd name="T4" fmla="*/ 184 w 277"/>
                <a:gd name="T5" fmla="*/ 57 h 242"/>
                <a:gd name="T6" fmla="*/ 257 w 277"/>
                <a:gd name="T7" fmla="*/ 77 h 242"/>
                <a:gd name="T8" fmla="*/ 257 w 277"/>
                <a:gd name="T9" fmla="*/ 106 h 242"/>
                <a:gd name="T10" fmla="*/ 281 w 277"/>
                <a:gd name="T11" fmla="*/ 174 h 242"/>
                <a:gd name="T12" fmla="*/ 249 w 277"/>
                <a:gd name="T13" fmla="*/ 185 h 242"/>
                <a:gd name="T14" fmla="*/ 249 w 277"/>
                <a:gd name="T15" fmla="*/ 223 h 242"/>
                <a:gd name="T16" fmla="*/ 226 w 277"/>
                <a:gd name="T17" fmla="*/ 243 h 242"/>
                <a:gd name="T18" fmla="*/ 161 w 277"/>
                <a:gd name="T19" fmla="*/ 223 h 242"/>
                <a:gd name="T20" fmla="*/ 136 w 277"/>
                <a:gd name="T21" fmla="*/ 243 h 242"/>
                <a:gd name="T22" fmla="*/ 129 w 277"/>
                <a:gd name="T23" fmla="*/ 262 h 242"/>
                <a:gd name="T24" fmla="*/ 97 w 277"/>
                <a:gd name="T25" fmla="*/ 301 h 242"/>
                <a:gd name="T26" fmla="*/ 32 w 277"/>
                <a:gd name="T27" fmla="*/ 292 h 242"/>
                <a:gd name="T28" fmla="*/ 7 w 277"/>
                <a:gd name="T29" fmla="*/ 301 h 242"/>
                <a:gd name="T30" fmla="*/ 55 w 277"/>
                <a:gd name="T31" fmla="*/ 243 h 242"/>
                <a:gd name="T32" fmla="*/ 55 w 277"/>
                <a:gd name="T33" fmla="*/ 164 h 242"/>
                <a:gd name="T34" fmla="*/ 32 w 277"/>
                <a:gd name="T35" fmla="*/ 164 h 242"/>
                <a:gd name="T36" fmla="*/ 24 w 277"/>
                <a:gd name="T37" fmla="*/ 137 h 242"/>
                <a:gd name="T38" fmla="*/ 55 w 277"/>
                <a:gd name="T39" fmla="*/ 97 h 242"/>
                <a:gd name="T40" fmla="*/ 0 w 277"/>
                <a:gd name="T41" fmla="*/ 39 h 242"/>
                <a:gd name="T42" fmla="*/ 32 w 277"/>
                <a:gd name="T43" fmla="*/ 0 h 242"/>
                <a:gd name="T44" fmla="*/ 168 w 277"/>
                <a:gd name="T45" fmla="*/ 0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7"/>
                <a:gd name="T70" fmla="*/ 0 h 242"/>
                <a:gd name="T71" fmla="*/ 277 w 277"/>
                <a:gd name="T72" fmla="*/ 242 h 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7" h="242">
                  <a:moveTo>
                    <a:pt x="166" y="0"/>
                  </a:moveTo>
                  <a:lnTo>
                    <a:pt x="159" y="23"/>
                  </a:lnTo>
                  <a:lnTo>
                    <a:pt x="182" y="46"/>
                  </a:lnTo>
                  <a:lnTo>
                    <a:pt x="253" y="62"/>
                  </a:lnTo>
                  <a:lnTo>
                    <a:pt x="253" y="85"/>
                  </a:lnTo>
                  <a:lnTo>
                    <a:pt x="277" y="140"/>
                  </a:lnTo>
                  <a:lnTo>
                    <a:pt x="245" y="149"/>
                  </a:lnTo>
                  <a:lnTo>
                    <a:pt x="245" y="179"/>
                  </a:lnTo>
                  <a:lnTo>
                    <a:pt x="222" y="195"/>
                  </a:lnTo>
                  <a:lnTo>
                    <a:pt x="159" y="179"/>
                  </a:lnTo>
                  <a:lnTo>
                    <a:pt x="134" y="195"/>
                  </a:lnTo>
                  <a:lnTo>
                    <a:pt x="127" y="211"/>
                  </a:lnTo>
                  <a:lnTo>
                    <a:pt x="95" y="242"/>
                  </a:lnTo>
                  <a:lnTo>
                    <a:pt x="32" y="235"/>
                  </a:lnTo>
                  <a:lnTo>
                    <a:pt x="7" y="242"/>
                  </a:lnTo>
                  <a:lnTo>
                    <a:pt x="55" y="195"/>
                  </a:lnTo>
                  <a:lnTo>
                    <a:pt x="55" y="132"/>
                  </a:lnTo>
                  <a:lnTo>
                    <a:pt x="32" y="132"/>
                  </a:lnTo>
                  <a:lnTo>
                    <a:pt x="24" y="110"/>
                  </a:lnTo>
                  <a:lnTo>
                    <a:pt x="55" y="78"/>
                  </a:lnTo>
                  <a:lnTo>
                    <a:pt x="0" y="31"/>
                  </a:lnTo>
                  <a:lnTo>
                    <a:pt x="32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1" name="Freeform 161"/>
            <p:cNvSpPr>
              <a:spLocks noChangeAspect="1"/>
            </p:cNvSpPr>
            <p:nvPr/>
          </p:nvSpPr>
          <p:spPr bwMode="auto">
            <a:xfrm>
              <a:off x="1570" y="2246"/>
              <a:ext cx="288" cy="242"/>
            </a:xfrm>
            <a:custGeom>
              <a:avLst/>
              <a:gdLst>
                <a:gd name="T0" fmla="*/ 291 w 285"/>
                <a:gd name="T1" fmla="*/ 165 h 217"/>
                <a:gd name="T2" fmla="*/ 283 w 285"/>
                <a:gd name="T3" fmla="*/ 165 h 217"/>
                <a:gd name="T4" fmla="*/ 233 w 285"/>
                <a:gd name="T5" fmla="*/ 270 h 217"/>
                <a:gd name="T6" fmla="*/ 218 w 285"/>
                <a:gd name="T7" fmla="*/ 231 h 217"/>
                <a:gd name="T8" fmla="*/ 218 w 285"/>
                <a:gd name="T9" fmla="*/ 222 h 217"/>
                <a:gd name="T10" fmla="*/ 202 w 285"/>
                <a:gd name="T11" fmla="*/ 231 h 217"/>
                <a:gd name="T12" fmla="*/ 178 w 285"/>
                <a:gd name="T13" fmla="*/ 222 h 217"/>
                <a:gd name="T14" fmla="*/ 137 w 285"/>
                <a:gd name="T15" fmla="*/ 203 h 217"/>
                <a:gd name="T16" fmla="*/ 129 w 285"/>
                <a:gd name="T17" fmla="*/ 183 h 217"/>
                <a:gd name="T18" fmla="*/ 105 w 285"/>
                <a:gd name="T19" fmla="*/ 183 h 217"/>
                <a:gd name="T20" fmla="*/ 82 w 285"/>
                <a:gd name="T21" fmla="*/ 144 h 217"/>
                <a:gd name="T22" fmla="*/ 50 w 285"/>
                <a:gd name="T23" fmla="*/ 144 h 217"/>
                <a:gd name="T24" fmla="*/ 50 w 285"/>
                <a:gd name="T25" fmla="*/ 117 h 217"/>
                <a:gd name="T26" fmla="*/ 32 w 285"/>
                <a:gd name="T27" fmla="*/ 117 h 217"/>
                <a:gd name="T28" fmla="*/ 40 w 285"/>
                <a:gd name="T29" fmla="*/ 96 h 217"/>
                <a:gd name="T30" fmla="*/ 16 w 285"/>
                <a:gd name="T31" fmla="*/ 87 h 217"/>
                <a:gd name="T32" fmla="*/ 8 w 285"/>
                <a:gd name="T33" fmla="*/ 58 h 217"/>
                <a:gd name="T34" fmla="*/ 8 w 285"/>
                <a:gd name="T35" fmla="*/ 39 h 217"/>
                <a:gd name="T36" fmla="*/ 0 w 285"/>
                <a:gd name="T37" fmla="*/ 19 h 217"/>
                <a:gd name="T38" fmla="*/ 8 w 285"/>
                <a:gd name="T39" fmla="*/ 10 h 217"/>
                <a:gd name="T40" fmla="*/ 32 w 285"/>
                <a:gd name="T41" fmla="*/ 0 h 217"/>
                <a:gd name="T42" fmla="*/ 178 w 285"/>
                <a:gd name="T43" fmla="*/ 0 h 217"/>
                <a:gd name="T44" fmla="*/ 291 w 285"/>
                <a:gd name="T45" fmla="*/ 10 h 217"/>
                <a:gd name="T46" fmla="*/ 291 w 285"/>
                <a:gd name="T47" fmla="*/ 48 h 217"/>
                <a:gd name="T48" fmla="*/ 291 w 285"/>
                <a:gd name="T49" fmla="*/ 126 h 217"/>
                <a:gd name="T50" fmla="*/ 291 w 285"/>
                <a:gd name="T51" fmla="*/ 165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5"/>
                <a:gd name="T79" fmla="*/ 0 h 217"/>
                <a:gd name="T80" fmla="*/ 285 w 285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5" h="217">
                  <a:moveTo>
                    <a:pt x="285" y="133"/>
                  </a:moveTo>
                  <a:lnTo>
                    <a:pt x="277" y="133"/>
                  </a:lnTo>
                  <a:lnTo>
                    <a:pt x="229" y="217"/>
                  </a:lnTo>
                  <a:lnTo>
                    <a:pt x="214" y="186"/>
                  </a:lnTo>
                  <a:lnTo>
                    <a:pt x="214" y="178"/>
                  </a:lnTo>
                  <a:lnTo>
                    <a:pt x="198" y="186"/>
                  </a:lnTo>
                  <a:lnTo>
                    <a:pt x="174" y="178"/>
                  </a:lnTo>
                  <a:lnTo>
                    <a:pt x="135" y="163"/>
                  </a:lnTo>
                  <a:lnTo>
                    <a:pt x="127" y="147"/>
                  </a:lnTo>
                  <a:lnTo>
                    <a:pt x="103" y="147"/>
                  </a:lnTo>
                  <a:lnTo>
                    <a:pt x="80" y="116"/>
                  </a:lnTo>
                  <a:lnTo>
                    <a:pt x="48" y="116"/>
                  </a:lnTo>
                  <a:lnTo>
                    <a:pt x="48" y="94"/>
                  </a:lnTo>
                  <a:lnTo>
                    <a:pt x="32" y="94"/>
                  </a:lnTo>
                  <a:lnTo>
                    <a:pt x="40" y="77"/>
                  </a:lnTo>
                  <a:lnTo>
                    <a:pt x="16" y="70"/>
                  </a:lnTo>
                  <a:lnTo>
                    <a:pt x="8" y="47"/>
                  </a:lnTo>
                  <a:lnTo>
                    <a:pt x="8" y="31"/>
                  </a:lnTo>
                  <a:lnTo>
                    <a:pt x="0" y="15"/>
                  </a:lnTo>
                  <a:lnTo>
                    <a:pt x="8" y="8"/>
                  </a:lnTo>
                  <a:lnTo>
                    <a:pt x="32" y="0"/>
                  </a:lnTo>
                  <a:lnTo>
                    <a:pt x="174" y="0"/>
                  </a:lnTo>
                  <a:lnTo>
                    <a:pt x="285" y="8"/>
                  </a:lnTo>
                  <a:lnTo>
                    <a:pt x="285" y="39"/>
                  </a:lnTo>
                  <a:lnTo>
                    <a:pt x="285" y="101"/>
                  </a:lnTo>
                  <a:lnTo>
                    <a:pt x="285" y="13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2" name="Freeform 162"/>
            <p:cNvSpPr>
              <a:spLocks noChangeAspect="1"/>
            </p:cNvSpPr>
            <p:nvPr/>
          </p:nvSpPr>
          <p:spPr bwMode="auto">
            <a:xfrm>
              <a:off x="858" y="672"/>
              <a:ext cx="335" cy="324"/>
            </a:xfrm>
            <a:custGeom>
              <a:avLst/>
              <a:gdLst>
                <a:gd name="T0" fmla="*/ 0 w 336"/>
                <a:gd name="T1" fmla="*/ 322 h 290"/>
                <a:gd name="T2" fmla="*/ 62 w 336"/>
                <a:gd name="T3" fmla="*/ 225 h 290"/>
                <a:gd name="T4" fmla="*/ 62 w 336"/>
                <a:gd name="T5" fmla="*/ 137 h 290"/>
                <a:gd name="T6" fmla="*/ 125 w 336"/>
                <a:gd name="T7" fmla="*/ 0 h 290"/>
                <a:gd name="T8" fmla="*/ 193 w 336"/>
                <a:gd name="T9" fmla="*/ 0 h 290"/>
                <a:gd name="T10" fmla="*/ 193 w 336"/>
                <a:gd name="T11" fmla="*/ 117 h 290"/>
                <a:gd name="T12" fmla="*/ 232 w 336"/>
                <a:gd name="T13" fmla="*/ 117 h 290"/>
                <a:gd name="T14" fmla="*/ 232 w 336"/>
                <a:gd name="T15" fmla="*/ 185 h 290"/>
                <a:gd name="T16" fmla="*/ 272 w 336"/>
                <a:gd name="T17" fmla="*/ 206 h 290"/>
                <a:gd name="T18" fmla="*/ 263 w 336"/>
                <a:gd name="T19" fmla="*/ 245 h 290"/>
                <a:gd name="T20" fmla="*/ 334 w 336"/>
                <a:gd name="T21" fmla="*/ 245 h 290"/>
                <a:gd name="T22" fmla="*/ 334 w 336"/>
                <a:gd name="T23" fmla="*/ 322 h 290"/>
                <a:gd name="T24" fmla="*/ 334 w 336"/>
                <a:gd name="T25" fmla="*/ 362 h 290"/>
                <a:gd name="T26" fmla="*/ 326 w 336"/>
                <a:gd name="T27" fmla="*/ 362 h 290"/>
                <a:gd name="T28" fmla="*/ 302 w 336"/>
                <a:gd name="T29" fmla="*/ 362 h 290"/>
                <a:gd name="T30" fmla="*/ 15 w 336"/>
                <a:gd name="T31" fmla="*/ 362 h 290"/>
                <a:gd name="T32" fmla="*/ 0 w 336"/>
                <a:gd name="T33" fmla="*/ 322 h 2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6"/>
                <a:gd name="T52" fmla="*/ 0 h 290"/>
                <a:gd name="T53" fmla="*/ 336 w 336"/>
                <a:gd name="T54" fmla="*/ 290 h 2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6" h="290">
                  <a:moveTo>
                    <a:pt x="0" y="258"/>
                  </a:moveTo>
                  <a:lnTo>
                    <a:pt x="62" y="180"/>
                  </a:lnTo>
                  <a:lnTo>
                    <a:pt x="62" y="110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94"/>
                  </a:lnTo>
                  <a:lnTo>
                    <a:pt x="234" y="94"/>
                  </a:lnTo>
                  <a:lnTo>
                    <a:pt x="234" y="149"/>
                  </a:lnTo>
                  <a:lnTo>
                    <a:pt x="274" y="165"/>
                  </a:lnTo>
                  <a:lnTo>
                    <a:pt x="265" y="196"/>
                  </a:lnTo>
                  <a:lnTo>
                    <a:pt x="336" y="196"/>
                  </a:lnTo>
                  <a:lnTo>
                    <a:pt x="336" y="258"/>
                  </a:lnTo>
                  <a:lnTo>
                    <a:pt x="336" y="290"/>
                  </a:lnTo>
                  <a:lnTo>
                    <a:pt x="328" y="290"/>
                  </a:lnTo>
                  <a:lnTo>
                    <a:pt x="304" y="290"/>
                  </a:lnTo>
                  <a:lnTo>
                    <a:pt x="15" y="29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3" name="Freeform 163"/>
            <p:cNvSpPr>
              <a:spLocks noChangeAspect="1"/>
            </p:cNvSpPr>
            <p:nvPr/>
          </p:nvSpPr>
          <p:spPr bwMode="auto">
            <a:xfrm>
              <a:off x="1956" y="1512"/>
              <a:ext cx="350" cy="263"/>
            </a:xfrm>
            <a:custGeom>
              <a:avLst/>
              <a:gdLst>
                <a:gd name="T0" fmla="*/ 152 w 347"/>
                <a:gd name="T1" fmla="*/ 29 h 234"/>
                <a:gd name="T2" fmla="*/ 218 w 347"/>
                <a:gd name="T3" fmla="*/ 10 h 234"/>
                <a:gd name="T4" fmla="*/ 241 w 347"/>
                <a:gd name="T5" fmla="*/ 10 h 234"/>
                <a:gd name="T6" fmla="*/ 264 w 347"/>
                <a:gd name="T7" fmla="*/ 39 h 234"/>
                <a:gd name="T8" fmla="*/ 280 w 347"/>
                <a:gd name="T9" fmla="*/ 39 h 234"/>
                <a:gd name="T10" fmla="*/ 280 w 347"/>
                <a:gd name="T11" fmla="*/ 49 h 234"/>
                <a:gd name="T12" fmla="*/ 298 w 347"/>
                <a:gd name="T13" fmla="*/ 69 h 234"/>
                <a:gd name="T14" fmla="*/ 353 w 347"/>
                <a:gd name="T15" fmla="*/ 99 h 234"/>
                <a:gd name="T16" fmla="*/ 218 w 347"/>
                <a:gd name="T17" fmla="*/ 296 h 234"/>
                <a:gd name="T18" fmla="*/ 178 w 347"/>
                <a:gd name="T19" fmla="*/ 256 h 234"/>
                <a:gd name="T20" fmla="*/ 168 w 347"/>
                <a:gd name="T21" fmla="*/ 256 h 234"/>
                <a:gd name="T22" fmla="*/ 48 w 347"/>
                <a:gd name="T23" fmla="*/ 157 h 234"/>
                <a:gd name="T24" fmla="*/ 0 w 347"/>
                <a:gd name="T25" fmla="*/ 118 h 234"/>
                <a:gd name="T26" fmla="*/ 136 w 347"/>
                <a:gd name="T27" fmla="*/ 0 h 234"/>
                <a:gd name="T28" fmla="*/ 152 w 347"/>
                <a:gd name="T29" fmla="*/ 29 h 2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7"/>
                <a:gd name="T46" fmla="*/ 0 h 234"/>
                <a:gd name="T47" fmla="*/ 347 w 347"/>
                <a:gd name="T48" fmla="*/ 234 h 2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7" h="234">
                  <a:moveTo>
                    <a:pt x="150" y="23"/>
                  </a:moveTo>
                  <a:lnTo>
                    <a:pt x="214" y="8"/>
                  </a:lnTo>
                  <a:lnTo>
                    <a:pt x="237" y="8"/>
                  </a:lnTo>
                  <a:lnTo>
                    <a:pt x="260" y="31"/>
                  </a:lnTo>
                  <a:lnTo>
                    <a:pt x="276" y="31"/>
                  </a:lnTo>
                  <a:lnTo>
                    <a:pt x="276" y="39"/>
                  </a:lnTo>
                  <a:lnTo>
                    <a:pt x="292" y="54"/>
                  </a:lnTo>
                  <a:lnTo>
                    <a:pt x="347" y="78"/>
                  </a:lnTo>
                  <a:lnTo>
                    <a:pt x="214" y="234"/>
                  </a:lnTo>
                  <a:lnTo>
                    <a:pt x="174" y="203"/>
                  </a:lnTo>
                  <a:lnTo>
                    <a:pt x="166" y="203"/>
                  </a:lnTo>
                  <a:lnTo>
                    <a:pt x="48" y="125"/>
                  </a:lnTo>
                  <a:lnTo>
                    <a:pt x="0" y="93"/>
                  </a:lnTo>
                  <a:lnTo>
                    <a:pt x="134" y="0"/>
                  </a:lnTo>
                  <a:lnTo>
                    <a:pt x="150" y="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4" name="Freeform 164"/>
            <p:cNvSpPr>
              <a:spLocks noChangeAspect="1"/>
            </p:cNvSpPr>
            <p:nvPr/>
          </p:nvSpPr>
          <p:spPr bwMode="auto">
            <a:xfrm>
              <a:off x="2864" y="3445"/>
              <a:ext cx="400" cy="708"/>
            </a:xfrm>
            <a:custGeom>
              <a:avLst/>
              <a:gdLst>
                <a:gd name="T0" fmla="*/ 204 w 400"/>
                <a:gd name="T1" fmla="*/ 782 h 633"/>
                <a:gd name="T2" fmla="*/ 204 w 400"/>
                <a:gd name="T3" fmla="*/ 752 h 633"/>
                <a:gd name="T4" fmla="*/ 189 w 400"/>
                <a:gd name="T5" fmla="*/ 752 h 633"/>
                <a:gd name="T6" fmla="*/ 189 w 400"/>
                <a:gd name="T7" fmla="*/ 665 h 633"/>
                <a:gd name="T8" fmla="*/ 204 w 400"/>
                <a:gd name="T9" fmla="*/ 644 h 633"/>
                <a:gd name="T10" fmla="*/ 189 w 400"/>
                <a:gd name="T11" fmla="*/ 644 h 633"/>
                <a:gd name="T12" fmla="*/ 189 w 400"/>
                <a:gd name="T13" fmla="*/ 567 h 633"/>
                <a:gd name="T14" fmla="*/ 149 w 400"/>
                <a:gd name="T15" fmla="*/ 567 h 633"/>
                <a:gd name="T16" fmla="*/ 149 w 400"/>
                <a:gd name="T17" fmla="*/ 441 h 633"/>
                <a:gd name="T18" fmla="*/ 126 w 400"/>
                <a:gd name="T19" fmla="*/ 441 h 633"/>
                <a:gd name="T20" fmla="*/ 109 w 400"/>
                <a:gd name="T21" fmla="*/ 410 h 633"/>
                <a:gd name="T22" fmla="*/ 70 w 400"/>
                <a:gd name="T23" fmla="*/ 402 h 633"/>
                <a:gd name="T24" fmla="*/ 24 w 400"/>
                <a:gd name="T25" fmla="*/ 254 h 633"/>
                <a:gd name="T26" fmla="*/ 0 w 400"/>
                <a:gd name="T27" fmla="*/ 215 h 633"/>
                <a:gd name="T28" fmla="*/ 8 w 400"/>
                <a:gd name="T29" fmla="*/ 177 h 633"/>
                <a:gd name="T30" fmla="*/ 31 w 400"/>
                <a:gd name="T31" fmla="*/ 157 h 633"/>
                <a:gd name="T32" fmla="*/ 55 w 400"/>
                <a:gd name="T33" fmla="*/ 177 h 633"/>
                <a:gd name="T34" fmla="*/ 55 w 400"/>
                <a:gd name="T35" fmla="*/ 97 h 633"/>
                <a:gd name="T36" fmla="*/ 55 w 400"/>
                <a:gd name="T37" fmla="*/ 0 h 633"/>
                <a:gd name="T38" fmla="*/ 70 w 400"/>
                <a:gd name="T39" fmla="*/ 0 h 633"/>
                <a:gd name="T40" fmla="*/ 149 w 400"/>
                <a:gd name="T41" fmla="*/ 0 h 633"/>
                <a:gd name="T42" fmla="*/ 157 w 400"/>
                <a:gd name="T43" fmla="*/ 39 h 633"/>
                <a:gd name="T44" fmla="*/ 204 w 400"/>
                <a:gd name="T45" fmla="*/ 39 h 633"/>
                <a:gd name="T46" fmla="*/ 204 w 400"/>
                <a:gd name="T47" fmla="*/ 59 h 633"/>
                <a:gd name="T48" fmla="*/ 212 w 400"/>
                <a:gd name="T49" fmla="*/ 59 h 633"/>
                <a:gd name="T50" fmla="*/ 204 w 400"/>
                <a:gd name="T51" fmla="*/ 78 h 633"/>
                <a:gd name="T52" fmla="*/ 219 w 400"/>
                <a:gd name="T53" fmla="*/ 97 h 633"/>
                <a:gd name="T54" fmla="*/ 219 w 400"/>
                <a:gd name="T55" fmla="*/ 147 h 633"/>
                <a:gd name="T56" fmla="*/ 274 w 400"/>
                <a:gd name="T57" fmla="*/ 215 h 633"/>
                <a:gd name="T58" fmla="*/ 298 w 400"/>
                <a:gd name="T59" fmla="*/ 215 h 633"/>
                <a:gd name="T60" fmla="*/ 298 w 400"/>
                <a:gd name="T61" fmla="*/ 235 h 633"/>
                <a:gd name="T62" fmla="*/ 353 w 400"/>
                <a:gd name="T63" fmla="*/ 254 h 633"/>
                <a:gd name="T64" fmla="*/ 353 w 400"/>
                <a:gd name="T65" fmla="*/ 333 h 633"/>
                <a:gd name="T66" fmla="*/ 400 w 400"/>
                <a:gd name="T67" fmla="*/ 402 h 633"/>
                <a:gd name="T68" fmla="*/ 204 w 400"/>
                <a:gd name="T69" fmla="*/ 402 h 633"/>
                <a:gd name="T70" fmla="*/ 204 w 400"/>
                <a:gd name="T71" fmla="*/ 595 h 633"/>
                <a:gd name="T72" fmla="*/ 392 w 400"/>
                <a:gd name="T73" fmla="*/ 595 h 633"/>
                <a:gd name="T74" fmla="*/ 353 w 400"/>
                <a:gd name="T75" fmla="*/ 792 h 633"/>
                <a:gd name="T76" fmla="*/ 204 w 400"/>
                <a:gd name="T77" fmla="*/ 782 h 6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0"/>
                <a:gd name="T118" fmla="*/ 0 h 633"/>
                <a:gd name="T119" fmla="*/ 400 w 400"/>
                <a:gd name="T120" fmla="*/ 633 h 6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0" h="633">
                  <a:moveTo>
                    <a:pt x="204" y="625"/>
                  </a:moveTo>
                  <a:lnTo>
                    <a:pt x="204" y="601"/>
                  </a:lnTo>
                  <a:lnTo>
                    <a:pt x="189" y="601"/>
                  </a:lnTo>
                  <a:lnTo>
                    <a:pt x="189" y="532"/>
                  </a:lnTo>
                  <a:lnTo>
                    <a:pt x="204" y="515"/>
                  </a:lnTo>
                  <a:lnTo>
                    <a:pt x="189" y="515"/>
                  </a:lnTo>
                  <a:lnTo>
                    <a:pt x="189" y="453"/>
                  </a:lnTo>
                  <a:lnTo>
                    <a:pt x="149" y="453"/>
                  </a:lnTo>
                  <a:lnTo>
                    <a:pt x="149" y="352"/>
                  </a:lnTo>
                  <a:lnTo>
                    <a:pt x="126" y="352"/>
                  </a:lnTo>
                  <a:lnTo>
                    <a:pt x="109" y="328"/>
                  </a:lnTo>
                  <a:lnTo>
                    <a:pt x="70" y="321"/>
                  </a:lnTo>
                  <a:lnTo>
                    <a:pt x="24" y="203"/>
                  </a:lnTo>
                  <a:lnTo>
                    <a:pt x="0" y="172"/>
                  </a:lnTo>
                  <a:lnTo>
                    <a:pt x="8" y="141"/>
                  </a:lnTo>
                  <a:lnTo>
                    <a:pt x="31" y="125"/>
                  </a:lnTo>
                  <a:lnTo>
                    <a:pt x="55" y="141"/>
                  </a:lnTo>
                  <a:lnTo>
                    <a:pt x="55" y="78"/>
                  </a:lnTo>
                  <a:lnTo>
                    <a:pt x="55" y="0"/>
                  </a:lnTo>
                  <a:lnTo>
                    <a:pt x="70" y="0"/>
                  </a:lnTo>
                  <a:lnTo>
                    <a:pt x="149" y="0"/>
                  </a:lnTo>
                  <a:lnTo>
                    <a:pt x="157" y="31"/>
                  </a:lnTo>
                  <a:lnTo>
                    <a:pt x="204" y="31"/>
                  </a:lnTo>
                  <a:lnTo>
                    <a:pt x="204" y="47"/>
                  </a:lnTo>
                  <a:lnTo>
                    <a:pt x="212" y="47"/>
                  </a:lnTo>
                  <a:lnTo>
                    <a:pt x="204" y="63"/>
                  </a:lnTo>
                  <a:lnTo>
                    <a:pt x="219" y="78"/>
                  </a:lnTo>
                  <a:lnTo>
                    <a:pt x="219" y="117"/>
                  </a:lnTo>
                  <a:lnTo>
                    <a:pt x="274" y="172"/>
                  </a:lnTo>
                  <a:lnTo>
                    <a:pt x="298" y="172"/>
                  </a:lnTo>
                  <a:lnTo>
                    <a:pt x="298" y="188"/>
                  </a:lnTo>
                  <a:lnTo>
                    <a:pt x="353" y="203"/>
                  </a:lnTo>
                  <a:lnTo>
                    <a:pt x="353" y="266"/>
                  </a:lnTo>
                  <a:lnTo>
                    <a:pt x="400" y="321"/>
                  </a:lnTo>
                  <a:lnTo>
                    <a:pt x="204" y="321"/>
                  </a:lnTo>
                  <a:lnTo>
                    <a:pt x="204" y="476"/>
                  </a:lnTo>
                  <a:lnTo>
                    <a:pt x="392" y="476"/>
                  </a:lnTo>
                  <a:lnTo>
                    <a:pt x="353" y="633"/>
                  </a:lnTo>
                  <a:lnTo>
                    <a:pt x="204" y="6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5" name="Freeform 165"/>
            <p:cNvSpPr>
              <a:spLocks noChangeAspect="1"/>
            </p:cNvSpPr>
            <p:nvPr/>
          </p:nvSpPr>
          <p:spPr bwMode="auto">
            <a:xfrm>
              <a:off x="2745" y="1754"/>
              <a:ext cx="337" cy="292"/>
            </a:xfrm>
            <a:custGeom>
              <a:avLst/>
              <a:gdLst>
                <a:gd name="T0" fmla="*/ 226 w 338"/>
                <a:gd name="T1" fmla="*/ 259 h 260"/>
                <a:gd name="T2" fmla="*/ 87 w 338"/>
                <a:gd name="T3" fmla="*/ 328 h 260"/>
                <a:gd name="T4" fmla="*/ 63 w 338"/>
                <a:gd name="T5" fmla="*/ 309 h 260"/>
                <a:gd name="T6" fmla="*/ 63 w 338"/>
                <a:gd name="T7" fmla="*/ 268 h 260"/>
                <a:gd name="T8" fmla="*/ 55 w 338"/>
                <a:gd name="T9" fmla="*/ 268 h 260"/>
                <a:gd name="T10" fmla="*/ 48 w 338"/>
                <a:gd name="T11" fmla="*/ 219 h 260"/>
                <a:gd name="T12" fmla="*/ 31 w 338"/>
                <a:gd name="T13" fmla="*/ 219 h 260"/>
                <a:gd name="T14" fmla="*/ 31 w 338"/>
                <a:gd name="T15" fmla="*/ 168 h 260"/>
                <a:gd name="T16" fmla="*/ 16 w 338"/>
                <a:gd name="T17" fmla="*/ 150 h 260"/>
                <a:gd name="T18" fmla="*/ 0 w 338"/>
                <a:gd name="T19" fmla="*/ 142 h 260"/>
                <a:gd name="T20" fmla="*/ 31 w 338"/>
                <a:gd name="T21" fmla="*/ 81 h 260"/>
                <a:gd name="T22" fmla="*/ 87 w 338"/>
                <a:gd name="T23" fmla="*/ 81 h 260"/>
                <a:gd name="T24" fmla="*/ 118 w 338"/>
                <a:gd name="T25" fmla="*/ 20 h 260"/>
                <a:gd name="T26" fmla="*/ 126 w 338"/>
                <a:gd name="T27" fmla="*/ 20 h 260"/>
                <a:gd name="T28" fmla="*/ 157 w 338"/>
                <a:gd name="T29" fmla="*/ 0 h 260"/>
                <a:gd name="T30" fmla="*/ 203 w 338"/>
                <a:gd name="T31" fmla="*/ 150 h 260"/>
                <a:gd name="T32" fmla="*/ 226 w 338"/>
                <a:gd name="T33" fmla="*/ 179 h 260"/>
                <a:gd name="T34" fmla="*/ 234 w 338"/>
                <a:gd name="T35" fmla="*/ 229 h 260"/>
                <a:gd name="T36" fmla="*/ 297 w 338"/>
                <a:gd name="T37" fmla="*/ 248 h 260"/>
                <a:gd name="T38" fmla="*/ 336 w 338"/>
                <a:gd name="T39" fmla="*/ 268 h 260"/>
                <a:gd name="T40" fmla="*/ 305 w 338"/>
                <a:gd name="T41" fmla="*/ 298 h 260"/>
                <a:gd name="T42" fmla="*/ 226 w 338"/>
                <a:gd name="T43" fmla="*/ 259 h 2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8"/>
                <a:gd name="T67" fmla="*/ 0 h 260"/>
                <a:gd name="T68" fmla="*/ 338 w 338"/>
                <a:gd name="T69" fmla="*/ 260 h 2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8" h="260">
                  <a:moveTo>
                    <a:pt x="228" y="206"/>
                  </a:moveTo>
                  <a:lnTo>
                    <a:pt x="87" y="260"/>
                  </a:lnTo>
                  <a:lnTo>
                    <a:pt x="63" y="245"/>
                  </a:lnTo>
                  <a:lnTo>
                    <a:pt x="63" y="213"/>
                  </a:lnTo>
                  <a:lnTo>
                    <a:pt x="55" y="213"/>
                  </a:lnTo>
                  <a:lnTo>
                    <a:pt x="48" y="174"/>
                  </a:lnTo>
                  <a:lnTo>
                    <a:pt x="31" y="174"/>
                  </a:lnTo>
                  <a:lnTo>
                    <a:pt x="31" y="134"/>
                  </a:lnTo>
                  <a:lnTo>
                    <a:pt x="16" y="119"/>
                  </a:lnTo>
                  <a:lnTo>
                    <a:pt x="0" y="112"/>
                  </a:lnTo>
                  <a:lnTo>
                    <a:pt x="31" y="64"/>
                  </a:lnTo>
                  <a:lnTo>
                    <a:pt x="87" y="64"/>
                  </a:lnTo>
                  <a:lnTo>
                    <a:pt x="118" y="16"/>
                  </a:lnTo>
                  <a:lnTo>
                    <a:pt x="126" y="16"/>
                  </a:lnTo>
                  <a:lnTo>
                    <a:pt x="157" y="0"/>
                  </a:lnTo>
                  <a:lnTo>
                    <a:pt x="205" y="119"/>
                  </a:lnTo>
                  <a:lnTo>
                    <a:pt x="228" y="142"/>
                  </a:lnTo>
                  <a:lnTo>
                    <a:pt x="236" y="182"/>
                  </a:lnTo>
                  <a:lnTo>
                    <a:pt x="299" y="197"/>
                  </a:lnTo>
                  <a:lnTo>
                    <a:pt x="338" y="213"/>
                  </a:lnTo>
                  <a:lnTo>
                    <a:pt x="307" y="236"/>
                  </a:lnTo>
                  <a:lnTo>
                    <a:pt x="228" y="20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6" name="Freeform 166"/>
            <p:cNvSpPr>
              <a:spLocks noChangeAspect="1"/>
            </p:cNvSpPr>
            <p:nvPr/>
          </p:nvSpPr>
          <p:spPr bwMode="auto">
            <a:xfrm>
              <a:off x="2594" y="2055"/>
              <a:ext cx="410" cy="375"/>
            </a:xfrm>
            <a:custGeom>
              <a:avLst/>
              <a:gdLst>
                <a:gd name="T0" fmla="*/ 16 w 409"/>
                <a:gd name="T1" fmla="*/ 224 h 337"/>
                <a:gd name="T2" fmla="*/ 23 w 409"/>
                <a:gd name="T3" fmla="*/ 224 h 337"/>
                <a:gd name="T4" fmla="*/ 16 w 409"/>
                <a:gd name="T5" fmla="*/ 185 h 337"/>
                <a:gd name="T6" fmla="*/ 23 w 409"/>
                <a:gd name="T7" fmla="*/ 145 h 337"/>
                <a:gd name="T8" fmla="*/ 23 w 409"/>
                <a:gd name="T9" fmla="*/ 136 h 337"/>
                <a:gd name="T10" fmla="*/ 55 w 409"/>
                <a:gd name="T11" fmla="*/ 136 h 337"/>
                <a:gd name="T12" fmla="*/ 134 w 409"/>
                <a:gd name="T13" fmla="*/ 97 h 337"/>
                <a:gd name="T14" fmla="*/ 165 w 409"/>
                <a:gd name="T15" fmla="*/ 38 h 337"/>
                <a:gd name="T16" fmla="*/ 238 w 409"/>
                <a:gd name="T17" fmla="*/ 0 h 337"/>
                <a:gd name="T18" fmla="*/ 246 w 409"/>
                <a:gd name="T19" fmla="*/ 29 h 337"/>
                <a:gd name="T20" fmla="*/ 246 w 409"/>
                <a:gd name="T21" fmla="*/ 48 h 337"/>
                <a:gd name="T22" fmla="*/ 301 w 409"/>
                <a:gd name="T23" fmla="*/ 97 h 337"/>
                <a:gd name="T24" fmla="*/ 340 w 409"/>
                <a:gd name="T25" fmla="*/ 175 h 337"/>
                <a:gd name="T26" fmla="*/ 379 w 409"/>
                <a:gd name="T27" fmla="*/ 194 h 337"/>
                <a:gd name="T28" fmla="*/ 387 w 409"/>
                <a:gd name="T29" fmla="*/ 253 h 337"/>
                <a:gd name="T30" fmla="*/ 411 w 409"/>
                <a:gd name="T31" fmla="*/ 273 h 337"/>
                <a:gd name="T32" fmla="*/ 395 w 409"/>
                <a:gd name="T33" fmla="*/ 359 h 337"/>
                <a:gd name="T34" fmla="*/ 230 w 409"/>
                <a:gd name="T35" fmla="*/ 407 h 337"/>
                <a:gd name="T36" fmla="*/ 214 w 409"/>
                <a:gd name="T37" fmla="*/ 379 h 337"/>
                <a:gd name="T38" fmla="*/ 197 w 409"/>
                <a:gd name="T39" fmla="*/ 379 h 337"/>
                <a:gd name="T40" fmla="*/ 95 w 409"/>
                <a:gd name="T41" fmla="*/ 417 h 337"/>
                <a:gd name="T42" fmla="*/ 86 w 409"/>
                <a:gd name="T43" fmla="*/ 407 h 337"/>
                <a:gd name="T44" fmla="*/ 86 w 409"/>
                <a:gd name="T45" fmla="*/ 379 h 337"/>
                <a:gd name="T46" fmla="*/ 78 w 409"/>
                <a:gd name="T47" fmla="*/ 359 h 337"/>
                <a:gd name="T48" fmla="*/ 47 w 409"/>
                <a:gd name="T49" fmla="*/ 330 h 337"/>
                <a:gd name="T50" fmla="*/ 0 w 409"/>
                <a:gd name="T51" fmla="*/ 253 h 337"/>
                <a:gd name="T52" fmla="*/ 16 w 409"/>
                <a:gd name="T53" fmla="*/ 224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9"/>
                <a:gd name="T82" fmla="*/ 0 h 337"/>
                <a:gd name="T83" fmla="*/ 409 w 409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9" h="337">
                  <a:moveTo>
                    <a:pt x="16" y="181"/>
                  </a:moveTo>
                  <a:lnTo>
                    <a:pt x="23" y="181"/>
                  </a:lnTo>
                  <a:lnTo>
                    <a:pt x="16" y="149"/>
                  </a:lnTo>
                  <a:lnTo>
                    <a:pt x="23" y="117"/>
                  </a:lnTo>
                  <a:lnTo>
                    <a:pt x="23" y="110"/>
                  </a:lnTo>
                  <a:lnTo>
                    <a:pt x="55" y="110"/>
                  </a:lnTo>
                  <a:lnTo>
                    <a:pt x="134" y="78"/>
                  </a:lnTo>
                  <a:lnTo>
                    <a:pt x="165" y="31"/>
                  </a:lnTo>
                  <a:lnTo>
                    <a:pt x="236" y="0"/>
                  </a:lnTo>
                  <a:lnTo>
                    <a:pt x="244" y="23"/>
                  </a:lnTo>
                  <a:lnTo>
                    <a:pt x="244" y="39"/>
                  </a:lnTo>
                  <a:lnTo>
                    <a:pt x="299" y="78"/>
                  </a:lnTo>
                  <a:lnTo>
                    <a:pt x="338" y="141"/>
                  </a:lnTo>
                  <a:lnTo>
                    <a:pt x="377" y="156"/>
                  </a:lnTo>
                  <a:lnTo>
                    <a:pt x="385" y="204"/>
                  </a:lnTo>
                  <a:lnTo>
                    <a:pt x="409" y="220"/>
                  </a:lnTo>
                  <a:lnTo>
                    <a:pt x="393" y="290"/>
                  </a:lnTo>
                  <a:lnTo>
                    <a:pt x="228" y="329"/>
                  </a:lnTo>
                  <a:lnTo>
                    <a:pt x="212" y="306"/>
                  </a:lnTo>
                  <a:lnTo>
                    <a:pt x="197" y="306"/>
                  </a:lnTo>
                  <a:lnTo>
                    <a:pt x="95" y="337"/>
                  </a:lnTo>
                  <a:lnTo>
                    <a:pt x="86" y="329"/>
                  </a:lnTo>
                  <a:lnTo>
                    <a:pt x="86" y="306"/>
                  </a:lnTo>
                  <a:lnTo>
                    <a:pt x="78" y="290"/>
                  </a:lnTo>
                  <a:lnTo>
                    <a:pt x="47" y="267"/>
                  </a:lnTo>
                  <a:lnTo>
                    <a:pt x="0" y="204"/>
                  </a:lnTo>
                  <a:lnTo>
                    <a:pt x="16" y="1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167"/>
            <p:cNvSpPr>
              <a:spLocks noChangeAspect="1"/>
            </p:cNvSpPr>
            <p:nvPr/>
          </p:nvSpPr>
          <p:spPr bwMode="auto">
            <a:xfrm>
              <a:off x="3257" y="3164"/>
              <a:ext cx="377" cy="384"/>
            </a:xfrm>
            <a:custGeom>
              <a:avLst/>
              <a:gdLst>
                <a:gd name="T0" fmla="*/ 8 w 378"/>
                <a:gd name="T1" fmla="*/ 234 h 343"/>
                <a:gd name="T2" fmla="*/ 0 w 378"/>
                <a:gd name="T3" fmla="*/ 226 h 343"/>
                <a:gd name="T4" fmla="*/ 8 w 378"/>
                <a:gd name="T5" fmla="*/ 226 h 343"/>
                <a:gd name="T6" fmla="*/ 8 w 378"/>
                <a:gd name="T7" fmla="*/ 39 h 343"/>
                <a:gd name="T8" fmla="*/ 40 w 378"/>
                <a:gd name="T9" fmla="*/ 39 h 343"/>
                <a:gd name="T10" fmla="*/ 31 w 378"/>
                <a:gd name="T11" fmla="*/ 29 h 343"/>
                <a:gd name="T12" fmla="*/ 40 w 378"/>
                <a:gd name="T13" fmla="*/ 29 h 343"/>
                <a:gd name="T14" fmla="*/ 55 w 378"/>
                <a:gd name="T15" fmla="*/ 0 h 343"/>
                <a:gd name="T16" fmla="*/ 71 w 378"/>
                <a:gd name="T17" fmla="*/ 0 h 343"/>
                <a:gd name="T18" fmla="*/ 127 w 378"/>
                <a:gd name="T19" fmla="*/ 39 h 343"/>
                <a:gd name="T20" fmla="*/ 134 w 378"/>
                <a:gd name="T21" fmla="*/ 39 h 343"/>
                <a:gd name="T22" fmla="*/ 149 w 378"/>
                <a:gd name="T23" fmla="*/ 49 h 343"/>
                <a:gd name="T24" fmla="*/ 166 w 378"/>
                <a:gd name="T25" fmla="*/ 67 h 343"/>
                <a:gd name="T26" fmla="*/ 166 w 378"/>
                <a:gd name="T27" fmla="*/ 88 h 343"/>
                <a:gd name="T28" fmla="*/ 189 w 378"/>
                <a:gd name="T29" fmla="*/ 88 h 343"/>
                <a:gd name="T30" fmla="*/ 210 w 378"/>
                <a:gd name="T31" fmla="*/ 147 h 343"/>
                <a:gd name="T32" fmla="*/ 250 w 378"/>
                <a:gd name="T33" fmla="*/ 147 h 343"/>
                <a:gd name="T34" fmla="*/ 266 w 378"/>
                <a:gd name="T35" fmla="*/ 186 h 343"/>
                <a:gd name="T36" fmla="*/ 313 w 378"/>
                <a:gd name="T37" fmla="*/ 206 h 343"/>
                <a:gd name="T38" fmla="*/ 313 w 378"/>
                <a:gd name="T39" fmla="*/ 234 h 343"/>
                <a:gd name="T40" fmla="*/ 337 w 378"/>
                <a:gd name="T41" fmla="*/ 245 h 343"/>
                <a:gd name="T42" fmla="*/ 360 w 378"/>
                <a:gd name="T43" fmla="*/ 283 h 343"/>
                <a:gd name="T44" fmla="*/ 376 w 378"/>
                <a:gd name="T45" fmla="*/ 303 h 343"/>
                <a:gd name="T46" fmla="*/ 368 w 378"/>
                <a:gd name="T47" fmla="*/ 333 h 343"/>
                <a:gd name="T48" fmla="*/ 337 w 378"/>
                <a:gd name="T49" fmla="*/ 381 h 343"/>
                <a:gd name="T50" fmla="*/ 313 w 378"/>
                <a:gd name="T51" fmla="*/ 373 h 343"/>
                <a:gd name="T52" fmla="*/ 313 w 378"/>
                <a:gd name="T53" fmla="*/ 421 h 343"/>
                <a:gd name="T54" fmla="*/ 298 w 378"/>
                <a:gd name="T55" fmla="*/ 430 h 343"/>
                <a:gd name="T56" fmla="*/ 242 w 378"/>
                <a:gd name="T57" fmla="*/ 411 h 343"/>
                <a:gd name="T58" fmla="*/ 157 w 378"/>
                <a:gd name="T59" fmla="*/ 421 h 343"/>
                <a:gd name="T60" fmla="*/ 71 w 378"/>
                <a:gd name="T61" fmla="*/ 391 h 343"/>
                <a:gd name="T62" fmla="*/ 63 w 378"/>
                <a:gd name="T63" fmla="*/ 373 h 343"/>
                <a:gd name="T64" fmla="*/ 63 w 378"/>
                <a:gd name="T65" fmla="*/ 333 h 343"/>
                <a:gd name="T66" fmla="*/ 40 w 378"/>
                <a:gd name="T67" fmla="*/ 303 h 343"/>
                <a:gd name="T68" fmla="*/ 8 w 378"/>
                <a:gd name="T69" fmla="*/ 303 h 343"/>
                <a:gd name="T70" fmla="*/ 8 w 378"/>
                <a:gd name="T71" fmla="*/ 234 h 3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8"/>
                <a:gd name="T109" fmla="*/ 0 h 343"/>
                <a:gd name="T110" fmla="*/ 378 w 378"/>
                <a:gd name="T111" fmla="*/ 343 h 3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8" h="343">
                  <a:moveTo>
                    <a:pt x="8" y="187"/>
                  </a:moveTo>
                  <a:lnTo>
                    <a:pt x="0" y="180"/>
                  </a:lnTo>
                  <a:lnTo>
                    <a:pt x="8" y="180"/>
                  </a:lnTo>
                  <a:lnTo>
                    <a:pt x="8" y="31"/>
                  </a:lnTo>
                  <a:lnTo>
                    <a:pt x="40" y="31"/>
                  </a:lnTo>
                  <a:lnTo>
                    <a:pt x="31" y="23"/>
                  </a:lnTo>
                  <a:lnTo>
                    <a:pt x="40" y="23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27" y="31"/>
                  </a:lnTo>
                  <a:lnTo>
                    <a:pt x="134" y="31"/>
                  </a:lnTo>
                  <a:lnTo>
                    <a:pt x="149" y="39"/>
                  </a:lnTo>
                  <a:lnTo>
                    <a:pt x="166" y="54"/>
                  </a:lnTo>
                  <a:lnTo>
                    <a:pt x="166" y="71"/>
                  </a:lnTo>
                  <a:lnTo>
                    <a:pt x="189" y="71"/>
                  </a:lnTo>
                  <a:lnTo>
                    <a:pt x="212" y="117"/>
                  </a:lnTo>
                  <a:lnTo>
                    <a:pt x="252" y="117"/>
                  </a:lnTo>
                  <a:lnTo>
                    <a:pt x="268" y="148"/>
                  </a:lnTo>
                  <a:lnTo>
                    <a:pt x="315" y="164"/>
                  </a:lnTo>
                  <a:lnTo>
                    <a:pt x="315" y="187"/>
                  </a:lnTo>
                  <a:lnTo>
                    <a:pt x="339" y="196"/>
                  </a:lnTo>
                  <a:lnTo>
                    <a:pt x="362" y="226"/>
                  </a:lnTo>
                  <a:lnTo>
                    <a:pt x="378" y="242"/>
                  </a:lnTo>
                  <a:lnTo>
                    <a:pt x="370" y="265"/>
                  </a:lnTo>
                  <a:lnTo>
                    <a:pt x="339" y="304"/>
                  </a:lnTo>
                  <a:lnTo>
                    <a:pt x="315" y="297"/>
                  </a:lnTo>
                  <a:lnTo>
                    <a:pt x="315" y="336"/>
                  </a:lnTo>
                  <a:lnTo>
                    <a:pt x="300" y="343"/>
                  </a:lnTo>
                  <a:lnTo>
                    <a:pt x="244" y="328"/>
                  </a:lnTo>
                  <a:lnTo>
                    <a:pt x="157" y="336"/>
                  </a:lnTo>
                  <a:lnTo>
                    <a:pt x="71" y="312"/>
                  </a:lnTo>
                  <a:lnTo>
                    <a:pt x="63" y="297"/>
                  </a:lnTo>
                  <a:lnTo>
                    <a:pt x="63" y="265"/>
                  </a:lnTo>
                  <a:lnTo>
                    <a:pt x="40" y="242"/>
                  </a:lnTo>
                  <a:lnTo>
                    <a:pt x="8" y="242"/>
                  </a:lnTo>
                  <a:lnTo>
                    <a:pt x="8" y="18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8" name="Freeform 168"/>
            <p:cNvSpPr>
              <a:spLocks noChangeAspect="1"/>
            </p:cNvSpPr>
            <p:nvPr/>
          </p:nvSpPr>
          <p:spPr bwMode="auto">
            <a:xfrm>
              <a:off x="1488" y="2842"/>
              <a:ext cx="156" cy="252"/>
            </a:xfrm>
            <a:custGeom>
              <a:avLst/>
              <a:gdLst>
                <a:gd name="T0" fmla="*/ 31 w 157"/>
                <a:gd name="T1" fmla="*/ 0 h 225"/>
                <a:gd name="T2" fmla="*/ 39 w 157"/>
                <a:gd name="T3" fmla="*/ 30 h 225"/>
                <a:gd name="T4" fmla="*/ 71 w 157"/>
                <a:gd name="T5" fmla="*/ 58 h 225"/>
                <a:gd name="T6" fmla="*/ 92 w 157"/>
                <a:gd name="T7" fmla="*/ 86 h 225"/>
                <a:gd name="T8" fmla="*/ 155 w 157"/>
                <a:gd name="T9" fmla="*/ 86 h 225"/>
                <a:gd name="T10" fmla="*/ 148 w 157"/>
                <a:gd name="T11" fmla="*/ 243 h 225"/>
                <a:gd name="T12" fmla="*/ 131 w 157"/>
                <a:gd name="T13" fmla="*/ 282 h 225"/>
                <a:gd name="T14" fmla="*/ 31 w 157"/>
                <a:gd name="T15" fmla="*/ 261 h 225"/>
                <a:gd name="T16" fmla="*/ 0 w 157"/>
                <a:gd name="T17" fmla="*/ 261 h 225"/>
                <a:gd name="T18" fmla="*/ 7 w 157"/>
                <a:gd name="T19" fmla="*/ 165 h 225"/>
                <a:gd name="T20" fmla="*/ 7 w 157"/>
                <a:gd name="T21" fmla="*/ 67 h 225"/>
                <a:gd name="T22" fmla="*/ 0 w 157"/>
                <a:gd name="T23" fmla="*/ 58 h 225"/>
                <a:gd name="T24" fmla="*/ 7 w 157"/>
                <a:gd name="T25" fmla="*/ 39 h 225"/>
                <a:gd name="T26" fmla="*/ 7 w 157"/>
                <a:gd name="T27" fmla="*/ 0 h 225"/>
                <a:gd name="T28" fmla="*/ 31 w 157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7"/>
                <a:gd name="T46" fmla="*/ 0 h 225"/>
                <a:gd name="T47" fmla="*/ 157 w 157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7" h="225">
                  <a:moveTo>
                    <a:pt x="31" y="0"/>
                  </a:moveTo>
                  <a:lnTo>
                    <a:pt x="39" y="24"/>
                  </a:lnTo>
                  <a:lnTo>
                    <a:pt x="71" y="46"/>
                  </a:lnTo>
                  <a:lnTo>
                    <a:pt x="94" y="69"/>
                  </a:lnTo>
                  <a:lnTo>
                    <a:pt x="157" y="69"/>
                  </a:lnTo>
                  <a:lnTo>
                    <a:pt x="150" y="194"/>
                  </a:lnTo>
                  <a:lnTo>
                    <a:pt x="133" y="225"/>
                  </a:lnTo>
                  <a:lnTo>
                    <a:pt x="31" y="208"/>
                  </a:lnTo>
                  <a:lnTo>
                    <a:pt x="0" y="208"/>
                  </a:lnTo>
                  <a:lnTo>
                    <a:pt x="7" y="131"/>
                  </a:lnTo>
                  <a:lnTo>
                    <a:pt x="7" y="54"/>
                  </a:lnTo>
                  <a:lnTo>
                    <a:pt x="0" y="46"/>
                  </a:lnTo>
                  <a:lnTo>
                    <a:pt x="7" y="31"/>
                  </a:lnTo>
                  <a:lnTo>
                    <a:pt x="7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9" name="Freeform 169"/>
            <p:cNvSpPr>
              <a:spLocks noChangeAspect="1"/>
            </p:cNvSpPr>
            <p:nvPr/>
          </p:nvSpPr>
          <p:spPr bwMode="auto">
            <a:xfrm>
              <a:off x="2705" y="2789"/>
              <a:ext cx="277" cy="305"/>
            </a:xfrm>
            <a:custGeom>
              <a:avLst/>
              <a:gdLst>
                <a:gd name="T0" fmla="*/ 55 w 277"/>
                <a:gd name="T1" fmla="*/ 88 h 273"/>
                <a:gd name="T2" fmla="*/ 151 w 277"/>
                <a:gd name="T3" fmla="*/ 0 h 273"/>
                <a:gd name="T4" fmla="*/ 190 w 277"/>
                <a:gd name="T5" fmla="*/ 10 h 273"/>
                <a:gd name="T6" fmla="*/ 214 w 277"/>
                <a:gd name="T7" fmla="*/ 39 h 273"/>
                <a:gd name="T8" fmla="*/ 198 w 277"/>
                <a:gd name="T9" fmla="*/ 49 h 273"/>
                <a:gd name="T10" fmla="*/ 214 w 277"/>
                <a:gd name="T11" fmla="*/ 88 h 273"/>
                <a:gd name="T12" fmla="*/ 214 w 277"/>
                <a:gd name="T13" fmla="*/ 117 h 273"/>
                <a:gd name="T14" fmla="*/ 222 w 277"/>
                <a:gd name="T15" fmla="*/ 126 h 273"/>
                <a:gd name="T16" fmla="*/ 214 w 277"/>
                <a:gd name="T17" fmla="*/ 146 h 273"/>
                <a:gd name="T18" fmla="*/ 222 w 277"/>
                <a:gd name="T19" fmla="*/ 166 h 273"/>
                <a:gd name="T20" fmla="*/ 222 w 277"/>
                <a:gd name="T21" fmla="*/ 194 h 273"/>
                <a:gd name="T22" fmla="*/ 214 w 277"/>
                <a:gd name="T23" fmla="*/ 194 h 273"/>
                <a:gd name="T24" fmla="*/ 230 w 277"/>
                <a:gd name="T25" fmla="*/ 194 h 273"/>
                <a:gd name="T26" fmla="*/ 230 w 277"/>
                <a:gd name="T27" fmla="*/ 233 h 273"/>
                <a:gd name="T28" fmla="*/ 230 w 277"/>
                <a:gd name="T29" fmla="*/ 242 h 273"/>
                <a:gd name="T30" fmla="*/ 277 w 277"/>
                <a:gd name="T31" fmla="*/ 282 h 273"/>
                <a:gd name="T32" fmla="*/ 277 w 277"/>
                <a:gd name="T33" fmla="*/ 301 h 273"/>
                <a:gd name="T34" fmla="*/ 198 w 277"/>
                <a:gd name="T35" fmla="*/ 341 h 273"/>
                <a:gd name="T36" fmla="*/ 166 w 277"/>
                <a:gd name="T37" fmla="*/ 301 h 273"/>
                <a:gd name="T38" fmla="*/ 151 w 277"/>
                <a:gd name="T39" fmla="*/ 263 h 273"/>
                <a:gd name="T40" fmla="*/ 31 w 277"/>
                <a:gd name="T41" fmla="*/ 194 h 273"/>
                <a:gd name="T42" fmla="*/ 24 w 277"/>
                <a:gd name="T43" fmla="*/ 166 h 273"/>
                <a:gd name="T44" fmla="*/ 0 w 277"/>
                <a:gd name="T45" fmla="*/ 156 h 273"/>
                <a:gd name="T46" fmla="*/ 0 w 277"/>
                <a:gd name="T47" fmla="*/ 146 h 273"/>
                <a:gd name="T48" fmla="*/ 55 w 277"/>
                <a:gd name="T49" fmla="*/ 88 h 2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7"/>
                <a:gd name="T76" fmla="*/ 0 h 273"/>
                <a:gd name="T77" fmla="*/ 277 w 277"/>
                <a:gd name="T78" fmla="*/ 273 h 2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7" h="273">
                  <a:moveTo>
                    <a:pt x="55" y="71"/>
                  </a:moveTo>
                  <a:lnTo>
                    <a:pt x="151" y="0"/>
                  </a:lnTo>
                  <a:lnTo>
                    <a:pt x="190" y="8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214" y="71"/>
                  </a:lnTo>
                  <a:lnTo>
                    <a:pt x="214" y="94"/>
                  </a:lnTo>
                  <a:lnTo>
                    <a:pt x="222" y="101"/>
                  </a:lnTo>
                  <a:lnTo>
                    <a:pt x="214" y="117"/>
                  </a:lnTo>
                  <a:lnTo>
                    <a:pt x="222" y="133"/>
                  </a:lnTo>
                  <a:lnTo>
                    <a:pt x="222" y="156"/>
                  </a:lnTo>
                  <a:lnTo>
                    <a:pt x="214" y="156"/>
                  </a:lnTo>
                  <a:lnTo>
                    <a:pt x="230" y="156"/>
                  </a:lnTo>
                  <a:lnTo>
                    <a:pt x="230" y="187"/>
                  </a:lnTo>
                  <a:lnTo>
                    <a:pt x="230" y="194"/>
                  </a:lnTo>
                  <a:lnTo>
                    <a:pt x="277" y="226"/>
                  </a:lnTo>
                  <a:lnTo>
                    <a:pt x="277" y="241"/>
                  </a:lnTo>
                  <a:lnTo>
                    <a:pt x="198" y="273"/>
                  </a:lnTo>
                  <a:lnTo>
                    <a:pt x="166" y="241"/>
                  </a:lnTo>
                  <a:lnTo>
                    <a:pt x="151" y="210"/>
                  </a:lnTo>
                  <a:lnTo>
                    <a:pt x="31" y="156"/>
                  </a:lnTo>
                  <a:lnTo>
                    <a:pt x="24" y="133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55" y="7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0" name="Freeform 170"/>
            <p:cNvSpPr>
              <a:spLocks noChangeAspect="1"/>
            </p:cNvSpPr>
            <p:nvPr/>
          </p:nvSpPr>
          <p:spPr bwMode="auto">
            <a:xfrm>
              <a:off x="2036" y="818"/>
              <a:ext cx="181" cy="229"/>
            </a:xfrm>
            <a:custGeom>
              <a:avLst/>
              <a:gdLst>
                <a:gd name="T0" fmla="*/ 181 w 181"/>
                <a:gd name="T1" fmla="*/ 40 h 206"/>
                <a:gd name="T2" fmla="*/ 181 w 181"/>
                <a:gd name="T3" fmla="*/ 48 h 206"/>
                <a:gd name="T4" fmla="*/ 158 w 181"/>
                <a:gd name="T5" fmla="*/ 118 h 206"/>
                <a:gd name="T6" fmla="*/ 150 w 181"/>
                <a:gd name="T7" fmla="*/ 129 h 206"/>
                <a:gd name="T8" fmla="*/ 166 w 181"/>
                <a:gd name="T9" fmla="*/ 167 h 206"/>
                <a:gd name="T10" fmla="*/ 158 w 181"/>
                <a:gd name="T11" fmla="*/ 177 h 206"/>
                <a:gd name="T12" fmla="*/ 181 w 181"/>
                <a:gd name="T13" fmla="*/ 235 h 206"/>
                <a:gd name="T14" fmla="*/ 150 w 181"/>
                <a:gd name="T15" fmla="*/ 255 h 206"/>
                <a:gd name="T16" fmla="*/ 24 w 181"/>
                <a:gd name="T17" fmla="*/ 255 h 206"/>
                <a:gd name="T18" fmla="*/ 31 w 181"/>
                <a:gd name="T19" fmla="*/ 235 h 206"/>
                <a:gd name="T20" fmla="*/ 8 w 181"/>
                <a:gd name="T21" fmla="*/ 215 h 206"/>
                <a:gd name="T22" fmla="*/ 8 w 181"/>
                <a:gd name="T23" fmla="*/ 167 h 206"/>
                <a:gd name="T24" fmla="*/ 0 w 181"/>
                <a:gd name="T25" fmla="*/ 167 h 206"/>
                <a:gd name="T26" fmla="*/ 0 w 181"/>
                <a:gd name="T27" fmla="*/ 118 h 206"/>
                <a:gd name="T28" fmla="*/ 8 w 181"/>
                <a:gd name="T29" fmla="*/ 79 h 206"/>
                <a:gd name="T30" fmla="*/ 31 w 181"/>
                <a:gd name="T31" fmla="*/ 58 h 206"/>
                <a:gd name="T32" fmla="*/ 31 w 181"/>
                <a:gd name="T33" fmla="*/ 20 h 206"/>
                <a:gd name="T34" fmla="*/ 63 w 181"/>
                <a:gd name="T35" fmla="*/ 10 h 206"/>
                <a:gd name="T36" fmla="*/ 134 w 181"/>
                <a:gd name="T37" fmla="*/ 0 h 206"/>
                <a:gd name="T38" fmla="*/ 181 w 181"/>
                <a:gd name="T39" fmla="*/ 40 h 2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"/>
                <a:gd name="T61" fmla="*/ 0 h 206"/>
                <a:gd name="T62" fmla="*/ 181 w 181"/>
                <a:gd name="T63" fmla="*/ 206 h 2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" h="206">
                  <a:moveTo>
                    <a:pt x="181" y="32"/>
                  </a:moveTo>
                  <a:lnTo>
                    <a:pt x="181" y="39"/>
                  </a:lnTo>
                  <a:lnTo>
                    <a:pt x="158" y="95"/>
                  </a:lnTo>
                  <a:lnTo>
                    <a:pt x="150" y="104"/>
                  </a:lnTo>
                  <a:lnTo>
                    <a:pt x="166" y="135"/>
                  </a:lnTo>
                  <a:lnTo>
                    <a:pt x="158" y="143"/>
                  </a:lnTo>
                  <a:lnTo>
                    <a:pt x="181" y="190"/>
                  </a:lnTo>
                  <a:lnTo>
                    <a:pt x="150" y="206"/>
                  </a:lnTo>
                  <a:lnTo>
                    <a:pt x="24" y="206"/>
                  </a:lnTo>
                  <a:lnTo>
                    <a:pt x="31" y="190"/>
                  </a:lnTo>
                  <a:lnTo>
                    <a:pt x="8" y="174"/>
                  </a:lnTo>
                  <a:lnTo>
                    <a:pt x="8" y="135"/>
                  </a:lnTo>
                  <a:lnTo>
                    <a:pt x="0" y="135"/>
                  </a:lnTo>
                  <a:lnTo>
                    <a:pt x="0" y="95"/>
                  </a:lnTo>
                  <a:lnTo>
                    <a:pt x="8" y="64"/>
                  </a:lnTo>
                  <a:lnTo>
                    <a:pt x="31" y="47"/>
                  </a:lnTo>
                  <a:lnTo>
                    <a:pt x="31" y="16"/>
                  </a:lnTo>
                  <a:lnTo>
                    <a:pt x="63" y="8"/>
                  </a:lnTo>
                  <a:lnTo>
                    <a:pt x="134" y="0"/>
                  </a:lnTo>
                  <a:lnTo>
                    <a:pt x="181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1" name="Freeform 171"/>
            <p:cNvSpPr>
              <a:spLocks noChangeAspect="1"/>
            </p:cNvSpPr>
            <p:nvPr/>
          </p:nvSpPr>
          <p:spPr bwMode="auto">
            <a:xfrm>
              <a:off x="1123" y="672"/>
              <a:ext cx="245" cy="297"/>
            </a:xfrm>
            <a:custGeom>
              <a:avLst/>
              <a:gdLst>
                <a:gd name="T0" fmla="*/ 247 w 243"/>
                <a:gd name="T1" fmla="*/ 0 h 265"/>
                <a:gd name="T2" fmla="*/ 224 w 243"/>
                <a:gd name="T3" fmla="*/ 68 h 265"/>
                <a:gd name="T4" fmla="*/ 247 w 243"/>
                <a:gd name="T5" fmla="*/ 106 h 265"/>
                <a:gd name="T6" fmla="*/ 224 w 243"/>
                <a:gd name="T7" fmla="*/ 106 h 265"/>
                <a:gd name="T8" fmla="*/ 215 w 243"/>
                <a:gd name="T9" fmla="*/ 166 h 265"/>
                <a:gd name="T10" fmla="*/ 239 w 243"/>
                <a:gd name="T11" fmla="*/ 176 h 265"/>
                <a:gd name="T12" fmla="*/ 208 w 243"/>
                <a:gd name="T13" fmla="*/ 186 h 265"/>
                <a:gd name="T14" fmla="*/ 224 w 243"/>
                <a:gd name="T15" fmla="*/ 215 h 265"/>
                <a:gd name="T16" fmla="*/ 208 w 243"/>
                <a:gd name="T17" fmla="*/ 225 h 265"/>
                <a:gd name="T18" fmla="*/ 224 w 243"/>
                <a:gd name="T19" fmla="*/ 245 h 265"/>
                <a:gd name="T20" fmla="*/ 159 w 243"/>
                <a:gd name="T21" fmla="*/ 256 h 265"/>
                <a:gd name="T22" fmla="*/ 208 w 243"/>
                <a:gd name="T23" fmla="*/ 284 h 265"/>
                <a:gd name="T24" fmla="*/ 159 w 243"/>
                <a:gd name="T25" fmla="*/ 284 h 265"/>
                <a:gd name="T26" fmla="*/ 183 w 243"/>
                <a:gd name="T27" fmla="*/ 323 h 265"/>
                <a:gd name="T28" fmla="*/ 174 w 243"/>
                <a:gd name="T29" fmla="*/ 333 h 265"/>
                <a:gd name="T30" fmla="*/ 73 w 243"/>
                <a:gd name="T31" fmla="*/ 323 h 265"/>
                <a:gd name="T32" fmla="*/ 73 w 243"/>
                <a:gd name="T33" fmla="*/ 245 h 265"/>
                <a:gd name="T34" fmla="*/ 0 w 243"/>
                <a:gd name="T35" fmla="*/ 245 h 265"/>
                <a:gd name="T36" fmla="*/ 8 w 243"/>
                <a:gd name="T37" fmla="*/ 206 h 265"/>
                <a:gd name="T38" fmla="*/ 24 w 243"/>
                <a:gd name="T39" fmla="*/ 166 h 265"/>
                <a:gd name="T40" fmla="*/ 73 w 243"/>
                <a:gd name="T41" fmla="*/ 166 h 265"/>
                <a:gd name="T42" fmla="*/ 73 w 243"/>
                <a:gd name="T43" fmla="*/ 106 h 265"/>
                <a:gd name="T44" fmla="*/ 96 w 243"/>
                <a:gd name="T45" fmla="*/ 106 h 265"/>
                <a:gd name="T46" fmla="*/ 120 w 243"/>
                <a:gd name="T47" fmla="*/ 19 h 265"/>
                <a:gd name="T48" fmla="*/ 135 w 243"/>
                <a:gd name="T49" fmla="*/ 19 h 265"/>
                <a:gd name="T50" fmla="*/ 127 w 243"/>
                <a:gd name="T51" fmla="*/ 0 h 265"/>
                <a:gd name="T52" fmla="*/ 247 w 243"/>
                <a:gd name="T53" fmla="*/ 0 h 2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3"/>
                <a:gd name="T82" fmla="*/ 0 h 265"/>
                <a:gd name="T83" fmla="*/ 243 w 243"/>
                <a:gd name="T84" fmla="*/ 265 h 2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3" h="265">
                  <a:moveTo>
                    <a:pt x="243" y="0"/>
                  </a:moveTo>
                  <a:lnTo>
                    <a:pt x="220" y="54"/>
                  </a:lnTo>
                  <a:lnTo>
                    <a:pt x="243" y="85"/>
                  </a:lnTo>
                  <a:lnTo>
                    <a:pt x="220" y="85"/>
                  </a:lnTo>
                  <a:lnTo>
                    <a:pt x="211" y="132"/>
                  </a:lnTo>
                  <a:lnTo>
                    <a:pt x="235" y="140"/>
                  </a:lnTo>
                  <a:lnTo>
                    <a:pt x="204" y="148"/>
                  </a:lnTo>
                  <a:lnTo>
                    <a:pt x="220" y="171"/>
                  </a:lnTo>
                  <a:lnTo>
                    <a:pt x="204" y="179"/>
                  </a:lnTo>
                  <a:lnTo>
                    <a:pt x="220" y="195"/>
                  </a:lnTo>
                  <a:lnTo>
                    <a:pt x="157" y="203"/>
                  </a:lnTo>
                  <a:lnTo>
                    <a:pt x="204" y="226"/>
                  </a:lnTo>
                  <a:lnTo>
                    <a:pt x="157" y="226"/>
                  </a:lnTo>
                  <a:lnTo>
                    <a:pt x="181" y="257"/>
                  </a:lnTo>
                  <a:lnTo>
                    <a:pt x="172" y="265"/>
                  </a:lnTo>
                  <a:lnTo>
                    <a:pt x="71" y="257"/>
                  </a:lnTo>
                  <a:lnTo>
                    <a:pt x="71" y="195"/>
                  </a:lnTo>
                  <a:lnTo>
                    <a:pt x="0" y="195"/>
                  </a:lnTo>
                  <a:lnTo>
                    <a:pt x="8" y="164"/>
                  </a:lnTo>
                  <a:lnTo>
                    <a:pt x="24" y="132"/>
                  </a:lnTo>
                  <a:lnTo>
                    <a:pt x="71" y="132"/>
                  </a:lnTo>
                  <a:lnTo>
                    <a:pt x="71" y="85"/>
                  </a:lnTo>
                  <a:lnTo>
                    <a:pt x="94" y="85"/>
                  </a:lnTo>
                  <a:lnTo>
                    <a:pt x="118" y="15"/>
                  </a:lnTo>
                  <a:lnTo>
                    <a:pt x="133" y="15"/>
                  </a:lnTo>
                  <a:lnTo>
                    <a:pt x="125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2" name="Freeform 172"/>
            <p:cNvSpPr>
              <a:spLocks noChangeAspect="1"/>
            </p:cNvSpPr>
            <p:nvPr/>
          </p:nvSpPr>
          <p:spPr bwMode="auto">
            <a:xfrm>
              <a:off x="2217" y="2919"/>
              <a:ext cx="318" cy="229"/>
            </a:xfrm>
            <a:custGeom>
              <a:avLst/>
              <a:gdLst>
                <a:gd name="T0" fmla="*/ 95 w 317"/>
                <a:gd name="T1" fmla="*/ 257 h 204"/>
                <a:gd name="T2" fmla="*/ 0 w 317"/>
                <a:gd name="T3" fmla="*/ 247 h 204"/>
                <a:gd name="T4" fmla="*/ 8 w 317"/>
                <a:gd name="T5" fmla="*/ 99 h 204"/>
                <a:gd name="T6" fmla="*/ 8 w 317"/>
                <a:gd name="T7" fmla="*/ 20 h 204"/>
                <a:gd name="T8" fmla="*/ 184 w 317"/>
                <a:gd name="T9" fmla="*/ 0 h 204"/>
                <a:gd name="T10" fmla="*/ 193 w 317"/>
                <a:gd name="T11" fmla="*/ 20 h 204"/>
                <a:gd name="T12" fmla="*/ 200 w 317"/>
                <a:gd name="T13" fmla="*/ 20 h 204"/>
                <a:gd name="T14" fmla="*/ 232 w 317"/>
                <a:gd name="T15" fmla="*/ 49 h 204"/>
                <a:gd name="T16" fmla="*/ 223 w 317"/>
                <a:gd name="T17" fmla="*/ 79 h 204"/>
                <a:gd name="T18" fmla="*/ 232 w 317"/>
                <a:gd name="T19" fmla="*/ 99 h 204"/>
                <a:gd name="T20" fmla="*/ 232 w 317"/>
                <a:gd name="T21" fmla="*/ 119 h 204"/>
                <a:gd name="T22" fmla="*/ 248 w 317"/>
                <a:gd name="T23" fmla="*/ 127 h 204"/>
                <a:gd name="T24" fmla="*/ 232 w 317"/>
                <a:gd name="T25" fmla="*/ 127 h 204"/>
                <a:gd name="T26" fmla="*/ 255 w 317"/>
                <a:gd name="T27" fmla="*/ 157 h 204"/>
                <a:gd name="T28" fmla="*/ 280 w 317"/>
                <a:gd name="T29" fmla="*/ 157 h 204"/>
                <a:gd name="T30" fmla="*/ 303 w 317"/>
                <a:gd name="T31" fmla="*/ 207 h 204"/>
                <a:gd name="T32" fmla="*/ 319 w 317"/>
                <a:gd name="T33" fmla="*/ 237 h 204"/>
                <a:gd name="T34" fmla="*/ 319 w 317"/>
                <a:gd name="T35" fmla="*/ 257 h 204"/>
                <a:gd name="T36" fmla="*/ 95 w 317"/>
                <a:gd name="T37" fmla="*/ 257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7"/>
                <a:gd name="T58" fmla="*/ 0 h 204"/>
                <a:gd name="T59" fmla="*/ 317 w 317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7" h="204">
                  <a:moveTo>
                    <a:pt x="95" y="204"/>
                  </a:moveTo>
                  <a:lnTo>
                    <a:pt x="0" y="196"/>
                  </a:lnTo>
                  <a:lnTo>
                    <a:pt x="8" y="78"/>
                  </a:lnTo>
                  <a:lnTo>
                    <a:pt x="8" y="16"/>
                  </a:lnTo>
                  <a:lnTo>
                    <a:pt x="182" y="0"/>
                  </a:lnTo>
                  <a:lnTo>
                    <a:pt x="191" y="16"/>
                  </a:lnTo>
                  <a:lnTo>
                    <a:pt x="198" y="16"/>
                  </a:lnTo>
                  <a:lnTo>
                    <a:pt x="230" y="39"/>
                  </a:lnTo>
                  <a:lnTo>
                    <a:pt x="221" y="62"/>
                  </a:lnTo>
                  <a:lnTo>
                    <a:pt x="230" y="78"/>
                  </a:lnTo>
                  <a:lnTo>
                    <a:pt x="230" y="94"/>
                  </a:lnTo>
                  <a:lnTo>
                    <a:pt x="246" y="101"/>
                  </a:lnTo>
                  <a:lnTo>
                    <a:pt x="230" y="101"/>
                  </a:lnTo>
                  <a:lnTo>
                    <a:pt x="253" y="125"/>
                  </a:lnTo>
                  <a:lnTo>
                    <a:pt x="278" y="125"/>
                  </a:lnTo>
                  <a:lnTo>
                    <a:pt x="301" y="164"/>
                  </a:lnTo>
                  <a:lnTo>
                    <a:pt x="317" y="188"/>
                  </a:lnTo>
                  <a:lnTo>
                    <a:pt x="317" y="204"/>
                  </a:lnTo>
                  <a:lnTo>
                    <a:pt x="95" y="204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3" name="Freeform 173"/>
            <p:cNvSpPr>
              <a:spLocks noChangeAspect="1"/>
            </p:cNvSpPr>
            <p:nvPr/>
          </p:nvSpPr>
          <p:spPr bwMode="auto">
            <a:xfrm>
              <a:off x="2656" y="1465"/>
              <a:ext cx="365" cy="310"/>
            </a:xfrm>
            <a:custGeom>
              <a:avLst/>
              <a:gdLst>
                <a:gd name="T0" fmla="*/ 247 w 364"/>
                <a:gd name="T1" fmla="*/ 0 h 276"/>
                <a:gd name="T2" fmla="*/ 279 w 364"/>
                <a:gd name="T3" fmla="*/ 100 h 276"/>
                <a:gd name="T4" fmla="*/ 303 w 364"/>
                <a:gd name="T5" fmla="*/ 100 h 276"/>
                <a:gd name="T6" fmla="*/ 279 w 364"/>
                <a:gd name="T7" fmla="*/ 130 h 276"/>
                <a:gd name="T8" fmla="*/ 303 w 364"/>
                <a:gd name="T9" fmla="*/ 170 h 276"/>
                <a:gd name="T10" fmla="*/ 366 w 364"/>
                <a:gd name="T11" fmla="*/ 309 h 276"/>
                <a:gd name="T12" fmla="*/ 350 w 364"/>
                <a:gd name="T13" fmla="*/ 289 h 276"/>
                <a:gd name="T14" fmla="*/ 318 w 364"/>
                <a:gd name="T15" fmla="*/ 309 h 276"/>
                <a:gd name="T16" fmla="*/ 295 w 364"/>
                <a:gd name="T17" fmla="*/ 289 h 276"/>
                <a:gd name="T18" fmla="*/ 295 w 364"/>
                <a:gd name="T19" fmla="*/ 309 h 276"/>
                <a:gd name="T20" fmla="*/ 271 w 364"/>
                <a:gd name="T21" fmla="*/ 309 h 276"/>
                <a:gd name="T22" fmla="*/ 271 w 364"/>
                <a:gd name="T23" fmla="*/ 328 h 276"/>
                <a:gd name="T24" fmla="*/ 247 w 364"/>
                <a:gd name="T25" fmla="*/ 328 h 276"/>
                <a:gd name="T26" fmla="*/ 216 w 364"/>
                <a:gd name="T27" fmla="*/ 348 h 276"/>
                <a:gd name="T28" fmla="*/ 216 w 364"/>
                <a:gd name="T29" fmla="*/ 328 h 276"/>
                <a:gd name="T30" fmla="*/ 174 w 364"/>
                <a:gd name="T31" fmla="*/ 328 h 276"/>
                <a:gd name="T32" fmla="*/ 135 w 364"/>
                <a:gd name="T33" fmla="*/ 289 h 276"/>
                <a:gd name="T34" fmla="*/ 87 w 364"/>
                <a:gd name="T35" fmla="*/ 309 h 276"/>
                <a:gd name="T36" fmla="*/ 79 w 364"/>
                <a:gd name="T37" fmla="*/ 318 h 276"/>
                <a:gd name="T38" fmla="*/ 32 w 364"/>
                <a:gd name="T39" fmla="*/ 228 h 276"/>
                <a:gd name="T40" fmla="*/ 0 w 364"/>
                <a:gd name="T41" fmla="*/ 170 h 276"/>
                <a:gd name="T42" fmla="*/ 16 w 364"/>
                <a:gd name="T43" fmla="*/ 159 h 276"/>
                <a:gd name="T44" fmla="*/ 87 w 364"/>
                <a:gd name="T45" fmla="*/ 61 h 276"/>
                <a:gd name="T46" fmla="*/ 143 w 364"/>
                <a:gd name="T47" fmla="*/ 39 h 276"/>
                <a:gd name="T48" fmla="*/ 150 w 364"/>
                <a:gd name="T49" fmla="*/ 10 h 276"/>
                <a:gd name="T50" fmla="*/ 247 w 364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4"/>
                <a:gd name="T79" fmla="*/ 0 h 276"/>
                <a:gd name="T80" fmla="*/ 364 w 364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4" h="276">
                  <a:moveTo>
                    <a:pt x="245" y="0"/>
                  </a:moveTo>
                  <a:lnTo>
                    <a:pt x="277" y="79"/>
                  </a:lnTo>
                  <a:lnTo>
                    <a:pt x="301" y="79"/>
                  </a:lnTo>
                  <a:lnTo>
                    <a:pt x="277" y="103"/>
                  </a:lnTo>
                  <a:lnTo>
                    <a:pt x="301" y="134"/>
                  </a:lnTo>
                  <a:lnTo>
                    <a:pt x="364" y="245"/>
                  </a:lnTo>
                  <a:lnTo>
                    <a:pt x="348" y="229"/>
                  </a:lnTo>
                  <a:lnTo>
                    <a:pt x="316" y="245"/>
                  </a:lnTo>
                  <a:lnTo>
                    <a:pt x="293" y="229"/>
                  </a:lnTo>
                  <a:lnTo>
                    <a:pt x="293" y="245"/>
                  </a:lnTo>
                  <a:lnTo>
                    <a:pt x="269" y="245"/>
                  </a:lnTo>
                  <a:lnTo>
                    <a:pt x="269" y="260"/>
                  </a:lnTo>
                  <a:lnTo>
                    <a:pt x="245" y="260"/>
                  </a:lnTo>
                  <a:lnTo>
                    <a:pt x="214" y="276"/>
                  </a:lnTo>
                  <a:lnTo>
                    <a:pt x="214" y="260"/>
                  </a:lnTo>
                  <a:lnTo>
                    <a:pt x="174" y="260"/>
                  </a:lnTo>
                  <a:lnTo>
                    <a:pt x="135" y="229"/>
                  </a:lnTo>
                  <a:lnTo>
                    <a:pt x="87" y="245"/>
                  </a:lnTo>
                  <a:lnTo>
                    <a:pt x="79" y="252"/>
                  </a:lnTo>
                  <a:lnTo>
                    <a:pt x="32" y="181"/>
                  </a:lnTo>
                  <a:lnTo>
                    <a:pt x="0" y="134"/>
                  </a:lnTo>
                  <a:lnTo>
                    <a:pt x="16" y="126"/>
                  </a:lnTo>
                  <a:lnTo>
                    <a:pt x="87" y="48"/>
                  </a:lnTo>
                  <a:lnTo>
                    <a:pt x="143" y="31"/>
                  </a:lnTo>
                  <a:lnTo>
                    <a:pt x="150" y="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4" name="Freeform 174"/>
            <p:cNvSpPr>
              <a:spLocks noChangeAspect="1"/>
            </p:cNvSpPr>
            <p:nvPr/>
          </p:nvSpPr>
          <p:spPr bwMode="auto">
            <a:xfrm>
              <a:off x="2370" y="2230"/>
              <a:ext cx="321" cy="332"/>
            </a:xfrm>
            <a:custGeom>
              <a:avLst/>
              <a:gdLst>
                <a:gd name="T0" fmla="*/ 149 w 322"/>
                <a:gd name="T1" fmla="*/ 31 h 298"/>
                <a:gd name="T2" fmla="*/ 163 w 322"/>
                <a:gd name="T3" fmla="*/ 40 h 298"/>
                <a:gd name="T4" fmla="*/ 163 w 322"/>
                <a:gd name="T5" fmla="*/ 31 h 298"/>
                <a:gd name="T6" fmla="*/ 186 w 322"/>
                <a:gd name="T7" fmla="*/ 0 h 298"/>
                <a:gd name="T8" fmla="*/ 226 w 322"/>
                <a:gd name="T9" fmla="*/ 58 h 298"/>
                <a:gd name="T10" fmla="*/ 272 w 322"/>
                <a:gd name="T11" fmla="*/ 138 h 298"/>
                <a:gd name="T12" fmla="*/ 304 w 322"/>
                <a:gd name="T13" fmla="*/ 165 h 298"/>
                <a:gd name="T14" fmla="*/ 312 w 322"/>
                <a:gd name="T15" fmla="*/ 186 h 298"/>
                <a:gd name="T16" fmla="*/ 312 w 322"/>
                <a:gd name="T17" fmla="*/ 214 h 298"/>
                <a:gd name="T18" fmla="*/ 320 w 322"/>
                <a:gd name="T19" fmla="*/ 225 h 298"/>
                <a:gd name="T20" fmla="*/ 312 w 322"/>
                <a:gd name="T21" fmla="*/ 264 h 298"/>
                <a:gd name="T22" fmla="*/ 126 w 322"/>
                <a:gd name="T23" fmla="*/ 370 h 298"/>
                <a:gd name="T24" fmla="*/ 0 w 322"/>
                <a:gd name="T25" fmla="*/ 107 h 298"/>
                <a:gd name="T26" fmla="*/ 39 w 322"/>
                <a:gd name="T27" fmla="*/ 79 h 298"/>
                <a:gd name="T28" fmla="*/ 149 w 322"/>
                <a:gd name="T29" fmla="*/ 31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298"/>
                <a:gd name="T47" fmla="*/ 322 w 322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298">
                  <a:moveTo>
                    <a:pt x="149" y="25"/>
                  </a:moveTo>
                  <a:lnTo>
                    <a:pt x="165" y="32"/>
                  </a:lnTo>
                  <a:lnTo>
                    <a:pt x="165" y="25"/>
                  </a:lnTo>
                  <a:lnTo>
                    <a:pt x="188" y="0"/>
                  </a:lnTo>
                  <a:lnTo>
                    <a:pt x="228" y="47"/>
                  </a:lnTo>
                  <a:lnTo>
                    <a:pt x="274" y="111"/>
                  </a:lnTo>
                  <a:lnTo>
                    <a:pt x="306" y="133"/>
                  </a:lnTo>
                  <a:lnTo>
                    <a:pt x="314" y="150"/>
                  </a:lnTo>
                  <a:lnTo>
                    <a:pt x="314" y="172"/>
                  </a:lnTo>
                  <a:lnTo>
                    <a:pt x="322" y="181"/>
                  </a:lnTo>
                  <a:lnTo>
                    <a:pt x="314" y="213"/>
                  </a:lnTo>
                  <a:lnTo>
                    <a:pt x="126" y="298"/>
                  </a:lnTo>
                  <a:lnTo>
                    <a:pt x="0" y="86"/>
                  </a:lnTo>
                  <a:lnTo>
                    <a:pt x="39" y="64"/>
                  </a:lnTo>
                  <a:lnTo>
                    <a:pt x="149" y="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5" name="Freeform 175"/>
            <p:cNvSpPr>
              <a:spLocks noChangeAspect="1"/>
            </p:cNvSpPr>
            <p:nvPr/>
          </p:nvSpPr>
          <p:spPr bwMode="auto">
            <a:xfrm>
              <a:off x="1919" y="3148"/>
              <a:ext cx="276" cy="419"/>
            </a:xfrm>
            <a:custGeom>
              <a:avLst/>
              <a:gdLst>
                <a:gd name="T0" fmla="*/ 212 w 277"/>
                <a:gd name="T1" fmla="*/ 467 h 376"/>
                <a:gd name="T2" fmla="*/ 204 w 277"/>
                <a:gd name="T3" fmla="*/ 467 h 376"/>
                <a:gd name="T4" fmla="*/ 204 w 277"/>
                <a:gd name="T5" fmla="*/ 446 h 376"/>
                <a:gd name="T6" fmla="*/ 32 w 277"/>
                <a:gd name="T7" fmla="*/ 446 h 376"/>
                <a:gd name="T8" fmla="*/ 32 w 277"/>
                <a:gd name="T9" fmla="*/ 349 h 376"/>
                <a:gd name="T10" fmla="*/ 32 w 277"/>
                <a:gd name="T11" fmla="*/ 252 h 376"/>
                <a:gd name="T12" fmla="*/ 39 w 277"/>
                <a:gd name="T13" fmla="*/ 243 h 376"/>
                <a:gd name="T14" fmla="*/ 32 w 277"/>
                <a:gd name="T15" fmla="*/ 243 h 376"/>
                <a:gd name="T16" fmla="*/ 32 w 277"/>
                <a:gd name="T17" fmla="*/ 184 h 376"/>
                <a:gd name="T18" fmla="*/ 24 w 277"/>
                <a:gd name="T19" fmla="*/ 184 h 376"/>
                <a:gd name="T20" fmla="*/ 32 w 277"/>
                <a:gd name="T21" fmla="*/ 175 h 376"/>
                <a:gd name="T22" fmla="*/ 24 w 277"/>
                <a:gd name="T23" fmla="*/ 175 h 376"/>
                <a:gd name="T24" fmla="*/ 0 w 277"/>
                <a:gd name="T25" fmla="*/ 107 h 376"/>
                <a:gd name="T26" fmla="*/ 39 w 277"/>
                <a:gd name="T27" fmla="*/ 68 h 376"/>
                <a:gd name="T28" fmla="*/ 24 w 277"/>
                <a:gd name="T29" fmla="*/ 48 h 376"/>
                <a:gd name="T30" fmla="*/ 39 w 277"/>
                <a:gd name="T31" fmla="*/ 29 h 376"/>
                <a:gd name="T32" fmla="*/ 56 w 277"/>
                <a:gd name="T33" fmla="*/ 0 h 376"/>
                <a:gd name="T34" fmla="*/ 71 w 277"/>
                <a:gd name="T35" fmla="*/ 0 h 376"/>
                <a:gd name="T36" fmla="*/ 127 w 277"/>
                <a:gd name="T37" fmla="*/ 0 h 376"/>
                <a:gd name="T38" fmla="*/ 127 w 277"/>
                <a:gd name="T39" fmla="*/ 29 h 376"/>
                <a:gd name="T40" fmla="*/ 141 w 277"/>
                <a:gd name="T41" fmla="*/ 0 h 376"/>
                <a:gd name="T42" fmla="*/ 172 w 277"/>
                <a:gd name="T43" fmla="*/ 29 h 376"/>
                <a:gd name="T44" fmla="*/ 172 w 277"/>
                <a:gd name="T45" fmla="*/ 184 h 376"/>
                <a:gd name="T46" fmla="*/ 235 w 277"/>
                <a:gd name="T47" fmla="*/ 184 h 376"/>
                <a:gd name="T48" fmla="*/ 243 w 277"/>
                <a:gd name="T49" fmla="*/ 215 h 376"/>
                <a:gd name="T50" fmla="*/ 267 w 277"/>
                <a:gd name="T51" fmla="*/ 215 h 376"/>
                <a:gd name="T52" fmla="*/ 267 w 277"/>
                <a:gd name="T53" fmla="*/ 243 h 376"/>
                <a:gd name="T54" fmla="*/ 275 w 277"/>
                <a:gd name="T55" fmla="*/ 243 h 376"/>
                <a:gd name="T56" fmla="*/ 275 w 277"/>
                <a:gd name="T57" fmla="*/ 321 h 376"/>
                <a:gd name="T58" fmla="*/ 267 w 277"/>
                <a:gd name="T59" fmla="*/ 321 h 376"/>
                <a:gd name="T60" fmla="*/ 267 w 277"/>
                <a:gd name="T61" fmla="*/ 360 h 376"/>
                <a:gd name="T62" fmla="*/ 275 w 277"/>
                <a:gd name="T63" fmla="*/ 360 h 376"/>
                <a:gd name="T64" fmla="*/ 275 w 277"/>
                <a:gd name="T65" fmla="*/ 446 h 376"/>
                <a:gd name="T66" fmla="*/ 212 w 277"/>
                <a:gd name="T67" fmla="*/ 46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7"/>
                <a:gd name="T103" fmla="*/ 0 h 376"/>
                <a:gd name="T104" fmla="*/ 277 w 277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7" h="376">
                  <a:moveTo>
                    <a:pt x="214" y="376"/>
                  </a:moveTo>
                  <a:lnTo>
                    <a:pt x="206" y="376"/>
                  </a:lnTo>
                  <a:lnTo>
                    <a:pt x="206" y="359"/>
                  </a:lnTo>
                  <a:lnTo>
                    <a:pt x="32" y="359"/>
                  </a:lnTo>
                  <a:lnTo>
                    <a:pt x="32" y="281"/>
                  </a:lnTo>
                  <a:lnTo>
                    <a:pt x="32" y="203"/>
                  </a:lnTo>
                  <a:lnTo>
                    <a:pt x="39" y="196"/>
                  </a:lnTo>
                  <a:lnTo>
                    <a:pt x="32" y="196"/>
                  </a:lnTo>
                  <a:lnTo>
                    <a:pt x="32" y="148"/>
                  </a:lnTo>
                  <a:lnTo>
                    <a:pt x="24" y="148"/>
                  </a:lnTo>
                  <a:lnTo>
                    <a:pt x="32" y="141"/>
                  </a:lnTo>
                  <a:lnTo>
                    <a:pt x="24" y="141"/>
                  </a:lnTo>
                  <a:lnTo>
                    <a:pt x="0" y="86"/>
                  </a:lnTo>
                  <a:lnTo>
                    <a:pt x="39" y="55"/>
                  </a:lnTo>
                  <a:lnTo>
                    <a:pt x="24" y="39"/>
                  </a:lnTo>
                  <a:lnTo>
                    <a:pt x="39" y="23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127" y="0"/>
                  </a:lnTo>
                  <a:lnTo>
                    <a:pt x="127" y="23"/>
                  </a:lnTo>
                  <a:lnTo>
                    <a:pt x="143" y="0"/>
                  </a:lnTo>
                  <a:lnTo>
                    <a:pt x="174" y="23"/>
                  </a:lnTo>
                  <a:lnTo>
                    <a:pt x="174" y="148"/>
                  </a:lnTo>
                  <a:lnTo>
                    <a:pt x="237" y="148"/>
                  </a:lnTo>
                  <a:lnTo>
                    <a:pt x="245" y="173"/>
                  </a:lnTo>
                  <a:lnTo>
                    <a:pt x="269" y="173"/>
                  </a:lnTo>
                  <a:lnTo>
                    <a:pt x="269" y="196"/>
                  </a:lnTo>
                  <a:lnTo>
                    <a:pt x="277" y="196"/>
                  </a:lnTo>
                  <a:lnTo>
                    <a:pt x="277" y="258"/>
                  </a:lnTo>
                  <a:lnTo>
                    <a:pt x="269" y="258"/>
                  </a:lnTo>
                  <a:lnTo>
                    <a:pt x="269" y="290"/>
                  </a:lnTo>
                  <a:lnTo>
                    <a:pt x="277" y="290"/>
                  </a:lnTo>
                  <a:lnTo>
                    <a:pt x="277" y="359"/>
                  </a:lnTo>
                  <a:lnTo>
                    <a:pt x="214" y="376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6560</TotalTime>
  <Words>1148</Words>
  <Application>Microsoft Office PowerPoint</Application>
  <PresentationFormat>On-screen Show (4:3)</PresentationFormat>
  <Paragraphs>314</Paragraphs>
  <Slides>30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1_Office Theme</vt:lpstr>
      <vt:lpstr>2_Office Theme</vt:lpstr>
      <vt:lpstr>3_Office Theme</vt:lpstr>
      <vt:lpstr>Worksheet</vt:lpstr>
      <vt:lpstr>Peanut Response to Foliar Applied Pyroxasulfone Tank-Mixtures</vt:lpstr>
      <vt:lpstr>Introduction</vt:lpstr>
      <vt:lpstr>Current and Future  Pyroxasulfone Products </vt:lpstr>
      <vt:lpstr>Weed Control with Pyroxasulfone</vt:lpstr>
      <vt:lpstr>Previous Research</vt:lpstr>
      <vt:lpstr>Pyroxasulfone 85WG Applied 10 DAP</vt:lpstr>
      <vt:lpstr>Peanut Response to Pyroxasulfone 85WG @ 8 oz/A + NIS @ 0.25% v/v</vt:lpstr>
      <vt:lpstr>Objective</vt:lpstr>
      <vt:lpstr>Materials and Methods-I</vt:lpstr>
      <vt:lpstr>Materials and Methods-II</vt:lpstr>
      <vt:lpstr>Materials and Methods-III</vt:lpstr>
      <vt:lpstr>Materials and Methods-IV</vt:lpstr>
      <vt:lpstr>Results - Statistics</vt:lpstr>
      <vt:lpstr>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Peanut Yield</vt:lpstr>
      <vt:lpstr>2010</vt:lpstr>
      <vt:lpstr>PowerPoint Presentation</vt:lpstr>
      <vt:lpstr>PowerPoint Presentation</vt:lpstr>
      <vt:lpstr>Peanut Stunting</vt:lpstr>
      <vt:lpstr>PowerPoint Presentation</vt:lpstr>
      <vt:lpstr>PowerPoint Presentation</vt:lpstr>
      <vt:lpstr>Peanut Yield</vt:lpstr>
      <vt:lpstr>Summary</vt:lpstr>
      <vt:lpstr>Future Research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 Control and Crop Response to Pyroxasolfone</dc:title>
  <dc:creator>Peter Eure</dc:creator>
  <cp:lastModifiedBy>Peter Eure</cp:lastModifiedBy>
  <cp:revision>169</cp:revision>
  <dcterms:created xsi:type="dcterms:W3CDTF">2012-01-28T23:36:20Z</dcterms:created>
  <dcterms:modified xsi:type="dcterms:W3CDTF">2012-07-11T14:44:46Z</dcterms:modified>
</cp:coreProperties>
</file>