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907" r:id="rId3"/>
    <p:sldMasterId id="2147484014" r:id="rId4"/>
    <p:sldMasterId id="2147484027" r:id="rId5"/>
    <p:sldMasterId id="2147484042" r:id="rId6"/>
    <p:sldMasterId id="2147484064" r:id="rId7"/>
  </p:sldMasterIdLst>
  <p:notesMasterIdLst>
    <p:notesMasterId r:id="rId40"/>
  </p:notesMasterIdLst>
  <p:sldIdLst>
    <p:sldId id="335" r:id="rId8"/>
    <p:sldId id="333" r:id="rId9"/>
    <p:sldId id="338" r:id="rId10"/>
    <p:sldId id="339" r:id="rId11"/>
    <p:sldId id="343" r:id="rId12"/>
    <p:sldId id="344" r:id="rId13"/>
    <p:sldId id="345" r:id="rId14"/>
    <p:sldId id="353" r:id="rId15"/>
    <p:sldId id="264" r:id="rId16"/>
    <p:sldId id="348" r:id="rId17"/>
    <p:sldId id="349" r:id="rId18"/>
    <p:sldId id="267" r:id="rId19"/>
    <p:sldId id="366" r:id="rId20"/>
    <p:sldId id="347" r:id="rId21"/>
    <p:sldId id="269" r:id="rId22"/>
    <p:sldId id="352" r:id="rId23"/>
    <p:sldId id="271" r:id="rId24"/>
    <p:sldId id="261" r:id="rId25"/>
    <p:sldId id="262" r:id="rId26"/>
    <p:sldId id="363" r:id="rId27"/>
    <p:sldId id="360" r:id="rId28"/>
    <p:sldId id="361" r:id="rId29"/>
    <p:sldId id="362" r:id="rId30"/>
    <p:sldId id="365" r:id="rId31"/>
    <p:sldId id="291" r:id="rId32"/>
    <p:sldId id="326" r:id="rId33"/>
    <p:sldId id="327" r:id="rId34"/>
    <p:sldId id="294" r:id="rId35"/>
    <p:sldId id="358" r:id="rId36"/>
    <p:sldId id="357" r:id="rId37"/>
    <p:sldId id="367" r:id="rId38"/>
    <p:sldId id="295" r:id="rId3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1494" y="-3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7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txPr>
              <a:bodyPr/>
              <a:lstStyle/>
              <a:p>
                <a:pPr>
                  <a:defRPr baseline="0"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NTC</c:v>
                </c:pt>
                <c:pt idx="1">
                  <c:v>Halex GT + Atz</c:v>
                </c:pt>
                <c:pt idx="2">
                  <c:v>Steadfast Q + Atz</c:v>
                </c:pt>
                <c:pt idx="3">
                  <c:v>Roundup + Atz</c:v>
                </c:pt>
                <c:pt idx="4">
                  <c:v>Liberty + Atz</c:v>
                </c:pt>
                <c:pt idx="5">
                  <c:v>Capreno + Atz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142</c:v>
                </c:pt>
                <c:pt idx="1">
                  <c:v>218</c:v>
                </c:pt>
                <c:pt idx="2">
                  <c:v>223</c:v>
                </c:pt>
                <c:pt idx="3">
                  <c:v>214</c:v>
                </c:pt>
                <c:pt idx="4">
                  <c:v>230</c:v>
                </c:pt>
                <c:pt idx="5">
                  <c:v>215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364864"/>
        <c:axId val="17366400"/>
      </c:barChart>
      <c:catAx>
        <c:axId val="173648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FF"/>
                </a:solidFill>
              </a:defRPr>
            </a:pPr>
            <a:endParaRPr lang="en-US"/>
          </a:p>
        </c:txPr>
        <c:crossAx val="17366400"/>
        <c:crosses val="autoZero"/>
        <c:auto val="1"/>
        <c:lblAlgn val="ctr"/>
        <c:lblOffset val="100"/>
        <c:noMultiLvlLbl val="0"/>
      </c:catAx>
      <c:valAx>
        <c:axId val="173664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FF"/>
                </a:solidFill>
              </a:defRPr>
            </a:pPr>
            <a:endParaRPr lang="en-US"/>
          </a:p>
        </c:txPr>
        <c:crossAx val="17364864"/>
        <c:crosses val="autoZero"/>
        <c:crossBetween val="between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NTC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txPr>
              <a:bodyPr/>
              <a:lstStyle/>
              <a:p>
                <a:pPr>
                  <a:defRPr baseline="0"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CN-05-12</c:v>
                </c:pt>
                <c:pt idx="1">
                  <c:v>CN-07-12</c:v>
                </c:pt>
                <c:pt idx="2">
                  <c:v>CN-08-12</c:v>
                </c:pt>
                <c:pt idx="3">
                  <c:v>CN-12-12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110</c:v>
                </c:pt>
                <c:pt idx="1">
                  <c:v>125</c:v>
                </c:pt>
                <c:pt idx="2">
                  <c:v>94</c:v>
                </c:pt>
                <c:pt idx="3">
                  <c:v>142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Halex GT + ATZ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aseline="0"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CN-05-12</c:v>
                </c:pt>
                <c:pt idx="1">
                  <c:v>CN-07-12</c:v>
                </c:pt>
                <c:pt idx="2">
                  <c:v>CN-08-12</c:v>
                </c:pt>
                <c:pt idx="3">
                  <c:v>CN-12-12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172</c:v>
                </c:pt>
                <c:pt idx="1">
                  <c:v>181</c:v>
                </c:pt>
                <c:pt idx="2">
                  <c:v>144</c:v>
                </c:pt>
                <c:pt idx="3">
                  <c:v>218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Capreno + ATZ</c:v>
                </c:pt>
              </c:strCache>
            </c:strRef>
          </c:tx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CN-05-12</c:v>
                </c:pt>
                <c:pt idx="1">
                  <c:v>CN-07-12</c:v>
                </c:pt>
                <c:pt idx="2">
                  <c:v>CN-08-12</c:v>
                </c:pt>
                <c:pt idx="3">
                  <c:v>CN-12-12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178</c:v>
                </c:pt>
                <c:pt idx="1">
                  <c:v>178</c:v>
                </c:pt>
                <c:pt idx="2">
                  <c:v>149</c:v>
                </c:pt>
                <c:pt idx="3">
                  <c:v>215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439168"/>
        <c:axId val="16440704"/>
      </c:barChart>
      <c:catAx>
        <c:axId val="164391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FF"/>
                </a:solidFill>
              </a:defRPr>
            </a:pPr>
            <a:endParaRPr lang="en-US"/>
          </a:p>
        </c:txPr>
        <c:crossAx val="16440704"/>
        <c:crosses val="autoZero"/>
        <c:auto val="1"/>
        <c:lblAlgn val="ctr"/>
        <c:lblOffset val="100"/>
        <c:noMultiLvlLbl val="0"/>
      </c:catAx>
      <c:valAx>
        <c:axId val="164407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FF"/>
                </a:solidFill>
              </a:defRPr>
            </a:pPr>
            <a:endParaRPr lang="en-US"/>
          </a:p>
        </c:txPr>
        <c:crossAx val="16439168"/>
        <c:crosses val="autoZero"/>
        <c:crossBetween val="between"/>
        <c:majorUnit val="40"/>
      </c:valAx>
      <c:spPr>
        <a:solidFill>
          <a:schemeClr val="tx1"/>
        </a:solidFill>
      </c:spPr>
    </c:plotArea>
    <c:legend>
      <c:legendPos val="t"/>
      <c:layout/>
      <c:overlay val="0"/>
      <c:spPr>
        <a:solidFill>
          <a:schemeClr val="tx1"/>
        </a:solidFill>
      </c:spPr>
      <c:txPr>
        <a:bodyPr/>
        <a:lstStyle/>
        <a:p>
          <a:pPr>
            <a:defRPr baseline="0">
              <a:solidFill>
                <a:srgbClr val="FFFFFF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1690830-DE5E-402E-836E-97F6B8611983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8A031FC-5F98-4CCD-BD90-DC245E51C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605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0CBFB8-CAD6-402A-8E9A-850D0B04EB3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err="1" smtClean="0"/>
              <a:t>Pyroxasulfone</a:t>
            </a:r>
            <a:r>
              <a:rPr lang="en-US" dirty="0" smtClean="0"/>
              <a:t> does exhibit excellent residual control of troublesome weeds such as Palmer amaranth, Texas </a:t>
            </a:r>
            <a:r>
              <a:rPr lang="en-US" dirty="0" err="1" smtClean="0"/>
              <a:t>panicum</a:t>
            </a:r>
            <a:r>
              <a:rPr lang="en-US" dirty="0" smtClean="0"/>
              <a:t>, and large crabgrass.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Texas </a:t>
            </a:r>
            <a:r>
              <a:rPr lang="en-US" dirty="0" err="1" smtClean="0"/>
              <a:t>panicum</a:t>
            </a:r>
            <a:r>
              <a:rPr lang="en-US" dirty="0" smtClean="0"/>
              <a:t> control</a:t>
            </a:r>
            <a:r>
              <a:rPr lang="en-US" baseline="0" dirty="0" smtClean="0"/>
              <a:t> is rate dependent.  </a:t>
            </a:r>
          </a:p>
          <a:p>
            <a:pPr eaLnBrk="1" hangingPunct="1">
              <a:spcBef>
                <a:spcPct val="0"/>
              </a:spcBef>
            </a:pPr>
            <a:endParaRPr lang="en-US" baseline="0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82F6FE-7DDE-49D2-9518-54FE8D30B9F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F1587B6-8F5A-4796-ACBF-0490FFB8397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6A42059-7472-4A7D-99E2-F3A1622FCE4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07503F22-81BE-452C-92FD-9CA748A4D1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3027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49A572EC-D991-470D-BC0B-58D4C32333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65580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58C10391-1473-4B7F-819C-5C31B9A332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7014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C1FDACD5-1DAD-4285-9061-F0E4C07D34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5122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907DB733-B870-4985-B9C6-DB7E5ACDCB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99518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8C08B574-BDA7-4E07-B71C-B1027558A8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60884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DAB3891A-55A1-473D-BF42-CD679A3096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43452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A30E45AD-969B-4198-84E9-412536A10F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010336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EDB33C4B-CD66-4F5A-B104-7400982DD7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4338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942E07-E1CA-46FD-BD3A-4D7DF8218E7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BD5BDBC-CADD-4497-A4E9-10C6E576887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99E8E66-2312-456F-9AD2-05867FE9F07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A8FBCE1-5F45-49E6-B1EA-909A507BFA2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5" y="963613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5" y="2547938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65863"/>
            <a:ext cx="1922463" cy="48101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57538" y="6265863"/>
            <a:ext cx="2814637" cy="48101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5820AC4-3A8A-4242-A0E3-D01A9BFCE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9E89673-9A42-43EF-BFCA-0881AA286B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D2C1958-5FEE-41B1-8B39-FED542C8CA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42D23A9-6C7D-48A1-A695-15C19C6AF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DEB807E-37BF-4C01-A8FB-B3C53FB3C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09B302D-9C55-4C2A-ABAE-02A6DDCA788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559109E-5788-4E5A-A043-97464E0764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C067035-3A7E-456A-833F-20A219C55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6D57BDB-257C-48F8-8FCD-6539247190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6FAF809-77DC-4884-89F2-5108E0A1F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159DAFF-2A48-462F-93F5-9F338E368D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2AA753F-52DF-4237-9C56-C0031C3F19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E9E31D0-FB02-4885-A4F2-FB49D0EF3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0A0707-028C-4329-B74B-B0D889151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A71FC2B-96D5-49E1-BA72-9D17B16BC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EB1A0EA-AA81-490C-9054-9EA5741D7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3403939-7C9E-4BA0-BACA-62B8B0048CE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C65628F-2FB6-47A0-8261-AD74CE029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81013" y="1239838"/>
            <a:ext cx="8442325" cy="485616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6EE12B9-0BFD-40C8-8588-41696C373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BBB525D-94ED-4723-B3EC-5C6BE36659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3" y="138113"/>
            <a:ext cx="8512175" cy="5957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253079C-9ADE-42DF-84F9-393541007E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CC8A94A-40F8-4D67-9131-1836ACA67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365E1F9-6790-4235-A8EA-EBD6188BA8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CDBC4-C31A-4E47-9CFE-CBDCBA90B797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D6C16-D4A7-4B38-8A57-19442ABB4A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E2471-A8BB-49CF-94D5-335ABD91BA24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AC1A0-5827-4A0F-8501-2742A8F2B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940DC-7410-49BB-9B13-CCA3E317C750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52556-3CAB-4A0E-BE9B-E326AFE3BC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49020-2208-438C-8EF4-0498B910C8F9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584EE-0BB0-4DB2-B601-1704B32DC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6F6CA7A-F26F-4B03-A6D0-6EC3C28D5BD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5644F-AF53-4BB8-A130-411F8487925A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22654-6A47-4AF3-A6C9-353208BD8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CF746-DB30-48A6-A04A-D4CBFCB7C535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E5947-B8EC-4576-9FB4-D4C408DE89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1C4A4-2EBD-4B2C-8D2C-413848A01BE5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A31EC-756D-445A-91FC-AB6562E143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785F5-76B7-44EF-A0D6-26DF2435B6EB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DCB69-E3E4-43F4-A819-B83B989E8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4500F-CFA5-47AC-91BB-D089DA4A4B87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0F25D-20E3-4553-B531-FB38B5BD1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3483E-25C3-439A-8D14-DD61F456331D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2B6B7-65BA-4370-AD45-367B1978CE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9E1B7-62B5-4A69-BDD2-974330A04DAF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22152-0482-4B3B-922F-DC4B28E80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818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6008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519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5CD4B8C-1BD3-4F8D-9F81-6CD25A12382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7839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561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2962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5045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7691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417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0510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5978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ADDD2-14E0-4CAA-BD63-05DC98ACE7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606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8694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695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663DD-1192-492D-8A6B-FF51F150662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70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F844257-BE92-4302-8E13-B65CF08E6E1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D5199-457F-4ACB-9733-452C1DE43E2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623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BA9F1-EAE0-46BC-B4F7-43ECA637464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4468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9C9EA-5DD1-414D-92CD-58B3E6383BA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4121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451DB-76CF-4370-910C-F7335274A0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97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36B7C-D426-4994-9C28-BCA0666BCD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61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D5360-6C85-4D54-A060-7701017246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1214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A5DE3-6A17-46B5-BD96-2656281CFE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2015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33FBD-BF85-4ED8-8DBC-F7430E635D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0606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752DC-A430-460F-971E-494E12BED2F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9635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554CD-D70E-441D-8E6E-A87EFF2808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621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CD98317-E29D-4C8D-AC5B-A7CACCDF5B3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AE7B1-2DC8-463B-BD29-86840BE5A5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1688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06C27-183D-4A0A-B792-484859AE671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5089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F4AD9-3594-438C-A01D-8863B60276B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4158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5" y="963613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5" y="2547938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65863"/>
            <a:ext cx="1922463" cy="481012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57538" y="6265863"/>
            <a:ext cx="2814637" cy="481012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F5F04C2-5EE9-42BB-B729-433CBC970C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81293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C8D49-A01B-4751-AE36-98524CF327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12153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1A407-5C06-46E6-8CDC-7771636E48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94643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C655F-9BB7-443E-B840-9A6A91679A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46861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47A38-8238-47B1-967F-F9F2CA18B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28011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F0C08-E688-4DD2-A91E-43780F09B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68153"/>
      </p:ext>
    </p:extLst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B8E94-5401-4D7A-BE77-8CEF5D3B4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00766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2A51D47-65E4-4B4A-908B-93B0B8AFA22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82034-5ACD-4846-9AB3-03FCDACCB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02920"/>
      </p:ext>
    </p:extLst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A8AC2-7911-4E89-8AE7-515F7D79F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78841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0CF37-3D82-4F39-8E48-36E76C7F9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0648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01292-EB28-4F23-8485-B58B324F4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33155"/>
      </p:ext>
    </p:extLst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4176A-616B-4B5F-AF7A-D1C974998D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04106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26F61-FAA2-4EAE-9EA9-F5C5E7511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90677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CEFC3-F3A4-4087-91A5-152F0D5ED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04083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78A24-AF99-449D-AC83-EBCCD6B16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60287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41FD6-C093-4E54-A42E-CCC742B68B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29778"/>
      </p:ext>
    </p:extLst>
  </p:cSld>
  <p:clrMapOvr>
    <a:masterClrMapping/>
  </p:clrMapOvr>
  <p:transition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81013" y="1239838"/>
            <a:ext cx="8442325" cy="485616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EA94D-E4F8-4226-812C-56B0CC238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95105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94DB5F7-7DCD-4893-AAB4-88CE9AAC3E5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F4700-5CDC-428F-A806-A5838E274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57609"/>
      </p:ext>
    </p:extLst>
  </p:cSld>
  <p:clrMapOvr>
    <a:masterClrMapping/>
  </p:clrMapOvr>
  <p:transition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3" y="138113"/>
            <a:ext cx="8512175" cy="5957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124E6-EF28-4188-B1DB-93CE61FF9E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2058"/>
      </p:ext>
    </p:extLst>
  </p:cSld>
  <p:clrMapOvr>
    <a:masterClrMapping/>
  </p:clrMapOvr>
  <p:transition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275F1-7735-4DB4-9567-DE1037AF8A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99168"/>
      </p:ext>
    </p:extLst>
  </p:cSld>
  <p:clrMapOvr>
    <a:masterClrMapping/>
  </p:clrMapOvr>
  <p:transition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2A1DF-A27B-417B-B53E-17439515A3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93475"/>
      </p:ext>
    </p:extLst>
  </p:cSld>
  <p:clrMapOvr>
    <a:masterClrMapping/>
  </p:clrMapOvr>
  <p:transition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60A4D49C-8F4E-40B3-B45F-7BE4DF4ED6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8586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B6C3B352-FC93-4072-A428-6732E47BD7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44670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608CC837-28AB-4542-AD79-191E902705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55957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D2E9863A-D9D1-4BD6-BEF6-94E4350C72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36027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832056F9-9D92-48B9-BC7B-F18F77A4CC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89558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DB85B426-3DCE-4B99-BA47-FCFBA6B64C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9973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fld id="{6E72888B-2522-4671-8569-180DE83DF4F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608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3978" r:id="rId13"/>
    <p:sldLayoutId id="2147483979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0" y="138113"/>
            <a:ext cx="763428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239838"/>
            <a:ext cx="8442325" cy="485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F1A72E10-67B4-421A-8E25-8A02A814A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  <p:sldLayoutId id="2147483995" r:id="rId15"/>
    <p:sldLayoutId id="2147483996" r:id="rId16"/>
    <p:sldLayoutId id="2147483997" r:id="rId17"/>
    <p:sldLayoutId id="2147483998" r:id="rId18"/>
    <p:sldLayoutId id="2147483999" r:id="rId19"/>
    <p:sldLayoutId id="2147484000" r:id="rId20"/>
    <p:sldLayoutId id="2147484001" r:id="rId21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22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F58E536-2A93-4EEB-8EBF-60B223B3D61A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72AEEC6-8DAF-4A90-8500-3D00320D2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4" r:id="rId2"/>
    <p:sldLayoutId id="2147483963" r:id="rId3"/>
    <p:sldLayoutId id="2147483962" r:id="rId4"/>
    <p:sldLayoutId id="2147483961" r:id="rId5"/>
    <p:sldLayoutId id="2147483960" r:id="rId6"/>
    <p:sldLayoutId id="2147483959" r:id="rId7"/>
    <p:sldLayoutId id="2147483958" r:id="rId8"/>
    <p:sldLayoutId id="2147483957" r:id="rId9"/>
    <p:sldLayoutId id="2147483956" r:id="rId10"/>
    <p:sldLayoutId id="21474839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1/9/2013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546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7651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7652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7653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27655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104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27657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7658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7659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7660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7661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27662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27664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7665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7666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7667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7668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7669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030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7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72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673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674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F9D884BF-5CF6-4CEF-94C6-F4C8ABB9488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2149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  <p:sldLayoutId id="2147484040" r:id="rId13"/>
    <p:sldLayoutId id="2147484041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0" y="138113"/>
            <a:ext cx="76342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239838"/>
            <a:ext cx="8442325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FFFF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FFFFFF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FFFFFF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A73ADFB0-05FC-4BC3-A115-ACCCA4C014C3}" type="slidenum">
              <a:rPr lang="en-US"/>
              <a:pPr eaLnBrk="0" hangingPunct="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0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  <p:sldLayoutId id="2147484056" r:id="rId14"/>
    <p:sldLayoutId id="2147484057" r:id="rId15"/>
    <p:sldLayoutId id="2147484058" r:id="rId16"/>
    <p:sldLayoutId id="2147484059" r:id="rId17"/>
    <p:sldLayoutId id="2147484060" r:id="rId18"/>
    <p:sldLayoutId id="2147484061" r:id="rId19"/>
    <p:sldLayoutId id="2147484062" r:id="rId20"/>
    <p:sldLayoutId id="2147484063" r:id="rId21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>
              <a:defRPr/>
            </a:pPr>
            <a:fld id="{8A5B4BA8-F567-49A9-9C5D-CB5765EC10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223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4373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  <p:sldLayoutId id="2147484077" r:id="rId13"/>
    <p:sldLayoutId id="2147484078" r:id="rId14"/>
    <p:sldLayoutId id="2147484079" r:id="rId1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mc.com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weed.com/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811588" y="2644775"/>
            <a:ext cx="4648200" cy="1752600"/>
          </a:xfrm>
        </p:spPr>
        <p:txBody>
          <a:bodyPr/>
          <a:lstStyle/>
          <a:p>
            <a:pPr>
              <a:defRPr/>
            </a:pPr>
            <a:r>
              <a:rPr lang="en-US" sz="2400" i="1" dirty="0" smtClean="0"/>
              <a:t>Eric P. Prostko, Ph.D.</a:t>
            </a:r>
          </a:p>
          <a:p>
            <a:pPr>
              <a:defRPr/>
            </a:pPr>
            <a:r>
              <a:rPr lang="en-US" sz="2400" i="1" dirty="0" smtClean="0"/>
              <a:t>Professor and Extension Weed Specialist</a:t>
            </a:r>
          </a:p>
          <a:p>
            <a:pPr>
              <a:defRPr/>
            </a:pPr>
            <a:r>
              <a:rPr lang="en-US" sz="2400" i="1" dirty="0" smtClean="0"/>
              <a:t>Dept. Crop &amp; Soil Sciences</a:t>
            </a:r>
          </a:p>
          <a:p>
            <a:pPr>
              <a:defRPr/>
            </a:pPr>
            <a:endParaRPr lang="en-US" sz="24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5538" name="Picture 5" descr="University of Georgia College of Agricultural and Environmental Scienc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4343400"/>
            <a:ext cx="4876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Title 1"/>
          <p:cNvSpPr>
            <a:spLocks noGrp="1"/>
          </p:cNvSpPr>
          <p:nvPr>
            <p:ph type="ctrTitle"/>
          </p:nvPr>
        </p:nvSpPr>
        <p:spPr>
          <a:xfrm>
            <a:off x="3733800" y="685800"/>
            <a:ext cx="5219700" cy="1752600"/>
          </a:xfrm>
        </p:spPr>
        <p:txBody>
          <a:bodyPr/>
          <a:lstStyle/>
          <a:p>
            <a:pPr algn="ctr">
              <a:defRPr/>
            </a:pPr>
            <a:r>
              <a:rPr lang="en-US" sz="3200" dirty="0" smtClean="0"/>
              <a:t>2013</a:t>
            </a:r>
            <a:br>
              <a:rPr lang="en-US" sz="3200" dirty="0" smtClean="0"/>
            </a:br>
            <a:r>
              <a:rPr lang="en-US" sz="3200" dirty="0" smtClean="0"/>
              <a:t>Field Corn/Grain Sorghum</a:t>
            </a:r>
            <a:br>
              <a:rPr lang="en-US" sz="3200" dirty="0" smtClean="0"/>
            </a:br>
            <a:r>
              <a:rPr lang="en-US" sz="3200" dirty="0" smtClean="0"/>
              <a:t>Weed Management Update</a:t>
            </a:r>
            <a:br>
              <a:rPr lang="en-US" sz="3200" dirty="0" smtClean="0"/>
            </a:br>
            <a:endParaRPr lang="en-US" sz="2800" i="1" dirty="0" smtClean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8288"/>
            <a:ext cx="58674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POST Capreno Injury - 5 DAT</a:t>
            </a:r>
            <a:br>
              <a:rPr lang="en-US" sz="2800" dirty="0" smtClean="0"/>
            </a:br>
            <a:r>
              <a:rPr lang="en-US" sz="2800" dirty="0" smtClean="0">
                <a:solidFill>
                  <a:srgbClr val="FFC000"/>
                </a:solidFill>
              </a:rPr>
              <a:t>Did it matter?</a:t>
            </a: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4098" name="Picture 2" descr="I:\field pictures\2012 field shots\april 11\Picture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15" y="1228344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:\field pictures\2012 field shots\april 11\Picture 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360" y="1243584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:\field pictures\2012 field shots\april 11\Picture 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47" y="3660648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I:\field pictures\2012 field shots\april 11\Picture 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614928"/>
            <a:ext cx="316992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062" y="6448365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FFC000"/>
                </a:solidFill>
              </a:rPr>
              <a:t>CN-08-12</a:t>
            </a:r>
          </a:p>
          <a:p>
            <a:r>
              <a:rPr lang="en-US" sz="1000" i="1" dirty="0" smtClean="0">
                <a:solidFill>
                  <a:srgbClr val="FFC000"/>
                </a:solidFill>
              </a:rPr>
              <a:t>April 11</a:t>
            </a:r>
            <a:endParaRPr lang="en-US" sz="1000" i="1" dirty="0">
              <a:solidFill>
                <a:srgbClr val="FFC000"/>
              </a:solidFill>
            </a:endParaRPr>
          </a:p>
        </p:txBody>
      </p:sp>
      <p:pic>
        <p:nvPicPr>
          <p:cNvPr id="8" name="Picture 2" descr="http://www.bayercropscienceus.com/export/sites/bcsus/bcsus_resources/products/product_banners/capreno-product-banner2.jpg"/>
          <p:cNvPicPr>
            <a:picLocks noChangeAspect="1" noChangeArrowheads="1"/>
          </p:cNvPicPr>
          <p:nvPr/>
        </p:nvPicPr>
        <p:blipFill>
          <a:blip r:embed="rId6"/>
          <a:srcRect l="3448" t="-3378" r="77798" b="20442"/>
          <a:stretch>
            <a:fillRect/>
          </a:stretch>
        </p:blipFill>
        <p:spPr bwMode="auto">
          <a:xfrm>
            <a:off x="7513320" y="27432"/>
            <a:ext cx="859536" cy="859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654986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Corn Yield As Influenced By POST Applied Halex GT and Capreno - 2012</a:t>
            </a:r>
            <a:endParaRPr lang="en-US" sz="28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5931785"/>
              </p:ext>
            </p:extLst>
          </p:nvPr>
        </p:nvGraphicFramePr>
        <p:xfrm>
          <a:off x="457200" y="1270645"/>
          <a:ext cx="8442325" cy="485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34000" y="6028281"/>
            <a:ext cx="1273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C000"/>
                </a:solidFill>
              </a:rPr>
              <a:t>LSD (0.10) = 27</a:t>
            </a:r>
          </a:p>
          <a:p>
            <a:pPr algn="ctr"/>
            <a:r>
              <a:rPr lang="en-US" sz="1200" dirty="0" smtClean="0">
                <a:solidFill>
                  <a:srgbClr val="FFC000"/>
                </a:solidFill>
              </a:rPr>
              <a:t>CV = 15</a:t>
            </a:r>
            <a:endParaRPr lang="en-US" sz="1200" dirty="0">
              <a:solidFill>
                <a:srgbClr val="FFC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1600" y="6020394"/>
            <a:ext cx="137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</a:rPr>
              <a:t>LSD (0.10) = </a:t>
            </a:r>
            <a:r>
              <a:rPr lang="en-US" sz="1200" dirty="0" smtClean="0">
                <a:solidFill>
                  <a:srgbClr val="FFC000"/>
                </a:solidFill>
              </a:rPr>
              <a:t>30</a:t>
            </a:r>
            <a:endParaRPr lang="en-US" sz="1200" dirty="0">
              <a:solidFill>
                <a:srgbClr val="FFC000"/>
              </a:solidFill>
            </a:endParaRPr>
          </a:p>
          <a:p>
            <a:pPr algn="ctr"/>
            <a:r>
              <a:rPr lang="en-US" sz="1200" dirty="0">
                <a:solidFill>
                  <a:srgbClr val="FFC000"/>
                </a:solidFill>
              </a:rPr>
              <a:t>CV = </a:t>
            </a:r>
            <a:r>
              <a:rPr lang="en-US" sz="1200" dirty="0" smtClean="0">
                <a:solidFill>
                  <a:srgbClr val="FFC000"/>
                </a:solidFill>
              </a:rPr>
              <a:t>16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3352800" y="6028281"/>
            <a:ext cx="144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</a:rPr>
              <a:t>LSD (0.10) = 30</a:t>
            </a:r>
          </a:p>
          <a:p>
            <a:pPr algn="ctr"/>
            <a:r>
              <a:rPr lang="en-US" sz="1200" dirty="0">
                <a:solidFill>
                  <a:srgbClr val="FFC000"/>
                </a:solidFill>
              </a:rPr>
              <a:t>CV = </a:t>
            </a:r>
            <a:r>
              <a:rPr lang="en-US" sz="1200" dirty="0" smtClean="0">
                <a:solidFill>
                  <a:srgbClr val="FFC000"/>
                </a:solidFill>
              </a:rPr>
              <a:t>14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7086600" y="6028281"/>
            <a:ext cx="16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</a:rPr>
              <a:t>LSD (0.10) = </a:t>
            </a:r>
            <a:r>
              <a:rPr lang="en-US" sz="1200" dirty="0" smtClean="0">
                <a:solidFill>
                  <a:srgbClr val="FFC000"/>
                </a:solidFill>
              </a:rPr>
              <a:t>24</a:t>
            </a:r>
            <a:endParaRPr lang="en-US" sz="1200" dirty="0">
              <a:solidFill>
                <a:srgbClr val="FFC000"/>
              </a:solidFill>
            </a:endParaRPr>
          </a:p>
          <a:p>
            <a:pPr algn="ctr"/>
            <a:r>
              <a:rPr lang="en-US" sz="1200" dirty="0">
                <a:solidFill>
                  <a:srgbClr val="FFC000"/>
                </a:solidFill>
              </a:rPr>
              <a:t>CV = </a:t>
            </a:r>
            <a:r>
              <a:rPr lang="en-US" sz="1200" dirty="0" smtClean="0">
                <a:solidFill>
                  <a:srgbClr val="FFC000"/>
                </a:solidFill>
              </a:rPr>
              <a:t>10</a:t>
            </a:r>
            <a:endParaRPr lang="en-US" sz="1200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5334" y="3586735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Bu/A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8200" y="6400800"/>
            <a:ext cx="624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Trial</a:t>
            </a:r>
            <a:endParaRPr lang="en-US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63090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4" descr="Zidua_RGB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52600" y="76200"/>
            <a:ext cx="2466975" cy="9191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77826" name="Content Placeholder 3"/>
          <p:cNvSpPr>
            <a:spLocks noGrp="1"/>
          </p:cNvSpPr>
          <p:nvPr>
            <p:ph idx="1"/>
          </p:nvPr>
        </p:nvSpPr>
        <p:spPr>
          <a:xfrm>
            <a:off x="365125" y="1295400"/>
            <a:ext cx="8442325" cy="4856163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 smtClean="0"/>
              <a:t>Zidua 85WG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 smtClean="0"/>
              <a:t>PPI, PRE, EPOST (V4)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 smtClean="0"/>
              <a:t>Pyroxasulfone (KIH-485)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 smtClean="0"/>
              <a:t>Residual control of annual grasses and certain broadleaf weeds including pigweed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 smtClean="0"/>
              <a:t>Same MOA as Dual or Warrant but used at lower rates.  May also be better on FL beggarweed ?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 smtClean="0"/>
              <a:t>Use rates: 1.0-2.75 oz/A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b="1" i="1" dirty="0" smtClean="0">
                <a:solidFill>
                  <a:srgbClr val="FFC000"/>
                </a:solidFill>
              </a:rPr>
              <a:t>$6.50/oz?</a:t>
            </a:r>
            <a:endParaRPr lang="en-US" sz="2000" b="1" i="1" dirty="0">
              <a:solidFill>
                <a:srgbClr val="FFC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 smtClean="0"/>
              <a:t>Registered June 2012</a:t>
            </a:r>
          </a:p>
          <a:p>
            <a:pPr>
              <a:buFont typeface="Wingdings" pitchFamily="2" charset="2"/>
              <a:buChar char="Ø"/>
            </a:pPr>
            <a:endParaRPr lang="en-US" sz="2000" dirty="0" smtClean="0"/>
          </a:p>
        </p:txBody>
      </p:sp>
      <p:pic>
        <p:nvPicPr>
          <p:cNvPr id="77827" name="Picture 1"/>
          <p:cNvPicPr>
            <a:picLocks noChangeAspect="1" noChangeArrowheads="1"/>
          </p:cNvPicPr>
          <p:nvPr/>
        </p:nvPicPr>
        <p:blipFill>
          <a:blip r:embed="rId4"/>
          <a:srcRect l="2107" t="27588" r="89320" b="63268"/>
          <a:stretch>
            <a:fillRect/>
          </a:stretch>
        </p:blipFill>
        <p:spPr bwMode="auto">
          <a:xfrm>
            <a:off x="7772400" y="190500"/>
            <a:ext cx="1035050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Weed Control in Field Corn with Zidua Programs - 2012</a:t>
            </a:r>
            <a:endParaRPr lang="en-US" dirty="0"/>
          </a:p>
        </p:txBody>
      </p:sp>
      <p:pic>
        <p:nvPicPr>
          <p:cNvPr id="1026" name="Picture 2" descr="I:\field pictures\2012 field shots\cn-08-12\may 16\Picture 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field pictures\2012 field shots\cn-08-12\may 16\Picture 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192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521" y="6172200"/>
            <a:ext cx="1601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CN-08-12</a:t>
            </a:r>
          </a:p>
          <a:p>
            <a:r>
              <a:rPr lang="en-US" sz="12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16</a:t>
            </a:r>
          </a:p>
          <a:p>
            <a:r>
              <a:rPr lang="en-US" sz="12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 Days after POST</a:t>
            </a:r>
            <a:endParaRPr lang="en-US" sz="12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599" y="580959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NTC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0" y="5791198"/>
            <a:ext cx="28811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Zidua 85WG @ 2 oz/A (PRE)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 56WG @ 5 oz/A (POST)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Roundup WM 5.5SL @ 22 oz/A (POST)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NIS @ 0.25% v/v (POST)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AMS XTRA @ 2.5% v/v (POST)</a:t>
            </a:r>
            <a:endParaRPr lang="en-US" sz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4746144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391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Residual Weed Control with Zidua – 5 WAT</a:t>
            </a:r>
          </a:p>
        </p:txBody>
      </p:sp>
      <p:sp>
        <p:nvSpPr>
          <p:cNvPr id="46082" name="TextBox 3"/>
          <p:cNvSpPr txBox="1">
            <a:spLocks noChangeArrowheads="1"/>
          </p:cNvSpPr>
          <p:nvPr/>
        </p:nvSpPr>
        <p:spPr bwMode="auto">
          <a:xfrm>
            <a:off x="457200" y="5734050"/>
            <a:ext cx="3429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Calibri" pitchFamily="34" charset="0"/>
              </a:rPr>
              <a:t>NTC</a:t>
            </a:r>
            <a:endParaRPr lang="en-US" sz="28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083" name="TextBox 6"/>
          <p:cNvSpPr txBox="1">
            <a:spLocks noChangeArrowheads="1"/>
          </p:cNvSpPr>
          <p:nvPr/>
        </p:nvSpPr>
        <p:spPr bwMode="auto">
          <a:xfrm>
            <a:off x="5257800" y="5734050"/>
            <a:ext cx="3429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Calibri" pitchFamily="34" charset="0"/>
              </a:rPr>
              <a:t>Zidua 85 </a:t>
            </a:r>
            <a:r>
              <a:rPr lang="en-US" sz="2800" dirty="0">
                <a:solidFill>
                  <a:srgbClr val="FFFFFF"/>
                </a:solidFill>
                <a:latin typeface="Calibri" pitchFamily="34" charset="0"/>
              </a:rPr>
              <a:t>WG </a:t>
            </a:r>
            <a:endParaRPr lang="en-US" sz="2800" dirty="0" smtClean="0">
              <a:solidFill>
                <a:srgbClr val="FFFFFF"/>
              </a:solidFill>
              <a:latin typeface="Calibri" pitchFamily="34" charset="0"/>
            </a:endParaRPr>
          </a:p>
          <a:p>
            <a:pPr algn="ctr"/>
            <a:r>
              <a:rPr lang="en-US" sz="2800" dirty="0" smtClean="0">
                <a:solidFill>
                  <a:srgbClr val="FFFFFF"/>
                </a:solidFill>
                <a:latin typeface="Calibri" pitchFamily="34" charset="0"/>
              </a:rPr>
              <a:t>@ </a:t>
            </a:r>
            <a:r>
              <a:rPr lang="en-US" sz="2800" dirty="0">
                <a:solidFill>
                  <a:srgbClr val="FFFFFF"/>
                </a:solidFill>
                <a:latin typeface="Calibri" pitchFamily="34" charset="0"/>
              </a:rPr>
              <a:t>1.5 </a:t>
            </a:r>
            <a:r>
              <a:rPr lang="en-US" sz="2800" dirty="0" smtClean="0">
                <a:solidFill>
                  <a:srgbClr val="FFFFFF"/>
                </a:solidFill>
                <a:latin typeface="Calibri" pitchFamily="34" charset="0"/>
              </a:rPr>
              <a:t>oz/A</a:t>
            </a:r>
            <a:endParaRPr lang="en-US" sz="2800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6084" name="Picture 4" descr="G:\NC05-11\6.25.11\IMG_68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213" y="1143000"/>
            <a:ext cx="3443287" cy="4591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5" name="Picture 6" descr="G:\NC05-11\6.25.11\IMG_6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3513" y="1143000"/>
            <a:ext cx="3443287" cy="4591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6086" name="TextBox 4"/>
          <p:cNvSpPr txBox="1">
            <a:spLocks noChangeArrowheads="1"/>
          </p:cNvSpPr>
          <p:nvPr/>
        </p:nvSpPr>
        <p:spPr bwMode="auto">
          <a:xfrm>
            <a:off x="0" y="641859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rgbClr val="FFC000"/>
                </a:solidFill>
                <a:latin typeface="Calibri" pitchFamily="34" charset="0"/>
              </a:rPr>
              <a:t>NC-05-11</a:t>
            </a:r>
            <a:endParaRPr lang="en-US" sz="1100" dirty="0">
              <a:solidFill>
                <a:srgbClr val="FFC000"/>
              </a:solidFill>
              <a:latin typeface="Calibri" pitchFamily="34" charset="0"/>
            </a:endParaRPr>
          </a:p>
        </p:txBody>
      </p:sp>
      <p:pic>
        <p:nvPicPr>
          <p:cNvPr id="8" name="Picture 4" descr="Zidua_RGB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143000"/>
            <a:ext cx="699294" cy="260546"/>
          </a:xfrm>
          <a:prstGeom prst="rect">
            <a:avLst/>
          </a:prstGeom>
          <a:solidFill>
            <a:srgbClr val="FFFFFF"/>
          </a:solidFill>
          <a:extLst/>
        </p:spPr>
      </p:pic>
    </p:spTree>
    <p:extLst>
      <p:ext uri="{BB962C8B-B14F-4D97-AF65-F5344CB8AC3E}">
        <p14:creationId xmlns:p14="http://schemas.microsoft.com/office/powerpoint/2010/main" val="5257602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Content Placeholder 5"/>
          <p:cNvSpPr>
            <a:spLocks noGrp="1"/>
          </p:cNvSpPr>
          <p:nvPr>
            <p:ph idx="1"/>
          </p:nvPr>
        </p:nvSpPr>
        <p:spPr>
          <a:xfrm>
            <a:off x="304800" y="1219200"/>
            <a:ext cx="8763000" cy="4856162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b="1" u="sng" dirty="0" smtClean="0">
                <a:solidFill>
                  <a:srgbClr val="FFFF00"/>
                </a:solidFill>
              </a:rPr>
              <a:t>Anthem 2.15SE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i="1" dirty="0" smtClean="0"/>
              <a:t>Cadet (0.0632 lb/gal) + Zidua (pyroxasulfone) (2.0868 lb/gal)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i="1" dirty="0" smtClean="0"/>
              <a:t>Residual control of annual grasses and certain broadleaf weeds including pigweed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i="1" dirty="0" smtClean="0"/>
              <a:t>Use rate: 3.5-8.0 oz/A (?)</a:t>
            </a:r>
          </a:p>
          <a:p>
            <a:pPr lvl="1">
              <a:buFont typeface="Wingdings" pitchFamily="2" charset="2"/>
              <a:buChar char="Ø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b="1" u="sng" dirty="0" smtClean="0">
                <a:solidFill>
                  <a:srgbClr val="FFFF00"/>
                </a:solidFill>
              </a:rPr>
              <a:t>Anthem ATZ 4.5SE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i="1" dirty="0" smtClean="0"/>
              <a:t>Cadet (0.014 lb/gal) + Zidua (pyroxasulfone) (0.475 lb/gal) + Atrazine (4.011 lb/gal)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i="1" dirty="0" smtClean="0"/>
              <a:t>1.75-2.5 pt/A</a:t>
            </a:r>
          </a:p>
          <a:p>
            <a:pPr lvl="1">
              <a:buFont typeface="Wingdings" pitchFamily="2" charset="2"/>
              <a:buChar char="Ø"/>
            </a:pPr>
            <a:endParaRPr lang="en-US" sz="2400" dirty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Registered on ??</a:t>
            </a:r>
          </a:p>
          <a:p>
            <a:pPr>
              <a:buFont typeface="Wingdings" pitchFamily="2" charset="2"/>
              <a:buChar char="Ø"/>
            </a:pPr>
            <a:endParaRPr lang="en-US" sz="2400" dirty="0" smtClean="0"/>
          </a:p>
        </p:txBody>
      </p:sp>
      <p:pic>
        <p:nvPicPr>
          <p:cNvPr id="80898" name="Content Placeholder 4" descr="Anthem_Logo_FullColorRGB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52600" y="57150"/>
            <a:ext cx="2073275" cy="863600"/>
          </a:xfrm>
        </p:spPr>
      </p:pic>
      <p:pic>
        <p:nvPicPr>
          <p:cNvPr id="80899" name="Picture 2" descr="FMC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2800" y="266700"/>
            <a:ext cx="14763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 descr="AnthemAtZLogo.jpg"/>
          <p:cNvPicPr>
            <a:picLocks noChangeAspect="1"/>
          </p:cNvPicPr>
          <p:nvPr/>
        </p:nvPicPr>
        <p:blipFill rotWithShape="1">
          <a:blip r:embed="rId5" cstate="print"/>
          <a:srcRect l="9408" t="25256" r="6284" b="28282"/>
          <a:stretch/>
        </p:blipFill>
        <p:spPr bwMode="auto">
          <a:xfrm>
            <a:off x="4267200" y="0"/>
            <a:ext cx="2316480" cy="98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Weed Control in Field Corn with Anthem/Anthem ATZ - 2012</a:t>
            </a:r>
            <a:endParaRPr lang="en-US" dirty="0"/>
          </a:p>
        </p:txBody>
      </p:sp>
      <p:pic>
        <p:nvPicPr>
          <p:cNvPr id="2052" name="Picture 4" descr="I:\field pictures\2012 field shots\CN-14-12\july 26\Picture 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I:\field pictures\2012 field shots\CN-14-12\july 26\Picture 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6764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:\field pictures\2012 field shots\CN-14-12\july 26\Picture 0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764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096000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C000"/>
                </a:solidFill>
              </a:rPr>
              <a:t>CN-12-12</a:t>
            </a:r>
          </a:p>
          <a:p>
            <a:r>
              <a:rPr lang="en-US" sz="1200" dirty="0" smtClean="0">
                <a:solidFill>
                  <a:srgbClr val="FFC000"/>
                </a:solidFill>
              </a:rPr>
              <a:t>July 26</a:t>
            </a:r>
          </a:p>
          <a:p>
            <a:r>
              <a:rPr lang="en-US" sz="1200" dirty="0" smtClean="0">
                <a:solidFill>
                  <a:srgbClr val="FFC000"/>
                </a:solidFill>
              </a:rPr>
              <a:t>115 DAP</a:t>
            </a:r>
            <a:endParaRPr lang="en-US" sz="1200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399" y="53340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NTC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5334000"/>
            <a:ext cx="2990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Anthem 2.15SE @ 8 oz/A (PRE)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fb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Roundup WM 5.5SL @ 22 oz/A (29 DAP)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62227" y="5334000"/>
            <a:ext cx="2363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Anthem ATZ 4.5SE @ 2 pt/A +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Roundup WM 5.5SL @ 22 oz/A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(18 DAP)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2" y="1676400"/>
            <a:ext cx="1036638" cy="43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Content Placeholder 4" descr="AnthemAtZLogo.jpg"/>
          <p:cNvPicPr>
            <a:picLocks noChangeAspect="1"/>
          </p:cNvPicPr>
          <p:nvPr/>
        </p:nvPicPr>
        <p:blipFill rotWithShape="1">
          <a:blip r:embed="rId6" cstate="print"/>
          <a:srcRect l="9408" t="25256" r="6284" b="28282"/>
          <a:stretch/>
        </p:blipFill>
        <p:spPr bwMode="auto">
          <a:xfrm>
            <a:off x="6926580" y="1654810"/>
            <a:ext cx="1234440" cy="52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501171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Enlist™ Herbicide Tolerant Corn</a:t>
            </a:r>
            <a:endParaRPr lang="en-US" dirty="0"/>
          </a:p>
        </p:txBody>
      </p:sp>
      <p:sp>
        <p:nvSpPr>
          <p:cNvPr id="8499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1800" dirty="0" smtClean="0"/>
              <a:t>tolerance to 2,4-D and Assure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 err="1" smtClean="0"/>
              <a:t>Colex</a:t>
            </a:r>
            <a:r>
              <a:rPr lang="en-US" sz="1800" dirty="0" smtClean="0"/>
              <a:t>-D™ technology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i="1" dirty="0" smtClean="0"/>
              <a:t>2,4-D choline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i="1" dirty="0" smtClean="0"/>
              <a:t>lower volatility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i="1" dirty="0" smtClean="0"/>
              <a:t>lower drift potential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i="1" dirty="0" smtClean="0"/>
              <a:t>enhanced handling/mixing characteristics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i="1" dirty="0" smtClean="0"/>
              <a:t>reduced odor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 smtClean="0"/>
              <a:t>1 PRE application + 2 POST applications (V8 stage)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 smtClean="0"/>
              <a:t>Enlist™ Duo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 smtClean="0"/>
              <a:t>DMA-Glyphosate (1.71 lb </a:t>
            </a:r>
            <a:r>
              <a:rPr lang="en-US" sz="1800" dirty="0" err="1" smtClean="0"/>
              <a:t>ae</a:t>
            </a:r>
            <a:r>
              <a:rPr lang="en-US" sz="1800" dirty="0" smtClean="0"/>
              <a:t>/gal) + 2,4-D choline (1.63 lb </a:t>
            </a:r>
            <a:r>
              <a:rPr lang="en-US" sz="1800" dirty="0" err="1" smtClean="0"/>
              <a:t>ae</a:t>
            </a:r>
            <a:r>
              <a:rPr lang="en-US" sz="1800" dirty="0" smtClean="0"/>
              <a:t>/gal)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 smtClean="0"/>
              <a:t>3.5 pt/A</a:t>
            </a:r>
          </a:p>
          <a:p>
            <a:pPr>
              <a:buFont typeface="Wingdings" pitchFamily="2" charset="2"/>
              <a:buChar char="Ø"/>
            </a:pPr>
            <a:r>
              <a:rPr lang="en-US" sz="1800" b="1" u="sng" dirty="0" smtClean="0"/>
              <a:t>2013</a:t>
            </a:r>
            <a:r>
              <a:rPr lang="en-US" sz="1800" dirty="0" smtClean="0"/>
              <a:t> Product Launch (Mid-West)</a:t>
            </a:r>
          </a:p>
        </p:txBody>
      </p:sp>
      <p:sp>
        <p:nvSpPr>
          <p:cNvPr id="84995" name="AutoShape 4" descr="Enlist_Logo_Horz_RGB_300dpi.jpg"/>
          <p:cNvSpPr>
            <a:spLocks noChangeAspect="1" noChangeArrowheads="1"/>
          </p:cNvSpPr>
          <p:nvPr/>
        </p:nvSpPr>
        <p:spPr bwMode="auto">
          <a:xfrm>
            <a:off x="1090613" y="3810000"/>
            <a:ext cx="334327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996" name="AutoShape 6" descr="Enlist_Logo_Horz_RGB_300dpi.jpg"/>
          <p:cNvSpPr>
            <a:spLocks noChangeAspect="1" noChangeArrowheads="1"/>
          </p:cNvSpPr>
          <p:nvPr/>
        </p:nvSpPr>
        <p:spPr bwMode="auto">
          <a:xfrm>
            <a:off x="287338" y="-623888"/>
            <a:ext cx="3343275" cy="162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997" name="AutoShape 8" descr="Enlist_Logo_Horz_RGB_300dpi.jpg"/>
          <p:cNvSpPr>
            <a:spLocks noChangeAspect="1" noChangeArrowheads="1"/>
          </p:cNvSpPr>
          <p:nvPr/>
        </p:nvSpPr>
        <p:spPr bwMode="auto">
          <a:xfrm>
            <a:off x="134938" y="-776288"/>
            <a:ext cx="3343275" cy="162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4998" name="Picture 9" descr="C:\prostkoeric C drive\herbicide label pictures\enlist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4945101"/>
            <a:ext cx="2024063" cy="987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9" name="Picture 2" descr="C:\Documents and Settings\LAMPHIEC\Desktop\FINAL DHT Cooperator Deck 3.10.10\Slide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1371600"/>
            <a:ext cx="4575175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C:\prostkoeric C drive\weeds\pigweeds\august 23. 2011\Picture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476250" y="47625"/>
            <a:ext cx="8210550" cy="1247775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sz="3800" b="0" smtClean="0">
                <a:solidFill>
                  <a:srgbClr val="FFFF00"/>
                </a:solidFill>
              </a:rPr>
              <a:t>Post-Harvest Palmer Amaranth Populations </a:t>
            </a:r>
            <a:r>
              <a:rPr lang="en-US" sz="3800" u="sng" smtClean="0">
                <a:solidFill>
                  <a:srgbClr val="FF0000"/>
                </a:solidFill>
              </a:rPr>
              <a:t>Must</a:t>
            </a:r>
            <a:r>
              <a:rPr lang="en-US" sz="3800" b="0" smtClean="0">
                <a:solidFill>
                  <a:srgbClr val="FFFF00"/>
                </a:solidFill>
              </a:rPr>
              <a:t> be Managed!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Post-Harvest (Corn) Pigweed Problems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87775" y="1066800"/>
            <a:ext cx="5029200" cy="4530725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Decreasing daylight hastens flower and seed production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Flowering (3-4 weeks)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Seed production (2-3 weeks)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Some germination at 41</a:t>
            </a:r>
            <a:r>
              <a:rPr lang="en-US" sz="1800" i="1" baseline="30000" dirty="0" smtClean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F (8%)</a:t>
            </a:r>
          </a:p>
          <a:p>
            <a:pPr>
              <a:defRPr/>
            </a:pPr>
            <a:r>
              <a:rPr lang="en-US" sz="2400" dirty="0" smtClean="0"/>
              <a:t>Control Options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Mowing/Tillage (&gt;6” weeds)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Herbicides (&lt;6” weeds)</a:t>
            </a:r>
          </a:p>
          <a:p>
            <a:pPr lvl="2">
              <a:defRPr/>
            </a:pPr>
            <a:r>
              <a:rPr lang="en-US" sz="1400" i="1" dirty="0" smtClean="0">
                <a:solidFill>
                  <a:schemeClr val="accent6">
                    <a:lumMod val="75000"/>
                  </a:schemeClr>
                </a:solidFill>
              </a:rPr>
              <a:t>No small grain </a:t>
            </a:r>
          </a:p>
          <a:p>
            <a:pPr lvl="3">
              <a:defRPr/>
            </a:pPr>
            <a:r>
              <a:rPr lang="en-US" sz="1200" i="1" dirty="0" smtClean="0">
                <a:solidFill>
                  <a:schemeClr val="accent6">
                    <a:lumMod val="75000"/>
                  </a:schemeClr>
                </a:solidFill>
              </a:rPr>
              <a:t>Gramoxone + Dual Magnum or Warrant (?)</a:t>
            </a:r>
          </a:p>
          <a:p>
            <a:pPr lvl="2">
              <a:defRPr/>
            </a:pPr>
            <a:r>
              <a:rPr lang="en-US" sz="1400" i="1" dirty="0" smtClean="0">
                <a:solidFill>
                  <a:schemeClr val="accent6">
                    <a:lumMod val="75000"/>
                  </a:schemeClr>
                </a:solidFill>
              </a:rPr>
              <a:t>Small Grain planted soon</a:t>
            </a:r>
          </a:p>
          <a:p>
            <a:pPr lvl="3">
              <a:defRPr/>
            </a:pPr>
            <a:r>
              <a:rPr lang="en-US" sz="1200" i="1" dirty="0" smtClean="0">
                <a:solidFill>
                  <a:schemeClr val="accent6">
                    <a:lumMod val="75000"/>
                  </a:schemeClr>
                </a:solidFill>
              </a:rPr>
              <a:t>Gramoxone + 2,4-D or dicamba</a:t>
            </a:r>
          </a:p>
          <a:p>
            <a:pPr>
              <a:defRPr/>
            </a:pPr>
            <a:r>
              <a:rPr lang="en-US" sz="2400" dirty="0" smtClean="0"/>
              <a:t>When </a:t>
            </a:r>
            <a:r>
              <a:rPr lang="en-US" sz="2400" dirty="0"/>
              <a:t>can we stop worrying about seed production?</a:t>
            </a:r>
          </a:p>
          <a:p>
            <a:pPr>
              <a:defRPr/>
            </a:pPr>
            <a:endParaRPr 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1683" name="Picture 2" descr="C:\prostkoeric C drive\weeds\pigweeds\september 1\Picture 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392238"/>
            <a:ext cx="2805113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3" descr="C:\prostkoeric C drive\weeds\pigweeds\september 1\Picture 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733800"/>
            <a:ext cx="2854325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5" name="TextBox 4"/>
          <p:cNvSpPr txBox="1">
            <a:spLocks noChangeArrowheads="1"/>
          </p:cNvSpPr>
          <p:nvPr/>
        </p:nvSpPr>
        <p:spPr bwMode="auto">
          <a:xfrm>
            <a:off x="228600" y="6269038"/>
            <a:ext cx="4013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solidFill>
                  <a:srgbClr val="000000"/>
                </a:solidFill>
              </a:rPr>
              <a:t>Keeley et al.  1987.  Weed Science 35:199-204 </a:t>
            </a:r>
          </a:p>
          <a:p>
            <a:r>
              <a:rPr lang="en-US" sz="1400" i="1">
                <a:solidFill>
                  <a:srgbClr val="000000"/>
                </a:solidFill>
              </a:rPr>
              <a:t>Steckel et al., 2004.  Weed Science 52:217-221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Field Corn</a:t>
            </a:r>
            <a:endParaRPr lang="en-US" dirty="0"/>
          </a:p>
        </p:txBody>
      </p:sp>
      <p:sp>
        <p:nvSpPr>
          <p:cNvPr id="66562" name="Content Placeholder 1"/>
          <p:cNvSpPr>
            <a:spLocks noGrp="1"/>
          </p:cNvSpPr>
          <p:nvPr>
            <p:ph idx="1"/>
          </p:nvPr>
        </p:nvSpPr>
        <p:spPr>
          <a:xfrm>
            <a:off x="228600" y="1219200"/>
            <a:ext cx="8442325" cy="48561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 For most in GA …….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Atrazine +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 smtClean="0">
                <a:solidFill>
                  <a:srgbClr val="FFC000"/>
                </a:solidFill>
              </a:rPr>
              <a:t>Glyphosate (RR corn)	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 smtClean="0">
                <a:solidFill>
                  <a:srgbClr val="FFC000"/>
                </a:solidFill>
              </a:rPr>
              <a:t>Liberty (LL corn)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 smtClean="0">
                <a:solidFill>
                  <a:srgbClr val="FFC000"/>
                </a:solidFill>
              </a:rPr>
              <a:t>Steadfast Q 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 smtClean="0">
                <a:solidFill>
                  <a:srgbClr val="FFC000"/>
                </a:solidFill>
              </a:rPr>
              <a:t>Laudis or Capreno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 smtClean="0">
                <a:solidFill>
                  <a:srgbClr val="FFC000"/>
                </a:solidFill>
              </a:rPr>
              <a:t>Halex GT (glyphosate + Callisto + Dual)</a:t>
            </a:r>
          </a:p>
          <a:p>
            <a:pPr lvl="1"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If I was King, I would make you spray 1 qt/A Atrazine PRE fb 1.5 qt/A + 1 of the above! </a:t>
            </a:r>
          </a:p>
        </p:txBody>
      </p:sp>
      <p:pic>
        <p:nvPicPr>
          <p:cNvPr id="6656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1219200"/>
            <a:ext cx="16637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4900" y="1219200"/>
            <a:ext cx="923925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6875" y="2968623"/>
            <a:ext cx="15716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54900" y="2598738"/>
            <a:ext cx="6492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76875" y="1884363"/>
            <a:ext cx="73501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www.bayercropscienceus.com/export/sites/bcsus/bcsus_resources/products/product_banners/capreno-product-banner2.jpg"/>
          <p:cNvPicPr>
            <a:picLocks noChangeAspect="1" noChangeArrowheads="1"/>
          </p:cNvPicPr>
          <p:nvPr/>
        </p:nvPicPr>
        <p:blipFill>
          <a:blip r:embed="rId7"/>
          <a:srcRect l="3448" t="-3378" r="77798" b="20442"/>
          <a:stretch>
            <a:fillRect/>
          </a:stretch>
        </p:blipFill>
        <p:spPr bwMode="auto">
          <a:xfrm>
            <a:off x="6408736" y="1875630"/>
            <a:ext cx="7985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Picture 0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9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TSW Control in Field Corn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dirty="0" smtClean="0"/>
              <a:t>Depends on planting date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dirty="0" smtClean="0"/>
              <a:t>2,4-D or Aim – POST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dirty="0" smtClean="0"/>
              <a:t>Sequence + Atrazine or Expert in RR corn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dirty="0" smtClean="0"/>
              <a:t>Aim/Gramoxone/Evik + Dual Magnum – layby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dirty="0" smtClean="0"/>
              <a:t>Post-harvest may be more important than in-crop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i="1" dirty="0" smtClean="0"/>
              <a:t>Tillage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i="1" dirty="0" smtClean="0"/>
              <a:t>2 applications of 2,4-D, Gramoxone, or Aim</a:t>
            </a:r>
          </a:p>
          <a:p>
            <a:pPr eaLnBrk="1" hangingPunct="1">
              <a:lnSpc>
                <a:spcPct val="90000"/>
              </a:lnSpc>
            </a:pPr>
            <a:endParaRPr lang="en-US" sz="2000" i="1" dirty="0" smtClean="0"/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</p:txBody>
      </p:sp>
      <p:pic>
        <p:nvPicPr>
          <p:cNvPr id="24580" name="Picture 4" descr="Picture 03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219200"/>
            <a:ext cx="3544888" cy="4724400"/>
          </a:xfrm>
          <a:noFill/>
        </p:spPr>
      </p:pic>
    </p:spTree>
    <p:extLst>
      <p:ext uri="{BB962C8B-B14F-4D97-AF65-F5344CB8AC3E}">
        <p14:creationId xmlns:p14="http://schemas.microsoft.com/office/powerpoint/2010/main" val="136935082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Tropical Spiderwort Control in Field Corn - 2005</a:t>
            </a:r>
          </a:p>
        </p:txBody>
      </p:sp>
      <p:pic>
        <p:nvPicPr>
          <p:cNvPr id="25603" name="Picture 3" descr="Picture 01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676400"/>
            <a:ext cx="4343400" cy="3257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Picture 02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676400"/>
            <a:ext cx="4343400" cy="3257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1631950" y="4876800"/>
            <a:ext cx="13684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FFFF"/>
                </a:solidFill>
              </a:rPr>
              <a:t>Untreated</a:t>
            </a:r>
          </a:p>
          <a:p>
            <a:pPr eaLnBrk="1" hangingPunct="1"/>
            <a:r>
              <a:rPr lang="en-US" sz="2000" dirty="0">
                <a:solidFill>
                  <a:srgbClr val="FFFFFF"/>
                </a:solidFill>
              </a:rPr>
              <a:t>(166 </a:t>
            </a:r>
            <a:r>
              <a:rPr lang="en-US" sz="2000" dirty="0" err="1">
                <a:solidFill>
                  <a:srgbClr val="FFFFFF"/>
                </a:solidFill>
              </a:rPr>
              <a:t>bu</a:t>
            </a:r>
            <a:r>
              <a:rPr lang="en-US" sz="2000" dirty="0">
                <a:solidFill>
                  <a:srgbClr val="FFFFFF"/>
                </a:solidFill>
              </a:rPr>
              <a:t>/A)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4973638" y="4876800"/>
            <a:ext cx="409416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FFFFFF"/>
                </a:solidFill>
              </a:rPr>
              <a:t>Aim 2EC @ 1.5 ozs/A</a:t>
            </a:r>
          </a:p>
          <a:p>
            <a:pPr algn="ctr" eaLnBrk="1" hangingPunct="1"/>
            <a:r>
              <a:rPr lang="en-US" sz="2000" dirty="0">
                <a:solidFill>
                  <a:srgbClr val="FFFFFF"/>
                </a:solidFill>
              </a:rPr>
              <a:t>Dual Magnum 7.62EC @ 1.33 pt/A</a:t>
            </a:r>
          </a:p>
          <a:p>
            <a:pPr algn="ctr" eaLnBrk="1" hangingPunct="1"/>
            <a:r>
              <a:rPr lang="en-US" sz="2000" dirty="0" err="1">
                <a:solidFill>
                  <a:srgbClr val="FFFFFF"/>
                </a:solidFill>
              </a:rPr>
              <a:t>Herbimax</a:t>
            </a:r>
            <a:r>
              <a:rPr lang="en-US" sz="2000" dirty="0">
                <a:solidFill>
                  <a:srgbClr val="FFFFFF"/>
                </a:solidFill>
              </a:rPr>
              <a:t> @ 1% v/v</a:t>
            </a:r>
          </a:p>
          <a:p>
            <a:pPr algn="ctr" eaLnBrk="1" hangingPunct="1"/>
            <a:r>
              <a:rPr lang="en-US" sz="2000" dirty="0">
                <a:solidFill>
                  <a:srgbClr val="FFFFFF"/>
                </a:solidFill>
              </a:rPr>
              <a:t>(168 </a:t>
            </a:r>
            <a:r>
              <a:rPr lang="en-US" sz="2000" dirty="0" err="1">
                <a:solidFill>
                  <a:srgbClr val="FFFFFF"/>
                </a:solidFill>
              </a:rPr>
              <a:t>bu</a:t>
            </a:r>
            <a:r>
              <a:rPr lang="en-US" sz="2000" dirty="0">
                <a:solidFill>
                  <a:srgbClr val="FFFFFF"/>
                </a:solidFill>
              </a:rPr>
              <a:t>/A)</a:t>
            </a:r>
          </a:p>
        </p:txBody>
      </p:sp>
      <p:sp>
        <p:nvSpPr>
          <p:cNvPr id="108551" name="Text Box 7"/>
          <p:cNvSpPr txBox="1">
            <a:spLocks noChangeArrowheads="1"/>
          </p:cNvSpPr>
          <p:nvPr/>
        </p:nvSpPr>
        <p:spPr bwMode="auto">
          <a:xfrm>
            <a:off x="136525" y="6415088"/>
            <a:ext cx="958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i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34 DAT</a:t>
            </a:r>
          </a:p>
        </p:txBody>
      </p:sp>
    </p:spTree>
    <p:extLst>
      <p:ext uri="{BB962C8B-B14F-4D97-AF65-F5344CB8AC3E}">
        <p14:creationId xmlns:p14="http://schemas.microsoft.com/office/powerpoint/2010/main" val="1424294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Post-Harvest Control of Tropical Spiderwort</a:t>
            </a:r>
          </a:p>
        </p:txBody>
      </p:sp>
      <p:pic>
        <p:nvPicPr>
          <p:cNvPr id="26627" name="Picture 3" descr="21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525" y="1295400"/>
            <a:ext cx="3394075" cy="4525963"/>
          </a:xfrm>
          <a:noFill/>
        </p:spPr>
      </p:pic>
      <p:pic>
        <p:nvPicPr>
          <p:cNvPr id="26628" name="Picture 4" descr="20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0463" y="1295400"/>
            <a:ext cx="3394075" cy="4525963"/>
          </a:xfrm>
          <a:noFill/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631950" y="5791200"/>
            <a:ext cx="1187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</a:rPr>
              <a:t>Untreated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765800" y="5791200"/>
            <a:ext cx="2006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FFFF"/>
                </a:solidFill>
              </a:rPr>
              <a:t>2,4-D @ 1.5 pt/A</a:t>
            </a:r>
          </a:p>
          <a:p>
            <a:pPr algn="ctr" eaLnBrk="1" hangingPunct="1"/>
            <a:r>
              <a:rPr lang="en-US">
                <a:solidFill>
                  <a:srgbClr val="FFFFFF"/>
                </a:solidFill>
              </a:rPr>
              <a:t>POST1 + POST 2</a:t>
            </a:r>
          </a:p>
          <a:p>
            <a:pPr algn="ctr" eaLnBrk="1" hangingPunct="1"/>
            <a:r>
              <a:rPr lang="en-US">
                <a:solidFill>
                  <a:srgbClr val="FFFFFF"/>
                </a:solidFill>
              </a:rPr>
              <a:t>($14.41/A)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36525" y="6248400"/>
            <a:ext cx="1995488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i="1">
                <a:solidFill>
                  <a:srgbClr val="FF9900"/>
                </a:solidFill>
              </a:rPr>
              <a:t>POST1: 8-10” tall COMBE</a:t>
            </a:r>
          </a:p>
          <a:p>
            <a:pPr eaLnBrk="1" hangingPunct="1"/>
            <a:r>
              <a:rPr lang="en-US" sz="1200" i="1">
                <a:solidFill>
                  <a:srgbClr val="FF9900"/>
                </a:solidFill>
              </a:rPr>
              <a:t>POST2: 2 weeks later</a:t>
            </a:r>
          </a:p>
          <a:p>
            <a:pPr eaLnBrk="1" hangingPunct="1"/>
            <a:r>
              <a:rPr lang="en-US" sz="1200" i="1">
                <a:solidFill>
                  <a:srgbClr val="FF9900"/>
                </a:solidFill>
              </a:rPr>
              <a:t>Photo 1 week after POST2</a:t>
            </a:r>
          </a:p>
        </p:txBody>
      </p:sp>
    </p:spTree>
    <p:extLst>
      <p:ext uri="{BB962C8B-B14F-4D97-AF65-F5344CB8AC3E}">
        <p14:creationId xmlns:p14="http://schemas.microsoft.com/office/powerpoint/2010/main" val="87496833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Morningglory Control in Corn</a:t>
            </a:r>
          </a:p>
        </p:txBody>
      </p:sp>
      <p:sp>
        <p:nvSpPr>
          <p:cNvPr id="3789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19200"/>
            <a:ext cx="4548188" cy="4856162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dirty="0" smtClean="0"/>
              <a:t> as much atrazine as possible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 1.0 lb/A – PRE fb 1.5 lb/A – POST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/>
              <a:t> small grain rotations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2,4-D, Clarity, Status, Aim, ET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Liberty-Link® Corn Systems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split applications of glyphosate (RR corn)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/>
              <a:t>* </a:t>
            </a:r>
            <a:r>
              <a:rPr lang="en-US" sz="1400" i="1" dirty="0" smtClean="0"/>
              <a:t>1</a:t>
            </a:r>
            <a:r>
              <a:rPr lang="en-US" sz="1400" i="1" baseline="30000" dirty="0" smtClean="0"/>
              <a:t>st</a:t>
            </a:r>
            <a:r>
              <a:rPr lang="en-US" sz="1400" i="1" dirty="0" smtClean="0"/>
              <a:t> application + atrazine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Harvest Aids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/>
              <a:t>Aim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Early harvest	</a:t>
            </a:r>
            <a:r>
              <a:rPr lang="en-US" sz="1800" i="1" dirty="0" smtClean="0"/>
              <a:t>	</a:t>
            </a:r>
          </a:p>
          <a:p>
            <a:pPr>
              <a:buFont typeface="Monotype Sorts" pitchFamily="2" charset="2"/>
              <a:buNone/>
            </a:pPr>
            <a:endParaRPr lang="en-US" sz="1800" i="1" dirty="0" smtClean="0"/>
          </a:p>
          <a:p>
            <a:pPr>
              <a:buFont typeface="Monotype Sorts" pitchFamily="2" charset="2"/>
              <a:buNone/>
            </a:pPr>
            <a:endParaRPr lang="en-US" sz="1800" i="1" dirty="0" smtClean="0"/>
          </a:p>
          <a:p>
            <a:pPr>
              <a:buFont typeface="Monotype Sorts" pitchFamily="2" charset="2"/>
              <a:buNone/>
            </a:pPr>
            <a:endParaRPr lang="en-US" sz="1800" i="1" dirty="0" smtClean="0"/>
          </a:p>
          <a:p>
            <a:endParaRPr lang="en-US" sz="1800" i="1" dirty="0" smtClean="0"/>
          </a:p>
        </p:txBody>
      </p:sp>
      <p:pic>
        <p:nvPicPr>
          <p:cNvPr id="37892" name="Picture 7" descr="badfield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1239838"/>
            <a:ext cx="3641725" cy="4856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416710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143000"/>
            <a:ext cx="7315200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8" name="Title 5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r>
              <a:rPr lang="en-US" smtClean="0"/>
              <a:t>Grain Sorghum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992188" y="103188"/>
            <a:ext cx="757872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GRAIN SORGHUM WEED CONTROL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1676400"/>
            <a:ext cx="8686800" cy="3416320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Start clean!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Concep 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treated seed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Dual Magnum or Intrro/Micro-Tech or Warrant (PRE)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Atrazine (POST)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Paraquat (Hooded sprayer)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GR-Pigweed Control in Sorghum</a:t>
            </a:r>
            <a:br>
              <a:rPr lang="en-US" dirty="0" smtClean="0"/>
            </a:br>
            <a:r>
              <a:rPr lang="en-US" dirty="0" smtClean="0"/>
              <a:t>Macon County (2010) – 47 DAP</a:t>
            </a:r>
            <a:endParaRPr lang="en-US" dirty="0"/>
          </a:p>
        </p:txBody>
      </p:sp>
      <p:pic>
        <p:nvPicPr>
          <p:cNvPr id="88066" name="Picture 2" descr="I:\field pictures\2010 field shots\june 7\Picture 1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676400"/>
            <a:ext cx="2846388" cy="379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3" descr="I:\field pictures\2010 field shots\june 7\Picture 1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676400"/>
            <a:ext cx="2846388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8" name="TextBox 5"/>
          <p:cNvSpPr txBox="1">
            <a:spLocks noChangeArrowheads="1"/>
          </p:cNvSpPr>
          <p:nvPr/>
        </p:nvSpPr>
        <p:spPr bwMode="auto">
          <a:xfrm>
            <a:off x="2482850" y="5486400"/>
            <a:ext cx="565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NTC</a:t>
            </a:r>
          </a:p>
        </p:txBody>
      </p:sp>
      <p:sp>
        <p:nvSpPr>
          <p:cNvPr id="88069" name="TextBox 6"/>
          <p:cNvSpPr txBox="1">
            <a:spLocks noChangeArrowheads="1"/>
          </p:cNvSpPr>
          <p:nvPr/>
        </p:nvSpPr>
        <p:spPr bwMode="auto">
          <a:xfrm>
            <a:off x="4038600" y="5526088"/>
            <a:ext cx="47307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Calibri" pitchFamily="34" charset="0"/>
              </a:rPr>
              <a:t>Concep Treated Seed</a:t>
            </a:r>
          </a:p>
          <a:p>
            <a:pPr algn="ctr"/>
            <a:r>
              <a:rPr lang="en-US">
                <a:solidFill>
                  <a:srgbClr val="000000"/>
                </a:solidFill>
                <a:latin typeface="Calibri" pitchFamily="34" charset="0"/>
              </a:rPr>
              <a:t>Dual Magnum  7.62EC @ 1 pt/A (PRE)</a:t>
            </a:r>
          </a:p>
          <a:p>
            <a:pPr algn="ctr"/>
            <a:r>
              <a:rPr lang="en-US">
                <a:solidFill>
                  <a:srgbClr val="000000"/>
                </a:solidFill>
                <a:latin typeface="Calibri" pitchFamily="34" charset="0"/>
              </a:rPr>
              <a:t>Atrazine 4L @ 1.5 qt/A + COC @ 1% v/v (16 DAP)</a:t>
            </a:r>
          </a:p>
        </p:txBody>
      </p:sp>
      <p:sp>
        <p:nvSpPr>
          <p:cNvPr id="88070" name="TextBox 2"/>
          <p:cNvSpPr txBox="1">
            <a:spLocks noChangeArrowheads="1"/>
          </p:cNvSpPr>
          <p:nvPr/>
        </p:nvSpPr>
        <p:spPr bwMode="auto">
          <a:xfrm>
            <a:off x="152400" y="6218238"/>
            <a:ext cx="8540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SG-01-10</a:t>
            </a:r>
          </a:p>
          <a:p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JUNE 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4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10600" cy="712787"/>
          </a:xfrm>
        </p:spPr>
        <p:txBody>
          <a:bodyPr/>
          <a:lstStyle/>
          <a:p>
            <a:r>
              <a:rPr lang="en-US" sz="3600" smtClean="0"/>
              <a:t>Reflex/Sorghum</a:t>
            </a:r>
            <a:r>
              <a:rPr lang="en-US" sz="2400" b="0" smtClean="0"/>
              <a:t> (</a:t>
            </a:r>
            <a:r>
              <a:rPr lang="en-US" sz="2400" b="0" i="1" smtClean="0"/>
              <a:t>10 month rotation restriction for a good reason!)</a:t>
            </a:r>
          </a:p>
        </p:txBody>
      </p:sp>
      <p:pic>
        <p:nvPicPr>
          <p:cNvPr id="8909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2192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181100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3743325"/>
            <a:ext cx="3108325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Inzen</a:t>
            </a:r>
            <a:r>
              <a:rPr lang="en-US" dirty="0" smtClean="0"/>
              <a:t>™ Z Grain Sorghum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143000"/>
            <a:ext cx="4291960" cy="4530725"/>
          </a:xfrm>
        </p:spPr>
        <p:txBody>
          <a:bodyPr/>
          <a:lstStyle/>
          <a:p>
            <a:r>
              <a:rPr lang="en-US" sz="2400" dirty="0" smtClean="0"/>
              <a:t>Kansas State Univ.</a:t>
            </a:r>
          </a:p>
          <a:p>
            <a:r>
              <a:rPr lang="en-US" sz="2400" dirty="0" smtClean="0"/>
              <a:t>DuPont</a:t>
            </a:r>
          </a:p>
          <a:p>
            <a:r>
              <a:rPr lang="en-US" sz="2400" dirty="0" smtClean="0"/>
              <a:t>Resistance to POST applications of ALS herbicides</a:t>
            </a:r>
          </a:p>
          <a:p>
            <a:r>
              <a:rPr lang="en-US" sz="2400" dirty="0" smtClean="0"/>
              <a:t>Non-GMO</a:t>
            </a:r>
          </a:p>
          <a:p>
            <a:pPr lvl="1"/>
            <a:r>
              <a:rPr lang="en-US" sz="2000" i="1" dirty="0" smtClean="0"/>
              <a:t>ALS-resistant shattercane</a:t>
            </a:r>
          </a:p>
          <a:p>
            <a:r>
              <a:rPr lang="en-US" sz="2400" dirty="0" smtClean="0"/>
              <a:t>Dual/Cinch PRE a </a:t>
            </a:r>
            <a:r>
              <a:rPr lang="en-US" sz="2400" b="1" u="sng" dirty="0" smtClean="0">
                <a:solidFill>
                  <a:srgbClr val="FF0000"/>
                </a:solidFill>
              </a:rPr>
              <a:t>must </a:t>
            </a:r>
            <a:r>
              <a:rPr lang="en-US" sz="2400" dirty="0" smtClean="0"/>
              <a:t>in my opinion</a:t>
            </a:r>
          </a:p>
          <a:p>
            <a:pPr lvl="1"/>
            <a:r>
              <a:rPr lang="en-US" sz="2000" i="1" dirty="0" smtClean="0"/>
              <a:t>Concep treated seed</a:t>
            </a:r>
          </a:p>
          <a:p>
            <a:r>
              <a:rPr lang="en-US" sz="2400" dirty="0" smtClean="0"/>
              <a:t>Stewardship!!!</a:t>
            </a:r>
          </a:p>
          <a:p>
            <a:endParaRPr lang="en-US" dirty="0"/>
          </a:p>
        </p:txBody>
      </p:sp>
      <p:pic>
        <p:nvPicPr>
          <p:cNvPr id="7" name="Picture 2" descr="I:\field pictures\2012 field shots\sg-01-12\july 9\Picture 0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3291840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29789" y="5830669"/>
            <a:ext cx="45191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6600"/>
                </a:solidFill>
              </a:rPr>
              <a:t>Inzen</a:t>
            </a:r>
            <a:r>
              <a:rPr lang="en-US" b="1" i="1" dirty="0" smtClean="0">
                <a:solidFill>
                  <a:srgbClr val="006600"/>
                </a:solidFill>
              </a:rPr>
              <a:t>™ Cultivar (left row)</a:t>
            </a:r>
          </a:p>
          <a:p>
            <a:pPr algn="ctr"/>
            <a:r>
              <a:rPr lang="en-US" b="1" i="1" dirty="0" smtClean="0">
                <a:solidFill>
                  <a:srgbClr val="006600"/>
                </a:solidFill>
              </a:rPr>
              <a:t>Conventional Cultivar (right row - dead)</a:t>
            </a:r>
          </a:p>
          <a:p>
            <a:pPr algn="ctr"/>
            <a:r>
              <a:rPr lang="en-US" b="1" i="1" dirty="0" smtClean="0">
                <a:solidFill>
                  <a:srgbClr val="006600"/>
                </a:solidFill>
              </a:rPr>
              <a:t>Ponder Farm 2012</a:t>
            </a:r>
            <a:endParaRPr lang="en-US" b="1" i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21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Benefits of Atrazine (1 qt/A) Applied PRE – 18 DAT</a:t>
            </a:r>
            <a:endParaRPr lang="en-US" dirty="0"/>
          </a:p>
        </p:txBody>
      </p:sp>
      <p:pic>
        <p:nvPicPr>
          <p:cNvPr id="1026" name="Picture 2" descr="I:\field pictures\2012 field shots\april 20\Picture 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15668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field pictures\2012 field shots\april 20\Picture 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15668"/>
            <a:ext cx="4012184" cy="300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6400" y="4996934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0 Pigweed/ft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endParaRPr lang="en-US" baseline="300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1654" y="4944618"/>
            <a:ext cx="1539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8 Pigweed/ft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(348,480/A)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99675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84238"/>
          </a:xfrm>
        </p:spPr>
        <p:txBody>
          <a:bodyPr>
            <a:normAutofit fontScale="90000"/>
          </a:bodyPr>
          <a:lstStyle/>
          <a:p>
            <a:r>
              <a:rPr lang="en-US" sz="4000" dirty="0" err="1" smtClean="0"/>
              <a:t>Inzen</a:t>
            </a:r>
            <a:r>
              <a:rPr lang="en-US" sz="4000" dirty="0" smtClean="0"/>
              <a:t>™ Z Grain Sorghum – 2012</a:t>
            </a:r>
            <a:br>
              <a:rPr lang="en-US" sz="4000" dirty="0" smtClean="0"/>
            </a:br>
            <a:r>
              <a:rPr lang="en-US" sz="4000" dirty="0" smtClean="0"/>
              <a:t>(</a:t>
            </a:r>
            <a:r>
              <a:rPr lang="en-US" sz="4000" dirty="0" err="1" smtClean="0"/>
              <a:t>Inzen</a:t>
            </a:r>
            <a:r>
              <a:rPr lang="en-US" sz="4000" dirty="0" smtClean="0"/>
              <a:t> – left row; Conventional – right row)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257836"/>
            <a:ext cx="71365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00" i="1" dirty="0" smtClean="0">
                <a:solidFill>
                  <a:prstClr val="black"/>
                </a:solidFill>
                <a:latin typeface="Calibri"/>
              </a:rPr>
              <a:t>SG-01-12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00" i="1" dirty="0" smtClean="0">
                <a:solidFill>
                  <a:prstClr val="black"/>
                </a:solidFill>
                <a:latin typeface="Calibri"/>
              </a:rPr>
              <a:t>July 9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00" i="1" dirty="0" smtClean="0">
                <a:solidFill>
                  <a:prstClr val="black"/>
                </a:solidFill>
                <a:latin typeface="Calibri"/>
              </a:rPr>
              <a:t>36 DAT</a:t>
            </a:r>
            <a:endParaRPr lang="en-US" sz="11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0" y="5638800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NTC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5638800"/>
            <a:ext cx="258731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Accent 75DG @ 0.5 oz ai/A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Rimsulfuron 25SG @ 0.25 oz ai/A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Atrazine 4L @ 32 oz/A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COC @ 1% v/v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28-0-0 @ 2 qt/A (3.33% v/v)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2" descr="I:\field pictures\2012 field shots\sg-01-12\july 9\Picture 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55" y="1325880"/>
            <a:ext cx="3291840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I:\field pictures\2012 field shots\sg-01-12\july 9\Picture 0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95400"/>
            <a:ext cx="3291840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19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458200" cy="712787"/>
          </a:xfrm>
        </p:spPr>
        <p:txBody>
          <a:bodyPr/>
          <a:lstStyle/>
          <a:p>
            <a:r>
              <a:rPr lang="en-US" sz="3600" smtClean="0"/>
              <a:t>Popular Herbicides That We Must Protect From Resistance</a:t>
            </a:r>
          </a:p>
        </p:txBody>
      </p:sp>
      <p:pic>
        <p:nvPicPr>
          <p:cNvPr id="177155" name="Picture 5" descr="WARRANT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2362200"/>
            <a:ext cx="30988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6" name="Picture 2" descr="http://www.syngentacropprotection-us.com/images/prod_logos/logo_Dual_Magnu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14450"/>
            <a:ext cx="38798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1" t="27419" r="13132" b="5844"/>
          <a:stretch>
            <a:fillRect/>
          </a:stretch>
        </p:blipFill>
        <p:spPr bwMode="auto">
          <a:xfrm>
            <a:off x="838200" y="1524000"/>
            <a:ext cx="3659188" cy="21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715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706813"/>
            <a:ext cx="2284412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4038600"/>
            <a:ext cx="33448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6634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Questions/Discussion?</a:t>
            </a:r>
          </a:p>
        </p:txBody>
      </p:sp>
      <p:pic>
        <p:nvPicPr>
          <p:cNvPr id="9113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066800"/>
            <a:ext cx="6197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2044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hlinkClick r:id="rId3"/>
              </a:rPr>
              <a:t>www.gaweed.com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Power of a PRE Herbicide</a:t>
            </a:r>
            <a:endParaRPr lang="en-US" dirty="0"/>
          </a:p>
        </p:txBody>
      </p:sp>
      <p:pic>
        <p:nvPicPr>
          <p:cNvPr id="1026" name="Picture 2" descr="I:\field pictures\2012 field shots\cn-03-12\april 24\Picture 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95475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field pictures\2012 field shots\cn-13-12\april 24\Picture 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895475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:\field pictures\2012 field shots\cn-13-12\april 24\Picture 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95475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36" y="6211668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C000"/>
                </a:solidFill>
              </a:rPr>
              <a:t>CN-13-12</a:t>
            </a:r>
          </a:p>
          <a:p>
            <a:r>
              <a:rPr lang="en-US" sz="1200" i="1" dirty="0" smtClean="0">
                <a:solidFill>
                  <a:srgbClr val="FFC000"/>
                </a:solidFill>
              </a:rPr>
              <a:t>April 24</a:t>
            </a:r>
          </a:p>
          <a:p>
            <a:r>
              <a:rPr lang="en-US" sz="1200" i="1" dirty="0" smtClean="0">
                <a:solidFill>
                  <a:srgbClr val="FFC000"/>
                </a:solidFill>
              </a:rPr>
              <a:t>28 DAT</a:t>
            </a:r>
            <a:endParaRPr lang="en-US" sz="1200" i="1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62075" y="555307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NTC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48561" y="5566291"/>
            <a:ext cx="2646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Dual II Magnum 7.64EC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1 pt/A 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(PRE)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46601" y="5566291"/>
            <a:ext cx="13516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Atrazine 4L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1 qt/A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(PRE)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2050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- 2012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257836"/>
            <a:ext cx="79701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rgbClr val="FF9900"/>
                </a:solidFill>
              </a:rPr>
              <a:t>CN-11-12</a:t>
            </a:r>
          </a:p>
          <a:p>
            <a:r>
              <a:rPr lang="en-US" sz="1100" i="1" dirty="0" smtClean="0">
                <a:solidFill>
                  <a:srgbClr val="FF9900"/>
                </a:solidFill>
              </a:rPr>
              <a:t>May 11</a:t>
            </a:r>
          </a:p>
          <a:p>
            <a:r>
              <a:rPr lang="en-US" sz="1100" i="1" dirty="0" smtClean="0">
                <a:solidFill>
                  <a:srgbClr val="FF9900"/>
                </a:solidFill>
              </a:rPr>
              <a:t>39 DAP</a:t>
            </a:r>
            <a:endParaRPr lang="en-US" sz="1100" i="1" dirty="0">
              <a:solidFill>
                <a:srgbClr val="FF9900"/>
              </a:solidFill>
            </a:endParaRPr>
          </a:p>
        </p:txBody>
      </p:sp>
      <p:pic>
        <p:nvPicPr>
          <p:cNvPr id="1027" name="Picture 3" descr="I:\field pictures\2012 field shots\CN-11-12\may 11\Picture 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33" y="18288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:\field pictures\2012 field shots\CN-11-12\may 11\Picture 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8669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:\field pictures\2012 field shots\CN-11-12\may 11\Picture 0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8669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54864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NTC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87571" y="5537716"/>
            <a:ext cx="29463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Atrazine @ 32 oz/A (PRE)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fb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Roundup WM @ 22 oz/A (29 DAP)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Atrazine @ 48 oz/A (29 DAP)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3098" y="5537716"/>
            <a:ext cx="29009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Atrazine </a:t>
            </a:r>
            <a:r>
              <a:rPr lang="en-US" sz="1400" dirty="0">
                <a:solidFill>
                  <a:srgbClr val="FFFFFF"/>
                </a:solidFill>
              </a:rPr>
              <a:t>@ 32 oz/A (PRE)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</a:rPr>
              <a:t>fb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Liberty @ 29 </a:t>
            </a:r>
            <a:r>
              <a:rPr lang="en-US" sz="1400" dirty="0">
                <a:solidFill>
                  <a:srgbClr val="FFFFFF"/>
                </a:solidFill>
              </a:rPr>
              <a:t>oz/A (29 DAP)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</a:rPr>
              <a:t>Atrazine @ 48 oz/A (29 DAP</a:t>
            </a:r>
            <a:r>
              <a:rPr lang="en-US" sz="1400" dirty="0" smtClean="0">
                <a:solidFill>
                  <a:srgbClr val="FFFFFF"/>
                </a:solidFill>
              </a:rPr>
              <a:t>)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AMS XTRA @ 2.5% v/v (29 DAP)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45601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- 2012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257836"/>
            <a:ext cx="79701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rgbClr val="FF9900"/>
                </a:solidFill>
              </a:rPr>
              <a:t>CN-11-12</a:t>
            </a:r>
          </a:p>
          <a:p>
            <a:r>
              <a:rPr lang="en-US" sz="1100" i="1" dirty="0" smtClean="0">
                <a:solidFill>
                  <a:srgbClr val="FF9900"/>
                </a:solidFill>
              </a:rPr>
              <a:t>May 11</a:t>
            </a:r>
          </a:p>
          <a:p>
            <a:r>
              <a:rPr lang="en-US" sz="1100" i="1" dirty="0" smtClean="0">
                <a:solidFill>
                  <a:srgbClr val="FF9900"/>
                </a:solidFill>
              </a:rPr>
              <a:t>39 DAP</a:t>
            </a:r>
            <a:endParaRPr lang="en-US" sz="1100" i="1" dirty="0">
              <a:solidFill>
                <a:srgbClr val="FF9900"/>
              </a:solidFill>
            </a:endParaRPr>
          </a:p>
        </p:txBody>
      </p:sp>
      <p:pic>
        <p:nvPicPr>
          <p:cNvPr id="1027" name="Picture 3" descr="I:\field pictures\2012 field shots\CN-11-12\may 11\Picture 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33" y="18288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54864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NTC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7266" y="5486400"/>
            <a:ext cx="284699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Atrazine @ 32 oz/A (PRE)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fb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Steadfast Q @ 1.5 oz/A (29 DAP)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Atrazine @ 48 oz/A (29 DAP)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COC @ 1% v/v (29 DAP)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72200" y="5486400"/>
            <a:ext cx="2743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Atrazine </a:t>
            </a:r>
            <a:r>
              <a:rPr lang="en-US" sz="1400" dirty="0">
                <a:solidFill>
                  <a:srgbClr val="FFFFFF"/>
                </a:solidFill>
              </a:rPr>
              <a:t>@ 32 oz/A (PRE)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</a:rPr>
              <a:t>fb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Halex GT @ 3.6 pt/A (29 </a:t>
            </a:r>
            <a:r>
              <a:rPr lang="en-US" sz="1400" dirty="0">
                <a:solidFill>
                  <a:srgbClr val="FFFFFF"/>
                </a:solidFill>
              </a:rPr>
              <a:t>DAP)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</a:rPr>
              <a:t>Atrazine @ 48 oz/A (29 DAP</a:t>
            </a:r>
            <a:r>
              <a:rPr lang="en-US" sz="1400" dirty="0" smtClean="0">
                <a:solidFill>
                  <a:srgbClr val="FFFFFF"/>
                </a:solidFill>
              </a:rPr>
              <a:t>)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COC @ 1.0% v/v (29 DAP)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2050" name="Picture 2" descr="I:\field pictures\2012 field shots\CN-11-12\may 11\Picture 0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8288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I:\field pictures\2012 field shots\CN-11-12\may 11\Picture 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18288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79668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- 2012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257836"/>
            <a:ext cx="79701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rgbClr val="FF9900"/>
                </a:solidFill>
              </a:rPr>
              <a:t>CN-11-12</a:t>
            </a:r>
          </a:p>
          <a:p>
            <a:r>
              <a:rPr lang="en-US" sz="1100" i="1" dirty="0" smtClean="0">
                <a:solidFill>
                  <a:srgbClr val="FF9900"/>
                </a:solidFill>
              </a:rPr>
              <a:t>May 11</a:t>
            </a:r>
          </a:p>
          <a:p>
            <a:r>
              <a:rPr lang="en-US" sz="1100" i="1" dirty="0" smtClean="0">
                <a:solidFill>
                  <a:srgbClr val="FF9900"/>
                </a:solidFill>
              </a:rPr>
              <a:t>39 DAP</a:t>
            </a:r>
            <a:endParaRPr lang="en-US" sz="1100" i="1" dirty="0">
              <a:solidFill>
                <a:srgbClr val="FF9900"/>
              </a:solidFill>
            </a:endParaRPr>
          </a:p>
        </p:txBody>
      </p:sp>
      <p:pic>
        <p:nvPicPr>
          <p:cNvPr id="1027" name="Picture 3" descr="I:\field pictures\2012 field shots\CN-11-12\may 11\Picture 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023" y="1371600"/>
            <a:ext cx="30861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36752" y="54864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NTC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85223" y="5486400"/>
            <a:ext cx="28502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Capreno @ 3 oz/A (22 DAP)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Atrazine @ 48 oz/A (22 DAP)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COC @ 1% v/v (22 DAP)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AMX XTRA @ 2.5% v/v (22 DAP)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3074" name="Picture 2" descr="I:\field pictures\2012 field shots\CN-11-12\may 11\Picture 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1371600"/>
            <a:ext cx="30861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95329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Corn Yield As Influenced By POST Herbicide Treatment - 2012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8073730"/>
              </p:ext>
            </p:extLst>
          </p:nvPr>
        </p:nvGraphicFramePr>
        <p:xfrm>
          <a:off x="481013" y="1239838"/>
          <a:ext cx="8442325" cy="485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419600" y="6216134"/>
            <a:ext cx="1227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Treatment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43934" y="3205735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Bu/A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1447800"/>
            <a:ext cx="1002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C000"/>
                </a:solidFill>
              </a:rPr>
              <a:t>LSD 0.10 = 24</a:t>
            </a:r>
          </a:p>
          <a:p>
            <a:r>
              <a:rPr lang="en-US" sz="1000" dirty="0" smtClean="0">
                <a:solidFill>
                  <a:srgbClr val="FFC000"/>
                </a:solidFill>
              </a:rPr>
              <a:t>CV = 10</a:t>
            </a:r>
            <a:endParaRPr lang="en-US" sz="1000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6400800"/>
            <a:ext cx="930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C000"/>
                </a:solidFill>
              </a:rPr>
              <a:t>CN-12-12</a:t>
            </a:r>
          </a:p>
          <a:p>
            <a:r>
              <a:rPr lang="en-US" sz="1000" dirty="0" smtClean="0">
                <a:solidFill>
                  <a:srgbClr val="FFC000"/>
                </a:solidFill>
              </a:rPr>
              <a:t>Ponder Farm</a:t>
            </a:r>
            <a:endParaRPr lang="en-US" sz="1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21027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Capreno</a:t>
            </a:r>
            <a:endParaRPr lang="en-US" dirty="0"/>
          </a:p>
        </p:txBody>
      </p:sp>
      <p:sp>
        <p:nvSpPr>
          <p:cNvPr id="74754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442325" cy="48561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1800" smtClean="0"/>
              <a:t>Bayer CropScience</a:t>
            </a:r>
          </a:p>
          <a:p>
            <a:pPr>
              <a:buFont typeface="Wingdings" pitchFamily="2" charset="2"/>
              <a:buChar char="Ø"/>
            </a:pPr>
            <a:r>
              <a:rPr lang="en-US" sz="1800" smtClean="0"/>
              <a:t>Thiencarbazone-methyl (0.57 lb/gal) (MOA = 2)</a:t>
            </a:r>
          </a:p>
          <a:p>
            <a:pPr>
              <a:buFont typeface="Wingdings" pitchFamily="2" charset="2"/>
              <a:buChar char="Ø"/>
            </a:pPr>
            <a:r>
              <a:rPr lang="en-US" sz="1800" smtClean="0"/>
              <a:t>Tembotrione (2.88 lbs/gal) (MOA = 27)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smtClean="0"/>
              <a:t> </a:t>
            </a:r>
            <a:r>
              <a:rPr lang="en-US" sz="1800" smtClean="0">
                <a:solidFill>
                  <a:srgbClr val="47FFD1"/>
                </a:solidFill>
              </a:rPr>
              <a:t>Laudis</a:t>
            </a:r>
          </a:p>
          <a:p>
            <a:pPr>
              <a:buFont typeface="Wingdings" pitchFamily="2" charset="2"/>
              <a:buChar char="Ø"/>
            </a:pPr>
            <a:r>
              <a:rPr lang="en-US" sz="1800" smtClean="0"/>
              <a:t>Isoxadifen (crop safener)</a:t>
            </a:r>
          </a:p>
          <a:p>
            <a:pPr>
              <a:buFont typeface="Wingdings" pitchFamily="2" charset="2"/>
              <a:buChar char="Ø"/>
            </a:pPr>
            <a:r>
              <a:rPr lang="en-US" sz="1800" smtClean="0"/>
              <a:t>3.45 SC formulation</a:t>
            </a:r>
          </a:p>
          <a:p>
            <a:pPr>
              <a:buFont typeface="Wingdings" pitchFamily="2" charset="2"/>
              <a:buChar char="Ø"/>
            </a:pPr>
            <a:r>
              <a:rPr lang="en-US" sz="1800" smtClean="0"/>
              <a:t>POST corn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smtClean="0">
                <a:solidFill>
                  <a:srgbClr val="47FFD1"/>
                </a:solidFill>
              </a:rPr>
              <a:t>OT Up until V1-V6; PDIR – V7</a:t>
            </a:r>
          </a:p>
          <a:p>
            <a:pPr>
              <a:buFont typeface="Wingdings" pitchFamily="2" charset="2"/>
              <a:buChar char="Ø"/>
            </a:pPr>
            <a:r>
              <a:rPr lang="en-US" sz="1800" smtClean="0"/>
              <a:t>3 oz/A of Capreno  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smtClean="0">
                <a:solidFill>
                  <a:srgbClr val="47FFD1"/>
                </a:solidFill>
              </a:rPr>
              <a:t>2.5 oz/A Laudis, normal rate is 3 oz/A </a:t>
            </a:r>
          </a:p>
          <a:p>
            <a:pPr>
              <a:buFont typeface="Wingdings" pitchFamily="2" charset="2"/>
              <a:buChar char="Ø"/>
            </a:pPr>
            <a:r>
              <a:rPr lang="en-US" sz="1800" smtClean="0"/>
              <a:t>COC + AMS or UAN</a:t>
            </a:r>
          </a:p>
          <a:p>
            <a:pPr>
              <a:buFont typeface="Wingdings" pitchFamily="2" charset="2"/>
              <a:buChar char="Ø"/>
            </a:pPr>
            <a:r>
              <a:rPr lang="en-US" sz="1800" smtClean="0"/>
              <a:t>OP/ALS  Soil Interaction </a:t>
            </a:r>
          </a:p>
          <a:p>
            <a:pPr>
              <a:buFont typeface="Wingdings" pitchFamily="2" charset="2"/>
              <a:buChar char="Ø"/>
            </a:pPr>
            <a:r>
              <a:rPr lang="en-US" sz="1800" smtClean="0"/>
              <a:t>Rotation Restrictions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smtClean="0">
                <a:solidFill>
                  <a:srgbClr val="47FFD1"/>
                </a:solidFill>
              </a:rPr>
              <a:t>Corn = 0 months; wheat = 4 months; cotton, soybean, sorghum = 10 months; peanut = 12 months; canola, tobacco = 18 months</a:t>
            </a:r>
          </a:p>
          <a:p>
            <a:pPr>
              <a:buFont typeface="Wingdings" pitchFamily="2" charset="2"/>
              <a:buChar char="Ø"/>
            </a:pPr>
            <a:r>
              <a:rPr lang="en-US" sz="1800" smtClean="0"/>
              <a:t>Tank-Mixes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smtClean="0">
                <a:solidFill>
                  <a:srgbClr val="47FFD1"/>
                </a:solidFill>
              </a:rPr>
              <a:t>Atrazine, Ignite, Glyphosate</a:t>
            </a:r>
          </a:p>
          <a:p>
            <a:pPr>
              <a:buFont typeface="Wingdings" pitchFamily="2" charset="2"/>
              <a:buChar char="Ø"/>
            </a:pPr>
            <a:endParaRPr lang="en-US" sz="2400" smtClean="0">
              <a:solidFill>
                <a:srgbClr val="47FFD1"/>
              </a:solidFill>
            </a:endParaRPr>
          </a:p>
        </p:txBody>
      </p:sp>
      <p:pic>
        <p:nvPicPr>
          <p:cNvPr id="74755" name="Picture 2" descr="http://www.bayercropscienceus.com/export/sites/bcsus/bcsus_resources/products/product_banners/capreno-product-banner2.jpg"/>
          <p:cNvPicPr>
            <a:picLocks noChangeAspect="1" noChangeArrowheads="1"/>
          </p:cNvPicPr>
          <p:nvPr/>
        </p:nvPicPr>
        <p:blipFill>
          <a:blip r:embed="rId2"/>
          <a:srcRect l="3448" t="-3378" r="77798" b="20442"/>
          <a:stretch>
            <a:fillRect/>
          </a:stretch>
        </p:blipFill>
        <p:spPr bwMode="auto">
          <a:xfrm>
            <a:off x="6477000" y="12192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3985</TotalTime>
  <Words>1247</Words>
  <Application>Microsoft Office PowerPoint</Application>
  <PresentationFormat>On-screen Show (4:3)</PresentationFormat>
  <Paragraphs>266</Paragraphs>
  <Slides>32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Edge</vt:lpstr>
      <vt:lpstr>Corn</vt:lpstr>
      <vt:lpstr>2_Office Theme</vt:lpstr>
      <vt:lpstr>Office Theme</vt:lpstr>
      <vt:lpstr>Mountain Top</vt:lpstr>
      <vt:lpstr>1_Corn</vt:lpstr>
      <vt:lpstr>1_Edge</vt:lpstr>
      <vt:lpstr>2013 Field Corn/Grain Sorghum Weed Management Update </vt:lpstr>
      <vt:lpstr>Field Corn</vt:lpstr>
      <vt:lpstr>Benefits of Atrazine (1 qt/A) Applied PRE – 18 DAT</vt:lpstr>
      <vt:lpstr>The Power of a PRE Herbicide</vt:lpstr>
      <vt:lpstr>Field Corn Weed Control - 2012</vt:lpstr>
      <vt:lpstr>Field Corn Weed Control - 2012</vt:lpstr>
      <vt:lpstr>Field Corn Weed Control - 2012</vt:lpstr>
      <vt:lpstr>Corn Yield As Influenced By POST Herbicide Treatment - 2012</vt:lpstr>
      <vt:lpstr>Capreno</vt:lpstr>
      <vt:lpstr>POST Capreno Injury - 5 DAT Did it matter?</vt:lpstr>
      <vt:lpstr>Corn Yield As Influenced By POST Applied Halex GT and Capreno - 2012</vt:lpstr>
      <vt:lpstr>PowerPoint Presentation</vt:lpstr>
      <vt:lpstr>Weed Control in Field Corn with Zidua Programs - 2012</vt:lpstr>
      <vt:lpstr>Residual Weed Control with Zidua – 5 WAT</vt:lpstr>
      <vt:lpstr>PowerPoint Presentation</vt:lpstr>
      <vt:lpstr>Weed Control in Field Corn with Anthem/Anthem ATZ - 2012</vt:lpstr>
      <vt:lpstr>Enlist™ Herbicide Tolerant Corn</vt:lpstr>
      <vt:lpstr>Post-Harvest Palmer Amaranth Populations Must be Managed!</vt:lpstr>
      <vt:lpstr>Post-Harvest (Corn) Pigweed Problems</vt:lpstr>
      <vt:lpstr>PowerPoint Presentation</vt:lpstr>
      <vt:lpstr>TSW Control in Field Corn</vt:lpstr>
      <vt:lpstr>Tropical Spiderwort Control in Field Corn - 2005</vt:lpstr>
      <vt:lpstr>Post-Harvest Control of Tropical Spiderwort</vt:lpstr>
      <vt:lpstr>Morningglory Control in Corn</vt:lpstr>
      <vt:lpstr>Grain Sorghum</vt:lpstr>
      <vt:lpstr>PowerPoint Presentation</vt:lpstr>
      <vt:lpstr>GR-Pigweed Control in Sorghum Macon County (2010) – 47 DAP</vt:lpstr>
      <vt:lpstr>Reflex/Sorghum (10 month rotation restriction for a good reason!)</vt:lpstr>
      <vt:lpstr>Inzen™ Z Grain Sorghum</vt:lpstr>
      <vt:lpstr>Inzen™ Z Grain Sorghum – 2012 (Inzen – left row; Conventional – right row)</vt:lpstr>
      <vt:lpstr>Popular Herbicides That We Must Protect From Resistance</vt:lpstr>
      <vt:lpstr>Questions/Discussion?</vt:lpstr>
    </vt:vector>
  </TitlesOfParts>
  <Company>UGA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 10 Reasons Why I Like Corn in a GA crop rotation! (unless you live in Macon Co.)</dc:title>
  <dc:creator>eprostko</dc:creator>
  <cp:lastModifiedBy>eprostko</cp:lastModifiedBy>
  <cp:revision>79</cp:revision>
  <cp:lastPrinted>2012-12-18T14:52:03Z</cp:lastPrinted>
  <dcterms:created xsi:type="dcterms:W3CDTF">2011-11-11T15:02:46Z</dcterms:created>
  <dcterms:modified xsi:type="dcterms:W3CDTF">2013-01-09T13:16:48Z</dcterms:modified>
</cp:coreProperties>
</file>