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8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9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800" r:id="rId2"/>
    <p:sldMasterId id="2147483815" r:id="rId3"/>
    <p:sldMasterId id="2147483827" r:id="rId4"/>
    <p:sldMasterId id="2147483839" r:id="rId5"/>
    <p:sldMasterId id="2147483868" r:id="rId6"/>
    <p:sldMasterId id="2147483888" r:id="rId7"/>
    <p:sldMasterId id="2147483903" r:id="rId8"/>
    <p:sldMasterId id="2147483920" r:id="rId9"/>
    <p:sldMasterId id="2147483940" r:id="rId10"/>
  </p:sldMasterIdLst>
  <p:notesMasterIdLst>
    <p:notesMasterId r:id="rId45"/>
  </p:notesMasterIdLst>
  <p:sldIdLst>
    <p:sldId id="348" r:id="rId11"/>
    <p:sldId id="320" r:id="rId12"/>
    <p:sldId id="321" r:id="rId13"/>
    <p:sldId id="359" r:id="rId14"/>
    <p:sldId id="362" r:id="rId15"/>
    <p:sldId id="360" r:id="rId16"/>
    <p:sldId id="357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289" r:id="rId25"/>
    <p:sldId id="313" r:id="rId26"/>
    <p:sldId id="314" r:id="rId27"/>
    <p:sldId id="344" r:id="rId28"/>
    <p:sldId id="315" r:id="rId29"/>
    <p:sldId id="346" r:id="rId30"/>
    <p:sldId id="358" r:id="rId31"/>
    <p:sldId id="351" r:id="rId32"/>
    <p:sldId id="353" r:id="rId33"/>
    <p:sldId id="354" r:id="rId34"/>
    <p:sldId id="356" r:id="rId35"/>
    <p:sldId id="322" r:id="rId36"/>
    <p:sldId id="323" r:id="rId37"/>
    <p:sldId id="361" r:id="rId38"/>
    <p:sldId id="324" r:id="rId39"/>
    <p:sldId id="325" r:id="rId40"/>
    <p:sldId id="326" r:id="rId41"/>
    <p:sldId id="327" r:id="rId42"/>
    <p:sldId id="350" r:id="rId43"/>
    <p:sldId id="345" r:id="rId44"/>
  </p:sldIdLst>
  <p:sldSz cx="9144000" cy="6858000" type="screen4x3"/>
  <p:notesSz cx="7053263" cy="93567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224" y="5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presProps" Target="pres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5938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738" y="0"/>
            <a:ext cx="3055937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EEE51-2C2D-4DF0-A5DB-0168089C805D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701675"/>
            <a:ext cx="4676775" cy="3508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850" y="4445000"/>
            <a:ext cx="5643563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86825"/>
            <a:ext cx="3055938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738" y="8886825"/>
            <a:ext cx="3055937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CF0EC-5B4E-4F08-80E5-9198173F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45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5076" y="963615"/>
            <a:ext cx="5218113" cy="11715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5076" y="2547962"/>
            <a:ext cx="5218113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2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57550" y="6265863"/>
            <a:ext cx="2814637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21450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36AD723-D233-4B61-B3C5-B18A32658A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95989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BE8CF-E55A-40D5-A9E0-9514D04F806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96901393"/>
      </p:ext>
    </p:extLst>
  </p:cSld>
  <p:clrMapOvr>
    <a:masterClrMapping/>
  </p:clrMapOvr>
  <p:transition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14DEC0-9D29-41DA-A9DD-7517F8FB5B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1263156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D5BE4E-B40C-4BDE-8ABB-738692BD30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3514682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A48E7-B7BB-43C9-9C74-212C2A2920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3405985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441DAF-7EDC-4B12-B624-1AB520D138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3770732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D10352-3ED1-4040-A5BB-8191644706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4825080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9EA35D-6213-4CBB-9F55-E8CF941A9A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7833271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67A1B5-F796-46B5-956F-4FFB8D0C53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6577227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FF5E2F-C5BE-4C8B-B0DB-79DE0023D7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9430751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257742-A4A5-4232-AB59-92AD8135EF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149229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738676-584B-4339-942A-28CAFB3FC0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244098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5938" y="138113"/>
            <a:ext cx="2127250" cy="59578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013" y="138113"/>
            <a:ext cx="6232525" cy="59578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41769-4885-4D26-A8A5-850F143C80C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6877510"/>
      </p:ext>
    </p:extLst>
  </p:cSld>
  <p:clrMapOvr>
    <a:masterClrMapping/>
  </p:clrMapOvr>
  <p:transition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0FC769-0BE5-4777-8FE1-979D0CB437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3754977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nline Image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67535F1-4128-4258-8E6D-02030ED885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3155209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03DB8DD-A984-4C49-9408-800CB9ED85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8590764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DA11E48-3E90-4597-ABFA-FC1D6BC1DC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877257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095CCF5-94D8-48F2-81DE-5E405DBC3A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899718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26C0EED-0E5F-4824-80E6-9BD40879F6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9468179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5075" y="963613"/>
            <a:ext cx="5218113" cy="11715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5075" y="2547938"/>
            <a:ext cx="5218113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57538" y="6265863"/>
            <a:ext cx="2814637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21450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36AD723-D233-4B61-B3C5-B18A32658A9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33778225"/>
      </p:ext>
    </p:extLst>
  </p:cSld>
  <p:clrMapOvr>
    <a:masterClrMapping/>
  </p:clrMapOvr>
  <p:transition>
    <p:rand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EFA33-C352-4C62-A237-148AB45FEF5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05562733"/>
      </p:ext>
    </p:extLst>
  </p:cSld>
  <p:clrMapOvr>
    <a:masterClrMapping/>
  </p:clrMapOvr>
  <p:transition>
    <p:rand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4C1FD-85CC-476B-B18C-8A2B591C461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19787146"/>
      </p:ext>
    </p:extLst>
  </p:cSld>
  <p:clrMapOvr>
    <a:masterClrMapping/>
  </p:clrMapOvr>
  <p:transition>
    <p:rand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B70D1-364D-455B-8662-22CF352D9BE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28454260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81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C1452EAE-4BAE-4E0D-8C5D-A1ABEF31070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36045031"/>
      </p:ext>
    </p:extLst>
  </p:cSld>
  <p:clrMapOvr>
    <a:masterClrMapping/>
  </p:clrMapOvr>
  <p:transition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9DE55-15C1-4948-AC77-620E55B3A56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96982648"/>
      </p:ext>
    </p:extLst>
  </p:cSld>
  <p:clrMapOvr>
    <a:masterClrMapping/>
  </p:clrMapOvr>
  <p:transition>
    <p:rand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468F9-24D3-4B0D-806B-0630C4980FB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4922741"/>
      </p:ext>
    </p:extLst>
  </p:cSld>
  <p:clrMapOvr>
    <a:masterClrMapping/>
  </p:clrMapOvr>
  <p:transition>
    <p:rand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51C13-4643-488F-84D3-72298271175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83898382"/>
      </p:ext>
    </p:extLst>
  </p:cSld>
  <p:clrMapOvr>
    <a:masterClrMapping/>
  </p:clrMapOvr>
  <p:transition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CBD5C-F65B-4194-946D-842778DB0A7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41619791"/>
      </p:ext>
    </p:extLst>
  </p:cSld>
  <p:clrMapOvr>
    <a:masterClrMapping/>
  </p:clrMapOvr>
  <p:transition>
    <p:rand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D74C6-7238-4F08-8C41-A4684913E22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54524044"/>
      </p:ext>
    </p:extLst>
  </p:cSld>
  <p:clrMapOvr>
    <a:masterClrMapping/>
  </p:clrMapOvr>
  <p:transition>
    <p:rand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BE8CF-E55A-40D5-A9E0-9514D04F806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40539826"/>
      </p:ext>
    </p:extLst>
  </p:cSld>
  <p:clrMapOvr>
    <a:masterClrMapping/>
  </p:clrMapOvr>
  <p:transition>
    <p:rand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5938" y="138113"/>
            <a:ext cx="2127250" cy="59578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013" y="138113"/>
            <a:ext cx="6232525" cy="59578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41769-4885-4D26-A8A5-850F143C80C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09159555"/>
      </p:ext>
    </p:extLst>
  </p:cSld>
  <p:clrMapOvr>
    <a:masterClrMapping/>
  </p:clrMapOvr>
  <p:transition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C1452EAE-4BAE-4E0D-8C5D-A1ABEF31070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6663894"/>
      </p:ext>
    </p:extLst>
  </p:cSld>
  <p:clrMapOvr>
    <a:masterClrMapping/>
  </p:clrMapOvr>
  <p:transition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A507D06D-79C3-4AEF-9210-CD6C9FA2D27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0757087"/>
      </p:ext>
    </p:extLst>
  </p:cSld>
  <p:clrMapOvr>
    <a:masterClrMapping/>
  </p:clrMapOvr>
  <p:transition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4385BE49-E7A6-46DE-AACA-E479163F573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36112923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81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A507D06D-79C3-4AEF-9210-CD6C9FA2D27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364083"/>
      </p:ext>
    </p:extLst>
  </p:cSld>
  <p:clrMapOvr>
    <a:masterClrMapping/>
  </p:clrMapOvr>
  <p:transition>
    <p:rand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0CE261AF-B167-42C4-AAA5-F4A7DD235E3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88184629"/>
      </p:ext>
    </p:extLst>
  </p:cSld>
  <p:clrMapOvr>
    <a:masterClrMapping/>
  </p:clrMapOvr>
  <p:transition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BD839A18-B5D2-4C46-9DF5-AF38A4D66FA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8605470"/>
      </p:ext>
    </p:extLst>
  </p:cSld>
  <p:clrMapOvr>
    <a:masterClrMapping/>
  </p:clrMapOvr>
  <p:transition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93778D7A-CA99-4A53-AE79-607C0998D7F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71734075"/>
      </p:ext>
    </p:extLst>
  </p:cSld>
  <p:clrMapOvr>
    <a:masterClrMapping/>
  </p:clrMapOvr>
  <p:transition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81013" y="138113"/>
            <a:ext cx="8512175" cy="59578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EF71ABBB-815C-440B-9C61-19472A95841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2204794"/>
      </p:ext>
    </p:extLst>
  </p:cSld>
  <p:clrMapOvr>
    <a:masterClrMapping/>
  </p:clrMapOvr>
  <p:transition>
    <p:rand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F6A6310E-2C18-4A44-A60C-78091904480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75106059"/>
      </p:ext>
    </p:extLst>
  </p:cSld>
  <p:clrMapOvr>
    <a:masterClrMapping/>
  </p:clrMapOvr>
  <p:transition>
    <p:rand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39568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58553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85690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3041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981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81" y="1239840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81" y="3743328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4385BE49-E7A6-46DE-AACA-E479163F573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40163950"/>
      </p:ext>
    </p:extLst>
  </p:cSld>
  <p:clrMapOvr>
    <a:masterClrMapping/>
  </p:clrMapOvr>
  <p:transition>
    <p:rand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8803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6443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62672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4133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53890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87ED4-4689-4A5A-819D-70355431189D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0135-0E1C-423C-9AC3-7F2D9E9E3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6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81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0CE261AF-B167-42C4-AAA5-F4A7DD235E3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60392061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40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1013" y="3743328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78381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BD839A18-B5D2-4C46-9DF5-AF38A4D66FA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43924187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81" y="1239840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81" y="3743328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93778D7A-CA99-4A53-AE79-607C0998D7F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42892546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81017" y="138113"/>
            <a:ext cx="8512175" cy="59578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EF71ABBB-815C-440B-9C61-19472A95841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22956399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1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78381" y="1239838"/>
            <a:ext cx="4144963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F6A6310E-2C18-4A44-A60C-78091904480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28909583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EFA33-C352-4C62-A237-148AB45FEF5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35868232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B6C3CB-9CCF-4003-AD09-B12E7CFB0B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2154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E5E51F-EF8A-4E8F-98CE-EC85769999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56394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D686B8-0D0A-4F44-8A2D-E1C9AE344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404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7678B-822B-4CE1-8927-E4BE73CD5D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00651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9FB41C-7AA4-4D20-AF82-CAA1B63D98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17280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EFC7BA-69DA-4CE2-BF7A-ADB3F1A90D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0857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FCD1C-74E2-4565-9BC5-FD3509539F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56271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0E2DBA-091C-4E15-961D-5F84FA8E4E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9879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C11629-E77C-4A4C-8F23-E6EA7928C0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21899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F7DD4A-128E-488A-99C8-FF698EFE9F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324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4C1FD-85CC-476B-B18C-8A2B591C461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26522271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BC2C3E-3B0B-4A58-A736-2E5E03E61A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04073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D4EC1F-366E-4B6C-9F05-B796EC6828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97046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1CF76E-289E-4669-BA3C-E1FF20BE69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88709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96544-E058-4C92-B0CF-AA4BA0A169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98468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84CBD-651F-4ECB-B53A-8A8D8212B697}" type="datetimeFigureOut">
              <a:rPr lang="en-US"/>
              <a:pPr>
                <a:defRPr/>
              </a:pPr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585AE3-A4EF-427A-90A0-A7FAD1E490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0610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67B96-4ECB-477C-9D4D-9CCB62BEEC89}" type="datetimeFigureOut">
              <a:rPr lang="en-US"/>
              <a:pPr>
                <a:defRPr/>
              </a:pPr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9EF1A-52A1-4ECA-9D33-6B33B7D8B2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35470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CC84A-D99B-4C5A-88D9-B70E12C67E3A}" type="datetimeFigureOut">
              <a:rPr lang="en-US"/>
              <a:pPr>
                <a:defRPr/>
              </a:pPr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8EDE1A-13DC-49D9-A181-6BE1E2F9B8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64707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D907E-E75E-41A2-B3A6-B3FEC33ACA55}" type="datetimeFigureOut">
              <a:rPr lang="en-US"/>
              <a:pPr>
                <a:defRPr/>
              </a:pPr>
              <a:t>6/20/2019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D5191-817C-45D6-8B42-9E03586B8E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68012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D404F-3C2C-449A-BDCC-E33C6E978C39}" type="datetimeFigureOut">
              <a:rPr lang="en-US"/>
              <a:pPr>
                <a:defRPr/>
              </a:pPr>
              <a:t>6/20/2019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B95CE2-0B76-47DC-A6EA-42EA8A91D8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31607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F18F7-A435-4645-B70F-756742E1889F}" type="datetimeFigureOut">
              <a:rPr lang="en-US"/>
              <a:pPr>
                <a:defRPr/>
              </a:pPr>
              <a:t>6/20/2019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830396-63BC-4481-8CB3-59F1E8DB23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892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81" y="1239838"/>
            <a:ext cx="4144963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B70D1-364D-455B-8662-22CF352D9BE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29305238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26E2E-3FCF-41FA-8E55-091121671BE3}" type="datetimeFigureOut">
              <a:rPr lang="en-US"/>
              <a:pPr>
                <a:defRPr/>
              </a:pPr>
              <a:t>6/20/2019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4D8E64-1057-4E04-BBAB-269BA1EEA3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69800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24AF8-27A8-487C-A301-6203BD12DEA2}" type="datetimeFigureOut">
              <a:rPr lang="en-US"/>
              <a:pPr>
                <a:defRPr/>
              </a:pPr>
              <a:t>6/20/2019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D607D3-5CE2-48DC-8655-45C8A205DA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65053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991B0-2DE1-4BAF-BCE4-85DE898BFC7C}" type="datetimeFigureOut">
              <a:rPr lang="en-US"/>
              <a:pPr>
                <a:defRPr/>
              </a:pPr>
              <a:t>6/20/2019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BFB611-6167-4086-9947-661E2635EF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54289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466ED-C87A-4DC7-BD0C-68ACF7F5A554}" type="datetimeFigureOut">
              <a:rPr lang="en-US"/>
              <a:pPr>
                <a:defRPr/>
              </a:pPr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1B0024-B7AE-42E2-A3FD-97C2677D4C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01098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82BDB-7B4C-415A-8F11-18B2DE4CC223}" type="datetimeFigureOut">
              <a:rPr lang="en-US"/>
              <a:pPr>
                <a:defRPr/>
              </a:pPr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8E51EB-32AB-454C-B23B-D577B101B0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00277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83D36FE-CDD4-463A-A495-E96C7D33181F}" type="datetimeFigureOut">
              <a:rPr lang="en-US"/>
              <a:pPr>
                <a:defRPr/>
              </a:pPr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4384A70-7201-4A9D-A85D-6FEF2C7494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2348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93C5AED-DE2D-4F56-8EF5-1C2485447E76}" type="datetimeFigureOut">
              <a:rPr lang="en-US"/>
              <a:pPr>
                <a:defRPr/>
              </a:pPr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0CC8667-8EF5-449B-BFDD-E3FB4D1F1F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53834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5757CB7-3F8D-4F29-A3D6-33A0ADC182A0}" type="datetimeFigureOut">
              <a:rPr lang="en-US"/>
              <a:pPr>
                <a:defRPr/>
              </a:pPr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D81C1DF-504A-452D-871C-E397742DA2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5715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25970F6-6374-462E-88E5-EE55E1C7A1A1}" type="datetimeFigureOut">
              <a:rPr lang="en-US"/>
              <a:pPr>
                <a:defRPr/>
              </a:pPr>
              <a:t>6/20/2019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942ECA8-848F-4948-BCD7-98F78451C7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51537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6CE4C6D-CC99-4BA5-8B15-5780A4726AE8}" type="datetimeFigureOut">
              <a:rPr lang="en-US"/>
              <a:pPr>
                <a:defRPr/>
              </a:pPr>
              <a:t>6/20/2019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6D1DF47-2897-4750-A090-9AAF1F76BF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7611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9DE55-15C1-4948-AC77-620E55B3A56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9673038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3F794A7-5CCB-4208-801A-9C05F653410E}" type="datetimeFigureOut">
              <a:rPr lang="en-US"/>
              <a:pPr>
                <a:defRPr/>
              </a:pPr>
              <a:t>6/20/2019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8C14147-CD8E-436F-AF54-DE08D4A4A7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96736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99FF020-5AFC-41EF-9087-AC9743A301C4}" type="datetimeFigureOut">
              <a:rPr lang="en-US"/>
              <a:pPr>
                <a:defRPr/>
              </a:pPr>
              <a:t>6/20/2019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6744446-A1A2-4DB7-8663-84B8806666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19001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DCE892-6D4E-48F2-8CC7-C600FF76022F}" type="datetimeFigureOut">
              <a:rPr lang="en-US"/>
              <a:pPr>
                <a:defRPr/>
              </a:pPr>
              <a:t>6/20/2019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B5169FC-EE4F-4CBF-8B0A-520847258A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40022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B910E5B-5863-4F17-BA8A-1D0AD6CA5A2A}" type="datetimeFigureOut">
              <a:rPr lang="en-US"/>
              <a:pPr>
                <a:defRPr/>
              </a:pPr>
              <a:t>6/20/2019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675DB3E-5746-4104-B114-37C509C7B3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43982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18C51FE-DC29-40B9-ACA1-253AE6E2BC59}" type="datetimeFigureOut">
              <a:rPr lang="en-US"/>
              <a:pPr>
                <a:defRPr/>
              </a:pPr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4ACA346-74A2-4901-A086-E12AD25025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01206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CA9A069-DA72-4F92-8A42-1317160A2FAF}" type="datetimeFigureOut">
              <a:rPr lang="en-US"/>
              <a:pPr>
                <a:defRPr/>
              </a:pPr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69A3AD4-39B4-45A5-9222-21202157E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97828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5F30C77-02D6-47D1-A5DB-E5F9B6CEA10D}" type="datetimeFigureOut">
              <a:rPr lang="en-US"/>
              <a:pPr>
                <a:defRPr/>
              </a:pPr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AAFAF76-D4EA-4DA2-BD7B-6169CB4215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79991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58E54AF-7334-4066-B41A-672679935073}" type="datetimeFigureOut">
              <a:rPr lang="en-US"/>
              <a:pPr>
                <a:defRPr/>
              </a:pPr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2833C59-4307-47F0-8DD0-65A1DBF9B3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56078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2AB68D9-1EE5-4572-B18C-0E443CA69D76}" type="datetimeFigureOut">
              <a:rPr lang="en-US"/>
              <a:pPr>
                <a:defRPr/>
              </a:pPr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ECBAE12-F7E5-4FBA-8C98-C60D96AC78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1892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FBADBA8-D446-4F52-B1CE-5A40309D2802}" type="datetimeFigureOut">
              <a:rPr lang="en-US"/>
              <a:pPr>
                <a:defRPr/>
              </a:pPr>
              <a:t>6/20/2019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E7F7E10-481C-4A3E-BA3B-25BF469FAD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6408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468F9-24D3-4B0D-806B-0630C4980FB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2360129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68CA8D2-7655-4C69-AEA9-F7BBAA2BE61C}" type="datetimeFigureOut">
              <a:rPr lang="en-US"/>
              <a:pPr>
                <a:defRPr/>
              </a:pPr>
              <a:t>6/20/2019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2A723EF-379C-4618-9650-6F8B783C58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00801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1494017-4156-46EB-B0CB-A17D5DEA0655}" type="datetimeFigureOut">
              <a:rPr lang="en-US"/>
              <a:pPr>
                <a:defRPr/>
              </a:pPr>
              <a:t>6/20/2019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819883F3-FCE7-4148-A823-D67568448F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85814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27E7EBB-8536-4A45-B505-393CB34943AC}" type="datetimeFigureOut">
              <a:rPr lang="en-US"/>
              <a:pPr>
                <a:defRPr/>
              </a:pPr>
              <a:t>6/20/2019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7E663A1-282F-4AD5-B8C8-A5E578251C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50615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9A33F67-ACEC-4CB1-9E24-3E7DB80B05A5}" type="datetimeFigureOut">
              <a:rPr lang="en-US"/>
              <a:pPr>
                <a:defRPr/>
              </a:pPr>
              <a:t>6/20/2019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44CAD03-2026-462B-B6FE-C9C5E45B98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53315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99574D6-5B54-4CA5-8CBC-1EACB0B5FC78}" type="datetimeFigureOut">
              <a:rPr lang="en-US"/>
              <a:pPr>
                <a:defRPr/>
              </a:pPr>
              <a:t>6/20/2019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8D23026-1EBB-4DD3-8267-818419B2DC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21760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4CED08F-8CE0-4D67-8F55-135FABC75904}" type="datetimeFigureOut">
              <a:rPr lang="en-US"/>
              <a:pPr>
                <a:defRPr/>
              </a:pPr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35C2F9F-FC4C-4D08-ADFE-6FA6C97668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45701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D79A8E9-BE17-42FE-935A-B76BE5417B04}" type="datetimeFigureOut">
              <a:rPr lang="en-US"/>
              <a:pPr>
                <a:defRPr/>
              </a:pPr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02791B5-4186-484C-8E21-2120E3B440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91261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5075" y="963613"/>
            <a:ext cx="5218113" cy="11715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75075" y="2547938"/>
            <a:ext cx="5218113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57538" y="6265863"/>
            <a:ext cx="2814637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21450" y="6265863"/>
            <a:ext cx="1922463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36AD723-D233-4B61-B3C5-B18A32658A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037866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EFA33-C352-4C62-A237-148AB45FEF5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91601746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4C1FD-85CC-476B-B18C-8A2B591C461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6811929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51C13-4643-488F-84D3-72298271175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1407083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B70D1-364D-455B-8662-22CF352D9BE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69054202"/>
      </p:ext>
    </p:extLst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9DE55-15C1-4948-AC77-620E55B3A56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16890269"/>
      </p:ext>
    </p:extLst>
  </p:cSld>
  <p:clrMapOvr>
    <a:masterClrMapping/>
  </p:clrMapOvr>
  <p:transition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468F9-24D3-4B0D-806B-0630C4980FB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94447565"/>
      </p:ext>
    </p:extLst>
  </p:cSld>
  <p:clrMapOvr>
    <a:masterClrMapping/>
  </p:clrMapOvr>
  <p:transition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51C13-4643-488F-84D3-72298271175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60702953"/>
      </p:ext>
    </p:extLst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CBD5C-F65B-4194-946D-842778DB0A7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71039725"/>
      </p:ext>
    </p:extLst>
  </p:cSld>
  <p:clrMapOvr>
    <a:masterClrMapping/>
  </p:clrMapOvr>
  <p:transition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D74C6-7238-4F08-8C41-A4684913E22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17610411"/>
      </p:ext>
    </p:extLst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BE8CF-E55A-40D5-A9E0-9514D04F806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2220854"/>
      </p:ext>
    </p:extLst>
  </p:cSld>
  <p:clrMapOvr>
    <a:masterClrMapping/>
  </p:clrMapOvr>
  <p:transition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5938" y="138113"/>
            <a:ext cx="2127250" cy="59578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1013" y="138113"/>
            <a:ext cx="6232525" cy="59578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41769-4885-4D26-A8A5-850F143C80C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55314602"/>
      </p:ext>
    </p:extLst>
  </p:cSld>
  <p:clrMapOvr>
    <a:masterClrMapping/>
  </p:clrMapOvr>
  <p:transition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C1452EAE-4BAE-4E0D-8C5D-A1ABEF31070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20116376"/>
      </p:ext>
    </p:extLst>
  </p:cSld>
  <p:clrMapOvr>
    <a:masterClrMapping/>
  </p:clrMapOvr>
  <p:transition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A507D06D-79C3-4AEF-9210-CD6C9FA2D27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3013682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CBD5C-F65B-4194-946D-842778DB0A7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98679040"/>
      </p:ext>
    </p:extLst>
  </p:cSld>
  <p:clrMapOvr>
    <a:masterClrMapping/>
  </p:clrMapOvr>
  <p:transition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4385BE49-E7A6-46DE-AACA-E479163F573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0486488"/>
      </p:ext>
    </p:extLst>
  </p:cSld>
  <p:clrMapOvr>
    <a:masterClrMapping/>
  </p:clrMapOvr>
  <p:transition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0CE261AF-B167-42C4-AAA5-F4A7DD235E3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51369740"/>
      </p:ext>
    </p:extLst>
  </p:cSld>
  <p:clrMapOvr>
    <a:masterClrMapping/>
  </p:clrMapOvr>
  <p:transition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1013" y="1239838"/>
            <a:ext cx="4144962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1013" y="3743325"/>
            <a:ext cx="4144962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BD839A18-B5D2-4C46-9DF5-AF38A4D66FA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68972225"/>
      </p:ext>
    </p:extLst>
  </p:cSld>
  <p:clrMapOvr>
    <a:masterClrMapping/>
  </p:clrMapOvr>
  <p:transition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78375" y="1239838"/>
            <a:ext cx="4144963" cy="23510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78375" y="3743325"/>
            <a:ext cx="4144963" cy="2352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93778D7A-CA99-4A53-AE79-607C0998D7F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61497952"/>
      </p:ext>
    </p:extLst>
  </p:cSld>
  <p:clrMapOvr>
    <a:masterClrMapping/>
  </p:clrMapOvr>
  <p:transition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81013" y="138113"/>
            <a:ext cx="8512175" cy="59578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EF71ABBB-815C-440B-9C61-19472A95841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64396719"/>
      </p:ext>
    </p:extLst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900" y="138113"/>
            <a:ext cx="7634288" cy="825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81013" y="1239838"/>
            <a:ext cx="4144962" cy="4856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78375" y="1239838"/>
            <a:ext cx="4144963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6888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295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02463" y="6248400"/>
            <a:ext cx="1903412" cy="457200"/>
          </a:xfrm>
        </p:spPr>
        <p:txBody>
          <a:bodyPr/>
          <a:lstStyle>
            <a:lvl1pPr>
              <a:defRPr/>
            </a:lvl1pPr>
          </a:lstStyle>
          <a:p>
            <a:fld id="{F6A6310E-2C18-4A44-A60C-78091904480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39930135"/>
      </p:ext>
    </p:extLst>
  </p:cSld>
  <p:clrMapOvr>
    <a:masterClrMapping/>
  </p:clrMapOvr>
  <p:transition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26F7E7E-42EF-4DA5-8397-E1D42DD271D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3520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AFF430E-F4CB-49E6-94FE-6352BE46606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0807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52441B9-1989-4221-BEE9-6E1B34D41DE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337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DD4D14F-9256-41D3-B5D4-1D73A510338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7265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D74C6-7238-4F08-8C41-A4684913E22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38914132"/>
      </p:ext>
    </p:extLst>
  </p:cSld>
  <p:clrMapOvr>
    <a:masterClrMapping/>
  </p:clrMapOvr>
  <p:transition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3E957C8-E0E1-4E02-A7EE-17D285CA99A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2313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32DD7A6-378F-4FF0-A75A-106AAFF5C55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9864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042676C-86EB-4B74-BB52-A7ADFF993F7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6420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4EA6EA1-BCE7-41F1-A1E7-D062B7416E6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9891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A6F69E6-26AB-4BAA-A271-9FCFF9D7B30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4806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00A4DDD-0CA1-4B14-9262-83AD64BAB94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110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18D3837-9F44-48C3-8D85-A4B7A554316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9899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8946158-C266-468A-A968-3160B118134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5415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21A857B-CB65-43BF-99C5-55A2301DC7E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3963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D7E4381-07E9-4677-9BB5-A5C4B6508F9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178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9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18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20" Type="http://schemas.openxmlformats.org/officeDocument/2006/relationships/theme" Target="../theme/theme9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358901" y="138113"/>
            <a:ext cx="76342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6" y="1239838"/>
            <a:ext cx="8442325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295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463" y="6248400"/>
            <a:ext cx="1903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9B9204A-16E2-4C7B-8441-89941383E5D5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14084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 pitchFamily="2" charset="2"/>
        <a:buChar char="t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 pitchFamily="2" charset="2"/>
        <a:buChar char="è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87ED4-4689-4A5A-819D-70355431189D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C0135-0E1C-423C-9AC3-7F2D9E9E3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40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Garamond" panose="02020404030301010803" pitchFamily="18" charset="0"/>
              </a:defRPr>
            </a:lvl1pPr>
          </a:lstStyle>
          <a:p>
            <a:fld id="{58CA5769-A573-49F5-AC63-34B7624961E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3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47726A5-3E73-4F90-8D53-1F2D8EA49582}" type="datetimeFigureOut">
              <a:rPr lang="en-US"/>
              <a:pPr>
                <a:defRPr/>
              </a:pPr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0C75209-3794-4EE8-BE74-9EF9146131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1276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0067E7E-05C6-40CD-9995-379778A9FE68}" type="datetimeFigureOut">
              <a:rPr lang="en-US"/>
              <a:pPr>
                <a:defRPr/>
              </a:pPr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DE00C1A-29F5-489F-8F54-ECC0E21E70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709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83C60A2-BB82-42D2-8B09-719EE91782FA}" type="datetimeFigureOut">
              <a:rPr lang="en-US"/>
              <a:pPr>
                <a:defRPr/>
              </a:pPr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B00A33EF-EA57-4F83-8ACD-CBBDE6C1C1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91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358900" y="138113"/>
            <a:ext cx="76342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3" y="1239838"/>
            <a:ext cx="8442325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295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463" y="6248400"/>
            <a:ext cx="1903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9B9204A-16E2-4C7B-8441-89941383E5D5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4874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  <p:sldLayoutId id="2147483885" r:id="rId17"/>
    <p:sldLayoutId id="2147483886" r:id="rId18"/>
    <p:sldLayoutId id="2147483887" r:id="rId19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 pitchFamily="2" charset="2"/>
        <a:buChar char="t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 pitchFamily="2" charset="2"/>
        <a:buChar char="è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+mj-lt"/>
              </a:defRPr>
            </a:lvl1pPr>
          </a:lstStyle>
          <a:p>
            <a:pPr eaLnBrk="1" hangingPunct="1">
              <a:defRPr/>
            </a:pPr>
            <a:fld id="{A7D3B267-46BD-420C-AC4B-56DD3C8CF82A}" type="slidenum">
              <a:rPr lang="en-US" altLang="en-US"/>
              <a:pPr eaLnBrk="1" hangingPunct="1"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46087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3708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gamma/>
                <a:shade val="0"/>
                <a:invGamma/>
              </a:schemeClr>
            </a:gs>
            <a:gs pos="50000">
              <a:schemeClr val="accent2"/>
            </a:gs>
            <a:gs pos="100000">
              <a:schemeClr val="accent2">
                <a:gamma/>
                <a:shade val="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5E33BBD-4562-4593-B7CB-4FA5ED1C7B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2359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  <p:sldLayoutId id="2147483918" r:id="rId15"/>
    <p:sldLayoutId id="2147483919" r:id="rId16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358900" y="138113"/>
            <a:ext cx="76342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3" y="1239838"/>
            <a:ext cx="8442325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6888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endParaRPr lang="en-US" altLang="en-US" dirty="0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8295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endParaRPr lang="en-US" altLang="en-US" dirty="0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02463" y="6248400"/>
            <a:ext cx="1903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fld id="{09B9204A-16E2-4C7B-8441-89941383E5D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04201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  <p:sldLayoutId id="2147483934" r:id="rId14"/>
    <p:sldLayoutId id="2147483935" r:id="rId15"/>
    <p:sldLayoutId id="2147483936" r:id="rId16"/>
    <p:sldLayoutId id="2147483937" r:id="rId17"/>
    <p:sldLayoutId id="2147483938" r:id="rId18"/>
    <p:sldLayoutId id="2147483939" r:id="rId19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 pitchFamily="2" charset="2"/>
        <a:buChar char="t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 pitchFamily="2" charset="2"/>
        <a:buChar char="è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811588" y="2644775"/>
            <a:ext cx="5256212" cy="1752600"/>
          </a:xfrm>
        </p:spPr>
        <p:txBody>
          <a:bodyPr/>
          <a:lstStyle/>
          <a:p>
            <a:pPr>
              <a:defRPr/>
            </a:pPr>
            <a:r>
              <a:rPr lang="en-US" sz="2400" i="1" dirty="0" smtClean="0"/>
              <a:t>Eric P. Prostko, Ph.D.</a:t>
            </a:r>
          </a:p>
          <a:p>
            <a:pPr>
              <a:defRPr/>
            </a:pPr>
            <a:r>
              <a:rPr lang="en-US" sz="2400" i="1" dirty="0" smtClean="0"/>
              <a:t>Professor/Extension Weed Specialist</a:t>
            </a:r>
          </a:p>
          <a:p>
            <a:pPr>
              <a:defRPr/>
            </a:pPr>
            <a:r>
              <a:rPr lang="en-US" sz="2400" i="1" dirty="0" smtClean="0"/>
              <a:t>Dept. Crop &amp; Soil Sciences</a:t>
            </a:r>
          </a:p>
          <a:p>
            <a:pPr>
              <a:defRPr/>
            </a:pPr>
            <a:endParaRPr lang="en-US" sz="2400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1683" name="Title 1"/>
          <p:cNvSpPr>
            <a:spLocks noGrp="1"/>
          </p:cNvSpPr>
          <p:nvPr>
            <p:ph type="ctrTitle"/>
          </p:nvPr>
        </p:nvSpPr>
        <p:spPr>
          <a:xfrm>
            <a:off x="3733800" y="685800"/>
            <a:ext cx="5219700" cy="1752600"/>
          </a:xfrm>
        </p:spPr>
        <p:txBody>
          <a:bodyPr/>
          <a:lstStyle/>
          <a:p>
            <a:pPr algn="ctr">
              <a:defRPr/>
            </a:pPr>
            <a:r>
              <a:rPr lang="en-US" sz="2800" dirty="0" smtClean="0"/>
              <a:t>Weed Control in Field Corn and Forage Sorghum</a:t>
            </a:r>
            <a:br>
              <a:rPr lang="en-US" sz="2800" dirty="0" smtClean="0"/>
            </a:br>
            <a:r>
              <a:rPr lang="en-US" sz="2800" dirty="0" smtClean="0">
                <a:solidFill>
                  <a:srgbClr val="FFC000"/>
                </a:solidFill>
              </a:rPr>
              <a:t>June 20, 2019</a:t>
            </a:r>
            <a:endParaRPr lang="en-US" sz="2800" i="1" dirty="0" smtClean="0">
              <a:solidFill>
                <a:srgbClr val="FFC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5715000"/>
            <a:ext cx="2444750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05562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Weed Control – 2019</a:t>
            </a:r>
            <a:br>
              <a:rPr lang="en-US" dirty="0" smtClean="0"/>
            </a:br>
            <a:r>
              <a:rPr lang="en-US" sz="2400" i="1" dirty="0" err="1" smtClean="0">
                <a:solidFill>
                  <a:srgbClr val="FFC000"/>
                </a:solidFill>
              </a:rPr>
              <a:t>Halex</a:t>
            </a:r>
            <a:r>
              <a:rPr lang="en-US" sz="2400" i="1" dirty="0" smtClean="0">
                <a:solidFill>
                  <a:srgbClr val="FFC000"/>
                </a:solidFill>
              </a:rPr>
              <a:t> GT + Atrazine + NIS (~$24/A)</a:t>
            </a:r>
            <a:endParaRPr lang="en-US" sz="2400" i="1" dirty="0">
              <a:solidFill>
                <a:srgbClr val="FFC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673821"/>
            <a:ext cx="4856162" cy="3642121"/>
          </a:xfrm>
        </p:spPr>
      </p:pic>
      <p:sp>
        <p:nvSpPr>
          <p:cNvPr id="5" name="TextBox 4"/>
          <p:cNvSpPr txBox="1"/>
          <p:nvPr/>
        </p:nvSpPr>
        <p:spPr>
          <a:xfrm>
            <a:off x="0" y="6248400"/>
            <a:ext cx="7393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CN-07-19</a:t>
            </a:r>
          </a:p>
          <a:p>
            <a:r>
              <a:rPr lang="en-US" sz="1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13</a:t>
            </a:r>
          </a:p>
          <a:p>
            <a:r>
              <a:rPr lang="en-US" sz="1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DAT</a:t>
            </a:r>
            <a:endParaRPr lang="en-US" sz="10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7400" y="592296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NTC</a:t>
            </a:r>
            <a:endParaRPr lang="en-US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00653" y="5879068"/>
            <a:ext cx="23230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Halex</a:t>
            </a:r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GT @ 58 oz/A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Atrazine @ 64 oz/A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NIS @ 0.25% v/v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Applied 23 DAP (V5/8” tall)</a:t>
            </a:r>
            <a:endParaRPr lang="en-US" sz="14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775" y="1673821"/>
            <a:ext cx="4856163" cy="3642122"/>
          </a:xfrm>
        </p:spPr>
      </p:pic>
    </p:spTree>
    <p:extLst>
      <p:ext uri="{BB962C8B-B14F-4D97-AF65-F5344CB8AC3E}">
        <p14:creationId xmlns:p14="http://schemas.microsoft.com/office/powerpoint/2010/main" val="139892481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Weed Control – 2019</a:t>
            </a:r>
            <a:br>
              <a:rPr lang="en-US" dirty="0" smtClean="0"/>
            </a:br>
            <a:r>
              <a:rPr lang="en-US" sz="2400" i="1" dirty="0" smtClean="0">
                <a:solidFill>
                  <a:srgbClr val="FFC000"/>
                </a:solidFill>
              </a:rPr>
              <a:t>Liberty + Atrazine (~$18/A)</a:t>
            </a:r>
            <a:endParaRPr lang="en-US" sz="2400" i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48400"/>
            <a:ext cx="7393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CN-04-19</a:t>
            </a:r>
          </a:p>
          <a:p>
            <a:r>
              <a:rPr lang="en-US" sz="1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13</a:t>
            </a:r>
          </a:p>
          <a:p>
            <a:r>
              <a:rPr lang="en-US" sz="1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DAT</a:t>
            </a:r>
            <a:endParaRPr lang="en-US" sz="10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7400" y="592296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NTC</a:t>
            </a:r>
            <a:endParaRPr lang="en-US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00654" y="5879068"/>
            <a:ext cx="23230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Liberty @ 32 oz/A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Atrazine @ 64 oz/A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Applied 22 DAP (V4/8” tall)</a:t>
            </a:r>
            <a:endParaRPr lang="en-US" sz="14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8780" y="1694458"/>
            <a:ext cx="4856162" cy="3642121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775" y="1694457"/>
            <a:ext cx="4856163" cy="3642122"/>
          </a:xfrm>
        </p:spPr>
      </p:pic>
    </p:spTree>
    <p:extLst>
      <p:ext uri="{BB962C8B-B14F-4D97-AF65-F5344CB8AC3E}">
        <p14:creationId xmlns:p14="http://schemas.microsoft.com/office/powerpoint/2010/main" val="37062809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Weed Control – 2019</a:t>
            </a:r>
            <a:br>
              <a:rPr lang="en-US" dirty="0" smtClean="0"/>
            </a:br>
            <a:r>
              <a:rPr lang="en-US" sz="2400" i="1" dirty="0" smtClean="0">
                <a:solidFill>
                  <a:srgbClr val="FFC000"/>
                </a:solidFill>
              </a:rPr>
              <a:t>Roundup + Impact Z (~$14/A)</a:t>
            </a:r>
            <a:endParaRPr lang="en-US" sz="2400" i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48400"/>
            <a:ext cx="7393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CN-04-19</a:t>
            </a:r>
          </a:p>
          <a:p>
            <a:r>
              <a:rPr lang="en-US" sz="1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13</a:t>
            </a:r>
          </a:p>
          <a:p>
            <a:r>
              <a:rPr lang="en-US" sz="1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DAT</a:t>
            </a:r>
            <a:endParaRPr lang="en-US" sz="10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7400" y="592296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NTC</a:t>
            </a:r>
            <a:endParaRPr lang="en-US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13873" y="5879068"/>
            <a:ext cx="26965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Roundup </a:t>
            </a:r>
            <a:r>
              <a:rPr lang="en-US" sz="14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PowerMax</a:t>
            </a:r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@ 32 oz/A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Impact Z @ 8 oz/A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Applied 22 DAP (V4/8” tall)</a:t>
            </a:r>
            <a:endParaRPr lang="en-US" sz="14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8780" y="1694458"/>
            <a:ext cx="4856162" cy="3642121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775" y="1673821"/>
            <a:ext cx="4856163" cy="3642122"/>
          </a:xfrm>
        </p:spPr>
      </p:pic>
    </p:spTree>
    <p:extLst>
      <p:ext uri="{BB962C8B-B14F-4D97-AF65-F5344CB8AC3E}">
        <p14:creationId xmlns:p14="http://schemas.microsoft.com/office/powerpoint/2010/main" val="283169278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Weed Control – 2019</a:t>
            </a:r>
            <a:br>
              <a:rPr lang="en-US" dirty="0" smtClean="0"/>
            </a:br>
            <a:r>
              <a:rPr lang="en-US" sz="2400" i="1" dirty="0" smtClean="0">
                <a:solidFill>
                  <a:srgbClr val="FFC000"/>
                </a:solidFill>
              </a:rPr>
              <a:t>Roundup + Engenia + Prowl H</a:t>
            </a:r>
            <a:r>
              <a:rPr lang="en-US" sz="2400" i="1" baseline="-25000" dirty="0" smtClean="0">
                <a:solidFill>
                  <a:srgbClr val="FFC000"/>
                </a:solidFill>
              </a:rPr>
              <a:t>2</a:t>
            </a:r>
            <a:r>
              <a:rPr lang="en-US" sz="2400" i="1" dirty="0" smtClean="0">
                <a:solidFill>
                  <a:srgbClr val="FFC000"/>
                </a:solidFill>
              </a:rPr>
              <a:t>0 (~$18/A)</a:t>
            </a:r>
            <a:endParaRPr lang="en-US" sz="2400" i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8288" y="6172200"/>
            <a:ext cx="857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CN-08-19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May 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18 DAT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58674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NTC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B2B2B2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97555" y="5867400"/>
            <a:ext cx="17748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Roundup W-Max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Engenia @ 6.4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Applied 21 DAP (V4/</a:t>
            </a:r>
            <a:r>
              <a:rPr kumimoji="0" lang="en-US" sz="1000" b="0" i="0" u="none" strike="noStrike" kern="1200" cap="none" spc="0" normalizeH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7” tall)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B2B2B2">
                  <a:lumMod val="20000"/>
                  <a:lumOff val="8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673821"/>
            <a:ext cx="4856162" cy="3642121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775" y="1673821"/>
            <a:ext cx="4856163" cy="3642122"/>
          </a:xfrm>
        </p:spPr>
      </p:pic>
    </p:spTree>
    <p:extLst>
      <p:ext uri="{BB962C8B-B14F-4D97-AF65-F5344CB8AC3E}">
        <p14:creationId xmlns:p14="http://schemas.microsoft.com/office/powerpoint/2010/main" val="62979065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Weed Control – 2019</a:t>
            </a:r>
            <a:br>
              <a:rPr lang="en-US" dirty="0" smtClean="0"/>
            </a:br>
            <a:r>
              <a:rPr lang="en-US" sz="2400" i="1" dirty="0" smtClean="0">
                <a:solidFill>
                  <a:srgbClr val="FFC000"/>
                </a:solidFill>
              </a:rPr>
              <a:t>Roundup + Status + Prowl H</a:t>
            </a:r>
            <a:r>
              <a:rPr lang="en-US" sz="2400" i="1" baseline="-25000" dirty="0" smtClean="0">
                <a:solidFill>
                  <a:srgbClr val="FFC000"/>
                </a:solidFill>
              </a:rPr>
              <a:t>2</a:t>
            </a:r>
            <a:r>
              <a:rPr lang="en-US" sz="2400" i="1" dirty="0" smtClean="0">
                <a:solidFill>
                  <a:srgbClr val="FFC000"/>
                </a:solidFill>
              </a:rPr>
              <a:t>0 (~$31/A)</a:t>
            </a:r>
            <a:endParaRPr lang="en-US" sz="2400" i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8288" y="6172200"/>
            <a:ext cx="857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CN-08-19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May 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18 DAT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58674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NTC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B2B2B2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97556" y="5845314"/>
            <a:ext cx="17748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Roundup W-Max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Status @ 5.0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Applied 21 DAP (V4/</a:t>
            </a:r>
            <a:r>
              <a:rPr kumimoji="0" lang="en-US" sz="1000" b="0" i="0" u="none" strike="noStrike" kern="1200" cap="none" spc="0" normalizeH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7” tall)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B2B2B2">
                  <a:lumMod val="20000"/>
                  <a:lumOff val="8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673821"/>
            <a:ext cx="4856162" cy="3642121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775" y="1618257"/>
            <a:ext cx="4856163" cy="3642122"/>
          </a:xfrm>
        </p:spPr>
      </p:pic>
    </p:spTree>
    <p:extLst>
      <p:ext uri="{BB962C8B-B14F-4D97-AF65-F5344CB8AC3E}">
        <p14:creationId xmlns:p14="http://schemas.microsoft.com/office/powerpoint/2010/main" val="387038856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Injury – Status (dicamba)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CN-04-16</a:t>
            </a:r>
          </a:p>
          <a:p>
            <a:r>
              <a:rPr lang="en-US" dirty="0" err="1" smtClean="0"/>
              <a:t>Agrigold</a:t>
            </a:r>
            <a:r>
              <a:rPr lang="en-US" dirty="0" smtClean="0"/>
              <a:t> 6659</a:t>
            </a:r>
          </a:p>
          <a:p>
            <a:r>
              <a:rPr lang="en-US" dirty="0" smtClean="0"/>
              <a:t>7 DAT (April 25, 2016)</a:t>
            </a:r>
          </a:p>
          <a:p>
            <a:r>
              <a:rPr lang="en-US" dirty="0" smtClean="0"/>
              <a:t>Roundup P-Max @ 32 oz/A + Status @ 5 </a:t>
            </a:r>
            <a:r>
              <a:rPr lang="en-US" dirty="0" err="1" smtClean="0"/>
              <a:t>oz</a:t>
            </a:r>
            <a:r>
              <a:rPr lang="en-US" dirty="0" smtClean="0"/>
              <a:t>/A</a:t>
            </a:r>
          </a:p>
          <a:p>
            <a:pPr lvl="1"/>
            <a:r>
              <a:rPr lang="en-US" dirty="0" smtClean="0"/>
              <a:t>Applied 27 DAP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V4-V5; 7” tall</a:t>
            </a:r>
          </a:p>
          <a:p>
            <a:r>
              <a:rPr lang="en-US" dirty="0" smtClean="0"/>
              <a:t>No yield effect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30022" y="1751178"/>
            <a:ext cx="4865422" cy="3649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34125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Weed Control – 2019</a:t>
            </a:r>
            <a:br>
              <a:rPr lang="en-US" dirty="0" smtClean="0"/>
            </a:br>
            <a:r>
              <a:rPr lang="en-US" sz="2400" i="1" dirty="0" smtClean="0">
                <a:solidFill>
                  <a:srgbClr val="FFC000"/>
                </a:solidFill>
              </a:rPr>
              <a:t>Atrazine (PRE) fb Roundup + Acuron (POST) ($31/A)</a:t>
            </a:r>
            <a:endParaRPr lang="en-US" sz="2400" i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8288" y="6172200"/>
            <a:ext cx="1535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CN-09-19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May 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10 </a:t>
            </a:r>
            <a:r>
              <a:rPr lang="en-US" sz="1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days after POST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58674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NTC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B2B2B2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95157" y="5867400"/>
            <a:ext cx="177965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Atrazine @ 32 oz/A (PRE)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>
                <a:solidFill>
                  <a:srgbClr val="B2B2B2">
                    <a:lumMod val="20000"/>
                    <a:lumOff val="80000"/>
                  </a:srgbClr>
                </a:solidFill>
                <a:latin typeface="Arial"/>
              </a:rPr>
              <a:t>fb</a:t>
            </a: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rgbClr val="B2B2B2">
                  <a:lumMod val="20000"/>
                  <a:lumOff val="8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Roundup W-Max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Acuron @ 48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Applied 28 DAP (V6/12</a:t>
            </a:r>
            <a:r>
              <a:rPr kumimoji="0" lang="en-US" sz="1000" b="0" i="0" u="none" strike="noStrike" kern="1200" cap="none" spc="0" normalizeH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 tall)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B2B2B2">
                  <a:lumMod val="20000"/>
                  <a:lumOff val="8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694458"/>
            <a:ext cx="4856162" cy="3642121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775" y="1673821"/>
            <a:ext cx="4856163" cy="3642122"/>
          </a:xfrm>
        </p:spPr>
      </p:pic>
    </p:spTree>
    <p:extLst>
      <p:ext uri="{BB962C8B-B14F-4D97-AF65-F5344CB8AC3E}">
        <p14:creationId xmlns:p14="http://schemas.microsoft.com/office/powerpoint/2010/main" val="53295326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Corn Herbicide Rotation Restrictions for Corn, Sorghum, Soybean, </a:t>
            </a:r>
            <a:r>
              <a:rPr lang="en-US" sz="3200" dirty="0" err="1" smtClean="0"/>
              <a:t>Ryegrasss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4191946"/>
              </p:ext>
            </p:extLst>
          </p:nvPr>
        </p:nvGraphicFramePr>
        <p:xfrm>
          <a:off x="481013" y="1239838"/>
          <a:ext cx="8442325" cy="505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8465">
                  <a:extLst>
                    <a:ext uri="{9D8B030D-6E8A-4147-A177-3AD203B41FA5}">
                      <a16:colId xmlns:a16="http://schemas.microsoft.com/office/drawing/2014/main" val="2658617647"/>
                    </a:ext>
                  </a:extLst>
                </a:gridCol>
                <a:gridCol w="1335722">
                  <a:extLst>
                    <a:ext uri="{9D8B030D-6E8A-4147-A177-3AD203B41FA5}">
                      <a16:colId xmlns:a16="http://schemas.microsoft.com/office/drawing/2014/main" val="2275337008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392632505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693288330"/>
                    </a:ext>
                  </a:extLst>
                </a:gridCol>
                <a:gridCol w="1379538">
                  <a:extLst>
                    <a:ext uri="{9D8B030D-6E8A-4147-A177-3AD203B41FA5}">
                      <a16:colId xmlns:a16="http://schemas.microsoft.com/office/drawing/2014/main" val="22257777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Herbicide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Corn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Sorghum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Soybeans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Ryegrass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980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Atrazine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NY</a:t>
                      </a:r>
                    </a:p>
                    <a:p>
                      <a:pPr algn="ctr"/>
                      <a:r>
                        <a:rPr lang="en-US" dirty="0" smtClean="0"/>
                        <a:t>(10 weeks)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7525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Acuron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 months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 months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 months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7843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Dicamba</a:t>
                      </a:r>
                    </a:p>
                    <a:p>
                      <a:pPr algn="ctr"/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Xtendimax</a:t>
                      </a:r>
                      <a:r>
                        <a:rPr lang="en-US" dirty="0" smtClean="0"/>
                        <a:t>, Engenia)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14-28  days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14-28 days</a:t>
                      </a:r>
                      <a:r>
                        <a:rPr lang="en-US" baseline="0" dirty="0" smtClean="0"/>
                        <a:t> (RR/CV/LL/Enlist)</a:t>
                      </a:r>
                    </a:p>
                    <a:p>
                      <a:pPr algn="ctr"/>
                      <a:r>
                        <a:rPr lang="en-US" baseline="0" dirty="0" smtClean="0"/>
                        <a:t>0 days (</a:t>
                      </a:r>
                      <a:r>
                        <a:rPr lang="en-US" baseline="0" dirty="0" err="1" smtClean="0"/>
                        <a:t>Xtend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14-28 days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761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Halex</a:t>
                      </a:r>
                      <a:r>
                        <a:rPr lang="en-US" dirty="0" smtClean="0"/>
                        <a:t> GT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</a:p>
                    <a:p>
                      <a:pPr algn="ctr"/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Concep</a:t>
                      </a:r>
                      <a:r>
                        <a:rPr lang="en-US" dirty="0" smtClean="0"/>
                        <a:t> treated)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 months</a:t>
                      </a:r>
                    </a:p>
                    <a:p>
                      <a:pPr algn="ctr"/>
                      <a:r>
                        <a:rPr lang="en-US" dirty="0" smtClean="0"/>
                        <a:t>(MGI beans?)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 months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01048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Impact 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 months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 months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 months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821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Laudis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 months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 months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 months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7353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Liberty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180 days????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180 days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3062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Prowl H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0????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 months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 months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4459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Status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 days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 days</a:t>
                      </a:r>
                    </a:p>
                    <a:p>
                      <a:pPr algn="ctr"/>
                      <a:r>
                        <a:rPr lang="en-US" dirty="0" smtClean="0"/>
                        <a:t>(1” water)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 days</a:t>
                      </a:r>
                    </a:p>
                    <a:p>
                      <a:pPr algn="ctr"/>
                      <a:r>
                        <a:rPr lang="en-US" dirty="0" smtClean="0"/>
                        <a:t>(1” water)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120 days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3035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8509474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Enemy #1 in Field Corn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0281" y="1239838"/>
            <a:ext cx="6503788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2755003"/>
      </p:ext>
    </p:extLst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Lay-By Rig for Morningglory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1143000"/>
            <a:ext cx="7086600" cy="53143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6096" y="6396335"/>
            <a:ext cx="1080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Ponder Farm</a:t>
            </a:r>
          </a:p>
          <a:p>
            <a:r>
              <a:rPr lang="en-US" sz="12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9, 2019</a:t>
            </a:r>
            <a:endParaRPr lang="en-US" sz="12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0183709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Weed </a:t>
            </a:r>
            <a:r>
              <a:rPr lang="en-US" dirty="0" err="1" smtClean="0"/>
              <a:t>Contrl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i="1" dirty="0" smtClean="0">
                <a:solidFill>
                  <a:srgbClr val="FFC000"/>
                </a:solidFill>
              </a:rPr>
              <a:t>Questions for you?</a:t>
            </a:r>
            <a:endParaRPr lang="en-US" sz="2800" i="1" dirty="0">
              <a:solidFill>
                <a:srgbClr val="FFC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81000" y="1066800"/>
            <a:ext cx="4144962" cy="4856162"/>
          </a:xfrm>
        </p:spPr>
        <p:txBody>
          <a:bodyPr/>
          <a:lstStyle/>
          <a:p>
            <a:r>
              <a:rPr lang="en-US" sz="2400" dirty="0" smtClean="0"/>
              <a:t> What technologies have you planted?</a:t>
            </a:r>
          </a:p>
          <a:p>
            <a:pPr lvl="1"/>
            <a:r>
              <a:rPr lang="en-US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RR, LL, Conventional, Enlist (2,4-D)?</a:t>
            </a:r>
          </a:p>
          <a:p>
            <a:pPr lvl="1"/>
            <a:endParaRPr lang="en-US" dirty="0"/>
          </a:p>
          <a:p>
            <a:r>
              <a:rPr lang="en-US" sz="2400" dirty="0" smtClean="0"/>
              <a:t>Have you used Counter INFR?</a:t>
            </a:r>
          </a:p>
          <a:p>
            <a:endParaRPr lang="en-US" sz="2400" dirty="0"/>
          </a:p>
          <a:p>
            <a:r>
              <a:rPr lang="en-US" sz="2400" dirty="0" smtClean="0"/>
              <a:t>Is atrazine still working for you?</a:t>
            </a:r>
          </a:p>
          <a:p>
            <a:endParaRPr lang="en-US" sz="2400" dirty="0"/>
          </a:p>
          <a:p>
            <a:r>
              <a:rPr lang="en-US" sz="2400" dirty="0" smtClean="0"/>
              <a:t>What will be planted after the field corn?</a:t>
            </a:r>
            <a:endParaRPr lang="en-US" sz="2400" dirty="0"/>
          </a:p>
        </p:txBody>
      </p:sp>
      <p:pic>
        <p:nvPicPr>
          <p:cNvPr id="4" name="Content Placeholder 3" descr="MSS: Bring us your burning science questions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1295400"/>
            <a:ext cx="4144963" cy="4144963"/>
          </a:xfrm>
        </p:spPr>
      </p:pic>
    </p:spTree>
    <p:extLst>
      <p:ext uri="{BB962C8B-B14F-4D97-AF65-F5344CB8AC3E}">
        <p14:creationId xmlns:p14="http://schemas.microsoft.com/office/powerpoint/2010/main" val="120724145"/>
      </p:ext>
    </p:extLst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Roundup </a:t>
            </a:r>
            <a:r>
              <a:rPr lang="en-US" sz="2800" dirty="0" err="1" smtClean="0"/>
              <a:t>Powermax</a:t>
            </a:r>
            <a:r>
              <a:rPr lang="en-US" sz="2800" dirty="0" smtClean="0"/>
              <a:t> II @ 32 oz/A + Evik 80DF @ 2 lbs/A – </a:t>
            </a:r>
            <a:r>
              <a:rPr lang="en-US" sz="2800" i="1" dirty="0" smtClean="0">
                <a:solidFill>
                  <a:srgbClr val="FFC000"/>
                </a:solidFill>
              </a:rPr>
              <a:t>36 DAT (June 15, 2018)</a:t>
            </a:r>
            <a:endParaRPr lang="en-US" sz="2800" i="1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2210" y="5046553"/>
            <a:ext cx="659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05400" y="5105400"/>
            <a:ext cx="124476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TREATED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326" y="4495800"/>
            <a:ext cx="108234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 GPA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 PSI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3.7 MPH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V7-V8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24” tall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FloodJet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TK-VS2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7" y="1295400"/>
            <a:ext cx="6474883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62408" y="4172638"/>
            <a:ext cx="1608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7 row middles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Treated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40704" y="42672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6610" y="42672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</p:spTree>
    <p:extLst>
      <p:ext uri="{BB962C8B-B14F-4D97-AF65-F5344CB8AC3E}">
        <p14:creationId xmlns:p14="http://schemas.microsoft.com/office/powerpoint/2010/main" val="84797657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2019 Lay-By Test - I </a:t>
            </a:r>
            <a:br>
              <a:rPr lang="en-US" dirty="0" smtClean="0"/>
            </a:br>
            <a:r>
              <a:rPr lang="en-US" sz="2800" i="1" dirty="0" smtClean="0">
                <a:solidFill>
                  <a:srgbClr val="FFC000"/>
                </a:solidFill>
              </a:rPr>
              <a:t>UGA Ponder Farm</a:t>
            </a:r>
            <a:endParaRPr lang="en-US" sz="2800" i="1" dirty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3716" y="6324600"/>
            <a:ext cx="718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June 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33 DAT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6049059"/>
            <a:ext cx="3611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Roundup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Powermax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II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Tricor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4L @ 5 oz/A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B2B2B2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21278" y="605972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NTC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B2B2B2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846858"/>
            <a:ext cx="4856162" cy="364212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775" y="1846858"/>
            <a:ext cx="4856163" cy="3642122"/>
          </a:xfrm>
        </p:spPr>
      </p:pic>
    </p:spTree>
    <p:extLst>
      <p:ext uri="{BB962C8B-B14F-4D97-AF65-F5344CB8AC3E}">
        <p14:creationId xmlns:p14="http://schemas.microsoft.com/office/powerpoint/2010/main" val="410640861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C:\prostkoeric C drive\weeds\pigweeds\august 23. 2011\Picture 0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476250" y="47625"/>
            <a:ext cx="8210550" cy="1247775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sz="3800" b="0" smtClean="0">
                <a:solidFill>
                  <a:srgbClr val="FFFF00"/>
                </a:solidFill>
              </a:rPr>
              <a:t>Post-Harvest Palmer Amaranth Populations </a:t>
            </a:r>
            <a:r>
              <a:rPr lang="en-US" sz="3800" u="sng" smtClean="0">
                <a:solidFill>
                  <a:srgbClr val="FF0000"/>
                </a:solidFill>
              </a:rPr>
              <a:t>Must</a:t>
            </a:r>
            <a:r>
              <a:rPr lang="en-US" sz="3800" b="0" smtClean="0">
                <a:solidFill>
                  <a:srgbClr val="FFFF00"/>
                </a:solidFill>
              </a:rPr>
              <a:t> be Managed!</a:t>
            </a:r>
          </a:p>
        </p:txBody>
      </p:sp>
    </p:spTree>
    <p:extLst>
      <p:ext uri="{BB962C8B-B14F-4D97-AF65-F5344CB8AC3E}">
        <p14:creationId xmlns:p14="http://schemas.microsoft.com/office/powerpoint/2010/main" val="359649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Palmer Amaranth </a:t>
            </a:r>
            <a:r>
              <a:rPr lang="en-US" dirty="0" err="1" smtClean="0"/>
              <a:t>Burndown</a:t>
            </a:r>
            <a:r>
              <a:rPr lang="en-US" smtClean="0"/>
              <a:t> - </a:t>
            </a:r>
            <a:r>
              <a:rPr lang="en-US" dirty="0" smtClean="0"/>
              <a:t>2019</a:t>
            </a:r>
            <a:br>
              <a:rPr lang="en-US" dirty="0" smtClean="0"/>
            </a:br>
            <a:r>
              <a:rPr lang="en-US" sz="3200" i="1" dirty="0" smtClean="0"/>
              <a:t>(AMAPA 1-6” tall)</a:t>
            </a:r>
            <a:endParaRPr lang="en-US" sz="32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172200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NC-01-19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May 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10 DAT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3600" y="607316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20000"/>
                  <a:lumOff val="80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2600" y="5943600"/>
            <a:ext cx="27662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Gramoxone 3SL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Tricor</a:t>
            </a:r>
            <a:r>
              <a:rPr kumimoji="0" lang="en-US" sz="1600" b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4L @ 8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Induce @ 0.25% v/v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750021"/>
            <a:ext cx="4856162" cy="3642121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181" y="1750021"/>
            <a:ext cx="4856163" cy="3642122"/>
          </a:xfrm>
        </p:spPr>
      </p:pic>
    </p:spTree>
    <p:extLst>
      <p:ext uri="{BB962C8B-B14F-4D97-AF65-F5344CB8AC3E}">
        <p14:creationId xmlns:p14="http://schemas.microsoft.com/office/powerpoint/2010/main" val="36746570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WINDOWS\Desktop\Field Pictures\2003\Spiderwort Pictures\24 September\Webster in TSW Field - Culpepper Photo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76200"/>
            <a:ext cx="7233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Tropical Spiderwort/Benghal Dayflower  (TSW/BD) After Corn Harvest</a:t>
            </a: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(need tillage and/or 2 apps of Gramoxone or 2,4-D or Aim)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4693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Post-Harvest Control of TSW/BD with 2 Applications (14 d apart) of Gramoxone (paraquat)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46364" y="1500879"/>
            <a:ext cx="3449436" cy="4595121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08764" y="1500879"/>
            <a:ext cx="3449436" cy="45951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553200"/>
            <a:ext cx="12153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week after POST2</a:t>
            </a:r>
            <a:endParaRPr lang="en-US" sz="10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799488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 descr="C:\Users\eprostko\prostkoeric C drive\crop pictures\02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76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61295" y="381000"/>
            <a:ext cx="7130926" cy="13849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FORAGE SORGHUM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WEED CONTROL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UPDATE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Eric P. Prostko, Ph.D.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Professor/Extension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Weed 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Specialist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Dept. Crop &amp; Soil Sciences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404" y="1779949"/>
            <a:ext cx="244470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838200" y="152400"/>
            <a:ext cx="79232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FORAGE SORGHUM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WEED CONTROL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1676400"/>
            <a:ext cx="8686800" cy="3970318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Start clean!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Concep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treated seed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Dual Magnum or Warrant (PRE)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Atrazine 4L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@ 1.5 QT/A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(EPOST)</a:t>
            </a:r>
          </a:p>
          <a:p>
            <a:pPr marL="800100" lvl="1" indent="-342900">
              <a:buFontTx/>
              <a:buAutoNum type="arabicParenR"/>
              <a:defRPr/>
            </a:pPr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Add Huskie if you have ATZ resistance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Paraquat (Hooded sprayer)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Mechanical Cultivation</a:t>
            </a:r>
          </a:p>
        </p:txBody>
      </p:sp>
    </p:spTree>
    <p:extLst>
      <p:ext uri="{BB962C8B-B14F-4D97-AF65-F5344CB8AC3E}">
        <p14:creationId xmlns:p14="http://schemas.microsoft.com/office/powerpoint/2010/main" val="354509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Grain Sorghum Weed Control - 2018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7" y="914400"/>
            <a:ext cx="6827309" cy="5120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215" y="6211683"/>
            <a:ext cx="760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GS-01-18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July 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86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DAP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1" y="6019814"/>
            <a:ext cx="2204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Dual Magnum 7.62EC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 oz/A (PRE)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06921" y="6046102"/>
            <a:ext cx="564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NTC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44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3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1143000"/>
          </a:xfrm>
        </p:spPr>
        <p:txBody>
          <a:bodyPr/>
          <a:lstStyle/>
          <a:p>
            <a:r>
              <a:rPr lang="en-US" altLang="en-US" sz="3200" smtClean="0"/>
              <a:t>Weed Control in Grain Sorghum - 2015</a:t>
            </a:r>
          </a:p>
        </p:txBody>
      </p:sp>
      <p:pic>
        <p:nvPicPr>
          <p:cNvPr id="57347" name="Picture 2" descr="L:\field pictures\2015 field pictures\SG-01-15\may 26\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200" y="1219200"/>
            <a:ext cx="3394075" cy="4525963"/>
          </a:xfrm>
          <a:noFill/>
        </p:spPr>
      </p:pic>
      <p:sp>
        <p:nvSpPr>
          <p:cNvPr id="57348" name="TextBox 6"/>
          <p:cNvSpPr txBox="1">
            <a:spLocks noChangeArrowheads="1"/>
          </p:cNvSpPr>
          <p:nvPr/>
        </p:nvSpPr>
        <p:spPr bwMode="auto">
          <a:xfrm>
            <a:off x="0" y="6229350"/>
            <a:ext cx="7604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SG-01-15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May 26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49 DAP</a:t>
            </a:r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2209800" y="5759450"/>
            <a:ext cx="565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NTC</a:t>
            </a:r>
          </a:p>
        </p:txBody>
      </p:sp>
      <p:sp>
        <p:nvSpPr>
          <p:cNvPr id="57350" name="TextBox 8"/>
          <p:cNvSpPr txBox="1">
            <a:spLocks noChangeArrowheads="1"/>
          </p:cNvSpPr>
          <p:nvPr/>
        </p:nvSpPr>
        <p:spPr bwMode="auto">
          <a:xfrm>
            <a:off x="5640388" y="5737225"/>
            <a:ext cx="22780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Warrant @ 48 oz/A – PRE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Atrazine @ 48 oz/A – 23 DAP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COC @ 1% v/v – 23 DAP</a:t>
            </a:r>
          </a:p>
        </p:txBody>
      </p:sp>
      <p:pic>
        <p:nvPicPr>
          <p:cNvPr id="57351" name="Picture 2" descr="L:\field pictures\2015 field pictures\SG-01-15\may 26\0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70463" y="1219200"/>
            <a:ext cx="3394075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235126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Pigweed Should Not Be a Problem!!!!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moisture activated residual?</a:t>
            </a:r>
          </a:p>
          <a:p>
            <a:r>
              <a:rPr lang="en-US" dirty="0" smtClean="0"/>
              <a:t>atrazine resistance</a:t>
            </a:r>
          </a:p>
          <a:p>
            <a:r>
              <a:rPr lang="en-US" dirty="0" smtClean="0"/>
              <a:t>timing/coverage</a:t>
            </a:r>
          </a:p>
          <a:p>
            <a:pPr lvl="1"/>
            <a:r>
              <a:rPr lang="en-US" dirty="0"/>
              <a:t> </a:t>
            </a:r>
            <a:r>
              <a:rPr lang="en-US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weeds too big</a:t>
            </a:r>
          </a:p>
          <a:p>
            <a:pPr lvl="1"/>
            <a:r>
              <a:rPr lang="en-US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corn too big</a:t>
            </a:r>
          </a:p>
          <a:p>
            <a:r>
              <a:rPr lang="en-US" dirty="0" smtClean="0"/>
              <a:t>environmental</a:t>
            </a:r>
          </a:p>
          <a:p>
            <a:pPr lvl="1"/>
            <a:r>
              <a:rPr lang="en-US" dirty="0"/>
              <a:t> </a:t>
            </a:r>
            <a:r>
              <a:rPr lang="en-US" i="1" dirty="0" smtClean="0">
                <a:solidFill>
                  <a:srgbClr val="FFC000"/>
                </a:solidFill>
              </a:rPr>
              <a:t>hot and dry #1 enemy POST’s</a:t>
            </a:r>
            <a:endParaRPr lang="en-US" i="1" dirty="0">
              <a:solidFill>
                <a:srgbClr val="FFC000"/>
              </a:solidFill>
            </a:endParaRP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52973" y="1406107"/>
            <a:ext cx="3395766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96964"/>
      </p:ext>
    </p:extLst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992188" y="103188"/>
            <a:ext cx="6157912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 New Product to Consider?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7013" y="1398588"/>
            <a:ext cx="8686800" cy="507841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Huskie 2.06EC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Bayer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CropScience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Buctril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(1.75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lbs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/gal) +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pyrasulfotole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(0.31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lbs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/gal)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MOA = 6 + 27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Postemergence (13-16 oz/A)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3-leaf to 12” tall  sorghum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Broadleaf weeds, good on pigweed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Tank-mix with atrazine (16 oz/A)</a:t>
            </a:r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9763" y="1427163"/>
            <a:ext cx="158432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69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3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1143000"/>
          </a:xfrm>
        </p:spPr>
        <p:txBody>
          <a:bodyPr/>
          <a:lstStyle/>
          <a:p>
            <a:r>
              <a:rPr lang="en-US" altLang="en-US" sz="3200" smtClean="0"/>
              <a:t>Weed Control in Grain Sorghum - 2015</a:t>
            </a:r>
          </a:p>
        </p:txBody>
      </p:sp>
      <p:pic>
        <p:nvPicPr>
          <p:cNvPr id="59395" name="Picture 2" descr="L:\field pictures\2015 field pictures\SG-01-15\may 26\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200" y="1219200"/>
            <a:ext cx="3394075" cy="4525963"/>
          </a:xfrm>
          <a:noFill/>
        </p:spPr>
      </p:pic>
      <p:pic>
        <p:nvPicPr>
          <p:cNvPr id="59396" name="Picture 3" descr="L:\field pictures\2015 field pictures\SG-01-15\may 26\0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70463" y="1219200"/>
            <a:ext cx="3394075" cy="4525963"/>
          </a:xfrm>
          <a:noFill/>
        </p:spPr>
      </p:pic>
      <p:sp>
        <p:nvSpPr>
          <p:cNvPr id="59397" name="TextBox 6"/>
          <p:cNvSpPr txBox="1">
            <a:spLocks noChangeArrowheads="1"/>
          </p:cNvSpPr>
          <p:nvPr/>
        </p:nvSpPr>
        <p:spPr bwMode="auto">
          <a:xfrm>
            <a:off x="0" y="6229350"/>
            <a:ext cx="7604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SG-01-15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May 26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49 DAP</a:t>
            </a:r>
          </a:p>
        </p:txBody>
      </p:sp>
      <p:sp>
        <p:nvSpPr>
          <p:cNvPr id="59398" name="TextBox 7"/>
          <p:cNvSpPr txBox="1">
            <a:spLocks noChangeArrowheads="1"/>
          </p:cNvSpPr>
          <p:nvPr/>
        </p:nvSpPr>
        <p:spPr bwMode="auto">
          <a:xfrm>
            <a:off x="2209800" y="5759450"/>
            <a:ext cx="565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NTC</a:t>
            </a:r>
          </a:p>
        </p:txBody>
      </p:sp>
      <p:sp>
        <p:nvSpPr>
          <p:cNvPr id="59399" name="TextBox 8"/>
          <p:cNvSpPr txBox="1">
            <a:spLocks noChangeArrowheads="1"/>
          </p:cNvSpPr>
          <p:nvPr/>
        </p:nvSpPr>
        <p:spPr bwMode="auto">
          <a:xfrm>
            <a:off x="5486400" y="5737225"/>
            <a:ext cx="258762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Dual II Magnum @ 16 oz/A – PRE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Huskie @ 13 oz/A – 23 DAP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Atrazine @ 16 oz/A – 23 DAP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AMS Xtra @ 2.5% v/v – 23 DAP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NIS @ 0.25% v/v – 23 DAP</a:t>
            </a:r>
          </a:p>
        </p:txBody>
      </p:sp>
      <p:pic>
        <p:nvPicPr>
          <p:cNvPr id="594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295400"/>
            <a:ext cx="17145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88878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Huskie Injury on Sorghum</a:t>
            </a:r>
          </a:p>
        </p:txBody>
      </p:sp>
      <p:pic>
        <p:nvPicPr>
          <p:cNvPr id="60419" name="Picture 2" descr="C:\Users\eprostko\prostkoeric C drive\herbicide injury pictures\sorghum\huskie\0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400" y="1524000"/>
            <a:ext cx="3028950" cy="4038600"/>
          </a:xfrm>
          <a:noFill/>
        </p:spPr>
      </p:pic>
      <p:pic>
        <p:nvPicPr>
          <p:cNvPr id="60420" name="Picture 3" descr="C:\Users\eprostko\prostkoeric C drive\herbicide injury pictures\sorghum\huskie\IMG_329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1752600"/>
            <a:ext cx="4038600" cy="3028950"/>
          </a:xfrm>
          <a:noFill/>
        </p:spPr>
      </p:pic>
      <p:pic>
        <p:nvPicPr>
          <p:cNvPr id="604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5935663"/>
            <a:ext cx="1371600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842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Sorghum Options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Sandea</a:t>
            </a:r>
            <a:r>
              <a:rPr lang="en-US" dirty="0" smtClean="0"/>
              <a:t>/Permit – nutsedge</a:t>
            </a:r>
          </a:p>
          <a:p>
            <a:r>
              <a:rPr lang="en-US" dirty="0" smtClean="0"/>
              <a:t>Auxin Herbicides</a:t>
            </a:r>
          </a:p>
          <a:p>
            <a:pPr lvl="1"/>
            <a:r>
              <a:rPr lang="en-US" dirty="0" smtClean="0"/>
              <a:t>2,4-D</a:t>
            </a:r>
          </a:p>
          <a:p>
            <a:pPr lvl="1"/>
            <a:r>
              <a:rPr lang="en-US" dirty="0" smtClean="0"/>
              <a:t>Dicamba</a:t>
            </a:r>
          </a:p>
          <a:p>
            <a:pPr lvl="1"/>
            <a:r>
              <a:rPr lang="en-US" dirty="0" smtClean="0"/>
              <a:t>Rate</a:t>
            </a:r>
          </a:p>
          <a:p>
            <a:pPr lvl="1"/>
            <a:r>
              <a:rPr lang="en-US" dirty="0" smtClean="0"/>
              <a:t>Weed size</a:t>
            </a:r>
          </a:p>
          <a:p>
            <a:pPr lvl="1"/>
            <a:r>
              <a:rPr lang="en-US" dirty="0" smtClean="0"/>
              <a:t>Injury</a:t>
            </a:r>
          </a:p>
          <a:p>
            <a:pPr lvl="1"/>
            <a:r>
              <a:rPr lang="en-US" dirty="0" smtClean="0"/>
              <a:t>Off-target movement</a:t>
            </a:r>
          </a:p>
          <a:p>
            <a:pPr lvl="1"/>
            <a:r>
              <a:rPr lang="en-US" dirty="0" smtClean="0"/>
              <a:t>Newer formulations are better (less volatile)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2819400"/>
            <a:ext cx="2314266" cy="11796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839" y="4495800"/>
            <a:ext cx="2605094" cy="71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371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Questions/Comments?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3383" y="1239838"/>
            <a:ext cx="3640221" cy="485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4953000"/>
            <a:ext cx="2444750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eprostko\prostkoeric C drive\equipment pictures\IMG_12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8375" y="1676400"/>
            <a:ext cx="4144963" cy="310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43572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general plan of attack?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66800"/>
            <a:ext cx="4144962" cy="4856162"/>
          </a:xfrm>
        </p:spPr>
        <p:txBody>
          <a:bodyPr/>
          <a:lstStyle/>
          <a:p>
            <a:r>
              <a:rPr lang="en-US" sz="2400" dirty="0" smtClean="0"/>
              <a:t>MUST START CLEAN!</a:t>
            </a:r>
          </a:p>
          <a:p>
            <a:endParaRPr lang="en-US" sz="2400" dirty="0"/>
          </a:p>
          <a:p>
            <a:r>
              <a:rPr lang="en-US" sz="2400" dirty="0" smtClean="0"/>
              <a:t>Use 1 </a:t>
            </a:r>
            <a:r>
              <a:rPr lang="en-US" sz="2400" dirty="0" err="1" smtClean="0"/>
              <a:t>qt</a:t>
            </a:r>
            <a:r>
              <a:rPr lang="en-US" sz="2400" dirty="0" smtClean="0"/>
              <a:t>/A of Atrazine 4L PRE (</a:t>
            </a:r>
            <a:r>
              <a:rPr lang="en-US" sz="2400" i="1" dirty="0" smtClean="0"/>
              <a:t>or Dual II Magnum, or Warrant, or Outlook</a:t>
            </a:r>
            <a:r>
              <a:rPr lang="en-US" sz="2400" dirty="0" smtClean="0"/>
              <a:t>)</a:t>
            </a:r>
          </a:p>
          <a:p>
            <a:endParaRPr lang="en-US" sz="2400" dirty="0" smtClean="0"/>
          </a:p>
          <a:p>
            <a:r>
              <a:rPr lang="en-US" sz="2400" dirty="0" smtClean="0"/>
              <a:t>Follow up with a timely POST program that includes an additional 1.5 </a:t>
            </a:r>
            <a:r>
              <a:rPr lang="en-US" sz="2400" dirty="0" err="1" smtClean="0"/>
              <a:t>qt</a:t>
            </a:r>
            <a:r>
              <a:rPr lang="en-US" sz="2400" dirty="0" smtClean="0"/>
              <a:t>/A of Atrazine 4L</a:t>
            </a:r>
          </a:p>
          <a:p>
            <a:endParaRPr lang="en-US" sz="2400" dirty="0" smtClean="0"/>
          </a:p>
          <a:p>
            <a:r>
              <a:rPr lang="en-US" sz="2400" dirty="0" smtClean="0"/>
              <a:t>Lots of options depending upon how you answered previous questions?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1295400"/>
            <a:ext cx="4144963" cy="3108722"/>
          </a:xfrm>
        </p:spPr>
      </p:pic>
    </p:spTree>
    <p:extLst>
      <p:ext uri="{BB962C8B-B14F-4D97-AF65-F5344CB8AC3E}">
        <p14:creationId xmlns:p14="http://schemas.microsoft.com/office/powerpoint/2010/main" val="1732289533"/>
      </p:ext>
    </p:ext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Starting Clean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If you are getting ready to plant and get to the field and have pigweed &gt; 6” tall …………</a:t>
            </a:r>
          </a:p>
          <a:p>
            <a:r>
              <a:rPr lang="en-US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Park the sprayer</a:t>
            </a:r>
          </a:p>
          <a:p>
            <a:endParaRPr lang="en-US" b="1" u="sng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 get your mo</a:t>
            </a:r>
            <a:r>
              <a:rPr lang="en-US" b="1" i="1" u="sng" dirty="0" smtClean="0"/>
              <a:t>wer, disk, and/or bottom plow</a:t>
            </a:r>
            <a:endParaRPr lang="en-US" b="1" i="1" u="sng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27921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PRE or Not to PRE?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70171"/>
      </p:ext>
    </p:extLst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Dual, Outlook, Warrant, Zidua????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5032612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4098758" cy="159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5388086"/>
            <a:ext cx="4905375" cy="1237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2476500"/>
            <a:ext cx="363855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2019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Weed Control – 2019</a:t>
            </a:r>
            <a:br>
              <a:rPr lang="en-US" dirty="0" smtClean="0"/>
            </a:br>
            <a:r>
              <a:rPr lang="en-US" sz="2400" i="1" dirty="0" smtClean="0">
                <a:solidFill>
                  <a:srgbClr val="FFC000"/>
                </a:solidFill>
              </a:rPr>
              <a:t>Roundup + Atrazine + Prowl H</a:t>
            </a:r>
            <a:r>
              <a:rPr lang="en-US" sz="2400" i="1" baseline="-25000" dirty="0" smtClean="0">
                <a:solidFill>
                  <a:srgbClr val="FFC000"/>
                </a:solidFill>
              </a:rPr>
              <a:t>2</a:t>
            </a:r>
            <a:r>
              <a:rPr lang="en-US" sz="2400" i="1" dirty="0" smtClean="0">
                <a:solidFill>
                  <a:srgbClr val="FFC000"/>
                </a:solidFill>
              </a:rPr>
              <a:t>0 (~$18/A)</a:t>
            </a:r>
            <a:endParaRPr lang="en-US" sz="2400" i="1" dirty="0">
              <a:solidFill>
                <a:srgbClr val="FFC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673821"/>
            <a:ext cx="4856162" cy="3642121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775" y="1673821"/>
            <a:ext cx="4856163" cy="3642122"/>
          </a:xfrm>
        </p:spPr>
      </p:pic>
      <p:sp>
        <p:nvSpPr>
          <p:cNvPr id="5" name="TextBox 4"/>
          <p:cNvSpPr txBox="1"/>
          <p:nvPr/>
        </p:nvSpPr>
        <p:spPr>
          <a:xfrm>
            <a:off x="0" y="6248400"/>
            <a:ext cx="7393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CN-07-19</a:t>
            </a:r>
          </a:p>
          <a:p>
            <a:r>
              <a:rPr lang="en-US" sz="1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13</a:t>
            </a:r>
          </a:p>
          <a:p>
            <a:r>
              <a:rPr lang="en-US" sz="1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DAT</a:t>
            </a:r>
            <a:endParaRPr lang="en-US" sz="10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7400" y="592296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NTC</a:t>
            </a:r>
            <a:endParaRPr lang="en-US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13869" y="5879068"/>
            <a:ext cx="26965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Roundup </a:t>
            </a:r>
            <a:r>
              <a:rPr lang="en-US" sz="14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PowerMax</a:t>
            </a:r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@ 32 oz/A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Atrazine @ 64 oz/A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Prowl H</a:t>
            </a:r>
            <a:r>
              <a:rPr lang="en-US" sz="1400" baseline="-250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2</a:t>
            </a:r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0 @ 32 oz/A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Applied 23 DAP (V5/8” tall)</a:t>
            </a:r>
            <a:endParaRPr lang="en-US" sz="14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01160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Corn Weed Control – 2019</a:t>
            </a:r>
            <a:br>
              <a:rPr lang="en-US" dirty="0" smtClean="0"/>
            </a:br>
            <a:r>
              <a:rPr lang="en-US" sz="2400" i="1" dirty="0" smtClean="0">
                <a:solidFill>
                  <a:srgbClr val="FFC000"/>
                </a:solidFill>
              </a:rPr>
              <a:t>Roundup + </a:t>
            </a:r>
            <a:r>
              <a:rPr lang="en-US" sz="2400" i="1" dirty="0" err="1" smtClean="0">
                <a:solidFill>
                  <a:srgbClr val="FFC000"/>
                </a:solidFill>
              </a:rPr>
              <a:t>Laudis</a:t>
            </a:r>
            <a:r>
              <a:rPr lang="en-US" sz="2400" i="1" dirty="0" smtClean="0">
                <a:solidFill>
                  <a:srgbClr val="FFC000"/>
                </a:solidFill>
              </a:rPr>
              <a:t> + Atrazine (~$18/A)</a:t>
            </a:r>
            <a:endParaRPr lang="en-US" sz="2400" i="1" dirty="0">
              <a:solidFill>
                <a:srgbClr val="FFC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25413" y="1673821"/>
            <a:ext cx="4856162" cy="3642121"/>
          </a:xfrm>
        </p:spPr>
      </p:pic>
      <p:sp>
        <p:nvSpPr>
          <p:cNvPr id="5" name="TextBox 4"/>
          <p:cNvSpPr txBox="1"/>
          <p:nvPr/>
        </p:nvSpPr>
        <p:spPr>
          <a:xfrm>
            <a:off x="0" y="6248400"/>
            <a:ext cx="7393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CN-07-19</a:t>
            </a:r>
          </a:p>
          <a:p>
            <a:r>
              <a:rPr lang="en-US" sz="1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13</a:t>
            </a:r>
          </a:p>
          <a:p>
            <a:r>
              <a:rPr lang="en-US" sz="1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DAT</a:t>
            </a:r>
            <a:endParaRPr lang="en-US" sz="10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7400" y="592296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NTC</a:t>
            </a:r>
            <a:endParaRPr lang="en-US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13870" y="5879068"/>
            <a:ext cx="26965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Roundup </a:t>
            </a:r>
            <a:r>
              <a:rPr lang="en-US" sz="14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PowerMax</a:t>
            </a:r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@ 32 oz/A</a:t>
            </a:r>
          </a:p>
          <a:p>
            <a:pPr algn="ctr"/>
            <a:r>
              <a:rPr lang="en-US" sz="14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Laudis</a:t>
            </a:r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@ 3 oz/A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Atrazine @ 64 oz/A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Applied 23 DAP (V5/8” tall)</a:t>
            </a:r>
            <a:endParaRPr lang="en-US" sz="14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22181" y="1673821"/>
            <a:ext cx="4856163" cy="3642122"/>
          </a:xfrm>
        </p:spPr>
      </p:pic>
    </p:spTree>
    <p:extLst>
      <p:ext uri="{BB962C8B-B14F-4D97-AF65-F5344CB8AC3E}">
        <p14:creationId xmlns:p14="http://schemas.microsoft.com/office/powerpoint/2010/main" val="111555235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21614</TotalTime>
  <Words>1044</Words>
  <Application>Microsoft Office PowerPoint</Application>
  <PresentationFormat>On-screen Show (4:3)</PresentationFormat>
  <Paragraphs>270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34</vt:i4>
      </vt:variant>
    </vt:vector>
  </HeadingPairs>
  <TitlesOfParts>
    <vt:vector size="50" baseType="lpstr">
      <vt:lpstr>Arial</vt:lpstr>
      <vt:lpstr>Calibri</vt:lpstr>
      <vt:lpstr>Garamond</vt:lpstr>
      <vt:lpstr>Monotype Sorts</vt:lpstr>
      <vt:lpstr>Times New Roman</vt:lpstr>
      <vt:lpstr>Wingdings</vt:lpstr>
      <vt:lpstr>Corn</vt:lpstr>
      <vt:lpstr>2_Edge</vt:lpstr>
      <vt:lpstr>4_Office Theme</vt:lpstr>
      <vt:lpstr>5_Office Theme</vt:lpstr>
      <vt:lpstr>6_Office Theme</vt:lpstr>
      <vt:lpstr>1_Corn</vt:lpstr>
      <vt:lpstr>Edge</vt:lpstr>
      <vt:lpstr>Default Design</vt:lpstr>
      <vt:lpstr>2_Corn</vt:lpstr>
      <vt:lpstr>Office Theme</vt:lpstr>
      <vt:lpstr>Weed Control in Field Corn and Forage Sorghum June 20, 2019</vt:lpstr>
      <vt:lpstr>Field Corn Weed Contrl Questions for you?</vt:lpstr>
      <vt:lpstr>Pigweed Should Not Be a Problem!!!!</vt:lpstr>
      <vt:lpstr>A general plan of attack?</vt:lpstr>
      <vt:lpstr>Starting Clean</vt:lpstr>
      <vt:lpstr>To PRE or Not to PRE?</vt:lpstr>
      <vt:lpstr>Dual, Outlook, Warrant, Zidua????</vt:lpstr>
      <vt:lpstr>Field Corn Weed Control – 2019 Roundup + Atrazine + Prowl H20 (~$18/A)</vt:lpstr>
      <vt:lpstr>Field Corn Weed Control – 2019 Roundup + Laudis + Atrazine (~$18/A)</vt:lpstr>
      <vt:lpstr>Field Corn Weed Control – 2019 Halex GT + Atrazine + NIS (~$24/A)</vt:lpstr>
      <vt:lpstr>Field Corn Weed Control – 2019 Liberty + Atrazine (~$18/A)</vt:lpstr>
      <vt:lpstr>Field Corn Weed Control – 2019 Roundup + Impact Z (~$14/A)</vt:lpstr>
      <vt:lpstr>Field Corn Weed Control – 2019 Roundup + Engenia + Prowl H20 (~$18/A)</vt:lpstr>
      <vt:lpstr>Field Corn Weed Control – 2019 Roundup + Status + Prowl H20 (~$31/A)</vt:lpstr>
      <vt:lpstr>Field Corn Injury – Status (dicamba)</vt:lpstr>
      <vt:lpstr>Field Corn Weed Control – 2019 Atrazine (PRE) fb Roundup + Acuron (POST) ($31/A)</vt:lpstr>
      <vt:lpstr>Corn Herbicide Rotation Restrictions for Corn, Sorghum, Soybean, Ryegrasss </vt:lpstr>
      <vt:lpstr>Public Enemy #1 in Field Corn</vt:lpstr>
      <vt:lpstr>Lay-By Rig for Morningglory </vt:lpstr>
      <vt:lpstr>Roundup Powermax II @ 32 oz/A + Evik 80DF @ 2 lbs/A – 36 DAT (June 15, 2018)</vt:lpstr>
      <vt:lpstr>2019 Lay-By Test - I  UGA Ponder Farm</vt:lpstr>
      <vt:lpstr>Post-Harvest Palmer Amaranth Populations Must be Managed!</vt:lpstr>
      <vt:lpstr>Palmer Amaranth Burndown - 2019 (AMAPA 1-6” tall)</vt:lpstr>
      <vt:lpstr>PowerPoint Presentation</vt:lpstr>
      <vt:lpstr>Post-Harvest Control of TSW/BD with 2 Applications (14 d apart) of Gramoxone (paraquat)</vt:lpstr>
      <vt:lpstr>PowerPoint Presentation</vt:lpstr>
      <vt:lpstr>PowerPoint Presentation</vt:lpstr>
      <vt:lpstr>Grain Sorghum Weed Control - 2018</vt:lpstr>
      <vt:lpstr>Weed Control in Grain Sorghum - 2015</vt:lpstr>
      <vt:lpstr>PowerPoint Presentation</vt:lpstr>
      <vt:lpstr>Weed Control in Grain Sorghum - 2015</vt:lpstr>
      <vt:lpstr>Huskie Injury on Sorghum</vt:lpstr>
      <vt:lpstr>Other Sorghum Options</vt:lpstr>
      <vt:lpstr>Questions/Comments?</vt:lpstr>
    </vt:vector>
  </TitlesOfParts>
  <Company>UGA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Webster County – September 4, 2015</dc:title>
  <dc:creator>Eric P. Prostko</dc:creator>
  <cp:lastModifiedBy>Eric P. Prostko</cp:lastModifiedBy>
  <cp:revision>155</cp:revision>
  <cp:lastPrinted>2019-06-14T14:26:20Z</cp:lastPrinted>
  <dcterms:created xsi:type="dcterms:W3CDTF">2019-01-08T19:26:03Z</dcterms:created>
  <dcterms:modified xsi:type="dcterms:W3CDTF">2019-06-20T12:08:42Z</dcterms:modified>
</cp:coreProperties>
</file>