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66" r:id="rId5"/>
    <p:sldId id="696" r:id="rId6"/>
    <p:sldId id="699" r:id="rId7"/>
    <p:sldId id="671" r:id="rId8"/>
    <p:sldId id="271" r:id="rId9"/>
    <p:sldId id="689" r:id="rId10"/>
    <p:sldId id="652" r:id="rId11"/>
    <p:sldId id="268" r:id="rId12"/>
    <p:sldId id="690" r:id="rId13"/>
    <p:sldId id="691" r:id="rId14"/>
    <p:sldId id="693" r:id="rId15"/>
    <p:sldId id="695" r:id="rId16"/>
    <p:sldId id="692" r:id="rId17"/>
    <p:sldId id="694" r:id="rId18"/>
    <p:sldId id="270" r:id="rId19"/>
    <p:sldId id="697" r:id="rId20"/>
    <p:sldId id="698" r:id="rId21"/>
    <p:sldId id="267" r:id="rId2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P. Prostko" initials="EPP" lastIdx="1" clrIdx="0">
    <p:extLst>
      <p:ext uri="{19B8F6BF-5375-455C-9EA6-DF929625EA0E}">
        <p15:presenceInfo xmlns:p15="http://schemas.microsoft.com/office/powerpoint/2012/main" userId="S-1-5-21-1379256483-1747903074-2057407929-6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9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1991</c:v>
                </c:pt>
                <c:pt idx="1">
                  <c:v>1999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5-4A6E-8380-D976685F2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724512"/>
        <c:axId val="419722544"/>
      </c:barChart>
      <c:catAx>
        <c:axId val="41972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722544"/>
        <c:crosses val="autoZero"/>
        <c:auto val="1"/>
        <c:lblAlgn val="ctr"/>
        <c:lblOffset val="100"/>
        <c:noMultiLvlLbl val="0"/>
      </c:catAx>
      <c:valAx>
        <c:axId val="419722544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72451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806-4210-BF1A-474CC7EF13B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06-4210-BF1A-474CC7EF13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04-49A1-8A4B-C1F0755534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04-49A1-8A4B-C1F0755534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04-49A1-8A4B-C1F0755534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D04-49A1-8A4B-C1F0755534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D04-49A1-8A4B-C1F0755534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D04-49A1-8A4B-C1F075553442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06-4210-BF1A-474CC7EF13B5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806-4210-BF1A-474CC7EF13B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D04-49A1-8A4B-C1F0755534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TUFRunner 297</c:v>
                </c:pt>
                <c:pt idx="1">
                  <c:v>FloRun 331</c:v>
                </c:pt>
                <c:pt idx="2">
                  <c:v>GA-06G</c:v>
                </c:pt>
                <c:pt idx="3">
                  <c:v>GA-09B</c:v>
                </c:pt>
                <c:pt idx="4">
                  <c:v>GA-12Y</c:v>
                </c:pt>
                <c:pt idx="5">
                  <c:v>GA-14N</c:v>
                </c:pt>
                <c:pt idx="6">
                  <c:v>GA-16HO</c:v>
                </c:pt>
                <c:pt idx="7">
                  <c:v>GA-18RU</c:v>
                </c:pt>
                <c:pt idx="8">
                  <c:v>GA-20NVHO</c:v>
                </c:pt>
                <c:pt idx="9">
                  <c:v>TifGuard</c:v>
                </c:pt>
                <c:pt idx="10">
                  <c:v>TifNV-High O/L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586</c:v>
                </c:pt>
                <c:pt idx="1">
                  <c:v>1590.6</c:v>
                </c:pt>
                <c:pt idx="2">
                  <c:v>107480.48</c:v>
                </c:pt>
                <c:pt idx="3">
                  <c:v>3343</c:v>
                </c:pt>
                <c:pt idx="4">
                  <c:v>1853.35</c:v>
                </c:pt>
                <c:pt idx="5">
                  <c:v>971</c:v>
                </c:pt>
                <c:pt idx="6">
                  <c:v>5657.81</c:v>
                </c:pt>
                <c:pt idx="7">
                  <c:v>2460.54</c:v>
                </c:pt>
                <c:pt idx="8">
                  <c:v>306.5</c:v>
                </c:pt>
                <c:pt idx="9">
                  <c:v>554.5</c:v>
                </c:pt>
                <c:pt idx="10">
                  <c:v>4001.5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6-4210-BF1A-474CC7EF1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2199297663936E-2"/>
          <c:y val="2.8597863412265053E-2"/>
          <c:w val="0.90567804024496934"/>
          <c:h val="0.83546057486075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  <a:p>
                    <a:fld id="{A9055456-5C1A-4E7A-A870-BBAD494E283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EE-4C72-9807-C48984BF17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  <a:p>
                    <a:fld id="{9597516E-ED8F-49B5-BAD0-970DEBA3E5A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EE-4C72-9807-C48984BF176C}"/>
                </c:ext>
              </c:extLst>
            </c:dLbl>
            <c:dLbl>
              <c:idx val="2"/>
              <c:layout>
                <c:manualLayout>
                  <c:x val="3.0654940387606377E-3"/>
                  <c:y val="-1.3763061285434901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  <a:p>
                    <a:fld id="{341D14C3-0A2D-4EDE-82E6-F836795C2D6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8EE-4C72-9807-C48984BF176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C</a:t>
                    </a:r>
                  </a:p>
                  <a:p>
                    <a:fld id="{33BA6600-C5CF-468F-A5DE-7D63DB6A364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EE-4C72-9807-C48984BF17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  <a:p>
                    <a:fld id="{403A99AC-346C-407A-BF86-A70182915C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8EE-4C72-9807-C48984BF1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GA-18RU</c:v>
                </c:pt>
                <c:pt idx="1">
                  <c:v>AUNPL-17</c:v>
                </c:pt>
                <c:pt idx="2">
                  <c:v>TIFNV High O/L</c:v>
                </c:pt>
                <c:pt idx="3">
                  <c:v>GA-20VHO</c:v>
                </c:pt>
                <c:pt idx="4">
                  <c:v>FLORUN 331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13</c:v>
                </c:pt>
                <c:pt idx="3">
                  <c:v>11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4-4792-9027-AA46094D56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1962303"/>
        <c:axId val="2034025023"/>
      </c:barChart>
      <c:catAx>
        <c:axId val="2081962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Cultivar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025023"/>
        <c:crosses val="autoZero"/>
        <c:auto val="1"/>
        <c:lblAlgn val="ctr"/>
        <c:lblOffset val="100"/>
        <c:noMultiLvlLbl val="0"/>
      </c:catAx>
      <c:valAx>
        <c:axId val="2034025023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Height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96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21476663243178E-2"/>
          <c:y val="2.5594956498508879E-2"/>
          <c:w val="0.90567804024496934"/>
          <c:h val="0.83546057486075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25582700516824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  <a:p>
                    <a:fld id="{A9055456-5C1A-4E7A-A870-BBAD494E283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EE-4C72-9807-C48984BF176C}"/>
                </c:ext>
              </c:extLst>
            </c:dLbl>
            <c:dLbl>
              <c:idx val="1"/>
              <c:layout>
                <c:manualLayout>
                  <c:x val="0"/>
                  <c:y val="-2.93536827546420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  <a:p>
                    <a:fld id="{9597516E-ED8F-49B5-BAD0-970DEBA3E5A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EE-4C72-9807-C48984BF176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  <a:p>
                    <a:fld id="{341D14C3-0A2D-4EDE-82E6-F836795C2D6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8EE-4C72-9807-C48984BF176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  <a:p>
                    <a:fld id="{33BA6600-C5CF-468F-A5DE-7D63DB6A364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EE-4C72-9807-C48984BF17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  <a:p>
                    <a:fld id="{403A99AC-346C-407A-BF86-A70182915C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8EE-4C72-9807-C48984BF1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63</c:v>
                </c:pt>
                <c:pt idx="2">
                  <c:v>75</c:v>
                </c:pt>
                <c:pt idx="3">
                  <c:v>88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4-4792-9027-AA46094D56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1962303"/>
        <c:axId val="2034025023"/>
      </c:barChart>
      <c:catAx>
        <c:axId val="2081962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Classic Timing (DAP)</a:t>
                </a:r>
              </a:p>
            </c:rich>
          </c:tx>
          <c:layout>
            <c:manualLayout>
              <c:xMode val="edge"/>
              <c:yMode val="edge"/>
              <c:x val="0.44358683472581789"/>
              <c:y val="0.930643719328868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025023"/>
        <c:crosses val="autoZero"/>
        <c:auto val="1"/>
        <c:lblAlgn val="ctr"/>
        <c:lblOffset val="100"/>
        <c:noMultiLvlLbl val="0"/>
      </c:catAx>
      <c:valAx>
        <c:axId val="203402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Height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96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2199297663936E-2"/>
          <c:y val="2.5594978988084695E-2"/>
          <c:w val="0.90567804024496934"/>
          <c:h val="0.83546057486075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  <a:p>
                    <a:fld id="{A9055456-5C1A-4E7A-A870-BBAD494E283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EE-4C72-9807-C48984BF17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  <a:p>
                    <a:fld id="{9597516E-ED8F-49B5-BAD0-970DEBA3E5A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EE-4C72-9807-C48984BF176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  <a:p>
                    <a:fld id="{341D14C3-0A2D-4EDE-82E6-F836795C2D6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8EE-4C72-9807-C48984BF176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  <a:p>
                    <a:fld id="{33BA6600-C5CF-468F-A5DE-7D63DB6A364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EE-4C72-9807-C48984BF17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  <a:p>
                    <a:fld id="{403A99AC-346C-407A-BF86-A70182915C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8EE-4C72-9807-C48984BF1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GA-18RU</c:v>
                </c:pt>
                <c:pt idx="1">
                  <c:v>AUNPL-17</c:v>
                </c:pt>
                <c:pt idx="2">
                  <c:v>TIFNV High O/L</c:v>
                </c:pt>
                <c:pt idx="3">
                  <c:v>GA-20VHO</c:v>
                </c:pt>
                <c:pt idx="4">
                  <c:v>FLORUN 331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7</c:v>
                </c:pt>
                <c:pt idx="2">
                  <c:v>15</c:v>
                </c:pt>
                <c:pt idx="3">
                  <c:v>7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4-4792-9027-AA46094D56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1962303"/>
        <c:axId val="2034025023"/>
      </c:barChart>
      <c:catAx>
        <c:axId val="2081962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Cultivar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025023"/>
        <c:crosses val="autoZero"/>
        <c:auto val="1"/>
        <c:lblAlgn val="ctr"/>
        <c:lblOffset val="100"/>
        <c:noMultiLvlLbl val="0"/>
      </c:catAx>
      <c:valAx>
        <c:axId val="2034025023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TSWV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96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72610432967571E-2"/>
          <c:y val="3.4401129400278833E-2"/>
          <c:w val="0.90567804024496934"/>
          <c:h val="0.83546057486075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511654010336483E-3"/>
                  <c:y val="5.870736550928354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  <a:p>
                    <a:fld id="{A9055456-5C1A-4E7A-A870-BBAD494E283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EE-4C72-9807-C48984BF17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  <a:p>
                    <a:fld id="{9597516E-ED8F-49B5-BAD0-970DEBA3E5A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EE-4C72-9807-C48984BF176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AB</a:t>
                    </a:r>
                  </a:p>
                  <a:p>
                    <a:fld id="{341D14C3-0A2D-4EDE-82E6-F836795C2D6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8EE-4C72-9807-C48984BF176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  <a:p>
                    <a:fld id="{33BA6600-C5CF-468F-A5DE-7D63DB6A364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EE-4C72-9807-C48984BF17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  <a:p>
                    <a:fld id="{403A99AC-346C-407A-BF86-A70182915C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8EE-4C72-9807-C48984BF1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63</c:v>
                </c:pt>
                <c:pt idx="2">
                  <c:v>75</c:v>
                </c:pt>
                <c:pt idx="3">
                  <c:v>88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14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4-4792-9027-AA46094D56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1962303"/>
        <c:axId val="2034025023"/>
      </c:barChart>
      <c:catAx>
        <c:axId val="2081962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Classic Timing (DAP)</a:t>
                </a:r>
              </a:p>
            </c:rich>
          </c:tx>
          <c:layout>
            <c:manualLayout>
              <c:xMode val="edge"/>
              <c:yMode val="edge"/>
              <c:x val="0.44358683472581789"/>
              <c:y val="0.930643719328868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025023"/>
        <c:crosses val="autoZero"/>
        <c:auto val="1"/>
        <c:lblAlgn val="ctr"/>
        <c:lblOffset val="100"/>
        <c:noMultiLvlLbl val="0"/>
      </c:catAx>
      <c:valAx>
        <c:axId val="203402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TSWV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96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2199297663936E-2"/>
          <c:y val="2.5594978988084695E-2"/>
          <c:w val="0.90567804024496934"/>
          <c:h val="0.83546057486075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  <a:p>
                    <a:fld id="{A9055456-5C1A-4E7A-A870-BBAD494E283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EE-4C72-9807-C48984BF17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  <a:p>
                    <a:fld id="{9597516E-ED8F-49B5-BAD0-970DEBA3E5A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EE-4C72-9807-C48984BF176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  <a:p>
                    <a:fld id="{341D14C3-0A2D-4EDE-82E6-F836795C2D6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8EE-4C72-9807-C48984BF176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  <a:p>
                    <a:fld id="{33BA6600-C5CF-468F-A5DE-7D63DB6A364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EE-4C72-9807-C48984BF17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  <a:p>
                    <a:fld id="{403A99AC-346C-407A-BF86-A70182915C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8EE-4C72-9807-C48984BF1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GA-18RU</c:v>
                </c:pt>
                <c:pt idx="1">
                  <c:v>AUNPL-17</c:v>
                </c:pt>
                <c:pt idx="2">
                  <c:v>TIFNV High O/L</c:v>
                </c:pt>
                <c:pt idx="3">
                  <c:v>GA-20VHO</c:v>
                </c:pt>
                <c:pt idx="4">
                  <c:v>FLORUN 331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5439</c:v>
                </c:pt>
                <c:pt idx="1">
                  <c:v>5901</c:v>
                </c:pt>
                <c:pt idx="2">
                  <c:v>5383</c:v>
                </c:pt>
                <c:pt idx="3">
                  <c:v>4863</c:v>
                </c:pt>
                <c:pt idx="4">
                  <c:v>5431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4-4792-9027-AA46094D56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1962303"/>
        <c:axId val="2034025023"/>
      </c:barChart>
      <c:catAx>
        <c:axId val="2081962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Cultivar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025023"/>
        <c:crosses val="autoZero"/>
        <c:auto val="1"/>
        <c:lblAlgn val="ctr"/>
        <c:lblOffset val="100"/>
        <c:noMultiLvlLbl val="0"/>
      </c:catAx>
      <c:valAx>
        <c:axId val="2034025023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Yield (lbs/A)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96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21476663243178E-2"/>
          <c:y val="2.5594956498508879E-2"/>
          <c:w val="0.90567804024496934"/>
          <c:h val="0.83546057486075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 dirty="0"/>
                  </a:p>
                  <a:p>
                    <a:fld id="{A9055456-5C1A-4E7A-A870-BBAD494E283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EE-4C72-9807-C48984BF17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97516E-ED8F-49B5-BAD0-970DEBA3E5A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EE-4C72-9807-C48984BF176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 dirty="0"/>
                  </a:p>
                  <a:p>
                    <a:fld id="{341D14C3-0A2D-4EDE-82E6-F836795C2D6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8EE-4C72-9807-C48984BF176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 dirty="0"/>
                  </a:p>
                  <a:p>
                    <a:fld id="{33BA6600-C5CF-468F-A5DE-7D63DB6A364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EE-4C72-9807-C48984BF17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  <a:p>
                    <a:fld id="{403A99AC-346C-407A-BF86-A70182915C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8EE-4C72-9807-C48984BF1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63</c:v>
                </c:pt>
                <c:pt idx="2">
                  <c:v>75</c:v>
                </c:pt>
                <c:pt idx="3">
                  <c:v>88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5434</c:v>
                </c:pt>
                <c:pt idx="1">
                  <c:v>5583</c:v>
                </c:pt>
                <c:pt idx="2">
                  <c:v>5407</c:v>
                </c:pt>
                <c:pt idx="3">
                  <c:v>5190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4-4792-9027-AA46094D56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1962303"/>
        <c:axId val="2034025023"/>
      </c:barChart>
      <c:catAx>
        <c:axId val="2081962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Classic Timing (DAP)</a:t>
                </a:r>
              </a:p>
            </c:rich>
          </c:tx>
          <c:layout>
            <c:manualLayout>
              <c:xMode val="edge"/>
              <c:yMode val="edge"/>
              <c:x val="0.44358683472581789"/>
              <c:y val="0.930643719328868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025023"/>
        <c:crosses val="autoZero"/>
        <c:auto val="1"/>
        <c:lblAlgn val="ctr"/>
        <c:lblOffset val="100"/>
        <c:noMultiLvlLbl val="0"/>
      </c:catAx>
      <c:valAx>
        <c:axId val="203402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>
                    <a:solidFill>
                      <a:schemeClr val="tx1"/>
                    </a:solidFill>
                  </a:rPr>
                  <a:t>Yield (lbs/A)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96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C8086CA-B014-4382-BDC9-5DF5F0E3062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7A861EB-DBB0-4220-8106-00C8A47AE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8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5A5C210E-E557-4145-9E73-54ADDB841E51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31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773BC773-4F12-4589-97A2-CF984838BE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040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0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6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2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3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3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8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3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99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5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8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1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3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9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0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010B3D-6225-435D-AB6C-4BD166BA55C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05000" y="3060700"/>
            <a:ext cx="6665913" cy="8255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Classic</a:t>
            </a:r>
            <a:r>
              <a:rPr lang="en-US" altLang="en-US" sz="3200" baseline="30000" dirty="0"/>
              <a:t>®</a:t>
            </a:r>
            <a:r>
              <a:rPr lang="en-US" altLang="en-US" sz="3200" dirty="0"/>
              <a:t> (chlorimuron) Effects on </a:t>
            </a:r>
            <a:br>
              <a:rPr lang="en-US" altLang="en-US" sz="3200" dirty="0"/>
            </a:br>
            <a:r>
              <a:rPr lang="en-US" altLang="en-US" sz="3200" dirty="0"/>
              <a:t>New Peanut Cultivars  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53093" y="3793323"/>
            <a:ext cx="5567362" cy="550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1800" dirty="0"/>
              <a:t>Eric P. Prostko*, Chad C. Abbott, Taylor M. Randell, and Robert C. Kemerait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800" dirty="0"/>
              <a:t>University of Georgia - Tifton</a:t>
            </a:r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0" y="64770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445" y="5134466"/>
            <a:ext cx="4112735" cy="14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7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ABA8-CDD2-4297-A1A4-82485FE9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892" y="246594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Influence of Classic</a:t>
            </a:r>
            <a:r>
              <a:rPr lang="en-US" sz="3200" baseline="30000" dirty="0"/>
              <a:t>®</a:t>
            </a:r>
            <a:r>
              <a:rPr lang="en-US" sz="3200" dirty="0"/>
              <a:t> Timing on Peanut </a:t>
            </a:r>
            <a:br>
              <a:rPr lang="en-US" sz="3200" dirty="0"/>
            </a:br>
            <a:r>
              <a:rPr lang="en-US" sz="3200" dirty="0"/>
              <a:t>Plant Height - 2021*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B87605-7249-4238-A17A-9A9072808FF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13990" y="1742461"/>
          <a:ext cx="8324688" cy="43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8F2FD4-8E5B-4DB1-8397-C0559D4F7814}"/>
              </a:ext>
            </a:extLst>
          </p:cNvPr>
          <p:cNvSpPr txBox="1"/>
          <p:nvPr/>
        </p:nvSpPr>
        <p:spPr>
          <a:xfrm>
            <a:off x="1740141" y="6624225"/>
            <a:ext cx="52565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*Averaged over 5 cultivars (GA-18RU, GA-20VHO, AUNPL-17, TIFNV HIGH O/L, FLORUN 331)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94C394-6900-4C49-AC6A-BB637546C6EF}"/>
              </a:ext>
            </a:extLst>
          </p:cNvPr>
          <p:cNvSpPr/>
          <p:nvPr/>
        </p:nvSpPr>
        <p:spPr>
          <a:xfrm>
            <a:off x="7656029" y="6589600"/>
            <a:ext cx="13415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Tukey’s (P&lt;0.10)</a:t>
            </a:r>
          </a:p>
        </p:txBody>
      </p:sp>
    </p:spTree>
    <p:extLst>
      <p:ext uri="{BB962C8B-B14F-4D97-AF65-F5344CB8AC3E}">
        <p14:creationId xmlns:p14="http://schemas.microsoft.com/office/powerpoint/2010/main" val="224551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ABA8-CDD2-4297-A1A4-82485FE9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54" y="154383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Influence of Cultivar on Peanut </a:t>
            </a:r>
            <a:br>
              <a:rPr lang="en-US" sz="3200" dirty="0"/>
            </a:br>
            <a:r>
              <a:rPr lang="en-US" sz="3200" dirty="0"/>
              <a:t>TSWV - 2021*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B87605-7249-4238-A17A-9A9072808FF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07253" y="1776311"/>
          <a:ext cx="8285777" cy="422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E0DE8B-130F-4F1C-8924-B7790A4A1AAE}"/>
              </a:ext>
            </a:extLst>
          </p:cNvPr>
          <p:cNvSpPr txBox="1"/>
          <p:nvPr/>
        </p:nvSpPr>
        <p:spPr>
          <a:xfrm>
            <a:off x="1699806" y="663333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*Averaged over 4 Classic timings (0, 63, 75, and 88 DAP)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302FD-ADFB-4D9E-A59F-71F03FC6E389}"/>
              </a:ext>
            </a:extLst>
          </p:cNvPr>
          <p:cNvSpPr txBox="1"/>
          <p:nvPr/>
        </p:nvSpPr>
        <p:spPr>
          <a:xfrm>
            <a:off x="7728652" y="6565117"/>
            <a:ext cx="1341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Tukey’s (P&lt;0.10)</a:t>
            </a:r>
          </a:p>
        </p:txBody>
      </p:sp>
    </p:spTree>
    <p:extLst>
      <p:ext uri="{BB962C8B-B14F-4D97-AF65-F5344CB8AC3E}">
        <p14:creationId xmlns:p14="http://schemas.microsoft.com/office/powerpoint/2010/main" val="157736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ABA8-CDD2-4297-A1A4-82485FE9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892" y="246594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Influence of Classic</a:t>
            </a:r>
            <a:r>
              <a:rPr lang="en-US" sz="3200" baseline="30000" dirty="0"/>
              <a:t>®</a:t>
            </a:r>
            <a:r>
              <a:rPr lang="en-US" sz="3200" dirty="0"/>
              <a:t> Timing on Peanut </a:t>
            </a:r>
            <a:br>
              <a:rPr lang="en-US" sz="3200" dirty="0"/>
            </a:br>
            <a:r>
              <a:rPr lang="en-US" sz="3200" dirty="0"/>
              <a:t>TSWV - 2021*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B87605-7249-4238-A17A-9A9072808FF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13990" y="1742461"/>
          <a:ext cx="8324688" cy="43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8F2FD4-8E5B-4DB1-8397-C0559D4F7814}"/>
              </a:ext>
            </a:extLst>
          </p:cNvPr>
          <p:cNvSpPr txBox="1"/>
          <p:nvPr/>
        </p:nvSpPr>
        <p:spPr>
          <a:xfrm>
            <a:off x="1740141" y="6624225"/>
            <a:ext cx="5134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*Averaged over 5 cultivars (GA-18RU, GA-20VHO, AUNPL-17, TIFNV HIGH O/L, FLORUN 331)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74498-23DA-4399-B3EB-BD91994FDBCE}"/>
              </a:ext>
            </a:extLst>
          </p:cNvPr>
          <p:cNvSpPr/>
          <p:nvPr/>
        </p:nvSpPr>
        <p:spPr>
          <a:xfrm>
            <a:off x="7802414" y="6570700"/>
            <a:ext cx="13415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Tukey’s (P&lt;0.10)</a:t>
            </a:r>
          </a:p>
        </p:txBody>
      </p:sp>
    </p:spTree>
    <p:extLst>
      <p:ext uri="{BB962C8B-B14F-4D97-AF65-F5344CB8AC3E}">
        <p14:creationId xmlns:p14="http://schemas.microsoft.com/office/powerpoint/2010/main" val="257896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ABA8-CDD2-4297-A1A4-82485FE9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54" y="154383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Influence of Cultivar on Peanut </a:t>
            </a:r>
            <a:br>
              <a:rPr lang="en-US" sz="3200" dirty="0"/>
            </a:br>
            <a:r>
              <a:rPr lang="en-US" sz="3200" dirty="0"/>
              <a:t>Yield - 2021*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B87605-7249-4238-A17A-9A9072808FF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07253" y="1776311"/>
          <a:ext cx="8285777" cy="422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E0DE8B-130F-4F1C-8924-B7790A4A1AAE}"/>
              </a:ext>
            </a:extLst>
          </p:cNvPr>
          <p:cNvSpPr txBox="1"/>
          <p:nvPr/>
        </p:nvSpPr>
        <p:spPr>
          <a:xfrm>
            <a:off x="1699806" y="663333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*Averaged over 4 Classic timings (0, 63, 75, and 88 DAP)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302FD-ADFB-4D9E-A59F-71F03FC6E389}"/>
              </a:ext>
            </a:extLst>
          </p:cNvPr>
          <p:cNvSpPr txBox="1"/>
          <p:nvPr/>
        </p:nvSpPr>
        <p:spPr>
          <a:xfrm>
            <a:off x="7796002" y="6598709"/>
            <a:ext cx="13479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Tukey’s (P&lt;0.10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86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ABA8-CDD2-4297-A1A4-82485FE9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892" y="246594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Influence of Classic</a:t>
            </a:r>
            <a:r>
              <a:rPr lang="en-US" sz="3200" baseline="30000" dirty="0"/>
              <a:t>®</a:t>
            </a:r>
            <a:r>
              <a:rPr lang="en-US" sz="3200" dirty="0"/>
              <a:t> Timing on Peanut </a:t>
            </a:r>
            <a:br>
              <a:rPr lang="en-US" sz="3200" dirty="0"/>
            </a:br>
            <a:r>
              <a:rPr lang="en-US" sz="3200" dirty="0"/>
              <a:t>Yield - 2021*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B87605-7249-4238-A17A-9A9072808FF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13990" y="1742461"/>
          <a:ext cx="8324688" cy="43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8F2FD4-8E5B-4DB1-8397-C0559D4F7814}"/>
              </a:ext>
            </a:extLst>
          </p:cNvPr>
          <p:cNvSpPr txBox="1"/>
          <p:nvPr/>
        </p:nvSpPr>
        <p:spPr>
          <a:xfrm>
            <a:off x="1740141" y="6624225"/>
            <a:ext cx="5134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*Averaged over 5 cultivars (GA-18RU, GA-20VHO, AUNPL-17, TIFNV HIGH O/L, FLORUN 331)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0B988-5BC1-4F51-A3CC-28698F24300F}"/>
              </a:ext>
            </a:extLst>
          </p:cNvPr>
          <p:cNvSpPr txBox="1"/>
          <p:nvPr/>
        </p:nvSpPr>
        <p:spPr>
          <a:xfrm>
            <a:off x="8213063" y="6554975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P=0.4778</a:t>
            </a:r>
          </a:p>
        </p:txBody>
      </p:sp>
    </p:spTree>
    <p:extLst>
      <p:ext uri="{BB962C8B-B14F-4D97-AF65-F5344CB8AC3E}">
        <p14:creationId xmlns:p14="http://schemas.microsoft.com/office/powerpoint/2010/main" val="160721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0044" y="1195259"/>
            <a:ext cx="3713956" cy="5095875"/>
          </a:xfrm>
        </p:spPr>
        <p:txBody>
          <a:bodyPr/>
          <a:lstStyle/>
          <a:p>
            <a:r>
              <a:rPr lang="en-US" sz="2000" i="1" u="sng" dirty="0"/>
              <a:t>Cultivar Effects</a:t>
            </a:r>
          </a:p>
          <a:p>
            <a:pPr lvl="1"/>
            <a:r>
              <a:rPr lang="en-US" sz="2000" dirty="0"/>
              <a:t>GA-20VHO shorter than others (-15-27%)</a:t>
            </a:r>
          </a:p>
          <a:p>
            <a:pPr lvl="1"/>
            <a:r>
              <a:rPr lang="en-US" sz="2000" dirty="0"/>
              <a:t>AUNPL-17 and GA-20VHO less TSWV than FLORUN 331 (-15%)</a:t>
            </a:r>
          </a:p>
          <a:p>
            <a:pPr lvl="1"/>
            <a:r>
              <a:rPr lang="en-US" sz="2000" dirty="0"/>
              <a:t>GA-20VHO lower yield than AUNPL-17 (-18%)</a:t>
            </a:r>
          </a:p>
          <a:p>
            <a:r>
              <a:rPr lang="en-US" sz="2000" i="1" u="sng" dirty="0"/>
              <a:t>Classic</a:t>
            </a:r>
            <a:r>
              <a:rPr lang="en-US" sz="2000" i="1" u="sng" baseline="30000" dirty="0"/>
              <a:t>®</a:t>
            </a:r>
            <a:r>
              <a:rPr lang="en-US" sz="2000" i="1" u="sng" dirty="0"/>
              <a:t> Effects</a:t>
            </a:r>
          </a:p>
          <a:p>
            <a:pPr lvl="1"/>
            <a:r>
              <a:rPr lang="en-US" sz="2000" i="1" dirty="0"/>
              <a:t>75 or 88 DAP = plant heights reduced (-13%)</a:t>
            </a:r>
          </a:p>
          <a:p>
            <a:pPr lvl="1"/>
            <a:r>
              <a:rPr lang="en-US" sz="2000" i="1" dirty="0"/>
              <a:t>88 DAP = TSWV increased (+10%)</a:t>
            </a:r>
          </a:p>
          <a:p>
            <a:pPr lvl="1"/>
            <a:r>
              <a:rPr lang="en-US" sz="2000" i="1" dirty="0"/>
              <a:t>No effect on yield </a:t>
            </a:r>
            <a:r>
              <a:rPr lang="en-US" sz="2000" b="1" i="1" u="sng" dirty="0"/>
              <a:t>(P=0.4778)</a:t>
            </a:r>
          </a:p>
          <a:p>
            <a:pPr lvl="1"/>
            <a:endParaRPr lang="en-US" sz="1200" i="1" dirty="0"/>
          </a:p>
          <a:p>
            <a:pPr marL="0" indent="0">
              <a:buNone/>
            </a:pPr>
            <a:endParaRPr lang="en-US" sz="1600" i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32A628-490B-47EE-A70D-78AE192DF4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485" y="1362043"/>
            <a:ext cx="3527425" cy="26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9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8650-95C5-4E28-B34E-CF92A151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7E236-9C29-4DD1-BEC1-D255205026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Repeated in 2022</a:t>
            </a:r>
          </a:p>
          <a:p>
            <a:r>
              <a:rPr lang="en-US" dirty="0"/>
              <a:t>Additional cultivars</a:t>
            </a:r>
          </a:p>
          <a:p>
            <a:pPr lvl="1"/>
            <a:r>
              <a:rPr lang="en-US" i="1" dirty="0"/>
              <a:t>GA-12Y</a:t>
            </a:r>
          </a:p>
          <a:p>
            <a:pPr lvl="1"/>
            <a:r>
              <a:rPr lang="en-US" i="1" dirty="0"/>
              <a:t>GA-16HO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CFDC91-1C1A-498C-9136-DBBCA56861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11775" y="1444456"/>
            <a:ext cx="3529013" cy="235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2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D512-A8C9-4258-9960-B2191897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UGA Current Classic</a:t>
            </a:r>
            <a:r>
              <a:rPr lang="en-US" baseline="30000" dirty="0"/>
              <a:t>®</a:t>
            </a:r>
            <a:r>
              <a:rPr lang="en-US" dirty="0"/>
              <a:t>/Cultivar Use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CF53C-E723-4D13-9270-A768494CE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9745" y="1370357"/>
            <a:ext cx="3527425" cy="5095875"/>
          </a:xfrm>
        </p:spPr>
        <p:txBody>
          <a:bodyPr/>
          <a:lstStyle/>
          <a:p>
            <a:r>
              <a:rPr lang="en-US" b="1" i="1" u="sng" dirty="0"/>
              <a:t>NO</a:t>
            </a:r>
          </a:p>
          <a:p>
            <a:pPr lvl="1"/>
            <a:r>
              <a:rPr lang="en-US" dirty="0"/>
              <a:t>GA-06G</a:t>
            </a:r>
          </a:p>
          <a:p>
            <a:pPr lvl="1"/>
            <a:r>
              <a:rPr lang="en-US" dirty="0"/>
              <a:t>Tifguard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F3D2C-BAA8-4B20-ACB4-F3A66C3DBC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u="sng" dirty="0"/>
              <a:t>YES</a:t>
            </a:r>
          </a:p>
          <a:p>
            <a:pPr lvl="1"/>
            <a:r>
              <a:rPr lang="en-US" dirty="0"/>
              <a:t>Florida-07</a:t>
            </a:r>
          </a:p>
          <a:p>
            <a:pPr lvl="1">
              <a:buFontTx/>
              <a:buChar char="-"/>
            </a:pPr>
            <a:r>
              <a:rPr lang="en-US" dirty="0"/>
              <a:t>GA Greener</a:t>
            </a:r>
          </a:p>
          <a:p>
            <a:pPr lvl="1">
              <a:buFontTx/>
              <a:buChar char="-"/>
            </a:pPr>
            <a:r>
              <a:rPr lang="en-US" dirty="0"/>
              <a:t>GA-07W</a:t>
            </a:r>
          </a:p>
          <a:p>
            <a:pPr lvl="1">
              <a:buFontTx/>
              <a:buChar char="-"/>
            </a:pPr>
            <a:r>
              <a:rPr lang="en-US" dirty="0"/>
              <a:t>GA-09B</a:t>
            </a:r>
          </a:p>
          <a:p>
            <a:pPr lvl="1">
              <a:buFontTx/>
              <a:buChar char="-"/>
            </a:pPr>
            <a:r>
              <a:rPr lang="en-US" dirty="0"/>
              <a:t>GA-20VHO</a:t>
            </a:r>
          </a:p>
          <a:p>
            <a:pPr lvl="1">
              <a:buFontTx/>
              <a:buChar char="-"/>
            </a:pPr>
            <a:r>
              <a:rPr lang="en-US" dirty="0"/>
              <a:t>GA-18RU</a:t>
            </a:r>
          </a:p>
          <a:p>
            <a:pPr lvl="1">
              <a:buFontTx/>
              <a:buChar char="-"/>
            </a:pPr>
            <a:r>
              <a:rPr lang="en-US" dirty="0"/>
              <a:t>AUNPL-17</a:t>
            </a:r>
          </a:p>
          <a:p>
            <a:pPr lvl="1">
              <a:buFontTx/>
              <a:buChar char="-"/>
            </a:pPr>
            <a:r>
              <a:rPr lang="en-US" dirty="0"/>
              <a:t>TIFNV HIGH O/L</a:t>
            </a:r>
          </a:p>
          <a:p>
            <a:pPr lvl="1">
              <a:buFontTx/>
              <a:buChar char="-"/>
            </a:pPr>
            <a:r>
              <a:rPr lang="en-US" dirty="0"/>
              <a:t>FLORUN 331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25F8A-7B35-4A8C-8090-6C248A86F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1" y="1770434"/>
            <a:ext cx="1654889" cy="82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2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4DE7C3E-B84A-40C9-B6CD-664CD8F5E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8DF1BD-0DC0-43C7-BD00-0798672CC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655" y="5953328"/>
            <a:ext cx="1063343" cy="418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1A39E6-35E5-4C46-9EBC-8BCB195AAAFC}"/>
              </a:ext>
            </a:extLst>
          </p:cNvPr>
          <p:cNvSpPr txBox="1"/>
          <p:nvPr/>
        </p:nvSpPr>
        <p:spPr>
          <a:xfrm>
            <a:off x="1991519" y="610290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Bulloch Co. 2021</a:t>
            </a:r>
          </a:p>
        </p:txBody>
      </p:sp>
    </p:spTree>
    <p:extLst>
      <p:ext uri="{BB962C8B-B14F-4D97-AF65-F5344CB8AC3E}">
        <p14:creationId xmlns:p14="http://schemas.microsoft.com/office/powerpoint/2010/main" val="337790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58E9-59A2-4315-85F9-B816C66F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Classic</a:t>
            </a:r>
            <a:r>
              <a:rPr lang="en-US" baseline="30000" dirty="0"/>
              <a:t>®</a:t>
            </a:r>
            <a:r>
              <a:rPr lang="en-US" dirty="0"/>
              <a:t> Use in Peanut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B1CEB2-27FA-4F3F-8ED1-9DF489B43AF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080" y="3932238"/>
            <a:ext cx="3295649" cy="247173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DEAF1A-40A4-4E96-B5C5-692EC9093599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First registered for use in 1988</a:t>
            </a:r>
          </a:p>
          <a:p>
            <a:pPr lvl="1"/>
            <a:r>
              <a:rPr lang="en-US" sz="2000" i="1" dirty="0">
                <a:solidFill>
                  <a:srgbClr val="000000"/>
                </a:solidFill>
              </a:rPr>
              <a:t>DuPont-Corteva-AMVAC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Late-season control of Florida beggarweed</a:t>
            </a:r>
          </a:p>
          <a:p>
            <a:pPr lvl="1"/>
            <a:r>
              <a:rPr lang="en-US" sz="2000" i="1" dirty="0">
                <a:solidFill>
                  <a:srgbClr val="000000"/>
                </a:solidFill>
              </a:rPr>
              <a:t>60 DAE until 45 DBH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Peanut Response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height/chlorosis</a:t>
            </a:r>
          </a:p>
          <a:p>
            <a:pPr lvl="1"/>
            <a:r>
              <a:rPr lang="en-US" i="1">
                <a:solidFill>
                  <a:srgbClr val="000000"/>
                </a:solidFill>
              </a:rPr>
              <a:t>cultivar </a:t>
            </a:r>
            <a:r>
              <a:rPr lang="en-US" i="1" dirty="0">
                <a:solidFill>
                  <a:srgbClr val="000000"/>
                </a:solidFill>
              </a:rPr>
              <a:t>tolerance</a:t>
            </a:r>
          </a:p>
          <a:p>
            <a:pPr lvl="2"/>
            <a:r>
              <a:rPr lang="en-US" sz="2000" i="1" dirty="0">
                <a:solidFill>
                  <a:srgbClr val="000000"/>
                </a:solidFill>
              </a:rPr>
              <a:t>Southern Runner</a:t>
            </a:r>
          </a:p>
          <a:p>
            <a:pPr lvl="2"/>
            <a:r>
              <a:rPr lang="en-US" sz="2000" i="1" dirty="0">
                <a:solidFill>
                  <a:srgbClr val="000000"/>
                </a:solidFill>
              </a:rPr>
              <a:t>GA-06G</a:t>
            </a:r>
          </a:p>
          <a:p>
            <a:pPr lvl="2"/>
            <a:r>
              <a:rPr lang="en-US" sz="2000" i="1" dirty="0">
                <a:solidFill>
                  <a:srgbClr val="000000"/>
                </a:solidFill>
              </a:rPr>
              <a:t>Tifguard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s://www.amvac.com/sites/default/files/_images/product/logo/Classic.png">
            <a:extLst>
              <a:ext uri="{FF2B5EF4-FFF2-40B4-BE49-F238E27FC236}">
                <a16:creationId xmlns:a16="http://schemas.microsoft.com/office/drawing/2014/main" id="{754F927C-0FA6-4380-A484-03F4CC62CB5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350" y="1662113"/>
            <a:ext cx="3527425" cy="17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1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5FD4E8-C880-458A-AFA6-8E13417E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Classic® Use in GA Peanuts*</a:t>
            </a:r>
            <a:br>
              <a:rPr lang="en-US" dirty="0"/>
            </a:br>
            <a:r>
              <a:rPr lang="en-US" sz="1800" i="1" dirty="0"/>
              <a:t>% of Acres Planted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56D3B06-5EDF-4B3C-A28E-F50E3F7E8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923502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3B43260-50D7-48F8-894E-DBE11A4D5CC7}"/>
              </a:ext>
            </a:extLst>
          </p:cNvPr>
          <p:cNvSpPr txBox="1"/>
          <p:nvPr/>
        </p:nvSpPr>
        <p:spPr>
          <a:xfrm>
            <a:off x="1744052" y="6596390"/>
            <a:ext cx="46730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*Source: USDA/NASS (none reported in 2004, 2013, and 2018 surveys)</a:t>
            </a:r>
          </a:p>
        </p:txBody>
      </p:sp>
    </p:spTree>
    <p:extLst>
      <p:ext uri="{BB962C8B-B14F-4D97-AF65-F5344CB8AC3E}">
        <p14:creationId xmlns:p14="http://schemas.microsoft.com/office/powerpoint/2010/main" val="193713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E5146A-14A6-4446-9A50-B6FCEFED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Georgia Certified Peanut Seed Acres – 2021</a:t>
            </a:r>
            <a:br>
              <a:rPr lang="en-US" sz="2800" dirty="0"/>
            </a:br>
            <a:r>
              <a:rPr lang="en-US" sz="2800" i="1" dirty="0"/>
              <a:t>128,805.28 Total Acres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B941D33-9D0A-402C-96AE-9247C826B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630557"/>
              </p:ext>
            </p:extLst>
          </p:nvPr>
        </p:nvGraphicFramePr>
        <p:xfrm>
          <a:off x="1784350" y="1518164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C3041A2-2604-476F-A57C-4299EC16FDE7}"/>
              </a:ext>
            </a:extLst>
          </p:cNvPr>
          <p:cNvSpPr txBox="1"/>
          <p:nvPr/>
        </p:nvSpPr>
        <p:spPr>
          <a:xfrm>
            <a:off x="5852985" y="4679092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*83.4%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ECFE4-BC81-41DF-8EC8-CD74FEDF1665}"/>
              </a:ext>
            </a:extLst>
          </p:cNvPr>
          <p:cNvSpPr txBox="1"/>
          <p:nvPr/>
        </p:nvSpPr>
        <p:spPr>
          <a:xfrm>
            <a:off x="-53526" y="1776983"/>
            <a:ext cx="204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200" b="1" i="1" u="sng" dirty="0"/>
              <a:t>GA-06G (83.4%)</a:t>
            </a:r>
          </a:p>
          <a:p>
            <a:pPr marL="342900" indent="-342900">
              <a:buAutoNum type="arabicParenR"/>
            </a:pPr>
            <a:r>
              <a:rPr lang="en-US" sz="1200" dirty="0"/>
              <a:t>GA-16HO (4.4)</a:t>
            </a:r>
          </a:p>
          <a:p>
            <a:pPr marL="342900" indent="-342900">
              <a:buAutoNum type="arabicParenR"/>
            </a:pPr>
            <a:r>
              <a:rPr lang="en-US" sz="1200" dirty="0"/>
              <a:t>TifNV High O/L (3.1%)</a:t>
            </a:r>
          </a:p>
        </p:txBody>
      </p:sp>
    </p:spTree>
    <p:extLst>
      <p:ext uri="{BB962C8B-B14F-4D97-AF65-F5344CB8AC3E}">
        <p14:creationId xmlns:p14="http://schemas.microsoft.com/office/powerpoint/2010/main" val="266560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B16EEB-1379-463A-8EEF-C618F02DA3B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621390" y="3933559"/>
            <a:ext cx="1853345" cy="2469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28F40-6D6C-4125-9F2D-CBF294B0453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/>
            <a:r>
              <a:rPr lang="en-US" sz="2600" dirty="0">
                <a:solidFill>
                  <a:srgbClr val="000000"/>
                </a:solidFill>
              </a:rPr>
              <a:t>Evaluate new peanut cultivars to POST applications of Classic</a:t>
            </a:r>
            <a:r>
              <a:rPr lang="en-US" sz="2600" baseline="30000" dirty="0">
                <a:solidFill>
                  <a:srgbClr val="000000"/>
                </a:solidFill>
              </a:rPr>
              <a:t>®</a:t>
            </a:r>
            <a:r>
              <a:rPr lang="en-US" sz="2600" dirty="0">
                <a:solidFill>
                  <a:srgbClr val="000000"/>
                </a:solidFill>
              </a:rPr>
              <a:t> (chlorimuron)</a:t>
            </a:r>
          </a:p>
          <a:p>
            <a:pPr marL="457200" lvl="1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37F9DD-61C9-45D6-A05A-DD16EC167BA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237" y="1308100"/>
            <a:ext cx="3295650" cy="2471738"/>
          </a:xfrm>
        </p:spPr>
      </p:pic>
    </p:spTree>
    <p:extLst>
      <p:ext uri="{BB962C8B-B14F-4D97-AF65-F5344CB8AC3E}">
        <p14:creationId xmlns:p14="http://schemas.microsoft.com/office/powerpoint/2010/main" val="296853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9CE5-01F8-492B-B62A-6644A030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2021 Peanut Cultivar/Classic</a:t>
            </a:r>
            <a:r>
              <a:rPr lang="en-US" sz="3400" baseline="30000" dirty="0"/>
              <a:t>®</a:t>
            </a:r>
            <a:r>
              <a:rPr lang="en-US" sz="3400" dirty="0"/>
              <a:t>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E2E50-31F2-49F2-A143-9FD72330E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Planting Date: April 29, 2021</a:t>
            </a:r>
          </a:p>
          <a:p>
            <a:r>
              <a:rPr lang="en-US" dirty="0"/>
              <a:t>Digging Date: September 23, 2021 (147 days)</a:t>
            </a:r>
          </a:p>
          <a:p>
            <a:r>
              <a:rPr lang="en-US" dirty="0"/>
              <a:t>Twin rows/</a:t>
            </a:r>
            <a:r>
              <a:rPr lang="en-US" dirty="0" err="1"/>
              <a:t>Thimet</a:t>
            </a:r>
            <a:r>
              <a:rPr lang="en-US" dirty="0"/>
              <a:t> (INFR)</a:t>
            </a:r>
          </a:p>
          <a:p>
            <a:r>
              <a:rPr lang="en-US" dirty="0"/>
              <a:t>5 X 4 factorial</a:t>
            </a:r>
          </a:p>
          <a:p>
            <a:pPr lvl="1"/>
            <a:r>
              <a:rPr lang="en-US" i="1" dirty="0"/>
              <a:t>5 cultivars (GA-18RU, GA-20VHO, AUNPL-17, TIFNV High O/L, FLORUN 331)</a:t>
            </a:r>
          </a:p>
          <a:p>
            <a:pPr lvl="1"/>
            <a:r>
              <a:rPr lang="en-US" i="1" dirty="0"/>
              <a:t>4 Classic</a:t>
            </a:r>
            <a:r>
              <a:rPr lang="en-US" i="1" baseline="30000" dirty="0"/>
              <a:t>® </a:t>
            </a:r>
            <a:r>
              <a:rPr lang="en-US" i="1" dirty="0"/>
              <a:t>Timings (0, 63, 75, 88  DAP)</a:t>
            </a:r>
          </a:p>
          <a:p>
            <a:pPr lvl="2"/>
            <a:r>
              <a:rPr lang="en-US" i="1" dirty="0"/>
              <a:t>Classic</a:t>
            </a:r>
            <a:r>
              <a:rPr lang="en-US" i="1" baseline="30000" dirty="0"/>
              <a:t>®</a:t>
            </a:r>
            <a:r>
              <a:rPr lang="en-US" i="1" dirty="0"/>
              <a:t> 25DG @ 0.5 oz/A + Induce @ 0.25% v/v</a:t>
            </a:r>
          </a:p>
          <a:p>
            <a:r>
              <a:rPr lang="en-US" dirty="0"/>
              <a:t>3 replications</a:t>
            </a:r>
          </a:p>
          <a:p>
            <a:r>
              <a:rPr lang="en-US" dirty="0"/>
              <a:t>Weed-free</a:t>
            </a:r>
          </a:p>
          <a:p>
            <a:r>
              <a:rPr lang="en-US" dirty="0"/>
              <a:t>Plant Height (110 DAP), TSWV (110 DAP), Yield</a:t>
            </a:r>
          </a:p>
          <a:p>
            <a:r>
              <a:rPr lang="en-US"/>
              <a:t>ANOVA/PROC </a:t>
            </a:r>
            <a:r>
              <a:rPr lang="en-US" dirty="0"/>
              <a:t>GLIMMIX</a:t>
            </a:r>
          </a:p>
          <a:p>
            <a:pPr lvl="1"/>
            <a:r>
              <a:rPr lang="en-US" i="1" dirty="0"/>
              <a:t>No interaction between cultivar and Classic</a:t>
            </a:r>
            <a:r>
              <a:rPr lang="en-US" i="1" baseline="30000" dirty="0"/>
              <a:t>®</a:t>
            </a:r>
            <a:r>
              <a:rPr lang="en-US" i="1" dirty="0"/>
              <a:t> timing (P&gt;0.56)</a:t>
            </a:r>
          </a:p>
          <a:p>
            <a:r>
              <a:rPr lang="en-US" dirty="0"/>
              <a:t>Tukey-Kramer (P&lt;0.10) </a:t>
            </a:r>
          </a:p>
        </p:txBody>
      </p:sp>
    </p:spTree>
    <p:extLst>
      <p:ext uri="{BB962C8B-B14F-4D97-AF65-F5344CB8AC3E}">
        <p14:creationId xmlns:p14="http://schemas.microsoft.com/office/powerpoint/2010/main" val="20014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10D8-DFF7-4EB1-A6B9-BFEC275B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</a:t>
            </a:r>
            <a:r>
              <a:rPr lang="en-US" baseline="30000" dirty="0"/>
              <a:t>®</a:t>
            </a:r>
            <a:r>
              <a:rPr lang="en-US" dirty="0"/>
              <a:t>/Peanut Cultivar Tests - 2021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1410AC-D4EA-496A-B2B8-D931AFC20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3F2EE5-09EF-44B0-AC50-4007C930D813}"/>
              </a:ext>
            </a:extLst>
          </p:cNvPr>
          <p:cNvSpPr txBox="1"/>
          <p:nvPr/>
        </p:nvSpPr>
        <p:spPr>
          <a:xfrm>
            <a:off x="-30318" y="624133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 DAP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21A58-8726-4F9D-AADD-908BAF077C50}"/>
              </a:ext>
            </a:extLst>
          </p:cNvPr>
          <p:cNvSpPr txBox="1"/>
          <p:nvPr/>
        </p:nvSpPr>
        <p:spPr>
          <a:xfrm>
            <a:off x="2683934" y="3704166"/>
            <a:ext cx="135165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GA-20VHO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D2371-F77F-458C-B209-5C898C9DF2EE}"/>
              </a:ext>
            </a:extLst>
          </p:cNvPr>
          <p:cNvSpPr txBox="1"/>
          <p:nvPr/>
        </p:nvSpPr>
        <p:spPr>
          <a:xfrm>
            <a:off x="3018366" y="5180568"/>
            <a:ext cx="130035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Florun-331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580E4-6E79-43E0-999C-03CE57DC8CF8}"/>
              </a:ext>
            </a:extLst>
          </p:cNvPr>
          <p:cNvSpPr txBox="1"/>
          <p:nvPr/>
        </p:nvSpPr>
        <p:spPr>
          <a:xfrm>
            <a:off x="4207933" y="3704166"/>
            <a:ext cx="128753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AUNPL-17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440BC6-FCD6-4096-8B4F-97395A511EC6}"/>
              </a:ext>
            </a:extLst>
          </p:cNvPr>
          <p:cNvSpPr txBox="1"/>
          <p:nvPr/>
        </p:nvSpPr>
        <p:spPr>
          <a:xfrm>
            <a:off x="5430044" y="5087409"/>
            <a:ext cx="172784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TifNV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-High O/L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CC353-0D4E-41CB-8E1D-C1867A5FC926}"/>
              </a:ext>
            </a:extLst>
          </p:cNvPr>
          <p:cNvSpPr txBox="1"/>
          <p:nvPr/>
        </p:nvSpPr>
        <p:spPr>
          <a:xfrm>
            <a:off x="4334333" y="2572266"/>
            <a:ext cx="118494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GA-18RU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F24FB5-1729-43D5-A44E-01BAE9804EA8}"/>
              </a:ext>
            </a:extLst>
          </p:cNvPr>
          <p:cNvCxnSpPr>
            <a:stCxn id="13" idx="1"/>
          </p:cNvCxnSpPr>
          <p:nvPr/>
        </p:nvCxnSpPr>
        <p:spPr bwMode="auto">
          <a:xfrm flipH="1">
            <a:off x="3987800" y="2756932"/>
            <a:ext cx="346533" cy="3969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AF0E6D-3D5C-451F-A078-26D0125BD2E9}"/>
              </a:ext>
            </a:extLst>
          </p:cNvPr>
          <p:cNvCxnSpPr>
            <a:stCxn id="13" idx="3"/>
          </p:cNvCxnSpPr>
          <p:nvPr/>
        </p:nvCxnSpPr>
        <p:spPr bwMode="auto">
          <a:xfrm>
            <a:off x="5519273" y="2756932"/>
            <a:ext cx="254994" cy="3969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067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85B21C2-16A0-4383-A65C-07473CEAF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7A86EF-BA21-47E6-9566-9CD550A27788}"/>
              </a:ext>
            </a:extLst>
          </p:cNvPr>
          <p:cNvSpPr txBox="1"/>
          <p:nvPr/>
        </p:nvSpPr>
        <p:spPr>
          <a:xfrm>
            <a:off x="2025062" y="603464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Screven Co. 2021</a:t>
            </a:r>
          </a:p>
        </p:txBody>
      </p:sp>
    </p:spTree>
    <p:extLst>
      <p:ext uri="{BB962C8B-B14F-4D97-AF65-F5344CB8AC3E}">
        <p14:creationId xmlns:p14="http://schemas.microsoft.com/office/powerpoint/2010/main" val="390926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ABA8-CDD2-4297-A1A4-82485FE9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54" y="154383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Influence of Cultivar on Peanut </a:t>
            </a:r>
            <a:br>
              <a:rPr lang="en-US" sz="3200" dirty="0"/>
            </a:br>
            <a:r>
              <a:rPr lang="en-US" sz="3200" dirty="0"/>
              <a:t>Plant Height - 2021*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B87605-7249-4238-A17A-9A9072808FF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07253" y="1776311"/>
          <a:ext cx="8285777" cy="422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E0DE8B-130F-4F1C-8924-B7790A4A1AAE}"/>
              </a:ext>
            </a:extLst>
          </p:cNvPr>
          <p:cNvSpPr txBox="1"/>
          <p:nvPr/>
        </p:nvSpPr>
        <p:spPr>
          <a:xfrm>
            <a:off x="1699806" y="663333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*Averaged over 4 Classic timings (0, 63, 75, and 88 DAP)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302FD-ADFB-4D9E-A59F-71F03FC6E389}"/>
              </a:ext>
            </a:extLst>
          </p:cNvPr>
          <p:cNvSpPr txBox="1"/>
          <p:nvPr/>
        </p:nvSpPr>
        <p:spPr>
          <a:xfrm>
            <a:off x="7672091" y="6557918"/>
            <a:ext cx="1341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Tukey’s (P&lt;0.10)</a:t>
            </a:r>
          </a:p>
        </p:txBody>
      </p:sp>
    </p:spTree>
    <p:extLst>
      <p:ext uri="{BB962C8B-B14F-4D97-AF65-F5344CB8AC3E}">
        <p14:creationId xmlns:p14="http://schemas.microsoft.com/office/powerpoint/2010/main" val="3920299209"/>
      </p:ext>
    </p:extLst>
  </p:cSld>
  <p:clrMapOvr>
    <a:masterClrMapping/>
  </p:clrMapOvr>
</p:sld>
</file>

<file path=ppt/theme/theme1.xml><?xml version="1.0" encoding="utf-8"?>
<a:theme xmlns:a="http://schemas.openxmlformats.org/drawingml/2006/main" name="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16" ma:contentTypeDescription="Create a new document." ma:contentTypeScope="" ma:versionID="9b7971f10e3f186ba20e15d7099046a3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187e2ffcf2e15512bfb631b6150d469c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6D4234-72B3-4F3F-8211-8287575B2A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9E842A-9B80-40C6-BED6-98BAFE76BA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613e7a6-ae2b-4057-9573-8cbc37370f0f"/>
    <ds:schemaRef ds:uri="d2182f11-ec6d-4344-bcdd-126cac1ae7e5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877DA4-BCFF-46E2-9C04-A3AF3D824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4008</TotalTime>
  <Words>712</Words>
  <Application>Microsoft Office PowerPoint</Application>
  <PresentationFormat>On-screen Show (4:3)</PresentationFormat>
  <Paragraphs>168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Peanuts</vt:lpstr>
      <vt:lpstr>Classic® (chlorimuron) Effects on  New Peanut Cultivars   </vt:lpstr>
      <vt:lpstr>History of Classic® Use in Peanut</vt:lpstr>
      <vt:lpstr>Classic® Use in GA Peanuts* % of Acres Planted</vt:lpstr>
      <vt:lpstr>Georgia Certified Peanut Seed Acres – 2021 128,805.28 Total Acres</vt:lpstr>
      <vt:lpstr>Objective</vt:lpstr>
      <vt:lpstr>2021 Peanut Cultivar/Classic® Test</vt:lpstr>
      <vt:lpstr>Classic®/Peanut Cultivar Tests - 2021</vt:lpstr>
      <vt:lpstr>Results</vt:lpstr>
      <vt:lpstr>Influence of Cultivar on Peanut  Plant Height - 2021*</vt:lpstr>
      <vt:lpstr>Influence of Classic® Timing on Peanut  Plant Height - 2021*</vt:lpstr>
      <vt:lpstr>Influence of Cultivar on Peanut  TSWV - 2021*</vt:lpstr>
      <vt:lpstr>Influence of Classic® Timing on Peanut  TSWV - 2021*</vt:lpstr>
      <vt:lpstr>Influence of Cultivar on Peanut  Yield - 2021*</vt:lpstr>
      <vt:lpstr>Influence of Classic® Timing on Peanut  Yield - 2021*</vt:lpstr>
      <vt:lpstr>Summary/Conclusions</vt:lpstr>
      <vt:lpstr>Future Research</vt:lpstr>
      <vt:lpstr>UGA Current Classic®/Cultivar Use Recommendations</vt:lpstr>
      <vt:lpstr>Questions/Comments?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Peanut Cultivars</dc:title>
  <dc:creator>Eric P. Prostko</dc:creator>
  <cp:lastModifiedBy>Eric P. Prostko</cp:lastModifiedBy>
  <cp:revision>5</cp:revision>
  <cp:lastPrinted>2021-10-19T15:31:00Z</cp:lastPrinted>
  <dcterms:created xsi:type="dcterms:W3CDTF">2021-10-11T12:24:17Z</dcterms:created>
  <dcterms:modified xsi:type="dcterms:W3CDTF">2022-06-16T11:11:37Z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