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8" r:id="rId3"/>
    <p:sldMasterId id="2147483724" r:id="rId4"/>
  </p:sldMasterIdLst>
  <p:notesMasterIdLst>
    <p:notesMasterId r:id="rId29"/>
  </p:notesMasterIdLst>
  <p:sldIdLst>
    <p:sldId id="257" r:id="rId5"/>
    <p:sldId id="260" r:id="rId6"/>
    <p:sldId id="258" r:id="rId7"/>
    <p:sldId id="263" r:id="rId8"/>
    <p:sldId id="267" r:id="rId9"/>
    <p:sldId id="283" r:id="rId10"/>
    <p:sldId id="265" r:id="rId11"/>
    <p:sldId id="270" r:id="rId12"/>
    <p:sldId id="266" r:id="rId13"/>
    <p:sldId id="269" r:id="rId14"/>
    <p:sldId id="278" r:id="rId15"/>
    <p:sldId id="274" r:id="rId16"/>
    <p:sldId id="280" r:id="rId17"/>
    <p:sldId id="276" r:id="rId18"/>
    <p:sldId id="281" r:id="rId19"/>
    <p:sldId id="275" r:id="rId20"/>
    <p:sldId id="271" r:id="rId21"/>
    <p:sldId id="272" r:id="rId22"/>
    <p:sldId id="268" r:id="rId23"/>
    <p:sldId id="262" r:id="rId24"/>
    <p:sldId id="261" r:id="rId25"/>
    <p:sldId id="273" r:id="rId26"/>
    <p:sldId id="282" r:id="rId27"/>
    <p:sldId id="284" r:id="rId28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706" autoAdjust="0"/>
    <p:restoredTop sz="94660"/>
  </p:normalViewPr>
  <p:slideViewPr>
    <p:cSldViewPr>
      <p:cViewPr>
        <p:scale>
          <a:sx n="100" d="100"/>
          <a:sy n="100" d="100"/>
        </p:scale>
        <p:origin x="-162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corn</c:v>
                </c:pt>
                <c:pt idx="1">
                  <c:v>soybean</c:v>
                </c:pt>
                <c:pt idx="2">
                  <c:v>peanut</c:v>
                </c:pt>
                <c:pt idx="3">
                  <c:v>cotton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32</c:v>
                </c:pt>
                <c:pt idx="2">
                  <c:v>28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68416"/>
        <c:axId val="134269952"/>
      </c:barChart>
      <c:catAx>
        <c:axId val="134268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4269952"/>
        <c:crosses val="autoZero"/>
        <c:auto val="1"/>
        <c:lblAlgn val="ctr"/>
        <c:lblOffset val="100"/>
        <c:noMultiLvlLbl val="0"/>
      </c:catAx>
      <c:valAx>
        <c:axId val="13426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268416"/>
        <c:crosses val="autoZero"/>
        <c:crossBetween val="between"/>
        <c:majorUnit val="9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71F359C1-2C65-4D60-B53C-8B7F5B78DA46}" type="datetimeFigureOut">
              <a:rPr lang="en-US" smtClean="0"/>
              <a:t>12/29/2010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650BDBB7-543B-4434-9AEC-238732697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8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BDBB7-543B-4434-9AEC-238732697F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3202F-D3D8-4D3A-AA8F-852E4523586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995217" y="8887265"/>
            <a:ext cx="3056414" cy="4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3" tIns="46881" rIns="93763" bIns="4688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3BE90BB-D117-4C48-B81E-F71159833EEA}" type="slidenum">
              <a:rPr lang="en-US" sz="1200"/>
              <a:pPr algn="r"/>
              <a:t>16</a:t>
            </a:fld>
            <a:endParaRPr lang="en-US" sz="1200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BDBB7-543B-4434-9AEC-238732697F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CF23-AF0A-4531-BE0C-ED14CDE750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2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C885-5B9C-4852-893F-52D951050F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3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36F8-13FC-42FE-A19C-D0C71A4867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4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B9957-2457-4770-9974-8F856419E8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9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DEC9-8D29-4D8B-B651-B4B847B78B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53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C969-FC6A-4A10-93AA-EFCC7F5B31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8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91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24000"/>
            <a:ext cx="41910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358C6B-A68C-463B-B707-F3E9F85399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32622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9F4F923F-DA20-4508-A93F-0F5D771FF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97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267DA-A09E-42C0-B704-273BD4F48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2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8411-D08E-4DEB-906C-995D4DDCC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99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9A9FE-2916-4CCF-BB42-2142B602E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1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DEB8-E180-4041-827E-D8EDF1252E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88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923C5-FA06-4A46-8D8C-82D1F4199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9447E-4454-4DE6-8E98-3850F0136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23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B452D-92F4-4C8E-A602-178C6D8DA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1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3670A-DD61-4214-BA0A-31C005596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5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EC5C-FE48-46A2-AC34-4440793AB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55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85CF6-F06C-4694-B36B-4234A4912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26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FD9C-FDED-4CAB-A8C3-AA9AF8A94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59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796A-F181-4CC0-A85D-940232393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12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69B24-ED8B-46DD-AC59-0AA9997C1D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31C02-9026-4847-B716-AF5650B1D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5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DF8E-DBAC-47B0-8906-05A7308DE2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76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884895-28A9-4367-825F-1B5A4C6776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8504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334BE3-FE95-4A36-84AA-64408621D8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1658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2F7F58-0BAA-4742-B35A-EE4077DD07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795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929F58-ABE2-4896-9531-C009FC585D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2805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D170F5-7A3A-45F5-B20B-E903530721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1427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6A7AA5-900B-484D-85EF-D1EC97FDB0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0759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685508-4BB3-486B-9A63-DACE3DA3AA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7115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EAD3D1-CCC0-40D6-9DE5-AF5908494A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561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6418DC-46BB-4279-92FD-777996A4DB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3332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31A398-C21E-4BF1-9D00-100F36B03E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318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2C40-6496-49DC-815A-E5EC6E49A3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76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7920C9-7E6D-48C9-9489-F60ADBD257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3982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D752E8-4F60-4BBA-B7DC-208675FB92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858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518E18-7DC4-4CAB-AE1C-0D9508E840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3581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5508F4-CAF5-4E09-856C-031C018BE5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621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13513"/>
            <a:ext cx="1905000" cy="30321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13513"/>
            <a:ext cx="2895600" cy="30321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13513"/>
            <a:ext cx="1905000" cy="303212"/>
          </a:xfrm>
        </p:spPr>
        <p:txBody>
          <a:bodyPr/>
          <a:lstStyle>
            <a:lvl1pPr>
              <a:defRPr/>
            </a:lvl1pPr>
          </a:lstStyle>
          <a:p>
            <a:fld id="{9052A5B6-9F23-4294-9322-3B18ECCF90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06532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1AAF7C33-FE62-40D4-B20B-DBBABCE8A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86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068F-ECF6-4C88-AF56-711A111403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12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59CF-D2D5-4643-8144-4C4CF4D25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8BDFA-231C-4C30-9EB8-E54921A83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79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D0D1A-22C6-4F02-A015-9F5D95367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2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EADC-74E2-4357-ABD5-AEC605A75B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564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8466A-C97B-4964-99DF-742A61055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81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A546F-EFF5-4FE8-8193-1821D6F49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07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B059D-0068-457B-8E2E-F5DF03E5B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91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5B47-237B-4F25-A015-7B97BC27C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57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E7FB-B2E1-4563-8BFC-34F2298A9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40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4270D-3A48-4F70-9BDC-8E1A9AAC9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045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781E-4CB8-4FED-87E1-927C84158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53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8BE61-41C2-4401-B642-D86BC3661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24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B6611-1580-463F-9776-4DC315FE4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483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5B62A-11FA-4C83-B3CE-E73512E8E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8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AF066-94A1-4158-B35A-939D904845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34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D6D3-A6B1-4319-B453-506C28D5B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77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F447-4624-4A64-BE0B-856473592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19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50D3-C2F7-4A8E-9E47-2A8425874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1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31DB0-6C5A-450C-A6E6-A79E2A86D9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88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5814-8C63-47E6-BF6E-E763C96EC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67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39E9F-8387-443C-BD1D-24958D2BC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2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563D-781E-4685-A275-963ECA0641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A3A41-4669-47A9-8BFB-3D8DF93A6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5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546C-7331-486E-BD39-5D9ACB33AA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1C37B-6650-4B6B-A7B0-EB3CC0A21D1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60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8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P_SAGRI_TXT_Soybean_Patc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8CD5C-7229-416C-A0BD-541550A80D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4DC23-5E37-4C5C-981C-111D229713B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60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0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16AEE-413F-4426-B8CD-42150AAB48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ernstates.com/index.aspx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en/6/67/UGA$!logo.pn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forestryimages.org/images/768x512/5363039.jpg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6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hyperlink" Target="http://www.nichino.net/et_weed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8.pn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124200" y="1524000"/>
            <a:ext cx="5153406" cy="1752600"/>
          </a:xfrm>
        </p:spPr>
        <p:txBody>
          <a:bodyPr/>
          <a:lstStyle/>
          <a:p>
            <a:r>
              <a:rPr lang="en-US" sz="3600" dirty="0" smtClean="0"/>
              <a:t>Developing An Herbicide-Resistant Weed Management Plan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81200" y="4191000"/>
            <a:ext cx="6553200" cy="17526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Eric P. Prostko, Ph.D.</a:t>
            </a:r>
          </a:p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Professor and Extension Weed Specialist</a:t>
            </a:r>
          </a:p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Dept. Crop &amp; Soil Sciences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 descr="University of Georgia College of Agricultural and Environmental Sci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5610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Southern States Cooperative">
            <a:hlinkClick r:id="rId3" tooltip="Southern States Cooperativ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-296863"/>
            <a:ext cx="33337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Southern States Cooperative">
            <a:hlinkClick r:id="rId3" tooltip="Southern States Cooperativ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-144463"/>
            <a:ext cx="33337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1924050" cy="2565400"/>
          </a:xfrm>
          <a:prstGeom prst="rect">
            <a:avLst/>
          </a:prstGeom>
        </p:spPr>
      </p:pic>
      <p:pic>
        <p:nvPicPr>
          <p:cNvPr id="8" name="Picture 2" descr="File:UGA$!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2343" y="6626826"/>
            <a:ext cx="230856" cy="14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Spacing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371600" y="1752600"/>
            <a:ext cx="5943600" cy="3676650"/>
            <a:chOff x="4495800" y="1752600"/>
            <a:chExt cx="4267200" cy="3143250"/>
          </a:xfrm>
        </p:grpSpPr>
        <p:pic>
          <p:nvPicPr>
            <p:cNvPr id="5" name="Picture 5" descr="IMG_145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752600"/>
              <a:ext cx="4191000" cy="314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4495800" y="1752600"/>
              <a:ext cx="19764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effectLst/>
                </a:rPr>
                <a:t>Washington County 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3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3600" b="1" dirty="0" smtClean="0"/>
              <a:t>Irrigation</a:t>
            </a:r>
            <a:endParaRPr lang="en-US" sz="3600" b="1" dirty="0"/>
          </a:p>
        </p:txBody>
      </p:sp>
      <p:pic>
        <p:nvPicPr>
          <p:cNvPr id="46082" name="Picture 2" descr="peanut, Arachis hypogaea  (Fabales: Fabaceae (Leguminosae)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819400" cy="445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http://gapeanuttour.files.wordpress.com/2010/09/2010gpt_376s.jpg?w=585&amp;h=4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72" y="1752600"/>
            <a:ext cx="4800474" cy="335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2525" y="4770275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>
                <a:solidFill>
                  <a:srgbClr val="FFFF00"/>
                </a:solidFill>
              </a:rPr>
              <a:t>Joy Carter</a:t>
            </a:r>
          </a:p>
          <a:p>
            <a:r>
              <a:rPr lang="en-US" sz="800" b="1" i="1" dirty="0" smtClean="0">
                <a:solidFill>
                  <a:srgbClr val="FFFF00"/>
                </a:solidFill>
              </a:rPr>
              <a:t>GPC</a:t>
            </a:r>
            <a:endParaRPr lang="en-US" sz="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Action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2" t="20103" r="30749" b="11969"/>
          <a:stretch/>
        </p:blipFill>
        <p:spPr bwMode="auto">
          <a:xfrm>
            <a:off x="457200" y="1371600"/>
            <a:ext cx="3827145" cy="437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570672" y="1386840"/>
            <a:ext cx="1600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8" t="10957" r="28953" b="4306"/>
          <a:stretch/>
        </p:blipFill>
        <p:spPr bwMode="auto">
          <a:xfrm>
            <a:off x="4648200" y="1137285"/>
            <a:ext cx="3962400" cy="492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4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67818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 long-term resistance plan?</a:t>
            </a:r>
          </a:p>
        </p:txBody>
      </p:sp>
      <p:graphicFrame>
        <p:nvGraphicFramePr>
          <p:cNvPr id="125015" name="Group 8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2592075"/>
              </p:ext>
            </p:extLst>
          </p:nvPr>
        </p:nvGraphicFramePr>
        <p:xfrm>
          <a:off x="1066800" y="990600"/>
          <a:ext cx="6553199" cy="5170116"/>
        </p:xfrm>
        <a:graphic>
          <a:graphicData uri="http://schemas.openxmlformats.org/drawingml/2006/table">
            <a:tbl>
              <a:tblPr/>
              <a:tblGrid>
                <a:gridCol w="1309740"/>
                <a:gridCol w="1311240"/>
                <a:gridCol w="1555784"/>
                <a:gridCol w="1224224"/>
                <a:gridCol w="1152211"/>
              </a:tblGrid>
              <a:tr h="945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Crop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PPI/PRE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POST1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POST2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MOA’s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6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Peanut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(No ALS)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DNA + Valor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Cadre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2,4-DB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Peanut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(ALS)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Paraquat Basagran + Dual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 Blazer + Dual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RR-Cotton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Reflex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Glyphosate + Staple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Direx + MSMA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RR-corn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Micro-Tech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Glyphosate + atrazine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RR-soybean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Boundary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Glyphosate + FirstRate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LL-soybean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Dual Magnum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Ignite + Reflex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3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Tank Mixtures/Pre-Mixtures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652" y="1446967"/>
            <a:ext cx="4192747" cy="4530725"/>
          </a:xfrm>
        </p:spPr>
        <p:txBody>
          <a:bodyPr/>
          <a:lstStyle/>
          <a:p>
            <a:r>
              <a:rPr lang="en-US" sz="2000" dirty="0" smtClean="0"/>
              <a:t>For herbicide mixtures to be the most effective in delaying the evolution of herbicide resistance they must have (ideally) …..</a:t>
            </a:r>
          </a:p>
          <a:p>
            <a:pPr lvl="1"/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Different sites of action</a:t>
            </a:r>
          </a:p>
          <a:p>
            <a:pPr lvl="1"/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Similar efficacy and persistence</a:t>
            </a:r>
          </a:p>
          <a:p>
            <a:pPr lvl="1"/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Different propensities for selecting for resistance</a:t>
            </a:r>
          </a:p>
          <a:p>
            <a:pPr lvl="2"/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ALS/ACCase – high</a:t>
            </a:r>
          </a:p>
          <a:p>
            <a:pPr lvl="2"/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Auxins/GS - low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2" t="17548" r="31164" b="6569"/>
          <a:stretch/>
        </p:blipFill>
        <p:spPr bwMode="auto">
          <a:xfrm>
            <a:off x="385984" y="1239788"/>
            <a:ext cx="1753204" cy="230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3" t="20452" r="48619" b="56690"/>
          <a:stretch/>
        </p:blipFill>
        <p:spPr bwMode="auto">
          <a:xfrm>
            <a:off x="2437088" y="2911961"/>
            <a:ext cx="1977379" cy="170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bayercropscienceus.com/export/sites/bcsus/bcsus_resources/products/product_banners/capreno-product-banner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r="77679" b="26279"/>
          <a:stretch/>
        </p:blipFill>
        <p:spPr bwMode="auto">
          <a:xfrm>
            <a:off x="2438400" y="1446967"/>
            <a:ext cx="144018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4" y="3549565"/>
            <a:ext cx="2105025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1" y="4845972"/>
            <a:ext cx="1924197" cy="458749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3" t="51168" r="51454" b="38776"/>
          <a:stretch/>
        </p:blipFill>
        <p:spPr bwMode="auto">
          <a:xfrm>
            <a:off x="2139188" y="4903897"/>
            <a:ext cx="2583465" cy="8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3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Herbicides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392236"/>
            <a:ext cx="4038600" cy="4530725"/>
          </a:xfrm>
        </p:spPr>
        <p:txBody>
          <a:bodyPr/>
          <a:lstStyle/>
          <a:p>
            <a:r>
              <a:rPr lang="en-US" dirty="0" smtClean="0"/>
              <a:t>Key to future survival</a:t>
            </a:r>
          </a:p>
          <a:p>
            <a:endParaRPr lang="en-US" dirty="0" smtClean="0"/>
          </a:p>
          <a:p>
            <a:r>
              <a:rPr lang="en-US" dirty="0" smtClean="0"/>
              <a:t>Should be used on every acre!!!</a:t>
            </a:r>
          </a:p>
          <a:p>
            <a:endParaRPr lang="en-US" dirty="0" smtClean="0"/>
          </a:p>
          <a:p>
            <a:r>
              <a:rPr lang="en-US" dirty="0" smtClean="0"/>
              <a:t>1 may not be enough!</a:t>
            </a:r>
          </a:p>
          <a:p>
            <a:endParaRPr lang="en-US" dirty="0"/>
          </a:p>
        </p:txBody>
      </p:sp>
      <p:pic>
        <p:nvPicPr>
          <p:cNvPr id="4" name="Picture 2" descr="I:\field pictures\2010 field shots\may 7\Picture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33350" y="1828741"/>
            <a:ext cx="4876800" cy="3657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6190" y="1263134"/>
            <a:ext cx="362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 Magnum @ 1 pt/A (16 DAT)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0595" name="Picture 2" descr="P73000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596" name="AutoShape 3"/>
            <p:cNvSpPr>
              <a:spLocks noChangeArrowheads="1"/>
            </p:cNvSpPr>
            <p:nvPr/>
          </p:nvSpPr>
          <p:spPr bwMode="auto">
            <a:xfrm>
              <a:off x="864" y="48"/>
              <a:ext cx="4752" cy="816"/>
            </a:xfrm>
            <a:prstGeom prst="wedgeEllipseCallout">
              <a:avLst>
                <a:gd name="adj1" fmla="val -10375"/>
                <a:gd name="adj2" fmla="val 17169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Is </a:t>
              </a:r>
              <a:r>
                <a:rPr lang="en-US" sz="2400" dirty="0" smtClean="0">
                  <a:solidFill>
                    <a:srgbClr val="000000"/>
                  </a:solidFill>
                </a:rPr>
                <a:t>this weed </a:t>
              </a:r>
              <a:r>
                <a:rPr lang="en-US" sz="2400" dirty="0">
                  <a:solidFill>
                    <a:srgbClr val="000000"/>
                  </a:solidFill>
                </a:rPr>
                <a:t>resistant?</a:t>
              </a:r>
            </a:p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Want to risk it?</a:t>
              </a:r>
            </a:p>
          </p:txBody>
        </p:sp>
        <p:sp>
          <p:nvSpPr>
            <p:cNvPr id="110597" name="Text Box 5"/>
            <p:cNvSpPr txBox="1">
              <a:spLocks noChangeArrowheads="1"/>
            </p:cNvSpPr>
            <p:nvPr/>
          </p:nvSpPr>
          <p:spPr bwMode="auto">
            <a:xfrm>
              <a:off x="5184" y="4128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 dirty="0"/>
                <a:t>ACY</a:t>
              </a:r>
              <a:r>
                <a:rPr lang="en-US" sz="1000" b="1" dirty="0">
                  <a:solidFill>
                    <a:srgbClr val="000000"/>
                  </a:solidFill>
                </a:rPr>
                <a:t> </a:t>
              </a:r>
              <a:r>
                <a:rPr lang="en-US" sz="1000" b="1" dirty="0"/>
                <a:t>2008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" y="625982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Alan York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NCSU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Non-Selective Applicators</a:t>
            </a:r>
          </a:p>
        </p:txBody>
      </p:sp>
      <p:pic>
        <p:nvPicPr>
          <p:cNvPr id="115715" name="Picture 2" descr="I:\field pictures\2010 field shots\wiper-2010\Picture 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4" descr="IMG_26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990600"/>
            <a:ext cx="2921000" cy="2193925"/>
          </a:xfrm>
        </p:spPr>
      </p:pic>
      <p:pic>
        <p:nvPicPr>
          <p:cNvPr id="115717" name="Picture 4" descr="Picture 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733800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2" descr="I:\field pictures\2010 field shots\AUGUST 27\Picture 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49675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MG_26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3720" y="2462212"/>
            <a:ext cx="29260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713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Hand-Weeding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47850"/>
            <a:ext cx="3835400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847850"/>
            <a:ext cx="3835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Post-Harvest Pigweed 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8389" y="1230312"/>
            <a:ext cx="5029200" cy="4530725"/>
          </a:xfrm>
        </p:spPr>
        <p:txBody>
          <a:bodyPr/>
          <a:lstStyle/>
          <a:p>
            <a:r>
              <a:rPr lang="en-US" sz="2400" dirty="0" smtClean="0"/>
              <a:t>Decreasing daylight hastens flower and seed production</a:t>
            </a:r>
          </a:p>
          <a:p>
            <a:pPr lvl="1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Flowering (3-4 weeks)</a:t>
            </a:r>
          </a:p>
          <a:p>
            <a:pPr lvl="1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Seed production (2-3 weeks)</a:t>
            </a:r>
          </a:p>
          <a:p>
            <a:pPr lvl="1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Some germination at 41</a:t>
            </a:r>
            <a:r>
              <a:rPr lang="en-US" sz="1800" i="1" baseline="30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F (8%)</a:t>
            </a:r>
          </a:p>
          <a:p>
            <a:r>
              <a:rPr lang="en-US" sz="2400" dirty="0" smtClean="0"/>
              <a:t>Control Options</a:t>
            </a:r>
          </a:p>
          <a:p>
            <a:pPr lvl="1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Mowing</a:t>
            </a:r>
          </a:p>
          <a:p>
            <a:pPr lvl="1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Tillage</a:t>
            </a:r>
          </a:p>
          <a:p>
            <a:pPr lvl="1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Herbicides</a:t>
            </a:r>
          </a:p>
          <a:p>
            <a:pPr lvl="2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Gramoxone + 2,4-D or dicamba</a:t>
            </a:r>
          </a:p>
          <a:p>
            <a:pPr lvl="2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Residuals i.e. Dual Magnum?</a:t>
            </a:r>
          </a:p>
          <a:p>
            <a:r>
              <a:rPr lang="en-US" sz="2400" dirty="0"/>
              <a:t>When can we stop worrying about seed production?</a:t>
            </a:r>
          </a:p>
          <a:p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prostkoeric C drive\weeds\pigweeds\september 1\Picture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46" y="1391729"/>
            <a:ext cx="2805172" cy="21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stkoeric C drive\weeds\pigweeds\september 1\Picture 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46" y="3733800"/>
            <a:ext cx="2855293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599" y="6269593"/>
            <a:ext cx="401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Keeley et al.  1987.  Weed Science 35:199-204 </a:t>
            </a:r>
          </a:p>
          <a:p>
            <a:r>
              <a:rPr lang="en-US" sz="1400" i="1" dirty="0" smtClean="0"/>
              <a:t>Steckel et al., 2004.  Weed Science 52:217-221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38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r>
              <a:rPr lang="en-US" sz="3600" dirty="0" smtClean="0"/>
              <a:t>Evolution of Herbicide Resistant Weeds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038600" cy="30289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19600" cy="4495800"/>
          </a:xfrm>
        </p:spPr>
        <p:txBody>
          <a:bodyPr/>
          <a:lstStyle/>
          <a:p>
            <a:r>
              <a:rPr lang="en-US" sz="2000" dirty="0" smtClean="0"/>
              <a:t>Repeated applications of herbicides with same site of action (i.e. selection pressure)</a:t>
            </a:r>
          </a:p>
          <a:p>
            <a:endParaRPr lang="en-US" sz="2400" dirty="0" smtClean="0"/>
          </a:p>
          <a:p>
            <a:r>
              <a:rPr lang="en-US" sz="2000" dirty="0" smtClean="0"/>
              <a:t>Annual weeds that……</a:t>
            </a:r>
          </a:p>
          <a:p>
            <a:pPr lvl="1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occur in high populations</a:t>
            </a:r>
          </a:p>
          <a:p>
            <a:pPr lvl="1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are widely distributed</a:t>
            </a:r>
          </a:p>
          <a:p>
            <a:pPr lvl="1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are prolific seed producers</a:t>
            </a:r>
          </a:p>
          <a:p>
            <a:pPr lvl="1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have efficient gene (seed or pollen) dissemination</a:t>
            </a:r>
          </a:p>
          <a:p>
            <a:pPr lvl="1"/>
            <a:endParaRPr lang="en-US" sz="20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" y="206375"/>
            <a:ext cx="5748338" cy="106203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PPO Herbicides</a:t>
            </a:r>
          </a:p>
        </p:txBody>
      </p:sp>
      <p:pic>
        <p:nvPicPr>
          <p:cNvPr id="26627" name="Picture 3" descr="aim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096" y="1371600"/>
            <a:ext cx="1552575" cy="1212850"/>
          </a:xfrm>
          <a:noFill/>
        </p:spPr>
      </p:pic>
      <p:sp>
        <p:nvSpPr>
          <p:cNvPr id="2662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953000" y="1596612"/>
            <a:ext cx="4191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i="1" dirty="0" smtClean="0">
                <a:solidFill>
                  <a:schemeClr val="tx2"/>
                </a:solidFill>
              </a:rPr>
              <a:t>Resistance has already been reported in other areas!!!</a:t>
            </a:r>
          </a:p>
          <a:p>
            <a:pPr eaLnBrk="1" hangingPunct="1">
              <a:lnSpc>
                <a:spcPct val="80000"/>
              </a:lnSpc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i="1" u="sng" dirty="0" smtClean="0">
                <a:solidFill>
                  <a:schemeClr val="tx2"/>
                </a:solidFill>
              </a:rPr>
              <a:t>Amaranthus quitensis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 dirty="0" smtClean="0">
                <a:solidFill>
                  <a:schemeClr val="tx2"/>
                </a:solidFill>
              </a:rPr>
              <a:t>2005 (Bolivia)</a:t>
            </a:r>
          </a:p>
          <a:p>
            <a:pPr lvl="1" eaLnBrk="1" hangingPunct="1">
              <a:lnSpc>
                <a:spcPct val="80000"/>
              </a:lnSpc>
            </a:pPr>
            <a:endParaRPr lang="en-US" sz="1600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i="1" u="sng" dirty="0" smtClean="0">
                <a:solidFill>
                  <a:schemeClr val="tx2"/>
                </a:solidFill>
              </a:rPr>
              <a:t>Common waterhemp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 dirty="0" smtClean="0">
                <a:solidFill>
                  <a:schemeClr val="tx2"/>
                </a:solidFill>
              </a:rPr>
              <a:t>2001 (Kansas)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 dirty="0" smtClean="0">
                <a:solidFill>
                  <a:schemeClr val="tx2"/>
                </a:solidFill>
              </a:rPr>
              <a:t>2002 (Illinois)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 dirty="0" smtClean="0">
                <a:solidFill>
                  <a:schemeClr val="tx2"/>
                </a:solidFill>
              </a:rPr>
              <a:t>2005 (Missouri)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 dirty="0" smtClean="0">
                <a:solidFill>
                  <a:schemeClr val="tx2"/>
                </a:solidFill>
              </a:rPr>
              <a:t>2009 (Iowa)</a:t>
            </a:r>
          </a:p>
          <a:p>
            <a:pPr lvl="1" eaLnBrk="1" hangingPunct="1">
              <a:lnSpc>
                <a:spcPct val="80000"/>
              </a:lnSpc>
            </a:pPr>
            <a:endParaRPr lang="en-US" sz="1600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i="1" u="sng" dirty="0" smtClean="0">
                <a:solidFill>
                  <a:schemeClr val="tx2"/>
                </a:solidFill>
              </a:rPr>
              <a:t>Common ragweed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 dirty="0" smtClean="0">
                <a:solidFill>
                  <a:schemeClr val="tx2"/>
                </a:solidFill>
              </a:rPr>
              <a:t>2005 (Delaware)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 dirty="0" smtClean="0">
                <a:solidFill>
                  <a:schemeClr val="tx2"/>
                </a:solidFill>
              </a:rPr>
              <a:t>2006 (Ohio)</a:t>
            </a:r>
          </a:p>
          <a:p>
            <a:pPr lvl="1" eaLnBrk="1" hangingPunct="1">
              <a:lnSpc>
                <a:spcPct val="80000"/>
              </a:lnSpc>
            </a:pPr>
            <a:endParaRPr lang="en-US" sz="1600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i="1" u="sng" dirty="0" smtClean="0">
                <a:solidFill>
                  <a:schemeClr val="tx2"/>
                </a:solidFill>
              </a:rPr>
              <a:t>Wild poinsettia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 dirty="0" smtClean="0">
                <a:solidFill>
                  <a:schemeClr val="tx2"/>
                </a:solidFill>
              </a:rPr>
              <a:t>2004 (Brazil)</a:t>
            </a:r>
          </a:p>
          <a:p>
            <a:pPr lvl="1" eaLnBrk="1" hangingPunct="1">
              <a:lnSpc>
                <a:spcPct val="80000"/>
              </a:lnSpc>
            </a:pPr>
            <a:endParaRPr lang="en-US" sz="1600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600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600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600" i="1" dirty="0" smtClean="0">
              <a:solidFill>
                <a:schemeClr val="tx2"/>
              </a:solidFill>
            </a:endParaRPr>
          </a:p>
        </p:txBody>
      </p:sp>
      <p:pic>
        <p:nvPicPr>
          <p:cNvPr id="26629" name="Picture 5" descr="cobra-label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667000"/>
            <a:ext cx="2644775" cy="2247900"/>
          </a:xfrm>
          <a:noFill/>
        </p:spPr>
      </p:pic>
      <p:pic>
        <p:nvPicPr>
          <p:cNvPr id="26630" name="Picture 6" descr="valor-lab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22939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blazerlabel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863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spart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3024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refle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9436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goal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524000"/>
            <a:ext cx="190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prefi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2514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Resource_C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1047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et_herb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3525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kix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7795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Cade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3" y="5262562"/>
            <a:ext cx="1238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106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Is this already happening?</a:t>
            </a:r>
          </a:p>
        </p:txBody>
      </p:sp>
      <p:graphicFrame>
        <p:nvGraphicFramePr>
          <p:cNvPr id="39973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840153"/>
              </p:ext>
            </p:extLst>
          </p:nvPr>
        </p:nvGraphicFramePr>
        <p:xfrm>
          <a:off x="685800" y="1143000"/>
          <a:ext cx="7467601" cy="4970465"/>
        </p:xfrm>
        <a:graphic>
          <a:graphicData uri="http://schemas.openxmlformats.org/drawingml/2006/table">
            <a:tbl>
              <a:tblPr/>
              <a:tblGrid>
                <a:gridCol w="1493809"/>
                <a:gridCol w="1249391"/>
                <a:gridCol w="1447800"/>
                <a:gridCol w="1782793"/>
                <a:gridCol w="1493808"/>
              </a:tblGrid>
              <a:tr h="994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PPLNT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Harvest Aid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994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Soybean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Cobra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Cotton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Aim/ET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Sharpen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4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Peanut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 Blazer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7" name="Text Box 38"/>
          <p:cNvSpPr txBox="1">
            <a:spLocks noChangeArrowheads="1"/>
          </p:cNvSpPr>
          <p:nvPr/>
        </p:nvSpPr>
        <p:spPr bwMode="auto">
          <a:xfrm>
            <a:off x="1066800" y="6299200"/>
            <a:ext cx="5865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 dirty="0">
                <a:solidFill>
                  <a:srgbClr val="FF0000"/>
                </a:solidFill>
              </a:rPr>
              <a:t>In a </a:t>
            </a:r>
            <a:r>
              <a:rPr lang="en-US" sz="2000" b="1" u="sng" dirty="0" smtClean="0">
                <a:solidFill>
                  <a:srgbClr val="FF0000"/>
                </a:solidFill>
              </a:rPr>
              <a:t>4 </a:t>
            </a:r>
            <a:r>
              <a:rPr lang="en-US" sz="2000" b="1" u="sng" dirty="0">
                <a:solidFill>
                  <a:srgbClr val="FF0000"/>
                </a:solidFill>
              </a:rPr>
              <a:t>year rotation, we could use </a:t>
            </a:r>
            <a:r>
              <a:rPr lang="en-US" sz="2000" b="1" u="sng" dirty="0" smtClean="0">
                <a:solidFill>
                  <a:srgbClr val="FF0000"/>
                </a:solidFill>
              </a:rPr>
              <a:t>16 </a:t>
            </a:r>
            <a:r>
              <a:rPr lang="en-US" sz="2000" b="1" u="sng" dirty="0">
                <a:solidFill>
                  <a:srgbClr val="FF0000"/>
                </a:solidFill>
              </a:rPr>
              <a:t>PPO’s!!!!</a:t>
            </a:r>
          </a:p>
        </p:txBody>
      </p:sp>
    </p:spTree>
    <p:extLst>
      <p:ext uri="{BB962C8B-B14F-4D97-AF65-F5344CB8AC3E}">
        <p14:creationId xmlns:p14="http://schemas.microsoft.com/office/powerpoint/2010/main" val="4585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Ignite and LL Crops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419600" cy="4572000"/>
          </a:xfrm>
        </p:spPr>
        <p:txBody>
          <a:bodyPr/>
          <a:lstStyle/>
          <a:p>
            <a:r>
              <a:rPr lang="en-US" b="1" u="sng" dirty="0" smtClean="0"/>
              <a:t>Abuse</a:t>
            </a:r>
            <a:r>
              <a:rPr lang="en-US" dirty="0" smtClean="0"/>
              <a:t> of Ignite</a:t>
            </a:r>
          </a:p>
          <a:p>
            <a:pPr lvl="1"/>
            <a:r>
              <a:rPr lang="en-US" sz="1800" i="1" dirty="0" smtClean="0">
                <a:solidFill>
                  <a:srgbClr val="002060"/>
                </a:solidFill>
              </a:rPr>
              <a:t>LL cotton, corn, soybeans</a:t>
            </a:r>
          </a:p>
          <a:p>
            <a:pPr lvl="1"/>
            <a:r>
              <a:rPr lang="en-US" sz="1800" i="1" dirty="0" smtClean="0">
                <a:solidFill>
                  <a:srgbClr val="002060"/>
                </a:solidFill>
              </a:rPr>
              <a:t>may jeopardize future technologies (DHT, Dicamba)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Current resistances</a:t>
            </a:r>
          </a:p>
          <a:p>
            <a:pPr lvl="1"/>
            <a:r>
              <a:rPr lang="en-US" sz="1800" i="1" dirty="0" smtClean="0">
                <a:solidFill>
                  <a:srgbClr val="002060"/>
                </a:solidFill>
              </a:rPr>
              <a:t>Italian ryegrass (Oregon)</a:t>
            </a:r>
          </a:p>
          <a:p>
            <a:pPr lvl="1"/>
            <a:r>
              <a:rPr lang="en-US" sz="1800" i="1" dirty="0" smtClean="0">
                <a:solidFill>
                  <a:srgbClr val="002060"/>
                </a:solidFill>
              </a:rPr>
              <a:t>Goosegrass (Malaysia)</a:t>
            </a:r>
          </a:p>
          <a:p>
            <a:pPr marL="457200" lvl="1" indent="0">
              <a:buNone/>
            </a:pPr>
            <a:r>
              <a:rPr lang="en-US" sz="1800" i="1" dirty="0" smtClean="0">
                <a:solidFill>
                  <a:srgbClr val="002060"/>
                </a:solidFill>
              </a:rPr>
              <a:t>	</a:t>
            </a:r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4038600" cy="3028950"/>
          </a:xfrm>
        </p:spPr>
      </p:pic>
      <p:pic>
        <p:nvPicPr>
          <p:cNvPr id="5" name="Picture 7" descr="LL_IGNITE_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0"/>
            <a:ext cx="151761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GNITE_FLAME_LL_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00600"/>
            <a:ext cx="2971800" cy="151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9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sz="3600" dirty="0" smtClean="0"/>
              <a:t>Herbicide Resistant Weed Management Plan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343400" cy="4530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 Control Tactics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Modes of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Rotating MOA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Tank-mixtures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Residuals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Escape Rogueing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Post-harvest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Future </a:t>
            </a:r>
            <a:r>
              <a:rPr lang="en-US" dirty="0" smtClean="0"/>
              <a:t>Resistance Concerns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3383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1976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425" y="6248400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www.gaweed.com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207139"/>
            <a:ext cx="8772144" cy="1139825"/>
          </a:xfrm>
        </p:spPr>
        <p:txBody>
          <a:bodyPr/>
          <a:lstStyle/>
          <a:p>
            <a:r>
              <a:rPr lang="en-US" sz="3200" dirty="0" smtClean="0"/>
              <a:t>Herbicide-resistance is not a new phenomenon!</a:t>
            </a:r>
            <a:br>
              <a:rPr lang="en-US" sz="3200" dirty="0" smtClean="0"/>
            </a:b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Its been happening since 1968!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weedscience.org/ChronIncre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262300"/>
            <a:ext cx="6692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International Survey of Herbicide Resistant </a:t>
            </a:r>
            <a:r>
              <a:rPr lang="en-US" sz="1200" dirty="0"/>
              <a:t>Weeds (http://</a:t>
            </a:r>
            <a:r>
              <a:rPr lang="en-US" sz="1200" dirty="0" smtClean="0"/>
              <a:t>www.weedscience.org/In.asp)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78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z="3600" dirty="0" smtClean="0"/>
              <a:t>Hindrances to Resistance Management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419600" cy="4648200"/>
          </a:xfrm>
        </p:spPr>
        <p:txBody>
          <a:bodyPr/>
          <a:lstStyle/>
          <a:p>
            <a:r>
              <a:rPr lang="en-US" sz="2800" dirty="0" smtClean="0"/>
              <a:t>Economics</a:t>
            </a:r>
          </a:p>
          <a:p>
            <a:endParaRPr lang="en-US" sz="2800" dirty="0" smtClean="0"/>
          </a:p>
          <a:p>
            <a:r>
              <a:rPr lang="en-US" sz="2800" dirty="0" smtClean="0"/>
              <a:t>Reluctance to Change</a:t>
            </a:r>
          </a:p>
          <a:p>
            <a:endParaRPr lang="en-US" sz="2800" dirty="0" smtClean="0"/>
          </a:p>
          <a:p>
            <a:r>
              <a:rPr lang="en-US" sz="2800" dirty="0" smtClean="0"/>
              <a:t>Denial</a:t>
            </a:r>
          </a:p>
          <a:p>
            <a:endParaRPr lang="en-US" sz="2800" dirty="0" smtClean="0"/>
          </a:p>
          <a:p>
            <a:r>
              <a:rPr lang="en-US" sz="2800" dirty="0" smtClean="0"/>
              <a:t>Belief that chemical  companies will develop “new” products</a:t>
            </a:r>
            <a:endParaRPr lang="en-US" sz="2800" dirty="0"/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191000" cy="3143250"/>
          </a:xfrm>
        </p:spPr>
      </p:pic>
    </p:spTree>
    <p:extLst>
      <p:ext uri="{BB962C8B-B14F-4D97-AF65-F5344CB8AC3E}">
        <p14:creationId xmlns:p14="http://schemas.microsoft.com/office/powerpoint/2010/main" val="23547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sz="3600" dirty="0" smtClean="0"/>
              <a:t>Herbicide Resistant Weed Management Plan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343400" cy="4530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 Control Tactics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Modes of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Rotating MOA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Tank-mixtures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Residuals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Escape Rogueing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Post-harvest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Future </a:t>
            </a:r>
            <a:r>
              <a:rPr lang="en-US" dirty="0" smtClean="0"/>
              <a:t>Resistance Concerns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363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Rotation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2413000" cy="1608667"/>
          </a:xfr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2289451"/>
              </p:ext>
            </p:extLst>
          </p:nvPr>
        </p:nvGraphicFramePr>
        <p:xfrm>
          <a:off x="457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33600"/>
            <a:ext cx="2235200" cy="167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76600"/>
            <a:ext cx="1981200" cy="1485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219200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Yield Loss (%) from 1 AMAPA/row meter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00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91388" cy="1143000"/>
          </a:xfrm>
        </p:spPr>
        <p:txBody>
          <a:bodyPr/>
          <a:lstStyle/>
          <a:p>
            <a:r>
              <a:rPr lang="en-US" sz="3600" dirty="0" smtClean="0"/>
              <a:t>Tillage and/or Cultivation</a:t>
            </a:r>
            <a:br>
              <a:rPr lang="en-US" sz="3600" dirty="0" smtClean="0"/>
            </a:b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6" name="Picture 6" descr="dis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3967163" cy="264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828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4101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d bottom plowed next to end ro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4292600" cy="3219450"/>
          </a:xfrm>
          <a:prstGeom prst="rect">
            <a:avLst/>
          </a:prstGeom>
        </p:spPr>
      </p:pic>
      <p:pic>
        <p:nvPicPr>
          <p:cNvPr id="5" name="Picture 4" descr="chiseled end r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1200"/>
            <a:ext cx="4267200" cy="3200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Tillage and Pigweed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1816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Plow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87632" y="5181600"/>
            <a:ext cx="125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Chisel Plow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324600"/>
            <a:ext cx="3338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Twiggs Co., April 22, 2010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989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Cover Crops</a:t>
            </a:r>
            <a:endParaRPr lang="en-US" dirty="0"/>
          </a:p>
        </p:txBody>
      </p:sp>
      <p:pic>
        <p:nvPicPr>
          <p:cNvPr id="4" name="Picture 4" descr="Picture 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4700" r="-256"/>
          <a:stretch>
            <a:fillRect/>
          </a:stretch>
        </p:blipFill>
        <p:spPr bwMode="auto">
          <a:xfrm>
            <a:off x="963064" y="1143000"/>
            <a:ext cx="307553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52" y="1136904"/>
            <a:ext cx="304764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0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Picture 0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52" y="3657600"/>
            <a:ext cx="304764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0" y="115393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9494" y="11557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9494" y="358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9494" y="3657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46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561</Words>
  <Application>Microsoft Office PowerPoint</Application>
  <PresentationFormat>On-screen Show (4:3)</PresentationFormat>
  <Paragraphs>200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Edge</vt:lpstr>
      <vt:lpstr>PPP_SGENE_TXT_Firetruck_Sign</vt:lpstr>
      <vt:lpstr>1_Edge</vt:lpstr>
      <vt:lpstr>1_PPP_SGENE_TXT_Firetruck_Sign</vt:lpstr>
      <vt:lpstr>Developing An Herbicide-Resistant Weed Management Plan</vt:lpstr>
      <vt:lpstr>Evolution of Herbicide Resistant Weeds</vt:lpstr>
      <vt:lpstr>Herbicide-resistance is not a new phenomenon! Its been happening since 1968!</vt:lpstr>
      <vt:lpstr>Hindrances to Resistance Management</vt:lpstr>
      <vt:lpstr>Herbicide Resistant Weed Management Plan</vt:lpstr>
      <vt:lpstr>Crop Rotation</vt:lpstr>
      <vt:lpstr>Tillage and/or Cultivation </vt:lpstr>
      <vt:lpstr>Tillage and Pigweed</vt:lpstr>
      <vt:lpstr>Extreme Cover Crops</vt:lpstr>
      <vt:lpstr>Row Spacing</vt:lpstr>
      <vt:lpstr>Irrigation</vt:lpstr>
      <vt:lpstr>Modes of Action</vt:lpstr>
      <vt:lpstr>A long-term resistance plan?</vt:lpstr>
      <vt:lpstr>Tank Mixtures/Pre-Mixtures</vt:lpstr>
      <vt:lpstr>Residual Herbicides</vt:lpstr>
      <vt:lpstr>PowerPoint Presentation</vt:lpstr>
      <vt:lpstr>Non-Selective Applicators</vt:lpstr>
      <vt:lpstr>Hand-Weeding</vt:lpstr>
      <vt:lpstr>Post-Harvest Pigweed Problems</vt:lpstr>
      <vt:lpstr>PPO Herbicides</vt:lpstr>
      <vt:lpstr>Is this already happening?</vt:lpstr>
      <vt:lpstr>Ignite and LL Crops</vt:lpstr>
      <vt:lpstr>Herbicide Resistant Weed Management Plan</vt:lpstr>
      <vt:lpstr>Questions?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Herbicide-Resistant Weed Management Plan</dc:title>
  <dc:creator>eprostko</dc:creator>
  <cp:lastModifiedBy>eprostko</cp:lastModifiedBy>
  <cp:revision>47</cp:revision>
  <cp:lastPrinted>2010-11-05T13:41:35Z</cp:lastPrinted>
  <dcterms:created xsi:type="dcterms:W3CDTF">2010-10-27T19:43:11Z</dcterms:created>
  <dcterms:modified xsi:type="dcterms:W3CDTF">2010-12-29T20:49:56Z</dcterms:modified>
</cp:coreProperties>
</file>