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7" r:id="rId5"/>
    <p:sldId id="303" r:id="rId6"/>
    <p:sldId id="304" r:id="rId7"/>
    <p:sldId id="259" r:id="rId8"/>
    <p:sldId id="260" r:id="rId9"/>
    <p:sldId id="282" r:id="rId10"/>
    <p:sldId id="279" r:id="rId11"/>
    <p:sldId id="558" r:id="rId12"/>
    <p:sldId id="277" r:id="rId13"/>
    <p:sldId id="561" r:id="rId14"/>
    <p:sldId id="287" r:id="rId15"/>
    <p:sldId id="285" r:id="rId16"/>
    <p:sldId id="562" r:id="rId17"/>
    <p:sldId id="286" r:id="rId18"/>
    <p:sldId id="297" r:id="rId19"/>
    <p:sldId id="559" r:id="rId20"/>
    <p:sldId id="305" r:id="rId21"/>
    <p:sldId id="293" r:id="rId22"/>
    <p:sldId id="292" r:id="rId23"/>
    <p:sldId id="296" r:id="rId24"/>
    <p:sldId id="290" r:id="rId25"/>
    <p:sldId id="295" r:id="rId26"/>
    <p:sldId id="294" r:id="rId27"/>
    <p:sldId id="299" r:id="rId28"/>
    <p:sldId id="560" r:id="rId29"/>
    <p:sldId id="269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5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Hannah Carol Lindell" initials="HL" lastIdx="1" clrIdx="1">
    <p:extLst>
      <p:ext uri="{19B8F6BF-5375-455C-9EA6-DF929625EA0E}">
        <p15:presenceInfo xmlns:p15="http://schemas.microsoft.com/office/powerpoint/2012/main" userId="S::hcl00025@uga.edu::3b2da76e-6368-4465-b828-9874f35f1f0c" providerId="AD"/>
      </p:ext>
    </p:extLst>
  </p:cmAuthor>
  <p:cmAuthor id="3" name="Hannah Carol Lindell" initials="HCL" lastIdx="21" clrIdx="2">
    <p:extLst>
      <p:ext uri="{19B8F6BF-5375-455C-9EA6-DF929625EA0E}">
        <p15:presenceInfo xmlns:p15="http://schemas.microsoft.com/office/powerpoint/2012/main" userId="S-1-5-21-1379256483-1747903074-2057407929-7306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1A1"/>
    <a:srgbClr val="F78DA1"/>
    <a:srgbClr val="E68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utlookuga-my.sharepoint.com/personal/hcl00025_uga_edu/Documents/Hannah/Cotton%20Inc/SWSS/SWSS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outlookuga-my.sharepoint.com/personal/hcl00025_uga_edu/Documents/Hannah/Cotton%20Inc/SWSS/SWSS%20Graph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7797827354915"/>
          <c:y val="4.9408731003219193E-2"/>
          <c:w val="0.67202692111402751"/>
          <c:h val="0.82371882568732957"/>
        </c:manualLayout>
      </c:layout>
      <c:barChart>
        <c:barDir val="col"/>
        <c:grouping val="clustered"/>
        <c:varyColors val="0"/>
        <c:ser>
          <c:idx val="0"/>
          <c:order val="0"/>
          <c:tx>
            <c:v>CR</c:v>
          </c:tx>
          <c:spPr>
            <a:solidFill>
              <a:schemeClr val="bg2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AC-44F2-BADB-BE8809C0EF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1AC-44F2-BADB-BE8809C0EF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1AC-44F2-BADB-BE8809C0EF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AC-44F2-BADB-BE8809C0E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('Palmer EOS'!$N$2,'Palmer EOS'!$I$2,'Palmer EOS'!$D$2,'Palmer EOS'!$S$2)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('Palmer EOS'!$N$5,'Palmer EOS'!$I$5,'Palmer EOS'!$D$5,'Palmer EOS'!$S$5)</c:f>
              <c:numCache>
                <c:formatCode>General</c:formatCode>
                <c:ptCount val="4"/>
                <c:pt idx="0">
                  <c:v>23845.07333195621</c:v>
                </c:pt>
                <c:pt idx="1">
                  <c:v>19795.909935963646</c:v>
                </c:pt>
                <c:pt idx="2">
                  <c:v>2586.9655029952492</c:v>
                </c:pt>
                <c:pt idx="3">
                  <c:v>1574.6746539971082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C-44F2-BADB-BE8809C0EFC3}"/>
            </c:ext>
          </c:extLst>
        </c:ser>
        <c:ser>
          <c:idx val="1"/>
          <c:order val="1"/>
          <c:tx>
            <c:v>CC</c:v>
          </c:tx>
          <c:spPr>
            <a:solidFill>
              <a:srgbClr val="F5A1A1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8.84813384813384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AC-44F2-BADB-BE8809C0EF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1AC-44F2-BADB-BE8809C0EFC3}"/>
                </c:ext>
              </c:extLst>
            </c:dLbl>
            <c:dLbl>
              <c:idx val="2"/>
              <c:layout>
                <c:manualLayout>
                  <c:x val="0"/>
                  <c:y val="-5.89875589875589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1AC-44F2-BADB-BE8809C0EFC3}"/>
                </c:ext>
              </c:extLst>
            </c:dLbl>
            <c:dLbl>
              <c:idx val="3"/>
              <c:layout>
                <c:manualLayout>
                  <c:x val="1.1574074074074073E-3"/>
                  <c:y val="-5.63063063063064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AC-44F2-BADB-BE8809C0E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('Palmer EOS'!$N$4,'Palmer EOS'!$I$3,'Palmer EOS'!$D$4,'Palmer EOS'!$S$4)</c:f>
              <c:numCache>
                <c:formatCode>General</c:formatCode>
                <c:ptCount val="4"/>
                <c:pt idx="0">
                  <c:v>67486.056599876058</c:v>
                </c:pt>
                <c:pt idx="1">
                  <c:v>68273.393926874618</c:v>
                </c:pt>
                <c:pt idx="2">
                  <c:v>51964.263581904568</c:v>
                </c:pt>
                <c:pt idx="3">
                  <c:v>8210.8035529849203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AC-44F2-BADB-BE8809C0EFC3}"/>
            </c:ext>
          </c:extLst>
        </c:ser>
        <c:ser>
          <c:idx val="2"/>
          <c:order val="2"/>
          <c:tx>
            <c:v>LM</c:v>
          </c:tx>
          <c:spPr>
            <a:solidFill>
              <a:srgbClr val="C00000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0.1447876447876448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AC-44F2-BADB-BE8809C0EFC3}"/>
                </c:ext>
              </c:extLst>
            </c:dLbl>
            <c:dLbl>
              <c:idx val="1"/>
              <c:layout>
                <c:manualLayout>
                  <c:x val="-1.1574074074074923E-3"/>
                  <c:y val="-0.1421063921063921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1AC-44F2-BADB-BE8809C0EFC3}"/>
                </c:ext>
              </c:extLst>
            </c:dLbl>
            <c:dLbl>
              <c:idx val="2"/>
              <c:layout>
                <c:manualLayout>
                  <c:x val="0"/>
                  <c:y val="-0.1233376233376233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1AC-44F2-BADB-BE8809C0EFC3}"/>
                </c:ext>
              </c:extLst>
            </c:dLbl>
            <c:dLbl>
              <c:idx val="3"/>
              <c:layout>
                <c:manualLayout>
                  <c:x val="0"/>
                  <c:y val="-0.1528314028314028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AC-44F2-BADB-BE8809C0E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('Palmer EOS'!$N$6,'Palmer EOS'!$I$6,'Palmer EOS'!$D$3,'Palmer EOS'!$S$3)</c:f>
              <c:numCache>
                <c:formatCode>General</c:formatCode>
                <c:ptCount val="4"/>
                <c:pt idx="0">
                  <c:v>17096.467671968603</c:v>
                </c:pt>
                <c:pt idx="1">
                  <c:v>18221.235281966536</c:v>
                </c:pt>
                <c:pt idx="2">
                  <c:v>200658.54162363149</c:v>
                </c:pt>
                <c:pt idx="3">
                  <c:v>67036.149555876895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AC-44F2-BADB-BE8809C0EFC3}"/>
            </c:ext>
          </c:extLst>
        </c:ser>
        <c:ser>
          <c:idx val="3"/>
          <c:order val="3"/>
          <c:tx>
            <c:v>BG</c:v>
          </c:tx>
          <c:spPr>
            <a:solidFill>
              <a:schemeClr val="tx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0.104568854568854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AC-44F2-BADB-BE8809C0EFC3}"/>
                </c:ext>
              </c:extLst>
            </c:dLbl>
            <c:dLbl>
              <c:idx val="1"/>
              <c:layout>
                <c:manualLayout>
                  <c:x val="1.1574074074073226E-3"/>
                  <c:y val="-7.23938223938224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AB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64351851851852E-2"/>
                      <c:h val="8.80926624036860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11AC-44F2-BADB-BE8809C0EFC3}"/>
                </c:ext>
              </c:extLst>
            </c:dLbl>
            <c:dLbl>
              <c:idx val="2"/>
              <c:layout>
                <c:manualLayout>
                  <c:x val="0"/>
                  <c:y val="-9.92063492063492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1AC-44F2-BADB-BE8809C0EFC3}"/>
                </c:ext>
              </c:extLst>
            </c:dLbl>
            <c:dLbl>
              <c:idx val="3"/>
              <c:layout>
                <c:manualLayout>
                  <c:x val="0"/>
                  <c:y val="-9.65250965250966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1AC-44F2-BADB-BE8809C0E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('Palmer EOS'!$N$3,'Palmer EOS'!$I$4,'Palmer EOS'!$D$6,'Palmer EOS'!$S$6)</c:f>
              <c:numCache>
                <c:formatCode>General</c:formatCode>
                <c:ptCount val="4"/>
                <c:pt idx="0">
                  <c:v>119787.75046478001</c:v>
                </c:pt>
                <c:pt idx="1">
                  <c:v>47915.100185912008</c:v>
                </c:pt>
                <c:pt idx="2">
                  <c:v>2024.5816979962819</c:v>
                </c:pt>
                <c:pt idx="3">
                  <c:v>562.38380499896721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AC-44F2-BADB-BE8809C0E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13"/>
        <c:axId val="996812079"/>
        <c:axId val="1042977279"/>
      </c:barChart>
      <c:catAx>
        <c:axId val="99681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977279"/>
        <c:crosses val="autoZero"/>
        <c:auto val="1"/>
        <c:lblAlgn val="ctr"/>
        <c:lblOffset val="100"/>
        <c:noMultiLvlLbl val="0"/>
      </c:catAx>
      <c:valAx>
        <c:axId val="1042977279"/>
        <c:scaling>
          <c:orientation val="minMax"/>
          <c:max val="2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</a:t>
                </a:r>
                <a:r>
                  <a:rPr lang="en-US" baseline="0" dirty="0"/>
                  <a:t> of plants acre</a:t>
                </a:r>
                <a:r>
                  <a:rPr lang="en-US" baseline="30000" dirty="0"/>
                  <a:t>-1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5.7870370370370367E-3"/>
              <c:y val="6.763343771217786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81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228638086905808"/>
          <c:y val="0.2662673922516442"/>
          <c:w val="6.7945100612423454E-2"/>
          <c:h val="0.3494900975215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89650772820064"/>
          <c:y val="2.5363521982458545E-2"/>
          <c:w val="0.66426153762029749"/>
          <c:h val="0.82720222478774852"/>
        </c:manualLayout>
      </c:layout>
      <c:barChart>
        <c:barDir val="col"/>
        <c:grouping val="clustered"/>
        <c:varyColors val="0"/>
        <c:ser>
          <c:idx val="2"/>
          <c:order val="0"/>
          <c:tx>
            <c:v>CR</c:v>
          </c:tx>
          <c:spPr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3.21523464250768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C9-420C-8F39-AC2CCAE11F4E}"/>
                </c:ext>
              </c:extLst>
            </c:dLbl>
            <c:dLbl>
              <c:idx val="1"/>
              <c:layout>
                <c:manualLayout>
                  <c:x val="-4.2437781360066642E-17"/>
                  <c:y val="-5.35872440417946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C9-420C-8F39-AC2CCAE11F4E}"/>
                </c:ext>
              </c:extLst>
            </c:dLbl>
            <c:dLbl>
              <c:idx val="2"/>
              <c:layout>
                <c:manualLayout>
                  <c:x val="-1.1574074074074073E-3"/>
                  <c:y val="-4.01904330313460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C9-420C-8F39-AC2CCAE11F4E}"/>
                </c:ext>
              </c:extLst>
            </c:dLbl>
            <c:dLbl>
              <c:idx val="3"/>
              <c:layout>
                <c:manualLayout>
                  <c:x val="0"/>
                  <c:y val="-6.6984055052243349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C9-420C-8F39-AC2CCAE11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numRef>
              <c:f>('Palmer EOS'!$N$11,'Palmer EOS'!$I$11,'Palmer EOS'!$D$11,'Palmer EOS'!$S$11)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('Palmer EOS'!$M$15,'Palmer EOS'!$H$13,'Palmer EOS'!$C$14,'Palmer EOS'!$R$14)</c:f>
              <c:numCache>
                <c:formatCode>General</c:formatCode>
                <c:ptCount val="4"/>
                <c:pt idx="0">
                  <c:v>454.96</c:v>
                </c:pt>
                <c:pt idx="1">
                  <c:v>301.98</c:v>
                </c:pt>
                <c:pt idx="2">
                  <c:v>15.85</c:v>
                </c:pt>
                <c:pt idx="3">
                  <c:v>225.67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C9-420C-8F39-AC2CCAE11F4E}"/>
            </c:ext>
          </c:extLst>
        </c:ser>
        <c:ser>
          <c:idx val="1"/>
          <c:order val="1"/>
          <c:tx>
            <c:v>CC</c:v>
          </c:tx>
          <c:spPr>
            <a:solidFill>
              <a:srgbClr val="F5A1A1"/>
            </a:solidFill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3148148148148572E-3"/>
                  <c:y val="-4.28697952334358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C9-420C-8F39-AC2CCAE11F4E}"/>
                </c:ext>
              </c:extLst>
            </c:dLbl>
            <c:dLbl>
              <c:idx val="1"/>
              <c:layout>
                <c:manualLayout>
                  <c:x val="-4.2437781360066642E-17"/>
                  <c:y val="-4.28697952334357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C9-420C-8F39-AC2CCAE11F4E}"/>
                </c:ext>
              </c:extLst>
            </c:dLbl>
            <c:dLbl>
              <c:idx val="2"/>
              <c:layout>
                <c:manualLayout>
                  <c:x val="-5.7865813648294052E-4"/>
                  <c:y val="-4.28697952334357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7743055555555554E-2"/>
                      <c:h val="7.99924640300898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5C9-420C-8F39-AC2CCAE11F4E}"/>
                </c:ext>
              </c:extLst>
            </c:dLbl>
            <c:dLbl>
              <c:idx val="3"/>
              <c:layout>
                <c:manualLayout>
                  <c:x val="0"/>
                  <c:y val="-5.894596844597414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C9-420C-8F39-AC2CCAE11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numRef>
              <c:f>('Palmer EOS'!$N$11,'Palmer EOS'!$I$11,'Palmer EOS'!$D$11,'Palmer EOS'!$S$11)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('Palmer EOS'!$M$13,'Palmer EOS'!$H$14,'Palmer EOS'!$C$13,'Palmer EOS'!$R$13)</c:f>
              <c:numCache>
                <c:formatCode>General</c:formatCode>
                <c:ptCount val="4"/>
                <c:pt idx="0">
                  <c:v>602.92999999999995</c:v>
                </c:pt>
                <c:pt idx="1">
                  <c:v>285.64999999999998</c:v>
                </c:pt>
                <c:pt idx="2">
                  <c:v>149.86000000000001</c:v>
                </c:pt>
                <c:pt idx="3">
                  <c:v>432.41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5C9-420C-8F39-AC2CCAE11F4E}"/>
            </c:ext>
          </c:extLst>
        </c:ser>
        <c:ser>
          <c:idx val="0"/>
          <c:order val="2"/>
          <c:tx>
            <c:v>LM</c:v>
          </c:tx>
          <c:spPr>
            <a:solidFill>
              <a:srgbClr val="C00000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3148148148148147E-3"/>
                  <c:y val="-0.1178919368919482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C9-420C-8F39-AC2CCAE11F4E}"/>
                </c:ext>
              </c:extLst>
            </c:dLbl>
            <c:dLbl>
              <c:idx val="1"/>
              <c:layout>
                <c:manualLayout>
                  <c:x val="-2.3148148148147301E-3"/>
                  <c:y val="-0.1018157636794099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C9-420C-8F39-AC2CCAE11F4E}"/>
                </c:ext>
              </c:extLst>
            </c:dLbl>
            <c:dLbl>
              <c:idx val="2"/>
              <c:layout>
                <c:manualLayout>
                  <c:x val="-8.4875562720133283E-17"/>
                  <c:y val="-0.11960588480767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C9-420C-8F39-AC2CCAE11F4E}"/>
                </c:ext>
              </c:extLst>
            </c:dLbl>
            <c:dLbl>
              <c:idx val="3"/>
              <c:layout>
                <c:manualLayout>
                  <c:x val="9.1134441443266753E-8"/>
                  <c:y val="-9.80804796016147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441382327209104E-2"/>
                      <c:h val="7.16174529012429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5C9-420C-8F39-AC2CCAE11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numRef>
              <c:f>('Palmer EOS'!$N$11,'Palmer EOS'!$I$11,'Palmer EOS'!$D$11,'Palmer EOS'!$S$11)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('Palmer EOS'!$M$14,'Palmer EOS'!$H$12,'Palmer EOS'!$C$12,'Palmer EOS'!$R$12)</c:f>
              <c:numCache>
                <c:formatCode>General</c:formatCode>
                <c:ptCount val="4"/>
                <c:pt idx="0">
                  <c:v>457.05</c:v>
                </c:pt>
                <c:pt idx="1">
                  <c:v>372.88</c:v>
                </c:pt>
                <c:pt idx="2">
                  <c:v>1220.8699999999999</c:v>
                </c:pt>
                <c:pt idx="3">
                  <c:v>1728.42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5C9-420C-8F39-AC2CCAE11F4E}"/>
            </c:ext>
          </c:extLst>
        </c:ser>
        <c:ser>
          <c:idx val="3"/>
          <c:order val="3"/>
          <c:tx>
            <c:v>BG</c:v>
          </c:tx>
          <c:spPr>
            <a:solidFill>
              <a:schemeClr val="tx1">
                <a:lumMod val="95000"/>
                <a:lumOff val="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1574074074074073E-3"/>
                  <c:y val="-8.57395904668714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C9-420C-8F39-AC2CCAE11F4E}"/>
                </c:ext>
              </c:extLst>
            </c:dLbl>
            <c:dLbl>
              <c:idx val="1"/>
              <c:layout>
                <c:manualLayout>
                  <c:x val="0"/>
                  <c:y val="-6.16253306480638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C9-420C-8F39-AC2CCAE11F4E}"/>
                </c:ext>
              </c:extLst>
            </c:dLbl>
            <c:dLbl>
              <c:idx val="2"/>
              <c:layout>
                <c:manualLayout>
                  <c:x val="3.4722222222221375E-3"/>
                  <c:y val="-8.03808660626920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C9-420C-8F39-AC2CCAE11F4E}"/>
                </c:ext>
              </c:extLst>
            </c:dLbl>
            <c:dLbl>
              <c:idx val="3"/>
              <c:layout>
                <c:manualLayout>
                  <c:x val="0"/>
                  <c:y val="-8.57395904668714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C9-420C-8F39-AC2CCAE11F4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numRef>
              <c:f>('Palmer EOS'!$N$11,'Palmer EOS'!$I$11,'Palmer EOS'!$D$11,'Palmer EOS'!$S$11)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('Palmer EOS'!$M$12,'Palmer EOS'!$H$15,'Palmer EOS'!$C$15,'Palmer EOS'!$R$15)</c:f>
              <c:numCache>
                <c:formatCode>General</c:formatCode>
                <c:ptCount val="4"/>
                <c:pt idx="0">
                  <c:v>740.66</c:v>
                </c:pt>
                <c:pt idx="1">
                  <c:v>173.94</c:v>
                </c:pt>
                <c:pt idx="2">
                  <c:v>1.07</c:v>
                </c:pt>
                <c:pt idx="3">
                  <c:v>119.82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5C9-420C-8F39-AC2CCAE11F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13"/>
        <c:axId val="297455103"/>
        <c:axId val="297454687"/>
      </c:barChart>
      <c:catAx>
        <c:axId val="29745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97454687"/>
        <c:crosses val="autoZero"/>
        <c:auto val="1"/>
        <c:lblAlgn val="ctr"/>
        <c:lblOffset val="100"/>
        <c:noMultiLvlLbl val="0"/>
      </c:catAx>
      <c:valAx>
        <c:axId val="297454687"/>
        <c:scaling>
          <c:orientation val="minMax"/>
          <c:max val="2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Palmer Biomass</a:t>
                </a:r>
                <a:r>
                  <a:rPr lang="en-US" baseline="0" dirty="0"/>
                  <a:t> (lb</a:t>
                </a:r>
                <a:r>
                  <a:rPr lang="en-US" baseline="30000" dirty="0"/>
                  <a:t>-1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4.1845381306503351E-2"/>
              <c:y val="0.166905488557435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2000"/>
            </a:pPr>
            <a:endParaRPr lang="en-US"/>
          </a:p>
        </c:txPr>
        <c:crossAx val="297455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326060804899386"/>
          <c:y val="0.27307040965405527"/>
          <c:w val="9.0154290609507151E-2"/>
          <c:h val="0.3913888837022994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200" b="1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60899679206764"/>
          <c:y val="4.9408731003219193E-2"/>
          <c:w val="0.49960377548960228"/>
          <c:h val="0.7275824052398856"/>
        </c:manualLayout>
      </c:layout>
      <c:barChart>
        <c:barDir val="col"/>
        <c:grouping val="clustered"/>
        <c:varyColors val="0"/>
        <c:ser>
          <c:idx val="0"/>
          <c:order val="0"/>
          <c:tx>
            <c:v>Nontreated</c:v>
          </c:tx>
          <c:spPr>
            <a:solidFill>
              <a:srgbClr val="F5A1A1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2437781360066642E-17"/>
                  <c:y val="-0.127917709610622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F1-4899-B29A-234EB9DD2CA3}"/>
                </c:ext>
              </c:extLst>
            </c:dLbl>
            <c:dLbl>
              <c:idx val="1"/>
              <c:layout>
                <c:manualLayout>
                  <c:x val="-1.1574074074074073E-3"/>
                  <c:y val="-0.1689189189189189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F1-4899-B29A-234EB9DD2C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(Sheet1!$A$1,Sheet1!$F$1)</c:f>
              <c:strCache>
                <c:ptCount val="2"/>
                <c:pt idx="0">
                  <c:v>Midville</c:v>
                </c:pt>
                <c:pt idx="1">
                  <c:v>Tifton </c:v>
                </c:pt>
              </c:strCache>
            </c:strRef>
          </c:cat>
          <c:val>
            <c:numRef>
              <c:f>(Sheet1!$D$3,Sheet1!$I$3)</c:f>
              <c:numCache>
                <c:formatCode>General</c:formatCode>
                <c:ptCount val="2"/>
                <c:pt idx="0">
                  <c:v>1002326.2848</c:v>
                </c:pt>
                <c:pt idx="1">
                  <c:v>314036.33600000001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1-4899-B29A-234EB9DD2CA3}"/>
            </c:ext>
          </c:extLst>
        </c:ser>
        <c:ser>
          <c:idx val="1"/>
          <c:order val="1"/>
          <c:tx>
            <c:strRef>
              <c:f>Sheet1!$F$4</c:f>
              <c:strCache>
                <c:ptCount val="1"/>
                <c:pt idx="0">
                  <c:v>Strongarm @ 0.225 oz/a + Valor SX @ 3 oz/a </c:v>
                </c:pt>
              </c:strCache>
            </c:strRef>
          </c:tx>
          <c:spPr>
            <a:solidFill>
              <a:srgbClr val="C00000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3148148148148147E-3"/>
                  <c:y val="-9.92063492063492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F1-4899-B29A-234EB9DD2CA3}"/>
                </c:ext>
              </c:extLst>
            </c:dLbl>
            <c:dLbl>
              <c:idx val="1"/>
              <c:layout>
                <c:manualLayout>
                  <c:x val="-1.1574074074074073E-3"/>
                  <c:y val="-0.109931359931359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F1-4899-B29A-234EB9DD2C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(Sheet1!$D$4,Sheet1!$I$4)</c:f>
              <c:numCache>
                <c:formatCode>General</c:formatCode>
                <c:ptCount val="2"/>
                <c:pt idx="0">
                  <c:v>347301.52519999997</c:v>
                </c:pt>
                <c:pt idx="1">
                  <c:v>47510.136400000003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F1-4899-B29A-234EB9DD2CA3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Strongarm @ 0.225 oz/a + Brake @ 12 oz/a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1574074074074073E-3"/>
                  <c:y val="-9.11625911625911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F1-4899-B29A-234EB9DD2CA3}"/>
                </c:ext>
              </c:extLst>
            </c:dLbl>
            <c:dLbl>
              <c:idx val="1"/>
              <c:layout>
                <c:manualLayout>
                  <c:x val="0"/>
                  <c:y val="-6.703131703131702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F1-4899-B29A-234EB9DD2C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(Sheet1!$D$5,Sheet1!$I$5)</c:f>
              <c:numCache>
                <c:formatCode>General</c:formatCode>
                <c:ptCount val="2"/>
                <c:pt idx="0">
                  <c:v>368426.13440000004</c:v>
                </c:pt>
                <c:pt idx="1">
                  <c:v>63373.827600000004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F1-4899-B29A-234EB9DD2C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13"/>
        <c:axId val="1366784288"/>
        <c:axId val="1376392944"/>
      </c:barChart>
      <c:catAx>
        <c:axId val="136678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392944"/>
        <c:crosses val="autoZero"/>
        <c:auto val="1"/>
        <c:lblAlgn val="ctr"/>
        <c:lblOffset val="100"/>
        <c:noMultiLvlLbl val="0"/>
      </c:catAx>
      <c:valAx>
        <c:axId val="1376392944"/>
        <c:scaling>
          <c:orientation val="minMax"/>
          <c:max val="13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Weed Biomass per acre (</a:t>
                </a:r>
                <a:r>
                  <a:rPr lang="en-US" dirty="0" err="1"/>
                  <a:t>lb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4.6296296296296294E-3"/>
              <c:y val="5.45487135054064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78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95063597819505"/>
          <c:y val="0.14296606674165729"/>
          <c:w val="0.3069681674406084"/>
          <c:h val="0.542639295088114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12-01T16:18:46.493" idx="10">
    <p:pos x="7503" y="2973"/>
    <p:text>with potential ESA cover crop may become more important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C6CC6-3FB6-46AE-97BB-756312F71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D3572-5164-4A9F-9213-C4AB7A36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0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BF41D-FC76-5C4F-AE86-950F000536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Importance of understanding life history to identify vulnerabilities -&gt; important part of IWM</a:t>
            </a:r>
          </a:p>
          <a:p>
            <a:pPr eaLnBrk="1" hangingPunct="1"/>
            <a:r>
              <a:rPr lang="en-US" dirty="0">
                <a:latin typeface="Arial" charset="0"/>
              </a:rPr>
              <a:t>-Slowly explain life history stages and transitions </a:t>
            </a:r>
          </a:p>
          <a:p>
            <a:pPr eaLnBrk="1" hangingPunct="1"/>
            <a:r>
              <a:rPr lang="en-US" dirty="0">
                <a:latin typeface="Arial" charset="0"/>
              </a:rPr>
              <a:t>–important to identify how both stages and transitions are affected </a:t>
            </a:r>
          </a:p>
          <a:p>
            <a:pPr eaLnBrk="1" hangingPunct="1"/>
            <a:r>
              <a:rPr lang="en-US" dirty="0">
                <a:latin typeface="Arial" charset="0"/>
              </a:rPr>
              <a:t>-Biological sketch of an organisms life</a:t>
            </a:r>
          </a:p>
        </p:txBody>
      </p:sp>
    </p:spTree>
    <p:extLst>
      <p:ext uri="{BB962C8B-B14F-4D97-AF65-F5344CB8AC3E}">
        <p14:creationId xmlns:p14="http://schemas.microsoft.com/office/powerpoint/2010/main" val="2972245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BF41D-FC76-5C4F-AE86-950F000536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Importance of understanding life history to identify vulnerabilities -&gt; important part of IWM</a:t>
            </a:r>
          </a:p>
          <a:p>
            <a:pPr eaLnBrk="1" hangingPunct="1"/>
            <a:r>
              <a:rPr lang="en-US" dirty="0">
                <a:latin typeface="Arial" charset="0"/>
              </a:rPr>
              <a:t>-Slowly explain life history stages and transitions </a:t>
            </a:r>
          </a:p>
          <a:p>
            <a:pPr eaLnBrk="1" hangingPunct="1"/>
            <a:r>
              <a:rPr lang="en-US" dirty="0">
                <a:latin typeface="Arial" charset="0"/>
              </a:rPr>
              <a:t>–important to identify how both stages and transitions are affected </a:t>
            </a:r>
          </a:p>
          <a:p>
            <a:pPr eaLnBrk="1" hangingPunct="1"/>
            <a:r>
              <a:rPr lang="en-US" dirty="0">
                <a:latin typeface="Arial" charset="0"/>
              </a:rPr>
              <a:t>-Biological sketch of an organisms life</a:t>
            </a:r>
          </a:p>
        </p:txBody>
      </p:sp>
    </p:spTree>
    <p:extLst>
      <p:ext uri="{BB962C8B-B14F-4D97-AF65-F5344CB8AC3E}">
        <p14:creationId xmlns:p14="http://schemas.microsoft.com/office/powerpoint/2010/main" val="263245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BF41D-FC76-5C4F-AE86-950F000536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Importance of understanding life history to identify vulnerabilities -&gt; important part of IWM</a:t>
            </a:r>
          </a:p>
          <a:p>
            <a:pPr eaLnBrk="1" hangingPunct="1"/>
            <a:r>
              <a:rPr lang="en-US" dirty="0">
                <a:latin typeface="Arial" charset="0"/>
              </a:rPr>
              <a:t>-Slowly explain life history stages and transitions </a:t>
            </a:r>
          </a:p>
          <a:p>
            <a:pPr eaLnBrk="1" hangingPunct="1"/>
            <a:r>
              <a:rPr lang="en-US" dirty="0">
                <a:latin typeface="Arial" charset="0"/>
              </a:rPr>
              <a:t>–important to identify how both stages and transitions are affected </a:t>
            </a:r>
          </a:p>
          <a:p>
            <a:pPr eaLnBrk="1" hangingPunct="1"/>
            <a:r>
              <a:rPr lang="en-US" dirty="0">
                <a:latin typeface="Arial" charset="0"/>
              </a:rPr>
              <a:t>-Biological sketch of an organisms life</a:t>
            </a:r>
          </a:p>
        </p:txBody>
      </p:sp>
    </p:spTree>
    <p:extLst>
      <p:ext uri="{BB962C8B-B14F-4D97-AF65-F5344CB8AC3E}">
        <p14:creationId xmlns:p14="http://schemas.microsoft.com/office/powerpoint/2010/main" val="63945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71B7-1070-4A76-A376-3A7F46B3E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757D7-5CD5-4B51-9CA9-9252BA57B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8DF8-040B-464D-95DA-B8E79D44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1927C-B211-4B4C-99B9-FC87F8FA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365E4-695F-489C-9DBA-EF1FB53A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6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AAE-FCCF-4530-A549-0001B3A5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001F0-0C2F-43B0-B74B-4B0FF7AE1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886CB-57EA-47F9-991D-20238EB4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B3C96-6980-4FAF-9571-274133F1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894D-C6F7-400E-817A-3B9421F8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4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8FE8A2-20FC-4314-8328-50CC07F0B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B0744-C27A-4EBC-BBC8-27D230772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F72EC-FF95-4D8C-9AAA-5CF9B999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6A6C2-09D1-4D42-A9E6-D7FBDE56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B3320-7231-414D-839B-8F11D890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5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1BF9-72C5-41C0-81B7-95B8EE55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D1C73-2F7C-4868-A9F8-8FBB7258D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C817A-3D23-43BB-84BA-E1071F70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9EB8-B45A-473C-85CD-F8320FAC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A2E6A-9DC9-485E-BCF1-C70DDB73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4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F478-DCE8-4E44-A980-DF0AB82B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4C98-25FF-43F1-8514-4E31EE7A4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9942-E37B-40B6-A244-65A8BE79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EB63-8457-4601-9F43-196D4338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90E45-9B2D-41C1-92A0-570D8CC8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228C-0050-41E8-B737-3EF55C2B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A8299-5685-48BA-AE66-10AB954F0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0D26E-1869-41D8-A39A-F297F52BA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00DB9-84A4-41B9-9C99-473AE3A0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BD3EF-EE2E-4E26-B5D0-ADBAC68A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044DC-6BD8-4904-9A66-C43D1EAA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4AF65-0A8D-4882-A944-D3D430B9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F5A36-3794-4024-A65C-3F1F5869F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8D8C8-44EC-458E-9FC8-60D6490E3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BFB31-46BC-4B5A-8422-4DD67D0ED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503B6-E490-41B8-91D5-E53FDD23E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B2E73-1A66-4773-98F3-015D1F2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6F94D-AB28-4C0C-894C-ACA3B9EA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202AD-419E-4889-BB5B-488BDA09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6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F3D1-FBD8-448C-879E-B38E573B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C8617-E865-4953-8656-0B28013B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F4F2E-71B8-49F5-8E5D-C684D4CB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DCB1D-AAA1-4EE1-9D77-2C89856C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2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C6B02-58BD-42F3-BB43-DA086C11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6E15-06CD-4490-B861-9B89673F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1AF6-047B-4DD7-91B0-951F909D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33F1E-73A7-4F3A-9B00-EC7931F0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0F592-C94C-487A-BC51-C2184B635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C3219-EC7A-47A0-BE38-0A6566AED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EA329-3670-41C5-AEC2-8BAB3C50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2350B-8648-4C3E-AB24-CBA989E2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9138D-816F-4AC8-A4CB-B65641F8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56A0-6D4D-41AD-93C2-45C868C1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56AC-0ACF-4D46-A075-72A340725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3DC78-A0FC-470A-A152-5BEA3B421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C3A26-B83A-4A31-B5F1-53B6AD32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D3DF7-4607-4709-A53A-E962ECC1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1E260-AE0D-4BE0-9C62-3CF834CF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0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F8D02-B862-459C-909B-A5FF3A568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29D3D-4E68-48EA-AD7D-F8634F195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674B-23EF-4CB7-AAAE-0D099CF74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72979-CB4C-407A-B7A6-506EE258A55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9FA5D-307C-416D-864D-31EC4A394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E729-01AD-484F-ADEF-A7AEC7BFA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089D-4740-4AE5-898C-A8AC16C7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hcl00025@uga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mp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836DA8-A8BD-4288-9E4E-FE28E6F66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189A0EA-BB13-4756-96F9-8579F8525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2107" y="4457924"/>
            <a:ext cx="6527785" cy="894364"/>
          </a:xfrm>
          <a:solidFill>
            <a:schemeClr val="bg1">
              <a:alpha val="51765"/>
            </a:schemeClr>
          </a:solidFill>
          <a:ln w="1905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dirty="0"/>
              <a:t>H. C. Lindell, M. C. </a:t>
            </a:r>
            <a:r>
              <a:rPr lang="en-US" dirty="0" err="1"/>
              <a:t>Bocz</a:t>
            </a:r>
            <a:r>
              <a:rPr lang="en-US" dirty="0"/>
              <a:t>, T. L. Grey, E. P. </a:t>
            </a:r>
            <a:r>
              <a:rPr lang="en-US" dirty="0" err="1"/>
              <a:t>Prostko</a:t>
            </a:r>
            <a:r>
              <a:rPr lang="en-US" dirty="0"/>
              <a:t>, A. S. Culpepper, F. Meeks, N. T. Basinger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C72DE7-3205-4896-AF8C-9FFBE5534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870239"/>
              </p:ext>
            </p:extLst>
          </p:nvPr>
        </p:nvGraphicFramePr>
        <p:xfrm>
          <a:off x="0" y="-13996"/>
          <a:ext cx="12192000" cy="256032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2518995978"/>
                    </a:ext>
                  </a:extLst>
                </a:gridCol>
              </a:tblGrid>
              <a:tr h="21569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5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Undercover farming: Assessment of cover crop and integrated weed management for Georgia row-crops</a:t>
                      </a:r>
                      <a:endParaRPr lang="en-US" sz="5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79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B4AB0FA5-EF9F-09E4-725D-FEA3F339EC5F}"/>
              </a:ext>
            </a:extLst>
          </p:cNvPr>
          <p:cNvSpPr/>
          <p:nvPr/>
        </p:nvSpPr>
        <p:spPr>
          <a:xfrm>
            <a:off x="822823" y="5132717"/>
            <a:ext cx="810510" cy="1040606"/>
          </a:xfrm>
          <a:prstGeom prst="fram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AutoShape 109">
            <a:extLst>
              <a:ext uri="{FF2B5EF4-FFF2-40B4-BE49-F238E27FC236}">
                <a16:creationId xmlns:a16="http://schemas.microsoft.com/office/drawing/2014/main" id="{B828B1F2-56C7-3C6C-EDD4-B18EE2AB05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8193" y="2288474"/>
            <a:ext cx="0" cy="2602707"/>
          </a:xfrm>
          <a:prstGeom prst="straightConnector1">
            <a:avLst/>
          </a:prstGeom>
          <a:noFill/>
          <a:ln w="127000">
            <a:solidFill>
              <a:schemeClr val="accent4">
                <a:lumMod val="20000"/>
                <a:lumOff val="8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3797" name="Group 132"/>
          <p:cNvGrpSpPr>
            <a:grpSpLocks/>
          </p:cNvGrpSpPr>
          <p:nvPr/>
        </p:nvGrpSpPr>
        <p:grpSpPr bwMode="auto">
          <a:xfrm>
            <a:off x="2484835" y="1320277"/>
            <a:ext cx="7139841" cy="4410665"/>
            <a:chOff x="269" y="1111"/>
            <a:chExt cx="4402" cy="2575"/>
          </a:xfrm>
        </p:grpSpPr>
        <p:cxnSp>
          <p:nvCxnSpPr>
            <p:cNvPr id="33832" name="AutoShape 109"/>
            <p:cNvCxnSpPr>
              <a:cxnSpLocks noChangeShapeType="1"/>
            </p:cNvCxnSpPr>
            <p:nvPr/>
          </p:nvCxnSpPr>
          <p:spPr bwMode="auto">
            <a:xfrm>
              <a:off x="4671" y="1647"/>
              <a:ext cx="0" cy="1408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0" name="AutoShape 107"/>
            <p:cNvCxnSpPr>
              <a:cxnSpLocks noChangeShapeType="1"/>
            </p:cNvCxnSpPr>
            <p:nvPr/>
          </p:nvCxnSpPr>
          <p:spPr bwMode="auto">
            <a:xfrm flipV="1">
              <a:off x="269" y="1111"/>
              <a:ext cx="3722" cy="15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3" name="AutoShape 98"/>
            <p:cNvCxnSpPr>
              <a:cxnSpLocks noChangeShapeType="1"/>
            </p:cNvCxnSpPr>
            <p:nvPr/>
          </p:nvCxnSpPr>
          <p:spPr bwMode="auto">
            <a:xfrm flipV="1">
              <a:off x="761" y="3679"/>
              <a:ext cx="3561" cy="7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91B736-2CF4-442F-B02D-F5A15332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5"/>
          <a:stretch/>
        </p:blipFill>
        <p:spPr>
          <a:xfrm rot="106426">
            <a:off x="8618793" y="4757140"/>
            <a:ext cx="2038350" cy="19235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5" name="Text Box 111">
            <a:extLst>
              <a:ext uri="{FF2B5EF4-FFF2-40B4-BE49-F238E27FC236}">
                <a16:creationId xmlns:a16="http://schemas.microsoft.com/office/drawing/2014/main" id="{06F77B73-4601-482F-8087-DE7CD9C13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536" y="6361269"/>
            <a:ext cx="1332862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D. Seeds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83712-24F8-49A2-A80C-B374BEFAB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70928" y="280189"/>
            <a:ext cx="1838565" cy="1962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4" name="Text Box 111">
            <a:extLst>
              <a:ext uri="{FF2B5EF4-FFF2-40B4-BE49-F238E27FC236}">
                <a16:creationId xmlns:a16="http://schemas.microsoft.com/office/drawing/2014/main" id="{1464B476-AC82-44C8-AB75-54CA43A74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51" y="127404"/>
            <a:ext cx="1708503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B. Seedlings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5D496B-3F8A-705C-724C-0DFB15EF9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852" y="4748768"/>
            <a:ext cx="1937277" cy="18332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 Box 111">
            <a:extLst>
              <a:ext uri="{FF2B5EF4-FFF2-40B4-BE49-F238E27FC236}">
                <a16:creationId xmlns:a16="http://schemas.microsoft.com/office/drawing/2014/main" id="{C74D7972-D3C1-A97C-5F08-71E8E2BB6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51" y="6382004"/>
            <a:ext cx="1813346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 Seed bank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26322-89F5-4EEE-81E9-F6A445B6F0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773" y="261638"/>
            <a:ext cx="2030387" cy="19396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" name="Text Box 111">
            <a:extLst>
              <a:ext uri="{FF2B5EF4-FFF2-40B4-BE49-F238E27FC236}">
                <a16:creationId xmlns:a16="http://schemas.microsoft.com/office/drawing/2014/main" id="{72B9E87E-660E-41A1-A6F4-1C9A6EB2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219" y="97725"/>
            <a:ext cx="2096914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C. Adult plants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81BB8F3-6BA5-E005-C218-C759AEA63ACA}"/>
              </a:ext>
            </a:extLst>
          </p:cNvPr>
          <p:cNvSpPr/>
          <p:nvPr/>
        </p:nvSpPr>
        <p:spPr>
          <a:xfrm>
            <a:off x="4490787" y="5329428"/>
            <a:ext cx="2951207" cy="8386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111">
            <a:extLst>
              <a:ext uri="{FF2B5EF4-FFF2-40B4-BE49-F238E27FC236}">
                <a16:creationId xmlns:a16="http://schemas.microsoft.com/office/drawing/2014/main" id="{1388C39A-1F53-B28C-7DE0-AB08180D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044" y="5546351"/>
            <a:ext cx="2219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 survival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D537B9-8CB1-DBC4-9822-036D513C8099}"/>
              </a:ext>
            </a:extLst>
          </p:cNvPr>
          <p:cNvSpPr/>
          <p:nvPr/>
        </p:nvSpPr>
        <p:spPr>
          <a:xfrm>
            <a:off x="8108403" y="3166088"/>
            <a:ext cx="2951207" cy="8386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11">
            <a:extLst>
              <a:ext uri="{FF2B5EF4-FFF2-40B4-BE49-F238E27FC236}">
                <a16:creationId xmlns:a16="http://schemas.microsoft.com/office/drawing/2014/main" id="{1807231E-207A-334A-7E22-DB0CB682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300" y="3400722"/>
            <a:ext cx="229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 production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B18B07-AB2E-98D6-E05C-6D24253321E1}"/>
              </a:ext>
            </a:extLst>
          </p:cNvPr>
          <p:cNvSpPr/>
          <p:nvPr/>
        </p:nvSpPr>
        <p:spPr>
          <a:xfrm>
            <a:off x="4490787" y="927257"/>
            <a:ext cx="2951207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11">
                <a:extLst>
                  <a:ext uri="{FF2B5EF4-FFF2-40B4-BE49-F238E27FC236}">
                    <a16:creationId xmlns:a16="http://schemas.microsoft.com/office/drawing/2014/main" id="{90BC2815-7B4A-80D9-74C3-7DBCFF1BDA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5524" y="997789"/>
                <a:ext cx="3260800" cy="624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2. Seedling survival =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ea typeface="ＭＳ Ｐゴシック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𝑪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𝑩</m:t>
                        </m:r>
                      </m:den>
                    </m:f>
                  </m:oMath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6" name="Text Box 111">
                <a:extLst>
                  <a:ext uri="{FF2B5EF4-FFF2-40B4-BE49-F238E27FC236}">
                    <a16:creationId xmlns:a16="http://schemas.microsoft.com/office/drawing/2014/main" id="{90BC2815-7B4A-80D9-74C3-7DBCFF1BD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5524" y="997789"/>
                <a:ext cx="3260800" cy="624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1724F4-E478-4EBC-05F8-A98616E931F1}"/>
              </a:ext>
            </a:extLst>
          </p:cNvPr>
          <p:cNvSpPr/>
          <p:nvPr/>
        </p:nvSpPr>
        <p:spPr>
          <a:xfrm>
            <a:off x="456510" y="3162721"/>
            <a:ext cx="3088962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11">
                <a:extLst>
                  <a:ext uri="{FF2B5EF4-FFF2-40B4-BE49-F238E27FC236}">
                    <a16:creationId xmlns:a16="http://schemas.microsoft.com/office/drawing/2014/main" id="{AF3A71AF-8F9E-4792-B301-9B04DFC063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032" y="3214467"/>
                <a:ext cx="3677516" cy="62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1. Seedling recruitment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𝑩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𝑨</m:t>
                        </m:r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35" name="Text Box 111">
                <a:extLst>
                  <a:ext uri="{FF2B5EF4-FFF2-40B4-BE49-F238E27FC236}">
                    <a16:creationId xmlns:a16="http://schemas.microsoft.com/office/drawing/2014/main" id="{AF3A71AF-8F9E-4792-B301-9B04DFC0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032" y="3214467"/>
                <a:ext cx="3677516" cy="6222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EBC165-6580-EE3D-A6F1-64DC76EA06F8}"/>
              </a:ext>
            </a:extLst>
          </p:cNvPr>
          <p:cNvSpPr/>
          <p:nvPr/>
        </p:nvSpPr>
        <p:spPr>
          <a:xfrm>
            <a:off x="8962604" y="2553379"/>
            <a:ext cx="2951207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1">
                <a:extLst>
                  <a:ext uri="{FF2B5EF4-FFF2-40B4-BE49-F238E27FC236}">
                    <a16:creationId xmlns:a16="http://schemas.microsoft.com/office/drawing/2014/main" id="{E0DA537D-DFED-4239-D418-01AC61EDBC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0361" y="2642692"/>
                <a:ext cx="4015692" cy="624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3. Fecundity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𝑫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𝑪</m:t>
                        </m:r>
                      </m:den>
                    </m:f>
                  </m:oMath>
                </a14:m>
                <a:endParaRPr 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 Box 111">
                <a:extLst>
                  <a:ext uri="{FF2B5EF4-FFF2-40B4-BE49-F238E27FC236}">
                    <a16:creationId xmlns:a16="http://schemas.microsoft.com/office/drawing/2014/main" id="{E0DA537D-DFED-4239-D418-01AC61ED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0361" y="2642692"/>
                <a:ext cx="4015692" cy="624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7E20C9CA-498F-C9E7-5559-266C1BDD9D1E}"/>
              </a:ext>
            </a:extLst>
          </p:cNvPr>
          <p:cNvSpPr/>
          <p:nvPr/>
        </p:nvSpPr>
        <p:spPr>
          <a:xfrm>
            <a:off x="3753815" y="2553834"/>
            <a:ext cx="4197242" cy="2079503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410680-5F58-30CA-DD1B-05E6A384E1C4}"/>
              </a:ext>
            </a:extLst>
          </p:cNvPr>
          <p:cNvSpPr txBox="1"/>
          <p:nvPr/>
        </p:nvSpPr>
        <p:spPr>
          <a:xfrm>
            <a:off x="3864606" y="3331975"/>
            <a:ext cx="408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Palmer amaranth lifecycle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ECE25B2-6A97-D968-0C04-3DE00D11E925}"/>
              </a:ext>
            </a:extLst>
          </p:cNvPr>
          <p:cNvSpPr/>
          <p:nvPr/>
        </p:nvSpPr>
        <p:spPr>
          <a:xfrm>
            <a:off x="687156" y="5445579"/>
            <a:ext cx="369748" cy="34661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B1701FB2-88E8-489F-9AAB-D1FEF0E79F9A}"/>
              </a:ext>
            </a:extLst>
          </p:cNvPr>
          <p:cNvSpPr/>
          <p:nvPr/>
        </p:nvSpPr>
        <p:spPr>
          <a:xfrm>
            <a:off x="7905721" y="-164036"/>
            <a:ext cx="3602888" cy="2602707"/>
          </a:xfrm>
          <a:prstGeom prst="hexagon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893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F29C8A-3BF8-4ACA-AB77-69C0D66B5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016334"/>
              </p:ext>
            </p:extLst>
          </p:nvPr>
        </p:nvGraphicFramePr>
        <p:xfrm>
          <a:off x="609600" y="1294957"/>
          <a:ext cx="10972800" cy="473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C54D9B6-5D67-42C3-8340-8D169F93348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B427F-2F78-47BF-9061-9FDBFE7EE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1915F-2945-4032-8716-99DCEB9A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25"/>
            <a:ext cx="10515600" cy="6775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Palmer Amaranth: EOS Number of plants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8701F4-C5F7-45D4-8EEF-F480B4E3E470}"/>
              </a:ext>
            </a:extLst>
          </p:cNvPr>
          <p:cNvCxnSpPr>
            <a:cxnSpLocks/>
          </p:cNvCxnSpPr>
          <p:nvPr/>
        </p:nvCxnSpPr>
        <p:spPr>
          <a:xfrm>
            <a:off x="6098458" y="1294957"/>
            <a:ext cx="0" cy="417165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FA7747-E4A2-4C78-B593-F55260F89E99}"/>
              </a:ext>
            </a:extLst>
          </p:cNvPr>
          <p:cNvSpPr txBox="1"/>
          <p:nvPr/>
        </p:nvSpPr>
        <p:spPr>
          <a:xfrm>
            <a:off x="6587613" y="6031549"/>
            <a:ext cx="2698175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Post herbicide applications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38584-24DA-4DF0-9D3A-1FAE057BEA44}"/>
              </a:ext>
            </a:extLst>
          </p:cNvPr>
          <p:cNvSpPr txBox="1"/>
          <p:nvPr/>
        </p:nvSpPr>
        <p:spPr>
          <a:xfrm>
            <a:off x="2941913" y="6031549"/>
            <a:ext cx="1619867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covercrop</a:t>
            </a:r>
            <a:r>
              <a:rPr lang="en-US" dirty="0"/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395689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54D9B6-5D67-42C3-8340-8D169F93348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B427F-2F78-47BF-9061-9FDBFE7EE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1915F-2945-4032-8716-99DCEB9A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25"/>
            <a:ext cx="10515600" cy="6775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Palmer Amaranth: EOS Biomass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904CD5F-CED0-3A57-7B61-B6915F28A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648375"/>
              </p:ext>
            </p:extLst>
          </p:nvPr>
        </p:nvGraphicFramePr>
        <p:xfrm>
          <a:off x="609600" y="1188725"/>
          <a:ext cx="10972800" cy="4739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8701F4-C5F7-45D4-8EEF-F480B4E3E470}"/>
              </a:ext>
            </a:extLst>
          </p:cNvPr>
          <p:cNvCxnSpPr>
            <a:cxnSpLocks/>
          </p:cNvCxnSpPr>
          <p:nvPr/>
        </p:nvCxnSpPr>
        <p:spPr>
          <a:xfrm>
            <a:off x="6177116" y="1085835"/>
            <a:ext cx="0" cy="417165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FA7747-E4A2-4C78-B593-F55260F89E99}"/>
              </a:ext>
            </a:extLst>
          </p:cNvPr>
          <p:cNvSpPr txBox="1"/>
          <p:nvPr/>
        </p:nvSpPr>
        <p:spPr>
          <a:xfrm>
            <a:off x="6587613" y="6031549"/>
            <a:ext cx="2698175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Post herbicide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6EE60-AB14-4858-9707-9024665487D0}"/>
              </a:ext>
            </a:extLst>
          </p:cNvPr>
          <p:cNvSpPr txBox="1"/>
          <p:nvPr/>
        </p:nvSpPr>
        <p:spPr>
          <a:xfrm>
            <a:off x="2941913" y="6031549"/>
            <a:ext cx="1619867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covercrop</a:t>
            </a:r>
            <a:r>
              <a:rPr lang="en-US" dirty="0"/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375170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B4AB0FA5-EF9F-09E4-725D-FEA3F339EC5F}"/>
              </a:ext>
            </a:extLst>
          </p:cNvPr>
          <p:cNvSpPr/>
          <p:nvPr/>
        </p:nvSpPr>
        <p:spPr>
          <a:xfrm>
            <a:off x="822823" y="5132717"/>
            <a:ext cx="810510" cy="1040606"/>
          </a:xfrm>
          <a:prstGeom prst="fram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AutoShape 109">
            <a:extLst>
              <a:ext uri="{FF2B5EF4-FFF2-40B4-BE49-F238E27FC236}">
                <a16:creationId xmlns:a16="http://schemas.microsoft.com/office/drawing/2014/main" id="{B828B1F2-56C7-3C6C-EDD4-B18EE2AB05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8193" y="2288474"/>
            <a:ext cx="0" cy="2602707"/>
          </a:xfrm>
          <a:prstGeom prst="straightConnector1">
            <a:avLst/>
          </a:prstGeom>
          <a:noFill/>
          <a:ln w="127000">
            <a:solidFill>
              <a:schemeClr val="accent4">
                <a:lumMod val="20000"/>
                <a:lumOff val="8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3797" name="Group 132"/>
          <p:cNvGrpSpPr>
            <a:grpSpLocks/>
          </p:cNvGrpSpPr>
          <p:nvPr/>
        </p:nvGrpSpPr>
        <p:grpSpPr bwMode="auto">
          <a:xfrm>
            <a:off x="2484835" y="1320277"/>
            <a:ext cx="7139841" cy="4410665"/>
            <a:chOff x="269" y="1111"/>
            <a:chExt cx="4402" cy="2575"/>
          </a:xfrm>
        </p:grpSpPr>
        <p:cxnSp>
          <p:nvCxnSpPr>
            <p:cNvPr id="33832" name="AutoShape 109"/>
            <p:cNvCxnSpPr>
              <a:cxnSpLocks noChangeShapeType="1"/>
            </p:cNvCxnSpPr>
            <p:nvPr/>
          </p:nvCxnSpPr>
          <p:spPr bwMode="auto">
            <a:xfrm>
              <a:off x="4671" y="1647"/>
              <a:ext cx="0" cy="1408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0" name="AutoShape 107"/>
            <p:cNvCxnSpPr>
              <a:cxnSpLocks noChangeShapeType="1"/>
            </p:cNvCxnSpPr>
            <p:nvPr/>
          </p:nvCxnSpPr>
          <p:spPr bwMode="auto">
            <a:xfrm flipV="1">
              <a:off x="269" y="1111"/>
              <a:ext cx="3722" cy="15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3" name="AutoShape 98"/>
            <p:cNvCxnSpPr>
              <a:cxnSpLocks noChangeShapeType="1"/>
            </p:cNvCxnSpPr>
            <p:nvPr/>
          </p:nvCxnSpPr>
          <p:spPr bwMode="auto">
            <a:xfrm flipV="1">
              <a:off x="761" y="3679"/>
              <a:ext cx="3561" cy="7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91B736-2CF4-442F-B02D-F5A15332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5"/>
          <a:stretch/>
        </p:blipFill>
        <p:spPr>
          <a:xfrm rot="106426">
            <a:off x="8618793" y="4757140"/>
            <a:ext cx="2038350" cy="19235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5" name="Text Box 111">
            <a:extLst>
              <a:ext uri="{FF2B5EF4-FFF2-40B4-BE49-F238E27FC236}">
                <a16:creationId xmlns:a16="http://schemas.microsoft.com/office/drawing/2014/main" id="{06F77B73-4601-482F-8087-DE7CD9C13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536" y="6361269"/>
            <a:ext cx="1332862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D. Seeds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83712-24F8-49A2-A80C-B374BEFAB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70928" y="280189"/>
            <a:ext cx="1838565" cy="1962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4" name="Text Box 111">
            <a:extLst>
              <a:ext uri="{FF2B5EF4-FFF2-40B4-BE49-F238E27FC236}">
                <a16:creationId xmlns:a16="http://schemas.microsoft.com/office/drawing/2014/main" id="{1464B476-AC82-44C8-AB75-54CA43A74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51" y="127404"/>
            <a:ext cx="1708503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B. Seedlings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5D496B-3F8A-705C-724C-0DFB15EF9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852" y="4748768"/>
            <a:ext cx="1937277" cy="18332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 Box 111">
            <a:extLst>
              <a:ext uri="{FF2B5EF4-FFF2-40B4-BE49-F238E27FC236}">
                <a16:creationId xmlns:a16="http://schemas.microsoft.com/office/drawing/2014/main" id="{C74D7972-D3C1-A97C-5F08-71E8E2BB6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51" y="6382004"/>
            <a:ext cx="1813346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 Seed bank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26322-89F5-4EEE-81E9-F6A445B6F0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773" y="261638"/>
            <a:ext cx="2030387" cy="19396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" name="Text Box 111">
            <a:extLst>
              <a:ext uri="{FF2B5EF4-FFF2-40B4-BE49-F238E27FC236}">
                <a16:creationId xmlns:a16="http://schemas.microsoft.com/office/drawing/2014/main" id="{72B9E87E-660E-41A1-A6F4-1C9A6EB2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219" y="97725"/>
            <a:ext cx="2096914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C. Adult plants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81BB8F3-6BA5-E005-C218-C759AEA63ACA}"/>
              </a:ext>
            </a:extLst>
          </p:cNvPr>
          <p:cNvSpPr/>
          <p:nvPr/>
        </p:nvSpPr>
        <p:spPr>
          <a:xfrm>
            <a:off x="4490787" y="5329428"/>
            <a:ext cx="2951207" cy="8386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111">
            <a:extLst>
              <a:ext uri="{FF2B5EF4-FFF2-40B4-BE49-F238E27FC236}">
                <a16:creationId xmlns:a16="http://schemas.microsoft.com/office/drawing/2014/main" id="{1388C39A-1F53-B28C-7DE0-AB08180D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044" y="5546351"/>
            <a:ext cx="2219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 survival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D537B9-8CB1-DBC4-9822-036D513C8099}"/>
              </a:ext>
            </a:extLst>
          </p:cNvPr>
          <p:cNvSpPr/>
          <p:nvPr/>
        </p:nvSpPr>
        <p:spPr>
          <a:xfrm>
            <a:off x="8108403" y="3166088"/>
            <a:ext cx="2951207" cy="8386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11">
            <a:extLst>
              <a:ext uri="{FF2B5EF4-FFF2-40B4-BE49-F238E27FC236}">
                <a16:creationId xmlns:a16="http://schemas.microsoft.com/office/drawing/2014/main" id="{1807231E-207A-334A-7E22-DB0CB682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300" y="3400722"/>
            <a:ext cx="229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 production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B18B07-AB2E-98D6-E05C-6D24253321E1}"/>
              </a:ext>
            </a:extLst>
          </p:cNvPr>
          <p:cNvSpPr/>
          <p:nvPr/>
        </p:nvSpPr>
        <p:spPr>
          <a:xfrm>
            <a:off x="4490787" y="927257"/>
            <a:ext cx="2951207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11">
                <a:extLst>
                  <a:ext uri="{FF2B5EF4-FFF2-40B4-BE49-F238E27FC236}">
                    <a16:creationId xmlns:a16="http://schemas.microsoft.com/office/drawing/2014/main" id="{90BC2815-7B4A-80D9-74C3-7DBCFF1BDA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5524" y="997789"/>
                <a:ext cx="3260800" cy="624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2. Seedling survival =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ea typeface="ＭＳ Ｐゴシック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𝑪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𝑩</m:t>
                        </m:r>
                      </m:den>
                    </m:f>
                  </m:oMath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6" name="Text Box 111">
                <a:extLst>
                  <a:ext uri="{FF2B5EF4-FFF2-40B4-BE49-F238E27FC236}">
                    <a16:creationId xmlns:a16="http://schemas.microsoft.com/office/drawing/2014/main" id="{90BC2815-7B4A-80D9-74C3-7DBCFF1BD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5524" y="997789"/>
                <a:ext cx="3260800" cy="624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1724F4-E478-4EBC-05F8-A98616E931F1}"/>
              </a:ext>
            </a:extLst>
          </p:cNvPr>
          <p:cNvSpPr/>
          <p:nvPr/>
        </p:nvSpPr>
        <p:spPr>
          <a:xfrm>
            <a:off x="456510" y="3162721"/>
            <a:ext cx="3088962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11">
                <a:extLst>
                  <a:ext uri="{FF2B5EF4-FFF2-40B4-BE49-F238E27FC236}">
                    <a16:creationId xmlns:a16="http://schemas.microsoft.com/office/drawing/2014/main" id="{AF3A71AF-8F9E-4792-B301-9B04DFC063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032" y="3214467"/>
                <a:ext cx="3677516" cy="62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1. Seedling recruitment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𝑩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𝑨</m:t>
                        </m:r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35" name="Text Box 111">
                <a:extLst>
                  <a:ext uri="{FF2B5EF4-FFF2-40B4-BE49-F238E27FC236}">
                    <a16:creationId xmlns:a16="http://schemas.microsoft.com/office/drawing/2014/main" id="{AF3A71AF-8F9E-4792-B301-9B04DFC0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032" y="3214467"/>
                <a:ext cx="3677516" cy="6222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EBC165-6580-EE3D-A6F1-64DC76EA06F8}"/>
              </a:ext>
            </a:extLst>
          </p:cNvPr>
          <p:cNvSpPr/>
          <p:nvPr/>
        </p:nvSpPr>
        <p:spPr>
          <a:xfrm>
            <a:off x="8962604" y="2553379"/>
            <a:ext cx="2951207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1">
                <a:extLst>
                  <a:ext uri="{FF2B5EF4-FFF2-40B4-BE49-F238E27FC236}">
                    <a16:creationId xmlns:a16="http://schemas.microsoft.com/office/drawing/2014/main" id="{E0DA537D-DFED-4239-D418-01AC61EDBC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0361" y="2642692"/>
                <a:ext cx="4015692" cy="624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3. Fecundity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𝑫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𝑪</m:t>
                        </m:r>
                      </m:den>
                    </m:f>
                  </m:oMath>
                </a14:m>
                <a:endParaRPr 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 Box 111">
                <a:extLst>
                  <a:ext uri="{FF2B5EF4-FFF2-40B4-BE49-F238E27FC236}">
                    <a16:creationId xmlns:a16="http://schemas.microsoft.com/office/drawing/2014/main" id="{E0DA537D-DFED-4239-D418-01AC61ED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0361" y="2642692"/>
                <a:ext cx="4015692" cy="624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7E20C9CA-498F-C9E7-5559-266C1BDD9D1E}"/>
              </a:ext>
            </a:extLst>
          </p:cNvPr>
          <p:cNvSpPr/>
          <p:nvPr/>
        </p:nvSpPr>
        <p:spPr>
          <a:xfrm>
            <a:off x="3753815" y="2553834"/>
            <a:ext cx="4197242" cy="2079503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410680-5F58-30CA-DD1B-05E6A384E1C4}"/>
              </a:ext>
            </a:extLst>
          </p:cNvPr>
          <p:cNvSpPr txBox="1"/>
          <p:nvPr/>
        </p:nvSpPr>
        <p:spPr>
          <a:xfrm>
            <a:off x="3864606" y="3331975"/>
            <a:ext cx="408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Palmer amaranth lifecycle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ECE25B2-6A97-D968-0C04-3DE00D11E925}"/>
              </a:ext>
            </a:extLst>
          </p:cNvPr>
          <p:cNvSpPr/>
          <p:nvPr/>
        </p:nvSpPr>
        <p:spPr>
          <a:xfrm>
            <a:off x="687156" y="5445579"/>
            <a:ext cx="369748" cy="34661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B1701FB2-88E8-489F-9AAB-D1FEF0E79F9A}"/>
              </a:ext>
            </a:extLst>
          </p:cNvPr>
          <p:cNvSpPr/>
          <p:nvPr/>
        </p:nvSpPr>
        <p:spPr>
          <a:xfrm>
            <a:off x="7832108" y="4316524"/>
            <a:ext cx="3602888" cy="2602707"/>
          </a:xfrm>
          <a:prstGeom prst="hexagon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037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A6556-632F-4FE4-8795-C7E3BA4B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52414-E50D-4F14-868C-A3CD7BF03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61" y="1459304"/>
            <a:ext cx="5058441" cy="379383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070CB-D19E-4F01-AE1F-4B9639EAC1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875" y="1425712"/>
            <a:ext cx="5103231" cy="382742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A8B703-ED3C-4DF9-899B-B38D593E08B1}"/>
              </a:ext>
            </a:extLst>
          </p:cNvPr>
          <p:cNvGrpSpPr/>
          <p:nvPr/>
        </p:nvGrpSpPr>
        <p:grpSpPr>
          <a:xfrm>
            <a:off x="0" y="-15554"/>
            <a:ext cx="12192000" cy="1028700"/>
            <a:chOff x="0" y="-15554"/>
            <a:chExt cx="12192000" cy="10287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D96589-8FA9-4E5B-9CEC-A073C9E95724}"/>
                </a:ext>
              </a:extLst>
            </p:cNvPr>
            <p:cNvSpPr/>
            <p:nvPr/>
          </p:nvSpPr>
          <p:spPr>
            <a:xfrm>
              <a:off x="0" y="-15554"/>
              <a:ext cx="12192000" cy="10287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1173F0D-E4B0-4233-9B41-B55F7AD88A25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0025"/>
              <a:ext cx="10515600" cy="6775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2022 Plots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4C3EFE-7CF9-447F-9CA1-54A42CD6F369}"/>
              </a:ext>
            </a:extLst>
          </p:cNvPr>
          <p:cNvSpPr txBox="1"/>
          <p:nvPr/>
        </p:nvSpPr>
        <p:spPr>
          <a:xfrm>
            <a:off x="628261" y="5253135"/>
            <a:ext cx="5058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Living mulch + strip width 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E2652-ABA7-4839-B269-C3592195B019}"/>
              </a:ext>
            </a:extLst>
          </p:cNvPr>
          <p:cNvSpPr txBox="1"/>
          <p:nvPr/>
        </p:nvSpPr>
        <p:spPr>
          <a:xfrm>
            <a:off x="6366269" y="5253135"/>
            <a:ext cx="5058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Cereal rye + broadcast application</a:t>
            </a:r>
          </a:p>
        </p:txBody>
      </p:sp>
    </p:spTree>
    <p:extLst>
      <p:ext uri="{BB962C8B-B14F-4D97-AF65-F5344CB8AC3E}">
        <p14:creationId xmlns:p14="http://schemas.microsoft.com/office/powerpoint/2010/main" val="372929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5A42DA-6E1D-40D2-AEB8-6CD087A2B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982299" cy="554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4BE40F-7F0C-4DDF-8579-41F68EA65A04}"/>
              </a:ext>
            </a:extLst>
          </p:cNvPr>
          <p:cNvSpPr txBox="1"/>
          <p:nvPr/>
        </p:nvSpPr>
        <p:spPr>
          <a:xfrm>
            <a:off x="3439160" y="5923280"/>
            <a:ext cx="531368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 significant difference between cover crop treatments</a:t>
            </a:r>
          </a:p>
        </p:txBody>
      </p:sp>
    </p:spTree>
    <p:extLst>
      <p:ext uri="{BB962C8B-B14F-4D97-AF65-F5344CB8AC3E}">
        <p14:creationId xmlns:p14="http://schemas.microsoft.com/office/powerpoint/2010/main" val="321432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D8B8-55A8-42C9-B976-04F42E6C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78613"/>
          </a:xfrm>
        </p:spPr>
        <p:txBody>
          <a:bodyPr anchor="ctr"/>
          <a:lstStyle/>
          <a:p>
            <a:r>
              <a:rPr lang="en-US" dirty="0"/>
              <a:t>Without herbicides, cereal rye and living mulch effectively reduced palmer amaranth plant number</a:t>
            </a:r>
          </a:p>
          <a:p>
            <a:r>
              <a:rPr lang="en-US" dirty="0"/>
              <a:t>Herbicides with </a:t>
            </a:r>
            <a:r>
              <a:rPr lang="en-US" dirty="0" err="1"/>
              <a:t>covercrops</a:t>
            </a:r>
            <a:r>
              <a:rPr lang="en-US" dirty="0"/>
              <a:t> reduced palmer amaranth plant number and biomass in cereal rye, crimson clover, and bare ground scenarios</a:t>
            </a:r>
          </a:p>
          <a:p>
            <a:r>
              <a:rPr lang="en-US" dirty="0" err="1"/>
              <a:t>Covercrop</a:t>
            </a:r>
            <a:r>
              <a:rPr lang="en-US" dirty="0"/>
              <a:t> did not affect cotton yield for years 1, 2, 3, and 4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E4CA5-92D5-47A2-A680-DFF0DB42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FBF1A3-6822-44D8-9A83-EA2865FD5D0A}"/>
              </a:ext>
            </a:extLst>
          </p:cNvPr>
          <p:cNvSpPr/>
          <p:nvPr/>
        </p:nvSpPr>
        <p:spPr>
          <a:xfrm>
            <a:off x="0" y="-15555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dirty="0"/>
              <a:t>Take Home</a:t>
            </a:r>
          </a:p>
        </p:txBody>
      </p:sp>
    </p:spTree>
    <p:extLst>
      <p:ext uri="{BB962C8B-B14F-4D97-AF65-F5344CB8AC3E}">
        <p14:creationId xmlns:p14="http://schemas.microsoft.com/office/powerpoint/2010/main" val="316867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AF37-1888-4CF2-A0EB-6882FD1B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12956"/>
            <a:ext cx="10515600" cy="604683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300" dirty="0"/>
              <a:t>Evaluating planting arrangement, herbicide persistence, and weed management using cereal rye cover crop in Georgia peanut</a:t>
            </a:r>
          </a:p>
        </p:txBody>
      </p:sp>
    </p:spTree>
    <p:extLst>
      <p:ext uri="{BB962C8B-B14F-4D97-AF65-F5344CB8AC3E}">
        <p14:creationId xmlns:p14="http://schemas.microsoft.com/office/powerpoint/2010/main" val="4278166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0496-BFAE-1101-72E0-80438190F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219" y="1460359"/>
            <a:ext cx="7727066" cy="435133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Georgia makes up &gt;52% peanut production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11 recorded cases of herbicide resistant weeds in Georgia </a:t>
            </a:r>
            <a:r>
              <a:rPr lang="en-US" i="1" dirty="0"/>
              <a:t>(Heap 2023)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Cover crops affect herbicide efficacy, alter weed control, and create a risk for peanut injury from carryover </a:t>
            </a:r>
            <a:r>
              <a:rPr lang="en-US" i="1" dirty="0"/>
              <a:t>(Perkins 2020)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Evaluations of the potential risk/benefits of cover crops in peanut production is crucial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D57F53-9179-A4D6-E9EE-720018D15FC2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819A94-8037-A8AA-2C34-F9F9DE62FF3C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64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Peanuts and Cover Crops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15602-F26A-B020-1B8A-1E93B4E50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A8F9E-B07F-AF70-840F-B557B7BFC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1871" y="1797248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7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887EC-D88F-41F4-887B-F7FA8074B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" y="976188"/>
            <a:ext cx="7028329" cy="53861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</a:pPr>
            <a:r>
              <a:rPr lang="en-US" dirty="0"/>
              <a:t>Trial locations for: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</a:pPr>
            <a:r>
              <a:rPr lang="en-US" sz="2800" dirty="0"/>
              <a:t>2023:       Midville and       Tifton, GA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</a:pPr>
            <a:r>
              <a:rPr lang="en-US" dirty="0"/>
              <a:t>Variety: Georgia-06G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</a:pPr>
            <a:r>
              <a:rPr lang="en-US" dirty="0"/>
              <a:t>High yielding and TSWV resistant runner cultivar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Plot size 12 ft by 30 ft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Seeds planted at 88,000 seeds acre</a:t>
            </a:r>
            <a:r>
              <a:rPr lang="en-US" baseline="30000" dirty="0"/>
              <a:t>-1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36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B6F3B0-F631-4DCA-A321-4CD059F4641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2C5CF-7B2F-4A8B-8021-86D2D814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785"/>
            <a:ext cx="12192000" cy="6480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Materials and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B7DAA-E770-4AA4-B912-307711AB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C8FB72F-E05E-4EF7-A682-299D0761002C}"/>
              </a:ext>
            </a:extLst>
          </p:cNvPr>
          <p:cNvSpPr/>
          <p:nvPr/>
        </p:nvSpPr>
        <p:spPr>
          <a:xfrm>
            <a:off x="1803749" y="1656167"/>
            <a:ext cx="329512" cy="28761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65358C7-DED7-4C96-BD42-D3572663E07B}"/>
              </a:ext>
            </a:extLst>
          </p:cNvPr>
          <p:cNvSpPr/>
          <p:nvPr/>
        </p:nvSpPr>
        <p:spPr>
          <a:xfrm>
            <a:off x="4203768" y="1656167"/>
            <a:ext cx="329512" cy="28761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4E35B1-DDD3-5062-A855-B5C951769E9E}"/>
              </a:ext>
            </a:extLst>
          </p:cNvPr>
          <p:cNvGrpSpPr/>
          <p:nvPr/>
        </p:nvGrpSpPr>
        <p:grpSpPr>
          <a:xfrm>
            <a:off x="2987589" y="4206281"/>
            <a:ext cx="2278816" cy="2651719"/>
            <a:chOff x="8593773" y="1203485"/>
            <a:chExt cx="3212112" cy="40235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D17F22-F335-4E24-A5FD-A508DA7ACDDC}"/>
                </a:ext>
              </a:extLst>
            </p:cNvPr>
            <p:cNvGrpSpPr/>
            <p:nvPr/>
          </p:nvGrpSpPr>
          <p:grpSpPr>
            <a:xfrm>
              <a:off x="8593773" y="1203485"/>
              <a:ext cx="3212112" cy="4023522"/>
              <a:chOff x="8896866" y="2834478"/>
              <a:chExt cx="3212112" cy="402352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2FA36A6-608C-46DA-AF06-DBF36213D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896866" y="2834478"/>
                <a:ext cx="3212112" cy="4023522"/>
              </a:xfrm>
              <a:prstGeom prst="rect">
                <a:avLst/>
              </a:prstGeom>
            </p:spPr>
          </p:pic>
          <p:sp>
            <p:nvSpPr>
              <p:cNvPr id="12" name="Star: 5 Points 11">
                <a:extLst>
                  <a:ext uri="{FF2B5EF4-FFF2-40B4-BE49-F238E27FC236}">
                    <a16:creationId xmlns:a16="http://schemas.microsoft.com/office/drawing/2014/main" id="{1B3CCB2A-9B11-4063-9701-77C0CEED8E79}"/>
                  </a:ext>
                </a:extLst>
              </p:cNvPr>
              <p:cNvSpPr/>
              <p:nvPr/>
            </p:nvSpPr>
            <p:spPr>
              <a:xfrm>
                <a:off x="9678819" y="5199554"/>
                <a:ext cx="329512" cy="287617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A899516E-2D6F-46F1-A676-64B7DE1E94E7}"/>
                </a:ext>
              </a:extLst>
            </p:cNvPr>
            <p:cNvSpPr/>
            <p:nvPr/>
          </p:nvSpPr>
          <p:spPr>
            <a:xfrm>
              <a:off x="10660052" y="2927629"/>
              <a:ext cx="329513" cy="287617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dirt path with grass and dirt&#10;&#10;Description automatically generated with medium confidence">
            <a:extLst>
              <a:ext uri="{FF2B5EF4-FFF2-40B4-BE49-F238E27FC236}">
                <a16:creationId xmlns:a16="http://schemas.microsoft.com/office/drawing/2014/main" id="{59B84798-F05B-FEB3-B02B-A6E348CD0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29110" y="1745177"/>
            <a:ext cx="3521173" cy="243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tractor pulling a field&#10;&#10;Description automatically generated">
            <a:extLst>
              <a:ext uri="{FF2B5EF4-FFF2-40B4-BE49-F238E27FC236}">
                <a16:creationId xmlns:a16="http://schemas.microsoft.com/office/drawing/2014/main" id="{609D17DB-1659-05C9-B374-06BF90486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9848" y="3602187"/>
            <a:ext cx="3521175" cy="264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52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241D6-67DE-40B4-9E47-E2921A78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320"/>
            <a:ext cx="10515600" cy="4886643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Living Mulch Affect on Palmer Amaranth Attributes in Cotton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Cereal Grain </a:t>
            </a:r>
            <a:r>
              <a:rPr lang="en-US" sz="4000" dirty="0" err="1"/>
              <a:t>Covercrop</a:t>
            </a:r>
            <a:r>
              <a:rPr lang="en-US" sz="4000" dirty="0"/>
              <a:t> in Peanuts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5657B5-F2C6-4DBE-AED8-A0207F7D22AB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880909-4B28-4DBE-BB31-EF2E03C6CC64}"/>
              </a:ext>
            </a:extLst>
          </p:cNvPr>
          <p:cNvSpPr txBox="1">
            <a:spLocks/>
          </p:cNvSpPr>
          <p:nvPr/>
        </p:nvSpPr>
        <p:spPr>
          <a:xfrm>
            <a:off x="0" y="174785"/>
            <a:ext cx="12192000" cy="64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71515-49B7-4BCE-A3D0-71D7C3BC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72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887EC-D88F-41F4-887B-F7FA8074B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96" y="1203485"/>
            <a:ext cx="4898524" cy="5386130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None/>
            </a:pPr>
            <a:r>
              <a:rPr lang="en-US" u="sng" dirty="0"/>
              <a:t>50 </a:t>
            </a:r>
            <a:r>
              <a:rPr lang="en-US" u="sng" dirty="0" err="1"/>
              <a:t>lbs</a:t>
            </a:r>
            <a:r>
              <a:rPr lang="en-US" u="sng" dirty="0"/>
              <a:t>/A 100% cereal rye drilled in Tifton </a:t>
            </a:r>
            <a:r>
              <a:rPr lang="en-US" b="1" u="sng" dirty="0"/>
              <a:t>(37,082 </a:t>
            </a:r>
            <a:r>
              <a:rPr lang="en-US" b="1" u="sng" dirty="0" err="1"/>
              <a:t>lb</a:t>
            </a:r>
            <a:r>
              <a:rPr lang="en-US" b="1" u="sng" dirty="0"/>
              <a:t>/ac biomass)</a:t>
            </a:r>
            <a:r>
              <a:rPr lang="en-US" b="1" dirty="0"/>
              <a:t>, </a:t>
            </a:r>
            <a:r>
              <a:rPr lang="en-US" dirty="0"/>
              <a:t>and a cereal grain mix (70% cereal rye; 20% oat; 10% wheat) broadcast at</a:t>
            </a:r>
            <a:r>
              <a:rPr lang="en-US" u="sng" dirty="0"/>
              <a:t> 70 </a:t>
            </a:r>
            <a:r>
              <a:rPr lang="en-US" u="sng" dirty="0" err="1"/>
              <a:t>lb</a:t>
            </a:r>
            <a:r>
              <a:rPr lang="en-US" u="sng" dirty="0"/>
              <a:t>/A in Midville </a:t>
            </a:r>
            <a:r>
              <a:rPr lang="en-US" b="1" u="sng" dirty="0"/>
              <a:t>(103,195 </a:t>
            </a:r>
            <a:r>
              <a:rPr lang="en-US" b="1" u="sng" dirty="0" err="1"/>
              <a:t>lb</a:t>
            </a:r>
            <a:r>
              <a:rPr lang="en-US" b="1" u="sng" dirty="0"/>
              <a:t>/ac biomass)</a:t>
            </a:r>
            <a:endParaRPr lang="en-US" sz="2400" b="1" u="sng" dirty="0"/>
          </a:p>
          <a:p>
            <a:pPr marL="1371600" lvl="3" indent="0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None/>
            </a:pPr>
            <a:endParaRPr lang="en-US" dirty="0"/>
          </a:p>
          <a:p>
            <a:r>
              <a:rPr lang="en-US" b="1" u="sng" dirty="0"/>
              <a:t>Midville </a:t>
            </a:r>
            <a:r>
              <a:rPr lang="en-US" dirty="0"/>
              <a:t>planted 5/8; PREs applied 5/9; POSTs applied 6/6</a:t>
            </a:r>
          </a:p>
          <a:p>
            <a:r>
              <a:rPr lang="en-US" b="1" u="sng" dirty="0"/>
              <a:t>Tifton</a:t>
            </a:r>
            <a:r>
              <a:rPr lang="en-US" dirty="0"/>
              <a:t> planted 5/8; PREs applied 5/9; POSTs applied 6/8</a:t>
            </a:r>
          </a:p>
          <a:p>
            <a:pPr marL="0" indent="0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B6F3B0-F631-4DCA-A321-4CD059F4641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2C5CF-7B2F-4A8B-8021-86D2D814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785"/>
            <a:ext cx="5222240" cy="6480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Materials and Methods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CBD458-2A36-419A-A4CF-A98CE06B7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37480"/>
              </p:ext>
            </p:extLst>
          </p:nvPr>
        </p:nvGraphicFramePr>
        <p:xfrm>
          <a:off x="5151120" y="408519"/>
          <a:ext cx="7040880" cy="627469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02249">
                  <a:extLst>
                    <a:ext uri="{9D8B030D-6E8A-4147-A177-3AD203B41FA5}">
                      <a16:colId xmlns:a16="http://schemas.microsoft.com/office/drawing/2014/main" val="179649397"/>
                    </a:ext>
                  </a:extLst>
                </a:gridCol>
                <a:gridCol w="1702249">
                  <a:extLst>
                    <a:ext uri="{9D8B030D-6E8A-4147-A177-3AD203B41FA5}">
                      <a16:colId xmlns:a16="http://schemas.microsoft.com/office/drawing/2014/main" val="379142279"/>
                    </a:ext>
                  </a:extLst>
                </a:gridCol>
                <a:gridCol w="1818191">
                  <a:extLst>
                    <a:ext uri="{9D8B030D-6E8A-4147-A177-3AD203B41FA5}">
                      <a16:colId xmlns:a16="http://schemas.microsoft.com/office/drawing/2014/main" val="4160549989"/>
                    </a:ext>
                  </a:extLst>
                </a:gridCol>
                <a:gridCol w="1818191">
                  <a:extLst>
                    <a:ext uri="{9D8B030D-6E8A-4147-A177-3AD203B41FA5}">
                      <a16:colId xmlns:a16="http://schemas.microsoft.com/office/drawing/2014/main" val="3995150350"/>
                    </a:ext>
                  </a:extLst>
                </a:gridCol>
              </a:tblGrid>
              <a:tr h="24946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Table 1. Proposed treatment structure.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85357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Cover crop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Planting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18013"/>
                  </a:ext>
                </a:extLst>
              </a:tr>
              <a:tr h="249466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 Cover crop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Single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873502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Paraquat+Prowl</a:t>
                      </a:r>
                      <a:r>
                        <a:rPr lang="en-US" sz="1800" dirty="0">
                          <a:effectLst/>
                        </a:rPr>
                        <a:t>+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Valor+Strongarm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Cadre +Warrant+2,4DB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47612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Paraquat+Prowl+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Strongarm+Brake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Cadre +Warrant+2,4DB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93313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Twin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9909326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Paraquat+Prowl+ Valor+Strongarm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Cadre +Warrant+2,4DB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569321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Paraquat+Prowl+ Strongarm+Brake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Cadre +Warrant+2,4DB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154544"/>
                  </a:ext>
                </a:extLst>
              </a:tr>
              <a:tr h="249466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Cereal Grain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Single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201514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Paraquat+Prowl+ Valor+Strongarm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Cadre +Warrant+2,4DB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428621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Paraquat+Prowl+ Strongarm+Brake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Cadre +Warrant+2,4DB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081036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Twin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557238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Paraquat+Prowl+ Valor+Strongarm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Cadre +Warrant+2,4DB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27064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Paraquat+Prowl+ Strongarm+Brake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Cadre +Warrant+2,4DB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19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552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EE427CC-5CF9-BD93-2BF5-5D0789459A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901436"/>
              </p:ext>
            </p:extLst>
          </p:nvPr>
        </p:nvGraphicFramePr>
        <p:xfrm>
          <a:off x="152400" y="1087120"/>
          <a:ext cx="11887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404B8A-3185-911A-5219-3389EF15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A01605-F95A-67B1-CDBB-02D173CFC5A6}"/>
              </a:ext>
            </a:extLst>
          </p:cNvPr>
          <p:cNvGrpSpPr/>
          <p:nvPr/>
        </p:nvGrpSpPr>
        <p:grpSpPr>
          <a:xfrm>
            <a:off x="0" y="-15554"/>
            <a:ext cx="12192000" cy="1028700"/>
            <a:chOff x="0" y="-15554"/>
            <a:chExt cx="12192000" cy="10287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462AD3-CA9A-46E1-A07C-A6EA44102E83}"/>
                </a:ext>
              </a:extLst>
            </p:cNvPr>
            <p:cNvSpPr/>
            <p:nvPr/>
          </p:nvSpPr>
          <p:spPr>
            <a:xfrm>
              <a:off x="0" y="-15554"/>
              <a:ext cx="12192000" cy="10287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3DA60DB-8D43-3D38-883F-4EFBB0DD3DC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0025"/>
              <a:ext cx="10515600" cy="6775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Weed Biomass: Herbicide Effect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0E9302-20EB-0CCC-8895-77370DBDE627}"/>
              </a:ext>
            </a:extLst>
          </p:cNvPr>
          <p:cNvCxnSpPr>
            <a:cxnSpLocks/>
          </p:cNvCxnSpPr>
          <p:nvPr/>
        </p:nvCxnSpPr>
        <p:spPr>
          <a:xfrm>
            <a:off x="5142845" y="1412240"/>
            <a:ext cx="0" cy="37998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10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6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 descr="A lizard in the dirt&#10;&#10;Description automatically generated">
            <a:extLst>
              <a:ext uri="{FF2B5EF4-FFF2-40B4-BE49-F238E27FC236}">
                <a16:creationId xmlns:a16="http://schemas.microsoft.com/office/drawing/2014/main" id="{ECB3B8AC-0CBC-AF82-33B4-AF2890666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664970"/>
            <a:ext cx="3104944" cy="243967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een plants growing in the dirt&#10;&#10;Description automatically generated">
            <a:extLst>
              <a:ext uri="{FF2B5EF4-FFF2-40B4-BE49-F238E27FC236}">
                <a16:creationId xmlns:a16="http://schemas.microsoft.com/office/drawing/2014/main" id="{8822E79C-EBD1-5EF7-141C-D6EEE3D1C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lose up of plants&#10;&#10;Description automatically generated">
            <a:extLst>
              <a:ext uri="{FF2B5EF4-FFF2-40B4-BE49-F238E27FC236}">
                <a16:creationId xmlns:a16="http://schemas.microsoft.com/office/drawing/2014/main" id="{6E474248-BF6D-3030-7367-FD19234B2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343" y="3783149"/>
            <a:ext cx="3201482" cy="2401112"/>
          </a:xfrm>
          <a:prstGeom prst="rect">
            <a:avLst/>
          </a:prstGeom>
        </p:spPr>
      </p:pic>
      <p:pic>
        <p:nvPicPr>
          <p:cNvPr id="19" name="Picture 18" descr="A green plant growing in dirt&#10;&#10;Description automatically generated">
            <a:extLst>
              <a:ext uri="{FF2B5EF4-FFF2-40B4-BE49-F238E27FC236}">
                <a16:creationId xmlns:a16="http://schemas.microsoft.com/office/drawing/2014/main" id="{63B151ED-FD0C-708E-C89E-25643A9B5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251" y="654153"/>
            <a:ext cx="3252903" cy="2439677"/>
          </a:xfrm>
          <a:prstGeom prst="rect">
            <a:avLst/>
          </a:prstGeom>
        </p:spPr>
      </p:pic>
      <p:pic>
        <p:nvPicPr>
          <p:cNvPr id="21" name="Picture 20" descr="A green plant growing in the dirt&#10;&#10;Description automatically generated">
            <a:extLst>
              <a:ext uri="{FF2B5EF4-FFF2-40B4-BE49-F238E27FC236}">
                <a16:creationId xmlns:a16="http://schemas.microsoft.com/office/drawing/2014/main" id="{4A87B8AD-7A85-1929-122D-622EB41A43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820" y="678367"/>
            <a:ext cx="3122143" cy="2412881"/>
          </a:xfrm>
          <a:prstGeom prst="rect">
            <a:avLst/>
          </a:prstGeom>
        </p:spPr>
      </p:pic>
      <p:pic>
        <p:nvPicPr>
          <p:cNvPr id="25" name="Picture 24" descr="A plant growing in the dirt&#10;&#10;Description automatically generated">
            <a:extLst>
              <a:ext uri="{FF2B5EF4-FFF2-40B4-BE49-F238E27FC236}">
                <a16:creationId xmlns:a16="http://schemas.microsoft.com/office/drawing/2014/main" id="{3A5F2F70-CE59-C2C2-7409-2FEEFE4D5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241" y="3819656"/>
            <a:ext cx="3252903" cy="23287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B1C8B8-A6E1-6788-0E30-E6FF1AB76E1E}"/>
              </a:ext>
            </a:extLst>
          </p:cNvPr>
          <p:cNvSpPr txBox="1"/>
          <p:nvPr/>
        </p:nvSpPr>
        <p:spPr>
          <a:xfrm>
            <a:off x="453743" y="49173"/>
            <a:ext cx="3442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Nontreated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FCAB4A-C735-5CC4-620E-72CF5F4F19CA}"/>
              </a:ext>
            </a:extLst>
          </p:cNvPr>
          <p:cNvSpPr txBox="1"/>
          <p:nvPr/>
        </p:nvSpPr>
        <p:spPr>
          <a:xfrm>
            <a:off x="3453760" y="-79457"/>
            <a:ext cx="4521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Strongarm @ 0.225 oz/a + Valor SX @ 3 oz/a +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Gramoxone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3SL @ 20.8 oz/a + Prowl 32 oz/a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AD5AB1-606E-3242-EFEA-1BC07E33E78C}"/>
              </a:ext>
            </a:extLst>
          </p:cNvPr>
          <p:cNvSpPr txBox="1"/>
          <p:nvPr/>
        </p:nvSpPr>
        <p:spPr>
          <a:xfrm>
            <a:off x="7974894" y="-93956"/>
            <a:ext cx="430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Strongarm @ 0.225 oz/a + Brake @ 12 oz/a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Gramoxone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3SL @ 20.8 oz/a + Prowl 32 oz/a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35DF2C-9076-5CB0-636D-FD9790025925}"/>
              </a:ext>
            </a:extLst>
          </p:cNvPr>
          <p:cNvSpPr txBox="1"/>
          <p:nvPr/>
        </p:nvSpPr>
        <p:spPr>
          <a:xfrm rot="16200000">
            <a:off x="-1482977" y="4707811"/>
            <a:ext cx="3442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Single-row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C7F2B3-9691-82A2-AB07-D6FEC763084D}"/>
              </a:ext>
            </a:extLst>
          </p:cNvPr>
          <p:cNvSpPr txBox="1"/>
          <p:nvPr/>
        </p:nvSpPr>
        <p:spPr>
          <a:xfrm rot="16200000">
            <a:off x="-1508391" y="1625576"/>
            <a:ext cx="3442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Twin-row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F4A7DB-88EC-26D4-BF3B-947E7E55409C}"/>
              </a:ext>
            </a:extLst>
          </p:cNvPr>
          <p:cNvSpPr txBox="1"/>
          <p:nvPr/>
        </p:nvSpPr>
        <p:spPr>
          <a:xfrm>
            <a:off x="3978687" y="6444797"/>
            <a:ext cx="4688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Midville 6/26/2023 – 7 WAP/WAT</a:t>
            </a:r>
          </a:p>
        </p:txBody>
      </p:sp>
    </p:spTree>
    <p:extLst>
      <p:ext uri="{BB962C8B-B14F-4D97-AF65-F5344CB8AC3E}">
        <p14:creationId xmlns:p14="http://schemas.microsoft.com/office/powerpoint/2010/main" val="250020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996195A0-D57E-C41E-2F6F-605098F80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16" y="1574941"/>
            <a:ext cx="5141141" cy="34225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field of green plants&#10;&#10;Description automatically generated">
            <a:extLst>
              <a:ext uri="{FF2B5EF4-FFF2-40B4-BE49-F238E27FC236}">
                <a16:creationId xmlns:a16="http://schemas.microsoft.com/office/drawing/2014/main" id="{2889D93B-457A-6C5C-446B-A984F408E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128" y="1574941"/>
            <a:ext cx="5292577" cy="34225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EB878-A7A6-EB4A-6C7B-A72F18681307}"/>
              </a:ext>
            </a:extLst>
          </p:cNvPr>
          <p:cNvSpPr txBox="1"/>
          <p:nvPr/>
        </p:nvSpPr>
        <p:spPr>
          <a:xfrm>
            <a:off x="399597" y="4993717"/>
            <a:ext cx="5292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Single-row + nontreated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77769-D93D-BAE4-90A1-CD1E36D20111}"/>
              </a:ext>
            </a:extLst>
          </p:cNvPr>
          <p:cNvSpPr txBox="1"/>
          <p:nvPr/>
        </p:nvSpPr>
        <p:spPr>
          <a:xfrm>
            <a:off x="6438845" y="4993717"/>
            <a:ext cx="5292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Twin-row + nontreated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E355F-750A-7E24-7B8C-E20DC0DFEB74}"/>
              </a:ext>
            </a:extLst>
          </p:cNvPr>
          <p:cNvSpPr txBox="1"/>
          <p:nvPr/>
        </p:nvSpPr>
        <p:spPr>
          <a:xfrm>
            <a:off x="4381377" y="193749"/>
            <a:ext cx="3429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Tifton, GA – August 10</a:t>
            </a:r>
          </a:p>
          <a:p>
            <a:pPr algn="ctr"/>
            <a:r>
              <a:rPr lang="en-US" sz="2800" dirty="0"/>
              <a:t>12 WAP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E4891-63CC-5821-9AD5-7B121BD53DD2}"/>
              </a:ext>
            </a:extLst>
          </p:cNvPr>
          <p:cNvSpPr txBox="1"/>
          <p:nvPr/>
        </p:nvSpPr>
        <p:spPr>
          <a:xfrm>
            <a:off x="3657601" y="5556255"/>
            <a:ext cx="4469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Weed biomass at the end of the season is 68% higher in single-row peanuts compared to twin-row</a:t>
            </a:r>
          </a:p>
        </p:txBody>
      </p:sp>
    </p:spTree>
    <p:extLst>
      <p:ext uri="{BB962C8B-B14F-4D97-AF65-F5344CB8AC3E}">
        <p14:creationId xmlns:p14="http://schemas.microsoft.com/office/powerpoint/2010/main" val="2031034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DFC47-6646-416D-C0EA-1E88C90C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D1ED64-328B-4063-85BB-B6D4D8B3D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39565" cy="5557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0C4E04-37F0-4061-853D-7B3C537BB5D3}"/>
              </a:ext>
            </a:extLst>
          </p:cNvPr>
          <p:cNvSpPr txBox="1"/>
          <p:nvPr/>
        </p:nvSpPr>
        <p:spPr>
          <a:xfrm>
            <a:off x="3561951" y="762000"/>
            <a:ext cx="49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824C4-04BC-4616-8D98-C0DF814FBD54}"/>
              </a:ext>
            </a:extLst>
          </p:cNvPr>
          <p:cNvSpPr txBox="1"/>
          <p:nvPr/>
        </p:nvSpPr>
        <p:spPr>
          <a:xfrm>
            <a:off x="10411025" y="937736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1CC82-2EF7-4063-9712-CD335BE71D99}"/>
              </a:ext>
            </a:extLst>
          </p:cNvPr>
          <p:cNvSpPr txBox="1"/>
          <p:nvPr/>
        </p:nvSpPr>
        <p:spPr>
          <a:xfrm>
            <a:off x="8706302" y="946666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B8B57D-8C90-4B2C-A54F-8CDC1FBC3C2F}"/>
              </a:ext>
            </a:extLst>
          </p:cNvPr>
          <p:cNvSpPr txBox="1"/>
          <p:nvPr/>
        </p:nvSpPr>
        <p:spPr>
          <a:xfrm>
            <a:off x="5273040" y="1300480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079776-9C4B-47DD-824A-96C1CC30CB88}"/>
              </a:ext>
            </a:extLst>
          </p:cNvPr>
          <p:cNvSpPr txBox="1"/>
          <p:nvPr/>
        </p:nvSpPr>
        <p:spPr>
          <a:xfrm>
            <a:off x="1780975" y="1307068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F4C99-2A6D-4689-9432-0DEDC13FCFEB}"/>
              </a:ext>
            </a:extLst>
          </p:cNvPr>
          <p:cNvSpPr txBox="1"/>
          <p:nvPr/>
        </p:nvSpPr>
        <p:spPr>
          <a:xfrm>
            <a:off x="7054016" y="1485146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0B0C8-F7AA-453C-8519-D50B0CA802C0}"/>
              </a:ext>
            </a:extLst>
          </p:cNvPr>
          <p:cNvSpPr txBox="1"/>
          <p:nvPr/>
        </p:nvSpPr>
        <p:spPr>
          <a:xfrm>
            <a:off x="1371600" y="2406134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9B576-4025-441C-9F81-FA928CCE8D08}"/>
              </a:ext>
            </a:extLst>
          </p:cNvPr>
          <p:cNvSpPr txBox="1"/>
          <p:nvPr/>
        </p:nvSpPr>
        <p:spPr>
          <a:xfrm>
            <a:off x="6506662" y="2590800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E6883-A472-467B-8824-BA5BE7E531B9}"/>
              </a:ext>
            </a:extLst>
          </p:cNvPr>
          <p:cNvSpPr txBox="1"/>
          <p:nvPr/>
        </p:nvSpPr>
        <p:spPr>
          <a:xfrm>
            <a:off x="3064111" y="1552558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8816BA-F32D-4B94-995F-C6819E06B1AC}"/>
              </a:ext>
            </a:extLst>
          </p:cNvPr>
          <p:cNvSpPr txBox="1"/>
          <p:nvPr/>
        </p:nvSpPr>
        <p:spPr>
          <a:xfrm>
            <a:off x="4780742" y="1389998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81D09-E0BE-4ADB-B16B-C40222C9D41C}"/>
              </a:ext>
            </a:extLst>
          </p:cNvPr>
          <p:cNvSpPr txBox="1"/>
          <p:nvPr/>
        </p:nvSpPr>
        <p:spPr>
          <a:xfrm>
            <a:off x="8214004" y="1389998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2C363-B96D-4A38-8C21-9CB83C487E23}"/>
              </a:ext>
            </a:extLst>
          </p:cNvPr>
          <p:cNvSpPr txBox="1"/>
          <p:nvPr/>
        </p:nvSpPr>
        <p:spPr>
          <a:xfrm>
            <a:off x="9913185" y="1315998"/>
            <a:ext cx="49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290D35-FF00-4133-B025-E05D6D1109F5}"/>
              </a:ext>
            </a:extLst>
          </p:cNvPr>
          <p:cNvSpPr txBox="1"/>
          <p:nvPr/>
        </p:nvSpPr>
        <p:spPr>
          <a:xfrm>
            <a:off x="2696662" y="5749834"/>
            <a:ext cx="6258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NT = nontreated</a:t>
            </a:r>
          </a:p>
          <a:p>
            <a:r>
              <a:rPr lang="en-US" b="1" dirty="0"/>
              <a:t>SB = Strongarm @ 0.225 oz/a + Brake @ 12 oz/a </a:t>
            </a:r>
          </a:p>
          <a:p>
            <a:r>
              <a:rPr lang="en-US" b="1" dirty="0"/>
              <a:t>VS = Strongarm @ 0.225 oz/a + Valor SX @ 3 oz/a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4DD49-B1DA-4912-B925-7C3EA33C8ABB}"/>
              </a:ext>
            </a:extLst>
          </p:cNvPr>
          <p:cNvSpPr txBox="1"/>
          <p:nvPr/>
        </p:nvSpPr>
        <p:spPr>
          <a:xfrm>
            <a:off x="8646098" y="6026833"/>
            <a:ext cx="352985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Yield was not affected by planting arrangement</a:t>
            </a:r>
          </a:p>
        </p:txBody>
      </p:sp>
    </p:spTree>
    <p:extLst>
      <p:ext uri="{BB962C8B-B14F-4D97-AF65-F5344CB8AC3E}">
        <p14:creationId xmlns:p14="http://schemas.microsoft.com/office/powerpoint/2010/main" val="10439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8F6C6-BDBF-4F66-8830-F75933B59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tank mix herbicides reduce weed biomass compared to nontreated, regardless of cover crop or planting arrangement</a:t>
            </a:r>
          </a:p>
          <a:p>
            <a:r>
              <a:rPr lang="en-US" dirty="0"/>
              <a:t>At Midville, where late emerging weeds occurred, herbicide use increased peanut yield</a:t>
            </a:r>
          </a:p>
          <a:p>
            <a:r>
              <a:rPr lang="en-US" dirty="0"/>
              <a:t>Twin-row reduced biomass from early emerging weeds at Tifton, GA by 68% </a:t>
            </a:r>
          </a:p>
          <a:p>
            <a:r>
              <a:rPr lang="en-US" dirty="0"/>
              <a:t>Yield was affected by herbicide and </a:t>
            </a:r>
            <a:r>
              <a:rPr lang="en-US" dirty="0" err="1"/>
              <a:t>covercrop</a:t>
            </a:r>
            <a:r>
              <a:rPr lang="en-US" dirty="0"/>
              <a:t> at Tifton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30AC3-27DF-4746-9728-EB89BA4DF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4CEB47-037E-4D9E-83A6-178A3DF74A59}"/>
              </a:ext>
            </a:extLst>
          </p:cNvPr>
          <p:cNvSpPr/>
          <p:nvPr/>
        </p:nvSpPr>
        <p:spPr>
          <a:xfrm>
            <a:off x="0" y="-15555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dirty="0"/>
              <a:t>Take Home</a:t>
            </a:r>
          </a:p>
        </p:txBody>
      </p:sp>
    </p:spTree>
    <p:extLst>
      <p:ext uri="{BB962C8B-B14F-4D97-AF65-F5344CB8AC3E}">
        <p14:creationId xmlns:p14="http://schemas.microsoft.com/office/powerpoint/2010/main" val="3211060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B6F3B0-F631-4DCA-A321-4CD059F4641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2C5CF-7B2F-4A8B-8021-86D2D814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785"/>
            <a:ext cx="12192000" cy="6480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B7DAA-E770-4AA4-B912-307711AB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935" y="5783619"/>
            <a:ext cx="3110023" cy="1028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A01A8-2966-4108-9E52-9F1B2450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41" y="1066438"/>
            <a:ext cx="11925917" cy="5791562"/>
          </a:xfrm>
        </p:spPr>
        <p:txBody>
          <a:bodyPr numCol="2"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Research was funded by: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Cotton Incorporated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Georgia Peanut Commission</a:t>
            </a: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en-US" dirty="0"/>
              <a:t>UGA Research Stations 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Jones Farm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Southeast Georgia Research and Education Center (SEGREC)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J. Phil Campbell Research and Education Center (JPCREC)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Agricultural Specialists: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Chris </a:t>
            </a:r>
            <a:r>
              <a:rPr lang="en-US" dirty="0" err="1"/>
              <a:t>Bocz</a:t>
            </a:r>
            <a:r>
              <a:rPr lang="en-US" dirty="0"/>
              <a:t>, John D. Hale, Sidney Cromer, and Ray Boyd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Undergraduate help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Cotton Incorporated">
            <a:extLst>
              <a:ext uri="{FF2B5EF4-FFF2-40B4-BE49-F238E27FC236}">
                <a16:creationId xmlns:a16="http://schemas.microsoft.com/office/drawing/2014/main" id="{735E372A-37D7-4D8D-BF1E-EE80665C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8935" y="4945366"/>
            <a:ext cx="2572148" cy="8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A97C9-833C-41C9-B9E0-CCB8FEDE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43" y="5559617"/>
            <a:ext cx="1546236" cy="11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60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B6F3B0-F631-4DCA-A321-4CD059F4641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2C5CF-7B2F-4A8B-8021-86D2D814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785"/>
            <a:ext cx="12192000" cy="6480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 you for listening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B7DAA-E770-4AA4-B912-307711AB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906631-637C-49F6-AEDF-B39B0AC3F5E4}"/>
              </a:ext>
            </a:extLst>
          </p:cNvPr>
          <p:cNvSpPr txBox="1"/>
          <p:nvPr/>
        </p:nvSpPr>
        <p:spPr>
          <a:xfrm>
            <a:off x="172993" y="1675901"/>
            <a:ext cx="6010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For any further questions, please contact me at</a:t>
            </a:r>
          </a:p>
          <a:p>
            <a:pPr algn="ctr"/>
            <a:r>
              <a:rPr lang="en-US" sz="2800" dirty="0">
                <a:hlinkClick r:id="rId3"/>
              </a:rPr>
              <a:t>hcl00025@uga.edu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@lind_han9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2052" name="Picture 4" descr="File:Twitter Logo.png - Wikipedia">
            <a:extLst>
              <a:ext uri="{FF2B5EF4-FFF2-40B4-BE49-F238E27FC236}">
                <a16:creationId xmlns:a16="http://schemas.microsoft.com/office/drawing/2014/main" id="{7EF85E0A-A90D-4CD8-A345-2D082147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3016" y="3403704"/>
            <a:ext cx="432486" cy="4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E29E45D-E32A-45E4-BB97-293E3D0C6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086" y="1535691"/>
            <a:ext cx="5571250" cy="4351338"/>
          </a:xfr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DCD75D-4F2A-4461-74B8-07DD1B94F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920" y="4005372"/>
            <a:ext cx="1768913" cy="20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2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33DD-FEF7-4FF4-8335-E221C336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300" dirty="0"/>
              <a:t>Cover crop and living mulch systems with herbicide on Palmer Amaranth (</a:t>
            </a:r>
            <a:r>
              <a:rPr lang="en-US" sz="5200" b="1" i="1" spc="300" dirty="0"/>
              <a:t>Amaranthus palmeri </a:t>
            </a:r>
            <a:r>
              <a:rPr lang="en-US" sz="5200" b="1" spc="300" dirty="0"/>
              <a:t>S. Wats.) population dynamics</a:t>
            </a:r>
            <a:endParaRPr lang="en-US" sz="5200" spc="300" dirty="0"/>
          </a:p>
        </p:txBody>
      </p:sp>
    </p:spTree>
    <p:extLst>
      <p:ext uri="{BB962C8B-B14F-4D97-AF65-F5344CB8AC3E}">
        <p14:creationId xmlns:p14="http://schemas.microsoft.com/office/powerpoint/2010/main" val="107410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18E87-5D2F-4EC6-8FE9-C7913DDA5C66}"/>
              </a:ext>
            </a:extLst>
          </p:cNvPr>
          <p:cNvSpPr txBox="1"/>
          <p:nvPr/>
        </p:nvSpPr>
        <p:spPr>
          <a:xfrm>
            <a:off x="150847" y="1040727"/>
            <a:ext cx="7193696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“Herbicides provide great control</a:t>
            </a:r>
          </a:p>
          <a:p>
            <a:pPr algn="ctr"/>
            <a:r>
              <a:rPr lang="en-US" sz="2800" b="1" i="1" dirty="0"/>
              <a:t>But…</a:t>
            </a:r>
          </a:p>
          <a:p>
            <a:pPr algn="ctr"/>
            <a:r>
              <a:rPr lang="en-US" sz="2800" i="1" dirty="0"/>
              <a:t>Herbicide reliance          herbicide resistance to multiple mechanisms of action”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B7B0BE-A813-47D8-A1C4-C2D095AC8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368" y="1038789"/>
            <a:ext cx="4598738" cy="344905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345A59-1D5E-4D7F-9ED9-C11E047E18DF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7AD841-13D9-4217-9A29-41F57A63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53"/>
            <a:ext cx="10515600" cy="10287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Cotton and Cover Crops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BCA09-EA8F-4135-85DB-084167276FB6}"/>
              </a:ext>
            </a:extLst>
          </p:cNvPr>
          <p:cNvSpPr txBox="1"/>
          <p:nvPr/>
        </p:nvSpPr>
        <p:spPr>
          <a:xfrm>
            <a:off x="7638177" y="4513485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living mulch between cotton strips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9DA72-5A46-4E8B-BC71-C2324E4A71DA}"/>
              </a:ext>
            </a:extLst>
          </p:cNvPr>
          <p:cNvSpPr txBox="1"/>
          <p:nvPr/>
        </p:nvSpPr>
        <p:spPr>
          <a:xfrm>
            <a:off x="-322458" y="2526474"/>
            <a:ext cx="792213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/>
              <a:t>Palmer amaranth is currently resistant to 5 MOA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/>
              <a:t>Cover crops </a:t>
            </a:r>
          </a:p>
          <a:p>
            <a:pPr marL="11430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alter soil environment + decrease light to soil surface</a:t>
            </a:r>
          </a:p>
          <a:p>
            <a:pPr marL="11430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Physical barrier + weed suppression</a:t>
            </a:r>
          </a:p>
          <a:p>
            <a:pPr marL="11430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Reduce exposure to herbicide </a:t>
            </a:r>
            <a:r>
              <a:rPr lang="en-US" sz="2400" i="1" dirty="0"/>
              <a:t>(Wiggins et al. 2017, Hand et al. 2021)</a:t>
            </a:r>
          </a:p>
          <a:p>
            <a:pPr marL="11430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Herbicide more effective </a:t>
            </a:r>
            <a:r>
              <a:rPr lang="en-US" sz="2400" i="1" dirty="0"/>
              <a:t>(Wallace et al. 2019)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Low overall adoption &lt;15% </a:t>
            </a:r>
            <a:endParaRPr lang="en-US" i="1" dirty="0"/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A452E-7710-474B-A936-A6A35B047DDF}"/>
              </a:ext>
            </a:extLst>
          </p:cNvPr>
          <p:cNvSpPr txBox="1"/>
          <p:nvPr/>
        </p:nvSpPr>
        <p:spPr>
          <a:xfrm>
            <a:off x="6756400" y="5002625"/>
            <a:ext cx="5242560" cy="181588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Annual: terminated before cash crop 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Perennial (living mulch): grows synchronously with cash crop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Nitrogen release; cost saver </a:t>
            </a:r>
            <a:r>
              <a:rPr lang="en-US" sz="1400" i="1" dirty="0"/>
              <a:t>(Hill et al. 2017)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Potential tradeoffs </a:t>
            </a:r>
          </a:p>
        </p:txBody>
      </p:sp>
      <p:pic>
        <p:nvPicPr>
          <p:cNvPr id="9" name="Graphic 8" descr="Upward trend">
            <a:extLst>
              <a:ext uri="{FF2B5EF4-FFF2-40B4-BE49-F238E27FC236}">
                <a16:creationId xmlns:a16="http://schemas.microsoft.com/office/drawing/2014/main" id="{FC755DEB-53C0-4F94-AFBD-06B1A05F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9303" y="1948668"/>
            <a:ext cx="4667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993CEBD-BB05-4FB3-9C0C-E2FE80103238}"/>
              </a:ext>
            </a:extLst>
          </p:cNvPr>
          <p:cNvGrpSpPr/>
          <p:nvPr/>
        </p:nvGrpSpPr>
        <p:grpSpPr>
          <a:xfrm>
            <a:off x="9535639" y="886229"/>
            <a:ext cx="2527536" cy="3317325"/>
            <a:chOff x="8896866" y="2834478"/>
            <a:chExt cx="3212112" cy="40235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3594A-4474-4277-9A85-C92708A2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96866" y="2834478"/>
              <a:ext cx="3212112" cy="4023522"/>
            </a:xfrm>
            <a:prstGeom prst="rect">
              <a:avLst/>
            </a:prstGeom>
          </p:spPr>
        </p:pic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B85484A5-04AE-4492-A236-3C99C6657EB2}"/>
                </a:ext>
              </a:extLst>
            </p:cNvPr>
            <p:cNvSpPr/>
            <p:nvPr/>
          </p:nvSpPr>
          <p:spPr>
            <a:xfrm>
              <a:off x="10156613" y="3617826"/>
              <a:ext cx="329512" cy="287617"/>
            </a:xfrm>
            <a:prstGeom prst="star5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940F77A-B69F-42FD-90D7-897BBC508C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63438" y="3207382"/>
            <a:ext cx="2550751" cy="44487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FC6A6B-08CF-4B19-B0CF-DE43E9F2887F}"/>
              </a:ext>
            </a:extLst>
          </p:cNvPr>
          <p:cNvSpPr txBox="1"/>
          <p:nvPr/>
        </p:nvSpPr>
        <p:spPr>
          <a:xfrm>
            <a:off x="8108528" y="6211698"/>
            <a:ext cx="590550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750AB6-1638-4A04-B2BE-F280831C5538}"/>
              </a:ext>
            </a:extLst>
          </p:cNvPr>
          <p:cNvSpPr txBox="1"/>
          <p:nvPr/>
        </p:nvSpPr>
        <p:spPr>
          <a:xfrm>
            <a:off x="9094860" y="6211698"/>
            <a:ext cx="629711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40181-D67A-4146-96BE-93AB7BA42C2A}"/>
              </a:ext>
            </a:extLst>
          </p:cNvPr>
          <p:cNvSpPr txBox="1"/>
          <p:nvPr/>
        </p:nvSpPr>
        <p:spPr>
          <a:xfrm>
            <a:off x="10095889" y="6208533"/>
            <a:ext cx="661457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2D4EBA-08CB-4AFA-BCDE-F0289F245C62}"/>
              </a:ext>
            </a:extLst>
          </p:cNvPr>
          <p:cNvSpPr txBox="1"/>
          <p:nvPr/>
        </p:nvSpPr>
        <p:spPr>
          <a:xfrm>
            <a:off x="11070035" y="6208533"/>
            <a:ext cx="590550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CFD6-95A1-4554-AEB1-FAB02DE22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46" y="1253331"/>
            <a:ext cx="9162004" cy="3321591"/>
          </a:xfrm>
        </p:spPr>
        <p:txBody>
          <a:bodyPr>
            <a:noAutofit/>
          </a:bodyPr>
          <a:lstStyle/>
          <a:p>
            <a:r>
              <a:rPr lang="en-US" sz="2400" dirty="0"/>
              <a:t>Watkinsville, GA: 2020, 2021, 2022, 2023</a:t>
            </a:r>
          </a:p>
          <a:p>
            <a:r>
              <a:rPr lang="en-US" sz="2400" dirty="0"/>
              <a:t>Cover crops and living mulch (two annuals, one perennial, &amp; bare ground):</a:t>
            </a:r>
          </a:p>
          <a:p>
            <a:pPr lvl="1"/>
            <a:r>
              <a:rPr lang="en-US" sz="2200" dirty="0"/>
              <a:t>Cereal rye (</a:t>
            </a:r>
            <a:r>
              <a:rPr lang="en-US" sz="2200" i="1" dirty="0"/>
              <a:t>Secale </a:t>
            </a:r>
            <a:r>
              <a:rPr lang="en-US" sz="2200" i="1" dirty="0" err="1"/>
              <a:t>cereale</a:t>
            </a:r>
            <a:r>
              <a:rPr lang="en-US" sz="2200" i="1" dirty="0"/>
              <a:t> </a:t>
            </a:r>
            <a:r>
              <a:rPr lang="en-US" sz="2200" dirty="0"/>
              <a:t>L.) at 100 </a:t>
            </a:r>
            <a:r>
              <a:rPr lang="en-US" sz="2200" dirty="0" err="1"/>
              <a:t>lb</a:t>
            </a:r>
            <a:r>
              <a:rPr lang="en-US" sz="2200" dirty="0"/>
              <a:t> ac</a:t>
            </a:r>
          </a:p>
          <a:p>
            <a:pPr lvl="1"/>
            <a:r>
              <a:rPr lang="en-US" sz="2200" dirty="0"/>
              <a:t>Crimson clover (</a:t>
            </a:r>
            <a:r>
              <a:rPr lang="en-US" sz="2200" i="1" dirty="0" err="1"/>
              <a:t>Trifolium</a:t>
            </a:r>
            <a:r>
              <a:rPr lang="en-US" sz="2200" i="1" dirty="0"/>
              <a:t> </a:t>
            </a:r>
            <a:r>
              <a:rPr lang="en-US" sz="2200" i="1" dirty="0" err="1"/>
              <a:t>incarnatum</a:t>
            </a:r>
            <a:r>
              <a:rPr lang="en-US" sz="2200" i="1" dirty="0"/>
              <a:t> </a:t>
            </a:r>
            <a:r>
              <a:rPr lang="en-US" sz="2200" dirty="0"/>
              <a:t>L.) at 20 </a:t>
            </a:r>
            <a:r>
              <a:rPr lang="en-US" sz="2200" dirty="0" err="1"/>
              <a:t>lb</a:t>
            </a:r>
            <a:r>
              <a:rPr lang="en-US" sz="2200" dirty="0"/>
              <a:t> ac</a:t>
            </a:r>
          </a:p>
          <a:p>
            <a:pPr lvl="1"/>
            <a:r>
              <a:rPr lang="en-US" sz="2200" dirty="0"/>
              <a:t>White clover (</a:t>
            </a:r>
            <a:r>
              <a:rPr lang="en-US" sz="2200" i="1" dirty="0" err="1"/>
              <a:t>Trifolium</a:t>
            </a:r>
            <a:r>
              <a:rPr lang="en-US" sz="2200" i="1" dirty="0"/>
              <a:t> </a:t>
            </a:r>
            <a:r>
              <a:rPr lang="en-US" sz="2200" i="1" dirty="0" err="1"/>
              <a:t>repens</a:t>
            </a:r>
            <a:r>
              <a:rPr lang="en-US" sz="2200" i="1" dirty="0"/>
              <a:t> </a:t>
            </a:r>
            <a:r>
              <a:rPr lang="en-US" sz="2200" dirty="0"/>
              <a:t>L. ‘</a:t>
            </a:r>
            <a:r>
              <a:rPr lang="en-US" sz="2200" dirty="0" err="1"/>
              <a:t>Durana</a:t>
            </a:r>
            <a:r>
              <a:rPr lang="en-US" sz="2200" baseline="30000" dirty="0"/>
              <a:t>®</a:t>
            </a:r>
            <a:r>
              <a:rPr lang="en-US" sz="2200" dirty="0"/>
              <a:t>’) at 20 </a:t>
            </a:r>
            <a:r>
              <a:rPr lang="en-US" sz="2200" dirty="0" err="1"/>
              <a:t>lb</a:t>
            </a:r>
            <a:r>
              <a:rPr lang="en-US" sz="2200" dirty="0"/>
              <a:t> ac</a:t>
            </a:r>
          </a:p>
          <a:p>
            <a:pPr lvl="1"/>
            <a:r>
              <a:rPr lang="en-US" sz="2200" dirty="0"/>
              <a:t>Bare ground</a:t>
            </a:r>
          </a:p>
          <a:p>
            <a:r>
              <a:rPr lang="en-US" sz="2400" dirty="0"/>
              <a:t>DG 3615 Cotton (38,000 seed/acre)</a:t>
            </a:r>
          </a:p>
          <a:p>
            <a:pPr lvl="1"/>
            <a:r>
              <a:rPr lang="en-US" sz="2200" dirty="0"/>
              <a:t>Irrigated based on UGA check book method </a:t>
            </a:r>
            <a:r>
              <a:rPr lang="en-US" sz="2000" dirty="0"/>
              <a:t>(</a:t>
            </a:r>
            <a:r>
              <a:rPr lang="en-US" sz="2000" i="1" dirty="0"/>
              <a:t>Porter, 2021</a:t>
            </a:r>
            <a:r>
              <a:rPr lang="en-US" sz="2000" dirty="0"/>
              <a:t>)</a:t>
            </a:r>
            <a:endParaRPr lang="en-US" dirty="0"/>
          </a:p>
          <a:p>
            <a:r>
              <a:rPr lang="en-US" sz="2400" dirty="0"/>
              <a:t>Plots 36 ft by 54 ft</a:t>
            </a:r>
          </a:p>
          <a:p>
            <a:r>
              <a:rPr lang="en-US" sz="2400" dirty="0"/>
              <a:t>Randomized complete block design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FF4E1-EBED-49D0-985F-139692B93CAE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C7AC9-2CF3-4BC6-AAD9-5628FBA36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7CBB3F-1F92-4770-AE55-733043AF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53"/>
            <a:ext cx="10515600" cy="10287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Materials and Methods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0587963-AF02-4CD6-B652-BC7212997389}"/>
              </a:ext>
            </a:extLst>
          </p:cNvPr>
          <p:cNvSpPr/>
          <p:nvPr/>
        </p:nvSpPr>
        <p:spPr>
          <a:xfrm>
            <a:off x="7260339" y="2563201"/>
            <a:ext cx="354114" cy="461665"/>
          </a:xfrm>
          <a:prstGeom prst="rightBrace">
            <a:avLst>
              <a:gd name="adj1" fmla="val 0"/>
              <a:gd name="adj2" fmla="val 51851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2BE72B-18AD-4CC4-9CBF-578B1949AF0F}"/>
              </a:ext>
            </a:extLst>
          </p:cNvPr>
          <p:cNvSpPr txBox="1"/>
          <p:nvPr/>
        </p:nvSpPr>
        <p:spPr>
          <a:xfrm>
            <a:off x="7735310" y="2563201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annuals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A0466-8E81-4D85-8473-7A176DA58063}"/>
              </a:ext>
            </a:extLst>
          </p:cNvPr>
          <p:cNvSpPr txBox="1"/>
          <p:nvPr/>
        </p:nvSpPr>
        <p:spPr>
          <a:xfrm>
            <a:off x="7589724" y="4076637"/>
            <a:ext cx="46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cotton rows: 4 harvested for yield, 4 used in Palmer amaranth subplots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0818D-3AA0-442A-BE99-8F04E3AFE34E}"/>
              </a:ext>
            </a:extLst>
          </p:cNvPr>
          <p:cNvCxnSpPr/>
          <p:nvPr/>
        </p:nvCxnSpPr>
        <p:spPr>
          <a:xfrm>
            <a:off x="7565913" y="3328639"/>
            <a:ext cx="3387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824B75-66D7-4AE8-8099-F18CE5CADFC6}"/>
              </a:ext>
            </a:extLst>
          </p:cNvPr>
          <p:cNvSpPr txBox="1"/>
          <p:nvPr/>
        </p:nvSpPr>
        <p:spPr>
          <a:xfrm>
            <a:off x="7959512" y="3045459"/>
            <a:ext cx="136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perennial</a:t>
            </a:r>
          </a:p>
        </p:txBody>
      </p:sp>
    </p:spTree>
    <p:extLst>
      <p:ext uri="{BB962C8B-B14F-4D97-AF65-F5344CB8AC3E}">
        <p14:creationId xmlns:p14="http://schemas.microsoft.com/office/powerpoint/2010/main" val="334452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40F77A-B69F-42FD-90D7-897BBC50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04340" y="3348283"/>
            <a:ext cx="2268947" cy="44487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FC6A6B-08CF-4B19-B0CF-DE43E9F2887F}"/>
              </a:ext>
            </a:extLst>
          </p:cNvPr>
          <p:cNvSpPr txBox="1"/>
          <p:nvPr/>
        </p:nvSpPr>
        <p:spPr>
          <a:xfrm>
            <a:off x="8108528" y="6128574"/>
            <a:ext cx="590550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750AB6-1638-4A04-B2BE-F280831C5538}"/>
              </a:ext>
            </a:extLst>
          </p:cNvPr>
          <p:cNvSpPr txBox="1"/>
          <p:nvPr/>
        </p:nvSpPr>
        <p:spPr>
          <a:xfrm>
            <a:off x="9094860" y="6128574"/>
            <a:ext cx="629711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40181-D67A-4146-96BE-93AB7BA42C2A}"/>
              </a:ext>
            </a:extLst>
          </p:cNvPr>
          <p:cNvSpPr txBox="1"/>
          <p:nvPr/>
        </p:nvSpPr>
        <p:spPr>
          <a:xfrm>
            <a:off x="10095889" y="6125409"/>
            <a:ext cx="661457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2D4EBA-08CB-4AFA-BCDE-F0289F245C62}"/>
              </a:ext>
            </a:extLst>
          </p:cNvPr>
          <p:cNvSpPr txBox="1"/>
          <p:nvPr/>
        </p:nvSpPr>
        <p:spPr>
          <a:xfrm>
            <a:off x="11070035" y="6125409"/>
            <a:ext cx="590550" cy="4308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CFD6-95A1-4554-AEB1-FAB02DE22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46" y="1253331"/>
            <a:ext cx="9162004" cy="3321591"/>
          </a:xfrm>
        </p:spPr>
        <p:txBody>
          <a:bodyPr>
            <a:noAutofit/>
          </a:bodyPr>
          <a:lstStyle/>
          <a:p>
            <a:r>
              <a:rPr lang="en-US" sz="2400" dirty="0" err="1"/>
              <a:t>Watksinville</a:t>
            </a:r>
            <a:r>
              <a:rPr lang="en-US" sz="2400" dirty="0"/>
              <a:t>, GA: 2020, 2021, 2022</a:t>
            </a:r>
          </a:p>
          <a:p>
            <a:r>
              <a:rPr lang="en-US" sz="2400" dirty="0"/>
              <a:t>Cover crops and living mulch (two annuals, one perennial, &amp; bare ground):</a:t>
            </a:r>
          </a:p>
          <a:p>
            <a:pPr lvl="1"/>
            <a:r>
              <a:rPr lang="en-US" sz="2200" dirty="0"/>
              <a:t>Cereal rye (</a:t>
            </a:r>
            <a:r>
              <a:rPr lang="en-US" sz="2200" i="1" dirty="0"/>
              <a:t>Secale </a:t>
            </a:r>
            <a:r>
              <a:rPr lang="en-US" sz="2200" i="1" dirty="0" err="1"/>
              <a:t>cereale</a:t>
            </a:r>
            <a:r>
              <a:rPr lang="en-US" sz="2200" i="1" dirty="0"/>
              <a:t> </a:t>
            </a:r>
            <a:r>
              <a:rPr lang="en-US" sz="2200" dirty="0"/>
              <a:t>L.) at 112 kg ha</a:t>
            </a:r>
            <a:r>
              <a:rPr lang="en-US" sz="2200" baseline="30000" dirty="0"/>
              <a:t>-1</a:t>
            </a:r>
            <a:r>
              <a:rPr lang="en-US" sz="2200" dirty="0"/>
              <a:t> </a:t>
            </a:r>
          </a:p>
          <a:p>
            <a:pPr lvl="1"/>
            <a:r>
              <a:rPr lang="en-US" sz="2200" dirty="0"/>
              <a:t>Crimson clover (</a:t>
            </a:r>
            <a:r>
              <a:rPr lang="en-US" sz="2200" i="1" dirty="0" err="1"/>
              <a:t>Trifolium</a:t>
            </a:r>
            <a:r>
              <a:rPr lang="en-US" sz="2200" i="1" dirty="0"/>
              <a:t> </a:t>
            </a:r>
            <a:r>
              <a:rPr lang="en-US" sz="2200" i="1" dirty="0" err="1"/>
              <a:t>incarnatum</a:t>
            </a:r>
            <a:r>
              <a:rPr lang="en-US" sz="2200" i="1" dirty="0"/>
              <a:t> </a:t>
            </a:r>
            <a:r>
              <a:rPr lang="en-US" sz="2200" dirty="0"/>
              <a:t>L.) at 22 kg ha</a:t>
            </a:r>
            <a:r>
              <a:rPr lang="en-US" sz="2200" baseline="30000" dirty="0"/>
              <a:t>-1</a:t>
            </a:r>
            <a:r>
              <a:rPr lang="en-US" sz="2200" dirty="0"/>
              <a:t> </a:t>
            </a:r>
          </a:p>
          <a:p>
            <a:pPr lvl="1"/>
            <a:r>
              <a:rPr lang="en-US" sz="2200" dirty="0"/>
              <a:t>White clover (</a:t>
            </a:r>
            <a:r>
              <a:rPr lang="en-US" sz="2200" i="1" dirty="0" err="1"/>
              <a:t>Trifolium</a:t>
            </a:r>
            <a:r>
              <a:rPr lang="en-US" sz="2200" i="1" dirty="0"/>
              <a:t> </a:t>
            </a:r>
            <a:r>
              <a:rPr lang="en-US" sz="2200" i="1" dirty="0" err="1"/>
              <a:t>repens</a:t>
            </a:r>
            <a:r>
              <a:rPr lang="en-US" sz="2200" i="1" dirty="0"/>
              <a:t> </a:t>
            </a:r>
            <a:r>
              <a:rPr lang="en-US" sz="2200" dirty="0"/>
              <a:t>L. ‘</a:t>
            </a:r>
            <a:r>
              <a:rPr lang="en-US" sz="2200" dirty="0" err="1"/>
              <a:t>Durana</a:t>
            </a:r>
            <a:r>
              <a:rPr lang="en-US" sz="2200" baseline="30000" dirty="0"/>
              <a:t>®</a:t>
            </a:r>
            <a:r>
              <a:rPr lang="en-US" sz="2200" dirty="0"/>
              <a:t>’) at 22 kg ha</a:t>
            </a:r>
            <a:r>
              <a:rPr lang="en-US" sz="2200" baseline="30000" dirty="0"/>
              <a:t>-1</a:t>
            </a:r>
            <a:r>
              <a:rPr lang="en-US" sz="2200" dirty="0"/>
              <a:t> </a:t>
            </a:r>
          </a:p>
          <a:p>
            <a:pPr lvl="1"/>
            <a:r>
              <a:rPr lang="en-US" sz="2200" dirty="0"/>
              <a:t>Bare ground</a:t>
            </a:r>
          </a:p>
          <a:p>
            <a:r>
              <a:rPr lang="en-US" sz="2400" dirty="0"/>
              <a:t>DG 3615 Cotton (93,898 seed/ha)</a:t>
            </a:r>
          </a:p>
          <a:p>
            <a:pPr lvl="1"/>
            <a:r>
              <a:rPr lang="en-US" sz="2200" dirty="0"/>
              <a:t>Irrigated based on UGA check book method </a:t>
            </a:r>
            <a:r>
              <a:rPr lang="en-US" sz="2000" dirty="0"/>
              <a:t>(</a:t>
            </a:r>
            <a:r>
              <a:rPr lang="en-US" sz="2000" i="1" dirty="0"/>
              <a:t>Porter, 2021</a:t>
            </a:r>
            <a:r>
              <a:rPr lang="en-US" sz="2000" dirty="0"/>
              <a:t>)</a:t>
            </a:r>
          </a:p>
          <a:p>
            <a:r>
              <a:rPr lang="en-US" sz="2400" dirty="0"/>
              <a:t>Randomized complete block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FF4E1-EBED-49D0-985F-139692B93CAE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C7AC9-2CF3-4BC6-AAD9-5628FBA3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7CBB3F-1F92-4770-AE55-733043AF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53"/>
            <a:ext cx="10515600" cy="10287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Materials and Methods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93CEBD-BB05-4FB3-9C0C-E2FE80103238}"/>
              </a:ext>
            </a:extLst>
          </p:cNvPr>
          <p:cNvGrpSpPr/>
          <p:nvPr/>
        </p:nvGrpSpPr>
        <p:grpSpPr>
          <a:xfrm>
            <a:off x="9544050" y="1120844"/>
            <a:ext cx="2527536" cy="3317325"/>
            <a:chOff x="8896866" y="2834478"/>
            <a:chExt cx="3212112" cy="40235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3594A-4474-4277-9A85-C92708A2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96866" y="2834478"/>
              <a:ext cx="3212112" cy="4023522"/>
            </a:xfrm>
            <a:prstGeom prst="rect">
              <a:avLst/>
            </a:prstGeom>
          </p:spPr>
        </p:pic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B85484A5-04AE-4492-A236-3C99C6657EB2}"/>
                </a:ext>
              </a:extLst>
            </p:cNvPr>
            <p:cNvSpPr/>
            <p:nvPr/>
          </p:nvSpPr>
          <p:spPr>
            <a:xfrm>
              <a:off x="10156613" y="3617826"/>
              <a:ext cx="329512" cy="287617"/>
            </a:xfrm>
            <a:prstGeom prst="star5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0587963-AF02-4CD6-B652-BC7212997389}"/>
              </a:ext>
            </a:extLst>
          </p:cNvPr>
          <p:cNvSpPr/>
          <p:nvPr/>
        </p:nvSpPr>
        <p:spPr>
          <a:xfrm>
            <a:off x="7260339" y="2563201"/>
            <a:ext cx="354114" cy="461665"/>
          </a:xfrm>
          <a:prstGeom prst="rightBrace">
            <a:avLst>
              <a:gd name="adj1" fmla="val 0"/>
              <a:gd name="adj2" fmla="val 51851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2BE72B-18AD-4CC4-9CBF-578B1949AF0F}"/>
              </a:ext>
            </a:extLst>
          </p:cNvPr>
          <p:cNvSpPr txBox="1"/>
          <p:nvPr/>
        </p:nvSpPr>
        <p:spPr>
          <a:xfrm>
            <a:off x="7735310" y="2563201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Annuals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9F3BEA-0FD4-4256-8ADC-825E372697CF}"/>
              </a:ext>
            </a:extLst>
          </p:cNvPr>
          <p:cNvSpPr/>
          <p:nvPr/>
        </p:nvSpPr>
        <p:spPr>
          <a:xfrm>
            <a:off x="-26394" y="-23039"/>
            <a:ext cx="12218394" cy="6858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1">
                <a:shade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32D6A-8014-40C2-B66D-E726B1DF2CCE}"/>
              </a:ext>
            </a:extLst>
          </p:cNvPr>
          <p:cNvSpPr txBox="1"/>
          <p:nvPr/>
        </p:nvSpPr>
        <p:spPr>
          <a:xfrm>
            <a:off x="1628243" y="150914"/>
            <a:ext cx="8702162" cy="322854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No previous Palmer amaranth population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(2020) 25,000 seed m</a:t>
            </a:r>
            <a:r>
              <a:rPr lang="en-US" sz="2500" baseline="30000" dirty="0"/>
              <a:t>-2</a:t>
            </a:r>
            <a:r>
              <a:rPr lang="en-US" sz="2500" dirty="0"/>
              <a:t> (Palmer amaranth) placed in 9 m</a:t>
            </a:r>
            <a:r>
              <a:rPr lang="en-US" sz="2500" baseline="30000" dirty="0"/>
              <a:t>-2</a:t>
            </a:r>
            <a:r>
              <a:rPr lang="en-US" sz="2500" dirty="0"/>
              <a:t> subplots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20 soil cores (annually) for seed bank density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Seeds collected from end-of-season added back to each plot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73848-5CC9-4244-B1CD-8C69D4ACA6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149" y="3493071"/>
            <a:ext cx="3313034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6C8EC-2D3C-468A-B0F9-D8B2E15383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404" y="3493071"/>
            <a:ext cx="3155328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974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CFD6-95A1-4554-AEB1-FAB02DE22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325" y="1133239"/>
            <a:ext cx="7779024" cy="4850906"/>
          </a:xfrm>
        </p:spPr>
        <p:txBody>
          <a:bodyPr>
            <a:normAutofit/>
          </a:bodyPr>
          <a:lstStyle/>
          <a:p>
            <a:r>
              <a:rPr lang="en-US" sz="2400" dirty="0"/>
              <a:t>Burndown application for CR, CC, and BG </a:t>
            </a:r>
          </a:p>
          <a:p>
            <a:r>
              <a:rPr lang="en-US" sz="2400" dirty="0"/>
              <a:t>Strip width spray of 20 cm for LM</a:t>
            </a:r>
          </a:p>
          <a:p>
            <a:r>
              <a:rPr lang="en-US" sz="2400" dirty="0"/>
              <a:t>Herbicide management based on seedling emergence</a:t>
            </a:r>
          </a:p>
          <a:p>
            <a:r>
              <a:rPr lang="en-US" sz="2400" dirty="0"/>
              <a:t>NO residuals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FF4E1-EBED-49D0-985F-139692B93CAE}"/>
              </a:ext>
            </a:extLst>
          </p:cNvPr>
          <p:cNvSpPr/>
          <p:nvPr/>
        </p:nvSpPr>
        <p:spPr>
          <a:xfrm>
            <a:off x="0" y="-15554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C7AC9-2CF3-4BC6-AAD9-5628FBA36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4238"/>
            <a:ext cx="2278815" cy="7537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7CBB3F-1F92-4770-AE55-733043AF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53"/>
            <a:ext cx="10515600" cy="10287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Herbicide Management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FFDCF9-C970-49EB-ABE1-8C2967E69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11195"/>
              </p:ext>
            </p:extLst>
          </p:nvPr>
        </p:nvGraphicFramePr>
        <p:xfrm>
          <a:off x="2436132" y="3027100"/>
          <a:ext cx="7779024" cy="365984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701649">
                  <a:extLst>
                    <a:ext uri="{9D8B030D-6E8A-4147-A177-3AD203B41FA5}">
                      <a16:colId xmlns:a16="http://schemas.microsoft.com/office/drawing/2014/main" val="3615310353"/>
                    </a:ext>
                  </a:extLst>
                </a:gridCol>
                <a:gridCol w="2664903">
                  <a:extLst>
                    <a:ext uri="{9D8B030D-6E8A-4147-A177-3AD203B41FA5}">
                      <a16:colId xmlns:a16="http://schemas.microsoft.com/office/drawing/2014/main" val="3681994114"/>
                    </a:ext>
                  </a:extLst>
                </a:gridCol>
                <a:gridCol w="1206236">
                  <a:extLst>
                    <a:ext uri="{9D8B030D-6E8A-4147-A177-3AD203B41FA5}">
                      <a16:colId xmlns:a16="http://schemas.microsoft.com/office/drawing/2014/main" val="1905311085"/>
                    </a:ext>
                  </a:extLst>
                </a:gridCol>
                <a:gridCol w="1206236">
                  <a:extLst>
                    <a:ext uri="{9D8B030D-6E8A-4147-A177-3AD203B41FA5}">
                      <a16:colId xmlns:a16="http://schemas.microsoft.com/office/drawing/2014/main" val="1068282145"/>
                    </a:ext>
                  </a:extLst>
                </a:gridCol>
              </a:tblGrid>
              <a:tr h="7337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Herbicide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Rate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WAP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764585"/>
                  </a:ext>
                </a:extLst>
              </a:tr>
              <a:tr h="26818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57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glufosinate</a:t>
                      </a:r>
                      <a:r>
                        <a:rPr lang="en-US" sz="2400" dirty="0"/>
                        <a:t>-ammonium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32 oz/ac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59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glufosinate</a:t>
                      </a:r>
                      <a:r>
                        <a:rPr lang="en-US" sz="2400" dirty="0"/>
                        <a:t>-ammonium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 oz/ac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722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glyphosate + </a:t>
                      </a:r>
                      <a:r>
                        <a:rPr lang="en-US" sz="2400" dirty="0" err="1"/>
                        <a:t>carfentrazone</a:t>
                      </a:r>
                      <a:r>
                        <a:rPr lang="en-US" sz="2400" dirty="0"/>
                        <a:t>-ethyl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 oz/ac and 2 oz/ac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73957"/>
                  </a:ext>
                </a:extLst>
              </a:tr>
            </a:tbl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63A3ED-881D-4E7D-862C-C9AD0BB37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9" y="892948"/>
            <a:ext cx="2685412" cy="20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4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B4AB0FA5-EF9F-09E4-725D-FEA3F339EC5F}"/>
              </a:ext>
            </a:extLst>
          </p:cNvPr>
          <p:cNvSpPr/>
          <p:nvPr/>
        </p:nvSpPr>
        <p:spPr>
          <a:xfrm>
            <a:off x="822823" y="5132717"/>
            <a:ext cx="810510" cy="1040606"/>
          </a:xfrm>
          <a:prstGeom prst="fram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AutoShape 109">
            <a:extLst>
              <a:ext uri="{FF2B5EF4-FFF2-40B4-BE49-F238E27FC236}">
                <a16:creationId xmlns:a16="http://schemas.microsoft.com/office/drawing/2014/main" id="{B828B1F2-56C7-3C6C-EDD4-B18EE2AB05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8193" y="2288474"/>
            <a:ext cx="0" cy="2602707"/>
          </a:xfrm>
          <a:prstGeom prst="straightConnector1">
            <a:avLst/>
          </a:prstGeom>
          <a:noFill/>
          <a:ln w="127000">
            <a:solidFill>
              <a:schemeClr val="accent4">
                <a:lumMod val="20000"/>
                <a:lumOff val="8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3797" name="Group 132"/>
          <p:cNvGrpSpPr>
            <a:grpSpLocks/>
          </p:cNvGrpSpPr>
          <p:nvPr/>
        </p:nvGrpSpPr>
        <p:grpSpPr bwMode="auto">
          <a:xfrm>
            <a:off x="2484835" y="1320277"/>
            <a:ext cx="7139841" cy="4410665"/>
            <a:chOff x="269" y="1111"/>
            <a:chExt cx="4402" cy="2575"/>
          </a:xfrm>
        </p:grpSpPr>
        <p:cxnSp>
          <p:nvCxnSpPr>
            <p:cNvPr id="33832" name="AutoShape 109"/>
            <p:cNvCxnSpPr>
              <a:cxnSpLocks noChangeShapeType="1"/>
            </p:cNvCxnSpPr>
            <p:nvPr/>
          </p:nvCxnSpPr>
          <p:spPr bwMode="auto">
            <a:xfrm>
              <a:off x="4671" y="1647"/>
              <a:ext cx="0" cy="1408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0" name="AutoShape 107"/>
            <p:cNvCxnSpPr>
              <a:cxnSpLocks noChangeShapeType="1"/>
            </p:cNvCxnSpPr>
            <p:nvPr/>
          </p:nvCxnSpPr>
          <p:spPr bwMode="auto">
            <a:xfrm flipV="1">
              <a:off x="269" y="1111"/>
              <a:ext cx="3722" cy="15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3" name="AutoShape 98"/>
            <p:cNvCxnSpPr>
              <a:cxnSpLocks noChangeShapeType="1"/>
            </p:cNvCxnSpPr>
            <p:nvPr/>
          </p:nvCxnSpPr>
          <p:spPr bwMode="auto">
            <a:xfrm flipV="1">
              <a:off x="761" y="3679"/>
              <a:ext cx="3561" cy="7"/>
            </a:xfrm>
            <a:prstGeom prst="straightConnector1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91B736-2CF4-442F-B02D-F5A15332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5"/>
          <a:stretch/>
        </p:blipFill>
        <p:spPr>
          <a:xfrm rot="106426">
            <a:off x="8618793" y="4757140"/>
            <a:ext cx="2038350" cy="19235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5" name="Text Box 111">
            <a:extLst>
              <a:ext uri="{FF2B5EF4-FFF2-40B4-BE49-F238E27FC236}">
                <a16:creationId xmlns:a16="http://schemas.microsoft.com/office/drawing/2014/main" id="{06F77B73-4601-482F-8087-DE7CD9C13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536" y="6361269"/>
            <a:ext cx="1332862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D. Seeds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83712-24F8-49A2-A80C-B374BEFAB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70928" y="280189"/>
            <a:ext cx="1838565" cy="1962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4" name="Text Box 111">
            <a:extLst>
              <a:ext uri="{FF2B5EF4-FFF2-40B4-BE49-F238E27FC236}">
                <a16:creationId xmlns:a16="http://schemas.microsoft.com/office/drawing/2014/main" id="{1464B476-AC82-44C8-AB75-54CA43A74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51" y="127404"/>
            <a:ext cx="1708503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B. Seedlings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5D496B-3F8A-705C-724C-0DFB15EF9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852" y="4748768"/>
            <a:ext cx="1937277" cy="18332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 Box 111">
            <a:extLst>
              <a:ext uri="{FF2B5EF4-FFF2-40B4-BE49-F238E27FC236}">
                <a16:creationId xmlns:a16="http://schemas.microsoft.com/office/drawing/2014/main" id="{C74D7972-D3C1-A97C-5F08-71E8E2BB6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51" y="6382004"/>
            <a:ext cx="1813346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 Seed bank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26322-89F5-4EEE-81E9-F6A445B6F0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773" y="261638"/>
            <a:ext cx="2030387" cy="19396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" name="Text Box 111">
            <a:extLst>
              <a:ext uri="{FF2B5EF4-FFF2-40B4-BE49-F238E27FC236}">
                <a16:creationId xmlns:a16="http://schemas.microsoft.com/office/drawing/2014/main" id="{72B9E87E-660E-41A1-A6F4-1C9A6EB2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219" y="97725"/>
            <a:ext cx="2096914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C. Adult plants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81BB8F3-6BA5-E005-C218-C759AEA63ACA}"/>
              </a:ext>
            </a:extLst>
          </p:cNvPr>
          <p:cNvSpPr/>
          <p:nvPr/>
        </p:nvSpPr>
        <p:spPr>
          <a:xfrm>
            <a:off x="4490787" y="5329428"/>
            <a:ext cx="2951207" cy="8386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111">
            <a:extLst>
              <a:ext uri="{FF2B5EF4-FFF2-40B4-BE49-F238E27FC236}">
                <a16:creationId xmlns:a16="http://schemas.microsoft.com/office/drawing/2014/main" id="{1388C39A-1F53-B28C-7DE0-AB08180D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044" y="5546351"/>
            <a:ext cx="2219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 survival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D537B9-8CB1-DBC4-9822-036D513C8099}"/>
              </a:ext>
            </a:extLst>
          </p:cNvPr>
          <p:cNvSpPr/>
          <p:nvPr/>
        </p:nvSpPr>
        <p:spPr>
          <a:xfrm>
            <a:off x="8108403" y="3166088"/>
            <a:ext cx="2951207" cy="8386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11">
            <a:extLst>
              <a:ext uri="{FF2B5EF4-FFF2-40B4-BE49-F238E27FC236}">
                <a16:creationId xmlns:a16="http://schemas.microsoft.com/office/drawing/2014/main" id="{1807231E-207A-334A-7E22-DB0CB682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300" y="3400722"/>
            <a:ext cx="229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 production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B18B07-AB2E-98D6-E05C-6D24253321E1}"/>
              </a:ext>
            </a:extLst>
          </p:cNvPr>
          <p:cNvSpPr/>
          <p:nvPr/>
        </p:nvSpPr>
        <p:spPr>
          <a:xfrm>
            <a:off x="4490787" y="927257"/>
            <a:ext cx="2951207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11">
                <a:extLst>
                  <a:ext uri="{FF2B5EF4-FFF2-40B4-BE49-F238E27FC236}">
                    <a16:creationId xmlns:a16="http://schemas.microsoft.com/office/drawing/2014/main" id="{90BC2815-7B4A-80D9-74C3-7DBCFF1BDA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5524" y="997789"/>
                <a:ext cx="3260800" cy="624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2. Seedling survival =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ea typeface="ＭＳ Ｐゴシック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𝑪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𝑩</m:t>
                        </m:r>
                      </m:den>
                    </m:f>
                  </m:oMath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6" name="Text Box 111">
                <a:extLst>
                  <a:ext uri="{FF2B5EF4-FFF2-40B4-BE49-F238E27FC236}">
                    <a16:creationId xmlns:a16="http://schemas.microsoft.com/office/drawing/2014/main" id="{90BC2815-7B4A-80D9-74C3-7DBCFF1BD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5524" y="997789"/>
                <a:ext cx="3260800" cy="624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1724F4-E478-4EBC-05F8-A98616E931F1}"/>
              </a:ext>
            </a:extLst>
          </p:cNvPr>
          <p:cNvSpPr/>
          <p:nvPr/>
        </p:nvSpPr>
        <p:spPr>
          <a:xfrm>
            <a:off x="456510" y="3162721"/>
            <a:ext cx="3088962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11">
                <a:extLst>
                  <a:ext uri="{FF2B5EF4-FFF2-40B4-BE49-F238E27FC236}">
                    <a16:creationId xmlns:a16="http://schemas.microsoft.com/office/drawing/2014/main" id="{AF3A71AF-8F9E-4792-B301-9B04DFC063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032" y="3214467"/>
                <a:ext cx="3677516" cy="62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1. Seedling recruitment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𝑩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𝑨</m:t>
                        </m:r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35" name="Text Box 111">
                <a:extLst>
                  <a:ext uri="{FF2B5EF4-FFF2-40B4-BE49-F238E27FC236}">
                    <a16:creationId xmlns:a16="http://schemas.microsoft.com/office/drawing/2014/main" id="{AF3A71AF-8F9E-4792-B301-9B04DFC0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032" y="3214467"/>
                <a:ext cx="3677516" cy="6222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EBC165-6580-EE3D-A6F1-64DC76EA06F8}"/>
              </a:ext>
            </a:extLst>
          </p:cNvPr>
          <p:cNvSpPr/>
          <p:nvPr/>
        </p:nvSpPr>
        <p:spPr>
          <a:xfrm>
            <a:off x="8962604" y="2553379"/>
            <a:ext cx="2951207" cy="838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1">
                <a:extLst>
                  <a:ext uri="{FF2B5EF4-FFF2-40B4-BE49-F238E27FC236}">
                    <a16:creationId xmlns:a16="http://schemas.microsoft.com/office/drawing/2014/main" id="{E0DA537D-DFED-4239-D418-01AC61EDBC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0361" y="2642692"/>
                <a:ext cx="4015692" cy="624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3. Fecundity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fPr>
                      <m:num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𝑫</m:t>
                        </m:r>
                      </m:num>
                      <m:den>
                        <m:r>
                          <a:rPr kumimoji="0" lang="en-US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</a:rPr>
                          <m:t>𝑪</m:t>
                        </m:r>
                      </m:den>
                    </m:f>
                  </m:oMath>
                </a14:m>
                <a:endParaRPr 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 Box 111">
                <a:extLst>
                  <a:ext uri="{FF2B5EF4-FFF2-40B4-BE49-F238E27FC236}">
                    <a16:creationId xmlns:a16="http://schemas.microsoft.com/office/drawing/2014/main" id="{E0DA537D-DFED-4239-D418-01AC61ED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0361" y="2642692"/>
                <a:ext cx="4015692" cy="624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7E20C9CA-498F-C9E7-5559-266C1BDD9D1E}"/>
              </a:ext>
            </a:extLst>
          </p:cNvPr>
          <p:cNvSpPr/>
          <p:nvPr/>
        </p:nvSpPr>
        <p:spPr>
          <a:xfrm>
            <a:off x="3753815" y="2553834"/>
            <a:ext cx="4197242" cy="2079503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410680-5F58-30CA-DD1B-05E6A384E1C4}"/>
              </a:ext>
            </a:extLst>
          </p:cNvPr>
          <p:cNvSpPr txBox="1"/>
          <p:nvPr/>
        </p:nvSpPr>
        <p:spPr>
          <a:xfrm>
            <a:off x="3864606" y="3331975"/>
            <a:ext cx="408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Palmer amaranth lifecycle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ECE25B2-6A97-D968-0C04-3DE00D11E925}"/>
              </a:ext>
            </a:extLst>
          </p:cNvPr>
          <p:cNvSpPr/>
          <p:nvPr/>
        </p:nvSpPr>
        <p:spPr>
          <a:xfrm>
            <a:off x="687156" y="5445579"/>
            <a:ext cx="369748" cy="34661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B1701FB2-88E8-489F-9AAB-D1FEF0E79F9A}"/>
              </a:ext>
            </a:extLst>
          </p:cNvPr>
          <p:cNvSpPr/>
          <p:nvPr/>
        </p:nvSpPr>
        <p:spPr>
          <a:xfrm>
            <a:off x="415046" y="4351666"/>
            <a:ext cx="3602888" cy="2602707"/>
          </a:xfrm>
          <a:prstGeom prst="hexagon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717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CAE057-4098-4931-8564-1D293B360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3062" y="1938335"/>
            <a:ext cx="3975100" cy="29813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D277BE-6353-45D4-89E8-1030EEFA8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3988" y="1938337"/>
            <a:ext cx="3975102" cy="2981326"/>
          </a:xfrm>
          <a:prstGeom prst="rect">
            <a:avLst/>
          </a:prstGeom>
          <a:ln w="38100">
            <a:solidFill>
              <a:srgbClr val="ECA49E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40CACD-74AD-4A3B-8859-0BB2715B8F03}"/>
              </a:ext>
            </a:extLst>
          </p:cNvPr>
          <p:cNvSpPr/>
          <p:nvPr/>
        </p:nvSpPr>
        <p:spPr>
          <a:xfrm>
            <a:off x="981075" y="2638425"/>
            <a:ext cx="1095375" cy="1390650"/>
          </a:xfrm>
          <a:prstGeom prst="rect">
            <a:avLst/>
          </a:prstGeom>
          <a:noFill/>
          <a:ln w="57150">
            <a:solidFill>
              <a:srgbClr val="ECA4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D803B4-1121-49DD-A406-A9901619BF0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81075" y="2638425"/>
            <a:ext cx="2209801" cy="790575"/>
          </a:xfrm>
          <a:prstGeom prst="line">
            <a:avLst/>
          </a:prstGeom>
          <a:ln w="34925">
            <a:solidFill>
              <a:srgbClr val="ECA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D6DB3E-8A60-4005-B36F-1B603017518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2061892" y="3429000"/>
            <a:ext cx="1128984" cy="600076"/>
          </a:xfrm>
          <a:prstGeom prst="line">
            <a:avLst/>
          </a:prstGeom>
          <a:ln w="34925">
            <a:solidFill>
              <a:srgbClr val="ECA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E7A348-8420-4273-A533-C76F9304213B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2046787" y="2619375"/>
            <a:ext cx="1144089" cy="809625"/>
          </a:xfrm>
          <a:prstGeom prst="line">
            <a:avLst/>
          </a:prstGeom>
          <a:ln w="34925">
            <a:solidFill>
              <a:srgbClr val="ECA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D0EFC7-B84E-45D9-8ED1-008CED0A49C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009650" y="3429000"/>
            <a:ext cx="2181226" cy="600076"/>
          </a:xfrm>
          <a:prstGeom prst="line">
            <a:avLst/>
          </a:prstGeom>
          <a:ln w="34925">
            <a:solidFill>
              <a:srgbClr val="ECA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A3B65E-E585-4A91-B62F-6F17D140D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04185"/>
              </p:ext>
            </p:extLst>
          </p:nvPr>
        </p:nvGraphicFramePr>
        <p:xfrm>
          <a:off x="6257928" y="1925564"/>
          <a:ext cx="5810247" cy="3006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554">
                  <a:extLst>
                    <a:ext uri="{9D8B030D-6E8A-4147-A177-3AD203B41FA5}">
                      <a16:colId xmlns:a16="http://schemas.microsoft.com/office/drawing/2014/main" val="985191563"/>
                    </a:ext>
                  </a:extLst>
                </a:gridCol>
                <a:gridCol w="1284423">
                  <a:extLst>
                    <a:ext uri="{9D8B030D-6E8A-4147-A177-3AD203B41FA5}">
                      <a16:colId xmlns:a16="http://schemas.microsoft.com/office/drawing/2014/main" val="4096429136"/>
                    </a:ext>
                  </a:extLst>
                </a:gridCol>
                <a:gridCol w="1154090">
                  <a:extLst>
                    <a:ext uri="{9D8B030D-6E8A-4147-A177-3AD203B41FA5}">
                      <a16:colId xmlns:a16="http://schemas.microsoft.com/office/drawing/2014/main" val="1679519904"/>
                    </a:ext>
                  </a:extLst>
                </a:gridCol>
                <a:gridCol w="1154090">
                  <a:extLst>
                    <a:ext uri="{9D8B030D-6E8A-4147-A177-3AD203B41FA5}">
                      <a16:colId xmlns:a16="http://schemas.microsoft.com/office/drawing/2014/main" val="547768644"/>
                    </a:ext>
                  </a:extLst>
                </a:gridCol>
                <a:gridCol w="1154090">
                  <a:extLst>
                    <a:ext uri="{9D8B030D-6E8A-4147-A177-3AD203B41FA5}">
                      <a16:colId xmlns:a16="http://schemas.microsoft.com/office/drawing/2014/main" val="2797546993"/>
                    </a:ext>
                  </a:extLst>
                </a:gridCol>
              </a:tblGrid>
              <a:tr h="7208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Cover crop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Germinated seedlings m</a:t>
                      </a:r>
                      <a:r>
                        <a:rPr lang="en-US" sz="1800" baseline="30000" dirty="0"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74119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5A1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2020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5A1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2021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5A1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2022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5A1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2023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5A1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9169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BG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3229a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3846a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5152a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1380b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2201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CC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3796a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5424a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8407a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4191b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455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CR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3871a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2194a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4783a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1208b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7220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LM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2416a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3525a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3550a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12475a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43701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0D7E6A-2CB5-4D68-81B6-51B86160DB0D}"/>
              </a:ext>
            </a:extLst>
          </p:cNvPr>
          <p:cNvSpPr/>
          <p:nvPr/>
        </p:nvSpPr>
        <p:spPr>
          <a:xfrm>
            <a:off x="0" y="-15555"/>
            <a:ext cx="12192000" cy="1028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dirty="0"/>
              <a:t>Seedbank</a:t>
            </a:r>
          </a:p>
        </p:txBody>
      </p:sp>
    </p:spTree>
    <p:extLst>
      <p:ext uri="{BB962C8B-B14F-4D97-AF65-F5344CB8AC3E}">
        <p14:creationId xmlns:p14="http://schemas.microsoft.com/office/powerpoint/2010/main" val="3949033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9" ma:contentTypeDescription="Create a new document." ma:contentTypeScope="" ma:versionID="ce357b3fd03bfbaf988dbebf4bea9624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123cb5254c67ec84bf25b7bffd623c6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731FE-FEB6-4EF5-9BBE-BBC203C1AAD2}">
  <ds:schemaRefs>
    <ds:schemaRef ds:uri="c613e7a6-ae2b-4057-9573-8cbc37370f0f"/>
    <ds:schemaRef ds:uri="d2182f11-ec6d-4344-bcdd-126cac1ae7e5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231A6C-F6D9-4DD1-8F32-EB800650CE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BF5D00-243F-4111-924C-F02801FCA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1544</Words>
  <Application>Microsoft Office PowerPoint</Application>
  <PresentationFormat>Widescreen</PresentationFormat>
  <Paragraphs>315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Cover crop and living mulch systems with herbicide on Palmer Amaranth (Amaranthus palmeri S. Wats.) population dynamics</vt:lpstr>
      <vt:lpstr>Cotton and Cover Crops </vt:lpstr>
      <vt:lpstr>Materials and Methods</vt:lpstr>
      <vt:lpstr>Materials and Methods</vt:lpstr>
      <vt:lpstr>Herbicide Management</vt:lpstr>
      <vt:lpstr>PowerPoint Presentation</vt:lpstr>
      <vt:lpstr>PowerPoint Presentation</vt:lpstr>
      <vt:lpstr>PowerPoint Presentation</vt:lpstr>
      <vt:lpstr>Palmer Amaranth: EOS Number of plants</vt:lpstr>
      <vt:lpstr>Palmer Amaranth: EOS Biomass</vt:lpstr>
      <vt:lpstr>PowerPoint Presentation</vt:lpstr>
      <vt:lpstr>PowerPoint Presentation</vt:lpstr>
      <vt:lpstr>PowerPoint Presentation</vt:lpstr>
      <vt:lpstr>PowerPoint Presentation</vt:lpstr>
      <vt:lpstr>Evaluating planting arrangement, herbicide persistence, and weed management using cereal rye cover crop in Georgia peanut</vt:lpstr>
      <vt:lpstr>PowerPoint Presentation</vt:lpstr>
      <vt:lpstr>Materials and Methods</vt:lpstr>
      <vt:lpstr>Materials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Thank you for listening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Carol Lindell</dc:creator>
  <cp:lastModifiedBy>Eric P. Prostko</cp:lastModifiedBy>
  <cp:revision>40</cp:revision>
  <dcterms:created xsi:type="dcterms:W3CDTF">2023-11-29T14:43:58Z</dcterms:created>
  <dcterms:modified xsi:type="dcterms:W3CDTF">2023-12-05T15:45:58Z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