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3"/>
  </p:notesMasterIdLst>
  <p:sldIdLst>
    <p:sldId id="1074" r:id="rId2"/>
    <p:sldId id="1190" r:id="rId3"/>
    <p:sldId id="5005" r:id="rId4"/>
    <p:sldId id="1192" r:id="rId5"/>
    <p:sldId id="1176" r:id="rId6"/>
    <p:sldId id="1097" r:id="rId7"/>
    <p:sldId id="1193" r:id="rId8"/>
    <p:sldId id="1197" r:id="rId9"/>
    <p:sldId id="1201" r:id="rId10"/>
    <p:sldId id="1202" r:id="rId11"/>
    <p:sldId id="5015" r:id="rId12"/>
    <p:sldId id="1203" r:id="rId13"/>
    <p:sldId id="1199" r:id="rId14"/>
    <p:sldId id="1188" r:id="rId15"/>
    <p:sldId id="1136" r:id="rId16"/>
    <p:sldId id="5017" r:id="rId17"/>
    <p:sldId id="1177" r:id="rId18"/>
    <p:sldId id="1145" r:id="rId19"/>
    <p:sldId id="1207" r:id="rId20"/>
    <p:sldId id="5018" r:id="rId21"/>
    <p:sldId id="329" r:id="rId2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5" d="100"/>
          <a:sy n="95" d="100"/>
        </p:scale>
        <p:origin x="557" y="43"/>
      </p:cViewPr>
      <p:guideLst/>
    </p:cSldViewPr>
  </p:slideViewPr>
  <p:notesTextViewPr>
    <p:cViewPr>
      <p:scale>
        <a:sx n="1" d="1"/>
        <a:sy n="1" d="1"/>
      </p:scale>
      <p:origin x="0" y="0"/>
    </p:cViewPr>
  </p:notesTextViewPr>
  <p:sorterViewPr>
    <p:cViewPr>
      <p:scale>
        <a:sx n="140" d="100"/>
        <a:sy n="140" d="100"/>
      </p:scale>
      <p:origin x="0" y="-17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7CC56A0-9474-4F69-A75D-9F96862C6D77}" type="datetimeFigureOut">
              <a:rPr lang="en-US" smtClean="0"/>
              <a:t>12/20/2023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CA8EBAE-DAB0-4DB9-9EB5-4BFD3CD3166F}" type="slidenum">
              <a:rPr lang="en-US" smtClean="0"/>
              <a:t>‹#›</a:t>
            </a:fld>
            <a:endParaRPr lang="en-US"/>
          </a:p>
        </p:txBody>
      </p:sp>
    </p:spTree>
    <p:extLst>
      <p:ext uri="{BB962C8B-B14F-4D97-AF65-F5344CB8AC3E}">
        <p14:creationId xmlns:p14="http://schemas.microsoft.com/office/powerpoint/2010/main" val="1707841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3126">
              <a:defRPr/>
            </a:pPr>
            <a:fld id="{651C165E-9610-4B20-9CBB-47726028D78A}" type="slidenum">
              <a:rPr lang="en-US">
                <a:solidFill>
                  <a:prstClr val="black"/>
                </a:solidFill>
                <a:latin typeface="Calibri" panose="020F0502020204030204"/>
              </a:rPr>
              <a:pPr defTabSz="953126">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206908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traditional agricultural sustainability, I think of the foundational concepts including the use of cover crops and conservation tillage practices, erosion mitigation and soil health, pollinator health and protection, and climate-smart practices on the farm….just to name a few. Knowledge is growing, technology is rapidly changing, and new challenges emerge everyday, therefore any practice that advances sustainable cropping systems while promoting farm-health should be investigated.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73546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traditional agricultural sustainability, I think of the foundational concepts including the use of cover crops and conservation tillage practices, erosion mitigation and soil health, pollinator health and protection, and climate-smart practices on the farm….just to name a few. Knowledge is growing, technology is rapidly changing, and new challenges emerge everyday, therefore any practice that advances sustainable cropping systems while promoting farm-health should be investigated.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5737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traditional agricultural sustainability, I think of the foundational concepts including the use of cover crops and conservation tillage practices, erosion mitigation and soil health, pollinator health and protection, and climate-smart practices on the farm….just to name a few. Knowledge is growing, technology is rapidly changing, and new challenges emerge everyday, therefore any practice that advances sustainable cropping systems while promoting farm-health should be investigated.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618867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traditional agricultural sustainability, I think of the foundational concepts including the use of cover crops and conservation tillage practices, erosion mitigation and soil health, pollinator health and protection, and climate-smart practices on the farm….just to name a few. Knowledge is growing, technology is rapidly changing, and new challenges emerge everyday, therefore any practice that advances sustainable cropping systems while promoting farm-health should be investigated.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4244918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smart practices</a:t>
            </a:r>
          </a:p>
          <a:p>
            <a:r>
              <a:rPr lang="en-US" dirty="0"/>
              <a:t>Ability to absorb adverse impacts from weather, fluctuating markets/prices</a:t>
            </a:r>
          </a:p>
        </p:txBody>
      </p:sp>
      <p:sp>
        <p:nvSpPr>
          <p:cNvPr id="4" name="Slide Number Placeholder 3"/>
          <p:cNvSpPr>
            <a:spLocks noGrp="1"/>
          </p:cNvSpPr>
          <p:nvPr>
            <p:ph type="sldNum" sz="quarter" idx="5"/>
          </p:nvPr>
        </p:nvSpPr>
        <p:spPr/>
        <p:txBody>
          <a:bodyPr/>
          <a:lstStyle/>
          <a:p>
            <a:fld id="{8FE0253B-1913-4C0E-A286-F97A58176260}" type="slidenum">
              <a:rPr lang="en-US" smtClean="0"/>
              <a:t>14</a:t>
            </a:fld>
            <a:endParaRPr lang="en-US"/>
          </a:p>
        </p:txBody>
      </p:sp>
    </p:spTree>
    <p:extLst>
      <p:ext uri="{BB962C8B-B14F-4D97-AF65-F5344CB8AC3E}">
        <p14:creationId xmlns:p14="http://schemas.microsoft.com/office/powerpoint/2010/main" val="2579568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understanding and continuing to investigate traditional sustainability concepts are critical and will be an essential component of this position….I believe that true agriculture and cropping system sustainability currently relies heavily on pesticide use, both both an economical and environmental standpoint. Consider these scenarios…without the ability to use pesticides, what would crop yield loss be from weed competition, such as Palmer amaranth? How would we continue to use conservational tillage if we couldn’t burndown our cover crop? How could we continue to produce an attractive final product for consumers without the ability to protect it from insects and disease? How can we capitalize on our in-field investments, such as fertilizer and irrigation, if there is minimal final product to market?</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880439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smart practices</a:t>
            </a:r>
          </a:p>
          <a:p>
            <a:r>
              <a:rPr lang="en-US" dirty="0"/>
              <a:t>Ability to absorb adverse impacts from weather, fluctuating markets/prices</a:t>
            </a:r>
          </a:p>
        </p:txBody>
      </p:sp>
      <p:sp>
        <p:nvSpPr>
          <p:cNvPr id="4" name="Slide Number Placeholder 3"/>
          <p:cNvSpPr>
            <a:spLocks noGrp="1"/>
          </p:cNvSpPr>
          <p:nvPr>
            <p:ph type="sldNum" sz="quarter" idx="5"/>
          </p:nvPr>
        </p:nvSpPr>
        <p:spPr/>
        <p:txBody>
          <a:bodyPr/>
          <a:lstStyle/>
          <a:p>
            <a:fld id="{8FE0253B-1913-4C0E-A286-F97A58176260}" type="slidenum">
              <a:rPr lang="en-US" smtClean="0"/>
              <a:t>16</a:t>
            </a:fld>
            <a:endParaRPr lang="en-US"/>
          </a:p>
        </p:txBody>
      </p:sp>
    </p:spTree>
    <p:extLst>
      <p:ext uri="{BB962C8B-B14F-4D97-AF65-F5344CB8AC3E}">
        <p14:creationId xmlns:p14="http://schemas.microsoft.com/office/powerpoint/2010/main" val="3854456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pesticides and subsequent farm sustainability face enormous hurdles from multiple factors….most imperative being regulatory restrictions for pesticide registration and reregistration under FIFRA and the ESA that have led to on-farm impacts happening right now, forcing growers to adapt on the go.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394367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in Georgia, we have seen pesticide-use buffers and product use restrictions around the state, and I believe there is a need for sound scientific research to support these regulatory decisions to ensure that Georgia agriculture has access to the pesticide products they need to remain sustainable.</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42830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3126">
              <a:defRPr/>
            </a:pPr>
            <a:r>
              <a:rPr lang="en-US" dirty="0"/>
              <a:t>Here’s a very brief background of the status of Georgia counties with threatened and endangered species, and what we are up against on a state level. In the state of GA, 137 out of the 159 counties have a threatened and or endangered species, and these counties are highlighted in red. These species vary from over 30 species of plants to 22 different species of invertebrates…for a total of 75 listed species in the state….</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28033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 like to transition into why I believe I could be a good fit for this position, but first I would like to talk a minute about what “sustainability” means to me, As defined by the US EPA, to pursue sustainability is to create and maintain the conditions under which humans and nature can exist in productive harmony to support present and future generations. This is a great definition, but what exactly does this mean if you view this from an agriculture lens? Well, to me this means…..</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890986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this mapping effort is complete, we plan to work with the GDA and EPA to seek to allow Enlist duo use in all appropriate counties and sites in Georgia. But this is just the beginning….currently atrazine and glyphosate are undergoing reregistration and use of these products and how that overlaps with endangered species is being evaluated by the EPA. Restrictions that will be placed on these two herbicides due to their impact on endangered species is likely to affect all agronomic crops in most counties in GA. The EPA legally must comply with its ESA obligations, therefore there are 1,200 pesticide active ingredients that will require an ESA review in the future, and GA agriculture MUST navigate this process successfully in order to remain economically and environmentally sustainable. </a:t>
            </a:r>
          </a:p>
          <a:p>
            <a:endParaRPr lang="en-US" dirty="0"/>
          </a:p>
          <a:p>
            <a:r>
              <a:rPr lang="en-US" dirty="0"/>
              <a:t>This work with enlist duo was very reactive, we had a LOT of figuring out to do quickly when these restrictions were put into place….we must find a way to ensure that restrictions like this don’t happen again, and ensure that we take a proactive approach to generating information to support preventing restrictions like these, and this is an area that I believe the UGA Extension sustainability specialists will be instrumental in.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605614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06E94B-DBDF-4894-9D27-34D58A43BCDE}" type="slidenum">
              <a:rPr lang="en-US" smtClean="0"/>
              <a:t>21</a:t>
            </a:fld>
            <a:endParaRPr lang="en-US"/>
          </a:p>
        </p:txBody>
      </p:sp>
    </p:spTree>
    <p:extLst>
      <p:ext uri="{BB962C8B-B14F-4D97-AF65-F5344CB8AC3E}">
        <p14:creationId xmlns:p14="http://schemas.microsoft.com/office/powerpoint/2010/main" val="385670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02020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05341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82583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traditional agricultural sustainability, I think of the foundational concepts including the use of cover crops and conservation tillage practices, erosion mitigation and soil health, pollinator health and protection, and climate-smart practices on the farm….just to name a few. Knowledge is growing, technology is rapidly changing, and new challenges emerge everyday, therefore any practice that advances sustainable cropping systems while promoting farm-health should be investigated.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79874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traditional agricultural sustainability, I think of the foundational concepts including the use of cover crops and conservation tillage practices, erosion mitigation and soil health, pollinator health and protection, and climate-smart practices on the farm….just to name a few. Knowledge is growing, technology is rapidly changing, and new challenges emerge everyday, therefore any practice that advances sustainable cropping systems while promoting farm-health should be investigated.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43646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traditional agricultural sustainability, I think of the foundational concepts including the use of cover crops and conservation tillage practices, erosion mitigation and soil health, pollinator health and protection, and climate-smart practices on the farm….just to name a few. Knowledge is growing, technology is rapidly changing, and new challenges emerge everyday, therefore any practice that advances sustainable cropping systems while promoting farm-health should be investigated.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330931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traditional agricultural sustainability, I think of the foundational concepts including the use of cover crops and conservation tillage practices, erosion mitigation and soil health, pollinator health and protection, and climate-smart practices on the farm….just to name a few. Knowledge is growing, technology is rapidly changing, and new challenges emerge everyday, therefore any practice that advances sustainable cropping systems while promoting farm-health should be investigated. </a:t>
            </a:r>
          </a:p>
        </p:txBody>
      </p:sp>
      <p:sp>
        <p:nvSpPr>
          <p:cNvPr id="4" name="Slide Number Placeholder 3"/>
          <p:cNvSpPr>
            <a:spLocks noGrp="1"/>
          </p:cNvSpPr>
          <p:nvPr>
            <p:ph type="sldNum" sz="quarter" idx="5"/>
          </p:nvPr>
        </p:nvSpPr>
        <p:spPr/>
        <p:txBody>
          <a:bodyPr/>
          <a:lstStyle/>
          <a:p>
            <a:pPr defTabSz="1046200">
              <a:defRPr/>
            </a:pPr>
            <a:fld id="{BAB00037-8F48-47C0-B10F-9EAFD9CC60F8}" type="slidenum">
              <a:rPr lang="en-US">
                <a:solidFill>
                  <a:prstClr val="black"/>
                </a:solidFill>
                <a:latin typeface="Calibri" panose="020F0502020204030204"/>
              </a:rPr>
              <a:pPr defTabSz="104620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687124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354DA5-9C43-4C28-9832-11E2CACAF28A}"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245628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54DA5-9C43-4C28-9832-11E2CACAF28A}"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2149411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54DA5-9C43-4C28-9832-11E2CACAF28A}"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118054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54DA5-9C43-4C28-9832-11E2CACAF28A}"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94295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354DA5-9C43-4C28-9832-11E2CACAF28A}"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37425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54DA5-9C43-4C28-9832-11E2CACAF28A}"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407288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54DA5-9C43-4C28-9832-11E2CACAF28A}" type="datetimeFigureOut">
              <a:rPr lang="en-US" smtClean="0"/>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86567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54DA5-9C43-4C28-9832-11E2CACAF28A}" type="datetimeFigureOut">
              <a:rPr lang="en-US" smtClean="0"/>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281078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54DA5-9C43-4C28-9832-11E2CACAF28A}" type="datetimeFigureOut">
              <a:rPr lang="en-US" smtClean="0"/>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88500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54DA5-9C43-4C28-9832-11E2CACAF28A}"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96681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54DA5-9C43-4C28-9832-11E2CACAF28A}"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4009-C0D6-4CDC-B53D-35ED48CD9A9D}" type="slidenum">
              <a:rPr lang="en-US" smtClean="0"/>
              <a:t>‹#›</a:t>
            </a:fld>
            <a:endParaRPr lang="en-US"/>
          </a:p>
        </p:txBody>
      </p:sp>
    </p:spTree>
    <p:extLst>
      <p:ext uri="{BB962C8B-B14F-4D97-AF65-F5344CB8AC3E}">
        <p14:creationId xmlns:p14="http://schemas.microsoft.com/office/powerpoint/2010/main" val="781456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54DA5-9C43-4C28-9832-11E2CACAF28A}" type="datetimeFigureOut">
              <a:rPr lang="en-US" smtClean="0"/>
              <a:t>12/20/2023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74009-C0D6-4CDC-B53D-35ED48CD9A9D}" type="slidenum">
              <a:rPr lang="en-US" smtClean="0"/>
              <a:t>‹#›</a:t>
            </a:fld>
            <a:endParaRPr lang="en-US"/>
          </a:p>
        </p:txBody>
      </p:sp>
    </p:spTree>
    <p:extLst>
      <p:ext uri="{BB962C8B-B14F-4D97-AF65-F5344CB8AC3E}">
        <p14:creationId xmlns:p14="http://schemas.microsoft.com/office/powerpoint/2010/main" val="147020352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A74F-0C95-458A-96EA-B4A8D69A97DC}"/>
              </a:ext>
            </a:extLst>
          </p:cNvPr>
          <p:cNvSpPr txBox="1">
            <a:spLocks/>
          </p:cNvSpPr>
          <p:nvPr/>
        </p:nvSpPr>
        <p:spPr>
          <a:xfrm>
            <a:off x="258148" y="119909"/>
            <a:ext cx="11675704" cy="117496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Sustainability Objectives</a:t>
            </a:r>
          </a:p>
        </p:txBody>
      </p:sp>
      <p:sp>
        <p:nvSpPr>
          <p:cNvPr id="4" name="Rectangle 3">
            <a:extLst>
              <a:ext uri="{FF2B5EF4-FFF2-40B4-BE49-F238E27FC236}">
                <a16:creationId xmlns:a16="http://schemas.microsoft.com/office/drawing/2014/main" id="{914D8CFB-BB13-44D9-A846-6FD11AFFA944}"/>
              </a:ext>
            </a:extLst>
          </p:cNvPr>
          <p:cNvSpPr/>
          <p:nvPr/>
        </p:nvSpPr>
        <p:spPr>
          <a:xfrm>
            <a:off x="0" y="5649470"/>
            <a:ext cx="12192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Taylor Randell Singleton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Extension Sustainability Specialist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BDC4063-1B81-4662-B51F-C486E16D90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8148" y="1294875"/>
            <a:ext cx="11675704" cy="4354595"/>
          </a:xfrm>
          <a:prstGeom prst="rect">
            <a:avLst/>
          </a:prstGeom>
          <a:ln>
            <a:solidFill>
              <a:schemeClr val="tx1"/>
            </a:solidFill>
          </a:ln>
        </p:spPr>
      </p:pic>
    </p:spTree>
    <p:extLst>
      <p:ext uri="{BB962C8B-B14F-4D97-AF65-F5344CB8AC3E}">
        <p14:creationId xmlns:p14="http://schemas.microsoft.com/office/powerpoint/2010/main" val="2935925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6228" y="1392574"/>
            <a:ext cx="8221211" cy="5276672"/>
          </a:xfrm>
        </p:spPr>
        <p:txBody>
          <a:bodyPr>
            <a:normAutofit lnSpcReduction="10000"/>
          </a:bodyPr>
          <a:lstStyle/>
          <a:p>
            <a:r>
              <a:rPr lang="en-US" sz="4000" dirty="0">
                <a:solidFill>
                  <a:schemeClr val="bg1"/>
                </a:solidFill>
              </a:rPr>
              <a:t>What practices are suitable?</a:t>
            </a:r>
          </a:p>
          <a:p>
            <a:pPr lvl="1">
              <a:buFont typeface="Calibri" panose="020F0502020204030204" pitchFamily="34" charset="0"/>
              <a:buChar char="˗"/>
            </a:pPr>
            <a:r>
              <a:rPr lang="en-US" sz="3200" dirty="0">
                <a:solidFill>
                  <a:schemeClr val="bg1"/>
                </a:solidFill>
              </a:rPr>
              <a:t>Service needed</a:t>
            </a:r>
          </a:p>
          <a:p>
            <a:pPr lvl="1">
              <a:buFont typeface="Calibri" panose="020F0502020204030204" pitchFamily="34" charset="0"/>
              <a:buChar char="˗"/>
            </a:pPr>
            <a:r>
              <a:rPr lang="en-US" sz="3200" dirty="0">
                <a:solidFill>
                  <a:schemeClr val="bg1"/>
                </a:solidFill>
              </a:rPr>
              <a:t>Landscape/Topography</a:t>
            </a:r>
          </a:p>
          <a:p>
            <a:r>
              <a:rPr lang="en-US" sz="4000" dirty="0">
                <a:solidFill>
                  <a:schemeClr val="bg1"/>
                </a:solidFill>
              </a:rPr>
              <a:t>How to install?</a:t>
            </a:r>
          </a:p>
          <a:p>
            <a:pPr lvl="1">
              <a:buFont typeface="Calibri" panose="020F0502020204030204" pitchFamily="34" charset="0"/>
              <a:buChar char="˗"/>
            </a:pPr>
            <a:r>
              <a:rPr lang="en-US" sz="3200" dirty="0">
                <a:solidFill>
                  <a:schemeClr val="bg1"/>
                </a:solidFill>
              </a:rPr>
              <a:t>Equipment </a:t>
            </a:r>
          </a:p>
          <a:p>
            <a:pPr lvl="1">
              <a:buFont typeface="Calibri" panose="020F0502020204030204" pitchFamily="34" charset="0"/>
              <a:buChar char="˗"/>
            </a:pPr>
            <a:r>
              <a:rPr lang="en-US" sz="3200" dirty="0">
                <a:solidFill>
                  <a:schemeClr val="bg1"/>
                </a:solidFill>
              </a:rPr>
              <a:t>Resources</a:t>
            </a:r>
          </a:p>
          <a:p>
            <a:r>
              <a:rPr lang="en-US" sz="4000" dirty="0">
                <a:solidFill>
                  <a:schemeClr val="bg1"/>
                </a:solidFill>
              </a:rPr>
              <a:t>Creative ways to implement in GA?</a:t>
            </a:r>
          </a:p>
          <a:p>
            <a:pPr lvl="1">
              <a:buFont typeface="Calibri" panose="020F0502020204030204" pitchFamily="34" charset="0"/>
              <a:buChar char="˗"/>
            </a:pPr>
            <a:r>
              <a:rPr lang="en-US" sz="3200" dirty="0">
                <a:solidFill>
                  <a:schemeClr val="bg1"/>
                </a:solidFill>
              </a:rPr>
              <a:t>Public perception</a:t>
            </a:r>
          </a:p>
          <a:p>
            <a:pPr lvl="1">
              <a:buFont typeface="Calibri" panose="020F0502020204030204" pitchFamily="34" charset="0"/>
              <a:buChar char="˗"/>
            </a:pPr>
            <a:r>
              <a:rPr lang="en-US" sz="3200" dirty="0">
                <a:solidFill>
                  <a:schemeClr val="bg1"/>
                </a:solidFill>
              </a:rPr>
              <a:t>Environmental stewardship</a:t>
            </a:r>
          </a:p>
          <a:p>
            <a:pPr lvl="1">
              <a:buFont typeface="Calibri" panose="020F0502020204030204" pitchFamily="34" charset="0"/>
              <a:buChar char="˗"/>
            </a:pPr>
            <a:r>
              <a:rPr lang="en-US" sz="3200" u="sng" dirty="0">
                <a:solidFill>
                  <a:schemeClr val="bg1"/>
                </a:solidFill>
              </a:rPr>
              <a:t>POINTS</a:t>
            </a:r>
            <a:r>
              <a:rPr lang="en-US" sz="3200" dirty="0">
                <a:solidFill>
                  <a:schemeClr val="bg1"/>
                </a:solidFill>
              </a:rPr>
              <a:t> on pesticide mitigation menu</a:t>
            </a: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Erosion/Runoff Mitigation</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8" name="Content Placeholder 3">
            <a:extLst>
              <a:ext uri="{FF2B5EF4-FFF2-40B4-BE49-F238E27FC236}">
                <a16:creationId xmlns:a16="http://schemas.microsoft.com/office/drawing/2014/main" id="{D1950044-5246-4110-97D5-0EC3FCF9CC62}"/>
              </a:ext>
            </a:extLst>
          </p:cNvPr>
          <p:cNvSpPr txBox="1">
            <a:spLocks/>
          </p:cNvSpPr>
          <p:nvPr/>
        </p:nvSpPr>
        <p:spPr>
          <a:xfrm>
            <a:off x="210712" y="4980572"/>
            <a:ext cx="11770573" cy="189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alibri" panose="020F0502020204030204" pitchFamily="34" charset="0"/>
              <a:buChar char="˗"/>
            </a:pPr>
            <a:endParaRPr lang="en-US" sz="1800" dirty="0">
              <a:solidFill>
                <a:schemeClr val="bg1"/>
              </a:solidFill>
            </a:endParaRPr>
          </a:p>
          <a:p>
            <a:pPr>
              <a:buFont typeface="Calibri" panose="020F0502020204030204" pitchFamily="34" charset="0"/>
              <a:buChar char="˗"/>
            </a:pPr>
            <a:endParaRPr lang="en-US" sz="2000" dirty="0">
              <a:solidFill>
                <a:schemeClr val="bg1"/>
              </a:solidFill>
            </a:endParaRPr>
          </a:p>
          <a:p>
            <a:pPr>
              <a:buFont typeface="Calibri" panose="020F0502020204030204" pitchFamily="34" charset="0"/>
              <a:buChar char="˗"/>
            </a:pPr>
            <a:endParaRPr lang="en-US" sz="2000" dirty="0">
              <a:solidFill>
                <a:schemeClr val="bg1"/>
              </a:solidFill>
            </a:endParaRPr>
          </a:p>
        </p:txBody>
      </p:sp>
      <p:pic>
        <p:nvPicPr>
          <p:cNvPr id="5" name="Picture 4">
            <a:extLst>
              <a:ext uri="{FF2B5EF4-FFF2-40B4-BE49-F238E27FC236}">
                <a16:creationId xmlns:a16="http://schemas.microsoft.com/office/drawing/2014/main" id="{4645B0DA-09F4-4A72-9440-A911008DEA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29213" y="1278353"/>
            <a:ext cx="3358950" cy="2399250"/>
          </a:xfrm>
          <a:prstGeom prst="rect">
            <a:avLst/>
          </a:prstGeom>
          <a:ln>
            <a:solidFill>
              <a:schemeClr val="tx1"/>
            </a:solidFill>
          </a:ln>
        </p:spPr>
      </p:pic>
      <p:pic>
        <p:nvPicPr>
          <p:cNvPr id="8" name="Picture 7">
            <a:extLst>
              <a:ext uri="{FF2B5EF4-FFF2-40B4-BE49-F238E27FC236}">
                <a16:creationId xmlns:a16="http://schemas.microsoft.com/office/drawing/2014/main" id="{D2CD751F-28F4-42C8-BC0D-7A122C2A45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62802" y="3891650"/>
            <a:ext cx="3725361" cy="2567029"/>
          </a:xfrm>
          <a:prstGeom prst="rect">
            <a:avLst/>
          </a:prstGeom>
          <a:ln>
            <a:solidFill>
              <a:schemeClr val="tx1"/>
            </a:solidFill>
          </a:ln>
        </p:spPr>
      </p:pic>
    </p:spTree>
    <p:extLst>
      <p:ext uri="{BB962C8B-B14F-4D97-AF65-F5344CB8AC3E}">
        <p14:creationId xmlns:p14="http://schemas.microsoft.com/office/powerpoint/2010/main" val="4043995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b="1" dirty="0">
                <a:solidFill>
                  <a:srgbClr val="FFFF00"/>
                </a:solidFill>
                <a:latin typeface="Calibri Light" panose="020F0302020204030204"/>
                <a:cs typeface="Calibri" panose="020F0502020204030204" pitchFamily="34" charset="0"/>
              </a:rPr>
              <a:t>Proposed “Mitigation Menu”</a:t>
            </a:r>
            <a:endPar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endParaRP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8" name="Content Placeholder 3">
            <a:extLst>
              <a:ext uri="{FF2B5EF4-FFF2-40B4-BE49-F238E27FC236}">
                <a16:creationId xmlns:a16="http://schemas.microsoft.com/office/drawing/2014/main" id="{D1950044-5246-4110-97D5-0EC3FCF9CC62}"/>
              </a:ext>
            </a:extLst>
          </p:cNvPr>
          <p:cNvSpPr txBox="1">
            <a:spLocks/>
          </p:cNvSpPr>
          <p:nvPr/>
        </p:nvSpPr>
        <p:spPr>
          <a:xfrm>
            <a:off x="210712" y="4980572"/>
            <a:ext cx="11770573" cy="189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alibri" panose="020F0502020204030204" pitchFamily="34" charset="0"/>
              <a:buChar char="˗"/>
            </a:pPr>
            <a:endParaRPr lang="en-US" sz="1800" dirty="0">
              <a:solidFill>
                <a:schemeClr val="bg1"/>
              </a:solidFill>
            </a:endParaRPr>
          </a:p>
          <a:p>
            <a:pPr>
              <a:buFont typeface="Calibri" panose="020F0502020204030204" pitchFamily="34" charset="0"/>
              <a:buChar char="˗"/>
            </a:pPr>
            <a:endParaRPr lang="en-US" sz="2000" dirty="0">
              <a:solidFill>
                <a:schemeClr val="bg1"/>
              </a:solidFill>
            </a:endParaRPr>
          </a:p>
          <a:p>
            <a:pPr>
              <a:buFont typeface="Calibri" panose="020F0502020204030204" pitchFamily="34" charset="0"/>
              <a:buChar char="˗"/>
            </a:pPr>
            <a:endParaRPr lang="en-US" sz="2000" dirty="0">
              <a:solidFill>
                <a:schemeClr val="bg1"/>
              </a:solidFill>
            </a:endParaRPr>
          </a:p>
        </p:txBody>
      </p:sp>
      <p:pic>
        <p:nvPicPr>
          <p:cNvPr id="8" name="Picture 7">
            <a:extLst>
              <a:ext uri="{FF2B5EF4-FFF2-40B4-BE49-F238E27FC236}">
                <a16:creationId xmlns:a16="http://schemas.microsoft.com/office/drawing/2014/main" id="{FF207BA5-A921-4620-899D-BCB93D3018B2}"/>
              </a:ext>
            </a:extLst>
          </p:cNvPr>
          <p:cNvPicPr>
            <a:picLocks noChangeAspect="1"/>
          </p:cNvPicPr>
          <p:nvPr/>
        </p:nvPicPr>
        <p:blipFill>
          <a:blip r:embed="rId3"/>
          <a:stretch>
            <a:fillRect/>
          </a:stretch>
        </p:blipFill>
        <p:spPr>
          <a:xfrm>
            <a:off x="125834" y="1446278"/>
            <a:ext cx="6099361" cy="4347417"/>
          </a:xfrm>
          <a:prstGeom prst="rect">
            <a:avLst/>
          </a:prstGeom>
        </p:spPr>
      </p:pic>
      <p:pic>
        <p:nvPicPr>
          <p:cNvPr id="9" name="Picture 8">
            <a:extLst>
              <a:ext uri="{FF2B5EF4-FFF2-40B4-BE49-F238E27FC236}">
                <a16:creationId xmlns:a16="http://schemas.microsoft.com/office/drawing/2014/main" id="{04E70F93-C7A9-4AF3-B452-37E74253404B}"/>
              </a:ext>
            </a:extLst>
          </p:cNvPr>
          <p:cNvPicPr>
            <a:picLocks noChangeAspect="1"/>
          </p:cNvPicPr>
          <p:nvPr/>
        </p:nvPicPr>
        <p:blipFill>
          <a:blip r:embed="rId4"/>
          <a:stretch>
            <a:fillRect/>
          </a:stretch>
        </p:blipFill>
        <p:spPr>
          <a:xfrm>
            <a:off x="6408385" y="1446278"/>
            <a:ext cx="5599056" cy="4347416"/>
          </a:xfrm>
          <a:prstGeom prst="rect">
            <a:avLst/>
          </a:prstGeom>
        </p:spPr>
      </p:pic>
      <p:sp>
        <p:nvSpPr>
          <p:cNvPr id="10" name="Rectangle 9">
            <a:extLst>
              <a:ext uri="{FF2B5EF4-FFF2-40B4-BE49-F238E27FC236}">
                <a16:creationId xmlns:a16="http://schemas.microsoft.com/office/drawing/2014/main" id="{176FC0E3-435B-4281-83C8-2E6A794A305B}"/>
              </a:ext>
            </a:extLst>
          </p:cNvPr>
          <p:cNvSpPr/>
          <p:nvPr/>
        </p:nvSpPr>
        <p:spPr>
          <a:xfrm>
            <a:off x="6493079" y="2206305"/>
            <a:ext cx="5377343" cy="27742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08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6DD5F39-4B32-452D-A44C-67ED6C712C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77557" y="2044722"/>
            <a:ext cx="2828568" cy="2122137"/>
          </a:xfrm>
          <a:prstGeom prst="rect">
            <a:avLst/>
          </a:prstGeom>
          <a:ln>
            <a:noFill/>
          </a:ln>
        </p:spPr>
      </p:pic>
      <p:pic>
        <p:nvPicPr>
          <p:cNvPr id="19" name="Picture 18">
            <a:extLst>
              <a:ext uri="{FF2B5EF4-FFF2-40B4-BE49-F238E27FC236}">
                <a16:creationId xmlns:a16="http://schemas.microsoft.com/office/drawing/2014/main" id="{D1FE6E0F-D3D1-4D03-A5C7-59F7B5B71F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6547276" y="1688544"/>
            <a:ext cx="2122137" cy="2834493"/>
          </a:xfrm>
          <a:prstGeom prst="rect">
            <a:avLst/>
          </a:prstGeom>
          <a:ln>
            <a:solidFill>
              <a:schemeClr val="tx1"/>
            </a:solidFill>
          </a:ln>
        </p:spPr>
      </p:pic>
      <p:pic>
        <p:nvPicPr>
          <p:cNvPr id="20" name="Picture 19">
            <a:extLst>
              <a:ext uri="{FF2B5EF4-FFF2-40B4-BE49-F238E27FC236}">
                <a16:creationId xmlns:a16="http://schemas.microsoft.com/office/drawing/2014/main" id="{793CA649-C473-4EB6-88A9-07A5CAB544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99505" y="2047741"/>
            <a:ext cx="2831694" cy="2122139"/>
          </a:xfrm>
          <a:prstGeom prst="rect">
            <a:avLst/>
          </a:prstGeom>
          <a:ln>
            <a:solidFill>
              <a:schemeClr val="tx1"/>
            </a:solidFill>
          </a:ln>
        </p:spPr>
      </p:pic>
      <p:pic>
        <p:nvPicPr>
          <p:cNvPr id="15" name="Picture 14">
            <a:extLst>
              <a:ext uri="{FF2B5EF4-FFF2-40B4-BE49-F238E27FC236}">
                <a16:creationId xmlns:a16="http://schemas.microsoft.com/office/drawing/2014/main" id="{BD1F03CA-F1FD-44E6-8EE1-552124430A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0710" y="2046123"/>
            <a:ext cx="2834491" cy="2122403"/>
          </a:xfrm>
          <a:prstGeom prst="rect">
            <a:avLst/>
          </a:prstGeom>
          <a:ln>
            <a:solidFill>
              <a:schemeClr val="tx1"/>
            </a:solidFill>
          </a:ln>
        </p:spPr>
      </p:pic>
      <p:sp>
        <p:nvSpPr>
          <p:cNvPr id="4" name="Content Placeholder 3"/>
          <p:cNvSpPr>
            <a:spLocks noGrp="1"/>
          </p:cNvSpPr>
          <p:nvPr>
            <p:ph idx="1"/>
          </p:nvPr>
        </p:nvSpPr>
        <p:spPr>
          <a:xfrm>
            <a:off x="210712" y="1207470"/>
            <a:ext cx="11520622" cy="1272164"/>
          </a:xfrm>
        </p:spPr>
        <p:txBody>
          <a:bodyPr>
            <a:normAutofit/>
          </a:bodyPr>
          <a:lstStyle/>
          <a:p>
            <a:r>
              <a:rPr lang="en-US" sz="4000" dirty="0">
                <a:solidFill>
                  <a:schemeClr val="bg1"/>
                </a:solidFill>
              </a:rPr>
              <a:t>Numerous environmental/ecological benefits:</a:t>
            </a:r>
            <a:endParaRPr lang="en-US" sz="1400" i="1" u="sng"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Pollinator Protection/Habitat</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10E7DF1B-162A-43E5-BBDA-61B584540572}"/>
              </a:ext>
            </a:extLst>
          </p:cNvPr>
          <p:cNvSpPr/>
          <p:nvPr/>
        </p:nvSpPr>
        <p:spPr>
          <a:xfrm>
            <a:off x="210713" y="4172588"/>
            <a:ext cx="2834490" cy="461665"/>
          </a:xfrm>
          <a:prstGeom prst="rect">
            <a:avLst/>
          </a:prstGeom>
        </p:spPr>
        <p:txBody>
          <a:bodyPr wrap="square">
            <a:spAutoFit/>
          </a:bodyPr>
          <a:lstStyle/>
          <a:p>
            <a:pPr algn="ctr"/>
            <a:r>
              <a:rPr lang="en-US" sz="2400" dirty="0">
                <a:solidFill>
                  <a:srgbClr val="FFFF00"/>
                </a:solidFill>
              </a:rPr>
              <a:t>Establish Habitat</a:t>
            </a:r>
            <a:endParaRPr lang="en-US" sz="2000" dirty="0">
              <a:solidFill>
                <a:srgbClr val="FFFF00"/>
              </a:solidFill>
            </a:endParaRPr>
          </a:p>
        </p:txBody>
      </p:sp>
      <p:sp>
        <p:nvSpPr>
          <p:cNvPr id="12" name="Rectangle 11">
            <a:extLst>
              <a:ext uri="{FF2B5EF4-FFF2-40B4-BE49-F238E27FC236}">
                <a16:creationId xmlns:a16="http://schemas.microsoft.com/office/drawing/2014/main" id="{1CE78004-E4DA-43EE-ACA4-6A7FC783BC5D}"/>
              </a:ext>
            </a:extLst>
          </p:cNvPr>
          <p:cNvSpPr/>
          <p:nvPr/>
        </p:nvSpPr>
        <p:spPr>
          <a:xfrm>
            <a:off x="3200908" y="4168793"/>
            <a:ext cx="2834490" cy="461665"/>
          </a:xfrm>
          <a:prstGeom prst="rect">
            <a:avLst/>
          </a:prstGeom>
        </p:spPr>
        <p:txBody>
          <a:bodyPr wrap="square">
            <a:spAutoFit/>
          </a:bodyPr>
          <a:lstStyle/>
          <a:p>
            <a:pPr algn="ctr"/>
            <a:r>
              <a:rPr lang="en-US" sz="2400" dirty="0">
                <a:solidFill>
                  <a:srgbClr val="FFFF00"/>
                </a:solidFill>
              </a:rPr>
              <a:t>Maintain Habitat</a:t>
            </a:r>
          </a:p>
        </p:txBody>
      </p:sp>
      <p:sp>
        <p:nvSpPr>
          <p:cNvPr id="14" name="Rectangle 13">
            <a:extLst>
              <a:ext uri="{FF2B5EF4-FFF2-40B4-BE49-F238E27FC236}">
                <a16:creationId xmlns:a16="http://schemas.microsoft.com/office/drawing/2014/main" id="{64132D55-D914-4B4F-B9A8-4443D510D7FD}"/>
              </a:ext>
            </a:extLst>
          </p:cNvPr>
          <p:cNvSpPr/>
          <p:nvPr/>
        </p:nvSpPr>
        <p:spPr>
          <a:xfrm>
            <a:off x="6191101" y="4168793"/>
            <a:ext cx="2834490" cy="461665"/>
          </a:xfrm>
          <a:prstGeom prst="rect">
            <a:avLst/>
          </a:prstGeom>
        </p:spPr>
        <p:txBody>
          <a:bodyPr wrap="square">
            <a:spAutoFit/>
          </a:bodyPr>
          <a:lstStyle/>
          <a:p>
            <a:pPr algn="ctr"/>
            <a:r>
              <a:rPr lang="en-US" sz="2400" dirty="0">
                <a:solidFill>
                  <a:srgbClr val="FFFF00"/>
                </a:solidFill>
              </a:rPr>
              <a:t>Support Pollinators</a:t>
            </a:r>
            <a:endParaRPr lang="en-US" sz="2000" dirty="0">
              <a:solidFill>
                <a:srgbClr val="FFFF00"/>
              </a:solidFill>
            </a:endParaRPr>
          </a:p>
        </p:txBody>
      </p:sp>
      <p:sp>
        <p:nvSpPr>
          <p:cNvPr id="16" name="Rectangle 15">
            <a:extLst>
              <a:ext uri="{FF2B5EF4-FFF2-40B4-BE49-F238E27FC236}">
                <a16:creationId xmlns:a16="http://schemas.microsoft.com/office/drawing/2014/main" id="{34C6C965-2C7A-4B77-B2BC-BAC2E0C5CF22}"/>
              </a:ext>
            </a:extLst>
          </p:cNvPr>
          <p:cNvSpPr/>
          <p:nvPr/>
        </p:nvSpPr>
        <p:spPr>
          <a:xfrm>
            <a:off x="9146795" y="4168528"/>
            <a:ext cx="2834490" cy="461665"/>
          </a:xfrm>
          <a:prstGeom prst="rect">
            <a:avLst/>
          </a:prstGeom>
        </p:spPr>
        <p:txBody>
          <a:bodyPr wrap="square">
            <a:spAutoFit/>
          </a:bodyPr>
          <a:lstStyle/>
          <a:p>
            <a:pPr algn="ctr"/>
            <a:r>
              <a:rPr lang="en-US" sz="2400" dirty="0">
                <a:solidFill>
                  <a:srgbClr val="FFFF00"/>
                </a:solidFill>
              </a:rPr>
              <a:t>Value to System</a:t>
            </a:r>
            <a:endParaRPr lang="en-US" sz="2000" dirty="0">
              <a:solidFill>
                <a:srgbClr val="FFFF00"/>
              </a:solidFill>
            </a:endParaRPr>
          </a:p>
        </p:txBody>
      </p:sp>
      <p:sp>
        <p:nvSpPr>
          <p:cNvPr id="18" name="Content Placeholder 3">
            <a:extLst>
              <a:ext uri="{FF2B5EF4-FFF2-40B4-BE49-F238E27FC236}">
                <a16:creationId xmlns:a16="http://schemas.microsoft.com/office/drawing/2014/main" id="{D1950044-5246-4110-97D5-0EC3FCF9CC62}"/>
              </a:ext>
            </a:extLst>
          </p:cNvPr>
          <p:cNvSpPr txBox="1">
            <a:spLocks/>
          </p:cNvSpPr>
          <p:nvPr/>
        </p:nvSpPr>
        <p:spPr>
          <a:xfrm>
            <a:off x="210712" y="4753230"/>
            <a:ext cx="11770573" cy="636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3200" dirty="0">
                <a:solidFill>
                  <a:schemeClr val="bg1"/>
                </a:solidFill>
              </a:rPr>
              <a:t>Lots of challenges = Need to understand how to implement</a:t>
            </a:r>
          </a:p>
        </p:txBody>
      </p:sp>
      <p:sp>
        <p:nvSpPr>
          <p:cNvPr id="17" name="TextBox 16">
            <a:extLst>
              <a:ext uri="{FF2B5EF4-FFF2-40B4-BE49-F238E27FC236}">
                <a16:creationId xmlns:a16="http://schemas.microsoft.com/office/drawing/2014/main" id="{6349499B-1343-41E8-96AC-F6AE3683AF7C}"/>
              </a:ext>
            </a:extLst>
          </p:cNvPr>
          <p:cNvSpPr txBox="1"/>
          <p:nvPr/>
        </p:nvSpPr>
        <p:spPr>
          <a:xfrm>
            <a:off x="210711" y="5508662"/>
            <a:ext cx="1177057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IF WE DON’T SUPPORT WILDLIFE HABITAT, WE CANNOT MAKE ADVANCES IN FIGHT TO PERSERVE PESTICIDE USE !!!!</a:t>
            </a:r>
          </a:p>
        </p:txBody>
      </p:sp>
    </p:spTree>
    <p:extLst>
      <p:ext uri="{BB962C8B-B14F-4D97-AF65-F5344CB8AC3E}">
        <p14:creationId xmlns:p14="http://schemas.microsoft.com/office/powerpoint/2010/main" val="2153656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Pollinator Protection/Habitat</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D18E8C39-BFE3-4E3D-8573-715B385CDE99}"/>
              </a:ext>
            </a:extLst>
          </p:cNvPr>
          <p:cNvSpPr>
            <a:spLocks noGrp="1"/>
          </p:cNvSpPr>
          <p:nvPr>
            <p:ph idx="1"/>
          </p:nvPr>
        </p:nvSpPr>
        <p:spPr>
          <a:xfrm>
            <a:off x="436229" y="1227590"/>
            <a:ext cx="7298072" cy="5396507"/>
          </a:xfrm>
        </p:spPr>
        <p:txBody>
          <a:bodyPr>
            <a:normAutofit lnSpcReduction="10000"/>
          </a:bodyPr>
          <a:lstStyle/>
          <a:p>
            <a:r>
              <a:rPr lang="en-US" sz="3900" dirty="0">
                <a:solidFill>
                  <a:schemeClr val="bg1"/>
                </a:solidFill>
              </a:rPr>
              <a:t>2024 = year 3 of research</a:t>
            </a:r>
            <a:endParaRPr lang="en-US" sz="4000" dirty="0">
              <a:solidFill>
                <a:schemeClr val="bg1"/>
              </a:solidFill>
            </a:endParaRPr>
          </a:p>
          <a:p>
            <a:r>
              <a:rPr lang="en-US" sz="3900" dirty="0">
                <a:solidFill>
                  <a:schemeClr val="bg1"/>
                </a:solidFill>
              </a:rPr>
              <a:t>Lots to learn…..</a:t>
            </a:r>
          </a:p>
          <a:p>
            <a:r>
              <a:rPr lang="en-US" sz="3900" dirty="0">
                <a:solidFill>
                  <a:schemeClr val="bg1"/>
                </a:solidFill>
              </a:rPr>
              <a:t>How to establish on farm?</a:t>
            </a:r>
          </a:p>
          <a:p>
            <a:pPr lvl="1">
              <a:buFont typeface="Calibri" panose="020F0502020204030204" pitchFamily="34" charset="0"/>
              <a:buChar char="˗"/>
            </a:pPr>
            <a:r>
              <a:rPr lang="en-US" sz="3000" dirty="0">
                <a:solidFill>
                  <a:schemeClr val="bg1"/>
                </a:solidFill>
              </a:rPr>
              <a:t>Mix of species</a:t>
            </a:r>
          </a:p>
          <a:p>
            <a:pPr lvl="1">
              <a:buFont typeface="Calibri" panose="020F0502020204030204" pitchFamily="34" charset="0"/>
              <a:buChar char="˗"/>
            </a:pPr>
            <a:r>
              <a:rPr lang="en-US" sz="3000" dirty="0">
                <a:solidFill>
                  <a:schemeClr val="bg1"/>
                </a:solidFill>
              </a:rPr>
              <a:t>Technique/Timing</a:t>
            </a:r>
          </a:p>
          <a:p>
            <a:pPr lvl="1">
              <a:buFont typeface="Calibri" panose="020F0502020204030204" pitchFamily="34" charset="0"/>
              <a:buChar char="˗"/>
            </a:pPr>
            <a:r>
              <a:rPr lang="en-US" sz="3000" dirty="0">
                <a:solidFill>
                  <a:schemeClr val="bg1"/>
                </a:solidFill>
              </a:rPr>
              <a:t>Weed control</a:t>
            </a:r>
          </a:p>
          <a:p>
            <a:pPr lvl="1">
              <a:buFont typeface="Calibri" panose="020F0502020204030204" pitchFamily="34" charset="0"/>
              <a:buChar char="˗"/>
            </a:pPr>
            <a:r>
              <a:rPr lang="en-US" sz="3000" dirty="0">
                <a:solidFill>
                  <a:schemeClr val="bg1"/>
                </a:solidFill>
              </a:rPr>
              <a:t>Cost-share programs?</a:t>
            </a:r>
          </a:p>
          <a:p>
            <a:r>
              <a:rPr lang="en-US" sz="3900" dirty="0">
                <a:solidFill>
                  <a:schemeClr val="bg1"/>
                </a:solidFill>
              </a:rPr>
              <a:t>How to maintain year after year?</a:t>
            </a:r>
          </a:p>
          <a:p>
            <a:r>
              <a:rPr lang="en-US" sz="3900" dirty="0">
                <a:solidFill>
                  <a:schemeClr val="bg1"/>
                </a:solidFill>
              </a:rPr>
              <a:t>Combine with practices from Mitigation menu??</a:t>
            </a:r>
          </a:p>
          <a:p>
            <a:endParaRPr lang="en-US" dirty="0">
              <a:solidFill>
                <a:schemeClr val="bg1"/>
              </a:solidFill>
            </a:endParaRPr>
          </a:p>
        </p:txBody>
      </p:sp>
      <p:pic>
        <p:nvPicPr>
          <p:cNvPr id="5" name="Picture 4">
            <a:extLst>
              <a:ext uri="{FF2B5EF4-FFF2-40B4-BE49-F238E27FC236}">
                <a16:creationId xmlns:a16="http://schemas.microsoft.com/office/drawing/2014/main" id="{59504CD9-74F9-47E1-8D3B-B758F725DA62}"/>
              </a:ext>
            </a:extLst>
          </p:cNvPr>
          <p:cNvPicPr>
            <a:picLocks noChangeAspect="1"/>
          </p:cNvPicPr>
          <p:nvPr/>
        </p:nvPicPr>
        <p:blipFill>
          <a:blip r:embed="rId3"/>
          <a:stretch>
            <a:fillRect/>
          </a:stretch>
        </p:blipFill>
        <p:spPr>
          <a:xfrm>
            <a:off x="7877262" y="1227592"/>
            <a:ext cx="4078002" cy="5396509"/>
          </a:xfrm>
          <a:prstGeom prst="rect">
            <a:avLst/>
          </a:prstGeom>
        </p:spPr>
      </p:pic>
    </p:spTree>
    <p:extLst>
      <p:ext uri="{BB962C8B-B14F-4D97-AF65-F5344CB8AC3E}">
        <p14:creationId xmlns:p14="http://schemas.microsoft.com/office/powerpoint/2010/main" val="177462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79834BA-0809-449F-886E-C2C09CA212F2}"/>
              </a:ext>
            </a:extLst>
          </p:cNvPr>
          <p:cNvSpPr/>
          <p:nvPr/>
        </p:nvSpPr>
        <p:spPr>
          <a:xfrm>
            <a:off x="734037" y="1828800"/>
            <a:ext cx="2979839" cy="1600199"/>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Cover Crops/</a:t>
            </a:r>
          </a:p>
          <a:p>
            <a:pPr algn="ctr"/>
            <a:r>
              <a:rPr lang="en-US" sz="2800" dirty="0"/>
              <a:t>Reduced Tillage</a:t>
            </a:r>
          </a:p>
        </p:txBody>
      </p:sp>
      <p:sp>
        <p:nvSpPr>
          <p:cNvPr id="8" name="Oval 7">
            <a:extLst>
              <a:ext uri="{FF2B5EF4-FFF2-40B4-BE49-F238E27FC236}">
                <a16:creationId xmlns:a16="http://schemas.microsoft.com/office/drawing/2014/main" id="{83706C9F-2240-42AC-8066-81AA0B7D1CF8}"/>
              </a:ext>
            </a:extLst>
          </p:cNvPr>
          <p:cNvSpPr/>
          <p:nvPr/>
        </p:nvSpPr>
        <p:spPr>
          <a:xfrm>
            <a:off x="4414628" y="1194206"/>
            <a:ext cx="3351558" cy="1478256"/>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Erosion/Runoff Mitigation</a:t>
            </a:r>
          </a:p>
        </p:txBody>
      </p:sp>
      <p:sp>
        <p:nvSpPr>
          <p:cNvPr id="9" name="Oval 8">
            <a:extLst>
              <a:ext uri="{FF2B5EF4-FFF2-40B4-BE49-F238E27FC236}">
                <a16:creationId xmlns:a16="http://schemas.microsoft.com/office/drawing/2014/main" id="{261AFA4B-5DFB-43DF-9AA1-8073038BDE32}"/>
              </a:ext>
            </a:extLst>
          </p:cNvPr>
          <p:cNvSpPr/>
          <p:nvPr/>
        </p:nvSpPr>
        <p:spPr>
          <a:xfrm>
            <a:off x="8508534" y="1950743"/>
            <a:ext cx="2979839" cy="1478256"/>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Pollinator Habitat</a:t>
            </a:r>
          </a:p>
        </p:txBody>
      </p:sp>
      <p:sp>
        <p:nvSpPr>
          <p:cNvPr id="10" name="Oval 9">
            <a:extLst>
              <a:ext uri="{FF2B5EF4-FFF2-40B4-BE49-F238E27FC236}">
                <a16:creationId xmlns:a16="http://schemas.microsoft.com/office/drawing/2014/main" id="{EDC57A22-BDC8-480A-91AF-E9CB7FA247CF}"/>
              </a:ext>
            </a:extLst>
          </p:cNvPr>
          <p:cNvSpPr/>
          <p:nvPr/>
        </p:nvSpPr>
        <p:spPr>
          <a:xfrm>
            <a:off x="649798" y="4454406"/>
            <a:ext cx="2979839" cy="1478256"/>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Minimize Labor Needs</a:t>
            </a:r>
          </a:p>
        </p:txBody>
      </p:sp>
      <p:sp>
        <p:nvSpPr>
          <p:cNvPr id="11" name="Oval 10">
            <a:extLst>
              <a:ext uri="{FF2B5EF4-FFF2-40B4-BE49-F238E27FC236}">
                <a16:creationId xmlns:a16="http://schemas.microsoft.com/office/drawing/2014/main" id="{655E1A5B-A8F3-4897-9564-61055FB754D4}"/>
              </a:ext>
            </a:extLst>
          </p:cNvPr>
          <p:cNvSpPr/>
          <p:nvPr/>
        </p:nvSpPr>
        <p:spPr>
          <a:xfrm>
            <a:off x="4611672" y="5270052"/>
            <a:ext cx="2979839" cy="1478256"/>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Minimize Inputs</a:t>
            </a:r>
          </a:p>
        </p:txBody>
      </p:sp>
      <p:sp>
        <p:nvSpPr>
          <p:cNvPr id="12" name="Oval 11">
            <a:extLst>
              <a:ext uri="{FF2B5EF4-FFF2-40B4-BE49-F238E27FC236}">
                <a16:creationId xmlns:a16="http://schemas.microsoft.com/office/drawing/2014/main" id="{475CE85E-D1FA-4198-8727-F9F4548D7AAF}"/>
              </a:ext>
            </a:extLst>
          </p:cNvPr>
          <p:cNvSpPr/>
          <p:nvPr/>
        </p:nvSpPr>
        <p:spPr>
          <a:xfrm>
            <a:off x="8508534" y="4315436"/>
            <a:ext cx="2979839" cy="1478256"/>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Navigating Regulatory Challenges</a:t>
            </a:r>
          </a:p>
        </p:txBody>
      </p:sp>
      <p:sp>
        <p:nvSpPr>
          <p:cNvPr id="34" name="Title 1">
            <a:extLst>
              <a:ext uri="{FF2B5EF4-FFF2-40B4-BE49-F238E27FC236}">
                <a16:creationId xmlns:a16="http://schemas.microsoft.com/office/drawing/2014/main" id="{14D2D343-5EE8-4FF3-8EA8-824C71EDD29C}"/>
              </a:ext>
            </a:extLst>
          </p:cNvPr>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b="1" dirty="0">
                <a:solidFill>
                  <a:srgbClr val="FFFF00"/>
                </a:solidFill>
                <a:latin typeface="Calibri Light" panose="020F0302020204030204"/>
                <a:cs typeface="Calibri" panose="020F0502020204030204" pitchFamily="34" charset="0"/>
              </a:rPr>
              <a:t>Overall Farm Sustainability</a:t>
            </a:r>
            <a:endPar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endParaRPr>
          </a:p>
        </p:txBody>
      </p:sp>
      <p:cxnSp>
        <p:nvCxnSpPr>
          <p:cNvPr id="35" name="Straight Connector 34">
            <a:extLst>
              <a:ext uri="{FF2B5EF4-FFF2-40B4-BE49-F238E27FC236}">
                <a16:creationId xmlns:a16="http://schemas.microsoft.com/office/drawing/2014/main" id="{F25F3A58-4481-4DBD-9280-137174100311}"/>
              </a:ext>
            </a:extLst>
          </p:cNvPr>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49" name="TextBox 48">
            <a:extLst>
              <a:ext uri="{FF2B5EF4-FFF2-40B4-BE49-F238E27FC236}">
                <a16:creationId xmlns:a16="http://schemas.microsoft.com/office/drawing/2014/main" id="{F16A795C-C234-4AD6-BE5B-E8F1886573B4}"/>
              </a:ext>
            </a:extLst>
          </p:cNvPr>
          <p:cNvSpPr txBox="1"/>
          <p:nvPr/>
        </p:nvSpPr>
        <p:spPr>
          <a:xfrm>
            <a:off x="7946450" y="6174598"/>
            <a:ext cx="3866644" cy="646331"/>
          </a:xfrm>
          <a:prstGeom prst="rect">
            <a:avLst/>
          </a:prstGeom>
          <a:noFill/>
        </p:spPr>
        <p:txBody>
          <a:bodyPr wrap="square" rtlCol="0">
            <a:spAutoFit/>
          </a:bodyPr>
          <a:lstStyle/>
          <a:p>
            <a:pPr algn="r"/>
            <a:r>
              <a:rPr lang="en-US" sz="3600" b="1" dirty="0">
                <a:solidFill>
                  <a:srgbClr val="FFFF00"/>
                </a:solidFill>
              </a:rPr>
              <a:t>……..etc.</a:t>
            </a:r>
          </a:p>
        </p:txBody>
      </p:sp>
      <p:cxnSp>
        <p:nvCxnSpPr>
          <p:cNvPr id="50" name="Straight Arrow Connector 49">
            <a:extLst>
              <a:ext uri="{FF2B5EF4-FFF2-40B4-BE49-F238E27FC236}">
                <a16:creationId xmlns:a16="http://schemas.microsoft.com/office/drawing/2014/main" id="{3A16ECE4-CD63-43EC-8E23-D5521D58C6A4}"/>
              </a:ext>
            </a:extLst>
          </p:cNvPr>
          <p:cNvCxnSpPr>
            <a:cxnSpLocks/>
          </p:cNvCxnSpPr>
          <p:nvPr/>
        </p:nvCxnSpPr>
        <p:spPr>
          <a:xfrm flipV="1">
            <a:off x="6107186" y="2763561"/>
            <a:ext cx="0" cy="591773"/>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AF553A4-08C3-43EB-A84F-72D5A36145CA}"/>
              </a:ext>
            </a:extLst>
          </p:cNvPr>
          <p:cNvCxnSpPr>
            <a:cxnSpLocks/>
          </p:cNvCxnSpPr>
          <p:nvPr/>
        </p:nvCxnSpPr>
        <p:spPr>
          <a:xfrm flipH="1">
            <a:off x="3683466" y="4530055"/>
            <a:ext cx="1224094" cy="545284"/>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BCC8C71-26CA-4809-8DAD-57A0C1876E50}"/>
              </a:ext>
            </a:extLst>
          </p:cNvPr>
          <p:cNvCxnSpPr>
            <a:cxnSpLocks/>
          </p:cNvCxnSpPr>
          <p:nvPr/>
        </p:nvCxnSpPr>
        <p:spPr>
          <a:xfrm flipH="1" flipV="1">
            <a:off x="3683466" y="3036815"/>
            <a:ext cx="1224094" cy="453005"/>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CB573F0-490E-4A46-B551-6DB93AEDC462}"/>
              </a:ext>
            </a:extLst>
          </p:cNvPr>
          <p:cNvCxnSpPr>
            <a:cxnSpLocks/>
          </p:cNvCxnSpPr>
          <p:nvPr/>
        </p:nvCxnSpPr>
        <p:spPr>
          <a:xfrm rot="10800000" flipV="1">
            <a:off x="6090408" y="4601760"/>
            <a:ext cx="0" cy="591773"/>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4A67F76-7B21-4E15-AE84-25B6D2772E1A}"/>
              </a:ext>
            </a:extLst>
          </p:cNvPr>
          <p:cNvCxnSpPr>
            <a:cxnSpLocks/>
          </p:cNvCxnSpPr>
          <p:nvPr/>
        </p:nvCxnSpPr>
        <p:spPr>
          <a:xfrm>
            <a:off x="7267661" y="4336015"/>
            <a:ext cx="1224094" cy="545284"/>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2B9F906-69B0-48EB-B42D-93245ED0142E}"/>
              </a:ext>
            </a:extLst>
          </p:cNvPr>
          <p:cNvCxnSpPr>
            <a:cxnSpLocks/>
          </p:cNvCxnSpPr>
          <p:nvPr/>
        </p:nvCxnSpPr>
        <p:spPr>
          <a:xfrm flipV="1">
            <a:off x="7494164" y="3109826"/>
            <a:ext cx="1224094" cy="453005"/>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2175E39-2724-414E-8117-82B23261C688}"/>
              </a:ext>
            </a:extLst>
          </p:cNvPr>
          <p:cNvSpPr/>
          <p:nvPr/>
        </p:nvSpPr>
        <p:spPr>
          <a:xfrm>
            <a:off x="4221061" y="3117035"/>
            <a:ext cx="3749878" cy="167316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Pesticide Sustainability</a:t>
            </a:r>
          </a:p>
        </p:txBody>
      </p:sp>
    </p:spTree>
    <p:extLst>
      <p:ext uri="{BB962C8B-B14F-4D97-AF65-F5344CB8AC3E}">
        <p14:creationId xmlns:p14="http://schemas.microsoft.com/office/powerpoint/2010/main" val="179692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0715" y="1335668"/>
            <a:ext cx="11751986" cy="5268053"/>
          </a:xfrm>
        </p:spPr>
        <p:txBody>
          <a:bodyPr>
            <a:normAutofit/>
          </a:bodyPr>
          <a:lstStyle/>
          <a:p>
            <a:r>
              <a:rPr lang="en-US" sz="4000" dirty="0">
                <a:solidFill>
                  <a:schemeClr val="bg1"/>
                </a:solidFill>
              </a:rPr>
              <a:t>Agriculture sustainability </a:t>
            </a:r>
            <a:r>
              <a:rPr lang="en-US" sz="4000" b="1" u="sng" dirty="0">
                <a:solidFill>
                  <a:schemeClr val="bg1"/>
                </a:solidFill>
              </a:rPr>
              <a:t>currently relies heavily on </a:t>
            </a:r>
            <a:r>
              <a:rPr lang="en-US" sz="4000" dirty="0">
                <a:solidFill>
                  <a:schemeClr val="bg1"/>
                </a:solidFill>
              </a:rPr>
              <a:t>pesticide use: </a:t>
            </a:r>
          </a:p>
          <a:p>
            <a:pPr lvl="1">
              <a:buFont typeface="Calibri" panose="020F0502020204030204" pitchFamily="34" charset="0"/>
              <a:buChar char="-"/>
            </a:pPr>
            <a:r>
              <a:rPr lang="en-US" sz="3600" i="1" dirty="0">
                <a:solidFill>
                  <a:schemeClr val="bg1"/>
                </a:solidFill>
              </a:rPr>
              <a:t>Economical</a:t>
            </a:r>
            <a:r>
              <a:rPr lang="en-US" sz="3600" dirty="0">
                <a:solidFill>
                  <a:schemeClr val="bg1"/>
                </a:solidFill>
              </a:rPr>
              <a:t> and </a:t>
            </a:r>
            <a:r>
              <a:rPr lang="en-US" sz="3600" i="1" dirty="0">
                <a:solidFill>
                  <a:schemeClr val="bg1"/>
                </a:solidFill>
              </a:rPr>
              <a:t>environmental</a:t>
            </a:r>
            <a:r>
              <a:rPr lang="en-US" sz="3600" dirty="0">
                <a:solidFill>
                  <a:schemeClr val="bg1"/>
                </a:solidFill>
              </a:rPr>
              <a:t> standpoint</a:t>
            </a:r>
          </a:p>
          <a:p>
            <a:pPr lvl="1">
              <a:buFont typeface="Calibri" panose="020F0502020204030204" pitchFamily="34" charset="0"/>
              <a:buChar char="-"/>
            </a:pPr>
            <a:endParaRPr lang="en-US" sz="3600" dirty="0">
              <a:solidFill>
                <a:schemeClr val="bg1"/>
              </a:solidFill>
            </a:endParaRPr>
          </a:p>
          <a:p>
            <a:r>
              <a:rPr lang="en-US" sz="4000" dirty="0">
                <a:solidFill>
                  <a:schemeClr val="bg1"/>
                </a:solidFill>
              </a:rPr>
              <a:t>Without the ability to use pesticides: </a:t>
            </a:r>
          </a:p>
          <a:p>
            <a:pPr lvl="1">
              <a:buFont typeface="Calibri" panose="020F0502020204030204" pitchFamily="34" charset="0"/>
              <a:buChar char="-"/>
            </a:pPr>
            <a:r>
              <a:rPr lang="en-US" sz="3200" dirty="0">
                <a:solidFill>
                  <a:schemeClr val="bg1"/>
                </a:solidFill>
              </a:rPr>
              <a:t>Crop yield loss from weed competition?</a:t>
            </a:r>
          </a:p>
          <a:p>
            <a:pPr lvl="1">
              <a:buFont typeface="Calibri" panose="020F0502020204030204" pitchFamily="34" charset="0"/>
              <a:buChar char="-"/>
            </a:pPr>
            <a:r>
              <a:rPr lang="en-US" sz="3200" dirty="0">
                <a:solidFill>
                  <a:schemeClr val="bg1"/>
                </a:solidFill>
              </a:rPr>
              <a:t>Burndown cover crops before strip-tillage?</a:t>
            </a:r>
          </a:p>
          <a:p>
            <a:pPr lvl="1">
              <a:buFont typeface="Calibri" panose="020F0502020204030204" pitchFamily="34" charset="0"/>
              <a:buChar char="-"/>
            </a:pPr>
            <a:r>
              <a:rPr lang="en-US" sz="3200" dirty="0">
                <a:solidFill>
                  <a:schemeClr val="bg1"/>
                </a:solidFill>
              </a:rPr>
              <a:t>Attractive product for the consumer?</a:t>
            </a:r>
          </a:p>
          <a:p>
            <a:pPr lvl="1">
              <a:buFont typeface="Calibri" panose="020F0502020204030204" pitchFamily="34" charset="0"/>
              <a:buChar char="-"/>
            </a:pPr>
            <a:r>
              <a:rPr lang="en-US" sz="3200" dirty="0">
                <a:solidFill>
                  <a:schemeClr val="bg1"/>
                </a:solidFill>
              </a:rPr>
              <a:t>Capitalize farm investments?</a:t>
            </a:r>
            <a:endParaRPr lang="en-US" dirty="0">
              <a:solidFill>
                <a:schemeClr val="bg1"/>
              </a:solidFill>
            </a:endParaRPr>
          </a:p>
          <a:p>
            <a:pPr marL="457200" lvl="1" indent="0">
              <a:buNone/>
            </a:pPr>
            <a:endParaRPr lang="en-US" sz="1400" i="1" u="sng"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Pesticide Stewardship</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pic>
        <p:nvPicPr>
          <p:cNvPr id="9" name="Picture 8">
            <a:extLst>
              <a:ext uri="{FF2B5EF4-FFF2-40B4-BE49-F238E27FC236}">
                <a16:creationId xmlns:a16="http://schemas.microsoft.com/office/drawing/2014/main" id="{2EB2420B-9C19-4FE6-90B7-CA774FA702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05825" y="3601622"/>
            <a:ext cx="3456876" cy="2282099"/>
          </a:xfrm>
          <a:prstGeom prst="rect">
            <a:avLst/>
          </a:prstGeom>
          <a:ln>
            <a:solidFill>
              <a:schemeClr val="tx1"/>
            </a:solidFill>
          </a:ln>
        </p:spPr>
      </p:pic>
    </p:spTree>
    <p:extLst>
      <p:ext uri="{BB962C8B-B14F-4D97-AF65-F5344CB8AC3E}">
        <p14:creationId xmlns:p14="http://schemas.microsoft.com/office/powerpoint/2010/main" val="142343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14D2D343-5EE8-4FF3-8EA8-824C71EDD29C}"/>
              </a:ext>
            </a:extLst>
          </p:cNvPr>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b="1" dirty="0">
                <a:solidFill>
                  <a:srgbClr val="FFFF00"/>
                </a:solidFill>
                <a:latin typeface="Calibri Light" panose="020F0302020204030204"/>
                <a:cs typeface="Calibri" panose="020F0502020204030204" pitchFamily="34" charset="0"/>
              </a:rPr>
              <a:t>To Preserve Pesticide Use…</a:t>
            </a:r>
            <a:endPar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endParaRPr>
          </a:p>
        </p:txBody>
      </p:sp>
      <p:cxnSp>
        <p:nvCxnSpPr>
          <p:cNvPr id="35" name="Straight Connector 34">
            <a:extLst>
              <a:ext uri="{FF2B5EF4-FFF2-40B4-BE49-F238E27FC236}">
                <a16:creationId xmlns:a16="http://schemas.microsoft.com/office/drawing/2014/main" id="{F25F3A58-4481-4DBD-9280-137174100311}"/>
              </a:ext>
            </a:extLst>
          </p:cNvPr>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8" name="Content Placeholder 3">
            <a:extLst>
              <a:ext uri="{FF2B5EF4-FFF2-40B4-BE49-F238E27FC236}">
                <a16:creationId xmlns:a16="http://schemas.microsoft.com/office/drawing/2014/main" id="{E9AB480E-AE21-4531-9A49-009CA1997550}"/>
              </a:ext>
            </a:extLst>
          </p:cNvPr>
          <p:cNvSpPr>
            <a:spLocks noGrp="1"/>
          </p:cNvSpPr>
          <p:nvPr>
            <p:ph idx="1"/>
          </p:nvPr>
        </p:nvSpPr>
        <p:spPr>
          <a:xfrm>
            <a:off x="436229" y="1227590"/>
            <a:ext cx="7498096" cy="5396507"/>
          </a:xfrm>
        </p:spPr>
        <p:txBody>
          <a:bodyPr>
            <a:normAutofit/>
          </a:bodyPr>
          <a:lstStyle/>
          <a:p>
            <a:r>
              <a:rPr lang="en-US" sz="3900" dirty="0">
                <a:solidFill>
                  <a:schemeClr val="bg1"/>
                </a:solidFill>
              </a:rPr>
              <a:t>Practices that support the farm and maintain </a:t>
            </a:r>
            <a:r>
              <a:rPr lang="en-US" sz="3900" i="1" u="sng" dirty="0">
                <a:solidFill>
                  <a:schemeClr val="bg1"/>
                </a:solidFill>
              </a:rPr>
              <a:t>environmental quality</a:t>
            </a:r>
            <a:r>
              <a:rPr lang="en-US" sz="3900" dirty="0">
                <a:solidFill>
                  <a:schemeClr val="bg1"/>
                </a:solidFill>
              </a:rPr>
              <a:t>:</a:t>
            </a:r>
          </a:p>
          <a:p>
            <a:endParaRPr lang="en-US" sz="800" dirty="0">
              <a:solidFill>
                <a:schemeClr val="bg1"/>
              </a:solidFill>
            </a:endParaRPr>
          </a:p>
          <a:p>
            <a:pPr lvl="1">
              <a:buFont typeface="Calibri" panose="020F0502020204030204" pitchFamily="34" charset="0"/>
              <a:buChar char="-"/>
            </a:pPr>
            <a:r>
              <a:rPr lang="en-US" sz="3500" dirty="0">
                <a:solidFill>
                  <a:schemeClr val="bg1"/>
                </a:solidFill>
              </a:rPr>
              <a:t>Protect utility of pesticide product (i.e. resistance mgmt.)</a:t>
            </a:r>
          </a:p>
          <a:p>
            <a:pPr marL="457200" lvl="1" indent="0">
              <a:buNone/>
            </a:pPr>
            <a:endParaRPr lang="en-US" sz="1000" dirty="0">
              <a:solidFill>
                <a:schemeClr val="bg1"/>
              </a:solidFill>
            </a:endParaRPr>
          </a:p>
          <a:p>
            <a:pPr lvl="1">
              <a:buFont typeface="Calibri" panose="020F0502020204030204" pitchFamily="34" charset="0"/>
              <a:buChar char="-"/>
            </a:pPr>
            <a:r>
              <a:rPr lang="en-US" sz="3500" dirty="0">
                <a:solidFill>
                  <a:schemeClr val="bg1"/>
                </a:solidFill>
              </a:rPr>
              <a:t>Environmentally focused practices</a:t>
            </a:r>
          </a:p>
          <a:p>
            <a:pPr lvl="1">
              <a:buFont typeface="Calibri" panose="020F0502020204030204" pitchFamily="34" charset="0"/>
              <a:buChar char="-"/>
            </a:pPr>
            <a:endParaRPr lang="en-US" sz="1000" dirty="0">
              <a:solidFill>
                <a:schemeClr val="bg1"/>
              </a:solidFill>
            </a:endParaRPr>
          </a:p>
          <a:p>
            <a:pPr lvl="1">
              <a:buFont typeface="Calibri" panose="020F0502020204030204" pitchFamily="34" charset="0"/>
              <a:buChar char="-"/>
            </a:pPr>
            <a:r>
              <a:rPr lang="en-US" sz="3500" dirty="0">
                <a:solidFill>
                  <a:schemeClr val="bg1"/>
                </a:solidFill>
              </a:rPr>
              <a:t>Navigate regulatory challenges</a:t>
            </a:r>
          </a:p>
          <a:p>
            <a:endParaRPr lang="en-US" dirty="0">
              <a:solidFill>
                <a:schemeClr val="bg1"/>
              </a:solidFill>
            </a:endParaRPr>
          </a:p>
        </p:txBody>
      </p:sp>
      <p:pic>
        <p:nvPicPr>
          <p:cNvPr id="19" name="Picture 18">
            <a:extLst>
              <a:ext uri="{FF2B5EF4-FFF2-40B4-BE49-F238E27FC236}">
                <a16:creationId xmlns:a16="http://schemas.microsoft.com/office/drawing/2014/main" id="{48A6437A-C18A-4FA2-9A1A-DB5636E144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4653" y="4022849"/>
            <a:ext cx="3341148" cy="2501776"/>
          </a:xfrm>
          <a:prstGeom prst="rect">
            <a:avLst/>
          </a:prstGeom>
          <a:ln>
            <a:solidFill>
              <a:schemeClr val="tx1"/>
            </a:solidFill>
          </a:ln>
        </p:spPr>
      </p:pic>
      <p:pic>
        <p:nvPicPr>
          <p:cNvPr id="20" name="Picture 2" descr="D:\Photo's\2012 PHOTOS\April 26\2012-04-20 April 26 2012\April 26 2012 029.JPG">
            <a:extLst>
              <a:ext uri="{FF2B5EF4-FFF2-40B4-BE49-F238E27FC236}">
                <a16:creationId xmlns:a16="http://schemas.microsoft.com/office/drawing/2014/main" id="{3DDD41C5-A1F5-4F9F-A21A-20A78961F03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14653" y="1326025"/>
            <a:ext cx="3341148" cy="250177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407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Challenging Times Ahead</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A50AC2D3-12EB-4B37-89E0-B6AE50D036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9855" y="3675558"/>
            <a:ext cx="2676186" cy="2890511"/>
          </a:xfrm>
          <a:prstGeom prst="rect">
            <a:avLst/>
          </a:prstGeom>
          <a:ln w="9525">
            <a:solidFill>
              <a:schemeClr val="tx1"/>
            </a:solidFill>
          </a:ln>
        </p:spPr>
      </p:pic>
      <p:pic>
        <p:nvPicPr>
          <p:cNvPr id="11" name="Picture 2" descr="http://www.sofreshandsogreen.com/wp-content/uploads/2010/12/EPA-logo-510x555.jpg">
            <a:extLst>
              <a:ext uri="{FF2B5EF4-FFF2-40B4-BE49-F238E27FC236}">
                <a16:creationId xmlns:a16="http://schemas.microsoft.com/office/drawing/2014/main" id="{0E96FF11-D811-4ABD-9CF2-E1C79CCE60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74935" y="3675558"/>
            <a:ext cx="2676185" cy="2890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0573D9-3013-4EF8-B7D8-DBA41BE174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12" t="916" r="1038" b="484"/>
          <a:stretch/>
        </p:blipFill>
        <p:spPr>
          <a:xfrm>
            <a:off x="574781" y="3675558"/>
            <a:ext cx="2341419" cy="2890512"/>
          </a:xfrm>
          <a:prstGeom prst="rect">
            <a:avLst/>
          </a:prstGeom>
          <a:ln w="9525">
            <a:solidFill>
              <a:schemeClr val="tx1"/>
            </a:solidFill>
          </a:ln>
        </p:spPr>
      </p:pic>
      <p:sp>
        <p:nvSpPr>
          <p:cNvPr id="8" name="TextBox 7">
            <a:extLst>
              <a:ext uri="{FF2B5EF4-FFF2-40B4-BE49-F238E27FC236}">
                <a16:creationId xmlns:a16="http://schemas.microsoft.com/office/drawing/2014/main" id="{75E05B99-B3B4-48B1-B78A-AED1A408367D}"/>
              </a:ext>
            </a:extLst>
          </p:cNvPr>
          <p:cNvSpPr txBox="1"/>
          <p:nvPr/>
        </p:nvSpPr>
        <p:spPr>
          <a:xfrm>
            <a:off x="415636" y="1250258"/>
            <a:ext cx="11360728" cy="2369880"/>
          </a:xfrm>
          <a:prstGeom prst="rect">
            <a:avLst/>
          </a:prstGeom>
          <a:noFill/>
        </p:spPr>
        <p:txBody>
          <a:bodyPr wrap="square">
            <a:spAutoFit/>
          </a:bodyPr>
          <a:lstStyle/>
          <a:p>
            <a:pPr marL="571500" indent="-571500">
              <a:buFont typeface="Arial" panose="020B0604020202020204" pitchFamily="34" charset="0"/>
              <a:buChar char="•"/>
            </a:pPr>
            <a:r>
              <a:rPr lang="en-US" sz="4000" dirty="0">
                <a:solidFill>
                  <a:schemeClr val="bg1"/>
                </a:solidFill>
              </a:rPr>
              <a:t>Pesticides (sustainability) face enormous hurdles</a:t>
            </a:r>
          </a:p>
          <a:p>
            <a:pPr lvl="2">
              <a:buFont typeface="Calibri" panose="020F0502020204030204" pitchFamily="34" charset="0"/>
              <a:buChar char="-"/>
            </a:pPr>
            <a:r>
              <a:rPr lang="en-US" sz="3600" dirty="0">
                <a:solidFill>
                  <a:schemeClr val="bg1"/>
                </a:solidFill>
              </a:rPr>
              <a:t>Regulatory restrictions (ESA, FIFRA, etc.)</a:t>
            </a:r>
          </a:p>
          <a:p>
            <a:pPr lvl="2">
              <a:buFont typeface="Calibri" panose="020F0502020204030204" pitchFamily="34" charset="0"/>
              <a:buChar char="-"/>
            </a:pPr>
            <a:r>
              <a:rPr lang="en-US" sz="3600" dirty="0">
                <a:solidFill>
                  <a:schemeClr val="bg1"/>
                </a:solidFill>
              </a:rPr>
              <a:t>Pesticide resistance</a:t>
            </a:r>
          </a:p>
          <a:p>
            <a:pPr lvl="2">
              <a:buFont typeface="Calibri" panose="020F0502020204030204" pitchFamily="34" charset="0"/>
              <a:buChar char="-"/>
            </a:pPr>
            <a:r>
              <a:rPr lang="en-US" sz="3600" dirty="0">
                <a:solidFill>
                  <a:schemeClr val="bg1"/>
                </a:solidFill>
              </a:rPr>
              <a:t>On-farm impacts </a:t>
            </a:r>
            <a:r>
              <a:rPr lang="en-US" sz="3600" i="1" dirty="0">
                <a:solidFill>
                  <a:schemeClr val="bg1"/>
                </a:solidFill>
              </a:rPr>
              <a:t>today</a:t>
            </a:r>
            <a:r>
              <a:rPr lang="en-US" sz="3600" dirty="0">
                <a:solidFill>
                  <a:schemeClr val="bg1"/>
                </a:solidFill>
              </a:rPr>
              <a:t> – adapt on the GO! </a:t>
            </a:r>
          </a:p>
        </p:txBody>
      </p:sp>
      <p:pic>
        <p:nvPicPr>
          <p:cNvPr id="9" name="Picture 8">
            <a:extLst>
              <a:ext uri="{FF2B5EF4-FFF2-40B4-BE49-F238E27FC236}">
                <a16:creationId xmlns:a16="http://schemas.microsoft.com/office/drawing/2014/main" id="{0739222A-C33D-4A53-8C99-87A05D642B8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44776" y="3675558"/>
            <a:ext cx="2676186" cy="2890509"/>
          </a:xfrm>
          <a:prstGeom prst="rect">
            <a:avLst/>
          </a:prstGeom>
          <a:ln w="9525">
            <a:solidFill>
              <a:schemeClr val="tx1"/>
            </a:solidFill>
          </a:ln>
        </p:spPr>
      </p:pic>
    </p:spTree>
    <p:extLst>
      <p:ext uri="{BB962C8B-B14F-4D97-AF65-F5344CB8AC3E}">
        <p14:creationId xmlns:p14="http://schemas.microsoft.com/office/powerpoint/2010/main" val="205038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BF2130-5162-45A6-8CFD-B3B7C03D58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13806" y="1544836"/>
            <a:ext cx="3273514" cy="2502919"/>
          </a:xfrm>
          <a:prstGeom prst="rect">
            <a:avLst/>
          </a:prstGeom>
          <a:ln>
            <a:solidFill>
              <a:schemeClr val="tx1"/>
            </a:solidFill>
          </a:ln>
        </p:spPr>
      </p:pic>
      <p:sp>
        <p:nvSpPr>
          <p:cNvPr id="11" name="Rectangle 3">
            <a:extLst>
              <a:ext uri="{FF2B5EF4-FFF2-40B4-BE49-F238E27FC236}">
                <a16:creationId xmlns:a16="http://schemas.microsoft.com/office/drawing/2014/main" id="{D71B2FF8-2057-4DAD-89F1-FD115A9F72AC}"/>
              </a:ext>
            </a:extLst>
          </p:cNvPr>
          <p:cNvSpPr txBox="1">
            <a:spLocks noChangeArrowheads="1"/>
          </p:cNvSpPr>
          <p:nvPr/>
        </p:nvSpPr>
        <p:spPr bwMode="auto">
          <a:xfrm>
            <a:off x="8513804" y="3638548"/>
            <a:ext cx="3273514" cy="400653"/>
          </a:xfrm>
          <a:prstGeom prst="rect">
            <a:avLst/>
          </a:prstGeom>
          <a:solidFill>
            <a:schemeClr val="bg1">
              <a:lumMod val="85000"/>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5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effectLst/>
                <a:uLnTx/>
                <a:uFillTx/>
                <a:latin typeface="Arial"/>
                <a:ea typeface="+mn-ea"/>
                <a:cs typeface="+mn-cs"/>
              </a:rPr>
              <a:t>No dicamba on 49.6% of field </a:t>
            </a:r>
          </a:p>
        </p:txBody>
      </p:sp>
      <p:sp>
        <p:nvSpPr>
          <p:cNvPr id="4" name="Content Placeholder 3"/>
          <p:cNvSpPr>
            <a:spLocks noGrp="1"/>
          </p:cNvSpPr>
          <p:nvPr>
            <p:ph idx="1"/>
          </p:nvPr>
        </p:nvSpPr>
        <p:spPr>
          <a:xfrm>
            <a:off x="210715" y="1204035"/>
            <a:ext cx="11751986" cy="4368090"/>
          </a:xfrm>
        </p:spPr>
        <p:txBody>
          <a:bodyPr>
            <a:normAutofit/>
          </a:bodyPr>
          <a:lstStyle/>
          <a:p>
            <a:r>
              <a:rPr lang="en-US" sz="4000" dirty="0">
                <a:solidFill>
                  <a:schemeClr val="bg1"/>
                </a:solidFill>
              </a:rPr>
              <a:t>GA impacts </a:t>
            </a:r>
            <a:r>
              <a:rPr lang="en-US" sz="4000" i="1" dirty="0">
                <a:solidFill>
                  <a:schemeClr val="bg1"/>
                </a:solidFill>
              </a:rPr>
              <a:t>thus far</a:t>
            </a:r>
            <a:r>
              <a:rPr lang="en-US" sz="4000" dirty="0">
                <a:solidFill>
                  <a:schemeClr val="bg1"/>
                </a:solidFill>
              </a:rPr>
              <a:t>: </a:t>
            </a:r>
          </a:p>
          <a:p>
            <a:pPr lvl="1">
              <a:buFont typeface="Calibri" panose="020F0502020204030204" pitchFamily="34" charset="0"/>
              <a:buChar char="-"/>
            </a:pPr>
            <a:r>
              <a:rPr lang="en-US" sz="3600" dirty="0">
                <a:solidFill>
                  <a:schemeClr val="bg1"/>
                </a:solidFill>
              </a:rPr>
              <a:t>Pesticide-use buffers</a:t>
            </a:r>
          </a:p>
          <a:p>
            <a:pPr lvl="1">
              <a:buFont typeface="Calibri" panose="020F0502020204030204" pitchFamily="34" charset="0"/>
              <a:buChar char="-"/>
            </a:pPr>
            <a:r>
              <a:rPr lang="en-US" sz="3600" dirty="0">
                <a:solidFill>
                  <a:schemeClr val="bg1"/>
                </a:solidFill>
              </a:rPr>
              <a:t>Product restrictions in the state</a:t>
            </a:r>
          </a:p>
          <a:p>
            <a:pPr lvl="1">
              <a:buFont typeface="Calibri" panose="020F0502020204030204" pitchFamily="34" charset="0"/>
              <a:buChar char="-"/>
            </a:pPr>
            <a:r>
              <a:rPr lang="en-US" sz="3600" dirty="0">
                <a:solidFill>
                  <a:schemeClr val="bg1"/>
                </a:solidFill>
              </a:rPr>
              <a:t>Widespread resistance</a:t>
            </a:r>
          </a:p>
          <a:p>
            <a:pPr marL="457200" lvl="1" indent="0">
              <a:buNone/>
            </a:pPr>
            <a:endParaRPr lang="en-US" sz="1200" dirty="0">
              <a:solidFill>
                <a:schemeClr val="bg1"/>
              </a:solidFill>
            </a:endParaRPr>
          </a:p>
          <a:p>
            <a:r>
              <a:rPr lang="en-US" sz="4000" dirty="0">
                <a:solidFill>
                  <a:schemeClr val="bg1"/>
                </a:solidFill>
              </a:rPr>
              <a:t>GA impacts </a:t>
            </a:r>
            <a:r>
              <a:rPr lang="en-US" sz="4000" i="1" dirty="0">
                <a:solidFill>
                  <a:schemeClr val="bg1"/>
                </a:solidFill>
              </a:rPr>
              <a:t>soon</a:t>
            </a:r>
            <a:r>
              <a:rPr lang="en-US" sz="4000" dirty="0">
                <a:solidFill>
                  <a:schemeClr val="bg1"/>
                </a:solidFill>
              </a:rPr>
              <a:t>: </a:t>
            </a:r>
          </a:p>
          <a:p>
            <a:pPr lvl="1">
              <a:buFont typeface="Calibri" panose="020F0502020204030204" pitchFamily="34" charset="0"/>
              <a:buChar char="-"/>
            </a:pPr>
            <a:r>
              <a:rPr lang="en-US" sz="3600" dirty="0">
                <a:solidFill>
                  <a:schemeClr val="bg1"/>
                </a:solidFill>
              </a:rPr>
              <a:t>Mitigation Measures Menu</a:t>
            </a:r>
          </a:p>
          <a:p>
            <a:pPr lvl="1">
              <a:buFont typeface="Calibri" panose="020F0502020204030204" pitchFamily="34" charset="0"/>
              <a:buChar char="-"/>
            </a:pPr>
            <a:endParaRPr lang="en-US" dirty="0">
              <a:solidFill>
                <a:schemeClr val="bg1"/>
              </a:solidFill>
            </a:endParaRPr>
          </a:p>
          <a:p>
            <a:pPr marL="457200" lvl="1" indent="0">
              <a:buNone/>
            </a:pPr>
            <a:endParaRPr lang="en-US" sz="1400" i="1" u="sng"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Challenging Times Ahead</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27E25CB6-AC1E-47AE-962C-BFBD2B5B7528}"/>
              </a:ext>
            </a:extLst>
          </p:cNvPr>
          <p:cNvSpPr/>
          <p:nvPr/>
        </p:nvSpPr>
        <p:spPr>
          <a:xfrm>
            <a:off x="769100" y="5409596"/>
            <a:ext cx="7696142" cy="1089529"/>
          </a:xfrm>
          <a:prstGeom prst="rect">
            <a:avLst/>
          </a:prstGeom>
          <a:ln w="28575">
            <a:solidFill>
              <a:srgbClr val="FFFF00"/>
            </a:solidFill>
          </a:ln>
        </p:spPr>
        <p:txBody>
          <a:bodyPr wrap="square">
            <a:spAutoFit/>
          </a:bodyPr>
          <a:lstStyle/>
          <a:p>
            <a:pPr marL="0" marR="0" lvl="0" indent="0" algn="ctr" defTabSz="914400" rtl="0" eaLnBrk="1" fontAlgn="auto" latinLnBrk="0" hangingPunct="1">
              <a:lnSpc>
                <a:spcPct val="90000"/>
              </a:lnSpc>
              <a:spcBef>
                <a:spcPts val="1000"/>
              </a:spcBef>
              <a:buClrTx/>
              <a:buSzTx/>
              <a:buFontTx/>
              <a:buNone/>
              <a:tabLst/>
              <a:defRPr/>
            </a:pPr>
            <a:r>
              <a:rPr lang="en-US" sz="3600" b="1" i="1" dirty="0">
                <a:solidFill>
                  <a:srgbClr val="FFFF00"/>
                </a:solidFill>
                <a:latin typeface="Calibri" panose="020F0502020204030204"/>
              </a:rPr>
              <a:t>Navigating regulatory challenges will influence sustainability!</a:t>
            </a:r>
            <a:endParaRPr kumimoji="0" lang="en-US" sz="3600" b="1"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3F5DDAF-B092-477E-A281-226B177600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2569" y="4270183"/>
            <a:ext cx="1964296" cy="2095592"/>
          </a:xfrm>
          <a:prstGeom prst="rect">
            <a:avLst/>
          </a:prstGeom>
        </p:spPr>
      </p:pic>
      <p:sp>
        <p:nvSpPr>
          <p:cNvPr id="2" name="Multiplication Sign 1">
            <a:extLst>
              <a:ext uri="{FF2B5EF4-FFF2-40B4-BE49-F238E27FC236}">
                <a16:creationId xmlns:a16="http://schemas.microsoft.com/office/drawing/2014/main" id="{033EB792-9AA3-4091-BD65-A7AFC11439D9}"/>
              </a:ext>
            </a:extLst>
          </p:cNvPr>
          <p:cNvSpPr/>
          <p:nvPr/>
        </p:nvSpPr>
        <p:spPr>
          <a:xfrm>
            <a:off x="8428690" y="3778277"/>
            <a:ext cx="3659399" cy="2922185"/>
          </a:xfrm>
          <a:prstGeom prst="mathMultiply">
            <a:avLst>
              <a:gd name="adj1" fmla="val 1249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041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5607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Light" panose="020F0302020204030204"/>
                <a:ea typeface="+mj-ea"/>
                <a:cs typeface="Arial" panose="020B0604020202020204" pitchFamily="34" charset="0"/>
              </a:rPr>
              <a:t>Counties with Threatened and Endangered Species </a:t>
            </a:r>
          </a:p>
        </p:txBody>
      </p:sp>
      <p:cxnSp>
        <p:nvCxnSpPr>
          <p:cNvPr id="7" name="Straight Connector 6"/>
          <p:cNvCxnSpPr/>
          <p:nvPr/>
        </p:nvCxnSpPr>
        <p:spPr>
          <a:xfrm>
            <a:off x="0" y="1600343"/>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87" name="TextBox 186">
            <a:extLst>
              <a:ext uri="{FF2B5EF4-FFF2-40B4-BE49-F238E27FC236}">
                <a16:creationId xmlns:a16="http://schemas.microsoft.com/office/drawing/2014/main" id="{F3B6293E-16FB-48FA-984C-F54D45742DD5}"/>
              </a:ext>
            </a:extLst>
          </p:cNvPr>
          <p:cNvSpPr txBox="1"/>
          <p:nvPr/>
        </p:nvSpPr>
        <p:spPr>
          <a:xfrm>
            <a:off x="66675" y="6438742"/>
            <a:ext cx="316573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Source: U.S. Fish &amp; Wildlife Service Environmental Conservation Online System (ECOS). https://ecos.fws.gov/ecp/</a:t>
            </a:r>
          </a:p>
        </p:txBody>
      </p:sp>
      <p:sp>
        <p:nvSpPr>
          <p:cNvPr id="189" name="TextBox 188">
            <a:extLst>
              <a:ext uri="{FF2B5EF4-FFF2-40B4-BE49-F238E27FC236}">
                <a16:creationId xmlns:a16="http://schemas.microsoft.com/office/drawing/2014/main" id="{A0E7BE43-57A7-4C04-B3B7-BD8780A8B1F9}"/>
              </a:ext>
            </a:extLst>
          </p:cNvPr>
          <p:cNvSpPr txBox="1"/>
          <p:nvPr/>
        </p:nvSpPr>
        <p:spPr>
          <a:xfrm>
            <a:off x="4204452" y="3633329"/>
            <a:ext cx="23424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Counties with threatened/ endangered species highlighted in </a:t>
            </a:r>
            <a:r>
              <a:rPr kumimoji="0" lang="en-US" sz="1600" b="0" i="0" u="none" strike="noStrike" kern="1200" cap="none" spc="0" normalizeH="0" baseline="0" noProof="0" dirty="0">
                <a:ln>
                  <a:noFill/>
                </a:ln>
                <a:solidFill>
                  <a:srgbClr val="FF0000"/>
                </a:solidFill>
                <a:effectLst/>
                <a:uLnTx/>
                <a:uFillTx/>
                <a:latin typeface="Calibri Light" panose="020F0302020204030204"/>
                <a:ea typeface="+mn-ea"/>
                <a:cs typeface="Arial" panose="020B0604020202020204" pitchFamily="34" charset="0"/>
              </a:rPr>
              <a:t>red</a:t>
            </a:r>
            <a:r>
              <a:rPr kumimoji="0" lang="en-US" sz="1600" b="0" i="0" u="none" strike="noStrike" kern="1200" cap="none" spc="0" normalizeH="0" baseline="0" noProof="0" dirty="0">
                <a:ln>
                  <a:noFill/>
                </a:ln>
                <a:solidFill>
                  <a:srgbClr val="FFFF00"/>
                </a:solidFill>
                <a:effectLst/>
                <a:uLnTx/>
                <a:uFillTx/>
                <a:latin typeface="Calibri Light" panose="020F0302020204030204"/>
                <a:ea typeface="+mn-ea"/>
                <a:cs typeface="Arial" panose="020B0604020202020204" pitchFamily="34" charset="0"/>
              </a:rPr>
              <a:t>.</a:t>
            </a:r>
          </a:p>
        </p:txBody>
      </p:sp>
      <p:grpSp>
        <p:nvGrpSpPr>
          <p:cNvPr id="204" name="Group 203">
            <a:extLst>
              <a:ext uri="{FF2B5EF4-FFF2-40B4-BE49-F238E27FC236}">
                <a16:creationId xmlns:a16="http://schemas.microsoft.com/office/drawing/2014/main" id="{ABC5AB28-18E8-4080-9770-61B708A8A033}"/>
              </a:ext>
            </a:extLst>
          </p:cNvPr>
          <p:cNvGrpSpPr/>
          <p:nvPr/>
        </p:nvGrpSpPr>
        <p:grpSpPr>
          <a:xfrm>
            <a:off x="6921829" y="1868574"/>
            <a:ext cx="4708027" cy="4204242"/>
            <a:chOff x="7172325" y="1737403"/>
            <a:chExt cx="4708027" cy="4204242"/>
          </a:xfrm>
        </p:grpSpPr>
        <p:sp>
          <p:nvSpPr>
            <p:cNvPr id="197" name="TextBox 196">
              <a:extLst>
                <a:ext uri="{FF2B5EF4-FFF2-40B4-BE49-F238E27FC236}">
                  <a16:creationId xmlns:a16="http://schemas.microsoft.com/office/drawing/2014/main" id="{E605E7E2-3690-47C9-8CBB-3DBC34CB3A78}"/>
                </a:ext>
              </a:extLst>
            </p:cNvPr>
            <p:cNvSpPr txBox="1"/>
            <p:nvPr/>
          </p:nvSpPr>
          <p:spPr>
            <a:xfrm>
              <a:off x="7172325" y="1737403"/>
              <a:ext cx="2276642" cy="954107"/>
            </a:xfrm>
            <a:prstGeom prst="rect">
              <a:avLst/>
            </a:prstGeom>
            <a:solidFill>
              <a:sysClr val="windowText" lastClr="000000"/>
            </a:solidFill>
            <a:ln>
              <a:solidFill>
                <a:schemeClr val="bg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Plants: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uLnTx/>
                  <a:uFillTx/>
                  <a:latin typeface="Calibri Light" panose="020F0302020204030204"/>
                  <a:ea typeface="+mn-ea"/>
                  <a:cs typeface="Arial" panose="020B0604020202020204" pitchFamily="34" charset="0"/>
                </a:rPr>
                <a:t>30 species</a:t>
              </a:r>
            </a:p>
          </p:txBody>
        </p:sp>
        <p:sp>
          <p:nvSpPr>
            <p:cNvPr id="198" name="TextBox 197">
              <a:extLst>
                <a:ext uri="{FF2B5EF4-FFF2-40B4-BE49-F238E27FC236}">
                  <a16:creationId xmlns:a16="http://schemas.microsoft.com/office/drawing/2014/main" id="{B7B653C8-3558-4606-B7C6-FB2528DCF64C}"/>
                </a:ext>
              </a:extLst>
            </p:cNvPr>
            <p:cNvSpPr txBox="1"/>
            <p:nvPr/>
          </p:nvSpPr>
          <p:spPr>
            <a:xfrm>
              <a:off x="9603710" y="1737403"/>
              <a:ext cx="2276642" cy="954107"/>
            </a:xfrm>
            <a:prstGeom prst="rect">
              <a:avLst/>
            </a:prstGeom>
            <a:solidFill>
              <a:sysClr val="windowText" lastClr="000000"/>
            </a:solidFill>
            <a:ln>
              <a:solidFill>
                <a:schemeClr val="bg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Invertebrates: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uLnTx/>
                  <a:uFillTx/>
                  <a:latin typeface="Calibri Light" panose="020F0302020204030204"/>
                  <a:ea typeface="+mn-ea"/>
                  <a:cs typeface="Arial" panose="020B0604020202020204" pitchFamily="34" charset="0"/>
                </a:rPr>
                <a:t>23 species</a:t>
              </a:r>
            </a:p>
          </p:txBody>
        </p:sp>
        <p:sp>
          <p:nvSpPr>
            <p:cNvPr id="199" name="TextBox 198">
              <a:extLst>
                <a:ext uri="{FF2B5EF4-FFF2-40B4-BE49-F238E27FC236}">
                  <a16:creationId xmlns:a16="http://schemas.microsoft.com/office/drawing/2014/main" id="{9664C938-3B12-468D-9609-1411AE29DA3D}"/>
                </a:ext>
              </a:extLst>
            </p:cNvPr>
            <p:cNvSpPr txBox="1"/>
            <p:nvPr/>
          </p:nvSpPr>
          <p:spPr>
            <a:xfrm>
              <a:off x="7172325" y="3035323"/>
              <a:ext cx="2276642" cy="954107"/>
            </a:xfrm>
            <a:prstGeom prst="rect">
              <a:avLst/>
            </a:prstGeom>
            <a:solidFill>
              <a:sysClr val="windowText" lastClr="000000"/>
            </a:solidFill>
            <a:ln>
              <a:solidFill>
                <a:schemeClr val="bg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Birds: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uLnTx/>
                  <a:uFillTx/>
                  <a:latin typeface="Calibri Light" panose="020F0302020204030204"/>
                  <a:ea typeface="+mn-ea"/>
                  <a:cs typeface="Arial" panose="020B0604020202020204" pitchFamily="34" charset="0"/>
                </a:rPr>
                <a:t>5 species</a:t>
              </a:r>
            </a:p>
          </p:txBody>
        </p:sp>
        <p:sp>
          <p:nvSpPr>
            <p:cNvPr id="200" name="TextBox 199">
              <a:extLst>
                <a:ext uri="{FF2B5EF4-FFF2-40B4-BE49-F238E27FC236}">
                  <a16:creationId xmlns:a16="http://schemas.microsoft.com/office/drawing/2014/main" id="{837CA350-57CD-40C5-8A33-BC513E23A850}"/>
                </a:ext>
              </a:extLst>
            </p:cNvPr>
            <p:cNvSpPr txBox="1"/>
            <p:nvPr/>
          </p:nvSpPr>
          <p:spPr>
            <a:xfrm>
              <a:off x="7172325" y="4333243"/>
              <a:ext cx="2276642" cy="954107"/>
            </a:xfrm>
            <a:prstGeom prst="rect">
              <a:avLst/>
            </a:prstGeom>
            <a:solidFill>
              <a:sysClr val="windowText" lastClr="000000"/>
            </a:solidFill>
            <a:ln>
              <a:solidFill>
                <a:schemeClr val="bg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Fish: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uLnTx/>
                  <a:uFillTx/>
                  <a:latin typeface="Calibri Light" panose="020F0302020204030204"/>
                  <a:ea typeface="+mn-ea"/>
                  <a:cs typeface="Arial" panose="020B0604020202020204" pitchFamily="34" charset="0"/>
                </a:rPr>
                <a:t>7 species</a:t>
              </a:r>
            </a:p>
          </p:txBody>
        </p:sp>
        <p:sp>
          <p:nvSpPr>
            <p:cNvPr id="201" name="TextBox 200">
              <a:extLst>
                <a:ext uri="{FF2B5EF4-FFF2-40B4-BE49-F238E27FC236}">
                  <a16:creationId xmlns:a16="http://schemas.microsoft.com/office/drawing/2014/main" id="{372FDDAD-9D34-42EF-9F0E-CB1E35B967DC}"/>
                </a:ext>
              </a:extLst>
            </p:cNvPr>
            <p:cNvSpPr txBox="1"/>
            <p:nvPr/>
          </p:nvSpPr>
          <p:spPr>
            <a:xfrm>
              <a:off x="9603710" y="2806846"/>
              <a:ext cx="2276642" cy="1384995"/>
            </a:xfrm>
            <a:prstGeom prst="rect">
              <a:avLst/>
            </a:prstGeom>
            <a:solidFill>
              <a:sysClr val="windowText" lastClr="000000"/>
            </a:solidFill>
            <a:ln>
              <a:solidFill>
                <a:schemeClr val="bg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Reptiles/ Amphibians: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uLnTx/>
                  <a:uFillTx/>
                  <a:latin typeface="Calibri Light" panose="020F0302020204030204"/>
                  <a:ea typeface="+mn-ea"/>
                  <a:cs typeface="Arial" panose="020B0604020202020204" pitchFamily="34" charset="0"/>
                </a:rPr>
                <a:t>8 species</a:t>
              </a:r>
            </a:p>
          </p:txBody>
        </p:sp>
        <p:sp>
          <p:nvSpPr>
            <p:cNvPr id="202" name="TextBox 201">
              <a:extLst>
                <a:ext uri="{FF2B5EF4-FFF2-40B4-BE49-F238E27FC236}">
                  <a16:creationId xmlns:a16="http://schemas.microsoft.com/office/drawing/2014/main" id="{88BEAA94-2FFB-4C91-A610-77BA3E2097A9}"/>
                </a:ext>
              </a:extLst>
            </p:cNvPr>
            <p:cNvSpPr txBox="1"/>
            <p:nvPr/>
          </p:nvSpPr>
          <p:spPr>
            <a:xfrm>
              <a:off x="9603710" y="4321792"/>
              <a:ext cx="2276642" cy="954107"/>
            </a:xfrm>
            <a:prstGeom prst="rect">
              <a:avLst/>
            </a:prstGeom>
            <a:solidFill>
              <a:sysClr val="windowText" lastClr="000000"/>
            </a:solidFill>
            <a:ln>
              <a:solidFill>
                <a:schemeClr val="bg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Mammals: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uLnTx/>
                  <a:uFillTx/>
                  <a:latin typeface="Calibri Light" panose="020F0302020204030204"/>
                  <a:ea typeface="+mn-ea"/>
                  <a:cs typeface="Arial" panose="020B0604020202020204" pitchFamily="34" charset="0"/>
                </a:rPr>
                <a:t>4 species</a:t>
              </a:r>
            </a:p>
          </p:txBody>
        </p:sp>
        <p:sp>
          <p:nvSpPr>
            <p:cNvPr id="203" name="TextBox 202">
              <a:extLst>
                <a:ext uri="{FF2B5EF4-FFF2-40B4-BE49-F238E27FC236}">
                  <a16:creationId xmlns:a16="http://schemas.microsoft.com/office/drawing/2014/main" id="{76B7A727-640B-46AD-BBC5-DAC121137F0D}"/>
                </a:ext>
              </a:extLst>
            </p:cNvPr>
            <p:cNvSpPr txBox="1"/>
            <p:nvPr/>
          </p:nvSpPr>
          <p:spPr>
            <a:xfrm>
              <a:off x="7772236" y="5418425"/>
              <a:ext cx="3657600" cy="523220"/>
            </a:xfrm>
            <a:prstGeom prst="rect">
              <a:avLst/>
            </a:prstGeom>
            <a:solidFill>
              <a:sysClr val="windowText" lastClr="000000"/>
            </a:solidFill>
            <a:ln w="38100">
              <a:solidFill>
                <a:srgbClr val="66FFFF"/>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78 species </a:t>
              </a:r>
            </a:p>
          </p:txBody>
        </p:sp>
      </p:grpSp>
      <p:sp>
        <p:nvSpPr>
          <p:cNvPr id="17" name="Rectangle 16">
            <a:extLst>
              <a:ext uri="{FF2B5EF4-FFF2-40B4-BE49-F238E27FC236}">
                <a16:creationId xmlns:a16="http://schemas.microsoft.com/office/drawing/2014/main" id="{30B96DAA-AAA8-40FF-A4EE-5C4140755B08}"/>
              </a:ext>
            </a:extLst>
          </p:cNvPr>
          <p:cNvSpPr/>
          <p:nvPr/>
        </p:nvSpPr>
        <p:spPr>
          <a:xfrm>
            <a:off x="6271315" y="6383342"/>
            <a:ext cx="5854010" cy="424732"/>
          </a:xfrm>
          <a:prstGeom prst="rect">
            <a:avLst/>
          </a:prstGeom>
          <a:ln w="28575">
            <a:noFill/>
          </a:ln>
        </p:spPr>
        <p:txBody>
          <a:bodyPr wrap="square">
            <a:spAutoFit/>
          </a:bodyPr>
          <a:lstStyle/>
          <a:p>
            <a:pPr marL="0" marR="0" lvl="0" indent="0" algn="ctr" defTabSz="914400" rtl="0" eaLnBrk="1" fontAlgn="auto" latinLnBrk="0" hangingPunct="1">
              <a:lnSpc>
                <a:spcPct val="90000"/>
              </a:lnSpc>
              <a:spcBef>
                <a:spcPts val="1000"/>
              </a:spcBef>
              <a:spcAft>
                <a:spcPts val="20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rPr>
              <a:t>*Remember, it’s the species AND its habitat</a:t>
            </a:r>
          </a:p>
        </p:txBody>
      </p:sp>
      <p:grpSp>
        <p:nvGrpSpPr>
          <p:cNvPr id="18" name="Group 17">
            <a:extLst>
              <a:ext uri="{FF2B5EF4-FFF2-40B4-BE49-F238E27FC236}">
                <a16:creationId xmlns:a16="http://schemas.microsoft.com/office/drawing/2014/main" id="{2B173D44-4459-4F9F-BB2D-E5E81D57B047}"/>
              </a:ext>
            </a:extLst>
          </p:cNvPr>
          <p:cNvGrpSpPr>
            <a:grpSpLocks/>
          </p:cNvGrpSpPr>
          <p:nvPr/>
        </p:nvGrpSpPr>
        <p:grpSpPr bwMode="auto">
          <a:xfrm>
            <a:off x="237319" y="1803637"/>
            <a:ext cx="4109746" cy="4492388"/>
            <a:chOff x="6221413" y="1663700"/>
            <a:chExt cx="2846387" cy="3022600"/>
          </a:xfrm>
        </p:grpSpPr>
        <p:sp>
          <p:nvSpPr>
            <p:cNvPr id="19" name="Freeform 3">
              <a:extLst>
                <a:ext uri="{FF2B5EF4-FFF2-40B4-BE49-F238E27FC236}">
                  <a16:creationId xmlns:a16="http://schemas.microsoft.com/office/drawing/2014/main" id="{38D99F5E-45BE-484B-AA53-8D942880EDAB}"/>
                </a:ext>
              </a:extLst>
            </p:cNvPr>
            <p:cNvSpPr>
              <a:spLocks noChangeAspect="1"/>
            </p:cNvSpPr>
            <p:nvPr/>
          </p:nvSpPr>
          <p:spPr bwMode="auto">
            <a:xfrm>
              <a:off x="8105775" y="3641725"/>
              <a:ext cx="309563" cy="312738"/>
            </a:xfrm>
            <a:custGeom>
              <a:avLst/>
              <a:gdLst>
                <a:gd name="T0" fmla="*/ 2147483647 w 353"/>
                <a:gd name="T1" fmla="*/ 2147483647 h 337"/>
                <a:gd name="T2" fmla="*/ 2147483647 w 353"/>
                <a:gd name="T3" fmla="*/ 2147483647 h 337"/>
                <a:gd name="T4" fmla="*/ 2147483647 w 353"/>
                <a:gd name="T5" fmla="*/ 2147483647 h 337"/>
                <a:gd name="T6" fmla="*/ 2147483647 w 353"/>
                <a:gd name="T7" fmla="*/ 2147483647 h 337"/>
                <a:gd name="T8" fmla="*/ 2147483647 w 353"/>
                <a:gd name="T9" fmla="*/ 2147483647 h 337"/>
                <a:gd name="T10" fmla="*/ 2147483647 w 353"/>
                <a:gd name="T11" fmla="*/ 2147483647 h 337"/>
                <a:gd name="T12" fmla="*/ 2147483647 w 353"/>
                <a:gd name="T13" fmla="*/ 2147483647 h 337"/>
                <a:gd name="T14" fmla="*/ 2147483647 w 353"/>
                <a:gd name="T15" fmla="*/ 2147483647 h 337"/>
                <a:gd name="T16" fmla="*/ 2147483647 w 353"/>
                <a:gd name="T17" fmla="*/ 2147483647 h 337"/>
                <a:gd name="T18" fmla="*/ 2147483647 w 353"/>
                <a:gd name="T19" fmla="*/ 2147483647 h 337"/>
                <a:gd name="T20" fmla="*/ 2147483647 w 353"/>
                <a:gd name="T21" fmla="*/ 2147483647 h 337"/>
                <a:gd name="T22" fmla="*/ 2147483647 w 353"/>
                <a:gd name="T23" fmla="*/ 2147483647 h 337"/>
                <a:gd name="T24" fmla="*/ 2147483647 w 353"/>
                <a:gd name="T25" fmla="*/ 2147483647 h 337"/>
                <a:gd name="T26" fmla="*/ 2147483647 w 353"/>
                <a:gd name="T27" fmla="*/ 2147483647 h 337"/>
                <a:gd name="T28" fmla="*/ 2147483647 w 353"/>
                <a:gd name="T29" fmla="*/ 2147483647 h 337"/>
                <a:gd name="T30" fmla="*/ 2147483647 w 353"/>
                <a:gd name="T31" fmla="*/ 2147483647 h 337"/>
                <a:gd name="T32" fmla="*/ 2147483647 w 353"/>
                <a:gd name="T33" fmla="*/ 2147483647 h 337"/>
                <a:gd name="T34" fmla="*/ 2147483647 w 353"/>
                <a:gd name="T35" fmla="*/ 2147483647 h 337"/>
                <a:gd name="T36" fmla="*/ 2147483647 w 353"/>
                <a:gd name="T37" fmla="*/ 2147483647 h 337"/>
                <a:gd name="T38" fmla="*/ 2147483647 w 353"/>
                <a:gd name="T39" fmla="*/ 2147483647 h 337"/>
                <a:gd name="T40" fmla="*/ 2147483647 w 353"/>
                <a:gd name="T41" fmla="*/ 2147483647 h 337"/>
                <a:gd name="T42" fmla="*/ 2147483647 w 353"/>
                <a:gd name="T43" fmla="*/ 2147483647 h 337"/>
                <a:gd name="T44" fmla="*/ 2147483647 w 353"/>
                <a:gd name="T45" fmla="*/ 0 h 337"/>
                <a:gd name="T46" fmla="*/ 2147483647 w 353"/>
                <a:gd name="T47" fmla="*/ 2147483647 h 337"/>
                <a:gd name="T48" fmla="*/ 2147483647 w 353"/>
                <a:gd name="T49" fmla="*/ 2147483647 h 337"/>
                <a:gd name="T50" fmla="*/ 2147483647 w 353"/>
                <a:gd name="T51" fmla="*/ 2147483647 h 337"/>
                <a:gd name="T52" fmla="*/ 0 w 353"/>
                <a:gd name="T53" fmla="*/ 2147483647 h 337"/>
                <a:gd name="T54" fmla="*/ 0 w 353"/>
                <a:gd name="T55" fmla="*/ 2147483647 h 337"/>
                <a:gd name="T56" fmla="*/ 2147483647 w 353"/>
                <a:gd name="T57" fmla="*/ 2147483647 h 337"/>
                <a:gd name="T58" fmla="*/ 2147483647 w 353"/>
                <a:gd name="T59" fmla="*/ 2147483647 h 337"/>
                <a:gd name="T60" fmla="*/ 2147483647 w 353"/>
                <a:gd name="T61" fmla="*/ 2147483647 h 3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53"/>
                <a:gd name="T94" fmla="*/ 0 h 337"/>
                <a:gd name="T95" fmla="*/ 353 w 353"/>
                <a:gd name="T96" fmla="*/ 337 h 3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53" h="337">
                  <a:moveTo>
                    <a:pt x="40" y="180"/>
                  </a:moveTo>
                  <a:lnTo>
                    <a:pt x="71" y="211"/>
                  </a:lnTo>
                  <a:lnTo>
                    <a:pt x="220" y="282"/>
                  </a:lnTo>
                  <a:lnTo>
                    <a:pt x="228" y="291"/>
                  </a:lnTo>
                  <a:lnTo>
                    <a:pt x="259" y="337"/>
                  </a:lnTo>
                  <a:lnTo>
                    <a:pt x="291" y="337"/>
                  </a:lnTo>
                  <a:lnTo>
                    <a:pt x="291" y="282"/>
                  </a:lnTo>
                  <a:lnTo>
                    <a:pt x="283" y="275"/>
                  </a:lnTo>
                  <a:lnTo>
                    <a:pt x="291" y="275"/>
                  </a:lnTo>
                  <a:lnTo>
                    <a:pt x="291" y="126"/>
                  </a:lnTo>
                  <a:lnTo>
                    <a:pt x="322" y="126"/>
                  </a:lnTo>
                  <a:lnTo>
                    <a:pt x="314" y="118"/>
                  </a:lnTo>
                  <a:lnTo>
                    <a:pt x="322" y="118"/>
                  </a:lnTo>
                  <a:lnTo>
                    <a:pt x="338" y="94"/>
                  </a:lnTo>
                  <a:lnTo>
                    <a:pt x="353" y="94"/>
                  </a:lnTo>
                  <a:lnTo>
                    <a:pt x="306" y="62"/>
                  </a:lnTo>
                  <a:lnTo>
                    <a:pt x="306" y="39"/>
                  </a:lnTo>
                  <a:lnTo>
                    <a:pt x="306" y="47"/>
                  </a:lnTo>
                  <a:lnTo>
                    <a:pt x="291" y="39"/>
                  </a:lnTo>
                  <a:lnTo>
                    <a:pt x="244" y="39"/>
                  </a:lnTo>
                  <a:lnTo>
                    <a:pt x="188" y="8"/>
                  </a:lnTo>
                  <a:lnTo>
                    <a:pt x="165" y="15"/>
                  </a:lnTo>
                  <a:lnTo>
                    <a:pt x="79" y="0"/>
                  </a:lnTo>
                  <a:lnTo>
                    <a:pt x="79" y="79"/>
                  </a:lnTo>
                  <a:lnTo>
                    <a:pt x="16" y="79"/>
                  </a:lnTo>
                  <a:lnTo>
                    <a:pt x="16" y="149"/>
                  </a:lnTo>
                  <a:lnTo>
                    <a:pt x="0" y="149"/>
                  </a:lnTo>
                  <a:lnTo>
                    <a:pt x="0" y="157"/>
                  </a:lnTo>
                  <a:lnTo>
                    <a:pt x="16" y="157"/>
                  </a:lnTo>
                  <a:lnTo>
                    <a:pt x="16" y="165"/>
                  </a:lnTo>
                  <a:lnTo>
                    <a:pt x="40" y="18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0" name="Freeform 4">
              <a:extLst>
                <a:ext uri="{FF2B5EF4-FFF2-40B4-BE49-F238E27FC236}">
                  <a16:creationId xmlns:a16="http://schemas.microsoft.com/office/drawing/2014/main" id="{31F9801B-31DF-4551-AD16-2135B73B2006}"/>
                </a:ext>
              </a:extLst>
            </p:cNvPr>
            <p:cNvSpPr>
              <a:spLocks noChangeAspect="1"/>
            </p:cNvSpPr>
            <p:nvPr/>
          </p:nvSpPr>
          <p:spPr bwMode="auto">
            <a:xfrm>
              <a:off x="7742238" y="3990975"/>
              <a:ext cx="314325" cy="160338"/>
            </a:xfrm>
            <a:custGeom>
              <a:avLst/>
              <a:gdLst>
                <a:gd name="T0" fmla="*/ 0 w 361"/>
                <a:gd name="T1" fmla="*/ 2147483647 h 173"/>
                <a:gd name="T2" fmla="*/ 2147483647 w 361"/>
                <a:gd name="T3" fmla="*/ 2147483647 h 173"/>
                <a:gd name="T4" fmla="*/ 2147483647 w 361"/>
                <a:gd name="T5" fmla="*/ 2147483647 h 173"/>
                <a:gd name="T6" fmla="*/ 2147483647 w 361"/>
                <a:gd name="T7" fmla="*/ 2147483647 h 173"/>
                <a:gd name="T8" fmla="*/ 2147483647 w 361"/>
                <a:gd name="T9" fmla="*/ 2147483647 h 173"/>
                <a:gd name="T10" fmla="*/ 2147483647 w 361"/>
                <a:gd name="T11" fmla="*/ 2147483647 h 173"/>
                <a:gd name="T12" fmla="*/ 2147483647 w 361"/>
                <a:gd name="T13" fmla="*/ 2147483647 h 173"/>
                <a:gd name="T14" fmla="*/ 2147483647 w 361"/>
                <a:gd name="T15" fmla="*/ 2147483647 h 173"/>
                <a:gd name="T16" fmla="*/ 2147483647 w 361"/>
                <a:gd name="T17" fmla="*/ 2147483647 h 173"/>
                <a:gd name="T18" fmla="*/ 2147483647 w 361"/>
                <a:gd name="T19" fmla="*/ 2147483647 h 173"/>
                <a:gd name="T20" fmla="*/ 2147483647 w 361"/>
                <a:gd name="T21" fmla="*/ 2147483647 h 173"/>
                <a:gd name="T22" fmla="*/ 2147483647 w 361"/>
                <a:gd name="T23" fmla="*/ 2147483647 h 173"/>
                <a:gd name="T24" fmla="*/ 2147483647 w 361"/>
                <a:gd name="T25" fmla="*/ 2147483647 h 173"/>
                <a:gd name="T26" fmla="*/ 2147483647 w 361"/>
                <a:gd name="T27" fmla="*/ 2147483647 h 173"/>
                <a:gd name="T28" fmla="*/ 0 w 361"/>
                <a:gd name="T29" fmla="*/ 0 h 173"/>
                <a:gd name="T30" fmla="*/ 0 w 361"/>
                <a:gd name="T31" fmla="*/ 2147483647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173"/>
                <a:gd name="T50" fmla="*/ 361 w 361"/>
                <a:gd name="T51" fmla="*/ 173 h 1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173">
                  <a:moveTo>
                    <a:pt x="0" y="16"/>
                  </a:moveTo>
                  <a:lnTo>
                    <a:pt x="40" y="55"/>
                  </a:lnTo>
                  <a:lnTo>
                    <a:pt x="71" y="110"/>
                  </a:lnTo>
                  <a:lnTo>
                    <a:pt x="63" y="126"/>
                  </a:lnTo>
                  <a:lnTo>
                    <a:pt x="63" y="173"/>
                  </a:lnTo>
                  <a:lnTo>
                    <a:pt x="118" y="173"/>
                  </a:lnTo>
                  <a:lnTo>
                    <a:pt x="330" y="173"/>
                  </a:lnTo>
                  <a:lnTo>
                    <a:pt x="306" y="142"/>
                  </a:lnTo>
                  <a:lnTo>
                    <a:pt x="314" y="110"/>
                  </a:lnTo>
                  <a:lnTo>
                    <a:pt x="337" y="94"/>
                  </a:lnTo>
                  <a:lnTo>
                    <a:pt x="361" y="110"/>
                  </a:lnTo>
                  <a:lnTo>
                    <a:pt x="361" y="47"/>
                  </a:lnTo>
                  <a:lnTo>
                    <a:pt x="236" y="47"/>
                  </a:lnTo>
                  <a:lnTo>
                    <a:pt x="212" y="16"/>
                  </a:lnTo>
                  <a:lnTo>
                    <a:pt x="0" y="0"/>
                  </a:lnTo>
                  <a:lnTo>
                    <a:pt x="0" y="1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1" name="Freeform 5">
              <a:extLst>
                <a:ext uri="{FF2B5EF4-FFF2-40B4-BE49-F238E27FC236}">
                  <a16:creationId xmlns:a16="http://schemas.microsoft.com/office/drawing/2014/main" id="{75F4C47E-B974-4087-86A8-E9198F947F15}"/>
                </a:ext>
              </a:extLst>
            </p:cNvPr>
            <p:cNvSpPr>
              <a:spLocks noChangeAspect="1"/>
            </p:cNvSpPr>
            <p:nvPr/>
          </p:nvSpPr>
          <p:spPr bwMode="auto">
            <a:xfrm>
              <a:off x="8056563" y="3794125"/>
              <a:ext cx="246062" cy="196850"/>
            </a:xfrm>
            <a:custGeom>
              <a:avLst/>
              <a:gdLst>
                <a:gd name="T0" fmla="*/ 2147483647 w 283"/>
                <a:gd name="T1" fmla="*/ 2147483647 h 212"/>
                <a:gd name="T2" fmla="*/ 2147483647 w 283"/>
                <a:gd name="T3" fmla="*/ 2147483647 h 212"/>
                <a:gd name="T4" fmla="*/ 2147483647 w 283"/>
                <a:gd name="T5" fmla="*/ 2147483647 h 212"/>
                <a:gd name="T6" fmla="*/ 2147483647 w 283"/>
                <a:gd name="T7" fmla="*/ 2147483647 h 212"/>
                <a:gd name="T8" fmla="*/ 2147483647 w 283"/>
                <a:gd name="T9" fmla="*/ 2147483647 h 212"/>
                <a:gd name="T10" fmla="*/ 2147483647 w 283"/>
                <a:gd name="T11" fmla="*/ 2147483647 h 212"/>
                <a:gd name="T12" fmla="*/ 2147483647 w 283"/>
                <a:gd name="T13" fmla="*/ 2147483647 h 212"/>
                <a:gd name="T14" fmla="*/ 2147483647 w 283"/>
                <a:gd name="T15" fmla="*/ 2147483647 h 212"/>
                <a:gd name="T16" fmla="*/ 2147483647 w 283"/>
                <a:gd name="T17" fmla="*/ 2147483647 h 212"/>
                <a:gd name="T18" fmla="*/ 2147483647 w 283"/>
                <a:gd name="T19" fmla="*/ 2147483647 h 212"/>
                <a:gd name="T20" fmla="*/ 2147483647 w 283"/>
                <a:gd name="T21" fmla="*/ 2147483647 h 212"/>
                <a:gd name="T22" fmla="*/ 2147483647 w 283"/>
                <a:gd name="T23" fmla="*/ 2147483647 h 212"/>
                <a:gd name="T24" fmla="*/ 2147483647 w 283"/>
                <a:gd name="T25" fmla="*/ 2147483647 h 212"/>
                <a:gd name="T26" fmla="*/ 2147483647 w 283"/>
                <a:gd name="T27" fmla="*/ 2147483647 h 212"/>
                <a:gd name="T28" fmla="*/ 0 w 283"/>
                <a:gd name="T29" fmla="*/ 2147483647 h 212"/>
                <a:gd name="T30" fmla="*/ 0 w 283"/>
                <a:gd name="T31" fmla="*/ 2147483647 h 212"/>
                <a:gd name="T32" fmla="*/ 2147483647 w 283"/>
                <a:gd name="T33" fmla="*/ 2147483647 h 212"/>
                <a:gd name="T34" fmla="*/ 2147483647 w 283"/>
                <a:gd name="T35" fmla="*/ 0 h 212"/>
                <a:gd name="T36" fmla="*/ 2147483647 w 283"/>
                <a:gd name="T37" fmla="*/ 2147483647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3"/>
                <a:gd name="T58" fmla="*/ 0 h 212"/>
                <a:gd name="T59" fmla="*/ 283 w 283"/>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3" h="212">
                  <a:moveTo>
                    <a:pt x="94" y="15"/>
                  </a:moveTo>
                  <a:lnTo>
                    <a:pt x="126" y="47"/>
                  </a:lnTo>
                  <a:lnTo>
                    <a:pt x="275" y="118"/>
                  </a:lnTo>
                  <a:lnTo>
                    <a:pt x="283" y="126"/>
                  </a:lnTo>
                  <a:lnTo>
                    <a:pt x="252" y="157"/>
                  </a:lnTo>
                  <a:lnTo>
                    <a:pt x="228" y="157"/>
                  </a:lnTo>
                  <a:lnTo>
                    <a:pt x="228" y="181"/>
                  </a:lnTo>
                  <a:lnTo>
                    <a:pt x="212" y="196"/>
                  </a:lnTo>
                  <a:lnTo>
                    <a:pt x="197" y="212"/>
                  </a:lnTo>
                  <a:lnTo>
                    <a:pt x="149" y="212"/>
                  </a:lnTo>
                  <a:lnTo>
                    <a:pt x="102" y="212"/>
                  </a:lnTo>
                  <a:lnTo>
                    <a:pt x="94" y="181"/>
                  </a:lnTo>
                  <a:lnTo>
                    <a:pt x="15" y="181"/>
                  </a:lnTo>
                  <a:lnTo>
                    <a:pt x="15" y="118"/>
                  </a:lnTo>
                  <a:lnTo>
                    <a:pt x="0" y="118"/>
                  </a:lnTo>
                  <a:lnTo>
                    <a:pt x="0" y="31"/>
                  </a:lnTo>
                  <a:lnTo>
                    <a:pt x="71" y="31"/>
                  </a:lnTo>
                  <a:lnTo>
                    <a:pt x="71" y="0"/>
                  </a:lnTo>
                  <a:lnTo>
                    <a:pt x="94" y="15"/>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2" name="Freeform 7">
              <a:extLst>
                <a:ext uri="{FF2B5EF4-FFF2-40B4-BE49-F238E27FC236}">
                  <a16:creationId xmlns:a16="http://schemas.microsoft.com/office/drawing/2014/main" id="{C557E58C-0127-4327-8236-14E76E4FAC74}"/>
                </a:ext>
              </a:extLst>
            </p:cNvPr>
            <p:cNvSpPr>
              <a:spLocks noChangeAspect="1"/>
            </p:cNvSpPr>
            <p:nvPr/>
          </p:nvSpPr>
          <p:spPr bwMode="auto">
            <a:xfrm>
              <a:off x="7554913" y="2838450"/>
              <a:ext cx="242887" cy="174625"/>
            </a:xfrm>
            <a:custGeom>
              <a:avLst/>
              <a:gdLst>
                <a:gd name="T0" fmla="*/ 2147483647 w 275"/>
                <a:gd name="T1" fmla="*/ 2147483647 h 189"/>
                <a:gd name="T2" fmla="*/ 2147483647 w 275"/>
                <a:gd name="T3" fmla="*/ 2147483647 h 189"/>
                <a:gd name="T4" fmla="*/ 2147483647 w 275"/>
                <a:gd name="T5" fmla="*/ 2147483647 h 189"/>
                <a:gd name="T6" fmla="*/ 2147483647 w 275"/>
                <a:gd name="T7" fmla="*/ 0 h 189"/>
                <a:gd name="T8" fmla="*/ 2147483647 w 275"/>
                <a:gd name="T9" fmla="*/ 2147483647 h 189"/>
                <a:gd name="T10" fmla="*/ 0 w 275"/>
                <a:gd name="T11" fmla="*/ 0 h 189"/>
                <a:gd name="T12" fmla="*/ 2147483647 w 275"/>
                <a:gd name="T13" fmla="*/ 2147483647 h 189"/>
                <a:gd name="T14" fmla="*/ 2147483647 w 275"/>
                <a:gd name="T15" fmla="*/ 2147483647 h 189"/>
                <a:gd name="T16" fmla="*/ 2147483647 w 275"/>
                <a:gd name="T17" fmla="*/ 2147483647 h 189"/>
                <a:gd name="T18" fmla="*/ 2147483647 w 275"/>
                <a:gd name="T19" fmla="*/ 2147483647 h 189"/>
                <a:gd name="T20" fmla="*/ 2147483647 w 275"/>
                <a:gd name="T21" fmla="*/ 2147483647 h 189"/>
                <a:gd name="T22" fmla="*/ 2147483647 w 275"/>
                <a:gd name="T23" fmla="*/ 2147483647 h 189"/>
                <a:gd name="T24" fmla="*/ 2147483647 w 275"/>
                <a:gd name="T25" fmla="*/ 2147483647 h 189"/>
                <a:gd name="T26" fmla="*/ 2147483647 w 275"/>
                <a:gd name="T27" fmla="*/ 2147483647 h 189"/>
                <a:gd name="T28" fmla="*/ 2147483647 w 275"/>
                <a:gd name="T29" fmla="*/ 2147483647 h 189"/>
                <a:gd name="T30" fmla="*/ 2147483647 w 275"/>
                <a:gd name="T31" fmla="*/ 2147483647 h 189"/>
                <a:gd name="T32" fmla="*/ 2147483647 w 275"/>
                <a:gd name="T33" fmla="*/ 2147483647 h 189"/>
                <a:gd name="T34" fmla="*/ 2147483647 w 275"/>
                <a:gd name="T35" fmla="*/ 2147483647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5"/>
                <a:gd name="T55" fmla="*/ 0 h 189"/>
                <a:gd name="T56" fmla="*/ 275 w 27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5" h="189">
                  <a:moveTo>
                    <a:pt x="236" y="95"/>
                  </a:moveTo>
                  <a:lnTo>
                    <a:pt x="236" y="79"/>
                  </a:lnTo>
                  <a:lnTo>
                    <a:pt x="243" y="24"/>
                  </a:lnTo>
                  <a:lnTo>
                    <a:pt x="118" y="0"/>
                  </a:lnTo>
                  <a:lnTo>
                    <a:pt x="87" y="24"/>
                  </a:lnTo>
                  <a:lnTo>
                    <a:pt x="0" y="0"/>
                  </a:lnTo>
                  <a:lnTo>
                    <a:pt x="63" y="189"/>
                  </a:lnTo>
                  <a:lnTo>
                    <a:pt x="173" y="150"/>
                  </a:lnTo>
                  <a:lnTo>
                    <a:pt x="189" y="157"/>
                  </a:lnTo>
                  <a:lnTo>
                    <a:pt x="189" y="150"/>
                  </a:lnTo>
                  <a:lnTo>
                    <a:pt x="212" y="125"/>
                  </a:lnTo>
                  <a:lnTo>
                    <a:pt x="252" y="173"/>
                  </a:lnTo>
                  <a:lnTo>
                    <a:pt x="267" y="150"/>
                  </a:lnTo>
                  <a:lnTo>
                    <a:pt x="275" y="150"/>
                  </a:lnTo>
                  <a:lnTo>
                    <a:pt x="267" y="118"/>
                  </a:lnTo>
                  <a:lnTo>
                    <a:pt x="275" y="86"/>
                  </a:lnTo>
                  <a:lnTo>
                    <a:pt x="275" y="79"/>
                  </a:lnTo>
                  <a:lnTo>
                    <a:pt x="236" y="95"/>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3" name="Freeform 8">
              <a:extLst>
                <a:ext uri="{FF2B5EF4-FFF2-40B4-BE49-F238E27FC236}">
                  <a16:creationId xmlns:a16="http://schemas.microsoft.com/office/drawing/2014/main" id="{B835AB42-8C08-47D3-8158-C454F094ADBA}"/>
                </a:ext>
              </a:extLst>
            </p:cNvPr>
            <p:cNvSpPr>
              <a:spLocks noChangeAspect="1"/>
            </p:cNvSpPr>
            <p:nvPr/>
          </p:nvSpPr>
          <p:spPr bwMode="auto">
            <a:xfrm>
              <a:off x="7419975" y="1987550"/>
              <a:ext cx="195263" cy="198438"/>
            </a:xfrm>
            <a:custGeom>
              <a:avLst/>
              <a:gdLst>
                <a:gd name="T0" fmla="*/ 2147483647 w 226"/>
                <a:gd name="T1" fmla="*/ 2147483647 h 212"/>
                <a:gd name="T2" fmla="*/ 2147483647 w 226"/>
                <a:gd name="T3" fmla="*/ 2147483647 h 212"/>
                <a:gd name="T4" fmla="*/ 2147483647 w 226"/>
                <a:gd name="T5" fmla="*/ 2147483647 h 212"/>
                <a:gd name="T6" fmla="*/ 2147483647 w 226"/>
                <a:gd name="T7" fmla="*/ 2147483647 h 212"/>
                <a:gd name="T8" fmla="*/ 2147483647 w 226"/>
                <a:gd name="T9" fmla="*/ 2147483647 h 212"/>
                <a:gd name="T10" fmla="*/ 2147483647 w 226"/>
                <a:gd name="T11" fmla="*/ 0 h 212"/>
                <a:gd name="T12" fmla="*/ 2147483647 w 226"/>
                <a:gd name="T13" fmla="*/ 2147483647 h 212"/>
                <a:gd name="T14" fmla="*/ 2147483647 w 226"/>
                <a:gd name="T15" fmla="*/ 2147483647 h 212"/>
                <a:gd name="T16" fmla="*/ 0 w 226"/>
                <a:gd name="T17" fmla="*/ 2147483647 h 212"/>
                <a:gd name="T18" fmla="*/ 2147483647 w 226"/>
                <a:gd name="T19" fmla="*/ 2147483647 h 212"/>
                <a:gd name="T20" fmla="*/ 2147483647 w 226"/>
                <a:gd name="T21" fmla="*/ 2147483647 h 212"/>
                <a:gd name="T22" fmla="*/ 2147483647 w 226"/>
                <a:gd name="T23" fmla="*/ 2147483647 h 212"/>
                <a:gd name="T24" fmla="*/ 2147483647 w 226"/>
                <a:gd name="T25" fmla="*/ 2147483647 h 212"/>
                <a:gd name="T26" fmla="*/ 2147483647 w 226"/>
                <a:gd name="T27" fmla="*/ 2147483647 h 212"/>
                <a:gd name="T28" fmla="*/ 2147483647 w 226"/>
                <a:gd name="T29" fmla="*/ 2147483647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
                <a:gd name="T46" fmla="*/ 0 h 212"/>
                <a:gd name="T47" fmla="*/ 226 w 226"/>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 h="212">
                  <a:moveTo>
                    <a:pt x="226" y="164"/>
                  </a:moveTo>
                  <a:lnTo>
                    <a:pt x="187" y="117"/>
                  </a:lnTo>
                  <a:lnTo>
                    <a:pt x="195" y="55"/>
                  </a:lnTo>
                  <a:lnTo>
                    <a:pt x="187" y="31"/>
                  </a:lnTo>
                  <a:lnTo>
                    <a:pt x="133" y="7"/>
                  </a:lnTo>
                  <a:lnTo>
                    <a:pt x="94" y="0"/>
                  </a:lnTo>
                  <a:lnTo>
                    <a:pt x="31" y="39"/>
                  </a:lnTo>
                  <a:lnTo>
                    <a:pt x="8" y="63"/>
                  </a:lnTo>
                  <a:lnTo>
                    <a:pt x="0" y="94"/>
                  </a:lnTo>
                  <a:lnTo>
                    <a:pt x="31" y="134"/>
                  </a:lnTo>
                  <a:lnTo>
                    <a:pt x="70" y="164"/>
                  </a:lnTo>
                  <a:lnTo>
                    <a:pt x="125" y="157"/>
                  </a:lnTo>
                  <a:lnTo>
                    <a:pt x="180" y="212"/>
                  </a:lnTo>
                  <a:lnTo>
                    <a:pt x="219" y="189"/>
                  </a:lnTo>
                  <a:lnTo>
                    <a:pt x="226" y="164"/>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4" name="Freeform 9">
              <a:extLst>
                <a:ext uri="{FF2B5EF4-FFF2-40B4-BE49-F238E27FC236}">
                  <a16:creationId xmlns:a16="http://schemas.microsoft.com/office/drawing/2014/main" id="{6C3E3F85-8312-4DD0-A522-CABD9073267A}"/>
                </a:ext>
              </a:extLst>
            </p:cNvPr>
            <p:cNvSpPr>
              <a:spLocks noChangeAspect="1"/>
            </p:cNvSpPr>
            <p:nvPr/>
          </p:nvSpPr>
          <p:spPr bwMode="auto">
            <a:xfrm>
              <a:off x="7294563" y="2235200"/>
              <a:ext cx="209550" cy="144463"/>
            </a:xfrm>
            <a:custGeom>
              <a:avLst/>
              <a:gdLst>
                <a:gd name="T0" fmla="*/ 0 w 238"/>
                <a:gd name="T1" fmla="*/ 2147483647 h 156"/>
                <a:gd name="T2" fmla="*/ 2147483647 w 238"/>
                <a:gd name="T3" fmla="*/ 2147483647 h 156"/>
                <a:gd name="T4" fmla="*/ 2147483647 w 238"/>
                <a:gd name="T5" fmla="*/ 2147483647 h 156"/>
                <a:gd name="T6" fmla="*/ 2147483647 w 238"/>
                <a:gd name="T7" fmla="*/ 2147483647 h 156"/>
                <a:gd name="T8" fmla="*/ 2147483647 w 238"/>
                <a:gd name="T9" fmla="*/ 2147483647 h 156"/>
                <a:gd name="T10" fmla="*/ 2147483647 w 238"/>
                <a:gd name="T11" fmla="*/ 2147483647 h 156"/>
                <a:gd name="T12" fmla="*/ 2147483647 w 238"/>
                <a:gd name="T13" fmla="*/ 2147483647 h 156"/>
                <a:gd name="T14" fmla="*/ 2147483647 w 238"/>
                <a:gd name="T15" fmla="*/ 2147483647 h 156"/>
                <a:gd name="T16" fmla="*/ 2147483647 w 238"/>
                <a:gd name="T17" fmla="*/ 2147483647 h 156"/>
                <a:gd name="T18" fmla="*/ 2147483647 w 238"/>
                <a:gd name="T19" fmla="*/ 0 h 156"/>
                <a:gd name="T20" fmla="*/ 0 w 238"/>
                <a:gd name="T21" fmla="*/ 2147483647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56"/>
                <a:gd name="T35" fmla="*/ 238 w 238"/>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56">
                  <a:moveTo>
                    <a:pt x="0" y="78"/>
                  </a:moveTo>
                  <a:lnTo>
                    <a:pt x="47" y="133"/>
                  </a:lnTo>
                  <a:lnTo>
                    <a:pt x="63" y="156"/>
                  </a:lnTo>
                  <a:lnTo>
                    <a:pt x="127" y="140"/>
                  </a:lnTo>
                  <a:lnTo>
                    <a:pt x="151" y="140"/>
                  </a:lnTo>
                  <a:lnTo>
                    <a:pt x="238" y="102"/>
                  </a:lnTo>
                  <a:lnTo>
                    <a:pt x="206" y="62"/>
                  </a:lnTo>
                  <a:lnTo>
                    <a:pt x="111" y="47"/>
                  </a:lnTo>
                  <a:lnTo>
                    <a:pt x="63" y="39"/>
                  </a:lnTo>
                  <a:lnTo>
                    <a:pt x="32" y="0"/>
                  </a:lnTo>
                  <a:lnTo>
                    <a:pt x="0" y="78"/>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5" name="Freeform 10">
              <a:extLst>
                <a:ext uri="{FF2B5EF4-FFF2-40B4-BE49-F238E27FC236}">
                  <a16:creationId xmlns:a16="http://schemas.microsoft.com/office/drawing/2014/main" id="{A9B6E16E-A835-4DD1-AE9F-2A190905C04A}"/>
                </a:ext>
              </a:extLst>
            </p:cNvPr>
            <p:cNvSpPr>
              <a:spLocks noChangeAspect="1"/>
            </p:cNvSpPr>
            <p:nvPr/>
          </p:nvSpPr>
          <p:spPr bwMode="auto">
            <a:xfrm>
              <a:off x="6565900" y="2041525"/>
              <a:ext cx="246063" cy="222250"/>
            </a:xfrm>
            <a:custGeom>
              <a:avLst/>
              <a:gdLst>
                <a:gd name="T0" fmla="*/ 2147483647 w 282"/>
                <a:gd name="T1" fmla="*/ 2147483647 h 242"/>
                <a:gd name="T2" fmla="*/ 2147483647 w 282"/>
                <a:gd name="T3" fmla="*/ 2147483647 h 242"/>
                <a:gd name="T4" fmla="*/ 2147483647 w 282"/>
                <a:gd name="T5" fmla="*/ 2147483647 h 242"/>
                <a:gd name="T6" fmla="*/ 2147483647 w 282"/>
                <a:gd name="T7" fmla="*/ 0 h 242"/>
                <a:gd name="T8" fmla="*/ 2147483647 w 282"/>
                <a:gd name="T9" fmla="*/ 0 h 242"/>
                <a:gd name="T10" fmla="*/ 2147483647 w 282"/>
                <a:gd name="T11" fmla="*/ 2147483647 h 242"/>
                <a:gd name="T12" fmla="*/ 2147483647 w 282"/>
                <a:gd name="T13" fmla="*/ 2147483647 h 242"/>
                <a:gd name="T14" fmla="*/ 2147483647 w 282"/>
                <a:gd name="T15" fmla="*/ 2147483647 h 242"/>
                <a:gd name="T16" fmla="*/ 2147483647 w 282"/>
                <a:gd name="T17" fmla="*/ 2147483647 h 242"/>
                <a:gd name="T18" fmla="*/ 2147483647 w 282"/>
                <a:gd name="T19" fmla="*/ 2147483647 h 242"/>
                <a:gd name="T20" fmla="*/ 2147483647 w 282"/>
                <a:gd name="T21" fmla="*/ 2147483647 h 242"/>
                <a:gd name="T22" fmla="*/ 2147483647 w 282"/>
                <a:gd name="T23" fmla="*/ 2147483647 h 242"/>
                <a:gd name="T24" fmla="*/ 2147483647 w 282"/>
                <a:gd name="T25" fmla="*/ 2147483647 h 242"/>
                <a:gd name="T26" fmla="*/ 0 w 282"/>
                <a:gd name="T27" fmla="*/ 2147483647 h 242"/>
                <a:gd name="T28" fmla="*/ 0 w 282"/>
                <a:gd name="T29" fmla="*/ 2147483647 h 242"/>
                <a:gd name="T30" fmla="*/ 2147483647 w 282"/>
                <a:gd name="T31" fmla="*/ 2147483647 h 242"/>
                <a:gd name="T32" fmla="*/ 2147483647 w 282"/>
                <a:gd name="T33" fmla="*/ 2147483647 h 242"/>
                <a:gd name="T34" fmla="*/ 2147483647 w 282"/>
                <a:gd name="T35" fmla="*/ 2147483647 h 242"/>
                <a:gd name="T36" fmla="*/ 2147483647 w 282"/>
                <a:gd name="T37" fmla="*/ 2147483647 h 2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2"/>
                <a:gd name="T58" fmla="*/ 0 h 242"/>
                <a:gd name="T59" fmla="*/ 282 w 282"/>
                <a:gd name="T60" fmla="*/ 242 h 2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2" h="242">
                  <a:moveTo>
                    <a:pt x="275" y="47"/>
                  </a:moveTo>
                  <a:lnTo>
                    <a:pt x="282" y="39"/>
                  </a:lnTo>
                  <a:lnTo>
                    <a:pt x="275" y="39"/>
                  </a:lnTo>
                  <a:lnTo>
                    <a:pt x="275" y="0"/>
                  </a:lnTo>
                  <a:lnTo>
                    <a:pt x="220" y="0"/>
                  </a:lnTo>
                  <a:lnTo>
                    <a:pt x="220" y="16"/>
                  </a:lnTo>
                  <a:lnTo>
                    <a:pt x="62" y="16"/>
                  </a:lnTo>
                  <a:lnTo>
                    <a:pt x="47" y="16"/>
                  </a:lnTo>
                  <a:lnTo>
                    <a:pt x="39" y="16"/>
                  </a:lnTo>
                  <a:lnTo>
                    <a:pt x="31" y="8"/>
                  </a:lnTo>
                  <a:lnTo>
                    <a:pt x="31" y="47"/>
                  </a:lnTo>
                  <a:lnTo>
                    <a:pt x="8" y="47"/>
                  </a:lnTo>
                  <a:lnTo>
                    <a:pt x="8" y="140"/>
                  </a:lnTo>
                  <a:lnTo>
                    <a:pt x="0" y="140"/>
                  </a:lnTo>
                  <a:lnTo>
                    <a:pt x="0" y="226"/>
                  </a:lnTo>
                  <a:lnTo>
                    <a:pt x="86" y="226"/>
                  </a:lnTo>
                  <a:lnTo>
                    <a:pt x="220" y="242"/>
                  </a:lnTo>
                  <a:lnTo>
                    <a:pt x="275" y="242"/>
                  </a:lnTo>
                  <a:lnTo>
                    <a:pt x="275" y="4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6" name="Freeform 11">
              <a:extLst>
                <a:ext uri="{FF2B5EF4-FFF2-40B4-BE49-F238E27FC236}">
                  <a16:creationId xmlns:a16="http://schemas.microsoft.com/office/drawing/2014/main" id="{8C8EFEAD-0E8E-46C6-AA61-AE2727CBB4F7}"/>
                </a:ext>
              </a:extLst>
            </p:cNvPr>
            <p:cNvSpPr>
              <a:spLocks noChangeAspect="1"/>
            </p:cNvSpPr>
            <p:nvPr/>
          </p:nvSpPr>
          <p:spPr bwMode="auto">
            <a:xfrm>
              <a:off x="7527925" y="3714750"/>
              <a:ext cx="301625" cy="123825"/>
            </a:xfrm>
            <a:custGeom>
              <a:avLst/>
              <a:gdLst>
                <a:gd name="T0" fmla="*/ 2147483647 w 344"/>
                <a:gd name="T1" fmla="*/ 2147483647 h 133"/>
                <a:gd name="T2" fmla="*/ 2147483647 w 344"/>
                <a:gd name="T3" fmla="*/ 2147483647 h 133"/>
                <a:gd name="T4" fmla="*/ 2147483647 w 344"/>
                <a:gd name="T5" fmla="*/ 2147483647 h 133"/>
                <a:gd name="T6" fmla="*/ 2147483647 w 344"/>
                <a:gd name="T7" fmla="*/ 2147483647 h 133"/>
                <a:gd name="T8" fmla="*/ 2147483647 w 344"/>
                <a:gd name="T9" fmla="*/ 0 h 133"/>
                <a:gd name="T10" fmla="*/ 0 w 344"/>
                <a:gd name="T11" fmla="*/ 0 h 133"/>
                <a:gd name="T12" fmla="*/ 2147483647 w 344"/>
                <a:gd name="T13" fmla="*/ 2147483647 h 133"/>
                <a:gd name="T14" fmla="*/ 2147483647 w 344"/>
                <a:gd name="T15" fmla="*/ 2147483647 h 133"/>
                <a:gd name="T16" fmla="*/ 2147483647 w 344"/>
                <a:gd name="T17" fmla="*/ 2147483647 h 133"/>
                <a:gd name="T18" fmla="*/ 2147483647 w 344"/>
                <a:gd name="T19" fmla="*/ 2147483647 h 133"/>
                <a:gd name="T20" fmla="*/ 2147483647 w 344"/>
                <a:gd name="T21" fmla="*/ 2147483647 h 133"/>
                <a:gd name="T22" fmla="*/ 2147483647 w 344"/>
                <a:gd name="T23" fmla="*/ 2147483647 h 133"/>
                <a:gd name="T24" fmla="*/ 2147483647 w 344"/>
                <a:gd name="T25" fmla="*/ 2147483647 h 133"/>
                <a:gd name="T26" fmla="*/ 2147483647 w 344"/>
                <a:gd name="T27" fmla="*/ 2147483647 h 133"/>
                <a:gd name="T28" fmla="*/ 2147483647 w 344"/>
                <a:gd name="T29" fmla="*/ 2147483647 h 133"/>
                <a:gd name="T30" fmla="*/ 2147483647 w 344"/>
                <a:gd name="T31" fmla="*/ 2147483647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33"/>
                <a:gd name="T50" fmla="*/ 344 w 344"/>
                <a:gd name="T51" fmla="*/ 133 h 1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33">
                  <a:moveTo>
                    <a:pt x="344" y="47"/>
                  </a:moveTo>
                  <a:lnTo>
                    <a:pt x="328" y="47"/>
                  </a:lnTo>
                  <a:lnTo>
                    <a:pt x="266" y="23"/>
                  </a:lnTo>
                  <a:lnTo>
                    <a:pt x="242" y="23"/>
                  </a:lnTo>
                  <a:lnTo>
                    <a:pt x="220" y="0"/>
                  </a:lnTo>
                  <a:lnTo>
                    <a:pt x="0" y="0"/>
                  </a:lnTo>
                  <a:lnTo>
                    <a:pt x="24" y="70"/>
                  </a:lnTo>
                  <a:lnTo>
                    <a:pt x="102" y="55"/>
                  </a:lnTo>
                  <a:lnTo>
                    <a:pt x="118" y="70"/>
                  </a:lnTo>
                  <a:lnTo>
                    <a:pt x="118" y="110"/>
                  </a:lnTo>
                  <a:lnTo>
                    <a:pt x="157" y="118"/>
                  </a:lnTo>
                  <a:lnTo>
                    <a:pt x="157" y="133"/>
                  </a:lnTo>
                  <a:lnTo>
                    <a:pt x="220" y="133"/>
                  </a:lnTo>
                  <a:lnTo>
                    <a:pt x="220" y="118"/>
                  </a:lnTo>
                  <a:lnTo>
                    <a:pt x="344" y="118"/>
                  </a:lnTo>
                  <a:lnTo>
                    <a:pt x="344" y="4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7" name="Freeform 13">
              <a:extLst>
                <a:ext uri="{FF2B5EF4-FFF2-40B4-BE49-F238E27FC236}">
                  <a16:creationId xmlns:a16="http://schemas.microsoft.com/office/drawing/2014/main" id="{C00DFAC1-BF1F-4A06-8214-29AF4C8107D7}"/>
                </a:ext>
              </a:extLst>
            </p:cNvPr>
            <p:cNvSpPr>
              <a:spLocks noChangeAspect="1"/>
            </p:cNvSpPr>
            <p:nvPr/>
          </p:nvSpPr>
          <p:spPr bwMode="auto">
            <a:xfrm>
              <a:off x="7280275" y="2997200"/>
              <a:ext cx="247650" cy="179388"/>
            </a:xfrm>
            <a:custGeom>
              <a:avLst/>
              <a:gdLst>
                <a:gd name="T0" fmla="*/ 0 w 286"/>
                <a:gd name="T1" fmla="*/ 2147483647 h 195"/>
                <a:gd name="T2" fmla="*/ 2147483647 w 286"/>
                <a:gd name="T3" fmla="*/ 2147483647 h 195"/>
                <a:gd name="T4" fmla="*/ 2147483647 w 286"/>
                <a:gd name="T5" fmla="*/ 2147483647 h 195"/>
                <a:gd name="T6" fmla="*/ 2147483647 w 286"/>
                <a:gd name="T7" fmla="*/ 2147483647 h 195"/>
                <a:gd name="T8" fmla="*/ 2147483647 w 286"/>
                <a:gd name="T9" fmla="*/ 2147483647 h 195"/>
                <a:gd name="T10" fmla="*/ 2147483647 w 286"/>
                <a:gd name="T11" fmla="*/ 2147483647 h 195"/>
                <a:gd name="T12" fmla="*/ 2147483647 w 286"/>
                <a:gd name="T13" fmla="*/ 2147483647 h 195"/>
                <a:gd name="T14" fmla="*/ 2147483647 w 286"/>
                <a:gd name="T15" fmla="*/ 2147483647 h 195"/>
                <a:gd name="T16" fmla="*/ 2147483647 w 286"/>
                <a:gd name="T17" fmla="*/ 2147483647 h 195"/>
                <a:gd name="T18" fmla="*/ 2147483647 w 286"/>
                <a:gd name="T19" fmla="*/ 2147483647 h 195"/>
                <a:gd name="T20" fmla="*/ 2147483647 w 286"/>
                <a:gd name="T21" fmla="*/ 2147483647 h 195"/>
                <a:gd name="T22" fmla="*/ 2147483647 w 286"/>
                <a:gd name="T23" fmla="*/ 2147483647 h 195"/>
                <a:gd name="T24" fmla="*/ 2147483647 w 286"/>
                <a:gd name="T25" fmla="*/ 2147483647 h 195"/>
                <a:gd name="T26" fmla="*/ 2147483647 w 286"/>
                <a:gd name="T27" fmla="*/ 2147483647 h 195"/>
                <a:gd name="T28" fmla="*/ 2147483647 w 286"/>
                <a:gd name="T29" fmla="*/ 2147483647 h 195"/>
                <a:gd name="T30" fmla="*/ 2147483647 w 286"/>
                <a:gd name="T31" fmla="*/ 0 h 195"/>
                <a:gd name="T32" fmla="*/ 0 w 286"/>
                <a:gd name="T33" fmla="*/ 2147483647 h 195"/>
                <a:gd name="T34" fmla="*/ 0 w 286"/>
                <a:gd name="T35" fmla="*/ 2147483647 h 1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6"/>
                <a:gd name="T55" fmla="*/ 0 h 195"/>
                <a:gd name="T56" fmla="*/ 286 w 286"/>
                <a:gd name="T57" fmla="*/ 195 h 1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6" h="195">
                  <a:moveTo>
                    <a:pt x="0" y="85"/>
                  </a:moveTo>
                  <a:lnTo>
                    <a:pt x="40" y="148"/>
                  </a:lnTo>
                  <a:lnTo>
                    <a:pt x="127" y="179"/>
                  </a:lnTo>
                  <a:lnTo>
                    <a:pt x="207" y="195"/>
                  </a:lnTo>
                  <a:lnTo>
                    <a:pt x="190" y="179"/>
                  </a:lnTo>
                  <a:lnTo>
                    <a:pt x="207" y="148"/>
                  </a:lnTo>
                  <a:lnTo>
                    <a:pt x="223" y="148"/>
                  </a:lnTo>
                  <a:lnTo>
                    <a:pt x="278" y="102"/>
                  </a:lnTo>
                  <a:lnTo>
                    <a:pt x="286" y="85"/>
                  </a:lnTo>
                  <a:lnTo>
                    <a:pt x="262" y="70"/>
                  </a:lnTo>
                  <a:lnTo>
                    <a:pt x="231" y="47"/>
                  </a:lnTo>
                  <a:lnTo>
                    <a:pt x="223" y="63"/>
                  </a:lnTo>
                  <a:lnTo>
                    <a:pt x="207" y="39"/>
                  </a:lnTo>
                  <a:lnTo>
                    <a:pt x="159" y="39"/>
                  </a:lnTo>
                  <a:lnTo>
                    <a:pt x="135" y="16"/>
                  </a:lnTo>
                  <a:lnTo>
                    <a:pt x="127" y="0"/>
                  </a:lnTo>
                  <a:lnTo>
                    <a:pt x="0" y="70"/>
                  </a:lnTo>
                  <a:lnTo>
                    <a:pt x="0" y="8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8" name="Freeform 14">
              <a:extLst>
                <a:ext uri="{FF2B5EF4-FFF2-40B4-BE49-F238E27FC236}">
                  <a16:creationId xmlns:a16="http://schemas.microsoft.com/office/drawing/2014/main" id="{46504231-5C6C-47D3-91FB-F3AEADC9D12F}"/>
                </a:ext>
              </a:extLst>
            </p:cNvPr>
            <p:cNvSpPr>
              <a:spLocks noChangeAspect="1"/>
            </p:cNvSpPr>
            <p:nvPr/>
          </p:nvSpPr>
          <p:spPr bwMode="auto">
            <a:xfrm>
              <a:off x="7523163" y="3230563"/>
              <a:ext cx="219075" cy="201612"/>
            </a:xfrm>
            <a:custGeom>
              <a:avLst/>
              <a:gdLst>
                <a:gd name="T0" fmla="*/ 2147483647 w 252"/>
                <a:gd name="T1" fmla="*/ 2147483647 h 220"/>
                <a:gd name="T2" fmla="*/ 2147483647 w 252"/>
                <a:gd name="T3" fmla="*/ 2147483647 h 220"/>
                <a:gd name="T4" fmla="*/ 2147483647 w 252"/>
                <a:gd name="T5" fmla="*/ 2147483647 h 220"/>
                <a:gd name="T6" fmla="*/ 2147483647 w 252"/>
                <a:gd name="T7" fmla="*/ 2147483647 h 220"/>
                <a:gd name="T8" fmla="*/ 2147483647 w 252"/>
                <a:gd name="T9" fmla="*/ 0 h 220"/>
                <a:gd name="T10" fmla="*/ 0 w 252"/>
                <a:gd name="T11" fmla="*/ 2147483647 h 220"/>
                <a:gd name="T12" fmla="*/ 2147483647 w 252"/>
                <a:gd name="T13" fmla="*/ 2147483647 h 220"/>
                <a:gd name="T14" fmla="*/ 0 w 252"/>
                <a:gd name="T15" fmla="*/ 2147483647 h 220"/>
                <a:gd name="T16" fmla="*/ 2147483647 w 252"/>
                <a:gd name="T17" fmla="*/ 2147483647 h 220"/>
                <a:gd name="T18" fmla="*/ 2147483647 w 252"/>
                <a:gd name="T19" fmla="*/ 2147483647 h 2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2"/>
                <a:gd name="T31" fmla="*/ 0 h 220"/>
                <a:gd name="T32" fmla="*/ 252 w 252"/>
                <a:gd name="T33" fmla="*/ 220 h 2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2" h="220">
                  <a:moveTo>
                    <a:pt x="142" y="189"/>
                  </a:moveTo>
                  <a:lnTo>
                    <a:pt x="134" y="173"/>
                  </a:lnTo>
                  <a:lnTo>
                    <a:pt x="229" y="95"/>
                  </a:lnTo>
                  <a:lnTo>
                    <a:pt x="252" y="118"/>
                  </a:lnTo>
                  <a:lnTo>
                    <a:pt x="190" y="0"/>
                  </a:lnTo>
                  <a:lnTo>
                    <a:pt x="0" y="95"/>
                  </a:lnTo>
                  <a:lnTo>
                    <a:pt x="8" y="118"/>
                  </a:lnTo>
                  <a:lnTo>
                    <a:pt x="0" y="125"/>
                  </a:lnTo>
                  <a:lnTo>
                    <a:pt x="103" y="220"/>
                  </a:lnTo>
                  <a:lnTo>
                    <a:pt x="142" y="189"/>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29" name="Freeform 15">
              <a:extLst>
                <a:ext uri="{FF2B5EF4-FFF2-40B4-BE49-F238E27FC236}">
                  <a16:creationId xmlns:a16="http://schemas.microsoft.com/office/drawing/2014/main" id="{09DE8F9A-7C44-4AB3-AF0F-9B6973D3F4E1}"/>
                </a:ext>
              </a:extLst>
            </p:cNvPr>
            <p:cNvSpPr>
              <a:spLocks noChangeAspect="1"/>
            </p:cNvSpPr>
            <p:nvPr/>
          </p:nvSpPr>
          <p:spPr bwMode="auto">
            <a:xfrm>
              <a:off x="8270875" y="4017963"/>
              <a:ext cx="342900" cy="241300"/>
            </a:xfrm>
            <a:custGeom>
              <a:avLst/>
              <a:gdLst>
                <a:gd name="T0" fmla="*/ 2147483647 w 395"/>
                <a:gd name="T1" fmla="*/ 2147483647 h 260"/>
                <a:gd name="T2" fmla="*/ 2147483647 w 395"/>
                <a:gd name="T3" fmla="*/ 2147483647 h 260"/>
                <a:gd name="T4" fmla="*/ 2147483647 w 395"/>
                <a:gd name="T5" fmla="*/ 2147483647 h 260"/>
                <a:gd name="T6" fmla="*/ 2147483647 w 395"/>
                <a:gd name="T7" fmla="*/ 2147483647 h 260"/>
                <a:gd name="T8" fmla="*/ 2147483647 w 395"/>
                <a:gd name="T9" fmla="*/ 2147483647 h 260"/>
                <a:gd name="T10" fmla="*/ 2147483647 w 395"/>
                <a:gd name="T11" fmla="*/ 2147483647 h 260"/>
                <a:gd name="T12" fmla="*/ 2147483647 w 395"/>
                <a:gd name="T13" fmla="*/ 2147483647 h 260"/>
                <a:gd name="T14" fmla="*/ 2147483647 w 395"/>
                <a:gd name="T15" fmla="*/ 2147483647 h 260"/>
                <a:gd name="T16" fmla="*/ 2147483647 w 395"/>
                <a:gd name="T17" fmla="*/ 2147483647 h 260"/>
                <a:gd name="T18" fmla="*/ 2147483647 w 395"/>
                <a:gd name="T19" fmla="*/ 2147483647 h 260"/>
                <a:gd name="T20" fmla="*/ 2147483647 w 395"/>
                <a:gd name="T21" fmla="*/ 2147483647 h 260"/>
                <a:gd name="T22" fmla="*/ 2147483647 w 395"/>
                <a:gd name="T23" fmla="*/ 0 h 260"/>
                <a:gd name="T24" fmla="*/ 2147483647 w 395"/>
                <a:gd name="T25" fmla="*/ 2147483647 h 260"/>
                <a:gd name="T26" fmla="*/ 2147483647 w 395"/>
                <a:gd name="T27" fmla="*/ 2147483647 h 260"/>
                <a:gd name="T28" fmla="*/ 2147483647 w 395"/>
                <a:gd name="T29" fmla="*/ 2147483647 h 260"/>
                <a:gd name="T30" fmla="*/ 2147483647 w 395"/>
                <a:gd name="T31" fmla="*/ 2147483647 h 260"/>
                <a:gd name="T32" fmla="*/ 2147483647 w 395"/>
                <a:gd name="T33" fmla="*/ 2147483647 h 260"/>
                <a:gd name="T34" fmla="*/ 0 w 395"/>
                <a:gd name="T35" fmla="*/ 2147483647 h 260"/>
                <a:gd name="T36" fmla="*/ 0 w 395"/>
                <a:gd name="T37" fmla="*/ 2147483647 h 260"/>
                <a:gd name="T38" fmla="*/ 2147483647 w 395"/>
                <a:gd name="T39" fmla="*/ 2147483647 h 260"/>
                <a:gd name="T40" fmla="*/ 2147483647 w 395"/>
                <a:gd name="T41" fmla="*/ 2147483647 h 260"/>
                <a:gd name="T42" fmla="*/ 2147483647 w 395"/>
                <a:gd name="T43" fmla="*/ 2147483647 h 260"/>
                <a:gd name="T44" fmla="*/ 2147483647 w 395"/>
                <a:gd name="T45" fmla="*/ 2147483647 h 260"/>
                <a:gd name="T46" fmla="*/ 2147483647 w 395"/>
                <a:gd name="T47" fmla="*/ 2147483647 h 260"/>
                <a:gd name="T48" fmla="*/ 2147483647 w 395"/>
                <a:gd name="T49" fmla="*/ 2147483647 h 260"/>
                <a:gd name="T50" fmla="*/ 2147483647 w 395"/>
                <a:gd name="T51" fmla="*/ 2147483647 h 2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5"/>
                <a:gd name="T79" fmla="*/ 0 h 260"/>
                <a:gd name="T80" fmla="*/ 395 w 395"/>
                <a:gd name="T81" fmla="*/ 260 h 2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5" h="260">
                  <a:moveTo>
                    <a:pt x="244" y="228"/>
                  </a:moveTo>
                  <a:lnTo>
                    <a:pt x="261" y="205"/>
                  </a:lnTo>
                  <a:lnTo>
                    <a:pt x="307" y="205"/>
                  </a:lnTo>
                  <a:lnTo>
                    <a:pt x="316" y="165"/>
                  </a:lnTo>
                  <a:lnTo>
                    <a:pt x="347" y="150"/>
                  </a:lnTo>
                  <a:lnTo>
                    <a:pt x="347" y="165"/>
                  </a:lnTo>
                  <a:lnTo>
                    <a:pt x="370" y="150"/>
                  </a:lnTo>
                  <a:lnTo>
                    <a:pt x="347" y="150"/>
                  </a:lnTo>
                  <a:lnTo>
                    <a:pt x="395" y="31"/>
                  </a:lnTo>
                  <a:lnTo>
                    <a:pt x="339" y="16"/>
                  </a:lnTo>
                  <a:lnTo>
                    <a:pt x="252" y="24"/>
                  </a:lnTo>
                  <a:lnTo>
                    <a:pt x="166" y="0"/>
                  </a:lnTo>
                  <a:lnTo>
                    <a:pt x="181" y="31"/>
                  </a:lnTo>
                  <a:lnTo>
                    <a:pt x="197" y="55"/>
                  </a:lnTo>
                  <a:lnTo>
                    <a:pt x="190" y="78"/>
                  </a:lnTo>
                  <a:lnTo>
                    <a:pt x="118" y="78"/>
                  </a:lnTo>
                  <a:lnTo>
                    <a:pt x="71" y="118"/>
                  </a:lnTo>
                  <a:lnTo>
                    <a:pt x="0" y="110"/>
                  </a:lnTo>
                  <a:lnTo>
                    <a:pt x="0" y="126"/>
                  </a:lnTo>
                  <a:lnTo>
                    <a:pt x="56" y="142"/>
                  </a:lnTo>
                  <a:lnTo>
                    <a:pt x="56" y="205"/>
                  </a:lnTo>
                  <a:lnTo>
                    <a:pt x="103" y="260"/>
                  </a:lnTo>
                  <a:lnTo>
                    <a:pt x="135" y="260"/>
                  </a:lnTo>
                  <a:lnTo>
                    <a:pt x="158" y="213"/>
                  </a:lnTo>
                  <a:lnTo>
                    <a:pt x="252" y="236"/>
                  </a:lnTo>
                  <a:lnTo>
                    <a:pt x="244" y="22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0" name="Freeform 16">
              <a:extLst>
                <a:ext uri="{FF2B5EF4-FFF2-40B4-BE49-F238E27FC236}">
                  <a16:creationId xmlns:a16="http://schemas.microsoft.com/office/drawing/2014/main" id="{6B0BDA24-7B49-4FAA-AD1C-A7FF1B181774}"/>
                </a:ext>
              </a:extLst>
            </p:cNvPr>
            <p:cNvSpPr>
              <a:spLocks noChangeAspect="1"/>
            </p:cNvSpPr>
            <p:nvPr/>
          </p:nvSpPr>
          <p:spPr bwMode="auto">
            <a:xfrm>
              <a:off x="7370763" y="4214813"/>
              <a:ext cx="269875" cy="284162"/>
            </a:xfrm>
            <a:custGeom>
              <a:avLst/>
              <a:gdLst>
                <a:gd name="T0" fmla="*/ 2147483647 w 308"/>
                <a:gd name="T1" fmla="*/ 2147483647 h 307"/>
                <a:gd name="T2" fmla="*/ 0 w 308"/>
                <a:gd name="T3" fmla="*/ 2147483647 h 307"/>
                <a:gd name="T4" fmla="*/ 0 w 308"/>
                <a:gd name="T5" fmla="*/ 2147483647 h 307"/>
                <a:gd name="T6" fmla="*/ 2147483647 w 308"/>
                <a:gd name="T7" fmla="*/ 2147483647 h 307"/>
                <a:gd name="T8" fmla="*/ 2147483647 w 308"/>
                <a:gd name="T9" fmla="*/ 0 h 307"/>
                <a:gd name="T10" fmla="*/ 2147483647 w 308"/>
                <a:gd name="T11" fmla="*/ 2147483647 h 307"/>
                <a:gd name="T12" fmla="*/ 2147483647 w 308"/>
                <a:gd name="T13" fmla="*/ 2147483647 h 307"/>
                <a:gd name="T14" fmla="*/ 2147483647 w 308"/>
                <a:gd name="T15" fmla="*/ 2147483647 h 307"/>
                <a:gd name="T16" fmla="*/ 2147483647 w 308"/>
                <a:gd name="T17" fmla="*/ 2147483647 h 307"/>
                <a:gd name="T18" fmla="*/ 2147483647 w 308"/>
                <a:gd name="T19" fmla="*/ 2147483647 h 307"/>
                <a:gd name="T20" fmla="*/ 2147483647 w 308"/>
                <a:gd name="T21" fmla="*/ 2147483647 h 307"/>
                <a:gd name="T22" fmla="*/ 2147483647 w 308"/>
                <a:gd name="T23" fmla="*/ 2147483647 h 307"/>
                <a:gd name="T24" fmla="*/ 2147483647 w 308"/>
                <a:gd name="T25" fmla="*/ 2147483647 h 307"/>
                <a:gd name="T26" fmla="*/ 2147483647 w 308"/>
                <a:gd name="T27" fmla="*/ 2147483647 h 307"/>
                <a:gd name="T28" fmla="*/ 2147483647 w 308"/>
                <a:gd name="T29" fmla="*/ 2147483647 h 307"/>
                <a:gd name="T30" fmla="*/ 2147483647 w 308"/>
                <a:gd name="T31" fmla="*/ 2147483647 h 307"/>
                <a:gd name="T32" fmla="*/ 2147483647 w 308"/>
                <a:gd name="T33" fmla="*/ 2147483647 h 307"/>
                <a:gd name="T34" fmla="*/ 2147483647 w 308"/>
                <a:gd name="T35" fmla="*/ 2147483647 h 307"/>
                <a:gd name="T36" fmla="*/ 2147483647 w 308"/>
                <a:gd name="T37" fmla="*/ 2147483647 h 307"/>
                <a:gd name="T38" fmla="*/ 2147483647 w 308"/>
                <a:gd name="T39" fmla="*/ 2147483647 h 3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8"/>
                <a:gd name="T61" fmla="*/ 0 h 307"/>
                <a:gd name="T62" fmla="*/ 308 w 308"/>
                <a:gd name="T63" fmla="*/ 307 h 3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8" h="307">
                  <a:moveTo>
                    <a:pt x="277" y="307"/>
                  </a:moveTo>
                  <a:lnTo>
                    <a:pt x="0" y="300"/>
                  </a:lnTo>
                  <a:lnTo>
                    <a:pt x="0" y="31"/>
                  </a:lnTo>
                  <a:lnTo>
                    <a:pt x="118" y="31"/>
                  </a:lnTo>
                  <a:lnTo>
                    <a:pt x="118" y="0"/>
                  </a:lnTo>
                  <a:lnTo>
                    <a:pt x="142" y="15"/>
                  </a:lnTo>
                  <a:lnTo>
                    <a:pt x="173" y="15"/>
                  </a:lnTo>
                  <a:lnTo>
                    <a:pt x="190" y="31"/>
                  </a:lnTo>
                  <a:lnTo>
                    <a:pt x="213" y="86"/>
                  </a:lnTo>
                  <a:lnTo>
                    <a:pt x="213" y="118"/>
                  </a:lnTo>
                  <a:lnTo>
                    <a:pt x="269" y="141"/>
                  </a:lnTo>
                  <a:lnTo>
                    <a:pt x="277" y="158"/>
                  </a:lnTo>
                  <a:lnTo>
                    <a:pt x="213" y="181"/>
                  </a:lnTo>
                  <a:lnTo>
                    <a:pt x="206" y="228"/>
                  </a:lnTo>
                  <a:lnTo>
                    <a:pt x="181" y="228"/>
                  </a:lnTo>
                  <a:lnTo>
                    <a:pt x="213" y="268"/>
                  </a:lnTo>
                  <a:lnTo>
                    <a:pt x="269" y="300"/>
                  </a:lnTo>
                  <a:lnTo>
                    <a:pt x="277" y="307"/>
                  </a:lnTo>
                  <a:lnTo>
                    <a:pt x="308" y="307"/>
                  </a:lnTo>
                  <a:lnTo>
                    <a:pt x="277" y="30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1" name="Freeform 17">
              <a:extLst>
                <a:ext uri="{FF2B5EF4-FFF2-40B4-BE49-F238E27FC236}">
                  <a16:creationId xmlns:a16="http://schemas.microsoft.com/office/drawing/2014/main" id="{3B3C908D-C5F6-44F6-B112-D0CF584A1B7B}"/>
                </a:ext>
              </a:extLst>
            </p:cNvPr>
            <p:cNvSpPr>
              <a:spLocks noChangeAspect="1"/>
            </p:cNvSpPr>
            <p:nvPr/>
          </p:nvSpPr>
          <p:spPr bwMode="auto">
            <a:xfrm>
              <a:off x="8574088" y="3454400"/>
              <a:ext cx="398462" cy="330200"/>
            </a:xfrm>
            <a:custGeom>
              <a:avLst/>
              <a:gdLst>
                <a:gd name="T0" fmla="*/ 2147483647 w 456"/>
                <a:gd name="T1" fmla="*/ 2147483647 h 360"/>
                <a:gd name="T2" fmla="*/ 2147483647 w 456"/>
                <a:gd name="T3" fmla="*/ 2147483647 h 360"/>
                <a:gd name="T4" fmla="*/ 2147483647 w 456"/>
                <a:gd name="T5" fmla="*/ 2147483647 h 360"/>
                <a:gd name="T6" fmla="*/ 2147483647 w 456"/>
                <a:gd name="T7" fmla="*/ 2147483647 h 360"/>
                <a:gd name="T8" fmla="*/ 2147483647 w 456"/>
                <a:gd name="T9" fmla="*/ 2147483647 h 360"/>
                <a:gd name="T10" fmla="*/ 2147483647 w 456"/>
                <a:gd name="T11" fmla="*/ 2147483647 h 360"/>
                <a:gd name="T12" fmla="*/ 2147483647 w 456"/>
                <a:gd name="T13" fmla="*/ 2147483647 h 360"/>
                <a:gd name="T14" fmla="*/ 2147483647 w 456"/>
                <a:gd name="T15" fmla="*/ 2147483647 h 360"/>
                <a:gd name="T16" fmla="*/ 2147483647 w 456"/>
                <a:gd name="T17" fmla="*/ 2147483647 h 360"/>
                <a:gd name="T18" fmla="*/ 2147483647 w 456"/>
                <a:gd name="T19" fmla="*/ 2147483647 h 360"/>
                <a:gd name="T20" fmla="*/ 2147483647 w 456"/>
                <a:gd name="T21" fmla="*/ 2147483647 h 360"/>
                <a:gd name="T22" fmla="*/ 2147483647 w 456"/>
                <a:gd name="T23" fmla="*/ 2147483647 h 360"/>
                <a:gd name="T24" fmla="*/ 2147483647 w 456"/>
                <a:gd name="T25" fmla="*/ 2147483647 h 360"/>
                <a:gd name="T26" fmla="*/ 2147483647 w 456"/>
                <a:gd name="T27" fmla="*/ 2147483647 h 360"/>
                <a:gd name="T28" fmla="*/ 2147483647 w 456"/>
                <a:gd name="T29" fmla="*/ 2147483647 h 360"/>
                <a:gd name="T30" fmla="*/ 2147483647 w 456"/>
                <a:gd name="T31" fmla="*/ 2147483647 h 360"/>
                <a:gd name="T32" fmla="*/ 2147483647 w 456"/>
                <a:gd name="T33" fmla="*/ 2147483647 h 360"/>
                <a:gd name="T34" fmla="*/ 2147483647 w 456"/>
                <a:gd name="T35" fmla="*/ 2147483647 h 360"/>
                <a:gd name="T36" fmla="*/ 2147483647 w 456"/>
                <a:gd name="T37" fmla="*/ 2147483647 h 360"/>
                <a:gd name="T38" fmla="*/ 2147483647 w 456"/>
                <a:gd name="T39" fmla="*/ 2147483647 h 360"/>
                <a:gd name="T40" fmla="*/ 2147483647 w 456"/>
                <a:gd name="T41" fmla="*/ 2147483647 h 360"/>
                <a:gd name="T42" fmla="*/ 2147483647 w 456"/>
                <a:gd name="T43" fmla="*/ 2147483647 h 360"/>
                <a:gd name="T44" fmla="*/ 0 w 456"/>
                <a:gd name="T45" fmla="*/ 2147483647 h 360"/>
                <a:gd name="T46" fmla="*/ 2147483647 w 456"/>
                <a:gd name="T47" fmla="*/ 0 h 360"/>
                <a:gd name="T48" fmla="*/ 2147483647 w 456"/>
                <a:gd name="T49" fmla="*/ 2147483647 h 360"/>
                <a:gd name="T50" fmla="*/ 2147483647 w 456"/>
                <a:gd name="T51" fmla="*/ 2147483647 h 360"/>
                <a:gd name="T52" fmla="*/ 2147483647 w 456"/>
                <a:gd name="T53" fmla="*/ 2147483647 h 360"/>
                <a:gd name="T54" fmla="*/ 2147483647 w 456"/>
                <a:gd name="T55" fmla="*/ 2147483647 h 360"/>
                <a:gd name="T56" fmla="*/ 2147483647 w 456"/>
                <a:gd name="T57" fmla="*/ 2147483647 h 360"/>
                <a:gd name="T58" fmla="*/ 2147483647 w 456"/>
                <a:gd name="T59" fmla="*/ 2147483647 h 360"/>
                <a:gd name="T60" fmla="*/ 2147483647 w 456"/>
                <a:gd name="T61" fmla="*/ 2147483647 h 360"/>
                <a:gd name="T62" fmla="*/ 2147483647 w 456"/>
                <a:gd name="T63" fmla="*/ 2147483647 h 360"/>
                <a:gd name="T64" fmla="*/ 2147483647 w 456"/>
                <a:gd name="T65" fmla="*/ 2147483647 h 360"/>
                <a:gd name="T66" fmla="*/ 2147483647 w 456"/>
                <a:gd name="T67" fmla="*/ 2147483647 h 360"/>
                <a:gd name="T68" fmla="*/ 2147483647 w 456"/>
                <a:gd name="T69" fmla="*/ 2147483647 h 360"/>
                <a:gd name="T70" fmla="*/ 2147483647 w 456"/>
                <a:gd name="T71" fmla="*/ 2147483647 h 360"/>
                <a:gd name="T72" fmla="*/ 2147483647 w 456"/>
                <a:gd name="T73" fmla="*/ 2147483647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6"/>
                <a:gd name="T112" fmla="*/ 0 h 360"/>
                <a:gd name="T113" fmla="*/ 456 w 456"/>
                <a:gd name="T114" fmla="*/ 360 h 3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6" h="360">
                  <a:moveTo>
                    <a:pt x="440" y="242"/>
                  </a:moveTo>
                  <a:lnTo>
                    <a:pt x="456" y="274"/>
                  </a:lnTo>
                  <a:lnTo>
                    <a:pt x="424" y="320"/>
                  </a:lnTo>
                  <a:lnTo>
                    <a:pt x="448" y="328"/>
                  </a:lnTo>
                  <a:lnTo>
                    <a:pt x="440" y="352"/>
                  </a:lnTo>
                  <a:lnTo>
                    <a:pt x="448" y="360"/>
                  </a:lnTo>
                  <a:lnTo>
                    <a:pt x="369" y="352"/>
                  </a:lnTo>
                  <a:lnTo>
                    <a:pt x="362" y="320"/>
                  </a:lnTo>
                  <a:lnTo>
                    <a:pt x="338" y="328"/>
                  </a:lnTo>
                  <a:lnTo>
                    <a:pt x="322" y="282"/>
                  </a:lnTo>
                  <a:lnTo>
                    <a:pt x="306" y="304"/>
                  </a:lnTo>
                  <a:lnTo>
                    <a:pt x="322" y="297"/>
                  </a:lnTo>
                  <a:lnTo>
                    <a:pt x="291" y="274"/>
                  </a:lnTo>
                  <a:lnTo>
                    <a:pt x="275" y="211"/>
                  </a:lnTo>
                  <a:lnTo>
                    <a:pt x="236" y="211"/>
                  </a:lnTo>
                  <a:lnTo>
                    <a:pt x="227" y="188"/>
                  </a:lnTo>
                  <a:lnTo>
                    <a:pt x="173" y="203"/>
                  </a:lnTo>
                  <a:lnTo>
                    <a:pt x="149" y="203"/>
                  </a:lnTo>
                  <a:lnTo>
                    <a:pt x="126" y="149"/>
                  </a:lnTo>
                  <a:lnTo>
                    <a:pt x="63" y="117"/>
                  </a:lnTo>
                  <a:lnTo>
                    <a:pt x="55" y="117"/>
                  </a:lnTo>
                  <a:lnTo>
                    <a:pt x="23" y="94"/>
                  </a:lnTo>
                  <a:lnTo>
                    <a:pt x="0" y="62"/>
                  </a:lnTo>
                  <a:lnTo>
                    <a:pt x="259" y="0"/>
                  </a:lnTo>
                  <a:lnTo>
                    <a:pt x="267" y="32"/>
                  </a:lnTo>
                  <a:lnTo>
                    <a:pt x="275" y="86"/>
                  </a:lnTo>
                  <a:lnTo>
                    <a:pt x="291" y="94"/>
                  </a:lnTo>
                  <a:lnTo>
                    <a:pt x="299" y="140"/>
                  </a:lnTo>
                  <a:lnTo>
                    <a:pt x="362" y="188"/>
                  </a:lnTo>
                  <a:lnTo>
                    <a:pt x="362" y="211"/>
                  </a:lnTo>
                  <a:lnTo>
                    <a:pt x="385" y="218"/>
                  </a:lnTo>
                  <a:lnTo>
                    <a:pt x="369" y="242"/>
                  </a:lnTo>
                  <a:lnTo>
                    <a:pt x="393" y="235"/>
                  </a:lnTo>
                  <a:lnTo>
                    <a:pt x="393" y="250"/>
                  </a:lnTo>
                  <a:lnTo>
                    <a:pt x="416" y="218"/>
                  </a:lnTo>
                  <a:lnTo>
                    <a:pt x="424" y="242"/>
                  </a:lnTo>
                  <a:lnTo>
                    <a:pt x="440" y="24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2" name="Freeform 18">
              <a:extLst>
                <a:ext uri="{FF2B5EF4-FFF2-40B4-BE49-F238E27FC236}">
                  <a16:creationId xmlns:a16="http://schemas.microsoft.com/office/drawing/2014/main" id="{4A8E38D1-61DA-424E-9617-2A0F43660135}"/>
                </a:ext>
              </a:extLst>
            </p:cNvPr>
            <p:cNvSpPr>
              <a:spLocks noChangeAspect="1"/>
            </p:cNvSpPr>
            <p:nvPr/>
          </p:nvSpPr>
          <p:spPr bwMode="auto">
            <a:xfrm>
              <a:off x="8429625" y="3195638"/>
              <a:ext cx="371475" cy="314325"/>
            </a:xfrm>
            <a:custGeom>
              <a:avLst/>
              <a:gdLst>
                <a:gd name="T0" fmla="*/ 2147483647 w 425"/>
                <a:gd name="T1" fmla="*/ 2147483647 h 343"/>
                <a:gd name="T2" fmla="*/ 2147483647 w 425"/>
                <a:gd name="T3" fmla="*/ 2147483647 h 343"/>
                <a:gd name="T4" fmla="*/ 2147483647 w 425"/>
                <a:gd name="T5" fmla="*/ 2147483647 h 343"/>
                <a:gd name="T6" fmla="*/ 2147483647 w 425"/>
                <a:gd name="T7" fmla="*/ 2147483647 h 343"/>
                <a:gd name="T8" fmla="*/ 2147483647 w 425"/>
                <a:gd name="T9" fmla="*/ 2147483647 h 343"/>
                <a:gd name="T10" fmla="*/ 2147483647 w 425"/>
                <a:gd name="T11" fmla="*/ 2147483647 h 343"/>
                <a:gd name="T12" fmla="*/ 2147483647 w 425"/>
                <a:gd name="T13" fmla="*/ 2147483647 h 343"/>
                <a:gd name="T14" fmla="*/ 0 w 425"/>
                <a:gd name="T15" fmla="*/ 2147483647 h 343"/>
                <a:gd name="T16" fmla="*/ 2147483647 w 425"/>
                <a:gd name="T17" fmla="*/ 2147483647 h 343"/>
                <a:gd name="T18" fmla="*/ 2147483647 w 425"/>
                <a:gd name="T19" fmla="*/ 0 h 343"/>
                <a:gd name="T20" fmla="*/ 2147483647 w 425"/>
                <a:gd name="T21" fmla="*/ 0 h 343"/>
                <a:gd name="T22" fmla="*/ 2147483647 w 425"/>
                <a:gd name="T23" fmla="*/ 2147483647 h 343"/>
                <a:gd name="T24" fmla="*/ 2147483647 w 425"/>
                <a:gd name="T25" fmla="*/ 2147483647 h 343"/>
                <a:gd name="T26" fmla="*/ 2147483647 w 425"/>
                <a:gd name="T27" fmla="*/ 2147483647 h 343"/>
                <a:gd name="T28" fmla="*/ 2147483647 w 425"/>
                <a:gd name="T29" fmla="*/ 2147483647 h 343"/>
                <a:gd name="T30" fmla="*/ 2147483647 w 425"/>
                <a:gd name="T31" fmla="*/ 2147483647 h 343"/>
                <a:gd name="T32" fmla="*/ 2147483647 w 425"/>
                <a:gd name="T33" fmla="*/ 2147483647 h 343"/>
                <a:gd name="T34" fmla="*/ 2147483647 w 425"/>
                <a:gd name="T35" fmla="*/ 2147483647 h 343"/>
                <a:gd name="T36" fmla="*/ 2147483647 w 425"/>
                <a:gd name="T37" fmla="*/ 2147483647 h 3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5"/>
                <a:gd name="T58" fmla="*/ 0 h 343"/>
                <a:gd name="T59" fmla="*/ 425 w 425"/>
                <a:gd name="T60" fmla="*/ 343 h 3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5" h="343">
                  <a:moveTo>
                    <a:pt x="166" y="343"/>
                  </a:moveTo>
                  <a:lnTo>
                    <a:pt x="149" y="289"/>
                  </a:lnTo>
                  <a:lnTo>
                    <a:pt x="95" y="258"/>
                  </a:lnTo>
                  <a:lnTo>
                    <a:pt x="40" y="273"/>
                  </a:lnTo>
                  <a:lnTo>
                    <a:pt x="71" y="163"/>
                  </a:lnTo>
                  <a:lnTo>
                    <a:pt x="40" y="125"/>
                  </a:lnTo>
                  <a:lnTo>
                    <a:pt x="40" y="94"/>
                  </a:lnTo>
                  <a:lnTo>
                    <a:pt x="0" y="78"/>
                  </a:lnTo>
                  <a:lnTo>
                    <a:pt x="16" y="32"/>
                  </a:lnTo>
                  <a:lnTo>
                    <a:pt x="126" y="0"/>
                  </a:lnTo>
                  <a:lnTo>
                    <a:pt x="158" y="0"/>
                  </a:lnTo>
                  <a:lnTo>
                    <a:pt x="228" y="70"/>
                  </a:lnTo>
                  <a:lnTo>
                    <a:pt x="339" y="117"/>
                  </a:lnTo>
                  <a:lnTo>
                    <a:pt x="362" y="149"/>
                  </a:lnTo>
                  <a:lnTo>
                    <a:pt x="346" y="149"/>
                  </a:lnTo>
                  <a:lnTo>
                    <a:pt x="346" y="180"/>
                  </a:lnTo>
                  <a:lnTo>
                    <a:pt x="402" y="227"/>
                  </a:lnTo>
                  <a:lnTo>
                    <a:pt x="425" y="281"/>
                  </a:lnTo>
                  <a:lnTo>
                    <a:pt x="166" y="343"/>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3" name="Freeform 19">
              <a:extLst>
                <a:ext uri="{FF2B5EF4-FFF2-40B4-BE49-F238E27FC236}">
                  <a16:creationId xmlns:a16="http://schemas.microsoft.com/office/drawing/2014/main" id="{2485344B-B977-4C42-85CE-8FD6C8325AB7}"/>
                </a:ext>
              </a:extLst>
            </p:cNvPr>
            <p:cNvSpPr>
              <a:spLocks noChangeAspect="1"/>
            </p:cNvSpPr>
            <p:nvPr/>
          </p:nvSpPr>
          <p:spPr bwMode="auto">
            <a:xfrm>
              <a:off x="8250238" y="2773363"/>
              <a:ext cx="474662" cy="319087"/>
            </a:xfrm>
            <a:custGeom>
              <a:avLst/>
              <a:gdLst>
                <a:gd name="T0" fmla="*/ 2147483647 w 544"/>
                <a:gd name="T1" fmla="*/ 2147483647 h 345"/>
                <a:gd name="T2" fmla="*/ 2147483647 w 544"/>
                <a:gd name="T3" fmla="*/ 2147483647 h 345"/>
                <a:gd name="T4" fmla="*/ 2147483647 w 544"/>
                <a:gd name="T5" fmla="*/ 2147483647 h 345"/>
                <a:gd name="T6" fmla="*/ 2147483647 w 544"/>
                <a:gd name="T7" fmla="*/ 2147483647 h 345"/>
                <a:gd name="T8" fmla="*/ 2147483647 w 544"/>
                <a:gd name="T9" fmla="*/ 2147483647 h 345"/>
                <a:gd name="T10" fmla="*/ 2147483647 w 544"/>
                <a:gd name="T11" fmla="*/ 2147483647 h 345"/>
                <a:gd name="T12" fmla="*/ 2147483647 w 544"/>
                <a:gd name="T13" fmla="*/ 2147483647 h 345"/>
                <a:gd name="T14" fmla="*/ 2147483647 w 544"/>
                <a:gd name="T15" fmla="*/ 2147483647 h 345"/>
                <a:gd name="T16" fmla="*/ 2147483647 w 544"/>
                <a:gd name="T17" fmla="*/ 2147483647 h 345"/>
                <a:gd name="T18" fmla="*/ 2147483647 w 544"/>
                <a:gd name="T19" fmla="*/ 2147483647 h 345"/>
                <a:gd name="T20" fmla="*/ 2147483647 w 544"/>
                <a:gd name="T21" fmla="*/ 2147483647 h 345"/>
                <a:gd name="T22" fmla="*/ 2147483647 w 544"/>
                <a:gd name="T23" fmla="*/ 2147483647 h 345"/>
                <a:gd name="T24" fmla="*/ 2147483647 w 544"/>
                <a:gd name="T25" fmla="*/ 2147483647 h 345"/>
                <a:gd name="T26" fmla="*/ 2147483647 w 544"/>
                <a:gd name="T27" fmla="*/ 2147483647 h 345"/>
                <a:gd name="T28" fmla="*/ 2147483647 w 544"/>
                <a:gd name="T29" fmla="*/ 2147483647 h 345"/>
                <a:gd name="T30" fmla="*/ 0 w 544"/>
                <a:gd name="T31" fmla="*/ 2147483647 h 345"/>
                <a:gd name="T32" fmla="*/ 2147483647 w 544"/>
                <a:gd name="T33" fmla="*/ 2147483647 h 345"/>
                <a:gd name="T34" fmla="*/ 2147483647 w 544"/>
                <a:gd name="T35" fmla="*/ 2147483647 h 345"/>
                <a:gd name="T36" fmla="*/ 2147483647 w 544"/>
                <a:gd name="T37" fmla="*/ 2147483647 h 345"/>
                <a:gd name="T38" fmla="*/ 2147483647 w 544"/>
                <a:gd name="T39" fmla="*/ 2147483647 h 345"/>
                <a:gd name="T40" fmla="*/ 2147483647 w 544"/>
                <a:gd name="T41" fmla="*/ 2147483647 h 345"/>
                <a:gd name="T42" fmla="*/ 2147483647 w 544"/>
                <a:gd name="T43" fmla="*/ 0 h 345"/>
                <a:gd name="T44" fmla="*/ 2147483647 w 544"/>
                <a:gd name="T45" fmla="*/ 2147483647 h 345"/>
                <a:gd name="T46" fmla="*/ 2147483647 w 544"/>
                <a:gd name="T47" fmla="*/ 2147483647 h 345"/>
                <a:gd name="T48" fmla="*/ 2147483647 w 544"/>
                <a:gd name="T49" fmla="*/ 2147483647 h 345"/>
                <a:gd name="T50" fmla="*/ 2147483647 w 544"/>
                <a:gd name="T51" fmla="*/ 2147483647 h 345"/>
                <a:gd name="T52" fmla="*/ 2147483647 w 544"/>
                <a:gd name="T53" fmla="*/ 2147483647 h 345"/>
                <a:gd name="T54" fmla="*/ 2147483647 w 544"/>
                <a:gd name="T55" fmla="*/ 2147483647 h 3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4"/>
                <a:gd name="T85" fmla="*/ 0 h 345"/>
                <a:gd name="T86" fmla="*/ 544 w 544"/>
                <a:gd name="T87" fmla="*/ 345 h 34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4" h="345">
                  <a:moveTo>
                    <a:pt x="362" y="47"/>
                  </a:moveTo>
                  <a:lnTo>
                    <a:pt x="393" y="47"/>
                  </a:lnTo>
                  <a:lnTo>
                    <a:pt x="393" y="70"/>
                  </a:lnTo>
                  <a:lnTo>
                    <a:pt x="393" y="94"/>
                  </a:lnTo>
                  <a:lnTo>
                    <a:pt x="425" y="117"/>
                  </a:lnTo>
                  <a:lnTo>
                    <a:pt x="496" y="133"/>
                  </a:lnTo>
                  <a:lnTo>
                    <a:pt x="496" y="149"/>
                  </a:lnTo>
                  <a:lnTo>
                    <a:pt x="544" y="180"/>
                  </a:lnTo>
                  <a:lnTo>
                    <a:pt x="393" y="274"/>
                  </a:lnTo>
                  <a:lnTo>
                    <a:pt x="331" y="242"/>
                  </a:lnTo>
                  <a:lnTo>
                    <a:pt x="252" y="259"/>
                  </a:lnTo>
                  <a:lnTo>
                    <a:pt x="158" y="259"/>
                  </a:lnTo>
                  <a:lnTo>
                    <a:pt x="142" y="281"/>
                  </a:lnTo>
                  <a:lnTo>
                    <a:pt x="118" y="337"/>
                  </a:lnTo>
                  <a:lnTo>
                    <a:pt x="79" y="345"/>
                  </a:lnTo>
                  <a:lnTo>
                    <a:pt x="0" y="328"/>
                  </a:lnTo>
                  <a:lnTo>
                    <a:pt x="31" y="250"/>
                  </a:lnTo>
                  <a:lnTo>
                    <a:pt x="7" y="156"/>
                  </a:lnTo>
                  <a:lnTo>
                    <a:pt x="24" y="125"/>
                  </a:lnTo>
                  <a:lnTo>
                    <a:pt x="55" y="47"/>
                  </a:lnTo>
                  <a:lnTo>
                    <a:pt x="31" y="16"/>
                  </a:lnTo>
                  <a:lnTo>
                    <a:pt x="94" y="0"/>
                  </a:lnTo>
                  <a:lnTo>
                    <a:pt x="158" y="39"/>
                  </a:lnTo>
                  <a:lnTo>
                    <a:pt x="181" y="31"/>
                  </a:lnTo>
                  <a:lnTo>
                    <a:pt x="236" y="47"/>
                  </a:lnTo>
                  <a:lnTo>
                    <a:pt x="299" y="16"/>
                  </a:lnTo>
                  <a:lnTo>
                    <a:pt x="331" y="31"/>
                  </a:lnTo>
                  <a:lnTo>
                    <a:pt x="362" y="47"/>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4" name="Freeform 20">
              <a:extLst>
                <a:ext uri="{FF2B5EF4-FFF2-40B4-BE49-F238E27FC236}">
                  <a16:creationId xmlns:a16="http://schemas.microsoft.com/office/drawing/2014/main" id="{EB595EB5-0BC2-498E-9CC4-8B9525AB8886}"/>
                </a:ext>
              </a:extLst>
            </p:cNvPr>
            <p:cNvSpPr>
              <a:spLocks noChangeAspect="1"/>
            </p:cNvSpPr>
            <p:nvPr/>
          </p:nvSpPr>
          <p:spPr bwMode="auto">
            <a:xfrm>
              <a:off x="7131050" y="2668588"/>
              <a:ext cx="190500" cy="169862"/>
            </a:xfrm>
            <a:custGeom>
              <a:avLst/>
              <a:gdLst>
                <a:gd name="T0" fmla="*/ 2147483647 w 219"/>
                <a:gd name="T1" fmla="*/ 2147483647 h 182"/>
                <a:gd name="T2" fmla="*/ 2147483647 w 219"/>
                <a:gd name="T3" fmla="*/ 2147483647 h 182"/>
                <a:gd name="T4" fmla="*/ 2147483647 w 219"/>
                <a:gd name="T5" fmla="*/ 2147483647 h 182"/>
                <a:gd name="T6" fmla="*/ 2147483647 w 219"/>
                <a:gd name="T7" fmla="*/ 2147483647 h 182"/>
                <a:gd name="T8" fmla="*/ 2147483647 w 219"/>
                <a:gd name="T9" fmla="*/ 2147483647 h 182"/>
                <a:gd name="T10" fmla="*/ 0 w 219"/>
                <a:gd name="T11" fmla="*/ 2147483647 h 182"/>
                <a:gd name="T12" fmla="*/ 0 w 219"/>
                <a:gd name="T13" fmla="*/ 2147483647 h 182"/>
                <a:gd name="T14" fmla="*/ 2147483647 w 219"/>
                <a:gd name="T15" fmla="*/ 2147483647 h 182"/>
                <a:gd name="T16" fmla="*/ 2147483647 w 219"/>
                <a:gd name="T17" fmla="*/ 2147483647 h 182"/>
                <a:gd name="T18" fmla="*/ 2147483647 w 219"/>
                <a:gd name="T19" fmla="*/ 2147483647 h 182"/>
                <a:gd name="T20" fmla="*/ 2147483647 w 219"/>
                <a:gd name="T21" fmla="*/ 2147483647 h 182"/>
                <a:gd name="T22" fmla="*/ 2147483647 w 219"/>
                <a:gd name="T23" fmla="*/ 2147483647 h 182"/>
                <a:gd name="T24" fmla="*/ 2147483647 w 219"/>
                <a:gd name="T25" fmla="*/ 2147483647 h 182"/>
                <a:gd name="T26" fmla="*/ 2147483647 w 219"/>
                <a:gd name="T27" fmla="*/ 2147483647 h 182"/>
                <a:gd name="T28" fmla="*/ 2147483647 w 219"/>
                <a:gd name="T29" fmla="*/ 0 h 182"/>
                <a:gd name="T30" fmla="*/ 2147483647 w 219"/>
                <a:gd name="T31" fmla="*/ 2147483647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9"/>
                <a:gd name="T49" fmla="*/ 0 h 182"/>
                <a:gd name="T50" fmla="*/ 219 w 219"/>
                <a:gd name="T51" fmla="*/ 182 h 1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9" h="182">
                  <a:moveTo>
                    <a:pt x="86" y="63"/>
                  </a:moveTo>
                  <a:lnTo>
                    <a:pt x="62" y="63"/>
                  </a:lnTo>
                  <a:lnTo>
                    <a:pt x="55" y="96"/>
                  </a:lnTo>
                  <a:lnTo>
                    <a:pt x="23" y="111"/>
                  </a:lnTo>
                  <a:lnTo>
                    <a:pt x="31" y="119"/>
                  </a:lnTo>
                  <a:lnTo>
                    <a:pt x="0" y="142"/>
                  </a:lnTo>
                  <a:lnTo>
                    <a:pt x="0" y="175"/>
                  </a:lnTo>
                  <a:lnTo>
                    <a:pt x="62" y="175"/>
                  </a:lnTo>
                  <a:lnTo>
                    <a:pt x="188" y="175"/>
                  </a:lnTo>
                  <a:lnTo>
                    <a:pt x="211" y="182"/>
                  </a:lnTo>
                  <a:lnTo>
                    <a:pt x="219" y="182"/>
                  </a:lnTo>
                  <a:lnTo>
                    <a:pt x="211" y="159"/>
                  </a:lnTo>
                  <a:lnTo>
                    <a:pt x="219" y="142"/>
                  </a:lnTo>
                  <a:lnTo>
                    <a:pt x="188" y="55"/>
                  </a:lnTo>
                  <a:lnTo>
                    <a:pt x="148" y="0"/>
                  </a:lnTo>
                  <a:lnTo>
                    <a:pt x="86" y="6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5" name="Freeform 21">
              <a:extLst>
                <a:ext uri="{FF2B5EF4-FFF2-40B4-BE49-F238E27FC236}">
                  <a16:creationId xmlns:a16="http://schemas.microsoft.com/office/drawing/2014/main" id="{3D71B122-CEC0-4555-BE74-83107AC2E2D9}"/>
                </a:ext>
              </a:extLst>
            </p:cNvPr>
            <p:cNvSpPr>
              <a:spLocks noChangeAspect="1"/>
            </p:cNvSpPr>
            <p:nvPr/>
          </p:nvSpPr>
          <p:spPr bwMode="auto">
            <a:xfrm>
              <a:off x="6702425" y="3846513"/>
              <a:ext cx="250825" cy="144462"/>
            </a:xfrm>
            <a:custGeom>
              <a:avLst/>
              <a:gdLst>
                <a:gd name="T0" fmla="*/ 2147483647 w 286"/>
                <a:gd name="T1" fmla="*/ 2147483647 h 156"/>
                <a:gd name="T2" fmla="*/ 2147483647 w 286"/>
                <a:gd name="T3" fmla="*/ 2147483647 h 156"/>
                <a:gd name="T4" fmla="*/ 2147483647 w 286"/>
                <a:gd name="T5" fmla="*/ 2147483647 h 156"/>
                <a:gd name="T6" fmla="*/ 2147483647 w 286"/>
                <a:gd name="T7" fmla="*/ 2147483647 h 156"/>
                <a:gd name="T8" fmla="*/ 2147483647 w 286"/>
                <a:gd name="T9" fmla="*/ 2147483647 h 156"/>
                <a:gd name="T10" fmla="*/ 2147483647 w 286"/>
                <a:gd name="T11" fmla="*/ 2147483647 h 156"/>
                <a:gd name="T12" fmla="*/ 0 w 286"/>
                <a:gd name="T13" fmla="*/ 2147483647 h 156"/>
                <a:gd name="T14" fmla="*/ 0 w 286"/>
                <a:gd name="T15" fmla="*/ 2147483647 h 156"/>
                <a:gd name="T16" fmla="*/ 2147483647 w 286"/>
                <a:gd name="T17" fmla="*/ 2147483647 h 156"/>
                <a:gd name="T18" fmla="*/ 0 w 286"/>
                <a:gd name="T19" fmla="*/ 2147483647 h 156"/>
                <a:gd name="T20" fmla="*/ 0 w 286"/>
                <a:gd name="T21" fmla="*/ 2147483647 h 156"/>
                <a:gd name="T22" fmla="*/ 0 w 286"/>
                <a:gd name="T23" fmla="*/ 2147483647 h 156"/>
                <a:gd name="T24" fmla="*/ 2147483647 w 286"/>
                <a:gd name="T25" fmla="*/ 2147483647 h 156"/>
                <a:gd name="T26" fmla="*/ 2147483647 w 286"/>
                <a:gd name="T27" fmla="*/ 0 h 156"/>
                <a:gd name="T28" fmla="*/ 2147483647 w 286"/>
                <a:gd name="T29" fmla="*/ 2147483647 h 156"/>
                <a:gd name="T30" fmla="*/ 2147483647 w 286"/>
                <a:gd name="T31" fmla="*/ 2147483647 h 156"/>
                <a:gd name="T32" fmla="*/ 2147483647 w 286"/>
                <a:gd name="T33" fmla="*/ 2147483647 h 156"/>
                <a:gd name="T34" fmla="*/ 2147483647 w 286"/>
                <a:gd name="T35" fmla="*/ 2147483647 h 156"/>
                <a:gd name="T36" fmla="*/ 2147483647 w 286"/>
                <a:gd name="T37" fmla="*/ 2147483647 h 156"/>
                <a:gd name="T38" fmla="*/ 2147483647 w 286"/>
                <a:gd name="T39" fmla="*/ 2147483647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6"/>
                <a:gd name="T61" fmla="*/ 0 h 156"/>
                <a:gd name="T62" fmla="*/ 286 w 286"/>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6" h="156">
                  <a:moveTo>
                    <a:pt x="238" y="140"/>
                  </a:moveTo>
                  <a:lnTo>
                    <a:pt x="238" y="156"/>
                  </a:lnTo>
                  <a:lnTo>
                    <a:pt x="127" y="149"/>
                  </a:lnTo>
                  <a:lnTo>
                    <a:pt x="24" y="149"/>
                  </a:lnTo>
                  <a:lnTo>
                    <a:pt x="7" y="125"/>
                  </a:lnTo>
                  <a:lnTo>
                    <a:pt x="24" y="94"/>
                  </a:lnTo>
                  <a:lnTo>
                    <a:pt x="0" y="94"/>
                  </a:lnTo>
                  <a:lnTo>
                    <a:pt x="0" y="71"/>
                  </a:lnTo>
                  <a:lnTo>
                    <a:pt x="24" y="55"/>
                  </a:lnTo>
                  <a:lnTo>
                    <a:pt x="0" y="55"/>
                  </a:lnTo>
                  <a:lnTo>
                    <a:pt x="0" y="32"/>
                  </a:lnTo>
                  <a:lnTo>
                    <a:pt x="0" y="23"/>
                  </a:lnTo>
                  <a:lnTo>
                    <a:pt x="120" y="7"/>
                  </a:lnTo>
                  <a:lnTo>
                    <a:pt x="127" y="0"/>
                  </a:lnTo>
                  <a:lnTo>
                    <a:pt x="191" y="7"/>
                  </a:lnTo>
                  <a:lnTo>
                    <a:pt x="254" y="7"/>
                  </a:lnTo>
                  <a:lnTo>
                    <a:pt x="254" y="62"/>
                  </a:lnTo>
                  <a:lnTo>
                    <a:pt x="286" y="125"/>
                  </a:lnTo>
                  <a:lnTo>
                    <a:pt x="278" y="149"/>
                  </a:lnTo>
                  <a:lnTo>
                    <a:pt x="238" y="14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6" name="Freeform 22">
              <a:extLst>
                <a:ext uri="{FF2B5EF4-FFF2-40B4-BE49-F238E27FC236}">
                  <a16:creationId xmlns:a16="http://schemas.microsoft.com/office/drawing/2014/main" id="{A48A32A2-8F45-4B06-BC41-9AB85B8936B8}"/>
                </a:ext>
              </a:extLst>
            </p:cNvPr>
            <p:cNvSpPr>
              <a:spLocks noChangeAspect="1"/>
            </p:cNvSpPr>
            <p:nvPr/>
          </p:nvSpPr>
          <p:spPr bwMode="auto">
            <a:xfrm>
              <a:off x="8480425" y="4157663"/>
              <a:ext cx="301625" cy="306387"/>
            </a:xfrm>
            <a:custGeom>
              <a:avLst/>
              <a:gdLst>
                <a:gd name="T0" fmla="*/ 2147483647 w 342"/>
                <a:gd name="T1" fmla="*/ 2147483647 h 329"/>
                <a:gd name="T2" fmla="*/ 2147483647 w 342"/>
                <a:gd name="T3" fmla="*/ 2147483647 h 329"/>
                <a:gd name="T4" fmla="*/ 2147483647 w 342"/>
                <a:gd name="T5" fmla="*/ 2147483647 h 329"/>
                <a:gd name="T6" fmla="*/ 2147483647 w 342"/>
                <a:gd name="T7" fmla="*/ 2147483647 h 329"/>
                <a:gd name="T8" fmla="*/ 2147483647 w 342"/>
                <a:gd name="T9" fmla="*/ 2147483647 h 329"/>
                <a:gd name="T10" fmla="*/ 2147483647 w 342"/>
                <a:gd name="T11" fmla="*/ 2147483647 h 329"/>
                <a:gd name="T12" fmla="*/ 2147483647 w 342"/>
                <a:gd name="T13" fmla="*/ 2147483647 h 329"/>
                <a:gd name="T14" fmla="*/ 2147483647 w 342"/>
                <a:gd name="T15" fmla="*/ 2147483647 h 329"/>
                <a:gd name="T16" fmla="*/ 2147483647 w 342"/>
                <a:gd name="T17" fmla="*/ 2147483647 h 329"/>
                <a:gd name="T18" fmla="*/ 2147483647 w 342"/>
                <a:gd name="T19" fmla="*/ 2147483647 h 329"/>
                <a:gd name="T20" fmla="*/ 2147483647 w 342"/>
                <a:gd name="T21" fmla="*/ 2147483647 h 329"/>
                <a:gd name="T22" fmla="*/ 2147483647 w 342"/>
                <a:gd name="T23" fmla="*/ 2147483647 h 329"/>
                <a:gd name="T24" fmla="*/ 2147483647 w 342"/>
                <a:gd name="T25" fmla="*/ 2147483647 h 329"/>
                <a:gd name="T26" fmla="*/ 2147483647 w 342"/>
                <a:gd name="T27" fmla="*/ 2147483647 h 329"/>
                <a:gd name="T28" fmla="*/ 2147483647 w 342"/>
                <a:gd name="T29" fmla="*/ 2147483647 h 329"/>
                <a:gd name="T30" fmla="*/ 2147483647 w 342"/>
                <a:gd name="T31" fmla="*/ 2147483647 h 329"/>
                <a:gd name="T32" fmla="*/ 2147483647 w 342"/>
                <a:gd name="T33" fmla="*/ 2147483647 h 329"/>
                <a:gd name="T34" fmla="*/ 2147483647 w 342"/>
                <a:gd name="T35" fmla="*/ 2147483647 h 329"/>
                <a:gd name="T36" fmla="*/ 2147483647 w 342"/>
                <a:gd name="T37" fmla="*/ 2147483647 h 329"/>
                <a:gd name="T38" fmla="*/ 2147483647 w 342"/>
                <a:gd name="T39" fmla="*/ 2147483647 h 329"/>
                <a:gd name="T40" fmla="*/ 2147483647 w 342"/>
                <a:gd name="T41" fmla="*/ 2147483647 h 329"/>
                <a:gd name="T42" fmla="*/ 2147483647 w 342"/>
                <a:gd name="T43" fmla="*/ 2147483647 h 329"/>
                <a:gd name="T44" fmla="*/ 2147483647 w 342"/>
                <a:gd name="T45" fmla="*/ 2147483647 h 329"/>
                <a:gd name="T46" fmla="*/ 2147483647 w 342"/>
                <a:gd name="T47" fmla="*/ 2147483647 h 329"/>
                <a:gd name="T48" fmla="*/ 2147483647 w 342"/>
                <a:gd name="T49" fmla="*/ 2147483647 h 329"/>
                <a:gd name="T50" fmla="*/ 2147483647 w 342"/>
                <a:gd name="T51" fmla="*/ 2147483647 h 329"/>
                <a:gd name="T52" fmla="*/ 2147483647 w 342"/>
                <a:gd name="T53" fmla="*/ 2147483647 h 329"/>
                <a:gd name="T54" fmla="*/ 2147483647 w 342"/>
                <a:gd name="T55" fmla="*/ 2147483647 h 329"/>
                <a:gd name="T56" fmla="*/ 2147483647 w 342"/>
                <a:gd name="T57" fmla="*/ 2147483647 h 329"/>
                <a:gd name="T58" fmla="*/ 2147483647 w 342"/>
                <a:gd name="T59" fmla="*/ 2147483647 h 329"/>
                <a:gd name="T60" fmla="*/ 2147483647 w 342"/>
                <a:gd name="T61" fmla="*/ 2147483647 h 329"/>
                <a:gd name="T62" fmla="*/ 2147483647 w 342"/>
                <a:gd name="T63" fmla="*/ 2147483647 h 329"/>
                <a:gd name="T64" fmla="*/ 2147483647 w 342"/>
                <a:gd name="T65" fmla="*/ 2147483647 h 329"/>
                <a:gd name="T66" fmla="*/ 2147483647 w 342"/>
                <a:gd name="T67" fmla="*/ 2147483647 h 329"/>
                <a:gd name="T68" fmla="*/ 2147483647 w 342"/>
                <a:gd name="T69" fmla="*/ 2147483647 h 329"/>
                <a:gd name="T70" fmla="*/ 0 w 342"/>
                <a:gd name="T71" fmla="*/ 2147483647 h 329"/>
                <a:gd name="T72" fmla="*/ 2147483647 w 342"/>
                <a:gd name="T73" fmla="*/ 2147483647 h 329"/>
                <a:gd name="T74" fmla="*/ 2147483647 w 342"/>
                <a:gd name="T75" fmla="*/ 2147483647 h 329"/>
                <a:gd name="T76" fmla="*/ 2147483647 w 342"/>
                <a:gd name="T77" fmla="*/ 2147483647 h 329"/>
                <a:gd name="T78" fmla="*/ 2147483647 w 342"/>
                <a:gd name="T79" fmla="*/ 0 h 329"/>
                <a:gd name="T80" fmla="*/ 2147483647 w 342"/>
                <a:gd name="T81" fmla="*/ 2147483647 h 329"/>
                <a:gd name="T82" fmla="*/ 2147483647 w 342"/>
                <a:gd name="T83" fmla="*/ 0 h 329"/>
                <a:gd name="T84" fmla="*/ 2147483647 w 342"/>
                <a:gd name="T85" fmla="*/ 2147483647 h 329"/>
                <a:gd name="T86" fmla="*/ 2147483647 w 342"/>
                <a:gd name="T87" fmla="*/ 2147483647 h 329"/>
                <a:gd name="T88" fmla="*/ 2147483647 w 342"/>
                <a:gd name="T89" fmla="*/ 2147483647 h 329"/>
                <a:gd name="T90" fmla="*/ 2147483647 w 342"/>
                <a:gd name="T91" fmla="*/ 2147483647 h 329"/>
                <a:gd name="T92" fmla="*/ 2147483647 w 342"/>
                <a:gd name="T93" fmla="*/ 2147483647 h 329"/>
                <a:gd name="T94" fmla="*/ 2147483647 w 342"/>
                <a:gd name="T95" fmla="*/ 2147483647 h 3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
                <a:gd name="T145" fmla="*/ 0 h 329"/>
                <a:gd name="T146" fmla="*/ 342 w 342"/>
                <a:gd name="T147" fmla="*/ 329 h 3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 h="329">
                  <a:moveTo>
                    <a:pt x="310" y="86"/>
                  </a:moveTo>
                  <a:lnTo>
                    <a:pt x="310" y="94"/>
                  </a:lnTo>
                  <a:lnTo>
                    <a:pt x="342" y="110"/>
                  </a:lnTo>
                  <a:lnTo>
                    <a:pt x="310" y="141"/>
                  </a:lnTo>
                  <a:lnTo>
                    <a:pt x="231" y="117"/>
                  </a:lnTo>
                  <a:lnTo>
                    <a:pt x="255" y="141"/>
                  </a:lnTo>
                  <a:lnTo>
                    <a:pt x="279" y="125"/>
                  </a:lnTo>
                  <a:lnTo>
                    <a:pt x="302" y="141"/>
                  </a:lnTo>
                  <a:lnTo>
                    <a:pt x="342" y="149"/>
                  </a:lnTo>
                  <a:lnTo>
                    <a:pt x="302" y="204"/>
                  </a:lnTo>
                  <a:lnTo>
                    <a:pt x="318" y="220"/>
                  </a:lnTo>
                  <a:lnTo>
                    <a:pt x="318" y="259"/>
                  </a:lnTo>
                  <a:lnTo>
                    <a:pt x="310" y="259"/>
                  </a:lnTo>
                  <a:lnTo>
                    <a:pt x="318" y="290"/>
                  </a:lnTo>
                  <a:lnTo>
                    <a:pt x="318" y="305"/>
                  </a:lnTo>
                  <a:lnTo>
                    <a:pt x="286" y="329"/>
                  </a:lnTo>
                  <a:lnTo>
                    <a:pt x="247" y="305"/>
                  </a:lnTo>
                  <a:lnTo>
                    <a:pt x="231" y="322"/>
                  </a:lnTo>
                  <a:lnTo>
                    <a:pt x="223" y="305"/>
                  </a:lnTo>
                  <a:lnTo>
                    <a:pt x="215" y="305"/>
                  </a:lnTo>
                  <a:lnTo>
                    <a:pt x="191" y="290"/>
                  </a:lnTo>
                  <a:lnTo>
                    <a:pt x="183" y="290"/>
                  </a:lnTo>
                  <a:lnTo>
                    <a:pt x="191" y="305"/>
                  </a:lnTo>
                  <a:lnTo>
                    <a:pt x="152" y="298"/>
                  </a:lnTo>
                  <a:lnTo>
                    <a:pt x="127" y="274"/>
                  </a:lnTo>
                  <a:lnTo>
                    <a:pt x="120" y="290"/>
                  </a:lnTo>
                  <a:lnTo>
                    <a:pt x="104" y="266"/>
                  </a:lnTo>
                  <a:lnTo>
                    <a:pt x="41" y="266"/>
                  </a:lnTo>
                  <a:lnTo>
                    <a:pt x="17" y="243"/>
                  </a:lnTo>
                  <a:lnTo>
                    <a:pt x="32" y="180"/>
                  </a:lnTo>
                  <a:lnTo>
                    <a:pt x="17" y="180"/>
                  </a:lnTo>
                  <a:lnTo>
                    <a:pt x="32" y="141"/>
                  </a:lnTo>
                  <a:lnTo>
                    <a:pt x="17" y="125"/>
                  </a:lnTo>
                  <a:lnTo>
                    <a:pt x="17" y="94"/>
                  </a:lnTo>
                  <a:lnTo>
                    <a:pt x="8" y="86"/>
                  </a:lnTo>
                  <a:lnTo>
                    <a:pt x="0" y="78"/>
                  </a:lnTo>
                  <a:lnTo>
                    <a:pt x="17" y="55"/>
                  </a:lnTo>
                  <a:lnTo>
                    <a:pt x="64" y="55"/>
                  </a:lnTo>
                  <a:lnTo>
                    <a:pt x="72" y="16"/>
                  </a:lnTo>
                  <a:lnTo>
                    <a:pt x="104" y="0"/>
                  </a:lnTo>
                  <a:lnTo>
                    <a:pt x="104" y="16"/>
                  </a:lnTo>
                  <a:lnTo>
                    <a:pt x="127" y="0"/>
                  </a:lnTo>
                  <a:lnTo>
                    <a:pt x="127" y="16"/>
                  </a:lnTo>
                  <a:lnTo>
                    <a:pt x="215" y="47"/>
                  </a:lnTo>
                  <a:lnTo>
                    <a:pt x="262" y="24"/>
                  </a:lnTo>
                  <a:lnTo>
                    <a:pt x="255" y="55"/>
                  </a:lnTo>
                  <a:lnTo>
                    <a:pt x="318" y="78"/>
                  </a:lnTo>
                  <a:lnTo>
                    <a:pt x="310" y="8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7" name="Freeform 23">
              <a:extLst>
                <a:ext uri="{FF2B5EF4-FFF2-40B4-BE49-F238E27FC236}">
                  <a16:creationId xmlns:a16="http://schemas.microsoft.com/office/drawing/2014/main" id="{77E9C1F2-0399-478F-98A8-154DB605C709}"/>
                </a:ext>
              </a:extLst>
            </p:cNvPr>
            <p:cNvSpPr>
              <a:spLocks noChangeAspect="1"/>
            </p:cNvSpPr>
            <p:nvPr/>
          </p:nvSpPr>
          <p:spPr bwMode="auto">
            <a:xfrm>
              <a:off x="8751888" y="4287838"/>
              <a:ext cx="61912" cy="152400"/>
            </a:xfrm>
            <a:custGeom>
              <a:avLst/>
              <a:gdLst>
                <a:gd name="T0" fmla="*/ 2147483647 w 73"/>
                <a:gd name="T1" fmla="*/ 2147483647 h 165"/>
                <a:gd name="T2" fmla="*/ 0 w 73"/>
                <a:gd name="T3" fmla="*/ 2147483647 h 165"/>
                <a:gd name="T4" fmla="*/ 2147483647 w 73"/>
                <a:gd name="T5" fmla="*/ 2147483647 h 165"/>
                <a:gd name="T6" fmla="*/ 2147483647 w 73"/>
                <a:gd name="T7" fmla="*/ 2147483647 h 165"/>
                <a:gd name="T8" fmla="*/ 2147483647 w 73"/>
                <a:gd name="T9" fmla="*/ 0 h 165"/>
                <a:gd name="T10" fmla="*/ 2147483647 w 73"/>
                <a:gd name="T11" fmla="*/ 0 h 165"/>
                <a:gd name="T12" fmla="*/ 2147483647 w 73"/>
                <a:gd name="T13" fmla="*/ 2147483647 h 165"/>
                <a:gd name="T14" fmla="*/ 2147483647 w 73"/>
                <a:gd name="T15" fmla="*/ 2147483647 h 165"/>
                <a:gd name="T16" fmla="*/ 2147483647 w 73"/>
                <a:gd name="T17" fmla="*/ 2147483647 h 165"/>
                <a:gd name="T18" fmla="*/ 2147483647 w 73"/>
                <a:gd name="T19" fmla="*/ 2147483647 h 165"/>
                <a:gd name="T20" fmla="*/ 2147483647 w 73"/>
                <a:gd name="T21" fmla="*/ 2147483647 h 165"/>
                <a:gd name="T22" fmla="*/ 2147483647 w 73"/>
                <a:gd name="T23" fmla="*/ 2147483647 h 165"/>
                <a:gd name="T24" fmla="*/ 2147483647 w 73"/>
                <a:gd name="T25" fmla="*/ 2147483647 h 165"/>
                <a:gd name="T26" fmla="*/ 2147483647 w 73"/>
                <a:gd name="T27" fmla="*/ 2147483647 h 1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
                <a:gd name="T43" fmla="*/ 0 h 165"/>
                <a:gd name="T44" fmla="*/ 73 w 73"/>
                <a:gd name="T45" fmla="*/ 165 h 16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 h="165">
                  <a:moveTo>
                    <a:pt x="24" y="79"/>
                  </a:moveTo>
                  <a:lnTo>
                    <a:pt x="0" y="63"/>
                  </a:lnTo>
                  <a:lnTo>
                    <a:pt x="24" y="47"/>
                  </a:lnTo>
                  <a:lnTo>
                    <a:pt x="57" y="16"/>
                  </a:lnTo>
                  <a:lnTo>
                    <a:pt x="57" y="0"/>
                  </a:lnTo>
                  <a:lnTo>
                    <a:pt x="65" y="0"/>
                  </a:lnTo>
                  <a:lnTo>
                    <a:pt x="65" y="16"/>
                  </a:lnTo>
                  <a:lnTo>
                    <a:pt x="57" y="31"/>
                  </a:lnTo>
                  <a:lnTo>
                    <a:pt x="73" y="16"/>
                  </a:lnTo>
                  <a:lnTo>
                    <a:pt x="65" y="39"/>
                  </a:lnTo>
                  <a:lnTo>
                    <a:pt x="33" y="134"/>
                  </a:lnTo>
                  <a:lnTo>
                    <a:pt x="33" y="165"/>
                  </a:lnTo>
                  <a:lnTo>
                    <a:pt x="24" y="165"/>
                  </a:lnTo>
                  <a:lnTo>
                    <a:pt x="24" y="79"/>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8" name="Freeform 24">
              <a:extLst>
                <a:ext uri="{FF2B5EF4-FFF2-40B4-BE49-F238E27FC236}">
                  <a16:creationId xmlns:a16="http://schemas.microsoft.com/office/drawing/2014/main" id="{84ECC2E5-668D-4E80-9921-C590CC2FD9EC}"/>
                </a:ext>
              </a:extLst>
            </p:cNvPr>
            <p:cNvSpPr>
              <a:spLocks noChangeAspect="1"/>
            </p:cNvSpPr>
            <p:nvPr/>
          </p:nvSpPr>
          <p:spPr bwMode="auto">
            <a:xfrm>
              <a:off x="8283575" y="3249613"/>
              <a:ext cx="206375" cy="196850"/>
            </a:xfrm>
            <a:custGeom>
              <a:avLst/>
              <a:gdLst>
                <a:gd name="T0" fmla="*/ 2147483647 w 235"/>
                <a:gd name="T1" fmla="*/ 2147483647 h 212"/>
                <a:gd name="T2" fmla="*/ 2147483647 w 235"/>
                <a:gd name="T3" fmla="*/ 2147483647 h 212"/>
                <a:gd name="T4" fmla="*/ 2147483647 w 235"/>
                <a:gd name="T5" fmla="*/ 2147483647 h 212"/>
                <a:gd name="T6" fmla="*/ 2147483647 w 235"/>
                <a:gd name="T7" fmla="*/ 2147483647 h 212"/>
                <a:gd name="T8" fmla="*/ 2147483647 w 235"/>
                <a:gd name="T9" fmla="*/ 2147483647 h 212"/>
                <a:gd name="T10" fmla="*/ 2147483647 w 235"/>
                <a:gd name="T11" fmla="*/ 2147483647 h 212"/>
                <a:gd name="T12" fmla="*/ 2147483647 w 235"/>
                <a:gd name="T13" fmla="*/ 2147483647 h 212"/>
                <a:gd name="T14" fmla="*/ 0 w 235"/>
                <a:gd name="T15" fmla="*/ 2147483647 h 212"/>
                <a:gd name="T16" fmla="*/ 2147483647 w 235"/>
                <a:gd name="T17" fmla="*/ 2147483647 h 212"/>
                <a:gd name="T18" fmla="*/ 2147483647 w 235"/>
                <a:gd name="T19" fmla="*/ 2147483647 h 212"/>
                <a:gd name="T20" fmla="*/ 2147483647 w 235"/>
                <a:gd name="T21" fmla="*/ 2147483647 h 212"/>
                <a:gd name="T22" fmla="*/ 2147483647 w 235"/>
                <a:gd name="T23" fmla="*/ 0 h 212"/>
                <a:gd name="T24" fmla="*/ 2147483647 w 235"/>
                <a:gd name="T25" fmla="*/ 2147483647 h 212"/>
                <a:gd name="T26" fmla="*/ 2147483647 w 235"/>
                <a:gd name="T27" fmla="*/ 2147483647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5"/>
                <a:gd name="T43" fmla="*/ 0 h 212"/>
                <a:gd name="T44" fmla="*/ 235 w 235"/>
                <a:gd name="T45" fmla="*/ 212 h 2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5" h="212">
                  <a:moveTo>
                    <a:pt x="204" y="32"/>
                  </a:moveTo>
                  <a:lnTo>
                    <a:pt x="204" y="63"/>
                  </a:lnTo>
                  <a:lnTo>
                    <a:pt x="235" y="102"/>
                  </a:lnTo>
                  <a:lnTo>
                    <a:pt x="204" y="212"/>
                  </a:lnTo>
                  <a:lnTo>
                    <a:pt x="164" y="197"/>
                  </a:lnTo>
                  <a:lnTo>
                    <a:pt x="16" y="166"/>
                  </a:lnTo>
                  <a:lnTo>
                    <a:pt x="16" y="149"/>
                  </a:lnTo>
                  <a:lnTo>
                    <a:pt x="0" y="149"/>
                  </a:lnTo>
                  <a:lnTo>
                    <a:pt x="55" y="87"/>
                  </a:lnTo>
                  <a:lnTo>
                    <a:pt x="55" y="63"/>
                  </a:lnTo>
                  <a:lnTo>
                    <a:pt x="79" y="15"/>
                  </a:lnTo>
                  <a:lnTo>
                    <a:pt x="118" y="0"/>
                  </a:lnTo>
                  <a:lnTo>
                    <a:pt x="164" y="15"/>
                  </a:lnTo>
                  <a:lnTo>
                    <a:pt x="204" y="3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39" name="Freeform 25">
              <a:extLst>
                <a:ext uri="{FF2B5EF4-FFF2-40B4-BE49-F238E27FC236}">
                  <a16:creationId xmlns:a16="http://schemas.microsoft.com/office/drawing/2014/main" id="{729EBFA3-F9E0-43E6-9D2B-93D10F262A8A}"/>
                </a:ext>
              </a:extLst>
            </p:cNvPr>
            <p:cNvSpPr>
              <a:spLocks noChangeAspect="1"/>
            </p:cNvSpPr>
            <p:nvPr/>
          </p:nvSpPr>
          <p:spPr bwMode="auto">
            <a:xfrm>
              <a:off x="6386513" y="2432050"/>
              <a:ext cx="323850" cy="252413"/>
            </a:xfrm>
            <a:custGeom>
              <a:avLst/>
              <a:gdLst>
                <a:gd name="T0" fmla="*/ 0 w 370"/>
                <a:gd name="T1" fmla="*/ 2147483647 h 273"/>
                <a:gd name="T2" fmla="*/ 2147483647 w 370"/>
                <a:gd name="T3" fmla="*/ 2147483647 h 273"/>
                <a:gd name="T4" fmla="*/ 2147483647 w 370"/>
                <a:gd name="T5" fmla="*/ 0 h 273"/>
                <a:gd name="T6" fmla="*/ 2147483647 w 370"/>
                <a:gd name="T7" fmla="*/ 0 h 273"/>
                <a:gd name="T8" fmla="*/ 2147483647 w 370"/>
                <a:gd name="T9" fmla="*/ 2147483647 h 273"/>
                <a:gd name="T10" fmla="*/ 2147483647 w 370"/>
                <a:gd name="T11" fmla="*/ 2147483647 h 273"/>
                <a:gd name="T12" fmla="*/ 2147483647 w 370"/>
                <a:gd name="T13" fmla="*/ 2147483647 h 273"/>
                <a:gd name="T14" fmla="*/ 2147483647 w 370"/>
                <a:gd name="T15" fmla="*/ 2147483647 h 273"/>
                <a:gd name="T16" fmla="*/ 2147483647 w 370"/>
                <a:gd name="T17" fmla="*/ 2147483647 h 273"/>
                <a:gd name="T18" fmla="*/ 2147483647 w 370"/>
                <a:gd name="T19" fmla="*/ 2147483647 h 273"/>
                <a:gd name="T20" fmla="*/ 2147483647 w 370"/>
                <a:gd name="T21" fmla="*/ 2147483647 h 273"/>
                <a:gd name="T22" fmla="*/ 2147483647 w 370"/>
                <a:gd name="T23" fmla="*/ 2147483647 h 273"/>
                <a:gd name="T24" fmla="*/ 2147483647 w 370"/>
                <a:gd name="T25" fmla="*/ 2147483647 h 273"/>
                <a:gd name="T26" fmla="*/ 2147483647 w 370"/>
                <a:gd name="T27" fmla="*/ 2147483647 h 273"/>
                <a:gd name="T28" fmla="*/ 2147483647 w 370"/>
                <a:gd name="T29" fmla="*/ 2147483647 h 273"/>
                <a:gd name="T30" fmla="*/ 0 w 370"/>
                <a:gd name="T31" fmla="*/ 2147483647 h 2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0"/>
                <a:gd name="T49" fmla="*/ 0 h 273"/>
                <a:gd name="T50" fmla="*/ 370 w 370"/>
                <a:gd name="T51" fmla="*/ 273 h 2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0" h="273">
                  <a:moveTo>
                    <a:pt x="0" y="110"/>
                  </a:moveTo>
                  <a:lnTo>
                    <a:pt x="189" y="71"/>
                  </a:lnTo>
                  <a:lnTo>
                    <a:pt x="205" y="0"/>
                  </a:lnTo>
                  <a:lnTo>
                    <a:pt x="213" y="0"/>
                  </a:lnTo>
                  <a:lnTo>
                    <a:pt x="300" y="15"/>
                  </a:lnTo>
                  <a:lnTo>
                    <a:pt x="300" y="62"/>
                  </a:lnTo>
                  <a:lnTo>
                    <a:pt x="300" y="165"/>
                  </a:lnTo>
                  <a:lnTo>
                    <a:pt x="370" y="165"/>
                  </a:lnTo>
                  <a:lnTo>
                    <a:pt x="355" y="187"/>
                  </a:lnTo>
                  <a:lnTo>
                    <a:pt x="363" y="203"/>
                  </a:lnTo>
                  <a:lnTo>
                    <a:pt x="339" y="203"/>
                  </a:lnTo>
                  <a:lnTo>
                    <a:pt x="276" y="273"/>
                  </a:lnTo>
                  <a:lnTo>
                    <a:pt x="244" y="251"/>
                  </a:lnTo>
                  <a:lnTo>
                    <a:pt x="221" y="273"/>
                  </a:lnTo>
                  <a:lnTo>
                    <a:pt x="24" y="273"/>
                  </a:lnTo>
                  <a:lnTo>
                    <a:pt x="0" y="11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0" name="Freeform 26">
              <a:extLst>
                <a:ext uri="{FF2B5EF4-FFF2-40B4-BE49-F238E27FC236}">
                  <a16:creationId xmlns:a16="http://schemas.microsoft.com/office/drawing/2014/main" id="{A4AFE6D3-D166-4C4C-BCF6-84A09D412BCC}"/>
                </a:ext>
              </a:extLst>
            </p:cNvPr>
            <p:cNvSpPr>
              <a:spLocks noChangeAspect="1"/>
            </p:cNvSpPr>
            <p:nvPr/>
          </p:nvSpPr>
          <p:spPr bwMode="auto">
            <a:xfrm>
              <a:off x="6429375" y="1663700"/>
              <a:ext cx="177800" cy="152400"/>
            </a:xfrm>
            <a:custGeom>
              <a:avLst/>
              <a:gdLst>
                <a:gd name="T0" fmla="*/ 2147483647 w 204"/>
                <a:gd name="T1" fmla="*/ 0 h 164"/>
                <a:gd name="T2" fmla="*/ 2147483647 w 204"/>
                <a:gd name="T3" fmla="*/ 2147483647 h 164"/>
                <a:gd name="T4" fmla="*/ 2147483647 w 204"/>
                <a:gd name="T5" fmla="*/ 2147483647 h 164"/>
                <a:gd name="T6" fmla="*/ 2147483647 w 204"/>
                <a:gd name="T7" fmla="*/ 2147483647 h 164"/>
                <a:gd name="T8" fmla="*/ 2147483647 w 204"/>
                <a:gd name="T9" fmla="*/ 2147483647 h 164"/>
                <a:gd name="T10" fmla="*/ 2147483647 w 204"/>
                <a:gd name="T11" fmla="*/ 2147483647 h 164"/>
                <a:gd name="T12" fmla="*/ 2147483647 w 204"/>
                <a:gd name="T13" fmla="*/ 2147483647 h 164"/>
                <a:gd name="T14" fmla="*/ 2147483647 w 204"/>
                <a:gd name="T15" fmla="*/ 2147483647 h 164"/>
                <a:gd name="T16" fmla="*/ 2147483647 w 204"/>
                <a:gd name="T17" fmla="*/ 2147483647 h 164"/>
                <a:gd name="T18" fmla="*/ 2147483647 w 204"/>
                <a:gd name="T19" fmla="*/ 2147483647 h 164"/>
                <a:gd name="T20" fmla="*/ 0 w 204"/>
                <a:gd name="T21" fmla="*/ 2147483647 h 164"/>
                <a:gd name="T22" fmla="*/ 0 w 204"/>
                <a:gd name="T23" fmla="*/ 0 h 164"/>
                <a:gd name="T24" fmla="*/ 2147483647 w 204"/>
                <a:gd name="T25" fmla="*/ 0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64"/>
                <a:gd name="T41" fmla="*/ 204 w 204"/>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64">
                  <a:moveTo>
                    <a:pt x="196" y="0"/>
                  </a:moveTo>
                  <a:lnTo>
                    <a:pt x="204" y="15"/>
                  </a:lnTo>
                  <a:lnTo>
                    <a:pt x="188" y="15"/>
                  </a:lnTo>
                  <a:lnTo>
                    <a:pt x="165" y="85"/>
                  </a:lnTo>
                  <a:lnTo>
                    <a:pt x="142" y="85"/>
                  </a:lnTo>
                  <a:lnTo>
                    <a:pt x="142" y="132"/>
                  </a:lnTo>
                  <a:lnTo>
                    <a:pt x="95" y="132"/>
                  </a:lnTo>
                  <a:lnTo>
                    <a:pt x="79" y="164"/>
                  </a:lnTo>
                  <a:lnTo>
                    <a:pt x="40" y="148"/>
                  </a:lnTo>
                  <a:lnTo>
                    <a:pt x="40" y="93"/>
                  </a:lnTo>
                  <a:lnTo>
                    <a:pt x="0" y="93"/>
                  </a:lnTo>
                  <a:lnTo>
                    <a:pt x="0" y="0"/>
                  </a:lnTo>
                  <a:lnTo>
                    <a:pt x="196"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1" name="Freeform 27">
              <a:extLst>
                <a:ext uri="{FF2B5EF4-FFF2-40B4-BE49-F238E27FC236}">
                  <a16:creationId xmlns:a16="http://schemas.microsoft.com/office/drawing/2014/main" id="{6A719C54-D803-4EF8-8A27-19D8C26F95E2}"/>
                </a:ext>
              </a:extLst>
            </p:cNvPr>
            <p:cNvSpPr>
              <a:spLocks noChangeAspect="1"/>
            </p:cNvSpPr>
            <p:nvPr/>
          </p:nvSpPr>
          <p:spPr bwMode="auto">
            <a:xfrm>
              <a:off x="8189913" y="4214813"/>
              <a:ext cx="320675" cy="471487"/>
            </a:xfrm>
            <a:custGeom>
              <a:avLst/>
              <a:gdLst>
                <a:gd name="T0" fmla="*/ 2147483647 w 370"/>
                <a:gd name="T1" fmla="*/ 2147483647 h 510"/>
                <a:gd name="T2" fmla="*/ 2147483647 w 370"/>
                <a:gd name="T3" fmla="*/ 2147483647 h 510"/>
                <a:gd name="T4" fmla="*/ 2147483647 w 370"/>
                <a:gd name="T5" fmla="*/ 2147483647 h 510"/>
                <a:gd name="T6" fmla="*/ 2147483647 w 370"/>
                <a:gd name="T7" fmla="*/ 2147483647 h 510"/>
                <a:gd name="T8" fmla="*/ 2147483647 w 370"/>
                <a:gd name="T9" fmla="*/ 2147483647 h 510"/>
                <a:gd name="T10" fmla="*/ 2147483647 w 370"/>
                <a:gd name="T11" fmla="*/ 2147483647 h 510"/>
                <a:gd name="T12" fmla="*/ 2147483647 w 370"/>
                <a:gd name="T13" fmla="*/ 2147483647 h 510"/>
                <a:gd name="T14" fmla="*/ 2147483647 w 370"/>
                <a:gd name="T15" fmla="*/ 2147483647 h 510"/>
                <a:gd name="T16" fmla="*/ 2147483647 w 370"/>
                <a:gd name="T17" fmla="*/ 2147483647 h 510"/>
                <a:gd name="T18" fmla="*/ 2147483647 w 370"/>
                <a:gd name="T19" fmla="*/ 2147483647 h 510"/>
                <a:gd name="T20" fmla="*/ 2147483647 w 370"/>
                <a:gd name="T21" fmla="*/ 2147483647 h 510"/>
                <a:gd name="T22" fmla="*/ 2147483647 w 370"/>
                <a:gd name="T23" fmla="*/ 2147483647 h 510"/>
                <a:gd name="T24" fmla="*/ 2147483647 w 370"/>
                <a:gd name="T25" fmla="*/ 2147483647 h 510"/>
                <a:gd name="T26" fmla="*/ 2147483647 w 370"/>
                <a:gd name="T27" fmla="*/ 2147483647 h 510"/>
                <a:gd name="T28" fmla="*/ 2147483647 w 370"/>
                <a:gd name="T29" fmla="*/ 2147483647 h 510"/>
                <a:gd name="T30" fmla="*/ 2147483647 w 370"/>
                <a:gd name="T31" fmla="*/ 2147483647 h 510"/>
                <a:gd name="T32" fmla="*/ 2147483647 w 370"/>
                <a:gd name="T33" fmla="*/ 2147483647 h 510"/>
                <a:gd name="T34" fmla="*/ 2147483647 w 370"/>
                <a:gd name="T35" fmla="*/ 2147483647 h 510"/>
                <a:gd name="T36" fmla="*/ 2147483647 w 370"/>
                <a:gd name="T37" fmla="*/ 2147483647 h 510"/>
                <a:gd name="T38" fmla="*/ 0 w 370"/>
                <a:gd name="T39" fmla="*/ 2147483647 h 510"/>
                <a:gd name="T40" fmla="*/ 0 w 370"/>
                <a:gd name="T41" fmla="*/ 2147483647 h 510"/>
                <a:gd name="T42" fmla="*/ 2147483647 w 370"/>
                <a:gd name="T43" fmla="*/ 2147483647 h 510"/>
                <a:gd name="T44" fmla="*/ 2147483647 w 370"/>
                <a:gd name="T45" fmla="*/ 2147483647 h 510"/>
                <a:gd name="T46" fmla="*/ 2147483647 w 370"/>
                <a:gd name="T47" fmla="*/ 0 h 510"/>
                <a:gd name="T48" fmla="*/ 2147483647 w 370"/>
                <a:gd name="T49" fmla="*/ 2147483647 h 510"/>
                <a:gd name="T50" fmla="*/ 2147483647 w 370"/>
                <a:gd name="T51" fmla="*/ 2147483647 h 510"/>
                <a:gd name="T52" fmla="*/ 2147483647 w 370"/>
                <a:gd name="T53" fmla="*/ 2147483647 h 510"/>
                <a:gd name="T54" fmla="*/ 2147483647 w 370"/>
                <a:gd name="T55" fmla="*/ 2147483647 h 510"/>
                <a:gd name="T56" fmla="*/ 2147483647 w 370"/>
                <a:gd name="T57" fmla="*/ 2147483647 h 510"/>
                <a:gd name="T58" fmla="*/ 2147483647 w 370"/>
                <a:gd name="T59" fmla="*/ 2147483647 h 510"/>
                <a:gd name="T60" fmla="*/ 2147483647 w 370"/>
                <a:gd name="T61" fmla="*/ 2147483647 h 510"/>
                <a:gd name="T62" fmla="*/ 2147483647 w 370"/>
                <a:gd name="T63" fmla="*/ 2147483647 h 5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0"/>
                <a:gd name="T97" fmla="*/ 0 h 510"/>
                <a:gd name="T98" fmla="*/ 370 w 370"/>
                <a:gd name="T99" fmla="*/ 510 h 5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0" h="510">
                  <a:moveTo>
                    <a:pt x="323" y="180"/>
                  </a:moveTo>
                  <a:lnTo>
                    <a:pt x="316" y="212"/>
                  </a:lnTo>
                  <a:lnTo>
                    <a:pt x="284" y="203"/>
                  </a:lnTo>
                  <a:lnTo>
                    <a:pt x="275" y="203"/>
                  </a:lnTo>
                  <a:lnTo>
                    <a:pt x="284" y="227"/>
                  </a:lnTo>
                  <a:lnTo>
                    <a:pt x="275" y="227"/>
                  </a:lnTo>
                  <a:lnTo>
                    <a:pt x="260" y="298"/>
                  </a:lnTo>
                  <a:lnTo>
                    <a:pt x="292" y="361"/>
                  </a:lnTo>
                  <a:lnTo>
                    <a:pt x="284" y="424"/>
                  </a:lnTo>
                  <a:lnTo>
                    <a:pt x="260" y="455"/>
                  </a:lnTo>
                  <a:lnTo>
                    <a:pt x="260" y="502"/>
                  </a:lnTo>
                  <a:lnTo>
                    <a:pt x="252" y="510"/>
                  </a:lnTo>
                  <a:lnTo>
                    <a:pt x="181" y="510"/>
                  </a:lnTo>
                  <a:lnTo>
                    <a:pt x="158" y="502"/>
                  </a:lnTo>
                  <a:lnTo>
                    <a:pt x="150" y="455"/>
                  </a:lnTo>
                  <a:lnTo>
                    <a:pt x="150" y="416"/>
                  </a:lnTo>
                  <a:lnTo>
                    <a:pt x="126" y="384"/>
                  </a:lnTo>
                  <a:lnTo>
                    <a:pt x="150" y="361"/>
                  </a:lnTo>
                  <a:lnTo>
                    <a:pt x="189" y="203"/>
                  </a:lnTo>
                  <a:lnTo>
                    <a:pt x="0" y="203"/>
                  </a:lnTo>
                  <a:lnTo>
                    <a:pt x="0" y="47"/>
                  </a:lnTo>
                  <a:lnTo>
                    <a:pt x="197" y="47"/>
                  </a:lnTo>
                  <a:lnTo>
                    <a:pt x="229" y="47"/>
                  </a:lnTo>
                  <a:lnTo>
                    <a:pt x="252" y="0"/>
                  </a:lnTo>
                  <a:lnTo>
                    <a:pt x="346" y="23"/>
                  </a:lnTo>
                  <a:lnTo>
                    <a:pt x="355" y="31"/>
                  </a:lnTo>
                  <a:lnTo>
                    <a:pt x="355" y="63"/>
                  </a:lnTo>
                  <a:lnTo>
                    <a:pt x="370" y="78"/>
                  </a:lnTo>
                  <a:lnTo>
                    <a:pt x="355" y="117"/>
                  </a:lnTo>
                  <a:lnTo>
                    <a:pt x="370" y="117"/>
                  </a:lnTo>
                  <a:lnTo>
                    <a:pt x="355" y="180"/>
                  </a:lnTo>
                  <a:lnTo>
                    <a:pt x="323" y="18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2" name="Freeform 28">
              <a:extLst>
                <a:ext uri="{FF2B5EF4-FFF2-40B4-BE49-F238E27FC236}">
                  <a16:creationId xmlns:a16="http://schemas.microsoft.com/office/drawing/2014/main" id="{BB6DA3AA-C50D-49BB-8486-16D80004DA41}"/>
                </a:ext>
              </a:extLst>
            </p:cNvPr>
            <p:cNvSpPr>
              <a:spLocks noChangeAspect="1"/>
            </p:cNvSpPr>
            <p:nvPr/>
          </p:nvSpPr>
          <p:spPr bwMode="auto">
            <a:xfrm>
              <a:off x="8958263" y="3714750"/>
              <a:ext cx="80962" cy="79375"/>
            </a:xfrm>
            <a:custGeom>
              <a:avLst/>
              <a:gdLst>
                <a:gd name="T0" fmla="*/ 0 w 93"/>
                <a:gd name="T1" fmla="*/ 2147483647 h 86"/>
                <a:gd name="T2" fmla="*/ 2147483647 w 93"/>
                <a:gd name="T3" fmla="*/ 2147483647 h 86"/>
                <a:gd name="T4" fmla="*/ 0 w 93"/>
                <a:gd name="T5" fmla="*/ 2147483647 h 86"/>
                <a:gd name="T6" fmla="*/ 2147483647 w 93"/>
                <a:gd name="T7" fmla="*/ 0 h 86"/>
                <a:gd name="T8" fmla="*/ 2147483647 w 93"/>
                <a:gd name="T9" fmla="*/ 0 h 86"/>
                <a:gd name="T10" fmla="*/ 2147483647 w 93"/>
                <a:gd name="T11" fmla="*/ 0 h 86"/>
                <a:gd name="T12" fmla="*/ 2147483647 w 93"/>
                <a:gd name="T13" fmla="*/ 2147483647 h 86"/>
                <a:gd name="T14" fmla="*/ 2147483647 w 93"/>
                <a:gd name="T15" fmla="*/ 2147483647 h 86"/>
                <a:gd name="T16" fmla="*/ 2147483647 w 93"/>
                <a:gd name="T17" fmla="*/ 2147483647 h 86"/>
                <a:gd name="T18" fmla="*/ 2147483647 w 93"/>
                <a:gd name="T19" fmla="*/ 2147483647 h 86"/>
                <a:gd name="T20" fmla="*/ 2147483647 w 93"/>
                <a:gd name="T21" fmla="*/ 2147483647 h 86"/>
                <a:gd name="T22" fmla="*/ 2147483647 w 93"/>
                <a:gd name="T23" fmla="*/ 2147483647 h 86"/>
                <a:gd name="T24" fmla="*/ 0 w 93"/>
                <a:gd name="T25" fmla="*/ 2147483647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86"/>
                <a:gd name="T41" fmla="*/ 93 w 93"/>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86">
                  <a:moveTo>
                    <a:pt x="0" y="70"/>
                  </a:moveTo>
                  <a:lnTo>
                    <a:pt x="8" y="47"/>
                  </a:lnTo>
                  <a:lnTo>
                    <a:pt x="0" y="23"/>
                  </a:lnTo>
                  <a:lnTo>
                    <a:pt x="8" y="0"/>
                  </a:lnTo>
                  <a:lnTo>
                    <a:pt x="16" y="0"/>
                  </a:lnTo>
                  <a:lnTo>
                    <a:pt x="46" y="0"/>
                  </a:lnTo>
                  <a:lnTo>
                    <a:pt x="70" y="16"/>
                  </a:lnTo>
                  <a:lnTo>
                    <a:pt x="70" y="23"/>
                  </a:lnTo>
                  <a:lnTo>
                    <a:pt x="93" y="23"/>
                  </a:lnTo>
                  <a:lnTo>
                    <a:pt x="70" y="54"/>
                  </a:lnTo>
                  <a:lnTo>
                    <a:pt x="31" y="86"/>
                  </a:lnTo>
                  <a:lnTo>
                    <a:pt x="8" y="70"/>
                  </a:lnTo>
                  <a:lnTo>
                    <a:pt x="0" y="7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3" name="Freeform 29">
              <a:extLst>
                <a:ext uri="{FF2B5EF4-FFF2-40B4-BE49-F238E27FC236}">
                  <a16:creationId xmlns:a16="http://schemas.microsoft.com/office/drawing/2014/main" id="{9F318A90-17F0-414F-8435-5CCD2F84BC61}"/>
                </a:ext>
              </a:extLst>
            </p:cNvPr>
            <p:cNvSpPr>
              <a:spLocks noChangeAspect="1"/>
            </p:cNvSpPr>
            <p:nvPr/>
          </p:nvSpPr>
          <p:spPr bwMode="auto">
            <a:xfrm>
              <a:off x="8840788" y="3629025"/>
              <a:ext cx="53975" cy="52388"/>
            </a:xfrm>
            <a:custGeom>
              <a:avLst/>
              <a:gdLst>
                <a:gd name="T0" fmla="*/ 0 w 64"/>
                <a:gd name="T1" fmla="*/ 2147483647 h 55"/>
                <a:gd name="T2" fmla="*/ 2147483647 w 64"/>
                <a:gd name="T3" fmla="*/ 0 h 55"/>
                <a:gd name="T4" fmla="*/ 2147483647 w 64"/>
                <a:gd name="T5" fmla="*/ 2147483647 h 55"/>
                <a:gd name="T6" fmla="*/ 2147483647 w 64"/>
                <a:gd name="T7" fmla="*/ 2147483647 h 55"/>
                <a:gd name="T8" fmla="*/ 2147483647 w 64"/>
                <a:gd name="T9" fmla="*/ 2147483647 h 55"/>
                <a:gd name="T10" fmla="*/ 0 w 64"/>
                <a:gd name="T11" fmla="*/ 2147483647 h 55"/>
                <a:gd name="T12" fmla="*/ 0 60000 65536"/>
                <a:gd name="T13" fmla="*/ 0 60000 65536"/>
                <a:gd name="T14" fmla="*/ 0 60000 65536"/>
                <a:gd name="T15" fmla="*/ 0 60000 65536"/>
                <a:gd name="T16" fmla="*/ 0 60000 65536"/>
                <a:gd name="T17" fmla="*/ 0 60000 65536"/>
                <a:gd name="T18" fmla="*/ 0 w 64"/>
                <a:gd name="T19" fmla="*/ 0 h 55"/>
                <a:gd name="T20" fmla="*/ 64 w 6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4" h="55">
                  <a:moveTo>
                    <a:pt x="0" y="16"/>
                  </a:moveTo>
                  <a:lnTo>
                    <a:pt x="7" y="0"/>
                  </a:lnTo>
                  <a:lnTo>
                    <a:pt x="64" y="24"/>
                  </a:lnTo>
                  <a:lnTo>
                    <a:pt x="7" y="55"/>
                  </a:lnTo>
                  <a:lnTo>
                    <a:pt x="23" y="47"/>
                  </a:lnTo>
                  <a:lnTo>
                    <a:pt x="0" y="16"/>
                  </a:lnTo>
                  <a:close/>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4" name="Freeform 30">
              <a:extLst>
                <a:ext uri="{FF2B5EF4-FFF2-40B4-BE49-F238E27FC236}">
                  <a16:creationId xmlns:a16="http://schemas.microsoft.com/office/drawing/2014/main" id="{0E067992-EF2F-4F8E-879F-73D8233D51C2}"/>
                </a:ext>
              </a:extLst>
            </p:cNvPr>
            <p:cNvSpPr>
              <a:spLocks noChangeAspect="1"/>
            </p:cNvSpPr>
            <p:nvPr/>
          </p:nvSpPr>
          <p:spPr bwMode="auto">
            <a:xfrm>
              <a:off x="8901113" y="3587750"/>
              <a:ext cx="41275" cy="41275"/>
            </a:xfrm>
            <a:custGeom>
              <a:avLst/>
              <a:gdLst>
                <a:gd name="T0" fmla="*/ 2147483647 w 48"/>
                <a:gd name="T1" fmla="*/ 0 h 45"/>
                <a:gd name="T2" fmla="*/ 2147483647 w 48"/>
                <a:gd name="T3" fmla="*/ 2147483647 h 45"/>
                <a:gd name="T4" fmla="*/ 0 w 48"/>
                <a:gd name="T5" fmla="*/ 2147483647 h 45"/>
                <a:gd name="T6" fmla="*/ 0 w 48"/>
                <a:gd name="T7" fmla="*/ 2147483647 h 45"/>
                <a:gd name="T8" fmla="*/ 2147483647 w 48"/>
                <a:gd name="T9" fmla="*/ 0 h 45"/>
                <a:gd name="T10" fmla="*/ 0 60000 65536"/>
                <a:gd name="T11" fmla="*/ 0 60000 65536"/>
                <a:gd name="T12" fmla="*/ 0 60000 65536"/>
                <a:gd name="T13" fmla="*/ 0 60000 65536"/>
                <a:gd name="T14" fmla="*/ 0 60000 65536"/>
                <a:gd name="T15" fmla="*/ 0 w 48"/>
                <a:gd name="T16" fmla="*/ 0 h 45"/>
                <a:gd name="T17" fmla="*/ 48 w 48"/>
                <a:gd name="T18" fmla="*/ 45 h 45"/>
              </a:gdLst>
              <a:ahLst/>
              <a:cxnLst>
                <a:cxn ang="T10">
                  <a:pos x="T0" y="T1"/>
                </a:cxn>
                <a:cxn ang="T11">
                  <a:pos x="T2" y="T3"/>
                </a:cxn>
                <a:cxn ang="T12">
                  <a:pos x="T4" y="T5"/>
                </a:cxn>
                <a:cxn ang="T13">
                  <a:pos x="T6" y="T7"/>
                </a:cxn>
                <a:cxn ang="T14">
                  <a:pos x="T8" y="T9"/>
                </a:cxn>
              </a:cxnLst>
              <a:rect l="T15" t="T16" r="T17" b="T18"/>
              <a:pathLst>
                <a:path w="48" h="45">
                  <a:moveTo>
                    <a:pt x="48" y="0"/>
                  </a:moveTo>
                  <a:lnTo>
                    <a:pt x="48" y="7"/>
                  </a:lnTo>
                  <a:lnTo>
                    <a:pt x="0" y="45"/>
                  </a:lnTo>
                  <a:lnTo>
                    <a:pt x="0" y="7"/>
                  </a:lnTo>
                  <a:lnTo>
                    <a:pt x="48" y="0"/>
                  </a:lnTo>
                  <a:close/>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5" name="Freeform 31">
              <a:extLst>
                <a:ext uri="{FF2B5EF4-FFF2-40B4-BE49-F238E27FC236}">
                  <a16:creationId xmlns:a16="http://schemas.microsoft.com/office/drawing/2014/main" id="{A05CDA10-C9FE-413D-BCB0-DCE90A851A0E}"/>
                </a:ext>
              </a:extLst>
            </p:cNvPr>
            <p:cNvSpPr>
              <a:spLocks noChangeAspect="1"/>
            </p:cNvSpPr>
            <p:nvPr/>
          </p:nvSpPr>
          <p:spPr bwMode="auto">
            <a:xfrm>
              <a:off x="8831263" y="3546475"/>
              <a:ext cx="63500" cy="77788"/>
            </a:xfrm>
            <a:custGeom>
              <a:avLst/>
              <a:gdLst>
                <a:gd name="T0" fmla="*/ 2147483647 w 72"/>
                <a:gd name="T1" fmla="*/ 2147483647 h 86"/>
                <a:gd name="T2" fmla="*/ 0 w 72"/>
                <a:gd name="T3" fmla="*/ 2147483647 h 86"/>
                <a:gd name="T4" fmla="*/ 2147483647 w 72"/>
                <a:gd name="T5" fmla="*/ 0 h 86"/>
                <a:gd name="T6" fmla="*/ 2147483647 w 72"/>
                <a:gd name="T7" fmla="*/ 2147483647 h 86"/>
                <a:gd name="T8" fmla="*/ 2147483647 w 72"/>
                <a:gd name="T9" fmla="*/ 2147483647 h 86"/>
                <a:gd name="T10" fmla="*/ 2147483647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86"/>
                <a:gd name="T38" fmla="*/ 72 w 72"/>
                <a:gd name="T39" fmla="*/ 86 h 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86">
                  <a:moveTo>
                    <a:pt x="16" y="47"/>
                  </a:moveTo>
                  <a:lnTo>
                    <a:pt x="0" y="23"/>
                  </a:lnTo>
                  <a:lnTo>
                    <a:pt x="9" y="0"/>
                  </a:lnTo>
                  <a:lnTo>
                    <a:pt x="40" y="15"/>
                  </a:lnTo>
                  <a:lnTo>
                    <a:pt x="72" y="31"/>
                  </a:lnTo>
                  <a:lnTo>
                    <a:pt x="64" y="63"/>
                  </a:lnTo>
                  <a:lnTo>
                    <a:pt x="40" y="54"/>
                  </a:lnTo>
                  <a:lnTo>
                    <a:pt x="40" y="78"/>
                  </a:lnTo>
                  <a:lnTo>
                    <a:pt x="64" y="78"/>
                  </a:lnTo>
                  <a:lnTo>
                    <a:pt x="40" y="86"/>
                  </a:lnTo>
                  <a:lnTo>
                    <a:pt x="16" y="78"/>
                  </a:lnTo>
                  <a:lnTo>
                    <a:pt x="16" y="47"/>
                  </a:lnTo>
                  <a:close/>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6" name="Freeform 32">
              <a:extLst>
                <a:ext uri="{FF2B5EF4-FFF2-40B4-BE49-F238E27FC236}">
                  <a16:creationId xmlns:a16="http://schemas.microsoft.com/office/drawing/2014/main" id="{00587AEF-F2A3-4112-9E5E-769880B72961}"/>
                </a:ext>
              </a:extLst>
            </p:cNvPr>
            <p:cNvSpPr>
              <a:spLocks noChangeAspect="1"/>
            </p:cNvSpPr>
            <p:nvPr/>
          </p:nvSpPr>
          <p:spPr bwMode="auto">
            <a:xfrm>
              <a:off x="8845550" y="3546475"/>
              <a:ext cx="103188" cy="47625"/>
            </a:xfrm>
            <a:custGeom>
              <a:avLst/>
              <a:gdLst>
                <a:gd name="T0" fmla="*/ 2147483647 w 118"/>
                <a:gd name="T1" fmla="*/ 2147483647 h 53"/>
                <a:gd name="T2" fmla="*/ 2147483647 w 118"/>
                <a:gd name="T3" fmla="*/ 2147483647 h 53"/>
                <a:gd name="T4" fmla="*/ 0 w 118"/>
                <a:gd name="T5" fmla="*/ 0 h 53"/>
                <a:gd name="T6" fmla="*/ 2147483647 w 118"/>
                <a:gd name="T7" fmla="*/ 2147483647 h 53"/>
                <a:gd name="T8" fmla="*/ 2147483647 w 118"/>
                <a:gd name="T9" fmla="*/ 2147483647 h 53"/>
                <a:gd name="T10" fmla="*/ 2147483647 w 118"/>
                <a:gd name="T11" fmla="*/ 2147483647 h 53"/>
                <a:gd name="T12" fmla="*/ 2147483647 w 118"/>
                <a:gd name="T13" fmla="*/ 2147483647 h 53"/>
                <a:gd name="T14" fmla="*/ 2147483647 w 118"/>
                <a:gd name="T15" fmla="*/ 2147483647 h 53"/>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53"/>
                <a:gd name="T26" fmla="*/ 118 w 118"/>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53">
                  <a:moveTo>
                    <a:pt x="63" y="46"/>
                  </a:moveTo>
                  <a:lnTo>
                    <a:pt x="48" y="23"/>
                  </a:lnTo>
                  <a:lnTo>
                    <a:pt x="0" y="0"/>
                  </a:lnTo>
                  <a:lnTo>
                    <a:pt x="87" y="30"/>
                  </a:lnTo>
                  <a:lnTo>
                    <a:pt x="118" y="30"/>
                  </a:lnTo>
                  <a:lnTo>
                    <a:pt x="110" y="53"/>
                  </a:lnTo>
                  <a:lnTo>
                    <a:pt x="110" y="46"/>
                  </a:lnTo>
                  <a:lnTo>
                    <a:pt x="63" y="46"/>
                  </a:lnTo>
                  <a:close/>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7" name="Freeform 33">
              <a:extLst>
                <a:ext uri="{FF2B5EF4-FFF2-40B4-BE49-F238E27FC236}">
                  <a16:creationId xmlns:a16="http://schemas.microsoft.com/office/drawing/2014/main" id="{449C75C4-D606-43A7-8C46-98F58E6EC27E}"/>
                </a:ext>
              </a:extLst>
            </p:cNvPr>
            <p:cNvSpPr>
              <a:spLocks noChangeAspect="1"/>
            </p:cNvSpPr>
            <p:nvPr/>
          </p:nvSpPr>
          <p:spPr bwMode="auto">
            <a:xfrm>
              <a:off x="8828088" y="3462338"/>
              <a:ext cx="239712" cy="242887"/>
            </a:xfrm>
            <a:custGeom>
              <a:avLst/>
              <a:gdLst>
                <a:gd name="T0" fmla="*/ 2147483647 w 277"/>
                <a:gd name="T1" fmla="*/ 2147483647 h 264"/>
                <a:gd name="T2" fmla="*/ 2147483647 w 277"/>
                <a:gd name="T3" fmla="*/ 2147483647 h 264"/>
                <a:gd name="T4" fmla="*/ 2147483647 w 277"/>
                <a:gd name="T5" fmla="*/ 2147483647 h 264"/>
                <a:gd name="T6" fmla="*/ 2147483647 w 277"/>
                <a:gd name="T7" fmla="*/ 2147483647 h 264"/>
                <a:gd name="T8" fmla="*/ 2147483647 w 277"/>
                <a:gd name="T9" fmla="*/ 2147483647 h 264"/>
                <a:gd name="T10" fmla="*/ 2147483647 w 277"/>
                <a:gd name="T11" fmla="*/ 2147483647 h 264"/>
                <a:gd name="T12" fmla="*/ 2147483647 w 277"/>
                <a:gd name="T13" fmla="*/ 2147483647 h 264"/>
                <a:gd name="T14" fmla="*/ 2147483647 w 277"/>
                <a:gd name="T15" fmla="*/ 2147483647 h 264"/>
                <a:gd name="T16" fmla="*/ 2147483647 w 277"/>
                <a:gd name="T17" fmla="*/ 2147483647 h 264"/>
                <a:gd name="T18" fmla="*/ 2147483647 w 277"/>
                <a:gd name="T19" fmla="*/ 2147483647 h 264"/>
                <a:gd name="T20" fmla="*/ 2147483647 w 277"/>
                <a:gd name="T21" fmla="*/ 2147483647 h 264"/>
                <a:gd name="T22" fmla="*/ 2147483647 w 277"/>
                <a:gd name="T23" fmla="*/ 2147483647 h 264"/>
                <a:gd name="T24" fmla="*/ 2147483647 w 277"/>
                <a:gd name="T25" fmla="*/ 2147483647 h 264"/>
                <a:gd name="T26" fmla="*/ 2147483647 w 277"/>
                <a:gd name="T27" fmla="*/ 2147483647 h 264"/>
                <a:gd name="T28" fmla="*/ 2147483647 w 277"/>
                <a:gd name="T29" fmla="*/ 2147483647 h 264"/>
                <a:gd name="T30" fmla="*/ 2147483647 w 277"/>
                <a:gd name="T31" fmla="*/ 2147483647 h 264"/>
                <a:gd name="T32" fmla="*/ 2147483647 w 277"/>
                <a:gd name="T33" fmla="*/ 2147483647 h 264"/>
                <a:gd name="T34" fmla="*/ 2147483647 w 277"/>
                <a:gd name="T35" fmla="*/ 2147483647 h 264"/>
                <a:gd name="T36" fmla="*/ 2147483647 w 277"/>
                <a:gd name="T37" fmla="*/ 2147483647 h 264"/>
                <a:gd name="T38" fmla="*/ 2147483647 w 277"/>
                <a:gd name="T39" fmla="*/ 2147483647 h 264"/>
                <a:gd name="T40" fmla="*/ 2147483647 w 277"/>
                <a:gd name="T41" fmla="*/ 2147483647 h 264"/>
                <a:gd name="T42" fmla="*/ 2147483647 w 277"/>
                <a:gd name="T43" fmla="*/ 2147483647 h 264"/>
                <a:gd name="T44" fmla="*/ 2147483647 w 277"/>
                <a:gd name="T45" fmla="*/ 2147483647 h 264"/>
                <a:gd name="T46" fmla="*/ 2147483647 w 277"/>
                <a:gd name="T47" fmla="*/ 2147483647 h 264"/>
                <a:gd name="T48" fmla="*/ 2147483647 w 277"/>
                <a:gd name="T49" fmla="*/ 2147483647 h 264"/>
                <a:gd name="T50" fmla="*/ 2147483647 w 277"/>
                <a:gd name="T51" fmla="*/ 2147483647 h 264"/>
                <a:gd name="T52" fmla="*/ 2147483647 w 277"/>
                <a:gd name="T53" fmla="*/ 2147483647 h 264"/>
                <a:gd name="T54" fmla="*/ 2147483647 w 277"/>
                <a:gd name="T55" fmla="*/ 2147483647 h 264"/>
                <a:gd name="T56" fmla="*/ 2147483647 w 277"/>
                <a:gd name="T57" fmla="*/ 2147483647 h 264"/>
                <a:gd name="T58" fmla="*/ 2147483647 w 277"/>
                <a:gd name="T59" fmla="*/ 2147483647 h 264"/>
                <a:gd name="T60" fmla="*/ 2147483647 w 277"/>
                <a:gd name="T61" fmla="*/ 2147483647 h 264"/>
                <a:gd name="T62" fmla="*/ 2147483647 w 277"/>
                <a:gd name="T63" fmla="*/ 2147483647 h 264"/>
                <a:gd name="T64" fmla="*/ 2147483647 w 277"/>
                <a:gd name="T65" fmla="*/ 2147483647 h 264"/>
                <a:gd name="T66" fmla="*/ 2147483647 w 277"/>
                <a:gd name="T67" fmla="*/ 2147483647 h 264"/>
                <a:gd name="T68" fmla="*/ 2147483647 w 277"/>
                <a:gd name="T69" fmla="*/ 2147483647 h 264"/>
                <a:gd name="T70" fmla="*/ 2147483647 w 277"/>
                <a:gd name="T71" fmla="*/ 2147483647 h 264"/>
                <a:gd name="T72" fmla="*/ 2147483647 w 277"/>
                <a:gd name="T73" fmla="*/ 2147483647 h 264"/>
                <a:gd name="T74" fmla="*/ 2147483647 w 277"/>
                <a:gd name="T75" fmla="*/ 2147483647 h 264"/>
                <a:gd name="T76" fmla="*/ 2147483647 w 277"/>
                <a:gd name="T77" fmla="*/ 2147483647 h 264"/>
                <a:gd name="T78" fmla="*/ 2147483647 w 277"/>
                <a:gd name="T79" fmla="*/ 2147483647 h 264"/>
                <a:gd name="T80" fmla="*/ 2147483647 w 277"/>
                <a:gd name="T81" fmla="*/ 2147483647 h 264"/>
                <a:gd name="T82" fmla="*/ 2147483647 w 277"/>
                <a:gd name="T83" fmla="*/ 2147483647 h 264"/>
                <a:gd name="T84" fmla="*/ 2147483647 w 277"/>
                <a:gd name="T85" fmla="*/ 2147483647 h 264"/>
                <a:gd name="T86" fmla="*/ 2147483647 w 277"/>
                <a:gd name="T87" fmla="*/ 2147483647 h 264"/>
                <a:gd name="T88" fmla="*/ 0 w 277"/>
                <a:gd name="T89" fmla="*/ 2147483647 h 264"/>
                <a:gd name="T90" fmla="*/ 2147483647 w 277"/>
                <a:gd name="T91" fmla="*/ 0 h 264"/>
                <a:gd name="T92" fmla="*/ 2147483647 w 277"/>
                <a:gd name="T93" fmla="*/ 0 h 264"/>
                <a:gd name="T94" fmla="*/ 2147483647 w 277"/>
                <a:gd name="T95" fmla="*/ 2147483647 h 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7"/>
                <a:gd name="T145" fmla="*/ 0 h 264"/>
                <a:gd name="T146" fmla="*/ 277 w 277"/>
                <a:gd name="T147" fmla="*/ 264 h 2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7" h="264">
                  <a:moveTo>
                    <a:pt x="158" y="46"/>
                  </a:moveTo>
                  <a:lnTo>
                    <a:pt x="158" y="54"/>
                  </a:lnTo>
                  <a:lnTo>
                    <a:pt x="167" y="15"/>
                  </a:lnTo>
                  <a:lnTo>
                    <a:pt x="190" y="46"/>
                  </a:lnTo>
                  <a:lnTo>
                    <a:pt x="182" y="46"/>
                  </a:lnTo>
                  <a:lnTo>
                    <a:pt x="182" y="54"/>
                  </a:lnTo>
                  <a:lnTo>
                    <a:pt x="182" y="70"/>
                  </a:lnTo>
                  <a:lnTo>
                    <a:pt x="158" y="54"/>
                  </a:lnTo>
                  <a:lnTo>
                    <a:pt x="158" y="46"/>
                  </a:lnTo>
                  <a:lnTo>
                    <a:pt x="182" y="86"/>
                  </a:lnTo>
                  <a:lnTo>
                    <a:pt x="222" y="108"/>
                  </a:lnTo>
                  <a:lnTo>
                    <a:pt x="261" y="108"/>
                  </a:lnTo>
                  <a:lnTo>
                    <a:pt x="230" y="140"/>
                  </a:lnTo>
                  <a:lnTo>
                    <a:pt x="254" y="170"/>
                  </a:lnTo>
                  <a:lnTo>
                    <a:pt x="261" y="194"/>
                  </a:lnTo>
                  <a:lnTo>
                    <a:pt x="277" y="209"/>
                  </a:lnTo>
                  <a:lnTo>
                    <a:pt x="245" y="209"/>
                  </a:lnTo>
                  <a:lnTo>
                    <a:pt x="245" y="233"/>
                  </a:lnTo>
                  <a:lnTo>
                    <a:pt x="222" y="256"/>
                  </a:lnTo>
                  <a:lnTo>
                    <a:pt x="198" y="209"/>
                  </a:lnTo>
                  <a:lnTo>
                    <a:pt x="190" y="209"/>
                  </a:lnTo>
                  <a:lnTo>
                    <a:pt x="198" y="233"/>
                  </a:lnTo>
                  <a:lnTo>
                    <a:pt x="190" y="233"/>
                  </a:lnTo>
                  <a:lnTo>
                    <a:pt x="182" y="209"/>
                  </a:lnTo>
                  <a:lnTo>
                    <a:pt x="167" y="225"/>
                  </a:lnTo>
                  <a:lnTo>
                    <a:pt x="150" y="202"/>
                  </a:lnTo>
                  <a:lnTo>
                    <a:pt x="150" y="209"/>
                  </a:lnTo>
                  <a:lnTo>
                    <a:pt x="182" y="225"/>
                  </a:lnTo>
                  <a:lnTo>
                    <a:pt x="182" y="233"/>
                  </a:lnTo>
                  <a:lnTo>
                    <a:pt x="158" y="233"/>
                  </a:lnTo>
                  <a:lnTo>
                    <a:pt x="167" y="240"/>
                  </a:lnTo>
                  <a:lnTo>
                    <a:pt x="198" y="240"/>
                  </a:lnTo>
                  <a:lnTo>
                    <a:pt x="198" y="264"/>
                  </a:lnTo>
                  <a:lnTo>
                    <a:pt x="167" y="256"/>
                  </a:lnTo>
                  <a:lnTo>
                    <a:pt x="150" y="233"/>
                  </a:lnTo>
                  <a:lnTo>
                    <a:pt x="135" y="233"/>
                  </a:lnTo>
                  <a:lnTo>
                    <a:pt x="127" y="209"/>
                  </a:lnTo>
                  <a:lnTo>
                    <a:pt x="104" y="240"/>
                  </a:lnTo>
                  <a:lnTo>
                    <a:pt x="104" y="225"/>
                  </a:lnTo>
                  <a:lnTo>
                    <a:pt x="79" y="233"/>
                  </a:lnTo>
                  <a:lnTo>
                    <a:pt x="95" y="209"/>
                  </a:lnTo>
                  <a:lnTo>
                    <a:pt x="72" y="202"/>
                  </a:lnTo>
                  <a:lnTo>
                    <a:pt x="72" y="178"/>
                  </a:lnTo>
                  <a:lnTo>
                    <a:pt x="8" y="131"/>
                  </a:lnTo>
                  <a:lnTo>
                    <a:pt x="0" y="86"/>
                  </a:lnTo>
                  <a:lnTo>
                    <a:pt x="135" y="0"/>
                  </a:lnTo>
                  <a:lnTo>
                    <a:pt x="158" y="0"/>
                  </a:lnTo>
                  <a:lnTo>
                    <a:pt x="158" y="46"/>
                  </a:lnTo>
                  <a:close/>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8" name="Freeform 34">
              <a:extLst>
                <a:ext uri="{FF2B5EF4-FFF2-40B4-BE49-F238E27FC236}">
                  <a16:creationId xmlns:a16="http://schemas.microsoft.com/office/drawing/2014/main" id="{0D37901B-6610-477A-84A4-01202B372698}"/>
                </a:ext>
              </a:extLst>
            </p:cNvPr>
            <p:cNvSpPr>
              <a:spLocks noChangeAspect="1"/>
            </p:cNvSpPr>
            <p:nvPr/>
          </p:nvSpPr>
          <p:spPr bwMode="auto">
            <a:xfrm>
              <a:off x="8964613" y="3475038"/>
              <a:ext cx="28575" cy="50800"/>
            </a:xfrm>
            <a:custGeom>
              <a:avLst/>
              <a:gdLst>
                <a:gd name="T0" fmla="*/ 2147483647 w 33"/>
                <a:gd name="T1" fmla="*/ 0 h 55"/>
                <a:gd name="T2" fmla="*/ 2147483647 w 33"/>
                <a:gd name="T3" fmla="*/ 2147483647 h 55"/>
                <a:gd name="T4" fmla="*/ 2147483647 w 33"/>
                <a:gd name="T5" fmla="*/ 2147483647 h 55"/>
                <a:gd name="T6" fmla="*/ 2147483647 w 33"/>
                <a:gd name="T7" fmla="*/ 2147483647 h 55"/>
                <a:gd name="T8" fmla="*/ 2147483647 w 33"/>
                <a:gd name="T9" fmla="*/ 2147483647 h 55"/>
                <a:gd name="T10" fmla="*/ 0 w 33"/>
                <a:gd name="T11" fmla="*/ 2147483647 h 55"/>
                <a:gd name="T12" fmla="*/ 2147483647 w 33"/>
                <a:gd name="T13" fmla="*/ 0 h 55"/>
                <a:gd name="T14" fmla="*/ 0 60000 65536"/>
                <a:gd name="T15" fmla="*/ 0 60000 65536"/>
                <a:gd name="T16" fmla="*/ 0 60000 65536"/>
                <a:gd name="T17" fmla="*/ 0 60000 65536"/>
                <a:gd name="T18" fmla="*/ 0 60000 65536"/>
                <a:gd name="T19" fmla="*/ 0 60000 65536"/>
                <a:gd name="T20" fmla="*/ 0 60000 65536"/>
                <a:gd name="T21" fmla="*/ 0 w 33"/>
                <a:gd name="T22" fmla="*/ 0 h 55"/>
                <a:gd name="T23" fmla="*/ 33 w 33"/>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55">
                  <a:moveTo>
                    <a:pt x="9" y="0"/>
                  </a:moveTo>
                  <a:lnTo>
                    <a:pt x="33" y="31"/>
                  </a:lnTo>
                  <a:lnTo>
                    <a:pt x="25" y="31"/>
                  </a:lnTo>
                  <a:lnTo>
                    <a:pt x="25" y="39"/>
                  </a:lnTo>
                  <a:lnTo>
                    <a:pt x="25" y="55"/>
                  </a:lnTo>
                  <a:lnTo>
                    <a:pt x="0" y="39"/>
                  </a:lnTo>
                  <a:lnTo>
                    <a:pt x="9"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49" name="Freeform 35">
              <a:extLst>
                <a:ext uri="{FF2B5EF4-FFF2-40B4-BE49-F238E27FC236}">
                  <a16:creationId xmlns:a16="http://schemas.microsoft.com/office/drawing/2014/main" id="{2C5C5B7F-1FE9-472F-BC3D-5877A56BC478}"/>
                </a:ext>
              </a:extLst>
            </p:cNvPr>
            <p:cNvSpPr>
              <a:spLocks noChangeAspect="1"/>
            </p:cNvSpPr>
            <p:nvPr/>
          </p:nvSpPr>
          <p:spPr bwMode="auto">
            <a:xfrm>
              <a:off x="8828088" y="3462338"/>
              <a:ext cx="239712" cy="242887"/>
            </a:xfrm>
            <a:custGeom>
              <a:avLst/>
              <a:gdLst>
                <a:gd name="T0" fmla="*/ 2147483647 w 277"/>
                <a:gd name="T1" fmla="*/ 2147483647 h 264"/>
                <a:gd name="T2" fmla="*/ 2147483647 w 277"/>
                <a:gd name="T3" fmla="*/ 2147483647 h 264"/>
                <a:gd name="T4" fmla="*/ 2147483647 w 277"/>
                <a:gd name="T5" fmla="*/ 2147483647 h 264"/>
                <a:gd name="T6" fmla="*/ 2147483647 w 277"/>
                <a:gd name="T7" fmla="*/ 2147483647 h 264"/>
                <a:gd name="T8" fmla="*/ 2147483647 w 277"/>
                <a:gd name="T9" fmla="*/ 2147483647 h 264"/>
                <a:gd name="T10" fmla="*/ 2147483647 w 277"/>
                <a:gd name="T11" fmla="*/ 2147483647 h 264"/>
                <a:gd name="T12" fmla="*/ 2147483647 w 277"/>
                <a:gd name="T13" fmla="*/ 2147483647 h 264"/>
                <a:gd name="T14" fmla="*/ 2147483647 w 277"/>
                <a:gd name="T15" fmla="*/ 2147483647 h 264"/>
                <a:gd name="T16" fmla="*/ 2147483647 w 277"/>
                <a:gd name="T17" fmla="*/ 2147483647 h 264"/>
                <a:gd name="T18" fmla="*/ 2147483647 w 277"/>
                <a:gd name="T19" fmla="*/ 2147483647 h 264"/>
                <a:gd name="T20" fmla="*/ 2147483647 w 277"/>
                <a:gd name="T21" fmla="*/ 2147483647 h 264"/>
                <a:gd name="T22" fmla="*/ 2147483647 w 277"/>
                <a:gd name="T23" fmla="*/ 2147483647 h 264"/>
                <a:gd name="T24" fmla="*/ 2147483647 w 277"/>
                <a:gd name="T25" fmla="*/ 2147483647 h 264"/>
                <a:gd name="T26" fmla="*/ 2147483647 w 277"/>
                <a:gd name="T27" fmla="*/ 2147483647 h 264"/>
                <a:gd name="T28" fmla="*/ 2147483647 w 277"/>
                <a:gd name="T29" fmla="*/ 2147483647 h 264"/>
                <a:gd name="T30" fmla="*/ 2147483647 w 277"/>
                <a:gd name="T31" fmla="*/ 2147483647 h 264"/>
                <a:gd name="T32" fmla="*/ 2147483647 w 277"/>
                <a:gd name="T33" fmla="*/ 2147483647 h 264"/>
                <a:gd name="T34" fmla="*/ 2147483647 w 277"/>
                <a:gd name="T35" fmla="*/ 2147483647 h 264"/>
                <a:gd name="T36" fmla="*/ 2147483647 w 277"/>
                <a:gd name="T37" fmla="*/ 2147483647 h 264"/>
                <a:gd name="T38" fmla="*/ 2147483647 w 277"/>
                <a:gd name="T39" fmla="*/ 2147483647 h 264"/>
                <a:gd name="T40" fmla="*/ 2147483647 w 277"/>
                <a:gd name="T41" fmla="*/ 2147483647 h 264"/>
                <a:gd name="T42" fmla="*/ 2147483647 w 277"/>
                <a:gd name="T43" fmla="*/ 2147483647 h 264"/>
                <a:gd name="T44" fmla="*/ 2147483647 w 277"/>
                <a:gd name="T45" fmla="*/ 2147483647 h 264"/>
                <a:gd name="T46" fmla="*/ 2147483647 w 277"/>
                <a:gd name="T47" fmla="*/ 2147483647 h 264"/>
                <a:gd name="T48" fmla="*/ 2147483647 w 277"/>
                <a:gd name="T49" fmla="*/ 2147483647 h 264"/>
                <a:gd name="T50" fmla="*/ 2147483647 w 277"/>
                <a:gd name="T51" fmla="*/ 2147483647 h 264"/>
                <a:gd name="T52" fmla="*/ 2147483647 w 277"/>
                <a:gd name="T53" fmla="*/ 2147483647 h 264"/>
                <a:gd name="T54" fmla="*/ 2147483647 w 277"/>
                <a:gd name="T55" fmla="*/ 2147483647 h 264"/>
                <a:gd name="T56" fmla="*/ 2147483647 w 277"/>
                <a:gd name="T57" fmla="*/ 2147483647 h 264"/>
                <a:gd name="T58" fmla="*/ 2147483647 w 277"/>
                <a:gd name="T59" fmla="*/ 2147483647 h 264"/>
                <a:gd name="T60" fmla="*/ 2147483647 w 277"/>
                <a:gd name="T61" fmla="*/ 2147483647 h 264"/>
                <a:gd name="T62" fmla="*/ 2147483647 w 277"/>
                <a:gd name="T63" fmla="*/ 2147483647 h 264"/>
                <a:gd name="T64" fmla="*/ 2147483647 w 277"/>
                <a:gd name="T65" fmla="*/ 2147483647 h 264"/>
                <a:gd name="T66" fmla="*/ 2147483647 w 277"/>
                <a:gd name="T67" fmla="*/ 2147483647 h 264"/>
                <a:gd name="T68" fmla="*/ 2147483647 w 277"/>
                <a:gd name="T69" fmla="*/ 2147483647 h 264"/>
                <a:gd name="T70" fmla="*/ 2147483647 w 277"/>
                <a:gd name="T71" fmla="*/ 2147483647 h 264"/>
                <a:gd name="T72" fmla="*/ 0 w 277"/>
                <a:gd name="T73" fmla="*/ 2147483647 h 264"/>
                <a:gd name="T74" fmla="*/ 2147483647 w 277"/>
                <a:gd name="T75" fmla="*/ 0 h 264"/>
                <a:gd name="T76" fmla="*/ 2147483647 w 277"/>
                <a:gd name="T77" fmla="*/ 0 h 264"/>
                <a:gd name="T78" fmla="*/ 2147483647 w 277"/>
                <a:gd name="T79" fmla="*/ 2147483647 h 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7"/>
                <a:gd name="T121" fmla="*/ 0 h 264"/>
                <a:gd name="T122" fmla="*/ 277 w 277"/>
                <a:gd name="T123" fmla="*/ 264 h 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7" h="264">
                  <a:moveTo>
                    <a:pt x="158" y="46"/>
                  </a:moveTo>
                  <a:lnTo>
                    <a:pt x="182" y="86"/>
                  </a:lnTo>
                  <a:lnTo>
                    <a:pt x="222" y="108"/>
                  </a:lnTo>
                  <a:lnTo>
                    <a:pt x="261" y="108"/>
                  </a:lnTo>
                  <a:lnTo>
                    <a:pt x="230" y="140"/>
                  </a:lnTo>
                  <a:lnTo>
                    <a:pt x="254" y="170"/>
                  </a:lnTo>
                  <a:lnTo>
                    <a:pt x="261" y="194"/>
                  </a:lnTo>
                  <a:lnTo>
                    <a:pt x="277" y="209"/>
                  </a:lnTo>
                  <a:lnTo>
                    <a:pt x="245" y="209"/>
                  </a:lnTo>
                  <a:lnTo>
                    <a:pt x="245" y="233"/>
                  </a:lnTo>
                  <a:lnTo>
                    <a:pt x="222" y="256"/>
                  </a:lnTo>
                  <a:lnTo>
                    <a:pt x="198" y="209"/>
                  </a:lnTo>
                  <a:lnTo>
                    <a:pt x="190" y="209"/>
                  </a:lnTo>
                  <a:lnTo>
                    <a:pt x="198" y="233"/>
                  </a:lnTo>
                  <a:lnTo>
                    <a:pt x="190" y="233"/>
                  </a:lnTo>
                  <a:lnTo>
                    <a:pt x="182" y="209"/>
                  </a:lnTo>
                  <a:lnTo>
                    <a:pt x="167" y="225"/>
                  </a:lnTo>
                  <a:lnTo>
                    <a:pt x="150" y="202"/>
                  </a:lnTo>
                  <a:lnTo>
                    <a:pt x="150" y="209"/>
                  </a:lnTo>
                  <a:lnTo>
                    <a:pt x="182" y="225"/>
                  </a:lnTo>
                  <a:lnTo>
                    <a:pt x="182" y="233"/>
                  </a:lnTo>
                  <a:lnTo>
                    <a:pt x="158" y="233"/>
                  </a:lnTo>
                  <a:lnTo>
                    <a:pt x="167" y="240"/>
                  </a:lnTo>
                  <a:lnTo>
                    <a:pt x="198" y="240"/>
                  </a:lnTo>
                  <a:lnTo>
                    <a:pt x="198" y="264"/>
                  </a:lnTo>
                  <a:lnTo>
                    <a:pt x="167" y="256"/>
                  </a:lnTo>
                  <a:lnTo>
                    <a:pt x="150" y="233"/>
                  </a:lnTo>
                  <a:lnTo>
                    <a:pt x="135" y="233"/>
                  </a:lnTo>
                  <a:lnTo>
                    <a:pt x="127" y="209"/>
                  </a:lnTo>
                  <a:lnTo>
                    <a:pt x="104" y="240"/>
                  </a:lnTo>
                  <a:lnTo>
                    <a:pt x="104" y="225"/>
                  </a:lnTo>
                  <a:lnTo>
                    <a:pt x="79" y="233"/>
                  </a:lnTo>
                  <a:lnTo>
                    <a:pt x="95" y="209"/>
                  </a:lnTo>
                  <a:lnTo>
                    <a:pt x="72" y="202"/>
                  </a:lnTo>
                  <a:lnTo>
                    <a:pt x="72" y="178"/>
                  </a:lnTo>
                  <a:lnTo>
                    <a:pt x="8" y="131"/>
                  </a:lnTo>
                  <a:lnTo>
                    <a:pt x="0" y="86"/>
                  </a:lnTo>
                  <a:lnTo>
                    <a:pt x="135" y="0"/>
                  </a:lnTo>
                  <a:lnTo>
                    <a:pt x="158" y="0"/>
                  </a:lnTo>
                  <a:lnTo>
                    <a:pt x="158" y="4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0" name="Freeform 36">
              <a:extLst>
                <a:ext uri="{FF2B5EF4-FFF2-40B4-BE49-F238E27FC236}">
                  <a16:creationId xmlns:a16="http://schemas.microsoft.com/office/drawing/2014/main" id="{8757FB43-2DED-4B1F-8372-8583B3299960}"/>
                </a:ext>
              </a:extLst>
            </p:cNvPr>
            <p:cNvSpPr>
              <a:spLocks noChangeAspect="1"/>
            </p:cNvSpPr>
            <p:nvPr/>
          </p:nvSpPr>
          <p:spPr bwMode="auto">
            <a:xfrm>
              <a:off x="6592888" y="3265488"/>
              <a:ext cx="219075" cy="196850"/>
            </a:xfrm>
            <a:custGeom>
              <a:avLst/>
              <a:gdLst>
                <a:gd name="T0" fmla="*/ 2147483647 w 252"/>
                <a:gd name="T1" fmla="*/ 2147483647 h 212"/>
                <a:gd name="T2" fmla="*/ 2147483647 w 252"/>
                <a:gd name="T3" fmla="*/ 2147483647 h 212"/>
                <a:gd name="T4" fmla="*/ 2147483647 w 252"/>
                <a:gd name="T5" fmla="*/ 2147483647 h 212"/>
                <a:gd name="T6" fmla="*/ 0 w 252"/>
                <a:gd name="T7" fmla="*/ 2147483647 h 212"/>
                <a:gd name="T8" fmla="*/ 2147483647 w 252"/>
                <a:gd name="T9" fmla="*/ 2147483647 h 212"/>
                <a:gd name="T10" fmla="*/ 2147483647 w 252"/>
                <a:gd name="T11" fmla="*/ 2147483647 h 212"/>
                <a:gd name="T12" fmla="*/ 2147483647 w 252"/>
                <a:gd name="T13" fmla="*/ 2147483647 h 212"/>
                <a:gd name="T14" fmla="*/ 2147483647 w 252"/>
                <a:gd name="T15" fmla="*/ 2147483647 h 212"/>
                <a:gd name="T16" fmla="*/ 2147483647 w 252"/>
                <a:gd name="T17" fmla="*/ 2147483647 h 212"/>
                <a:gd name="T18" fmla="*/ 2147483647 w 252"/>
                <a:gd name="T19" fmla="*/ 0 h 212"/>
                <a:gd name="T20" fmla="*/ 2147483647 w 252"/>
                <a:gd name="T21" fmla="*/ 2147483647 h 212"/>
                <a:gd name="T22" fmla="*/ 2147483647 w 252"/>
                <a:gd name="T23" fmla="*/ 2147483647 h 212"/>
                <a:gd name="T24" fmla="*/ 2147483647 w 252"/>
                <a:gd name="T25" fmla="*/ 2147483647 h 212"/>
                <a:gd name="T26" fmla="*/ 2147483647 w 252"/>
                <a:gd name="T27" fmla="*/ 2147483647 h 212"/>
                <a:gd name="T28" fmla="*/ 2147483647 w 252"/>
                <a:gd name="T29" fmla="*/ 2147483647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2"/>
                <a:gd name="T46" fmla="*/ 0 h 212"/>
                <a:gd name="T47" fmla="*/ 252 w 252"/>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2" h="212">
                  <a:moveTo>
                    <a:pt x="63" y="204"/>
                  </a:moveTo>
                  <a:lnTo>
                    <a:pt x="55" y="196"/>
                  </a:lnTo>
                  <a:lnTo>
                    <a:pt x="87" y="196"/>
                  </a:lnTo>
                  <a:lnTo>
                    <a:pt x="0" y="150"/>
                  </a:lnTo>
                  <a:lnTo>
                    <a:pt x="16" y="110"/>
                  </a:lnTo>
                  <a:lnTo>
                    <a:pt x="87" y="86"/>
                  </a:lnTo>
                  <a:lnTo>
                    <a:pt x="157" y="79"/>
                  </a:lnTo>
                  <a:lnTo>
                    <a:pt x="189" y="24"/>
                  </a:lnTo>
                  <a:lnTo>
                    <a:pt x="213" y="17"/>
                  </a:lnTo>
                  <a:lnTo>
                    <a:pt x="252" y="0"/>
                  </a:lnTo>
                  <a:lnTo>
                    <a:pt x="252" y="24"/>
                  </a:lnTo>
                  <a:lnTo>
                    <a:pt x="245" y="24"/>
                  </a:lnTo>
                  <a:lnTo>
                    <a:pt x="245" y="212"/>
                  </a:lnTo>
                  <a:lnTo>
                    <a:pt x="55" y="212"/>
                  </a:lnTo>
                  <a:lnTo>
                    <a:pt x="63" y="20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1" name="Freeform 37">
              <a:extLst>
                <a:ext uri="{FF2B5EF4-FFF2-40B4-BE49-F238E27FC236}">
                  <a16:creationId xmlns:a16="http://schemas.microsoft.com/office/drawing/2014/main" id="{0551F22F-DC42-4CAB-A6B9-2EFEE30DA220}"/>
                </a:ext>
              </a:extLst>
            </p:cNvPr>
            <p:cNvSpPr>
              <a:spLocks noChangeAspect="1"/>
            </p:cNvSpPr>
            <p:nvPr/>
          </p:nvSpPr>
          <p:spPr bwMode="auto">
            <a:xfrm>
              <a:off x="6269038" y="1931988"/>
              <a:ext cx="257175" cy="195262"/>
            </a:xfrm>
            <a:custGeom>
              <a:avLst/>
              <a:gdLst>
                <a:gd name="T0" fmla="*/ 0 w 291"/>
                <a:gd name="T1" fmla="*/ 0 h 211"/>
                <a:gd name="T2" fmla="*/ 2147483647 w 291"/>
                <a:gd name="T3" fmla="*/ 0 h 211"/>
                <a:gd name="T4" fmla="*/ 2147483647 w 291"/>
                <a:gd name="T5" fmla="*/ 2147483647 h 211"/>
                <a:gd name="T6" fmla="*/ 2147483647 w 291"/>
                <a:gd name="T7" fmla="*/ 2147483647 h 211"/>
                <a:gd name="T8" fmla="*/ 2147483647 w 291"/>
                <a:gd name="T9" fmla="*/ 2147483647 h 211"/>
                <a:gd name="T10" fmla="*/ 2147483647 w 291"/>
                <a:gd name="T11" fmla="*/ 2147483647 h 211"/>
                <a:gd name="T12" fmla="*/ 0 w 291"/>
                <a:gd name="T13" fmla="*/ 0 h 211"/>
                <a:gd name="T14" fmla="*/ 0 60000 65536"/>
                <a:gd name="T15" fmla="*/ 0 60000 65536"/>
                <a:gd name="T16" fmla="*/ 0 60000 65536"/>
                <a:gd name="T17" fmla="*/ 0 60000 65536"/>
                <a:gd name="T18" fmla="*/ 0 60000 65536"/>
                <a:gd name="T19" fmla="*/ 0 60000 65536"/>
                <a:gd name="T20" fmla="*/ 0 60000 65536"/>
                <a:gd name="T21" fmla="*/ 0 w 291"/>
                <a:gd name="T22" fmla="*/ 0 h 211"/>
                <a:gd name="T23" fmla="*/ 291 w 291"/>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1" h="211">
                  <a:moveTo>
                    <a:pt x="0" y="0"/>
                  </a:moveTo>
                  <a:lnTo>
                    <a:pt x="291" y="0"/>
                  </a:lnTo>
                  <a:lnTo>
                    <a:pt x="245" y="101"/>
                  </a:lnTo>
                  <a:lnTo>
                    <a:pt x="134" y="148"/>
                  </a:lnTo>
                  <a:lnTo>
                    <a:pt x="95" y="211"/>
                  </a:lnTo>
                  <a:lnTo>
                    <a:pt x="39" y="211"/>
                  </a:lnTo>
                  <a:lnTo>
                    <a:pt x="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2" name="Freeform 38">
              <a:extLst>
                <a:ext uri="{FF2B5EF4-FFF2-40B4-BE49-F238E27FC236}">
                  <a16:creationId xmlns:a16="http://schemas.microsoft.com/office/drawing/2014/main" id="{B38E6923-5F84-4C05-B748-9CDC59A1A963}"/>
                </a:ext>
              </a:extLst>
            </p:cNvPr>
            <p:cNvSpPr>
              <a:spLocks noChangeAspect="1"/>
            </p:cNvSpPr>
            <p:nvPr/>
          </p:nvSpPr>
          <p:spPr bwMode="auto">
            <a:xfrm>
              <a:off x="6808788" y="2041525"/>
              <a:ext cx="244475" cy="222250"/>
            </a:xfrm>
            <a:custGeom>
              <a:avLst/>
              <a:gdLst>
                <a:gd name="T0" fmla="*/ 0 w 283"/>
                <a:gd name="T1" fmla="*/ 2147483647 h 242"/>
                <a:gd name="T2" fmla="*/ 2147483647 w 283"/>
                <a:gd name="T3" fmla="*/ 2147483647 h 242"/>
                <a:gd name="T4" fmla="*/ 0 w 283"/>
                <a:gd name="T5" fmla="*/ 2147483647 h 242"/>
                <a:gd name="T6" fmla="*/ 0 w 283"/>
                <a:gd name="T7" fmla="*/ 0 h 242"/>
                <a:gd name="T8" fmla="*/ 2147483647 w 283"/>
                <a:gd name="T9" fmla="*/ 0 h 242"/>
                <a:gd name="T10" fmla="*/ 2147483647 w 283"/>
                <a:gd name="T11" fmla="*/ 2147483647 h 242"/>
                <a:gd name="T12" fmla="*/ 2147483647 w 283"/>
                <a:gd name="T13" fmla="*/ 2147483647 h 242"/>
                <a:gd name="T14" fmla="*/ 2147483647 w 283"/>
                <a:gd name="T15" fmla="*/ 2147483647 h 242"/>
                <a:gd name="T16" fmla="*/ 2147483647 w 283"/>
                <a:gd name="T17" fmla="*/ 2147483647 h 242"/>
                <a:gd name="T18" fmla="*/ 2147483647 w 283"/>
                <a:gd name="T19" fmla="*/ 2147483647 h 242"/>
                <a:gd name="T20" fmla="*/ 2147483647 w 283"/>
                <a:gd name="T21" fmla="*/ 2147483647 h 242"/>
                <a:gd name="T22" fmla="*/ 2147483647 w 283"/>
                <a:gd name="T23" fmla="*/ 2147483647 h 242"/>
                <a:gd name="T24" fmla="*/ 2147483647 w 283"/>
                <a:gd name="T25" fmla="*/ 2147483647 h 242"/>
                <a:gd name="T26" fmla="*/ 2147483647 w 283"/>
                <a:gd name="T27" fmla="*/ 2147483647 h 242"/>
                <a:gd name="T28" fmla="*/ 0 w 283"/>
                <a:gd name="T29" fmla="*/ 2147483647 h 242"/>
                <a:gd name="T30" fmla="*/ 0 w 283"/>
                <a:gd name="T31" fmla="*/ 2147483647 h 2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3"/>
                <a:gd name="T49" fmla="*/ 0 h 242"/>
                <a:gd name="T50" fmla="*/ 283 w 283"/>
                <a:gd name="T51" fmla="*/ 242 h 2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3" h="242">
                  <a:moveTo>
                    <a:pt x="0" y="47"/>
                  </a:moveTo>
                  <a:lnTo>
                    <a:pt x="7" y="39"/>
                  </a:lnTo>
                  <a:lnTo>
                    <a:pt x="0" y="39"/>
                  </a:lnTo>
                  <a:lnTo>
                    <a:pt x="0" y="0"/>
                  </a:lnTo>
                  <a:lnTo>
                    <a:pt x="55" y="0"/>
                  </a:lnTo>
                  <a:lnTo>
                    <a:pt x="55" y="16"/>
                  </a:lnTo>
                  <a:lnTo>
                    <a:pt x="283" y="16"/>
                  </a:lnTo>
                  <a:lnTo>
                    <a:pt x="283" y="62"/>
                  </a:lnTo>
                  <a:lnTo>
                    <a:pt x="283" y="164"/>
                  </a:lnTo>
                  <a:lnTo>
                    <a:pt x="212" y="164"/>
                  </a:lnTo>
                  <a:lnTo>
                    <a:pt x="196" y="211"/>
                  </a:lnTo>
                  <a:lnTo>
                    <a:pt x="165" y="219"/>
                  </a:lnTo>
                  <a:lnTo>
                    <a:pt x="165" y="242"/>
                  </a:lnTo>
                  <a:lnTo>
                    <a:pt x="15" y="226"/>
                  </a:lnTo>
                  <a:lnTo>
                    <a:pt x="0" y="242"/>
                  </a:lnTo>
                  <a:lnTo>
                    <a:pt x="0" y="4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3" name="Freeform 39">
              <a:extLst>
                <a:ext uri="{FF2B5EF4-FFF2-40B4-BE49-F238E27FC236}">
                  <a16:creationId xmlns:a16="http://schemas.microsoft.com/office/drawing/2014/main" id="{80A41ED5-5BC6-46BF-9F2A-6EA73BD9AF72}"/>
                </a:ext>
              </a:extLst>
            </p:cNvPr>
            <p:cNvSpPr>
              <a:spLocks noChangeAspect="1"/>
            </p:cNvSpPr>
            <p:nvPr/>
          </p:nvSpPr>
          <p:spPr bwMode="auto">
            <a:xfrm>
              <a:off x="7504113" y="2281238"/>
              <a:ext cx="169862" cy="127000"/>
            </a:xfrm>
            <a:custGeom>
              <a:avLst/>
              <a:gdLst>
                <a:gd name="T0" fmla="*/ 0 w 196"/>
                <a:gd name="T1" fmla="*/ 2147483647 h 139"/>
                <a:gd name="T2" fmla="*/ 2147483647 w 196"/>
                <a:gd name="T3" fmla="*/ 2147483647 h 139"/>
                <a:gd name="T4" fmla="*/ 2147483647 w 196"/>
                <a:gd name="T5" fmla="*/ 2147483647 h 139"/>
                <a:gd name="T6" fmla="*/ 2147483647 w 196"/>
                <a:gd name="T7" fmla="*/ 2147483647 h 139"/>
                <a:gd name="T8" fmla="*/ 2147483647 w 196"/>
                <a:gd name="T9" fmla="*/ 2147483647 h 139"/>
                <a:gd name="T10" fmla="*/ 2147483647 w 196"/>
                <a:gd name="T11" fmla="*/ 2147483647 h 139"/>
                <a:gd name="T12" fmla="*/ 2147483647 w 196"/>
                <a:gd name="T13" fmla="*/ 2147483647 h 139"/>
                <a:gd name="T14" fmla="*/ 2147483647 w 196"/>
                <a:gd name="T15" fmla="*/ 2147483647 h 139"/>
                <a:gd name="T16" fmla="*/ 2147483647 w 196"/>
                <a:gd name="T17" fmla="*/ 0 h 139"/>
                <a:gd name="T18" fmla="*/ 0 w 196"/>
                <a:gd name="T19" fmla="*/ 2147483647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139"/>
                <a:gd name="T32" fmla="*/ 196 w 196"/>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139">
                  <a:moveTo>
                    <a:pt x="0" y="55"/>
                  </a:moveTo>
                  <a:lnTo>
                    <a:pt x="23" y="77"/>
                  </a:lnTo>
                  <a:lnTo>
                    <a:pt x="70" y="85"/>
                  </a:lnTo>
                  <a:lnTo>
                    <a:pt x="150" y="139"/>
                  </a:lnTo>
                  <a:lnTo>
                    <a:pt x="181" y="139"/>
                  </a:lnTo>
                  <a:lnTo>
                    <a:pt x="196" y="93"/>
                  </a:lnTo>
                  <a:lnTo>
                    <a:pt x="181" y="62"/>
                  </a:lnTo>
                  <a:lnTo>
                    <a:pt x="189" y="31"/>
                  </a:lnTo>
                  <a:lnTo>
                    <a:pt x="118" y="0"/>
                  </a:lnTo>
                  <a:lnTo>
                    <a:pt x="0" y="5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4" name="Freeform 40">
              <a:extLst>
                <a:ext uri="{FF2B5EF4-FFF2-40B4-BE49-F238E27FC236}">
                  <a16:creationId xmlns:a16="http://schemas.microsoft.com/office/drawing/2014/main" id="{6575D5D2-24AA-46EC-A265-72CAC524B35F}"/>
                </a:ext>
              </a:extLst>
            </p:cNvPr>
            <p:cNvSpPr>
              <a:spLocks noChangeAspect="1"/>
            </p:cNvSpPr>
            <p:nvPr/>
          </p:nvSpPr>
          <p:spPr bwMode="auto">
            <a:xfrm>
              <a:off x="6497638" y="3759200"/>
              <a:ext cx="227012" cy="195263"/>
            </a:xfrm>
            <a:custGeom>
              <a:avLst/>
              <a:gdLst>
                <a:gd name="T0" fmla="*/ 2147483647 w 261"/>
                <a:gd name="T1" fmla="*/ 2147483647 h 212"/>
                <a:gd name="T2" fmla="*/ 2147483647 w 261"/>
                <a:gd name="T3" fmla="*/ 2147483647 h 212"/>
                <a:gd name="T4" fmla="*/ 2147483647 w 261"/>
                <a:gd name="T5" fmla="*/ 2147483647 h 212"/>
                <a:gd name="T6" fmla="*/ 2147483647 w 261"/>
                <a:gd name="T7" fmla="*/ 2147483647 h 212"/>
                <a:gd name="T8" fmla="*/ 0 w 261"/>
                <a:gd name="T9" fmla="*/ 0 h 212"/>
                <a:gd name="T10" fmla="*/ 2147483647 w 261"/>
                <a:gd name="T11" fmla="*/ 0 h 212"/>
                <a:gd name="T12" fmla="*/ 2147483647 w 261"/>
                <a:gd name="T13" fmla="*/ 2147483647 h 212"/>
                <a:gd name="T14" fmla="*/ 2147483647 w 261"/>
                <a:gd name="T15" fmla="*/ 2147483647 h 212"/>
                <a:gd name="T16" fmla="*/ 2147483647 w 261"/>
                <a:gd name="T17" fmla="*/ 2147483647 h 212"/>
                <a:gd name="T18" fmla="*/ 2147483647 w 261"/>
                <a:gd name="T19" fmla="*/ 2147483647 h 212"/>
                <a:gd name="T20" fmla="*/ 2147483647 w 261"/>
                <a:gd name="T21" fmla="*/ 2147483647 h 212"/>
                <a:gd name="T22" fmla="*/ 2147483647 w 261"/>
                <a:gd name="T23" fmla="*/ 2147483647 h 212"/>
                <a:gd name="T24" fmla="*/ 2147483647 w 261"/>
                <a:gd name="T25" fmla="*/ 2147483647 h 212"/>
                <a:gd name="T26" fmla="*/ 2147483647 w 261"/>
                <a:gd name="T27" fmla="*/ 2147483647 h 212"/>
                <a:gd name="T28" fmla="*/ 2147483647 w 261"/>
                <a:gd name="T29" fmla="*/ 2147483647 h 212"/>
                <a:gd name="T30" fmla="*/ 2147483647 w 261"/>
                <a:gd name="T31" fmla="*/ 2147483647 h 212"/>
                <a:gd name="T32" fmla="*/ 2147483647 w 261"/>
                <a:gd name="T33" fmla="*/ 2147483647 h 212"/>
                <a:gd name="T34" fmla="*/ 2147483647 w 261"/>
                <a:gd name="T35" fmla="*/ 2147483647 h 212"/>
                <a:gd name="T36" fmla="*/ 2147483647 w 261"/>
                <a:gd name="T37" fmla="*/ 2147483647 h 212"/>
                <a:gd name="T38" fmla="*/ 2147483647 w 261"/>
                <a:gd name="T39" fmla="*/ 2147483647 h 212"/>
                <a:gd name="T40" fmla="*/ 2147483647 w 261"/>
                <a:gd name="T41" fmla="*/ 2147483647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1"/>
                <a:gd name="T64" fmla="*/ 0 h 212"/>
                <a:gd name="T65" fmla="*/ 261 w 261"/>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1" h="212">
                  <a:moveTo>
                    <a:pt x="63" y="118"/>
                  </a:moveTo>
                  <a:lnTo>
                    <a:pt x="24" y="63"/>
                  </a:lnTo>
                  <a:lnTo>
                    <a:pt x="24" y="32"/>
                  </a:lnTo>
                  <a:lnTo>
                    <a:pt x="24" y="8"/>
                  </a:lnTo>
                  <a:lnTo>
                    <a:pt x="0" y="0"/>
                  </a:lnTo>
                  <a:lnTo>
                    <a:pt x="142" y="0"/>
                  </a:lnTo>
                  <a:lnTo>
                    <a:pt x="142" y="40"/>
                  </a:lnTo>
                  <a:lnTo>
                    <a:pt x="150" y="40"/>
                  </a:lnTo>
                  <a:lnTo>
                    <a:pt x="142" y="71"/>
                  </a:lnTo>
                  <a:lnTo>
                    <a:pt x="150" y="71"/>
                  </a:lnTo>
                  <a:lnTo>
                    <a:pt x="150" y="118"/>
                  </a:lnTo>
                  <a:lnTo>
                    <a:pt x="237" y="118"/>
                  </a:lnTo>
                  <a:lnTo>
                    <a:pt x="237" y="126"/>
                  </a:lnTo>
                  <a:lnTo>
                    <a:pt x="237" y="149"/>
                  </a:lnTo>
                  <a:lnTo>
                    <a:pt x="261" y="149"/>
                  </a:lnTo>
                  <a:lnTo>
                    <a:pt x="237" y="166"/>
                  </a:lnTo>
                  <a:lnTo>
                    <a:pt x="237" y="189"/>
                  </a:lnTo>
                  <a:lnTo>
                    <a:pt x="87" y="212"/>
                  </a:lnTo>
                  <a:lnTo>
                    <a:pt x="87" y="189"/>
                  </a:lnTo>
                  <a:lnTo>
                    <a:pt x="79" y="189"/>
                  </a:lnTo>
                  <a:lnTo>
                    <a:pt x="63" y="11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5" name="Freeform 41">
              <a:extLst>
                <a:ext uri="{FF2B5EF4-FFF2-40B4-BE49-F238E27FC236}">
                  <a16:creationId xmlns:a16="http://schemas.microsoft.com/office/drawing/2014/main" id="{AF941304-7A5D-4A56-BAB2-C2A4BBF44044}"/>
                </a:ext>
              </a:extLst>
            </p:cNvPr>
            <p:cNvSpPr>
              <a:spLocks noChangeAspect="1"/>
            </p:cNvSpPr>
            <p:nvPr/>
          </p:nvSpPr>
          <p:spPr bwMode="auto">
            <a:xfrm>
              <a:off x="6921500" y="2549525"/>
              <a:ext cx="131763" cy="179388"/>
            </a:xfrm>
            <a:custGeom>
              <a:avLst/>
              <a:gdLst>
                <a:gd name="T0" fmla="*/ 2147483647 w 152"/>
                <a:gd name="T1" fmla="*/ 0 h 195"/>
                <a:gd name="T2" fmla="*/ 0 w 152"/>
                <a:gd name="T3" fmla="*/ 0 h 195"/>
                <a:gd name="T4" fmla="*/ 0 w 152"/>
                <a:gd name="T5" fmla="*/ 2147483647 h 195"/>
                <a:gd name="T6" fmla="*/ 2147483647 w 152"/>
                <a:gd name="T7" fmla="*/ 2147483647 h 195"/>
                <a:gd name="T8" fmla="*/ 2147483647 w 152"/>
                <a:gd name="T9" fmla="*/ 2147483647 h 195"/>
                <a:gd name="T10" fmla="*/ 2147483647 w 152"/>
                <a:gd name="T11" fmla="*/ 2147483647 h 195"/>
                <a:gd name="T12" fmla="*/ 2147483647 w 152"/>
                <a:gd name="T13" fmla="*/ 2147483647 h 195"/>
                <a:gd name="T14" fmla="*/ 2147483647 w 152"/>
                <a:gd name="T15" fmla="*/ 2147483647 h 195"/>
                <a:gd name="T16" fmla="*/ 2147483647 w 152"/>
                <a:gd name="T17" fmla="*/ 2147483647 h 195"/>
                <a:gd name="T18" fmla="*/ 2147483647 w 152"/>
                <a:gd name="T19" fmla="*/ 2147483647 h 195"/>
                <a:gd name="T20" fmla="*/ 2147483647 w 152"/>
                <a:gd name="T21" fmla="*/ 2147483647 h 195"/>
                <a:gd name="T22" fmla="*/ 2147483647 w 152"/>
                <a:gd name="T23" fmla="*/ 2147483647 h 195"/>
                <a:gd name="T24" fmla="*/ 2147483647 w 152"/>
                <a:gd name="T25" fmla="*/ 2147483647 h 195"/>
                <a:gd name="T26" fmla="*/ 2147483647 w 152"/>
                <a:gd name="T27" fmla="*/ 2147483647 h 195"/>
                <a:gd name="T28" fmla="*/ 2147483647 w 152"/>
                <a:gd name="T29" fmla="*/ 2147483647 h 195"/>
                <a:gd name="T30" fmla="*/ 2147483647 w 152"/>
                <a:gd name="T31" fmla="*/ 2147483647 h 195"/>
                <a:gd name="T32" fmla="*/ 2147483647 w 152"/>
                <a:gd name="T33" fmla="*/ 2147483647 h 195"/>
                <a:gd name="T34" fmla="*/ 2147483647 w 152"/>
                <a:gd name="T35" fmla="*/ 2147483647 h 195"/>
                <a:gd name="T36" fmla="*/ 2147483647 w 152"/>
                <a:gd name="T37" fmla="*/ 0 h 195"/>
                <a:gd name="T38" fmla="*/ 2147483647 w 152"/>
                <a:gd name="T39" fmla="*/ 0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2"/>
                <a:gd name="T61" fmla="*/ 0 h 195"/>
                <a:gd name="T62" fmla="*/ 152 w 152"/>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2" h="195">
                  <a:moveTo>
                    <a:pt x="80" y="0"/>
                  </a:moveTo>
                  <a:lnTo>
                    <a:pt x="0" y="0"/>
                  </a:lnTo>
                  <a:lnTo>
                    <a:pt x="0" y="62"/>
                  </a:lnTo>
                  <a:lnTo>
                    <a:pt x="24" y="62"/>
                  </a:lnTo>
                  <a:lnTo>
                    <a:pt x="24" y="101"/>
                  </a:lnTo>
                  <a:lnTo>
                    <a:pt x="56" y="117"/>
                  </a:lnTo>
                  <a:lnTo>
                    <a:pt x="56" y="133"/>
                  </a:lnTo>
                  <a:lnTo>
                    <a:pt x="48" y="148"/>
                  </a:lnTo>
                  <a:lnTo>
                    <a:pt x="56" y="164"/>
                  </a:lnTo>
                  <a:lnTo>
                    <a:pt x="48" y="164"/>
                  </a:lnTo>
                  <a:lnTo>
                    <a:pt x="56" y="195"/>
                  </a:lnTo>
                  <a:lnTo>
                    <a:pt x="80" y="195"/>
                  </a:lnTo>
                  <a:lnTo>
                    <a:pt x="80" y="148"/>
                  </a:lnTo>
                  <a:lnTo>
                    <a:pt x="128" y="148"/>
                  </a:lnTo>
                  <a:lnTo>
                    <a:pt x="128" y="62"/>
                  </a:lnTo>
                  <a:lnTo>
                    <a:pt x="144" y="62"/>
                  </a:lnTo>
                  <a:lnTo>
                    <a:pt x="144" y="39"/>
                  </a:lnTo>
                  <a:lnTo>
                    <a:pt x="152" y="31"/>
                  </a:lnTo>
                  <a:lnTo>
                    <a:pt x="128" y="0"/>
                  </a:lnTo>
                  <a:lnTo>
                    <a:pt x="80" y="0"/>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6" name="Freeform 42">
              <a:extLst>
                <a:ext uri="{FF2B5EF4-FFF2-40B4-BE49-F238E27FC236}">
                  <a16:creationId xmlns:a16="http://schemas.microsoft.com/office/drawing/2014/main" id="{3281578C-4BB3-4F87-ADC1-130219F48017}"/>
                </a:ext>
              </a:extLst>
            </p:cNvPr>
            <p:cNvSpPr>
              <a:spLocks noChangeAspect="1"/>
            </p:cNvSpPr>
            <p:nvPr/>
          </p:nvSpPr>
          <p:spPr bwMode="auto">
            <a:xfrm>
              <a:off x="7845425" y="4151313"/>
              <a:ext cx="344488" cy="388937"/>
            </a:xfrm>
            <a:custGeom>
              <a:avLst/>
              <a:gdLst>
                <a:gd name="T0" fmla="*/ 2147483647 w 394"/>
                <a:gd name="T1" fmla="*/ 2147483647 h 423"/>
                <a:gd name="T2" fmla="*/ 2147483647 w 394"/>
                <a:gd name="T3" fmla="*/ 2147483647 h 423"/>
                <a:gd name="T4" fmla="*/ 2147483647 w 394"/>
                <a:gd name="T5" fmla="*/ 2147483647 h 423"/>
                <a:gd name="T6" fmla="*/ 2147483647 w 394"/>
                <a:gd name="T7" fmla="*/ 2147483647 h 423"/>
                <a:gd name="T8" fmla="*/ 2147483647 w 394"/>
                <a:gd name="T9" fmla="*/ 2147483647 h 423"/>
                <a:gd name="T10" fmla="*/ 2147483647 w 394"/>
                <a:gd name="T11" fmla="*/ 2147483647 h 423"/>
                <a:gd name="T12" fmla="*/ 2147483647 w 394"/>
                <a:gd name="T13" fmla="*/ 2147483647 h 423"/>
                <a:gd name="T14" fmla="*/ 0 w 394"/>
                <a:gd name="T15" fmla="*/ 2147483647 h 423"/>
                <a:gd name="T16" fmla="*/ 0 w 394"/>
                <a:gd name="T17" fmla="*/ 0 h 423"/>
                <a:gd name="T18" fmla="*/ 2147483647 w 394"/>
                <a:gd name="T19" fmla="*/ 0 h 423"/>
                <a:gd name="T20" fmla="*/ 2147483647 w 394"/>
                <a:gd name="T21" fmla="*/ 2147483647 h 423"/>
                <a:gd name="T22" fmla="*/ 2147483647 w 394"/>
                <a:gd name="T23" fmla="*/ 2147483647 h 423"/>
                <a:gd name="T24" fmla="*/ 2147483647 w 394"/>
                <a:gd name="T25" fmla="*/ 2147483647 h 423"/>
                <a:gd name="T26" fmla="*/ 2147483647 w 394"/>
                <a:gd name="T27" fmla="*/ 2147483647 h 423"/>
                <a:gd name="T28" fmla="*/ 2147483647 w 394"/>
                <a:gd name="T29" fmla="*/ 2147483647 h 423"/>
                <a:gd name="T30" fmla="*/ 2147483647 w 394"/>
                <a:gd name="T31" fmla="*/ 2147483647 h 423"/>
                <a:gd name="T32" fmla="*/ 2147483647 w 394"/>
                <a:gd name="T33" fmla="*/ 2147483647 h 423"/>
                <a:gd name="T34" fmla="*/ 2147483647 w 394"/>
                <a:gd name="T35" fmla="*/ 2147483647 h 423"/>
                <a:gd name="T36" fmla="*/ 2147483647 w 394"/>
                <a:gd name="T37" fmla="*/ 2147483647 h 423"/>
                <a:gd name="T38" fmla="*/ 2147483647 w 394"/>
                <a:gd name="T39" fmla="*/ 2147483647 h 423"/>
                <a:gd name="T40" fmla="*/ 2147483647 w 394"/>
                <a:gd name="T41" fmla="*/ 2147483647 h 423"/>
                <a:gd name="T42" fmla="*/ 2147483647 w 394"/>
                <a:gd name="T43" fmla="*/ 2147483647 h 423"/>
                <a:gd name="T44" fmla="*/ 2147483647 w 394"/>
                <a:gd name="T45" fmla="*/ 2147483647 h 4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4"/>
                <a:gd name="T70" fmla="*/ 0 h 423"/>
                <a:gd name="T71" fmla="*/ 394 w 394"/>
                <a:gd name="T72" fmla="*/ 423 h 4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4" h="423">
                  <a:moveTo>
                    <a:pt x="276" y="407"/>
                  </a:moveTo>
                  <a:lnTo>
                    <a:pt x="284" y="337"/>
                  </a:lnTo>
                  <a:lnTo>
                    <a:pt x="260" y="337"/>
                  </a:lnTo>
                  <a:lnTo>
                    <a:pt x="127" y="305"/>
                  </a:lnTo>
                  <a:lnTo>
                    <a:pt x="95" y="274"/>
                  </a:lnTo>
                  <a:lnTo>
                    <a:pt x="95" y="250"/>
                  </a:lnTo>
                  <a:lnTo>
                    <a:pt x="95" y="243"/>
                  </a:lnTo>
                  <a:lnTo>
                    <a:pt x="0" y="219"/>
                  </a:lnTo>
                  <a:lnTo>
                    <a:pt x="0" y="0"/>
                  </a:lnTo>
                  <a:lnTo>
                    <a:pt x="214" y="0"/>
                  </a:lnTo>
                  <a:lnTo>
                    <a:pt x="260" y="118"/>
                  </a:lnTo>
                  <a:lnTo>
                    <a:pt x="299" y="125"/>
                  </a:lnTo>
                  <a:lnTo>
                    <a:pt x="316" y="149"/>
                  </a:lnTo>
                  <a:lnTo>
                    <a:pt x="339" y="149"/>
                  </a:lnTo>
                  <a:lnTo>
                    <a:pt x="339" y="250"/>
                  </a:lnTo>
                  <a:lnTo>
                    <a:pt x="379" y="250"/>
                  </a:lnTo>
                  <a:lnTo>
                    <a:pt x="379" y="313"/>
                  </a:lnTo>
                  <a:lnTo>
                    <a:pt x="394" y="313"/>
                  </a:lnTo>
                  <a:lnTo>
                    <a:pt x="379" y="329"/>
                  </a:lnTo>
                  <a:lnTo>
                    <a:pt x="379" y="399"/>
                  </a:lnTo>
                  <a:lnTo>
                    <a:pt x="394" y="399"/>
                  </a:lnTo>
                  <a:lnTo>
                    <a:pt x="394" y="423"/>
                  </a:lnTo>
                  <a:lnTo>
                    <a:pt x="276" y="40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7" name="Freeform 43">
              <a:extLst>
                <a:ext uri="{FF2B5EF4-FFF2-40B4-BE49-F238E27FC236}">
                  <a16:creationId xmlns:a16="http://schemas.microsoft.com/office/drawing/2014/main" id="{53D6FD2F-8515-4A31-B7C4-2A8C21288F5D}"/>
                </a:ext>
              </a:extLst>
            </p:cNvPr>
            <p:cNvSpPr>
              <a:spLocks noChangeAspect="1"/>
            </p:cNvSpPr>
            <p:nvPr/>
          </p:nvSpPr>
          <p:spPr bwMode="auto">
            <a:xfrm>
              <a:off x="6759575" y="2249488"/>
              <a:ext cx="219075" cy="225425"/>
            </a:xfrm>
            <a:custGeom>
              <a:avLst/>
              <a:gdLst>
                <a:gd name="T0" fmla="*/ 2147483647 w 252"/>
                <a:gd name="T1" fmla="*/ 2147483647 h 243"/>
                <a:gd name="T2" fmla="*/ 2147483647 w 252"/>
                <a:gd name="T3" fmla="*/ 0 h 243"/>
                <a:gd name="T4" fmla="*/ 2147483647 w 252"/>
                <a:gd name="T5" fmla="*/ 2147483647 h 243"/>
                <a:gd name="T6" fmla="*/ 2147483647 w 252"/>
                <a:gd name="T7" fmla="*/ 2147483647 h 243"/>
                <a:gd name="T8" fmla="*/ 2147483647 w 252"/>
                <a:gd name="T9" fmla="*/ 2147483647 h 243"/>
                <a:gd name="T10" fmla="*/ 2147483647 w 252"/>
                <a:gd name="T11" fmla="*/ 2147483647 h 243"/>
                <a:gd name="T12" fmla="*/ 2147483647 w 252"/>
                <a:gd name="T13" fmla="*/ 2147483647 h 243"/>
                <a:gd name="T14" fmla="*/ 2147483647 w 252"/>
                <a:gd name="T15" fmla="*/ 2147483647 h 243"/>
                <a:gd name="T16" fmla="*/ 0 w 252"/>
                <a:gd name="T17" fmla="*/ 2147483647 h 243"/>
                <a:gd name="T18" fmla="*/ 0 w 252"/>
                <a:gd name="T19" fmla="*/ 2147483647 h 243"/>
                <a:gd name="T20" fmla="*/ 0 w 252"/>
                <a:gd name="T21" fmla="*/ 2147483647 h 243"/>
                <a:gd name="T22" fmla="*/ 2147483647 w 252"/>
                <a:gd name="T23" fmla="*/ 2147483647 h 2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243"/>
                <a:gd name="T38" fmla="*/ 252 w 252"/>
                <a:gd name="T39" fmla="*/ 243 h 2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243">
                  <a:moveTo>
                    <a:pt x="56" y="16"/>
                  </a:moveTo>
                  <a:lnTo>
                    <a:pt x="71" y="0"/>
                  </a:lnTo>
                  <a:lnTo>
                    <a:pt x="221" y="16"/>
                  </a:lnTo>
                  <a:lnTo>
                    <a:pt x="252" y="87"/>
                  </a:lnTo>
                  <a:lnTo>
                    <a:pt x="205" y="126"/>
                  </a:lnTo>
                  <a:lnTo>
                    <a:pt x="189" y="196"/>
                  </a:lnTo>
                  <a:lnTo>
                    <a:pt x="111" y="243"/>
                  </a:lnTo>
                  <a:lnTo>
                    <a:pt x="71" y="204"/>
                  </a:lnTo>
                  <a:lnTo>
                    <a:pt x="0" y="204"/>
                  </a:lnTo>
                  <a:lnTo>
                    <a:pt x="0" y="109"/>
                  </a:lnTo>
                  <a:lnTo>
                    <a:pt x="0" y="16"/>
                  </a:lnTo>
                  <a:lnTo>
                    <a:pt x="56" y="1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8" name="Freeform 44">
              <a:extLst>
                <a:ext uri="{FF2B5EF4-FFF2-40B4-BE49-F238E27FC236}">
                  <a16:creationId xmlns:a16="http://schemas.microsoft.com/office/drawing/2014/main" id="{F55CD4E0-EC4C-471A-9475-6F8D83995847}"/>
                </a:ext>
              </a:extLst>
            </p:cNvPr>
            <p:cNvSpPr>
              <a:spLocks noChangeAspect="1"/>
            </p:cNvSpPr>
            <p:nvPr/>
          </p:nvSpPr>
          <p:spPr bwMode="auto">
            <a:xfrm>
              <a:off x="7742238" y="3735388"/>
              <a:ext cx="330200" cy="298450"/>
            </a:xfrm>
            <a:custGeom>
              <a:avLst/>
              <a:gdLst>
                <a:gd name="T0" fmla="*/ 2147483647 w 378"/>
                <a:gd name="T1" fmla="*/ 2147483647 h 323"/>
                <a:gd name="T2" fmla="*/ 2147483647 w 378"/>
                <a:gd name="T3" fmla="*/ 2147483647 h 323"/>
                <a:gd name="T4" fmla="*/ 0 w 378"/>
                <a:gd name="T5" fmla="*/ 2147483647 h 323"/>
                <a:gd name="T6" fmla="*/ 0 w 378"/>
                <a:gd name="T7" fmla="*/ 2147483647 h 323"/>
                <a:gd name="T8" fmla="*/ 2147483647 w 378"/>
                <a:gd name="T9" fmla="*/ 2147483647 h 323"/>
                <a:gd name="T10" fmla="*/ 2147483647 w 378"/>
                <a:gd name="T11" fmla="*/ 2147483647 h 323"/>
                <a:gd name="T12" fmla="*/ 2147483647 w 378"/>
                <a:gd name="T13" fmla="*/ 2147483647 h 323"/>
                <a:gd name="T14" fmla="*/ 2147483647 w 378"/>
                <a:gd name="T15" fmla="*/ 2147483647 h 323"/>
                <a:gd name="T16" fmla="*/ 2147483647 w 378"/>
                <a:gd name="T17" fmla="*/ 2147483647 h 323"/>
                <a:gd name="T18" fmla="*/ 2147483647 w 378"/>
                <a:gd name="T19" fmla="*/ 2147483647 h 323"/>
                <a:gd name="T20" fmla="*/ 2147483647 w 378"/>
                <a:gd name="T21" fmla="*/ 2147483647 h 323"/>
                <a:gd name="T22" fmla="*/ 2147483647 w 378"/>
                <a:gd name="T23" fmla="*/ 2147483647 h 323"/>
                <a:gd name="T24" fmla="*/ 2147483647 w 378"/>
                <a:gd name="T25" fmla="*/ 0 h 323"/>
                <a:gd name="T26" fmla="*/ 2147483647 w 378"/>
                <a:gd name="T27" fmla="*/ 2147483647 h 323"/>
                <a:gd name="T28" fmla="*/ 2147483647 w 378"/>
                <a:gd name="T29" fmla="*/ 2147483647 h 323"/>
                <a:gd name="T30" fmla="*/ 2147483647 w 378"/>
                <a:gd name="T31" fmla="*/ 2147483647 h 323"/>
                <a:gd name="T32" fmla="*/ 2147483647 w 378"/>
                <a:gd name="T33" fmla="*/ 2147483647 h 323"/>
                <a:gd name="T34" fmla="*/ 2147483647 w 378"/>
                <a:gd name="T35" fmla="*/ 2147483647 h 323"/>
                <a:gd name="T36" fmla="*/ 2147483647 w 378"/>
                <a:gd name="T37" fmla="*/ 2147483647 h 323"/>
                <a:gd name="T38" fmla="*/ 2147483647 w 378"/>
                <a:gd name="T39" fmla="*/ 2147483647 h 323"/>
                <a:gd name="T40" fmla="*/ 2147483647 w 378"/>
                <a:gd name="T41" fmla="*/ 2147483647 h 3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8"/>
                <a:gd name="T64" fmla="*/ 0 h 323"/>
                <a:gd name="T65" fmla="*/ 378 w 378"/>
                <a:gd name="T66" fmla="*/ 323 h 3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8" h="323">
                  <a:moveTo>
                    <a:pt x="237" y="323"/>
                  </a:moveTo>
                  <a:lnTo>
                    <a:pt x="213" y="292"/>
                  </a:lnTo>
                  <a:lnTo>
                    <a:pt x="0" y="275"/>
                  </a:lnTo>
                  <a:lnTo>
                    <a:pt x="0" y="236"/>
                  </a:lnTo>
                  <a:lnTo>
                    <a:pt x="24" y="236"/>
                  </a:lnTo>
                  <a:lnTo>
                    <a:pt x="55" y="190"/>
                  </a:lnTo>
                  <a:lnTo>
                    <a:pt x="63" y="142"/>
                  </a:lnTo>
                  <a:lnTo>
                    <a:pt x="87" y="126"/>
                  </a:lnTo>
                  <a:lnTo>
                    <a:pt x="87" y="110"/>
                  </a:lnTo>
                  <a:lnTo>
                    <a:pt x="102" y="95"/>
                  </a:lnTo>
                  <a:lnTo>
                    <a:pt x="102" y="24"/>
                  </a:lnTo>
                  <a:lnTo>
                    <a:pt x="189" y="24"/>
                  </a:lnTo>
                  <a:lnTo>
                    <a:pt x="213" y="0"/>
                  </a:lnTo>
                  <a:lnTo>
                    <a:pt x="213" y="95"/>
                  </a:lnTo>
                  <a:lnTo>
                    <a:pt x="363" y="95"/>
                  </a:lnTo>
                  <a:lnTo>
                    <a:pt x="363" y="181"/>
                  </a:lnTo>
                  <a:lnTo>
                    <a:pt x="378" y="181"/>
                  </a:lnTo>
                  <a:lnTo>
                    <a:pt x="378" y="244"/>
                  </a:lnTo>
                  <a:lnTo>
                    <a:pt x="363" y="244"/>
                  </a:lnTo>
                  <a:lnTo>
                    <a:pt x="363" y="323"/>
                  </a:lnTo>
                  <a:lnTo>
                    <a:pt x="237" y="32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59" name="Freeform 45">
              <a:extLst>
                <a:ext uri="{FF2B5EF4-FFF2-40B4-BE49-F238E27FC236}">
                  <a16:creationId xmlns:a16="http://schemas.microsoft.com/office/drawing/2014/main" id="{8E22FB7B-9C58-483E-9D13-CC92C8D0113B}"/>
                </a:ext>
              </a:extLst>
            </p:cNvPr>
            <p:cNvSpPr>
              <a:spLocks noChangeAspect="1"/>
            </p:cNvSpPr>
            <p:nvPr/>
          </p:nvSpPr>
          <p:spPr bwMode="auto">
            <a:xfrm>
              <a:off x="7205663" y="4048125"/>
              <a:ext cx="317500" cy="195263"/>
            </a:xfrm>
            <a:custGeom>
              <a:avLst/>
              <a:gdLst>
                <a:gd name="T0" fmla="*/ 2147483647 w 361"/>
                <a:gd name="T1" fmla="*/ 2147483647 h 212"/>
                <a:gd name="T2" fmla="*/ 2147483647 w 361"/>
                <a:gd name="T3" fmla="*/ 2147483647 h 212"/>
                <a:gd name="T4" fmla="*/ 2147483647 w 361"/>
                <a:gd name="T5" fmla="*/ 2147483647 h 212"/>
                <a:gd name="T6" fmla="*/ 0 w 361"/>
                <a:gd name="T7" fmla="*/ 2147483647 h 212"/>
                <a:gd name="T8" fmla="*/ 0 w 361"/>
                <a:gd name="T9" fmla="*/ 2147483647 h 212"/>
                <a:gd name="T10" fmla="*/ 0 w 361"/>
                <a:gd name="T11" fmla="*/ 2147483647 h 212"/>
                <a:gd name="T12" fmla="*/ 2147483647 w 361"/>
                <a:gd name="T13" fmla="*/ 0 h 212"/>
                <a:gd name="T14" fmla="*/ 2147483647 w 361"/>
                <a:gd name="T15" fmla="*/ 0 h 212"/>
                <a:gd name="T16" fmla="*/ 2147483647 w 361"/>
                <a:gd name="T17" fmla="*/ 2147483647 h 212"/>
                <a:gd name="T18" fmla="*/ 2147483647 w 361"/>
                <a:gd name="T19" fmla="*/ 2147483647 h 212"/>
                <a:gd name="T20" fmla="*/ 2147483647 w 361"/>
                <a:gd name="T21" fmla="*/ 0 h 212"/>
                <a:gd name="T22" fmla="*/ 2147483647 w 361"/>
                <a:gd name="T23" fmla="*/ 0 h 212"/>
                <a:gd name="T24" fmla="*/ 2147483647 w 361"/>
                <a:gd name="T25" fmla="*/ 2147483647 h 212"/>
                <a:gd name="T26" fmla="*/ 2147483647 w 361"/>
                <a:gd name="T27" fmla="*/ 2147483647 h 212"/>
                <a:gd name="T28" fmla="*/ 2147483647 w 361"/>
                <a:gd name="T29" fmla="*/ 2147483647 h 212"/>
                <a:gd name="T30" fmla="*/ 2147483647 w 361"/>
                <a:gd name="T31" fmla="*/ 2147483647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212"/>
                <a:gd name="T50" fmla="*/ 361 w 361"/>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212">
                  <a:moveTo>
                    <a:pt x="306" y="212"/>
                  </a:moveTo>
                  <a:lnTo>
                    <a:pt x="189" y="212"/>
                  </a:lnTo>
                  <a:lnTo>
                    <a:pt x="149" y="212"/>
                  </a:lnTo>
                  <a:lnTo>
                    <a:pt x="0" y="205"/>
                  </a:lnTo>
                  <a:lnTo>
                    <a:pt x="0" y="181"/>
                  </a:lnTo>
                  <a:lnTo>
                    <a:pt x="0" y="150"/>
                  </a:lnTo>
                  <a:lnTo>
                    <a:pt x="8" y="0"/>
                  </a:lnTo>
                  <a:lnTo>
                    <a:pt x="180" y="0"/>
                  </a:lnTo>
                  <a:lnTo>
                    <a:pt x="180" y="17"/>
                  </a:lnTo>
                  <a:lnTo>
                    <a:pt x="189" y="17"/>
                  </a:lnTo>
                  <a:lnTo>
                    <a:pt x="251" y="0"/>
                  </a:lnTo>
                  <a:lnTo>
                    <a:pt x="345" y="0"/>
                  </a:lnTo>
                  <a:lnTo>
                    <a:pt x="361" y="86"/>
                  </a:lnTo>
                  <a:lnTo>
                    <a:pt x="330" y="110"/>
                  </a:lnTo>
                  <a:lnTo>
                    <a:pt x="306" y="181"/>
                  </a:lnTo>
                  <a:lnTo>
                    <a:pt x="306" y="212"/>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0" name="Freeform 46">
              <a:extLst>
                <a:ext uri="{FF2B5EF4-FFF2-40B4-BE49-F238E27FC236}">
                  <a16:creationId xmlns:a16="http://schemas.microsoft.com/office/drawing/2014/main" id="{382986F4-33A9-4811-AE07-60EAA953FF5B}"/>
                </a:ext>
              </a:extLst>
            </p:cNvPr>
            <p:cNvSpPr>
              <a:spLocks noChangeAspect="1"/>
            </p:cNvSpPr>
            <p:nvPr/>
          </p:nvSpPr>
          <p:spPr bwMode="auto">
            <a:xfrm>
              <a:off x="8166100" y="2503488"/>
              <a:ext cx="263525" cy="225425"/>
            </a:xfrm>
            <a:custGeom>
              <a:avLst/>
              <a:gdLst>
                <a:gd name="T0" fmla="*/ 2147483647 w 300"/>
                <a:gd name="T1" fmla="*/ 2147483647 h 243"/>
                <a:gd name="T2" fmla="*/ 2147483647 w 300"/>
                <a:gd name="T3" fmla="*/ 2147483647 h 243"/>
                <a:gd name="T4" fmla="*/ 2147483647 w 300"/>
                <a:gd name="T5" fmla="*/ 2147483647 h 243"/>
                <a:gd name="T6" fmla="*/ 2147483647 w 300"/>
                <a:gd name="T7" fmla="*/ 2147483647 h 243"/>
                <a:gd name="T8" fmla="*/ 2147483647 w 300"/>
                <a:gd name="T9" fmla="*/ 2147483647 h 243"/>
                <a:gd name="T10" fmla="*/ 2147483647 w 300"/>
                <a:gd name="T11" fmla="*/ 2147483647 h 243"/>
                <a:gd name="T12" fmla="*/ 2147483647 w 300"/>
                <a:gd name="T13" fmla="*/ 2147483647 h 243"/>
                <a:gd name="T14" fmla="*/ 2147483647 w 300"/>
                <a:gd name="T15" fmla="*/ 2147483647 h 243"/>
                <a:gd name="T16" fmla="*/ 2147483647 w 300"/>
                <a:gd name="T17" fmla="*/ 2147483647 h 243"/>
                <a:gd name="T18" fmla="*/ 2147483647 w 300"/>
                <a:gd name="T19" fmla="*/ 2147483647 h 243"/>
                <a:gd name="T20" fmla="*/ 0 w 300"/>
                <a:gd name="T21" fmla="*/ 2147483647 h 243"/>
                <a:gd name="T22" fmla="*/ 2147483647 w 300"/>
                <a:gd name="T23" fmla="*/ 2147483647 h 243"/>
                <a:gd name="T24" fmla="*/ 2147483647 w 300"/>
                <a:gd name="T25" fmla="*/ 0 h 243"/>
                <a:gd name="T26" fmla="*/ 2147483647 w 300"/>
                <a:gd name="T27" fmla="*/ 2147483647 h 243"/>
                <a:gd name="T28" fmla="*/ 2147483647 w 300"/>
                <a:gd name="T29" fmla="*/ 2147483647 h 2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0"/>
                <a:gd name="T46" fmla="*/ 0 h 243"/>
                <a:gd name="T47" fmla="*/ 300 w 300"/>
                <a:gd name="T48" fmla="*/ 243 h 2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0" h="243">
                  <a:moveTo>
                    <a:pt x="189" y="62"/>
                  </a:moveTo>
                  <a:lnTo>
                    <a:pt x="221" y="78"/>
                  </a:lnTo>
                  <a:lnTo>
                    <a:pt x="245" y="78"/>
                  </a:lnTo>
                  <a:lnTo>
                    <a:pt x="300" y="109"/>
                  </a:lnTo>
                  <a:lnTo>
                    <a:pt x="102" y="243"/>
                  </a:lnTo>
                  <a:lnTo>
                    <a:pt x="39" y="149"/>
                  </a:lnTo>
                  <a:lnTo>
                    <a:pt x="32" y="126"/>
                  </a:lnTo>
                  <a:lnTo>
                    <a:pt x="39" y="126"/>
                  </a:lnTo>
                  <a:lnTo>
                    <a:pt x="8" y="109"/>
                  </a:lnTo>
                  <a:lnTo>
                    <a:pt x="24" y="78"/>
                  </a:lnTo>
                  <a:lnTo>
                    <a:pt x="0" y="47"/>
                  </a:lnTo>
                  <a:lnTo>
                    <a:pt x="24" y="31"/>
                  </a:lnTo>
                  <a:lnTo>
                    <a:pt x="63" y="0"/>
                  </a:lnTo>
                  <a:lnTo>
                    <a:pt x="174" y="16"/>
                  </a:lnTo>
                  <a:lnTo>
                    <a:pt x="189" y="6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1" name="Freeform 47">
              <a:extLst>
                <a:ext uri="{FF2B5EF4-FFF2-40B4-BE49-F238E27FC236}">
                  <a16:creationId xmlns:a16="http://schemas.microsoft.com/office/drawing/2014/main" id="{A6C0819E-96D8-48F1-A1FC-EB80008F2DE9}"/>
                </a:ext>
              </a:extLst>
            </p:cNvPr>
            <p:cNvSpPr>
              <a:spLocks noChangeAspect="1"/>
            </p:cNvSpPr>
            <p:nvPr/>
          </p:nvSpPr>
          <p:spPr bwMode="auto">
            <a:xfrm>
              <a:off x="7470775" y="4033838"/>
              <a:ext cx="174625" cy="209550"/>
            </a:xfrm>
            <a:custGeom>
              <a:avLst/>
              <a:gdLst>
                <a:gd name="T0" fmla="*/ 2147483647 w 199"/>
                <a:gd name="T1" fmla="*/ 2147483647 h 226"/>
                <a:gd name="T2" fmla="*/ 2147483647 w 199"/>
                <a:gd name="T3" fmla="*/ 2147483647 h 226"/>
                <a:gd name="T4" fmla="*/ 2147483647 w 199"/>
                <a:gd name="T5" fmla="*/ 2147483647 h 226"/>
                <a:gd name="T6" fmla="*/ 2147483647 w 199"/>
                <a:gd name="T7" fmla="*/ 2147483647 h 226"/>
                <a:gd name="T8" fmla="*/ 2147483647 w 199"/>
                <a:gd name="T9" fmla="*/ 2147483647 h 226"/>
                <a:gd name="T10" fmla="*/ 2147483647 w 199"/>
                <a:gd name="T11" fmla="*/ 2147483647 h 226"/>
                <a:gd name="T12" fmla="*/ 2147483647 w 199"/>
                <a:gd name="T13" fmla="*/ 2147483647 h 226"/>
                <a:gd name="T14" fmla="*/ 2147483647 w 199"/>
                <a:gd name="T15" fmla="*/ 2147483647 h 226"/>
                <a:gd name="T16" fmla="*/ 2147483647 w 199"/>
                <a:gd name="T17" fmla="*/ 2147483647 h 226"/>
                <a:gd name="T18" fmla="*/ 2147483647 w 199"/>
                <a:gd name="T19" fmla="*/ 2147483647 h 226"/>
                <a:gd name="T20" fmla="*/ 0 w 199"/>
                <a:gd name="T21" fmla="*/ 2147483647 h 226"/>
                <a:gd name="T22" fmla="*/ 2147483647 w 199"/>
                <a:gd name="T23" fmla="*/ 2147483647 h 226"/>
                <a:gd name="T24" fmla="*/ 2147483647 w 199"/>
                <a:gd name="T25" fmla="*/ 2147483647 h 226"/>
                <a:gd name="T26" fmla="*/ 2147483647 w 199"/>
                <a:gd name="T27" fmla="*/ 2147483647 h 226"/>
                <a:gd name="T28" fmla="*/ 2147483647 w 199"/>
                <a:gd name="T29" fmla="*/ 2147483647 h 226"/>
                <a:gd name="T30" fmla="*/ 2147483647 w 199"/>
                <a:gd name="T31" fmla="*/ 0 h 226"/>
                <a:gd name="T32" fmla="*/ 2147483647 w 199"/>
                <a:gd name="T33" fmla="*/ 2147483647 h 2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9"/>
                <a:gd name="T52" fmla="*/ 0 h 226"/>
                <a:gd name="T53" fmla="*/ 199 w 199"/>
                <a:gd name="T54" fmla="*/ 226 h 2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9" h="226">
                  <a:moveTo>
                    <a:pt x="96" y="39"/>
                  </a:moveTo>
                  <a:lnTo>
                    <a:pt x="167" y="78"/>
                  </a:lnTo>
                  <a:lnTo>
                    <a:pt x="167" y="109"/>
                  </a:lnTo>
                  <a:lnTo>
                    <a:pt x="191" y="148"/>
                  </a:lnTo>
                  <a:lnTo>
                    <a:pt x="183" y="179"/>
                  </a:lnTo>
                  <a:lnTo>
                    <a:pt x="199" y="210"/>
                  </a:lnTo>
                  <a:lnTo>
                    <a:pt x="199" y="226"/>
                  </a:lnTo>
                  <a:lnTo>
                    <a:pt x="72" y="226"/>
                  </a:lnTo>
                  <a:lnTo>
                    <a:pt x="55" y="210"/>
                  </a:lnTo>
                  <a:lnTo>
                    <a:pt x="24" y="210"/>
                  </a:lnTo>
                  <a:lnTo>
                    <a:pt x="0" y="195"/>
                  </a:lnTo>
                  <a:lnTo>
                    <a:pt x="24" y="125"/>
                  </a:lnTo>
                  <a:lnTo>
                    <a:pt x="55" y="101"/>
                  </a:lnTo>
                  <a:lnTo>
                    <a:pt x="40" y="15"/>
                  </a:lnTo>
                  <a:lnTo>
                    <a:pt x="72" y="15"/>
                  </a:lnTo>
                  <a:lnTo>
                    <a:pt x="96" y="0"/>
                  </a:lnTo>
                  <a:lnTo>
                    <a:pt x="96" y="39"/>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2" name="Freeform 48">
              <a:extLst>
                <a:ext uri="{FF2B5EF4-FFF2-40B4-BE49-F238E27FC236}">
                  <a16:creationId xmlns:a16="http://schemas.microsoft.com/office/drawing/2014/main" id="{4C4DAFF1-9225-4032-9F68-68B46BE8E433}"/>
                </a:ext>
              </a:extLst>
            </p:cNvPr>
            <p:cNvSpPr>
              <a:spLocks noChangeAspect="1"/>
            </p:cNvSpPr>
            <p:nvPr/>
          </p:nvSpPr>
          <p:spPr bwMode="auto">
            <a:xfrm>
              <a:off x="6580188" y="2620963"/>
              <a:ext cx="331787" cy="217487"/>
            </a:xfrm>
            <a:custGeom>
              <a:avLst/>
              <a:gdLst>
                <a:gd name="T0" fmla="*/ 2147483647 w 377"/>
                <a:gd name="T1" fmla="*/ 2147483647 h 234"/>
                <a:gd name="T2" fmla="*/ 2147483647 w 377"/>
                <a:gd name="T3" fmla="*/ 2147483647 h 234"/>
                <a:gd name="T4" fmla="*/ 2147483647 w 377"/>
                <a:gd name="T5" fmla="*/ 0 h 234"/>
                <a:gd name="T6" fmla="*/ 2147483647 w 377"/>
                <a:gd name="T7" fmla="*/ 2147483647 h 234"/>
                <a:gd name="T8" fmla="*/ 2147483647 w 377"/>
                <a:gd name="T9" fmla="*/ 2147483647 h 234"/>
                <a:gd name="T10" fmla="*/ 2147483647 w 377"/>
                <a:gd name="T11" fmla="*/ 2147483647 h 234"/>
                <a:gd name="T12" fmla="*/ 2147483647 w 377"/>
                <a:gd name="T13" fmla="*/ 2147483647 h 234"/>
                <a:gd name="T14" fmla="*/ 2147483647 w 377"/>
                <a:gd name="T15" fmla="*/ 2147483647 h 234"/>
                <a:gd name="T16" fmla="*/ 2147483647 w 377"/>
                <a:gd name="T17" fmla="*/ 2147483647 h 234"/>
                <a:gd name="T18" fmla="*/ 2147483647 w 377"/>
                <a:gd name="T19" fmla="*/ 2147483647 h 234"/>
                <a:gd name="T20" fmla="*/ 2147483647 w 377"/>
                <a:gd name="T21" fmla="*/ 2147483647 h 234"/>
                <a:gd name="T22" fmla="*/ 2147483647 w 377"/>
                <a:gd name="T23" fmla="*/ 2147483647 h 234"/>
                <a:gd name="T24" fmla="*/ 2147483647 w 377"/>
                <a:gd name="T25" fmla="*/ 2147483647 h 234"/>
                <a:gd name="T26" fmla="*/ 2147483647 w 377"/>
                <a:gd name="T27" fmla="*/ 2147483647 h 234"/>
                <a:gd name="T28" fmla="*/ 2147483647 w 377"/>
                <a:gd name="T29" fmla="*/ 2147483647 h 234"/>
                <a:gd name="T30" fmla="*/ 2147483647 w 377"/>
                <a:gd name="T31" fmla="*/ 2147483647 h 234"/>
                <a:gd name="T32" fmla="*/ 2147483647 w 377"/>
                <a:gd name="T33" fmla="*/ 2147483647 h 234"/>
                <a:gd name="T34" fmla="*/ 2147483647 w 377"/>
                <a:gd name="T35" fmla="*/ 2147483647 h 234"/>
                <a:gd name="T36" fmla="*/ 2147483647 w 377"/>
                <a:gd name="T37" fmla="*/ 2147483647 h 234"/>
                <a:gd name="T38" fmla="*/ 0 w 377"/>
                <a:gd name="T39" fmla="*/ 2147483647 h 234"/>
                <a:gd name="T40" fmla="*/ 2147483647 w 377"/>
                <a:gd name="T41" fmla="*/ 2147483647 h 2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7"/>
                <a:gd name="T64" fmla="*/ 0 h 234"/>
                <a:gd name="T65" fmla="*/ 377 w 377"/>
                <a:gd name="T66" fmla="*/ 234 h 2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7" h="234">
                  <a:moveTo>
                    <a:pt x="23" y="47"/>
                  </a:moveTo>
                  <a:lnTo>
                    <a:pt x="55" y="70"/>
                  </a:lnTo>
                  <a:lnTo>
                    <a:pt x="117" y="0"/>
                  </a:lnTo>
                  <a:lnTo>
                    <a:pt x="291" y="16"/>
                  </a:lnTo>
                  <a:lnTo>
                    <a:pt x="275" y="47"/>
                  </a:lnTo>
                  <a:lnTo>
                    <a:pt x="291" y="86"/>
                  </a:lnTo>
                  <a:lnTo>
                    <a:pt x="314" y="117"/>
                  </a:lnTo>
                  <a:lnTo>
                    <a:pt x="354" y="149"/>
                  </a:lnTo>
                  <a:lnTo>
                    <a:pt x="377" y="195"/>
                  </a:lnTo>
                  <a:lnTo>
                    <a:pt x="361" y="195"/>
                  </a:lnTo>
                  <a:lnTo>
                    <a:pt x="361" y="212"/>
                  </a:lnTo>
                  <a:lnTo>
                    <a:pt x="117" y="212"/>
                  </a:lnTo>
                  <a:lnTo>
                    <a:pt x="117" y="234"/>
                  </a:lnTo>
                  <a:lnTo>
                    <a:pt x="109" y="234"/>
                  </a:lnTo>
                  <a:lnTo>
                    <a:pt x="102" y="227"/>
                  </a:lnTo>
                  <a:lnTo>
                    <a:pt x="109" y="212"/>
                  </a:lnTo>
                  <a:lnTo>
                    <a:pt x="55" y="212"/>
                  </a:lnTo>
                  <a:lnTo>
                    <a:pt x="55" y="172"/>
                  </a:lnTo>
                  <a:lnTo>
                    <a:pt x="46" y="172"/>
                  </a:lnTo>
                  <a:lnTo>
                    <a:pt x="0" y="70"/>
                  </a:lnTo>
                  <a:lnTo>
                    <a:pt x="23" y="4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3" name="Freeform 49">
              <a:extLst>
                <a:ext uri="{FF2B5EF4-FFF2-40B4-BE49-F238E27FC236}">
                  <a16:creationId xmlns:a16="http://schemas.microsoft.com/office/drawing/2014/main" id="{9F5C5AC5-5B72-4935-82D4-8E25E98A96B1}"/>
                </a:ext>
              </a:extLst>
            </p:cNvPr>
            <p:cNvSpPr>
              <a:spLocks noChangeAspect="1"/>
            </p:cNvSpPr>
            <p:nvPr/>
          </p:nvSpPr>
          <p:spPr bwMode="auto">
            <a:xfrm>
              <a:off x="7081838" y="3062288"/>
              <a:ext cx="307975" cy="203200"/>
            </a:xfrm>
            <a:custGeom>
              <a:avLst/>
              <a:gdLst>
                <a:gd name="T0" fmla="*/ 2147483647 w 353"/>
                <a:gd name="T1" fmla="*/ 2147483647 h 220"/>
                <a:gd name="T2" fmla="*/ 2147483647 w 353"/>
                <a:gd name="T3" fmla="*/ 2147483647 h 220"/>
                <a:gd name="T4" fmla="*/ 2147483647 w 353"/>
                <a:gd name="T5" fmla="*/ 2147483647 h 220"/>
                <a:gd name="T6" fmla="*/ 2147483647 w 353"/>
                <a:gd name="T7" fmla="*/ 2147483647 h 220"/>
                <a:gd name="T8" fmla="*/ 2147483647 w 353"/>
                <a:gd name="T9" fmla="*/ 2147483647 h 220"/>
                <a:gd name="T10" fmla="*/ 2147483647 w 353"/>
                <a:gd name="T11" fmla="*/ 2147483647 h 220"/>
                <a:gd name="T12" fmla="*/ 2147483647 w 353"/>
                <a:gd name="T13" fmla="*/ 2147483647 h 220"/>
                <a:gd name="T14" fmla="*/ 2147483647 w 353"/>
                <a:gd name="T15" fmla="*/ 2147483647 h 220"/>
                <a:gd name="T16" fmla="*/ 2147483647 w 353"/>
                <a:gd name="T17" fmla="*/ 2147483647 h 220"/>
                <a:gd name="T18" fmla="*/ 2147483647 w 353"/>
                <a:gd name="T19" fmla="*/ 2147483647 h 220"/>
                <a:gd name="T20" fmla="*/ 2147483647 w 353"/>
                <a:gd name="T21" fmla="*/ 2147483647 h 220"/>
                <a:gd name="T22" fmla="*/ 0 w 353"/>
                <a:gd name="T23" fmla="*/ 2147483647 h 220"/>
                <a:gd name="T24" fmla="*/ 2147483647 w 353"/>
                <a:gd name="T25" fmla="*/ 2147483647 h 220"/>
                <a:gd name="T26" fmla="*/ 2147483647 w 353"/>
                <a:gd name="T27" fmla="*/ 2147483647 h 220"/>
                <a:gd name="T28" fmla="*/ 2147483647 w 353"/>
                <a:gd name="T29" fmla="*/ 0 h 220"/>
                <a:gd name="T30" fmla="*/ 2147483647 w 353"/>
                <a:gd name="T31" fmla="*/ 0 h 220"/>
                <a:gd name="T32" fmla="*/ 2147483647 w 353"/>
                <a:gd name="T33" fmla="*/ 2147483647 h 2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220"/>
                <a:gd name="T53" fmla="*/ 353 w 353"/>
                <a:gd name="T54" fmla="*/ 220 h 2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220">
                  <a:moveTo>
                    <a:pt x="228" y="15"/>
                  </a:moveTo>
                  <a:lnTo>
                    <a:pt x="267" y="79"/>
                  </a:lnTo>
                  <a:lnTo>
                    <a:pt x="353" y="111"/>
                  </a:lnTo>
                  <a:lnTo>
                    <a:pt x="306" y="111"/>
                  </a:lnTo>
                  <a:lnTo>
                    <a:pt x="188" y="181"/>
                  </a:lnTo>
                  <a:lnTo>
                    <a:pt x="181" y="205"/>
                  </a:lnTo>
                  <a:lnTo>
                    <a:pt x="142" y="220"/>
                  </a:lnTo>
                  <a:lnTo>
                    <a:pt x="95" y="189"/>
                  </a:lnTo>
                  <a:lnTo>
                    <a:pt x="95" y="158"/>
                  </a:lnTo>
                  <a:lnTo>
                    <a:pt x="95" y="150"/>
                  </a:lnTo>
                  <a:lnTo>
                    <a:pt x="79" y="118"/>
                  </a:lnTo>
                  <a:lnTo>
                    <a:pt x="0" y="118"/>
                  </a:lnTo>
                  <a:lnTo>
                    <a:pt x="47" y="32"/>
                  </a:lnTo>
                  <a:lnTo>
                    <a:pt x="55" y="32"/>
                  </a:lnTo>
                  <a:lnTo>
                    <a:pt x="55" y="0"/>
                  </a:lnTo>
                  <a:lnTo>
                    <a:pt x="228" y="0"/>
                  </a:lnTo>
                  <a:lnTo>
                    <a:pt x="228" y="1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4" name="Freeform 50">
              <a:extLst>
                <a:ext uri="{FF2B5EF4-FFF2-40B4-BE49-F238E27FC236}">
                  <a16:creationId xmlns:a16="http://schemas.microsoft.com/office/drawing/2014/main" id="{5A279E99-9500-4552-9F1E-EE3577299A4F}"/>
                </a:ext>
              </a:extLst>
            </p:cNvPr>
            <p:cNvSpPr>
              <a:spLocks noChangeAspect="1"/>
            </p:cNvSpPr>
            <p:nvPr/>
          </p:nvSpPr>
          <p:spPr bwMode="auto">
            <a:xfrm>
              <a:off x="7232650" y="3589338"/>
              <a:ext cx="219075" cy="146050"/>
            </a:xfrm>
            <a:custGeom>
              <a:avLst/>
              <a:gdLst>
                <a:gd name="T0" fmla="*/ 0 w 252"/>
                <a:gd name="T1" fmla="*/ 0 h 156"/>
                <a:gd name="T2" fmla="*/ 2147483647 w 252"/>
                <a:gd name="T3" fmla="*/ 2147483647 h 156"/>
                <a:gd name="T4" fmla="*/ 2147483647 w 252"/>
                <a:gd name="T5" fmla="*/ 2147483647 h 156"/>
                <a:gd name="T6" fmla="*/ 2147483647 w 252"/>
                <a:gd name="T7" fmla="*/ 2147483647 h 156"/>
                <a:gd name="T8" fmla="*/ 2147483647 w 252"/>
                <a:gd name="T9" fmla="*/ 2147483647 h 156"/>
                <a:gd name="T10" fmla="*/ 2147483647 w 252"/>
                <a:gd name="T11" fmla="*/ 2147483647 h 156"/>
                <a:gd name="T12" fmla="*/ 2147483647 w 252"/>
                <a:gd name="T13" fmla="*/ 2147483647 h 156"/>
                <a:gd name="T14" fmla="*/ 2147483647 w 252"/>
                <a:gd name="T15" fmla="*/ 2147483647 h 156"/>
                <a:gd name="T16" fmla="*/ 2147483647 w 252"/>
                <a:gd name="T17" fmla="*/ 2147483647 h 156"/>
                <a:gd name="T18" fmla="*/ 2147483647 w 252"/>
                <a:gd name="T19" fmla="*/ 2147483647 h 156"/>
                <a:gd name="T20" fmla="*/ 2147483647 w 252"/>
                <a:gd name="T21" fmla="*/ 2147483647 h 156"/>
                <a:gd name="T22" fmla="*/ 2147483647 w 252"/>
                <a:gd name="T23" fmla="*/ 2147483647 h 156"/>
                <a:gd name="T24" fmla="*/ 2147483647 w 252"/>
                <a:gd name="T25" fmla="*/ 2147483647 h 156"/>
                <a:gd name="T26" fmla="*/ 0 w 252"/>
                <a:gd name="T27" fmla="*/ 0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2"/>
                <a:gd name="T43" fmla="*/ 0 h 156"/>
                <a:gd name="T44" fmla="*/ 252 w 252"/>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2" h="156">
                  <a:moveTo>
                    <a:pt x="0" y="0"/>
                  </a:moveTo>
                  <a:lnTo>
                    <a:pt x="31" y="62"/>
                  </a:lnTo>
                  <a:lnTo>
                    <a:pt x="31" y="86"/>
                  </a:lnTo>
                  <a:lnTo>
                    <a:pt x="16" y="94"/>
                  </a:lnTo>
                  <a:lnTo>
                    <a:pt x="31" y="117"/>
                  </a:lnTo>
                  <a:lnTo>
                    <a:pt x="16" y="133"/>
                  </a:lnTo>
                  <a:lnTo>
                    <a:pt x="71" y="133"/>
                  </a:lnTo>
                  <a:lnTo>
                    <a:pt x="71" y="156"/>
                  </a:lnTo>
                  <a:lnTo>
                    <a:pt x="87" y="133"/>
                  </a:lnTo>
                  <a:lnTo>
                    <a:pt x="118" y="156"/>
                  </a:lnTo>
                  <a:lnTo>
                    <a:pt x="244" y="156"/>
                  </a:lnTo>
                  <a:lnTo>
                    <a:pt x="244" y="125"/>
                  </a:lnTo>
                  <a:lnTo>
                    <a:pt x="252" y="7"/>
                  </a:lnTo>
                  <a:lnTo>
                    <a:pt x="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5" name="Freeform 51">
              <a:extLst>
                <a:ext uri="{FF2B5EF4-FFF2-40B4-BE49-F238E27FC236}">
                  <a16:creationId xmlns:a16="http://schemas.microsoft.com/office/drawing/2014/main" id="{A176C398-B0DE-421C-8E65-2937B314E230}"/>
                </a:ext>
              </a:extLst>
            </p:cNvPr>
            <p:cNvSpPr>
              <a:spLocks noChangeAspect="1"/>
            </p:cNvSpPr>
            <p:nvPr/>
          </p:nvSpPr>
          <p:spPr bwMode="auto">
            <a:xfrm>
              <a:off x="6221413" y="1663700"/>
              <a:ext cx="142875" cy="236538"/>
            </a:xfrm>
            <a:custGeom>
              <a:avLst/>
              <a:gdLst>
                <a:gd name="T0" fmla="*/ 0 w 165"/>
                <a:gd name="T1" fmla="*/ 0 h 256"/>
                <a:gd name="T2" fmla="*/ 2147483647 w 165"/>
                <a:gd name="T3" fmla="*/ 0 h 256"/>
                <a:gd name="T4" fmla="*/ 2147483647 w 165"/>
                <a:gd name="T5" fmla="*/ 2147483647 h 256"/>
                <a:gd name="T6" fmla="*/ 2147483647 w 165"/>
                <a:gd name="T7" fmla="*/ 2147483647 h 256"/>
                <a:gd name="T8" fmla="*/ 2147483647 w 165"/>
                <a:gd name="T9" fmla="*/ 2147483647 h 256"/>
                <a:gd name="T10" fmla="*/ 0 w 165"/>
                <a:gd name="T11" fmla="*/ 0 h 256"/>
                <a:gd name="T12" fmla="*/ 0 60000 65536"/>
                <a:gd name="T13" fmla="*/ 0 60000 65536"/>
                <a:gd name="T14" fmla="*/ 0 60000 65536"/>
                <a:gd name="T15" fmla="*/ 0 60000 65536"/>
                <a:gd name="T16" fmla="*/ 0 60000 65536"/>
                <a:gd name="T17" fmla="*/ 0 60000 65536"/>
                <a:gd name="T18" fmla="*/ 0 w 165"/>
                <a:gd name="T19" fmla="*/ 0 h 256"/>
                <a:gd name="T20" fmla="*/ 165 w 165"/>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65" h="256">
                  <a:moveTo>
                    <a:pt x="0" y="0"/>
                  </a:moveTo>
                  <a:lnTo>
                    <a:pt x="165" y="0"/>
                  </a:lnTo>
                  <a:lnTo>
                    <a:pt x="103" y="109"/>
                  </a:lnTo>
                  <a:lnTo>
                    <a:pt x="103" y="178"/>
                  </a:lnTo>
                  <a:lnTo>
                    <a:pt x="40" y="256"/>
                  </a:lnTo>
                  <a:lnTo>
                    <a:pt x="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6" name="Freeform 52">
              <a:extLst>
                <a:ext uri="{FF2B5EF4-FFF2-40B4-BE49-F238E27FC236}">
                  <a16:creationId xmlns:a16="http://schemas.microsoft.com/office/drawing/2014/main" id="{FF7E4628-C0DE-4E97-96CF-33EA275F0D67}"/>
                </a:ext>
              </a:extLst>
            </p:cNvPr>
            <p:cNvSpPr>
              <a:spLocks noChangeAspect="1"/>
            </p:cNvSpPr>
            <p:nvPr/>
          </p:nvSpPr>
          <p:spPr bwMode="auto">
            <a:xfrm>
              <a:off x="6997700" y="1909763"/>
              <a:ext cx="242888" cy="187325"/>
            </a:xfrm>
            <a:custGeom>
              <a:avLst/>
              <a:gdLst>
                <a:gd name="T0" fmla="*/ 2147483647 w 277"/>
                <a:gd name="T1" fmla="*/ 2147483647 h 203"/>
                <a:gd name="T2" fmla="*/ 2147483647 w 277"/>
                <a:gd name="T3" fmla="*/ 2147483647 h 203"/>
                <a:gd name="T4" fmla="*/ 2147483647 w 277"/>
                <a:gd name="T5" fmla="*/ 2147483647 h 203"/>
                <a:gd name="T6" fmla="*/ 0 w 277"/>
                <a:gd name="T7" fmla="*/ 2147483647 h 203"/>
                <a:gd name="T8" fmla="*/ 2147483647 w 277"/>
                <a:gd name="T9" fmla="*/ 2147483647 h 203"/>
                <a:gd name="T10" fmla="*/ 2147483647 w 277"/>
                <a:gd name="T11" fmla="*/ 2147483647 h 203"/>
                <a:gd name="T12" fmla="*/ 2147483647 w 277"/>
                <a:gd name="T13" fmla="*/ 2147483647 h 203"/>
                <a:gd name="T14" fmla="*/ 2147483647 w 277"/>
                <a:gd name="T15" fmla="*/ 0 h 203"/>
                <a:gd name="T16" fmla="*/ 2147483647 w 277"/>
                <a:gd name="T17" fmla="*/ 2147483647 h 203"/>
                <a:gd name="T18" fmla="*/ 2147483647 w 277"/>
                <a:gd name="T19" fmla="*/ 2147483647 h 203"/>
                <a:gd name="T20" fmla="*/ 2147483647 w 277"/>
                <a:gd name="T21" fmla="*/ 2147483647 h 203"/>
                <a:gd name="T22" fmla="*/ 2147483647 w 277"/>
                <a:gd name="T23" fmla="*/ 2147483647 h 203"/>
                <a:gd name="T24" fmla="*/ 2147483647 w 277"/>
                <a:gd name="T25" fmla="*/ 2147483647 h 203"/>
                <a:gd name="T26" fmla="*/ 2147483647 w 277"/>
                <a:gd name="T27" fmla="*/ 2147483647 h 203"/>
                <a:gd name="T28" fmla="*/ 2147483647 w 277"/>
                <a:gd name="T29" fmla="*/ 2147483647 h 2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7"/>
                <a:gd name="T46" fmla="*/ 0 h 203"/>
                <a:gd name="T47" fmla="*/ 277 w 277"/>
                <a:gd name="T48" fmla="*/ 203 h 2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7" h="203">
                  <a:moveTo>
                    <a:pt x="63" y="157"/>
                  </a:moveTo>
                  <a:lnTo>
                    <a:pt x="63" y="110"/>
                  </a:lnTo>
                  <a:lnTo>
                    <a:pt x="24" y="110"/>
                  </a:lnTo>
                  <a:lnTo>
                    <a:pt x="0" y="32"/>
                  </a:lnTo>
                  <a:lnTo>
                    <a:pt x="8" y="24"/>
                  </a:lnTo>
                  <a:lnTo>
                    <a:pt x="63" y="32"/>
                  </a:lnTo>
                  <a:lnTo>
                    <a:pt x="63" y="8"/>
                  </a:lnTo>
                  <a:lnTo>
                    <a:pt x="111" y="0"/>
                  </a:lnTo>
                  <a:lnTo>
                    <a:pt x="111" y="55"/>
                  </a:lnTo>
                  <a:lnTo>
                    <a:pt x="174" y="110"/>
                  </a:lnTo>
                  <a:lnTo>
                    <a:pt x="252" y="141"/>
                  </a:lnTo>
                  <a:lnTo>
                    <a:pt x="252" y="180"/>
                  </a:lnTo>
                  <a:lnTo>
                    <a:pt x="277" y="203"/>
                  </a:lnTo>
                  <a:lnTo>
                    <a:pt x="63" y="203"/>
                  </a:lnTo>
                  <a:lnTo>
                    <a:pt x="63" y="15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7" name="Freeform 53">
              <a:extLst>
                <a:ext uri="{FF2B5EF4-FFF2-40B4-BE49-F238E27FC236}">
                  <a16:creationId xmlns:a16="http://schemas.microsoft.com/office/drawing/2014/main" id="{F2C329A0-F1F8-4B0C-B2B0-7A1FF6846A54}"/>
                </a:ext>
              </a:extLst>
            </p:cNvPr>
            <p:cNvSpPr>
              <a:spLocks noChangeAspect="1"/>
            </p:cNvSpPr>
            <p:nvPr/>
          </p:nvSpPr>
          <p:spPr bwMode="auto">
            <a:xfrm>
              <a:off x="6669088" y="4214813"/>
              <a:ext cx="309562" cy="252412"/>
            </a:xfrm>
            <a:custGeom>
              <a:avLst/>
              <a:gdLst>
                <a:gd name="T0" fmla="*/ 2147483647 w 356"/>
                <a:gd name="T1" fmla="*/ 2147483647 h 273"/>
                <a:gd name="T2" fmla="*/ 0 w 356"/>
                <a:gd name="T3" fmla="*/ 2147483647 h 273"/>
                <a:gd name="T4" fmla="*/ 2147483647 w 356"/>
                <a:gd name="T5" fmla="*/ 2147483647 h 273"/>
                <a:gd name="T6" fmla="*/ 2147483647 w 356"/>
                <a:gd name="T7" fmla="*/ 2147483647 h 273"/>
                <a:gd name="T8" fmla="*/ 2147483647 w 356"/>
                <a:gd name="T9" fmla="*/ 2147483647 h 273"/>
                <a:gd name="T10" fmla="*/ 2147483647 w 356"/>
                <a:gd name="T11" fmla="*/ 2147483647 h 273"/>
                <a:gd name="T12" fmla="*/ 2147483647 w 356"/>
                <a:gd name="T13" fmla="*/ 2147483647 h 273"/>
                <a:gd name="T14" fmla="*/ 2147483647 w 356"/>
                <a:gd name="T15" fmla="*/ 2147483647 h 273"/>
                <a:gd name="T16" fmla="*/ 2147483647 w 356"/>
                <a:gd name="T17" fmla="*/ 2147483647 h 273"/>
                <a:gd name="T18" fmla="*/ 2147483647 w 356"/>
                <a:gd name="T19" fmla="*/ 0 h 273"/>
                <a:gd name="T20" fmla="*/ 2147483647 w 356"/>
                <a:gd name="T21" fmla="*/ 0 h 273"/>
                <a:gd name="T22" fmla="*/ 2147483647 w 356"/>
                <a:gd name="T23" fmla="*/ 0 h 273"/>
                <a:gd name="T24" fmla="*/ 2147483647 w 356"/>
                <a:gd name="T25" fmla="*/ 2147483647 h 273"/>
                <a:gd name="T26" fmla="*/ 2147483647 w 356"/>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6"/>
                <a:gd name="T43" fmla="*/ 0 h 273"/>
                <a:gd name="T44" fmla="*/ 356 w 356"/>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6" h="273">
                  <a:moveTo>
                    <a:pt x="7" y="258"/>
                  </a:moveTo>
                  <a:lnTo>
                    <a:pt x="0" y="241"/>
                  </a:lnTo>
                  <a:lnTo>
                    <a:pt x="7" y="226"/>
                  </a:lnTo>
                  <a:lnTo>
                    <a:pt x="64" y="195"/>
                  </a:lnTo>
                  <a:lnTo>
                    <a:pt x="79" y="172"/>
                  </a:lnTo>
                  <a:lnTo>
                    <a:pt x="79" y="140"/>
                  </a:lnTo>
                  <a:lnTo>
                    <a:pt x="79" y="23"/>
                  </a:lnTo>
                  <a:lnTo>
                    <a:pt x="103" y="23"/>
                  </a:lnTo>
                  <a:lnTo>
                    <a:pt x="103" y="15"/>
                  </a:lnTo>
                  <a:lnTo>
                    <a:pt x="230" y="0"/>
                  </a:lnTo>
                  <a:lnTo>
                    <a:pt x="261" y="0"/>
                  </a:lnTo>
                  <a:lnTo>
                    <a:pt x="356" y="0"/>
                  </a:lnTo>
                  <a:lnTo>
                    <a:pt x="349" y="273"/>
                  </a:lnTo>
                  <a:lnTo>
                    <a:pt x="7" y="25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8" name="Freeform 54">
              <a:extLst>
                <a:ext uri="{FF2B5EF4-FFF2-40B4-BE49-F238E27FC236}">
                  <a16:creationId xmlns:a16="http://schemas.microsoft.com/office/drawing/2014/main" id="{4411F712-AC85-4FDE-A617-D2A36BC88B2D}"/>
                </a:ext>
              </a:extLst>
            </p:cNvPr>
            <p:cNvSpPr>
              <a:spLocks noChangeAspect="1"/>
            </p:cNvSpPr>
            <p:nvPr/>
          </p:nvSpPr>
          <p:spPr bwMode="auto">
            <a:xfrm>
              <a:off x="6992938" y="2330450"/>
              <a:ext cx="200025" cy="230188"/>
            </a:xfrm>
            <a:custGeom>
              <a:avLst/>
              <a:gdLst>
                <a:gd name="T0" fmla="*/ 0 w 229"/>
                <a:gd name="T1" fmla="*/ 2147483647 h 250"/>
                <a:gd name="T2" fmla="*/ 2147483647 w 229"/>
                <a:gd name="T3" fmla="*/ 0 h 250"/>
                <a:gd name="T4" fmla="*/ 2147483647 w 229"/>
                <a:gd name="T5" fmla="*/ 2147483647 h 250"/>
                <a:gd name="T6" fmla="*/ 2147483647 w 229"/>
                <a:gd name="T7" fmla="*/ 2147483647 h 250"/>
                <a:gd name="T8" fmla="*/ 2147483647 w 229"/>
                <a:gd name="T9" fmla="*/ 2147483647 h 250"/>
                <a:gd name="T10" fmla="*/ 2147483647 w 229"/>
                <a:gd name="T11" fmla="*/ 2147483647 h 250"/>
                <a:gd name="T12" fmla="*/ 2147483647 w 229"/>
                <a:gd name="T13" fmla="*/ 2147483647 h 250"/>
                <a:gd name="T14" fmla="*/ 2147483647 w 229"/>
                <a:gd name="T15" fmla="*/ 2147483647 h 250"/>
                <a:gd name="T16" fmla="*/ 2147483647 w 229"/>
                <a:gd name="T17" fmla="*/ 2147483647 h 250"/>
                <a:gd name="T18" fmla="*/ 2147483647 w 229"/>
                <a:gd name="T19" fmla="*/ 2147483647 h 250"/>
                <a:gd name="T20" fmla="*/ 0 w 229"/>
                <a:gd name="T21" fmla="*/ 2147483647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9"/>
                <a:gd name="T34" fmla="*/ 0 h 250"/>
                <a:gd name="T35" fmla="*/ 229 w 229"/>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9" h="250">
                  <a:moveTo>
                    <a:pt x="0" y="235"/>
                  </a:moveTo>
                  <a:lnTo>
                    <a:pt x="8" y="0"/>
                  </a:lnTo>
                  <a:lnTo>
                    <a:pt x="47" y="7"/>
                  </a:lnTo>
                  <a:lnTo>
                    <a:pt x="71" y="39"/>
                  </a:lnTo>
                  <a:lnTo>
                    <a:pt x="229" y="148"/>
                  </a:lnTo>
                  <a:lnTo>
                    <a:pt x="214" y="172"/>
                  </a:lnTo>
                  <a:lnTo>
                    <a:pt x="166" y="250"/>
                  </a:lnTo>
                  <a:lnTo>
                    <a:pt x="158" y="235"/>
                  </a:lnTo>
                  <a:lnTo>
                    <a:pt x="119" y="235"/>
                  </a:lnTo>
                  <a:lnTo>
                    <a:pt x="47" y="235"/>
                  </a:lnTo>
                  <a:lnTo>
                    <a:pt x="0" y="23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69" name="Freeform 55">
              <a:extLst>
                <a:ext uri="{FF2B5EF4-FFF2-40B4-BE49-F238E27FC236}">
                  <a16:creationId xmlns:a16="http://schemas.microsoft.com/office/drawing/2014/main" id="{DB84117F-0289-4427-8109-FFC226B48D15}"/>
                </a:ext>
              </a:extLst>
            </p:cNvPr>
            <p:cNvSpPr>
              <a:spLocks noChangeAspect="1"/>
            </p:cNvSpPr>
            <p:nvPr/>
          </p:nvSpPr>
          <p:spPr bwMode="auto">
            <a:xfrm>
              <a:off x="7588250" y="3317875"/>
              <a:ext cx="331788" cy="360363"/>
            </a:xfrm>
            <a:custGeom>
              <a:avLst/>
              <a:gdLst>
                <a:gd name="T0" fmla="*/ 2147483647 w 378"/>
                <a:gd name="T1" fmla="*/ 2147483647 h 390"/>
                <a:gd name="T2" fmla="*/ 2147483647 w 378"/>
                <a:gd name="T3" fmla="*/ 2147483647 h 390"/>
                <a:gd name="T4" fmla="*/ 2147483647 w 378"/>
                <a:gd name="T5" fmla="*/ 0 h 390"/>
                <a:gd name="T6" fmla="*/ 2147483647 w 378"/>
                <a:gd name="T7" fmla="*/ 2147483647 h 390"/>
                <a:gd name="T8" fmla="*/ 2147483647 w 378"/>
                <a:gd name="T9" fmla="*/ 2147483647 h 390"/>
                <a:gd name="T10" fmla="*/ 2147483647 w 378"/>
                <a:gd name="T11" fmla="*/ 2147483647 h 390"/>
                <a:gd name="T12" fmla="*/ 2147483647 w 378"/>
                <a:gd name="T13" fmla="*/ 2147483647 h 390"/>
                <a:gd name="T14" fmla="*/ 2147483647 w 378"/>
                <a:gd name="T15" fmla="*/ 2147483647 h 390"/>
                <a:gd name="T16" fmla="*/ 2147483647 w 378"/>
                <a:gd name="T17" fmla="*/ 2147483647 h 390"/>
                <a:gd name="T18" fmla="*/ 2147483647 w 378"/>
                <a:gd name="T19" fmla="*/ 2147483647 h 390"/>
                <a:gd name="T20" fmla="*/ 2147483647 w 378"/>
                <a:gd name="T21" fmla="*/ 2147483647 h 390"/>
                <a:gd name="T22" fmla="*/ 2147483647 w 378"/>
                <a:gd name="T23" fmla="*/ 2147483647 h 390"/>
                <a:gd name="T24" fmla="*/ 2147483647 w 378"/>
                <a:gd name="T25" fmla="*/ 2147483647 h 390"/>
                <a:gd name="T26" fmla="*/ 2147483647 w 378"/>
                <a:gd name="T27" fmla="*/ 2147483647 h 390"/>
                <a:gd name="T28" fmla="*/ 2147483647 w 378"/>
                <a:gd name="T29" fmla="*/ 2147483647 h 390"/>
                <a:gd name="T30" fmla="*/ 2147483647 w 378"/>
                <a:gd name="T31" fmla="*/ 2147483647 h 390"/>
                <a:gd name="T32" fmla="*/ 2147483647 w 378"/>
                <a:gd name="T33" fmla="*/ 2147483647 h 390"/>
                <a:gd name="T34" fmla="*/ 2147483647 w 378"/>
                <a:gd name="T35" fmla="*/ 2147483647 h 390"/>
                <a:gd name="T36" fmla="*/ 2147483647 w 378"/>
                <a:gd name="T37" fmla="*/ 2147483647 h 390"/>
                <a:gd name="T38" fmla="*/ 2147483647 w 378"/>
                <a:gd name="T39" fmla="*/ 2147483647 h 390"/>
                <a:gd name="T40" fmla="*/ 2147483647 w 378"/>
                <a:gd name="T41" fmla="*/ 2147483647 h 390"/>
                <a:gd name="T42" fmla="*/ 2147483647 w 378"/>
                <a:gd name="T43" fmla="*/ 2147483647 h 390"/>
                <a:gd name="T44" fmla="*/ 2147483647 w 378"/>
                <a:gd name="T45" fmla="*/ 2147483647 h 390"/>
                <a:gd name="T46" fmla="*/ 2147483647 w 378"/>
                <a:gd name="T47" fmla="*/ 2147483647 h 390"/>
                <a:gd name="T48" fmla="*/ 0 w 378"/>
                <a:gd name="T49" fmla="*/ 2147483647 h 390"/>
                <a:gd name="T50" fmla="*/ 2147483647 w 378"/>
                <a:gd name="T51" fmla="*/ 2147483647 h 390"/>
                <a:gd name="T52" fmla="*/ 2147483647 w 378"/>
                <a:gd name="T53" fmla="*/ 2147483647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8"/>
                <a:gd name="T82" fmla="*/ 0 h 390"/>
                <a:gd name="T83" fmla="*/ 378 w 378"/>
                <a:gd name="T84" fmla="*/ 390 h 3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8" h="390">
                  <a:moveTo>
                    <a:pt x="63" y="94"/>
                  </a:moveTo>
                  <a:lnTo>
                    <a:pt x="55" y="78"/>
                  </a:lnTo>
                  <a:lnTo>
                    <a:pt x="150" y="0"/>
                  </a:lnTo>
                  <a:lnTo>
                    <a:pt x="173" y="23"/>
                  </a:lnTo>
                  <a:lnTo>
                    <a:pt x="276" y="226"/>
                  </a:lnTo>
                  <a:lnTo>
                    <a:pt x="354" y="180"/>
                  </a:lnTo>
                  <a:lnTo>
                    <a:pt x="378" y="180"/>
                  </a:lnTo>
                  <a:lnTo>
                    <a:pt x="323" y="226"/>
                  </a:lnTo>
                  <a:lnTo>
                    <a:pt x="323" y="211"/>
                  </a:lnTo>
                  <a:lnTo>
                    <a:pt x="299" y="226"/>
                  </a:lnTo>
                  <a:lnTo>
                    <a:pt x="307" y="234"/>
                  </a:lnTo>
                  <a:lnTo>
                    <a:pt x="134" y="390"/>
                  </a:lnTo>
                  <a:lnTo>
                    <a:pt x="111" y="351"/>
                  </a:lnTo>
                  <a:lnTo>
                    <a:pt x="87" y="351"/>
                  </a:lnTo>
                  <a:lnTo>
                    <a:pt x="63" y="327"/>
                  </a:lnTo>
                  <a:lnTo>
                    <a:pt x="79" y="327"/>
                  </a:lnTo>
                  <a:lnTo>
                    <a:pt x="63" y="320"/>
                  </a:lnTo>
                  <a:lnTo>
                    <a:pt x="63" y="304"/>
                  </a:lnTo>
                  <a:lnTo>
                    <a:pt x="55" y="288"/>
                  </a:lnTo>
                  <a:lnTo>
                    <a:pt x="63" y="265"/>
                  </a:lnTo>
                  <a:lnTo>
                    <a:pt x="31" y="242"/>
                  </a:lnTo>
                  <a:lnTo>
                    <a:pt x="55" y="226"/>
                  </a:lnTo>
                  <a:lnTo>
                    <a:pt x="48" y="211"/>
                  </a:lnTo>
                  <a:lnTo>
                    <a:pt x="63" y="203"/>
                  </a:lnTo>
                  <a:lnTo>
                    <a:pt x="0" y="140"/>
                  </a:lnTo>
                  <a:lnTo>
                    <a:pt x="24" y="125"/>
                  </a:lnTo>
                  <a:lnTo>
                    <a:pt x="63" y="9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0" name="Freeform 56">
              <a:extLst>
                <a:ext uri="{FF2B5EF4-FFF2-40B4-BE49-F238E27FC236}">
                  <a16:creationId xmlns:a16="http://schemas.microsoft.com/office/drawing/2014/main" id="{8D6AE444-B50E-4453-B0B8-E2CC99E7F860}"/>
                </a:ext>
              </a:extLst>
            </p:cNvPr>
            <p:cNvSpPr>
              <a:spLocks noChangeAspect="1"/>
            </p:cNvSpPr>
            <p:nvPr/>
          </p:nvSpPr>
          <p:spPr bwMode="auto">
            <a:xfrm>
              <a:off x="7185025" y="3425825"/>
              <a:ext cx="266700" cy="173038"/>
            </a:xfrm>
            <a:custGeom>
              <a:avLst/>
              <a:gdLst>
                <a:gd name="T0" fmla="*/ 2147483647 w 308"/>
                <a:gd name="T1" fmla="*/ 2147483647 h 186"/>
                <a:gd name="T2" fmla="*/ 2147483647 w 308"/>
                <a:gd name="T3" fmla="*/ 2147483647 h 186"/>
                <a:gd name="T4" fmla="*/ 2147483647 w 308"/>
                <a:gd name="T5" fmla="*/ 2147483647 h 186"/>
                <a:gd name="T6" fmla="*/ 0 w 308"/>
                <a:gd name="T7" fmla="*/ 2147483647 h 186"/>
                <a:gd name="T8" fmla="*/ 2147483647 w 308"/>
                <a:gd name="T9" fmla="*/ 2147483647 h 186"/>
                <a:gd name="T10" fmla="*/ 2147483647 w 308"/>
                <a:gd name="T11" fmla="*/ 2147483647 h 186"/>
                <a:gd name="T12" fmla="*/ 2147483647 w 308"/>
                <a:gd name="T13" fmla="*/ 0 h 186"/>
                <a:gd name="T14" fmla="*/ 2147483647 w 308"/>
                <a:gd name="T15" fmla="*/ 0 h 186"/>
                <a:gd name="T16" fmla="*/ 2147483647 w 308"/>
                <a:gd name="T17" fmla="*/ 0 h 186"/>
                <a:gd name="T18" fmla="*/ 2147483647 w 308"/>
                <a:gd name="T19" fmla="*/ 0 h 186"/>
                <a:gd name="T20" fmla="*/ 2147483647 w 308"/>
                <a:gd name="T21" fmla="*/ 2147483647 h 186"/>
                <a:gd name="T22" fmla="*/ 2147483647 w 308"/>
                <a:gd name="T23" fmla="*/ 2147483647 h 186"/>
                <a:gd name="T24" fmla="*/ 2147483647 w 308"/>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8"/>
                <a:gd name="T40" fmla="*/ 0 h 186"/>
                <a:gd name="T41" fmla="*/ 308 w 308"/>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8" h="186">
                  <a:moveTo>
                    <a:pt x="56" y="179"/>
                  </a:moveTo>
                  <a:lnTo>
                    <a:pt x="39" y="171"/>
                  </a:lnTo>
                  <a:lnTo>
                    <a:pt x="39" y="140"/>
                  </a:lnTo>
                  <a:lnTo>
                    <a:pt x="0" y="93"/>
                  </a:lnTo>
                  <a:lnTo>
                    <a:pt x="8" y="86"/>
                  </a:lnTo>
                  <a:lnTo>
                    <a:pt x="56" y="23"/>
                  </a:lnTo>
                  <a:lnTo>
                    <a:pt x="111" y="0"/>
                  </a:lnTo>
                  <a:lnTo>
                    <a:pt x="143" y="0"/>
                  </a:lnTo>
                  <a:lnTo>
                    <a:pt x="300" y="0"/>
                  </a:lnTo>
                  <a:lnTo>
                    <a:pt x="308" y="0"/>
                  </a:lnTo>
                  <a:lnTo>
                    <a:pt x="308" y="125"/>
                  </a:lnTo>
                  <a:lnTo>
                    <a:pt x="308" y="186"/>
                  </a:lnTo>
                  <a:lnTo>
                    <a:pt x="56" y="179"/>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1" name="Freeform 57">
              <a:extLst>
                <a:ext uri="{FF2B5EF4-FFF2-40B4-BE49-F238E27FC236}">
                  <a16:creationId xmlns:a16="http://schemas.microsoft.com/office/drawing/2014/main" id="{1D627B9D-8923-4A48-A5C1-93692E86F792}"/>
                </a:ext>
              </a:extLst>
            </p:cNvPr>
            <p:cNvSpPr>
              <a:spLocks noChangeAspect="1"/>
            </p:cNvSpPr>
            <p:nvPr/>
          </p:nvSpPr>
          <p:spPr bwMode="auto">
            <a:xfrm>
              <a:off x="6921500" y="3846513"/>
              <a:ext cx="295275" cy="134937"/>
            </a:xfrm>
            <a:custGeom>
              <a:avLst/>
              <a:gdLst>
                <a:gd name="T0" fmla="*/ 2147483647 w 339"/>
                <a:gd name="T1" fmla="*/ 2147483647 h 147"/>
                <a:gd name="T2" fmla="*/ 2147483647 w 339"/>
                <a:gd name="T3" fmla="*/ 2147483647 h 147"/>
                <a:gd name="T4" fmla="*/ 0 w 339"/>
                <a:gd name="T5" fmla="*/ 2147483647 h 147"/>
                <a:gd name="T6" fmla="*/ 0 w 339"/>
                <a:gd name="T7" fmla="*/ 2147483647 h 147"/>
                <a:gd name="T8" fmla="*/ 2147483647 w 339"/>
                <a:gd name="T9" fmla="*/ 2147483647 h 147"/>
                <a:gd name="T10" fmla="*/ 2147483647 w 339"/>
                <a:gd name="T11" fmla="*/ 2147483647 h 147"/>
                <a:gd name="T12" fmla="*/ 2147483647 w 339"/>
                <a:gd name="T13" fmla="*/ 0 h 147"/>
                <a:gd name="T14" fmla="*/ 2147483647 w 339"/>
                <a:gd name="T15" fmla="*/ 0 h 147"/>
                <a:gd name="T16" fmla="*/ 2147483647 w 339"/>
                <a:gd name="T17" fmla="*/ 2147483647 h 147"/>
                <a:gd name="T18" fmla="*/ 2147483647 w 339"/>
                <a:gd name="T19" fmla="*/ 2147483647 h 147"/>
                <a:gd name="T20" fmla="*/ 2147483647 w 339"/>
                <a:gd name="T21" fmla="*/ 2147483647 h 147"/>
                <a:gd name="T22" fmla="*/ 2147483647 w 339"/>
                <a:gd name="T23" fmla="*/ 2147483647 h 147"/>
                <a:gd name="T24" fmla="*/ 2147483647 w 339"/>
                <a:gd name="T25" fmla="*/ 2147483647 h 147"/>
                <a:gd name="T26" fmla="*/ 2147483647 w 339"/>
                <a:gd name="T27" fmla="*/ 2147483647 h 147"/>
                <a:gd name="T28" fmla="*/ 2147483647 w 339"/>
                <a:gd name="T29" fmla="*/ 2147483647 h 147"/>
                <a:gd name="T30" fmla="*/ 2147483647 w 339"/>
                <a:gd name="T31" fmla="*/ 2147483647 h 1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9"/>
                <a:gd name="T49" fmla="*/ 0 h 147"/>
                <a:gd name="T50" fmla="*/ 339 w 339"/>
                <a:gd name="T51" fmla="*/ 147 h 1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9" h="147">
                  <a:moveTo>
                    <a:pt x="24" y="147"/>
                  </a:moveTo>
                  <a:lnTo>
                    <a:pt x="32" y="123"/>
                  </a:lnTo>
                  <a:lnTo>
                    <a:pt x="0" y="62"/>
                  </a:lnTo>
                  <a:lnTo>
                    <a:pt x="0" y="7"/>
                  </a:lnTo>
                  <a:lnTo>
                    <a:pt x="119" y="7"/>
                  </a:lnTo>
                  <a:lnTo>
                    <a:pt x="300" y="7"/>
                  </a:lnTo>
                  <a:lnTo>
                    <a:pt x="324" y="0"/>
                  </a:lnTo>
                  <a:lnTo>
                    <a:pt x="332" y="0"/>
                  </a:lnTo>
                  <a:lnTo>
                    <a:pt x="324" y="7"/>
                  </a:lnTo>
                  <a:lnTo>
                    <a:pt x="332" y="7"/>
                  </a:lnTo>
                  <a:lnTo>
                    <a:pt x="332" y="54"/>
                  </a:lnTo>
                  <a:lnTo>
                    <a:pt x="339" y="54"/>
                  </a:lnTo>
                  <a:lnTo>
                    <a:pt x="332" y="62"/>
                  </a:lnTo>
                  <a:lnTo>
                    <a:pt x="332" y="139"/>
                  </a:lnTo>
                  <a:lnTo>
                    <a:pt x="229" y="139"/>
                  </a:lnTo>
                  <a:lnTo>
                    <a:pt x="24" y="14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2" name="Freeform 58">
              <a:extLst>
                <a:ext uri="{FF2B5EF4-FFF2-40B4-BE49-F238E27FC236}">
                  <a16:creationId xmlns:a16="http://schemas.microsoft.com/office/drawing/2014/main" id="{CDEDAACC-8035-4F74-822F-E2ADEA0BFE27}"/>
                </a:ext>
              </a:extLst>
            </p:cNvPr>
            <p:cNvSpPr>
              <a:spLocks noChangeAspect="1"/>
            </p:cNvSpPr>
            <p:nvPr/>
          </p:nvSpPr>
          <p:spPr bwMode="auto">
            <a:xfrm>
              <a:off x="6648450" y="2438400"/>
              <a:ext cx="206375" cy="146050"/>
            </a:xfrm>
            <a:custGeom>
              <a:avLst/>
              <a:gdLst>
                <a:gd name="T0" fmla="*/ 0 w 235"/>
                <a:gd name="T1" fmla="*/ 2147483647 h 159"/>
                <a:gd name="T2" fmla="*/ 0 w 235"/>
                <a:gd name="T3" fmla="*/ 2147483647 h 159"/>
                <a:gd name="T4" fmla="*/ 0 w 235"/>
                <a:gd name="T5" fmla="*/ 2147483647 h 159"/>
                <a:gd name="T6" fmla="*/ 2147483647 w 235"/>
                <a:gd name="T7" fmla="*/ 2147483647 h 159"/>
                <a:gd name="T8" fmla="*/ 2147483647 w 235"/>
                <a:gd name="T9" fmla="*/ 0 h 159"/>
                <a:gd name="T10" fmla="*/ 2147483647 w 235"/>
                <a:gd name="T11" fmla="*/ 0 h 159"/>
                <a:gd name="T12" fmla="*/ 2147483647 w 235"/>
                <a:gd name="T13" fmla="*/ 2147483647 h 159"/>
                <a:gd name="T14" fmla="*/ 2147483647 w 235"/>
                <a:gd name="T15" fmla="*/ 2147483647 h 159"/>
                <a:gd name="T16" fmla="*/ 2147483647 w 235"/>
                <a:gd name="T17" fmla="*/ 2147483647 h 159"/>
                <a:gd name="T18" fmla="*/ 2147483647 w 235"/>
                <a:gd name="T19" fmla="*/ 2147483647 h 159"/>
                <a:gd name="T20" fmla="*/ 2147483647 w 235"/>
                <a:gd name="T21" fmla="*/ 2147483647 h 159"/>
                <a:gd name="T22" fmla="*/ 2147483647 w 235"/>
                <a:gd name="T23" fmla="*/ 2147483647 h 159"/>
                <a:gd name="T24" fmla="*/ 0 w 235"/>
                <a:gd name="T25" fmla="*/ 2147483647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5"/>
                <a:gd name="T40" fmla="*/ 0 h 159"/>
                <a:gd name="T41" fmla="*/ 235 w 235"/>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5" h="159">
                  <a:moveTo>
                    <a:pt x="0" y="159"/>
                  </a:moveTo>
                  <a:lnTo>
                    <a:pt x="0" y="55"/>
                  </a:lnTo>
                  <a:lnTo>
                    <a:pt x="0" y="7"/>
                  </a:lnTo>
                  <a:lnTo>
                    <a:pt x="101" y="7"/>
                  </a:lnTo>
                  <a:lnTo>
                    <a:pt x="125" y="0"/>
                  </a:lnTo>
                  <a:lnTo>
                    <a:pt x="195" y="0"/>
                  </a:lnTo>
                  <a:lnTo>
                    <a:pt x="235" y="39"/>
                  </a:lnTo>
                  <a:lnTo>
                    <a:pt x="180" y="87"/>
                  </a:lnTo>
                  <a:lnTo>
                    <a:pt x="180" y="95"/>
                  </a:lnTo>
                  <a:lnTo>
                    <a:pt x="125" y="127"/>
                  </a:lnTo>
                  <a:lnTo>
                    <a:pt x="101" y="119"/>
                  </a:lnTo>
                  <a:lnTo>
                    <a:pt x="70" y="159"/>
                  </a:lnTo>
                  <a:lnTo>
                    <a:pt x="0" y="159"/>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3" name="Freeform 59">
              <a:extLst>
                <a:ext uri="{FF2B5EF4-FFF2-40B4-BE49-F238E27FC236}">
                  <a16:creationId xmlns:a16="http://schemas.microsoft.com/office/drawing/2014/main" id="{65EEEF58-E6CD-4942-9C9E-53564B5BF18B}"/>
                </a:ext>
              </a:extLst>
            </p:cNvPr>
            <p:cNvSpPr>
              <a:spLocks noChangeAspect="1"/>
            </p:cNvSpPr>
            <p:nvPr/>
          </p:nvSpPr>
          <p:spPr bwMode="auto">
            <a:xfrm>
              <a:off x="6516688" y="3932238"/>
              <a:ext cx="303212" cy="282575"/>
            </a:xfrm>
            <a:custGeom>
              <a:avLst/>
              <a:gdLst>
                <a:gd name="T0" fmla="*/ 2147483647 w 347"/>
                <a:gd name="T1" fmla="*/ 2147483647 h 306"/>
                <a:gd name="T2" fmla="*/ 2147483647 w 347"/>
                <a:gd name="T3" fmla="*/ 2147483647 h 306"/>
                <a:gd name="T4" fmla="*/ 2147483647 w 347"/>
                <a:gd name="T5" fmla="*/ 2147483647 h 306"/>
                <a:gd name="T6" fmla="*/ 2147483647 w 347"/>
                <a:gd name="T7" fmla="*/ 2147483647 h 306"/>
                <a:gd name="T8" fmla="*/ 0 w 347"/>
                <a:gd name="T9" fmla="*/ 2147483647 h 306"/>
                <a:gd name="T10" fmla="*/ 2147483647 w 347"/>
                <a:gd name="T11" fmla="*/ 2147483647 h 306"/>
                <a:gd name="T12" fmla="*/ 2147483647 w 347"/>
                <a:gd name="T13" fmla="*/ 2147483647 h 306"/>
                <a:gd name="T14" fmla="*/ 2147483647 w 347"/>
                <a:gd name="T15" fmla="*/ 2147483647 h 306"/>
                <a:gd name="T16" fmla="*/ 2147483647 w 347"/>
                <a:gd name="T17" fmla="*/ 2147483647 h 306"/>
                <a:gd name="T18" fmla="*/ 2147483647 w 347"/>
                <a:gd name="T19" fmla="*/ 0 h 306"/>
                <a:gd name="T20" fmla="*/ 2147483647 w 347"/>
                <a:gd name="T21" fmla="*/ 0 h 306"/>
                <a:gd name="T22" fmla="*/ 2147483647 w 347"/>
                <a:gd name="T23" fmla="*/ 2147483647 h 306"/>
                <a:gd name="T24" fmla="*/ 2147483647 w 347"/>
                <a:gd name="T25" fmla="*/ 0 h 306"/>
                <a:gd name="T26" fmla="*/ 2147483647 w 347"/>
                <a:gd name="T27" fmla="*/ 0 h 306"/>
                <a:gd name="T28" fmla="*/ 2147483647 w 347"/>
                <a:gd name="T29" fmla="*/ 2147483647 h 306"/>
                <a:gd name="T30" fmla="*/ 2147483647 w 347"/>
                <a:gd name="T31" fmla="*/ 2147483647 h 306"/>
                <a:gd name="T32" fmla="*/ 2147483647 w 347"/>
                <a:gd name="T33" fmla="*/ 2147483647 h 306"/>
                <a:gd name="T34" fmla="*/ 2147483647 w 347"/>
                <a:gd name="T35" fmla="*/ 2147483647 h 306"/>
                <a:gd name="T36" fmla="*/ 2147483647 w 347"/>
                <a:gd name="T37" fmla="*/ 2147483647 h 306"/>
                <a:gd name="T38" fmla="*/ 2147483647 w 347"/>
                <a:gd name="T39" fmla="*/ 2147483647 h 306"/>
                <a:gd name="T40" fmla="*/ 2147483647 w 347"/>
                <a:gd name="T41" fmla="*/ 2147483647 h 306"/>
                <a:gd name="T42" fmla="*/ 2147483647 w 347"/>
                <a:gd name="T43" fmla="*/ 2147483647 h 306"/>
                <a:gd name="T44" fmla="*/ 2147483647 w 347"/>
                <a:gd name="T45" fmla="*/ 2147483647 h 306"/>
                <a:gd name="T46" fmla="*/ 2147483647 w 347"/>
                <a:gd name="T47" fmla="*/ 2147483647 h 3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7"/>
                <a:gd name="T73" fmla="*/ 0 h 306"/>
                <a:gd name="T74" fmla="*/ 347 w 347"/>
                <a:gd name="T75" fmla="*/ 306 h 3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7" h="306">
                  <a:moveTo>
                    <a:pt x="63" y="290"/>
                  </a:moveTo>
                  <a:lnTo>
                    <a:pt x="7" y="243"/>
                  </a:lnTo>
                  <a:lnTo>
                    <a:pt x="7" y="220"/>
                  </a:lnTo>
                  <a:lnTo>
                    <a:pt x="24" y="204"/>
                  </a:lnTo>
                  <a:lnTo>
                    <a:pt x="0" y="172"/>
                  </a:lnTo>
                  <a:lnTo>
                    <a:pt x="24" y="149"/>
                  </a:lnTo>
                  <a:lnTo>
                    <a:pt x="24" y="110"/>
                  </a:lnTo>
                  <a:lnTo>
                    <a:pt x="39" y="55"/>
                  </a:lnTo>
                  <a:lnTo>
                    <a:pt x="31" y="23"/>
                  </a:lnTo>
                  <a:lnTo>
                    <a:pt x="55" y="0"/>
                  </a:lnTo>
                  <a:lnTo>
                    <a:pt x="63" y="0"/>
                  </a:lnTo>
                  <a:lnTo>
                    <a:pt x="63" y="23"/>
                  </a:lnTo>
                  <a:lnTo>
                    <a:pt x="213" y="0"/>
                  </a:lnTo>
                  <a:lnTo>
                    <a:pt x="237" y="0"/>
                  </a:lnTo>
                  <a:lnTo>
                    <a:pt x="220" y="31"/>
                  </a:lnTo>
                  <a:lnTo>
                    <a:pt x="237" y="55"/>
                  </a:lnTo>
                  <a:lnTo>
                    <a:pt x="339" y="55"/>
                  </a:lnTo>
                  <a:lnTo>
                    <a:pt x="339" y="118"/>
                  </a:lnTo>
                  <a:lnTo>
                    <a:pt x="347" y="118"/>
                  </a:lnTo>
                  <a:lnTo>
                    <a:pt x="339" y="181"/>
                  </a:lnTo>
                  <a:lnTo>
                    <a:pt x="150" y="181"/>
                  </a:lnTo>
                  <a:lnTo>
                    <a:pt x="141" y="306"/>
                  </a:lnTo>
                  <a:lnTo>
                    <a:pt x="63" y="306"/>
                  </a:lnTo>
                  <a:lnTo>
                    <a:pt x="63" y="29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4" name="Freeform 60">
              <a:extLst>
                <a:ext uri="{FF2B5EF4-FFF2-40B4-BE49-F238E27FC236}">
                  <a16:creationId xmlns:a16="http://schemas.microsoft.com/office/drawing/2014/main" id="{052C448B-F93D-4F9F-A5AA-F0BBF6BACE4C}"/>
                </a:ext>
              </a:extLst>
            </p:cNvPr>
            <p:cNvSpPr>
              <a:spLocks noChangeAspect="1"/>
            </p:cNvSpPr>
            <p:nvPr/>
          </p:nvSpPr>
          <p:spPr bwMode="auto">
            <a:xfrm>
              <a:off x="7742238" y="4351338"/>
              <a:ext cx="349250" cy="174625"/>
            </a:xfrm>
            <a:custGeom>
              <a:avLst/>
              <a:gdLst>
                <a:gd name="T0" fmla="*/ 0 w 400"/>
                <a:gd name="T1" fmla="*/ 2147483647 h 189"/>
                <a:gd name="T2" fmla="*/ 0 w 400"/>
                <a:gd name="T3" fmla="*/ 2147483647 h 189"/>
                <a:gd name="T4" fmla="*/ 2147483647 w 400"/>
                <a:gd name="T5" fmla="*/ 2147483647 h 189"/>
                <a:gd name="T6" fmla="*/ 0 w 400"/>
                <a:gd name="T7" fmla="*/ 2147483647 h 189"/>
                <a:gd name="T8" fmla="*/ 0 w 400"/>
                <a:gd name="T9" fmla="*/ 2147483647 h 189"/>
                <a:gd name="T10" fmla="*/ 2147483647 w 400"/>
                <a:gd name="T11" fmla="*/ 2147483647 h 189"/>
                <a:gd name="T12" fmla="*/ 2147483647 w 400"/>
                <a:gd name="T13" fmla="*/ 2147483647 h 189"/>
                <a:gd name="T14" fmla="*/ 2147483647 w 400"/>
                <a:gd name="T15" fmla="*/ 2147483647 h 189"/>
                <a:gd name="T16" fmla="*/ 2147483647 w 400"/>
                <a:gd name="T17" fmla="*/ 0 h 189"/>
                <a:gd name="T18" fmla="*/ 2147483647 w 400"/>
                <a:gd name="T19" fmla="*/ 2147483647 h 189"/>
                <a:gd name="T20" fmla="*/ 2147483647 w 400"/>
                <a:gd name="T21" fmla="*/ 2147483647 h 189"/>
                <a:gd name="T22" fmla="*/ 2147483647 w 400"/>
                <a:gd name="T23" fmla="*/ 2147483647 h 189"/>
                <a:gd name="T24" fmla="*/ 2147483647 w 400"/>
                <a:gd name="T25" fmla="*/ 2147483647 h 189"/>
                <a:gd name="T26" fmla="*/ 2147483647 w 400"/>
                <a:gd name="T27" fmla="*/ 2147483647 h 189"/>
                <a:gd name="T28" fmla="*/ 2147483647 w 400"/>
                <a:gd name="T29" fmla="*/ 2147483647 h 189"/>
                <a:gd name="T30" fmla="*/ 2147483647 w 400"/>
                <a:gd name="T31" fmla="*/ 2147483647 h 189"/>
                <a:gd name="T32" fmla="*/ 0 w 400"/>
                <a:gd name="T33" fmla="*/ 2147483647 h 1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0"/>
                <a:gd name="T52" fmla="*/ 0 h 189"/>
                <a:gd name="T53" fmla="*/ 400 w 400"/>
                <a:gd name="T54" fmla="*/ 189 h 1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0" h="189">
                  <a:moveTo>
                    <a:pt x="0" y="173"/>
                  </a:moveTo>
                  <a:lnTo>
                    <a:pt x="0" y="157"/>
                  </a:lnTo>
                  <a:lnTo>
                    <a:pt x="24" y="157"/>
                  </a:lnTo>
                  <a:lnTo>
                    <a:pt x="0" y="150"/>
                  </a:lnTo>
                  <a:lnTo>
                    <a:pt x="0" y="55"/>
                  </a:lnTo>
                  <a:lnTo>
                    <a:pt x="24" y="48"/>
                  </a:lnTo>
                  <a:lnTo>
                    <a:pt x="40" y="8"/>
                  </a:lnTo>
                  <a:lnTo>
                    <a:pt x="86" y="8"/>
                  </a:lnTo>
                  <a:lnTo>
                    <a:pt x="118" y="0"/>
                  </a:lnTo>
                  <a:lnTo>
                    <a:pt x="212" y="24"/>
                  </a:lnTo>
                  <a:lnTo>
                    <a:pt x="212" y="31"/>
                  </a:lnTo>
                  <a:lnTo>
                    <a:pt x="212" y="55"/>
                  </a:lnTo>
                  <a:lnTo>
                    <a:pt x="243" y="87"/>
                  </a:lnTo>
                  <a:lnTo>
                    <a:pt x="376" y="118"/>
                  </a:lnTo>
                  <a:lnTo>
                    <a:pt x="400" y="118"/>
                  </a:lnTo>
                  <a:lnTo>
                    <a:pt x="392" y="189"/>
                  </a:lnTo>
                  <a:lnTo>
                    <a:pt x="0" y="17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5" name="Freeform 61">
              <a:extLst>
                <a:ext uri="{FF2B5EF4-FFF2-40B4-BE49-F238E27FC236}">
                  <a16:creationId xmlns:a16="http://schemas.microsoft.com/office/drawing/2014/main" id="{ED20445D-EC0D-4803-B556-D0ED3D752B99}"/>
                </a:ext>
              </a:extLst>
            </p:cNvPr>
            <p:cNvSpPr>
              <a:spLocks noChangeAspect="1"/>
            </p:cNvSpPr>
            <p:nvPr/>
          </p:nvSpPr>
          <p:spPr bwMode="auto">
            <a:xfrm>
              <a:off x="8724900" y="3230563"/>
              <a:ext cx="261938" cy="311150"/>
            </a:xfrm>
            <a:custGeom>
              <a:avLst/>
              <a:gdLst>
                <a:gd name="T0" fmla="*/ 2147483647 w 299"/>
                <a:gd name="T1" fmla="*/ 2147483647 h 337"/>
                <a:gd name="T2" fmla="*/ 2147483647 w 299"/>
                <a:gd name="T3" fmla="*/ 2147483647 h 337"/>
                <a:gd name="T4" fmla="*/ 2147483647 w 299"/>
                <a:gd name="T5" fmla="*/ 2147483647 h 337"/>
                <a:gd name="T6" fmla="*/ 2147483647 w 299"/>
                <a:gd name="T7" fmla="*/ 2147483647 h 337"/>
                <a:gd name="T8" fmla="*/ 2147483647 w 299"/>
                <a:gd name="T9" fmla="*/ 2147483647 h 337"/>
                <a:gd name="T10" fmla="*/ 2147483647 w 299"/>
                <a:gd name="T11" fmla="*/ 2147483647 h 337"/>
                <a:gd name="T12" fmla="*/ 2147483647 w 299"/>
                <a:gd name="T13" fmla="*/ 2147483647 h 337"/>
                <a:gd name="T14" fmla="*/ 2147483647 w 299"/>
                <a:gd name="T15" fmla="*/ 2147483647 h 337"/>
                <a:gd name="T16" fmla="*/ 2147483647 w 299"/>
                <a:gd name="T17" fmla="*/ 2147483647 h 337"/>
                <a:gd name="T18" fmla="*/ 2147483647 w 299"/>
                <a:gd name="T19" fmla="*/ 2147483647 h 337"/>
                <a:gd name="T20" fmla="*/ 2147483647 w 299"/>
                <a:gd name="T21" fmla="*/ 2147483647 h 337"/>
                <a:gd name="T22" fmla="*/ 2147483647 w 299"/>
                <a:gd name="T23" fmla="*/ 2147483647 h 337"/>
                <a:gd name="T24" fmla="*/ 2147483647 w 299"/>
                <a:gd name="T25" fmla="*/ 2147483647 h 337"/>
                <a:gd name="T26" fmla="*/ 2147483647 w 299"/>
                <a:gd name="T27" fmla="*/ 2147483647 h 337"/>
                <a:gd name="T28" fmla="*/ 2147483647 w 299"/>
                <a:gd name="T29" fmla="*/ 2147483647 h 337"/>
                <a:gd name="T30" fmla="*/ 2147483647 w 299"/>
                <a:gd name="T31" fmla="*/ 2147483647 h 337"/>
                <a:gd name="T32" fmla="*/ 2147483647 w 299"/>
                <a:gd name="T33" fmla="*/ 2147483647 h 337"/>
                <a:gd name="T34" fmla="*/ 2147483647 w 299"/>
                <a:gd name="T35" fmla="*/ 2147483647 h 337"/>
                <a:gd name="T36" fmla="*/ 2147483647 w 299"/>
                <a:gd name="T37" fmla="*/ 2147483647 h 337"/>
                <a:gd name="T38" fmla="*/ 2147483647 w 299"/>
                <a:gd name="T39" fmla="*/ 2147483647 h 337"/>
                <a:gd name="T40" fmla="*/ 2147483647 w 299"/>
                <a:gd name="T41" fmla="*/ 2147483647 h 337"/>
                <a:gd name="T42" fmla="*/ 2147483647 w 299"/>
                <a:gd name="T43" fmla="*/ 2147483647 h 337"/>
                <a:gd name="T44" fmla="*/ 2147483647 w 299"/>
                <a:gd name="T45" fmla="*/ 2147483647 h 337"/>
                <a:gd name="T46" fmla="*/ 2147483647 w 299"/>
                <a:gd name="T47" fmla="*/ 2147483647 h 337"/>
                <a:gd name="T48" fmla="*/ 2147483647 w 299"/>
                <a:gd name="T49" fmla="*/ 2147483647 h 337"/>
                <a:gd name="T50" fmla="*/ 0 w 299"/>
                <a:gd name="T51" fmla="*/ 2147483647 h 337"/>
                <a:gd name="T52" fmla="*/ 2147483647 w 299"/>
                <a:gd name="T53" fmla="*/ 2147483647 h 337"/>
                <a:gd name="T54" fmla="*/ 2147483647 w 299"/>
                <a:gd name="T55" fmla="*/ 0 h 337"/>
                <a:gd name="T56" fmla="*/ 2147483647 w 299"/>
                <a:gd name="T57" fmla="*/ 2147483647 h 3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9"/>
                <a:gd name="T88" fmla="*/ 0 h 337"/>
                <a:gd name="T89" fmla="*/ 299 w 299"/>
                <a:gd name="T90" fmla="*/ 337 h 3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9" h="337">
                  <a:moveTo>
                    <a:pt x="149" y="24"/>
                  </a:moveTo>
                  <a:lnTo>
                    <a:pt x="189" y="24"/>
                  </a:lnTo>
                  <a:lnTo>
                    <a:pt x="196" y="39"/>
                  </a:lnTo>
                  <a:lnTo>
                    <a:pt x="221" y="56"/>
                  </a:lnTo>
                  <a:lnTo>
                    <a:pt x="221" y="63"/>
                  </a:lnTo>
                  <a:lnTo>
                    <a:pt x="251" y="86"/>
                  </a:lnTo>
                  <a:lnTo>
                    <a:pt x="244" y="95"/>
                  </a:lnTo>
                  <a:lnTo>
                    <a:pt x="244" y="118"/>
                  </a:lnTo>
                  <a:lnTo>
                    <a:pt x="275" y="172"/>
                  </a:lnTo>
                  <a:lnTo>
                    <a:pt x="299" y="172"/>
                  </a:lnTo>
                  <a:lnTo>
                    <a:pt x="299" y="189"/>
                  </a:lnTo>
                  <a:lnTo>
                    <a:pt x="299" y="204"/>
                  </a:lnTo>
                  <a:lnTo>
                    <a:pt x="299" y="220"/>
                  </a:lnTo>
                  <a:lnTo>
                    <a:pt x="275" y="243"/>
                  </a:lnTo>
                  <a:lnTo>
                    <a:pt x="283" y="251"/>
                  </a:lnTo>
                  <a:lnTo>
                    <a:pt x="275" y="251"/>
                  </a:lnTo>
                  <a:lnTo>
                    <a:pt x="251" y="251"/>
                  </a:lnTo>
                  <a:lnTo>
                    <a:pt x="118" y="337"/>
                  </a:lnTo>
                  <a:lnTo>
                    <a:pt x="102" y="329"/>
                  </a:lnTo>
                  <a:lnTo>
                    <a:pt x="94" y="275"/>
                  </a:lnTo>
                  <a:lnTo>
                    <a:pt x="86" y="243"/>
                  </a:lnTo>
                  <a:lnTo>
                    <a:pt x="63" y="189"/>
                  </a:lnTo>
                  <a:lnTo>
                    <a:pt x="7" y="141"/>
                  </a:lnTo>
                  <a:lnTo>
                    <a:pt x="7" y="110"/>
                  </a:lnTo>
                  <a:lnTo>
                    <a:pt x="24" y="110"/>
                  </a:lnTo>
                  <a:lnTo>
                    <a:pt x="0" y="79"/>
                  </a:lnTo>
                  <a:lnTo>
                    <a:pt x="7" y="63"/>
                  </a:lnTo>
                  <a:lnTo>
                    <a:pt x="118" y="0"/>
                  </a:lnTo>
                  <a:lnTo>
                    <a:pt x="149" y="24"/>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6" name="Freeform 62">
              <a:extLst>
                <a:ext uri="{FF2B5EF4-FFF2-40B4-BE49-F238E27FC236}">
                  <a16:creationId xmlns:a16="http://schemas.microsoft.com/office/drawing/2014/main" id="{BFDBD7A3-C603-4279-9A61-DA0FDB163883}"/>
                </a:ext>
              </a:extLst>
            </p:cNvPr>
            <p:cNvSpPr>
              <a:spLocks noChangeAspect="1"/>
            </p:cNvSpPr>
            <p:nvPr/>
          </p:nvSpPr>
          <p:spPr bwMode="auto">
            <a:xfrm>
              <a:off x="7761288" y="2127250"/>
              <a:ext cx="330200" cy="209550"/>
            </a:xfrm>
            <a:custGeom>
              <a:avLst/>
              <a:gdLst>
                <a:gd name="T0" fmla="*/ 2147483647 w 377"/>
                <a:gd name="T1" fmla="*/ 2147483647 h 226"/>
                <a:gd name="T2" fmla="*/ 2147483647 w 377"/>
                <a:gd name="T3" fmla="*/ 2147483647 h 226"/>
                <a:gd name="T4" fmla="*/ 2147483647 w 377"/>
                <a:gd name="T5" fmla="*/ 2147483647 h 226"/>
                <a:gd name="T6" fmla="*/ 2147483647 w 377"/>
                <a:gd name="T7" fmla="*/ 2147483647 h 226"/>
                <a:gd name="T8" fmla="*/ 2147483647 w 377"/>
                <a:gd name="T9" fmla="*/ 2147483647 h 226"/>
                <a:gd name="T10" fmla="*/ 2147483647 w 377"/>
                <a:gd name="T11" fmla="*/ 2147483647 h 226"/>
                <a:gd name="T12" fmla="*/ 2147483647 w 377"/>
                <a:gd name="T13" fmla="*/ 2147483647 h 226"/>
                <a:gd name="T14" fmla="*/ 2147483647 w 377"/>
                <a:gd name="T15" fmla="*/ 2147483647 h 226"/>
                <a:gd name="T16" fmla="*/ 2147483647 w 377"/>
                <a:gd name="T17" fmla="*/ 2147483647 h 226"/>
                <a:gd name="T18" fmla="*/ 2147483647 w 377"/>
                <a:gd name="T19" fmla="*/ 2147483647 h 226"/>
                <a:gd name="T20" fmla="*/ 2147483647 w 377"/>
                <a:gd name="T21" fmla="*/ 2147483647 h 226"/>
                <a:gd name="T22" fmla="*/ 2147483647 w 377"/>
                <a:gd name="T23" fmla="*/ 2147483647 h 226"/>
                <a:gd name="T24" fmla="*/ 2147483647 w 377"/>
                <a:gd name="T25" fmla="*/ 2147483647 h 226"/>
                <a:gd name="T26" fmla="*/ 2147483647 w 377"/>
                <a:gd name="T27" fmla="*/ 2147483647 h 226"/>
                <a:gd name="T28" fmla="*/ 2147483647 w 377"/>
                <a:gd name="T29" fmla="*/ 2147483647 h 226"/>
                <a:gd name="T30" fmla="*/ 0 w 377"/>
                <a:gd name="T31" fmla="*/ 2147483647 h 226"/>
                <a:gd name="T32" fmla="*/ 2147483647 w 377"/>
                <a:gd name="T33" fmla="*/ 2147483647 h 226"/>
                <a:gd name="T34" fmla="*/ 2147483647 w 377"/>
                <a:gd name="T35" fmla="*/ 2147483647 h 226"/>
                <a:gd name="T36" fmla="*/ 2147483647 w 377"/>
                <a:gd name="T37" fmla="*/ 2147483647 h 226"/>
                <a:gd name="T38" fmla="*/ 2147483647 w 377"/>
                <a:gd name="T39" fmla="*/ 2147483647 h 226"/>
                <a:gd name="T40" fmla="*/ 2147483647 w 377"/>
                <a:gd name="T41" fmla="*/ 0 h 226"/>
                <a:gd name="T42" fmla="*/ 2147483647 w 377"/>
                <a:gd name="T43" fmla="*/ 2147483647 h 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7"/>
                <a:gd name="T67" fmla="*/ 0 h 226"/>
                <a:gd name="T68" fmla="*/ 377 w 377"/>
                <a:gd name="T69" fmla="*/ 226 h 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7" h="226">
                  <a:moveTo>
                    <a:pt x="251" y="7"/>
                  </a:moveTo>
                  <a:lnTo>
                    <a:pt x="275" y="93"/>
                  </a:lnTo>
                  <a:lnTo>
                    <a:pt x="322" y="133"/>
                  </a:lnTo>
                  <a:lnTo>
                    <a:pt x="322" y="148"/>
                  </a:lnTo>
                  <a:lnTo>
                    <a:pt x="353" y="179"/>
                  </a:lnTo>
                  <a:lnTo>
                    <a:pt x="377" y="226"/>
                  </a:lnTo>
                  <a:lnTo>
                    <a:pt x="322" y="210"/>
                  </a:lnTo>
                  <a:lnTo>
                    <a:pt x="227" y="219"/>
                  </a:lnTo>
                  <a:lnTo>
                    <a:pt x="126" y="195"/>
                  </a:lnTo>
                  <a:lnTo>
                    <a:pt x="110" y="187"/>
                  </a:lnTo>
                  <a:lnTo>
                    <a:pt x="126" y="179"/>
                  </a:lnTo>
                  <a:lnTo>
                    <a:pt x="94" y="164"/>
                  </a:lnTo>
                  <a:lnTo>
                    <a:pt x="47" y="133"/>
                  </a:lnTo>
                  <a:lnTo>
                    <a:pt x="47" y="117"/>
                  </a:lnTo>
                  <a:lnTo>
                    <a:pt x="31" y="93"/>
                  </a:lnTo>
                  <a:lnTo>
                    <a:pt x="0" y="86"/>
                  </a:lnTo>
                  <a:lnTo>
                    <a:pt x="7" y="47"/>
                  </a:lnTo>
                  <a:lnTo>
                    <a:pt x="16" y="39"/>
                  </a:lnTo>
                  <a:lnTo>
                    <a:pt x="63" y="31"/>
                  </a:lnTo>
                  <a:lnTo>
                    <a:pt x="78" y="47"/>
                  </a:lnTo>
                  <a:lnTo>
                    <a:pt x="227" y="0"/>
                  </a:lnTo>
                  <a:lnTo>
                    <a:pt x="251" y="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7" name="Freeform 63">
              <a:extLst>
                <a:ext uri="{FF2B5EF4-FFF2-40B4-BE49-F238E27FC236}">
                  <a16:creationId xmlns:a16="http://schemas.microsoft.com/office/drawing/2014/main" id="{FC38449A-0288-4742-A745-54875C73B9E8}"/>
                </a:ext>
              </a:extLst>
            </p:cNvPr>
            <p:cNvSpPr>
              <a:spLocks noChangeAspect="1"/>
            </p:cNvSpPr>
            <p:nvPr/>
          </p:nvSpPr>
          <p:spPr bwMode="auto">
            <a:xfrm>
              <a:off x="8043863" y="3078163"/>
              <a:ext cx="400050" cy="347662"/>
            </a:xfrm>
            <a:custGeom>
              <a:avLst/>
              <a:gdLst>
                <a:gd name="T0" fmla="*/ 2147483647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2147483647 w 457"/>
                <a:gd name="T15" fmla="*/ 2147483647 h 376"/>
                <a:gd name="T16" fmla="*/ 2147483647 w 457"/>
                <a:gd name="T17" fmla="*/ 2147483647 h 376"/>
                <a:gd name="T18" fmla="*/ 2147483647 w 457"/>
                <a:gd name="T19" fmla="*/ 2147483647 h 376"/>
                <a:gd name="T20" fmla="*/ 2147483647 w 457"/>
                <a:gd name="T21" fmla="*/ 2147483647 h 376"/>
                <a:gd name="T22" fmla="*/ 2147483647 w 457"/>
                <a:gd name="T23" fmla="*/ 2147483647 h 376"/>
                <a:gd name="T24" fmla="*/ 2147483647 w 457"/>
                <a:gd name="T25" fmla="*/ 2147483647 h 376"/>
                <a:gd name="T26" fmla="*/ 0 w 457"/>
                <a:gd name="T27" fmla="*/ 2147483647 h 376"/>
                <a:gd name="T28" fmla="*/ 2147483647 w 457"/>
                <a:gd name="T29" fmla="*/ 2147483647 h 376"/>
                <a:gd name="T30" fmla="*/ 2147483647 w 457"/>
                <a:gd name="T31" fmla="*/ 2147483647 h 376"/>
                <a:gd name="T32" fmla="*/ 2147483647 w 457"/>
                <a:gd name="T33" fmla="*/ 2147483647 h 376"/>
                <a:gd name="T34" fmla="*/ 2147483647 w 457"/>
                <a:gd name="T35" fmla="*/ 2147483647 h 376"/>
                <a:gd name="T36" fmla="*/ 2147483647 w 457"/>
                <a:gd name="T37" fmla="*/ 2147483647 h 376"/>
                <a:gd name="T38" fmla="*/ 2147483647 w 457"/>
                <a:gd name="T39" fmla="*/ 2147483647 h 376"/>
                <a:gd name="T40" fmla="*/ 2147483647 w 457"/>
                <a:gd name="T41" fmla="*/ 2147483647 h 376"/>
                <a:gd name="T42" fmla="*/ 2147483647 w 457"/>
                <a:gd name="T43" fmla="*/ 2147483647 h 376"/>
                <a:gd name="T44" fmla="*/ 2147483647 w 457"/>
                <a:gd name="T45" fmla="*/ 2147483647 h 376"/>
                <a:gd name="T46" fmla="*/ 2147483647 w 457"/>
                <a:gd name="T47" fmla="*/ 2147483647 h 376"/>
                <a:gd name="T48" fmla="*/ 2147483647 w 457"/>
                <a:gd name="T49" fmla="*/ 0 h 376"/>
                <a:gd name="T50" fmla="*/ 2147483647 w 457"/>
                <a:gd name="T51" fmla="*/ 2147483647 h 376"/>
                <a:gd name="T52" fmla="*/ 2147483647 w 457"/>
                <a:gd name="T53" fmla="*/ 2147483647 h 376"/>
                <a:gd name="T54" fmla="*/ 2147483647 w 457"/>
                <a:gd name="T55" fmla="*/ 2147483647 h 376"/>
                <a:gd name="T56" fmla="*/ 2147483647 w 457"/>
                <a:gd name="T57" fmla="*/ 2147483647 h 376"/>
                <a:gd name="T58" fmla="*/ 2147483647 w 457"/>
                <a:gd name="T59" fmla="*/ 2147483647 h 3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7"/>
                <a:gd name="T91" fmla="*/ 0 h 376"/>
                <a:gd name="T92" fmla="*/ 457 w 457"/>
                <a:gd name="T93" fmla="*/ 376 h 3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7" h="376">
                  <a:moveTo>
                    <a:pt x="441" y="203"/>
                  </a:moveTo>
                  <a:lnTo>
                    <a:pt x="394" y="188"/>
                  </a:lnTo>
                  <a:lnTo>
                    <a:pt x="355" y="203"/>
                  </a:lnTo>
                  <a:lnTo>
                    <a:pt x="330" y="251"/>
                  </a:lnTo>
                  <a:lnTo>
                    <a:pt x="330" y="275"/>
                  </a:lnTo>
                  <a:lnTo>
                    <a:pt x="276" y="337"/>
                  </a:lnTo>
                  <a:lnTo>
                    <a:pt x="291" y="337"/>
                  </a:lnTo>
                  <a:lnTo>
                    <a:pt x="291" y="353"/>
                  </a:lnTo>
                  <a:lnTo>
                    <a:pt x="260" y="376"/>
                  </a:lnTo>
                  <a:lnTo>
                    <a:pt x="213" y="376"/>
                  </a:lnTo>
                  <a:lnTo>
                    <a:pt x="174" y="337"/>
                  </a:lnTo>
                  <a:lnTo>
                    <a:pt x="181" y="275"/>
                  </a:lnTo>
                  <a:lnTo>
                    <a:pt x="102" y="227"/>
                  </a:lnTo>
                  <a:lnTo>
                    <a:pt x="0" y="220"/>
                  </a:lnTo>
                  <a:lnTo>
                    <a:pt x="31" y="203"/>
                  </a:lnTo>
                  <a:lnTo>
                    <a:pt x="55" y="203"/>
                  </a:lnTo>
                  <a:lnTo>
                    <a:pt x="31" y="173"/>
                  </a:lnTo>
                  <a:lnTo>
                    <a:pt x="102" y="134"/>
                  </a:lnTo>
                  <a:lnTo>
                    <a:pt x="134" y="125"/>
                  </a:lnTo>
                  <a:lnTo>
                    <a:pt x="110" y="102"/>
                  </a:lnTo>
                  <a:lnTo>
                    <a:pt x="142" y="71"/>
                  </a:lnTo>
                  <a:lnTo>
                    <a:pt x="150" y="39"/>
                  </a:lnTo>
                  <a:lnTo>
                    <a:pt x="181" y="39"/>
                  </a:lnTo>
                  <a:lnTo>
                    <a:pt x="165" y="8"/>
                  </a:lnTo>
                  <a:lnTo>
                    <a:pt x="236" y="0"/>
                  </a:lnTo>
                  <a:lnTo>
                    <a:pt x="315" y="17"/>
                  </a:lnTo>
                  <a:lnTo>
                    <a:pt x="355" y="8"/>
                  </a:lnTo>
                  <a:lnTo>
                    <a:pt x="394" y="110"/>
                  </a:lnTo>
                  <a:lnTo>
                    <a:pt x="457" y="157"/>
                  </a:lnTo>
                  <a:lnTo>
                    <a:pt x="441" y="20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8" name="Freeform 64">
              <a:extLst>
                <a:ext uri="{FF2B5EF4-FFF2-40B4-BE49-F238E27FC236}">
                  <a16:creationId xmlns:a16="http://schemas.microsoft.com/office/drawing/2014/main" id="{49975445-165F-4A9D-9DDC-4576BD654334}"/>
                </a:ext>
              </a:extLst>
            </p:cNvPr>
            <p:cNvSpPr>
              <a:spLocks noChangeAspect="1"/>
            </p:cNvSpPr>
            <p:nvPr/>
          </p:nvSpPr>
          <p:spPr bwMode="auto">
            <a:xfrm>
              <a:off x="8429625" y="3432175"/>
              <a:ext cx="192088" cy="150813"/>
            </a:xfrm>
            <a:custGeom>
              <a:avLst/>
              <a:gdLst>
                <a:gd name="T0" fmla="*/ 2147483647 w 221"/>
                <a:gd name="T1" fmla="*/ 2147483647 h 162"/>
                <a:gd name="T2" fmla="*/ 2147483647 w 221"/>
                <a:gd name="T3" fmla="*/ 2147483647 h 162"/>
                <a:gd name="T4" fmla="*/ 2147483647 w 221"/>
                <a:gd name="T5" fmla="*/ 2147483647 h 162"/>
                <a:gd name="T6" fmla="*/ 2147483647 w 221"/>
                <a:gd name="T7" fmla="*/ 2147483647 h 162"/>
                <a:gd name="T8" fmla="*/ 2147483647 w 221"/>
                <a:gd name="T9" fmla="*/ 2147483647 h 162"/>
                <a:gd name="T10" fmla="*/ 0 w 221"/>
                <a:gd name="T11" fmla="*/ 0 h 162"/>
                <a:gd name="T12" fmla="*/ 2147483647 w 221"/>
                <a:gd name="T13" fmla="*/ 2147483647 h 162"/>
                <a:gd name="T14" fmla="*/ 2147483647 w 221"/>
                <a:gd name="T15" fmla="*/ 0 h 162"/>
                <a:gd name="T16" fmla="*/ 2147483647 w 221"/>
                <a:gd name="T17" fmla="*/ 2147483647 h 162"/>
                <a:gd name="T18" fmla="*/ 2147483647 w 221"/>
                <a:gd name="T19" fmla="*/ 2147483647 h 162"/>
                <a:gd name="T20" fmla="*/ 2147483647 w 221"/>
                <a:gd name="T21" fmla="*/ 2147483647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62"/>
                <a:gd name="T35" fmla="*/ 221 w 221"/>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62">
                  <a:moveTo>
                    <a:pt x="189" y="116"/>
                  </a:moveTo>
                  <a:lnTo>
                    <a:pt x="221" y="139"/>
                  </a:lnTo>
                  <a:lnTo>
                    <a:pt x="189" y="162"/>
                  </a:lnTo>
                  <a:lnTo>
                    <a:pt x="103" y="162"/>
                  </a:lnTo>
                  <a:lnTo>
                    <a:pt x="32" y="139"/>
                  </a:lnTo>
                  <a:lnTo>
                    <a:pt x="0" y="0"/>
                  </a:lnTo>
                  <a:lnTo>
                    <a:pt x="40" y="15"/>
                  </a:lnTo>
                  <a:lnTo>
                    <a:pt x="95" y="0"/>
                  </a:lnTo>
                  <a:lnTo>
                    <a:pt x="150" y="31"/>
                  </a:lnTo>
                  <a:lnTo>
                    <a:pt x="166" y="85"/>
                  </a:lnTo>
                  <a:lnTo>
                    <a:pt x="189" y="11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79" name="Freeform 65">
              <a:extLst>
                <a:ext uri="{FF2B5EF4-FFF2-40B4-BE49-F238E27FC236}">
                  <a16:creationId xmlns:a16="http://schemas.microsoft.com/office/drawing/2014/main" id="{24BB127E-CC15-4F30-B761-8C63CD7CDF22}"/>
                </a:ext>
              </a:extLst>
            </p:cNvPr>
            <p:cNvSpPr>
              <a:spLocks noChangeAspect="1"/>
            </p:cNvSpPr>
            <p:nvPr/>
          </p:nvSpPr>
          <p:spPr bwMode="auto">
            <a:xfrm>
              <a:off x="6819900" y="1663700"/>
              <a:ext cx="330200" cy="236538"/>
            </a:xfrm>
            <a:custGeom>
              <a:avLst/>
              <a:gdLst>
                <a:gd name="T0" fmla="*/ 2147483647 w 378"/>
                <a:gd name="T1" fmla="*/ 0 h 256"/>
                <a:gd name="T2" fmla="*/ 2147483647 w 378"/>
                <a:gd name="T3" fmla="*/ 2147483647 h 256"/>
                <a:gd name="T4" fmla="*/ 2147483647 w 378"/>
                <a:gd name="T5" fmla="*/ 2147483647 h 256"/>
                <a:gd name="T6" fmla="*/ 2147483647 w 378"/>
                <a:gd name="T7" fmla="*/ 2147483647 h 256"/>
                <a:gd name="T8" fmla="*/ 2147483647 w 378"/>
                <a:gd name="T9" fmla="*/ 2147483647 h 256"/>
                <a:gd name="T10" fmla="*/ 2147483647 w 378"/>
                <a:gd name="T11" fmla="*/ 2147483647 h 256"/>
                <a:gd name="T12" fmla="*/ 2147483647 w 378"/>
                <a:gd name="T13" fmla="*/ 2147483647 h 256"/>
                <a:gd name="T14" fmla="*/ 2147483647 w 378"/>
                <a:gd name="T15" fmla="*/ 2147483647 h 256"/>
                <a:gd name="T16" fmla="*/ 2147483647 w 378"/>
                <a:gd name="T17" fmla="*/ 2147483647 h 256"/>
                <a:gd name="T18" fmla="*/ 2147483647 w 378"/>
                <a:gd name="T19" fmla="*/ 2147483647 h 256"/>
                <a:gd name="T20" fmla="*/ 2147483647 w 378"/>
                <a:gd name="T21" fmla="*/ 2147483647 h 256"/>
                <a:gd name="T22" fmla="*/ 2147483647 w 378"/>
                <a:gd name="T23" fmla="*/ 2147483647 h 256"/>
                <a:gd name="T24" fmla="*/ 2147483647 w 378"/>
                <a:gd name="T25" fmla="*/ 2147483647 h 256"/>
                <a:gd name="T26" fmla="*/ 2147483647 w 378"/>
                <a:gd name="T27" fmla="*/ 2147483647 h 256"/>
                <a:gd name="T28" fmla="*/ 0 w 378"/>
                <a:gd name="T29" fmla="*/ 0 h 256"/>
                <a:gd name="T30" fmla="*/ 2147483647 w 378"/>
                <a:gd name="T31" fmla="*/ 0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256"/>
                <a:gd name="T50" fmla="*/ 378 w 378"/>
                <a:gd name="T51" fmla="*/ 256 h 2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256">
                  <a:moveTo>
                    <a:pt x="354" y="0"/>
                  </a:moveTo>
                  <a:lnTo>
                    <a:pt x="323" y="31"/>
                  </a:lnTo>
                  <a:lnTo>
                    <a:pt x="378" y="77"/>
                  </a:lnTo>
                  <a:lnTo>
                    <a:pt x="347" y="109"/>
                  </a:lnTo>
                  <a:lnTo>
                    <a:pt x="354" y="132"/>
                  </a:lnTo>
                  <a:lnTo>
                    <a:pt x="378" y="132"/>
                  </a:lnTo>
                  <a:lnTo>
                    <a:pt x="378" y="194"/>
                  </a:lnTo>
                  <a:lnTo>
                    <a:pt x="330" y="241"/>
                  </a:lnTo>
                  <a:lnTo>
                    <a:pt x="315" y="256"/>
                  </a:lnTo>
                  <a:lnTo>
                    <a:pt x="268" y="233"/>
                  </a:lnTo>
                  <a:lnTo>
                    <a:pt x="268" y="194"/>
                  </a:lnTo>
                  <a:lnTo>
                    <a:pt x="228" y="139"/>
                  </a:lnTo>
                  <a:lnTo>
                    <a:pt x="181" y="109"/>
                  </a:lnTo>
                  <a:lnTo>
                    <a:pt x="16" y="93"/>
                  </a:lnTo>
                  <a:lnTo>
                    <a:pt x="0" y="0"/>
                  </a:lnTo>
                  <a:lnTo>
                    <a:pt x="354"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0" name="Freeform 66">
              <a:extLst>
                <a:ext uri="{FF2B5EF4-FFF2-40B4-BE49-F238E27FC236}">
                  <a16:creationId xmlns:a16="http://schemas.microsoft.com/office/drawing/2014/main" id="{A1D1A11D-F2B3-4511-9913-8C4F1DFB44AA}"/>
                </a:ext>
              </a:extLst>
            </p:cNvPr>
            <p:cNvSpPr>
              <a:spLocks noChangeAspect="1"/>
            </p:cNvSpPr>
            <p:nvPr/>
          </p:nvSpPr>
          <p:spPr bwMode="auto">
            <a:xfrm>
              <a:off x="6819900" y="2605088"/>
              <a:ext cx="152400" cy="196850"/>
            </a:xfrm>
            <a:custGeom>
              <a:avLst/>
              <a:gdLst>
                <a:gd name="T0" fmla="*/ 2147483647 w 173"/>
                <a:gd name="T1" fmla="*/ 0 h 212"/>
                <a:gd name="T2" fmla="*/ 2147483647 w 173"/>
                <a:gd name="T3" fmla="*/ 2147483647 h 212"/>
                <a:gd name="T4" fmla="*/ 2147483647 w 173"/>
                <a:gd name="T5" fmla="*/ 2147483647 h 212"/>
                <a:gd name="T6" fmla="*/ 2147483647 w 173"/>
                <a:gd name="T7" fmla="*/ 2147483647 h 212"/>
                <a:gd name="T8" fmla="*/ 2147483647 w 173"/>
                <a:gd name="T9" fmla="*/ 2147483647 h 212"/>
                <a:gd name="T10" fmla="*/ 2147483647 w 173"/>
                <a:gd name="T11" fmla="*/ 2147483647 h 212"/>
                <a:gd name="T12" fmla="*/ 2147483647 w 173"/>
                <a:gd name="T13" fmla="*/ 2147483647 h 212"/>
                <a:gd name="T14" fmla="*/ 2147483647 w 173"/>
                <a:gd name="T15" fmla="*/ 2147483647 h 212"/>
                <a:gd name="T16" fmla="*/ 2147483647 w 173"/>
                <a:gd name="T17" fmla="*/ 2147483647 h 212"/>
                <a:gd name="T18" fmla="*/ 2147483647 w 173"/>
                <a:gd name="T19" fmla="*/ 2147483647 h 212"/>
                <a:gd name="T20" fmla="*/ 2147483647 w 173"/>
                <a:gd name="T21" fmla="*/ 2147483647 h 212"/>
                <a:gd name="T22" fmla="*/ 2147483647 w 173"/>
                <a:gd name="T23" fmla="*/ 2147483647 h 212"/>
                <a:gd name="T24" fmla="*/ 2147483647 w 173"/>
                <a:gd name="T25" fmla="*/ 2147483647 h 212"/>
                <a:gd name="T26" fmla="*/ 2147483647 w 173"/>
                <a:gd name="T27" fmla="*/ 2147483647 h 212"/>
                <a:gd name="T28" fmla="*/ 2147483647 w 173"/>
                <a:gd name="T29" fmla="*/ 2147483647 h 212"/>
                <a:gd name="T30" fmla="*/ 0 w 173"/>
                <a:gd name="T31" fmla="*/ 2147483647 h 212"/>
                <a:gd name="T32" fmla="*/ 2147483647 w 173"/>
                <a:gd name="T33" fmla="*/ 2147483647 h 212"/>
                <a:gd name="T34" fmla="*/ 2147483647 w 173"/>
                <a:gd name="T35" fmla="*/ 0 h 212"/>
                <a:gd name="T36" fmla="*/ 2147483647 w 173"/>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212"/>
                <a:gd name="T59" fmla="*/ 173 w 173"/>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212">
                  <a:moveTo>
                    <a:pt x="141" y="0"/>
                  </a:moveTo>
                  <a:lnTo>
                    <a:pt x="141" y="39"/>
                  </a:lnTo>
                  <a:lnTo>
                    <a:pt x="173" y="55"/>
                  </a:lnTo>
                  <a:lnTo>
                    <a:pt x="173" y="71"/>
                  </a:lnTo>
                  <a:lnTo>
                    <a:pt x="165" y="86"/>
                  </a:lnTo>
                  <a:lnTo>
                    <a:pt x="173" y="103"/>
                  </a:lnTo>
                  <a:lnTo>
                    <a:pt x="165" y="103"/>
                  </a:lnTo>
                  <a:lnTo>
                    <a:pt x="173" y="134"/>
                  </a:lnTo>
                  <a:lnTo>
                    <a:pt x="173" y="166"/>
                  </a:lnTo>
                  <a:lnTo>
                    <a:pt x="141" y="181"/>
                  </a:lnTo>
                  <a:lnTo>
                    <a:pt x="141" y="212"/>
                  </a:lnTo>
                  <a:lnTo>
                    <a:pt x="102" y="212"/>
                  </a:lnTo>
                  <a:lnTo>
                    <a:pt x="79" y="166"/>
                  </a:lnTo>
                  <a:lnTo>
                    <a:pt x="40" y="134"/>
                  </a:lnTo>
                  <a:lnTo>
                    <a:pt x="16" y="103"/>
                  </a:lnTo>
                  <a:lnTo>
                    <a:pt x="0" y="64"/>
                  </a:lnTo>
                  <a:lnTo>
                    <a:pt x="16" y="32"/>
                  </a:lnTo>
                  <a:lnTo>
                    <a:pt x="118" y="0"/>
                  </a:lnTo>
                  <a:lnTo>
                    <a:pt x="141"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1" name="Freeform 67">
              <a:extLst>
                <a:ext uri="{FF2B5EF4-FFF2-40B4-BE49-F238E27FC236}">
                  <a16:creationId xmlns:a16="http://schemas.microsoft.com/office/drawing/2014/main" id="{5E5A2BA9-7A47-4A58-99C1-2576AD82E73A}"/>
                </a:ext>
              </a:extLst>
            </p:cNvPr>
            <p:cNvSpPr>
              <a:spLocks noChangeAspect="1"/>
            </p:cNvSpPr>
            <p:nvPr/>
          </p:nvSpPr>
          <p:spPr bwMode="auto">
            <a:xfrm>
              <a:off x="6303963" y="1931988"/>
              <a:ext cx="288925" cy="317500"/>
            </a:xfrm>
            <a:custGeom>
              <a:avLst/>
              <a:gdLst>
                <a:gd name="T0" fmla="*/ 0 w 330"/>
                <a:gd name="T1" fmla="*/ 2147483647 h 342"/>
                <a:gd name="T2" fmla="*/ 2147483647 w 330"/>
                <a:gd name="T3" fmla="*/ 2147483647 h 342"/>
                <a:gd name="T4" fmla="*/ 2147483647 w 330"/>
                <a:gd name="T5" fmla="*/ 2147483647 h 342"/>
                <a:gd name="T6" fmla="*/ 2147483647 w 330"/>
                <a:gd name="T7" fmla="*/ 2147483647 h 342"/>
                <a:gd name="T8" fmla="*/ 2147483647 w 330"/>
                <a:gd name="T9" fmla="*/ 0 h 342"/>
                <a:gd name="T10" fmla="*/ 2147483647 w 330"/>
                <a:gd name="T11" fmla="*/ 0 h 342"/>
                <a:gd name="T12" fmla="*/ 2147483647 w 330"/>
                <a:gd name="T13" fmla="*/ 2147483647 h 342"/>
                <a:gd name="T14" fmla="*/ 2147483647 w 330"/>
                <a:gd name="T15" fmla="*/ 2147483647 h 342"/>
                <a:gd name="T16" fmla="*/ 2147483647 w 330"/>
                <a:gd name="T17" fmla="*/ 2147483647 h 342"/>
                <a:gd name="T18" fmla="*/ 2147483647 w 330"/>
                <a:gd name="T19" fmla="*/ 2147483647 h 342"/>
                <a:gd name="T20" fmla="*/ 2147483647 w 330"/>
                <a:gd name="T21" fmla="*/ 2147483647 h 342"/>
                <a:gd name="T22" fmla="*/ 2147483647 w 330"/>
                <a:gd name="T23" fmla="*/ 2147483647 h 342"/>
                <a:gd name="T24" fmla="*/ 2147483647 w 330"/>
                <a:gd name="T25" fmla="*/ 2147483647 h 342"/>
                <a:gd name="T26" fmla="*/ 2147483647 w 330"/>
                <a:gd name="T27" fmla="*/ 2147483647 h 342"/>
                <a:gd name="T28" fmla="*/ 2147483647 w 330"/>
                <a:gd name="T29" fmla="*/ 2147483647 h 342"/>
                <a:gd name="T30" fmla="*/ 2147483647 w 330"/>
                <a:gd name="T31" fmla="*/ 2147483647 h 342"/>
                <a:gd name="T32" fmla="*/ 2147483647 w 330"/>
                <a:gd name="T33" fmla="*/ 2147483647 h 342"/>
                <a:gd name="T34" fmla="*/ 2147483647 w 330"/>
                <a:gd name="T35" fmla="*/ 2147483647 h 342"/>
                <a:gd name="T36" fmla="*/ 2147483647 w 330"/>
                <a:gd name="T37" fmla="*/ 2147483647 h 342"/>
                <a:gd name="T38" fmla="*/ 0 w 330"/>
                <a:gd name="T39" fmla="*/ 2147483647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0"/>
                <a:gd name="T61" fmla="*/ 0 h 342"/>
                <a:gd name="T62" fmla="*/ 330 w 330"/>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0" h="342">
                  <a:moveTo>
                    <a:pt x="0" y="210"/>
                  </a:moveTo>
                  <a:lnTo>
                    <a:pt x="56" y="210"/>
                  </a:lnTo>
                  <a:lnTo>
                    <a:pt x="95" y="147"/>
                  </a:lnTo>
                  <a:lnTo>
                    <a:pt x="205" y="101"/>
                  </a:lnTo>
                  <a:lnTo>
                    <a:pt x="251" y="0"/>
                  </a:lnTo>
                  <a:lnTo>
                    <a:pt x="275" y="0"/>
                  </a:lnTo>
                  <a:lnTo>
                    <a:pt x="283" y="30"/>
                  </a:lnTo>
                  <a:lnTo>
                    <a:pt x="267" y="30"/>
                  </a:lnTo>
                  <a:lnTo>
                    <a:pt x="267" y="85"/>
                  </a:lnTo>
                  <a:lnTo>
                    <a:pt x="244" y="85"/>
                  </a:lnTo>
                  <a:lnTo>
                    <a:pt x="267" y="116"/>
                  </a:lnTo>
                  <a:lnTo>
                    <a:pt x="251" y="124"/>
                  </a:lnTo>
                  <a:lnTo>
                    <a:pt x="330" y="124"/>
                  </a:lnTo>
                  <a:lnTo>
                    <a:pt x="330" y="163"/>
                  </a:lnTo>
                  <a:lnTo>
                    <a:pt x="307" y="163"/>
                  </a:lnTo>
                  <a:lnTo>
                    <a:pt x="307" y="256"/>
                  </a:lnTo>
                  <a:lnTo>
                    <a:pt x="299" y="256"/>
                  </a:lnTo>
                  <a:lnTo>
                    <a:pt x="299" y="342"/>
                  </a:lnTo>
                  <a:lnTo>
                    <a:pt x="32" y="342"/>
                  </a:lnTo>
                  <a:lnTo>
                    <a:pt x="0" y="21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2" name="Freeform 68">
              <a:extLst>
                <a:ext uri="{FF2B5EF4-FFF2-40B4-BE49-F238E27FC236}">
                  <a16:creationId xmlns:a16="http://schemas.microsoft.com/office/drawing/2014/main" id="{1C1C8B54-40D1-41CE-8D9A-97642D4A8AE4}"/>
                </a:ext>
              </a:extLst>
            </p:cNvPr>
            <p:cNvSpPr>
              <a:spLocks noChangeAspect="1"/>
            </p:cNvSpPr>
            <p:nvPr/>
          </p:nvSpPr>
          <p:spPr bwMode="auto">
            <a:xfrm>
              <a:off x="7053263" y="2097088"/>
              <a:ext cx="206375" cy="174625"/>
            </a:xfrm>
            <a:custGeom>
              <a:avLst/>
              <a:gdLst>
                <a:gd name="T0" fmla="*/ 0 w 235"/>
                <a:gd name="T1" fmla="*/ 0 h 189"/>
                <a:gd name="T2" fmla="*/ 2147483647 w 235"/>
                <a:gd name="T3" fmla="*/ 0 h 189"/>
                <a:gd name="T4" fmla="*/ 2147483647 w 235"/>
                <a:gd name="T5" fmla="*/ 2147483647 h 189"/>
                <a:gd name="T6" fmla="*/ 2147483647 w 235"/>
                <a:gd name="T7" fmla="*/ 2147483647 h 189"/>
                <a:gd name="T8" fmla="*/ 2147483647 w 235"/>
                <a:gd name="T9" fmla="*/ 2147483647 h 189"/>
                <a:gd name="T10" fmla="*/ 2147483647 w 235"/>
                <a:gd name="T11" fmla="*/ 2147483647 h 189"/>
                <a:gd name="T12" fmla="*/ 2147483647 w 235"/>
                <a:gd name="T13" fmla="*/ 2147483647 h 189"/>
                <a:gd name="T14" fmla="*/ 2147483647 w 235"/>
                <a:gd name="T15" fmla="*/ 2147483647 h 189"/>
                <a:gd name="T16" fmla="*/ 2147483647 w 235"/>
                <a:gd name="T17" fmla="*/ 2147483647 h 189"/>
                <a:gd name="T18" fmla="*/ 2147483647 w 235"/>
                <a:gd name="T19" fmla="*/ 2147483647 h 189"/>
                <a:gd name="T20" fmla="*/ 2147483647 w 235"/>
                <a:gd name="T21" fmla="*/ 2147483647 h 189"/>
                <a:gd name="T22" fmla="*/ 2147483647 w 235"/>
                <a:gd name="T23" fmla="*/ 2147483647 h 189"/>
                <a:gd name="T24" fmla="*/ 2147483647 w 235"/>
                <a:gd name="T25" fmla="*/ 2147483647 h 189"/>
                <a:gd name="T26" fmla="*/ 0 w 235"/>
                <a:gd name="T27" fmla="*/ 2147483647 h 189"/>
                <a:gd name="T28" fmla="*/ 0 w 235"/>
                <a:gd name="T29" fmla="*/ 2147483647 h 189"/>
                <a:gd name="T30" fmla="*/ 0 w 235"/>
                <a:gd name="T31" fmla="*/ 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
                <a:gd name="T49" fmla="*/ 0 h 189"/>
                <a:gd name="T50" fmla="*/ 235 w 235"/>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 h="189">
                  <a:moveTo>
                    <a:pt x="0" y="0"/>
                  </a:moveTo>
                  <a:lnTo>
                    <a:pt x="212" y="0"/>
                  </a:lnTo>
                  <a:lnTo>
                    <a:pt x="212" y="16"/>
                  </a:lnTo>
                  <a:lnTo>
                    <a:pt x="235" y="32"/>
                  </a:lnTo>
                  <a:lnTo>
                    <a:pt x="212" y="39"/>
                  </a:lnTo>
                  <a:lnTo>
                    <a:pt x="212" y="63"/>
                  </a:lnTo>
                  <a:lnTo>
                    <a:pt x="188" y="94"/>
                  </a:lnTo>
                  <a:lnTo>
                    <a:pt x="149" y="94"/>
                  </a:lnTo>
                  <a:lnTo>
                    <a:pt x="126" y="118"/>
                  </a:lnTo>
                  <a:lnTo>
                    <a:pt x="94" y="165"/>
                  </a:lnTo>
                  <a:lnTo>
                    <a:pt x="94" y="189"/>
                  </a:lnTo>
                  <a:lnTo>
                    <a:pt x="110" y="189"/>
                  </a:lnTo>
                  <a:lnTo>
                    <a:pt x="79" y="189"/>
                  </a:lnTo>
                  <a:lnTo>
                    <a:pt x="0" y="157"/>
                  </a:lnTo>
                  <a:lnTo>
                    <a:pt x="0" y="103"/>
                  </a:lnTo>
                  <a:lnTo>
                    <a:pt x="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3" name="Freeform 69">
              <a:extLst>
                <a:ext uri="{FF2B5EF4-FFF2-40B4-BE49-F238E27FC236}">
                  <a16:creationId xmlns:a16="http://schemas.microsoft.com/office/drawing/2014/main" id="{47D299DA-FE24-46D6-B346-7CEB1419B7CC}"/>
                </a:ext>
              </a:extLst>
            </p:cNvPr>
            <p:cNvSpPr>
              <a:spLocks noChangeAspect="1"/>
            </p:cNvSpPr>
            <p:nvPr/>
          </p:nvSpPr>
          <p:spPr bwMode="auto">
            <a:xfrm>
              <a:off x="7581900" y="1958975"/>
              <a:ext cx="215900" cy="203200"/>
            </a:xfrm>
            <a:custGeom>
              <a:avLst/>
              <a:gdLst>
                <a:gd name="T0" fmla="*/ 2147483647 w 244"/>
                <a:gd name="T1" fmla="*/ 2147483647 h 220"/>
                <a:gd name="T2" fmla="*/ 2147483647 w 244"/>
                <a:gd name="T3" fmla="*/ 2147483647 h 220"/>
                <a:gd name="T4" fmla="*/ 2147483647 w 244"/>
                <a:gd name="T5" fmla="*/ 2147483647 h 220"/>
                <a:gd name="T6" fmla="*/ 2147483647 w 244"/>
                <a:gd name="T7" fmla="*/ 2147483647 h 220"/>
                <a:gd name="T8" fmla="*/ 2147483647 w 244"/>
                <a:gd name="T9" fmla="*/ 2147483647 h 220"/>
                <a:gd name="T10" fmla="*/ 2147483647 w 244"/>
                <a:gd name="T11" fmla="*/ 2147483647 h 220"/>
                <a:gd name="T12" fmla="*/ 2147483647 w 244"/>
                <a:gd name="T13" fmla="*/ 2147483647 h 220"/>
                <a:gd name="T14" fmla="*/ 2147483647 w 244"/>
                <a:gd name="T15" fmla="*/ 2147483647 h 220"/>
                <a:gd name="T16" fmla="*/ 2147483647 w 244"/>
                <a:gd name="T17" fmla="*/ 2147483647 h 220"/>
                <a:gd name="T18" fmla="*/ 0 w 244"/>
                <a:gd name="T19" fmla="*/ 2147483647 h 220"/>
                <a:gd name="T20" fmla="*/ 2147483647 w 244"/>
                <a:gd name="T21" fmla="*/ 2147483647 h 220"/>
                <a:gd name="T22" fmla="*/ 0 w 244"/>
                <a:gd name="T23" fmla="*/ 2147483647 h 220"/>
                <a:gd name="T24" fmla="*/ 2147483647 w 244"/>
                <a:gd name="T25" fmla="*/ 2147483647 h 220"/>
                <a:gd name="T26" fmla="*/ 2147483647 w 244"/>
                <a:gd name="T27" fmla="*/ 0 h 220"/>
                <a:gd name="T28" fmla="*/ 2147483647 w 244"/>
                <a:gd name="T29" fmla="*/ 2147483647 h 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220"/>
                <a:gd name="T47" fmla="*/ 244 w 244"/>
                <a:gd name="T48" fmla="*/ 220 h 2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220">
                  <a:moveTo>
                    <a:pt x="244" y="32"/>
                  </a:moveTo>
                  <a:lnTo>
                    <a:pt x="212" y="87"/>
                  </a:lnTo>
                  <a:lnTo>
                    <a:pt x="205" y="134"/>
                  </a:lnTo>
                  <a:lnTo>
                    <a:pt x="212" y="134"/>
                  </a:lnTo>
                  <a:lnTo>
                    <a:pt x="205" y="188"/>
                  </a:lnTo>
                  <a:lnTo>
                    <a:pt x="158" y="212"/>
                  </a:lnTo>
                  <a:lnTo>
                    <a:pt x="63" y="188"/>
                  </a:lnTo>
                  <a:lnTo>
                    <a:pt x="32" y="220"/>
                  </a:lnTo>
                  <a:lnTo>
                    <a:pt x="39" y="196"/>
                  </a:lnTo>
                  <a:lnTo>
                    <a:pt x="0" y="149"/>
                  </a:lnTo>
                  <a:lnTo>
                    <a:pt x="8" y="87"/>
                  </a:lnTo>
                  <a:lnTo>
                    <a:pt x="0" y="63"/>
                  </a:lnTo>
                  <a:lnTo>
                    <a:pt x="158" y="39"/>
                  </a:lnTo>
                  <a:lnTo>
                    <a:pt x="205" y="0"/>
                  </a:lnTo>
                  <a:lnTo>
                    <a:pt x="244" y="32"/>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4" name="Freeform 70">
              <a:extLst>
                <a:ext uri="{FF2B5EF4-FFF2-40B4-BE49-F238E27FC236}">
                  <a16:creationId xmlns:a16="http://schemas.microsoft.com/office/drawing/2014/main" id="{6D1A2322-9BB3-4BAB-9B57-2BC448407A36}"/>
                </a:ext>
              </a:extLst>
            </p:cNvPr>
            <p:cNvSpPr>
              <a:spLocks noChangeAspect="1"/>
            </p:cNvSpPr>
            <p:nvPr/>
          </p:nvSpPr>
          <p:spPr bwMode="auto">
            <a:xfrm>
              <a:off x="6683375" y="2192338"/>
              <a:ext cx="466725" cy="441325"/>
            </a:xfrm>
            <a:custGeom>
              <a:avLst/>
              <a:gdLst>
                <a:gd name="T0" fmla="*/ 2147483647 w 535"/>
                <a:gd name="T1" fmla="*/ 2147483647 h 476"/>
                <a:gd name="T2" fmla="*/ 2147483647 w 535"/>
                <a:gd name="T3" fmla="*/ 2147483647 h 476"/>
                <a:gd name="T4" fmla="*/ 2147483647 w 535"/>
                <a:gd name="T5" fmla="*/ 2147483647 h 476"/>
                <a:gd name="T6" fmla="*/ 2147483647 w 535"/>
                <a:gd name="T7" fmla="*/ 2147483647 h 476"/>
                <a:gd name="T8" fmla="*/ 2147483647 w 535"/>
                <a:gd name="T9" fmla="*/ 2147483647 h 476"/>
                <a:gd name="T10" fmla="*/ 2147483647 w 535"/>
                <a:gd name="T11" fmla="*/ 2147483647 h 476"/>
                <a:gd name="T12" fmla="*/ 2147483647 w 535"/>
                <a:gd name="T13" fmla="*/ 2147483647 h 476"/>
                <a:gd name="T14" fmla="*/ 2147483647 w 535"/>
                <a:gd name="T15" fmla="*/ 2147483647 h 476"/>
                <a:gd name="T16" fmla="*/ 2147483647 w 535"/>
                <a:gd name="T17" fmla="*/ 2147483647 h 476"/>
                <a:gd name="T18" fmla="*/ 2147483647 w 535"/>
                <a:gd name="T19" fmla="*/ 2147483647 h 476"/>
                <a:gd name="T20" fmla="*/ 2147483647 w 535"/>
                <a:gd name="T21" fmla="*/ 2147483647 h 476"/>
                <a:gd name="T22" fmla="*/ 2147483647 w 535"/>
                <a:gd name="T23" fmla="*/ 2147483647 h 476"/>
                <a:gd name="T24" fmla="*/ 2147483647 w 535"/>
                <a:gd name="T25" fmla="*/ 2147483647 h 476"/>
                <a:gd name="T26" fmla="*/ 2147483647 w 535"/>
                <a:gd name="T27" fmla="*/ 2147483647 h 476"/>
                <a:gd name="T28" fmla="*/ 2147483647 w 535"/>
                <a:gd name="T29" fmla="*/ 0 h 476"/>
                <a:gd name="T30" fmla="*/ 2147483647 w 535"/>
                <a:gd name="T31" fmla="*/ 0 h 476"/>
                <a:gd name="T32" fmla="*/ 2147483647 w 535"/>
                <a:gd name="T33" fmla="*/ 2147483647 h 476"/>
                <a:gd name="T34" fmla="*/ 2147483647 w 535"/>
                <a:gd name="T35" fmla="*/ 2147483647 h 476"/>
                <a:gd name="T36" fmla="*/ 2147483647 w 535"/>
                <a:gd name="T37" fmla="*/ 2147483647 h 476"/>
                <a:gd name="T38" fmla="*/ 2147483647 w 535"/>
                <a:gd name="T39" fmla="*/ 2147483647 h 476"/>
                <a:gd name="T40" fmla="*/ 2147483647 w 535"/>
                <a:gd name="T41" fmla="*/ 2147483647 h 476"/>
                <a:gd name="T42" fmla="*/ 2147483647 w 535"/>
                <a:gd name="T43" fmla="*/ 2147483647 h 476"/>
                <a:gd name="T44" fmla="*/ 2147483647 w 535"/>
                <a:gd name="T45" fmla="*/ 2147483647 h 476"/>
                <a:gd name="T46" fmla="*/ 2147483647 w 535"/>
                <a:gd name="T47" fmla="*/ 2147483647 h 476"/>
                <a:gd name="T48" fmla="*/ 2147483647 w 535"/>
                <a:gd name="T49" fmla="*/ 2147483647 h 476"/>
                <a:gd name="T50" fmla="*/ 2147483647 w 535"/>
                <a:gd name="T51" fmla="*/ 2147483647 h 476"/>
                <a:gd name="T52" fmla="*/ 2147483647 w 535"/>
                <a:gd name="T53" fmla="*/ 2147483647 h 476"/>
                <a:gd name="T54" fmla="*/ 2147483647 w 535"/>
                <a:gd name="T55" fmla="*/ 2147483647 h 476"/>
                <a:gd name="T56" fmla="*/ 0 w 535"/>
                <a:gd name="T57" fmla="*/ 2147483647 h 476"/>
                <a:gd name="T58" fmla="*/ 2147483647 w 535"/>
                <a:gd name="T59" fmla="*/ 2147483647 h 4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76"/>
                <a:gd name="T92" fmla="*/ 535 w 535"/>
                <a:gd name="T93" fmla="*/ 476 h 4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76">
                  <a:moveTo>
                    <a:pt x="24" y="460"/>
                  </a:moveTo>
                  <a:lnTo>
                    <a:pt x="16" y="444"/>
                  </a:lnTo>
                  <a:lnTo>
                    <a:pt x="31" y="422"/>
                  </a:lnTo>
                  <a:lnTo>
                    <a:pt x="63" y="382"/>
                  </a:lnTo>
                  <a:lnTo>
                    <a:pt x="87" y="390"/>
                  </a:lnTo>
                  <a:lnTo>
                    <a:pt x="142" y="358"/>
                  </a:lnTo>
                  <a:lnTo>
                    <a:pt x="142" y="351"/>
                  </a:lnTo>
                  <a:lnTo>
                    <a:pt x="197" y="304"/>
                  </a:lnTo>
                  <a:lnTo>
                    <a:pt x="275" y="257"/>
                  </a:lnTo>
                  <a:lnTo>
                    <a:pt x="292" y="187"/>
                  </a:lnTo>
                  <a:lnTo>
                    <a:pt x="338" y="148"/>
                  </a:lnTo>
                  <a:lnTo>
                    <a:pt x="307" y="78"/>
                  </a:lnTo>
                  <a:lnTo>
                    <a:pt x="307" y="54"/>
                  </a:lnTo>
                  <a:lnTo>
                    <a:pt x="338" y="47"/>
                  </a:lnTo>
                  <a:lnTo>
                    <a:pt x="354" y="0"/>
                  </a:lnTo>
                  <a:lnTo>
                    <a:pt x="425" y="0"/>
                  </a:lnTo>
                  <a:lnTo>
                    <a:pt x="425" y="54"/>
                  </a:lnTo>
                  <a:lnTo>
                    <a:pt x="504" y="86"/>
                  </a:lnTo>
                  <a:lnTo>
                    <a:pt x="535" y="86"/>
                  </a:lnTo>
                  <a:lnTo>
                    <a:pt x="487" y="108"/>
                  </a:lnTo>
                  <a:lnTo>
                    <a:pt x="472" y="125"/>
                  </a:lnTo>
                  <a:lnTo>
                    <a:pt x="425" y="125"/>
                  </a:lnTo>
                  <a:lnTo>
                    <a:pt x="401" y="156"/>
                  </a:lnTo>
                  <a:lnTo>
                    <a:pt x="362" y="148"/>
                  </a:lnTo>
                  <a:lnTo>
                    <a:pt x="354" y="382"/>
                  </a:lnTo>
                  <a:lnTo>
                    <a:pt x="275" y="382"/>
                  </a:lnTo>
                  <a:lnTo>
                    <a:pt x="275" y="444"/>
                  </a:lnTo>
                  <a:lnTo>
                    <a:pt x="173" y="476"/>
                  </a:lnTo>
                  <a:lnTo>
                    <a:pt x="0" y="460"/>
                  </a:lnTo>
                  <a:lnTo>
                    <a:pt x="24" y="46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5" name="Freeform 71">
              <a:extLst>
                <a:ext uri="{FF2B5EF4-FFF2-40B4-BE49-F238E27FC236}">
                  <a16:creationId xmlns:a16="http://schemas.microsoft.com/office/drawing/2014/main" id="{133A162F-ECC0-4BFF-83A3-7FAB814FBF63}"/>
                </a:ext>
              </a:extLst>
            </p:cNvPr>
            <p:cNvSpPr>
              <a:spLocks noChangeAspect="1"/>
            </p:cNvSpPr>
            <p:nvPr/>
          </p:nvSpPr>
          <p:spPr bwMode="auto">
            <a:xfrm>
              <a:off x="6808788" y="1747838"/>
              <a:ext cx="287337" cy="211137"/>
            </a:xfrm>
            <a:custGeom>
              <a:avLst/>
              <a:gdLst>
                <a:gd name="T0" fmla="*/ 2147483647 w 330"/>
                <a:gd name="T1" fmla="*/ 2147483647 h 228"/>
                <a:gd name="T2" fmla="*/ 2147483647 w 330"/>
                <a:gd name="T3" fmla="*/ 2147483647 h 228"/>
                <a:gd name="T4" fmla="*/ 2147483647 w 330"/>
                <a:gd name="T5" fmla="*/ 2147483647 h 228"/>
                <a:gd name="T6" fmla="*/ 2147483647 w 330"/>
                <a:gd name="T7" fmla="*/ 2147483647 h 228"/>
                <a:gd name="T8" fmla="*/ 2147483647 w 330"/>
                <a:gd name="T9" fmla="*/ 2147483647 h 228"/>
                <a:gd name="T10" fmla="*/ 2147483647 w 330"/>
                <a:gd name="T11" fmla="*/ 2147483647 h 228"/>
                <a:gd name="T12" fmla="*/ 2147483647 w 330"/>
                <a:gd name="T13" fmla="*/ 2147483647 h 228"/>
                <a:gd name="T14" fmla="*/ 2147483647 w 330"/>
                <a:gd name="T15" fmla="*/ 2147483647 h 228"/>
                <a:gd name="T16" fmla="*/ 2147483647 w 330"/>
                <a:gd name="T17" fmla="*/ 2147483647 h 228"/>
                <a:gd name="T18" fmla="*/ 2147483647 w 330"/>
                <a:gd name="T19" fmla="*/ 2147483647 h 228"/>
                <a:gd name="T20" fmla="*/ 2147483647 w 330"/>
                <a:gd name="T21" fmla="*/ 2147483647 h 228"/>
                <a:gd name="T22" fmla="*/ 2147483647 w 330"/>
                <a:gd name="T23" fmla="*/ 2147483647 h 228"/>
                <a:gd name="T24" fmla="*/ 2147483647 w 330"/>
                <a:gd name="T25" fmla="*/ 2147483647 h 228"/>
                <a:gd name="T26" fmla="*/ 0 w 330"/>
                <a:gd name="T27" fmla="*/ 2147483647 h 228"/>
                <a:gd name="T28" fmla="*/ 0 w 330"/>
                <a:gd name="T29" fmla="*/ 2147483647 h 228"/>
                <a:gd name="T30" fmla="*/ 0 w 330"/>
                <a:gd name="T31" fmla="*/ 2147483647 h 228"/>
                <a:gd name="T32" fmla="*/ 2147483647 w 330"/>
                <a:gd name="T33" fmla="*/ 2147483647 h 228"/>
                <a:gd name="T34" fmla="*/ 2147483647 w 330"/>
                <a:gd name="T35" fmla="*/ 2147483647 h 228"/>
                <a:gd name="T36" fmla="*/ 2147483647 w 330"/>
                <a:gd name="T37" fmla="*/ 2147483647 h 228"/>
                <a:gd name="T38" fmla="*/ 2147483647 w 330"/>
                <a:gd name="T39" fmla="*/ 0 h 228"/>
                <a:gd name="T40" fmla="*/ 2147483647 w 330"/>
                <a:gd name="T41" fmla="*/ 2147483647 h 228"/>
                <a:gd name="T42" fmla="*/ 2147483647 w 330"/>
                <a:gd name="T43" fmla="*/ 2147483647 h 228"/>
                <a:gd name="T44" fmla="*/ 2147483647 w 330"/>
                <a:gd name="T45" fmla="*/ 2147483647 h 228"/>
                <a:gd name="T46" fmla="*/ 2147483647 w 330"/>
                <a:gd name="T47" fmla="*/ 2147483647 h 228"/>
                <a:gd name="T48" fmla="*/ 2147483647 w 330"/>
                <a:gd name="T49" fmla="*/ 2147483647 h 228"/>
                <a:gd name="T50" fmla="*/ 2147483647 w 330"/>
                <a:gd name="T51" fmla="*/ 2147483647 h 228"/>
                <a:gd name="T52" fmla="*/ 2147483647 w 330"/>
                <a:gd name="T53" fmla="*/ 2147483647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0"/>
                <a:gd name="T82" fmla="*/ 0 h 228"/>
                <a:gd name="T83" fmla="*/ 330 w 330"/>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0" h="228">
                  <a:moveTo>
                    <a:pt x="282" y="182"/>
                  </a:moveTo>
                  <a:lnTo>
                    <a:pt x="282" y="205"/>
                  </a:lnTo>
                  <a:lnTo>
                    <a:pt x="228" y="197"/>
                  </a:lnTo>
                  <a:lnTo>
                    <a:pt x="220" y="205"/>
                  </a:lnTo>
                  <a:lnTo>
                    <a:pt x="196" y="205"/>
                  </a:lnTo>
                  <a:lnTo>
                    <a:pt x="196" y="228"/>
                  </a:lnTo>
                  <a:lnTo>
                    <a:pt x="133" y="228"/>
                  </a:lnTo>
                  <a:lnTo>
                    <a:pt x="126" y="205"/>
                  </a:lnTo>
                  <a:lnTo>
                    <a:pt x="117" y="205"/>
                  </a:lnTo>
                  <a:lnTo>
                    <a:pt x="126" y="212"/>
                  </a:lnTo>
                  <a:lnTo>
                    <a:pt x="102" y="212"/>
                  </a:lnTo>
                  <a:lnTo>
                    <a:pt x="94" y="205"/>
                  </a:lnTo>
                  <a:lnTo>
                    <a:pt x="94" y="228"/>
                  </a:lnTo>
                  <a:lnTo>
                    <a:pt x="0" y="228"/>
                  </a:lnTo>
                  <a:lnTo>
                    <a:pt x="0" y="197"/>
                  </a:lnTo>
                  <a:lnTo>
                    <a:pt x="0" y="86"/>
                  </a:lnTo>
                  <a:lnTo>
                    <a:pt x="7" y="78"/>
                  </a:lnTo>
                  <a:lnTo>
                    <a:pt x="7" y="55"/>
                  </a:lnTo>
                  <a:lnTo>
                    <a:pt x="55" y="24"/>
                  </a:lnTo>
                  <a:lnTo>
                    <a:pt x="31" y="0"/>
                  </a:lnTo>
                  <a:lnTo>
                    <a:pt x="196" y="16"/>
                  </a:lnTo>
                  <a:lnTo>
                    <a:pt x="243" y="47"/>
                  </a:lnTo>
                  <a:lnTo>
                    <a:pt x="282" y="103"/>
                  </a:lnTo>
                  <a:lnTo>
                    <a:pt x="282" y="142"/>
                  </a:lnTo>
                  <a:lnTo>
                    <a:pt x="330" y="165"/>
                  </a:lnTo>
                  <a:lnTo>
                    <a:pt x="330" y="173"/>
                  </a:lnTo>
                  <a:lnTo>
                    <a:pt x="282" y="18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6" name="Freeform 72">
              <a:extLst>
                <a:ext uri="{FF2B5EF4-FFF2-40B4-BE49-F238E27FC236}">
                  <a16:creationId xmlns:a16="http://schemas.microsoft.com/office/drawing/2014/main" id="{1AF78908-C3DA-4E75-9ADF-1425A5DEFDFD}"/>
                </a:ext>
              </a:extLst>
            </p:cNvPr>
            <p:cNvSpPr>
              <a:spLocks noChangeAspect="1"/>
            </p:cNvSpPr>
            <p:nvPr/>
          </p:nvSpPr>
          <p:spPr bwMode="auto">
            <a:xfrm>
              <a:off x="7981950" y="2751138"/>
              <a:ext cx="193675" cy="138112"/>
            </a:xfrm>
            <a:custGeom>
              <a:avLst/>
              <a:gdLst>
                <a:gd name="T0" fmla="*/ 0 w 221"/>
                <a:gd name="T1" fmla="*/ 2147483647 h 150"/>
                <a:gd name="T2" fmla="*/ 2147483647 w 221"/>
                <a:gd name="T3" fmla="*/ 2147483647 h 150"/>
                <a:gd name="T4" fmla="*/ 2147483647 w 221"/>
                <a:gd name="T5" fmla="*/ 2147483647 h 150"/>
                <a:gd name="T6" fmla="*/ 2147483647 w 221"/>
                <a:gd name="T7" fmla="*/ 2147483647 h 150"/>
                <a:gd name="T8" fmla="*/ 2147483647 w 221"/>
                <a:gd name="T9" fmla="*/ 2147483647 h 150"/>
                <a:gd name="T10" fmla="*/ 2147483647 w 221"/>
                <a:gd name="T11" fmla="*/ 2147483647 h 150"/>
                <a:gd name="T12" fmla="*/ 2147483647 w 221"/>
                <a:gd name="T13" fmla="*/ 2147483647 h 150"/>
                <a:gd name="T14" fmla="*/ 2147483647 w 221"/>
                <a:gd name="T15" fmla="*/ 2147483647 h 150"/>
                <a:gd name="T16" fmla="*/ 2147483647 w 221"/>
                <a:gd name="T17" fmla="*/ 2147483647 h 150"/>
                <a:gd name="T18" fmla="*/ 2147483647 w 221"/>
                <a:gd name="T19" fmla="*/ 0 h 150"/>
                <a:gd name="T20" fmla="*/ 0 w 221"/>
                <a:gd name="T21" fmla="*/ 2147483647 h 150"/>
                <a:gd name="T22" fmla="*/ 0 w 221"/>
                <a:gd name="T23" fmla="*/ 2147483647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
                <a:gd name="T37" fmla="*/ 0 h 150"/>
                <a:gd name="T38" fmla="*/ 221 w 221"/>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 h="150">
                  <a:moveTo>
                    <a:pt x="0" y="63"/>
                  </a:moveTo>
                  <a:lnTo>
                    <a:pt x="8" y="87"/>
                  </a:lnTo>
                  <a:lnTo>
                    <a:pt x="8" y="102"/>
                  </a:lnTo>
                  <a:lnTo>
                    <a:pt x="63" y="142"/>
                  </a:lnTo>
                  <a:lnTo>
                    <a:pt x="118" y="150"/>
                  </a:lnTo>
                  <a:lnTo>
                    <a:pt x="126" y="118"/>
                  </a:lnTo>
                  <a:lnTo>
                    <a:pt x="118" y="118"/>
                  </a:lnTo>
                  <a:lnTo>
                    <a:pt x="126" y="94"/>
                  </a:lnTo>
                  <a:lnTo>
                    <a:pt x="221" y="31"/>
                  </a:lnTo>
                  <a:lnTo>
                    <a:pt x="141" y="0"/>
                  </a:lnTo>
                  <a:lnTo>
                    <a:pt x="0" y="54"/>
                  </a:lnTo>
                  <a:lnTo>
                    <a:pt x="0" y="6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7" name="Freeform 73">
              <a:extLst>
                <a:ext uri="{FF2B5EF4-FFF2-40B4-BE49-F238E27FC236}">
                  <a16:creationId xmlns:a16="http://schemas.microsoft.com/office/drawing/2014/main" id="{A6B80937-21A2-49D5-8EA2-708D2E374C3D}"/>
                </a:ext>
              </a:extLst>
            </p:cNvPr>
            <p:cNvSpPr>
              <a:spLocks noChangeAspect="1"/>
            </p:cNvSpPr>
            <p:nvPr/>
          </p:nvSpPr>
          <p:spPr bwMode="auto">
            <a:xfrm>
              <a:off x="8801100" y="4187825"/>
              <a:ext cx="12700" cy="71438"/>
            </a:xfrm>
            <a:custGeom>
              <a:avLst/>
              <a:gdLst>
                <a:gd name="T0" fmla="*/ 2147483647 w 17"/>
                <a:gd name="T1" fmla="*/ 0 h 78"/>
                <a:gd name="T2" fmla="*/ 2147483647 w 17"/>
                <a:gd name="T3" fmla="*/ 2147483647 h 78"/>
                <a:gd name="T4" fmla="*/ 0 w 17"/>
                <a:gd name="T5" fmla="*/ 2147483647 h 78"/>
                <a:gd name="T6" fmla="*/ 0 w 17"/>
                <a:gd name="T7" fmla="*/ 2147483647 h 78"/>
                <a:gd name="T8" fmla="*/ 2147483647 w 17"/>
                <a:gd name="T9" fmla="*/ 0 h 78"/>
                <a:gd name="T10" fmla="*/ 0 60000 65536"/>
                <a:gd name="T11" fmla="*/ 0 60000 65536"/>
                <a:gd name="T12" fmla="*/ 0 60000 65536"/>
                <a:gd name="T13" fmla="*/ 0 60000 65536"/>
                <a:gd name="T14" fmla="*/ 0 60000 65536"/>
                <a:gd name="T15" fmla="*/ 0 w 17"/>
                <a:gd name="T16" fmla="*/ 0 h 78"/>
                <a:gd name="T17" fmla="*/ 17 w 17"/>
                <a:gd name="T18" fmla="*/ 78 h 78"/>
              </a:gdLst>
              <a:ahLst/>
              <a:cxnLst>
                <a:cxn ang="T10">
                  <a:pos x="T0" y="T1"/>
                </a:cxn>
                <a:cxn ang="T11">
                  <a:pos x="T2" y="T3"/>
                </a:cxn>
                <a:cxn ang="T12">
                  <a:pos x="T4" y="T5"/>
                </a:cxn>
                <a:cxn ang="T13">
                  <a:pos x="T6" y="T7"/>
                </a:cxn>
                <a:cxn ang="T14">
                  <a:pos x="T8" y="T9"/>
                </a:cxn>
              </a:cxnLst>
              <a:rect l="T15" t="T16" r="T17" b="T18"/>
              <a:pathLst>
                <a:path w="17" h="78">
                  <a:moveTo>
                    <a:pt x="8" y="0"/>
                  </a:moveTo>
                  <a:lnTo>
                    <a:pt x="17" y="23"/>
                  </a:lnTo>
                  <a:lnTo>
                    <a:pt x="0" y="78"/>
                  </a:lnTo>
                  <a:lnTo>
                    <a:pt x="0" y="23"/>
                  </a:lnTo>
                  <a:lnTo>
                    <a:pt x="8"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8" name="Freeform 74">
              <a:extLst>
                <a:ext uri="{FF2B5EF4-FFF2-40B4-BE49-F238E27FC236}">
                  <a16:creationId xmlns:a16="http://schemas.microsoft.com/office/drawing/2014/main" id="{5D238223-D926-47D7-9314-1C526F41D216}"/>
                </a:ext>
              </a:extLst>
            </p:cNvPr>
            <p:cNvSpPr>
              <a:spLocks noChangeAspect="1"/>
            </p:cNvSpPr>
            <p:nvPr/>
          </p:nvSpPr>
          <p:spPr bwMode="auto">
            <a:xfrm>
              <a:off x="8574088" y="3973513"/>
              <a:ext cx="239712" cy="257175"/>
            </a:xfrm>
            <a:custGeom>
              <a:avLst/>
              <a:gdLst>
                <a:gd name="T0" fmla="*/ 2147483647 w 277"/>
                <a:gd name="T1" fmla="*/ 2147483647 h 276"/>
                <a:gd name="T2" fmla="*/ 2147483647 w 277"/>
                <a:gd name="T3" fmla="*/ 2147483647 h 276"/>
                <a:gd name="T4" fmla="*/ 2147483647 w 277"/>
                <a:gd name="T5" fmla="*/ 2147483647 h 276"/>
                <a:gd name="T6" fmla="*/ 2147483647 w 277"/>
                <a:gd name="T7" fmla="*/ 2147483647 h 276"/>
                <a:gd name="T8" fmla="*/ 2147483647 w 277"/>
                <a:gd name="T9" fmla="*/ 2147483647 h 276"/>
                <a:gd name="T10" fmla="*/ 2147483647 w 277"/>
                <a:gd name="T11" fmla="*/ 2147483647 h 276"/>
                <a:gd name="T12" fmla="*/ 2147483647 w 277"/>
                <a:gd name="T13" fmla="*/ 2147483647 h 276"/>
                <a:gd name="T14" fmla="*/ 2147483647 w 277"/>
                <a:gd name="T15" fmla="*/ 2147483647 h 276"/>
                <a:gd name="T16" fmla="*/ 2147483647 w 277"/>
                <a:gd name="T17" fmla="*/ 2147483647 h 276"/>
                <a:gd name="T18" fmla="*/ 2147483647 w 277"/>
                <a:gd name="T19" fmla="*/ 2147483647 h 276"/>
                <a:gd name="T20" fmla="*/ 2147483647 w 277"/>
                <a:gd name="T21" fmla="*/ 2147483647 h 276"/>
                <a:gd name="T22" fmla="*/ 2147483647 w 277"/>
                <a:gd name="T23" fmla="*/ 2147483647 h 276"/>
                <a:gd name="T24" fmla="*/ 2147483647 w 277"/>
                <a:gd name="T25" fmla="*/ 2147483647 h 276"/>
                <a:gd name="T26" fmla="*/ 2147483647 w 277"/>
                <a:gd name="T27" fmla="*/ 2147483647 h 276"/>
                <a:gd name="T28" fmla="*/ 2147483647 w 277"/>
                <a:gd name="T29" fmla="*/ 2147483647 h 276"/>
                <a:gd name="T30" fmla="*/ 2147483647 w 277"/>
                <a:gd name="T31" fmla="*/ 2147483647 h 276"/>
                <a:gd name="T32" fmla="*/ 2147483647 w 277"/>
                <a:gd name="T33" fmla="*/ 2147483647 h 276"/>
                <a:gd name="T34" fmla="*/ 2147483647 w 277"/>
                <a:gd name="T35" fmla="*/ 2147483647 h 276"/>
                <a:gd name="T36" fmla="*/ 2147483647 w 277"/>
                <a:gd name="T37" fmla="*/ 2147483647 h 276"/>
                <a:gd name="T38" fmla="*/ 2147483647 w 277"/>
                <a:gd name="T39" fmla="*/ 2147483647 h 276"/>
                <a:gd name="T40" fmla="*/ 2147483647 w 277"/>
                <a:gd name="T41" fmla="*/ 2147483647 h 276"/>
                <a:gd name="T42" fmla="*/ 2147483647 w 277"/>
                <a:gd name="T43" fmla="*/ 2147483647 h 276"/>
                <a:gd name="T44" fmla="*/ 0 w 277"/>
                <a:gd name="T45" fmla="*/ 2147483647 h 276"/>
                <a:gd name="T46" fmla="*/ 2147483647 w 277"/>
                <a:gd name="T47" fmla="*/ 2147483647 h 276"/>
                <a:gd name="T48" fmla="*/ 2147483647 w 277"/>
                <a:gd name="T49" fmla="*/ 2147483647 h 276"/>
                <a:gd name="T50" fmla="*/ 2147483647 w 277"/>
                <a:gd name="T51" fmla="*/ 2147483647 h 276"/>
                <a:gd name="T52" fmla="*/ 2147483647 w 277"/>
                <a:gd name="T53" fmla="*/ 2147483647 h 276"/>
                <a:gd name="T54" fmla="*/ 2147483647 w 277"/>
                <a:gd name="T55" fmla="*/ 0 h 276"/>
                <a:gd name="T56" fmla="*/ 2147483647 w 277"/>
                <a:gd name="T57" fmla="*/ 2147483647 h 276"/>
                <a:gd name="T58" fmla="*/ 2147483647 w 277"/>
                <a:gd name="T59" fmla="*/ 2147483647 h 276"/>
                <a:gd name="T60" fmla="*/ 2147483647 w 277"/>
                <a:gd name="T61" fmla="*/ 2147483647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7"/>
                <a:gd name="T94" fmla="*/ 0 h 276"/>
                <a:gd name="T95" fmla="*/ 277 w 277"/>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7" h="276">
                  <a:moveTo>
                    <a:pt x="269" y="103"/>
                  </a:moveTo>
                  <a:lnTo>
                    <a:pt x="277" y="126"/>
                  </a:lnTo>
                  <a:lnTo>
                    <a:pt x="269" y="111"/>
                  </a:lnTo>
                  <a:lnTo>
                    <a:pt x="277" y="135"/>
                  </a:lnTo>
                  <a:lnTo>
                    <a:pt x="261" y="135"/>
                  </a:lnTo>
                  <a:lnTo>
                    <a:pt x="245" y="158"/>
                  </a:lnTo>
                  <a:lnTo>
                    <a:pt x="245" y="229"/>
                  </a:lnTo>
                  <a:lnTo>
                    <a:pt x="198" y="222"/>
                  </a:lnTo>
                  <a:lnTo>
                    <a:pt x="198" y="190"/>
                  </a:lnTo>
                  <a:lnTo>
                    <a:pt x="182" y="190"/>
                  </a:lnTo>
                  <a:lnTo>
                    <a:pt x="182" y="222"/>
                  </a:lnTo>
                  <a:lnTo>
                    <a:pt x="175" y="222"/>
                  </a:lnTo>
                  <a:lnTo>
                    <a:pt x="198" y="229"/>
                  </a:lnTo>
                  <a:lnTo>
                    <a:pt x="182" y="245"/>
                  </a:lnTo>
                  <a:lnTo>
                    <a:pt x="198" y="252"/>
                  </a:lnTo>
                  <a:lnTo>
                    <a:pt x="229" y="276"/>
                  </a:lnTo>
                  <a:lnTo>
                    <a:pt x="214" y="276"/>
                  </a:lnTo>
                  <a:lnTo>
                    <a:pt x="150" y="252"/>
                  </a:lnTo>
                  <a:lnTo>
                    <a:pt x="158" y="222"/>
                  </a:lnTo>
                  <a:lnTo>
                    <a:pt x="111" y="245"/>
                  </a:lnTo>
                  <a:lnTo>
                    <a:pt x="23" y="213"/>
                  </a:lnTo>
                  <a:lnTo>
                    <a:pt x="23" y="197"/>
                  </a:lnTo>
                  <a:lnTo>
                    <a:pt x="0" y="197"/>
                  </a:lnTo>
                  <a:lnTo>
                    <a:pt x="48" y="79"/>
                  </a:lnTo>
                  <a:lnTo>
                    <a:pt x="63" y="71"/>
                  </a:lnTo>
                  <a:lnTo>
                    <a:pt x="63" y="32"/>
                  </a:lnTo>
                  <a:lnTo>
                    <a:pt x="87" y="39"/>
                  </a:lnTo>
                  <a:lnTo>
                    <a:pt x="119" y="0"/>
                  </a:lnTo>
                  <a:lnTo>
                    <a:pt x="175" y="48"/>
                  </a:lnTo>
                  <a:lnTo>
                    <a:pt x="277" y="103"/>
                  </a:lnTo>
                  <a:lnTo>
                    <a:pt x="269" y="10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89" name="Freeform 75">
              <a:extLst>
                <a:ext uri="{FF2B5EF4-FFF2-40B4-BE49-F238E27FC236}">
                  <a16:creationId xmlns:a16="http://schemas.microsoft.com/office/drawing/2014/main" id="{A76DD9E5-00E3-4443-B626-C177E392DB68}"/>
                </a:ext>
              </a:extLst>
            </p:cNvPr>
            <p:cNvSpPr>
              <a:spLocks noChangeAspect="1"/>
            </p:cNvSpPr>
            <p:nvPr/>
          </p:nvSpPr>
          <p:spPr bwMode="auto">
            <a:xfrm>
              <a:off x="8801100" y="4062413"/>
              <a:ext cx="88900" cy="115887"/>
            </a:xfrm>
            <a:custGeom>
              <a:avLst/>
              <a:gdLst>
                <a:gd name="T0" fmla="*/ 2147483647 w 104"/>
                <a:gd name="T1" fmla="*/ 2147483647 h 125"/>
                <a:gd name="T2" fmla="*/ 0 w 104"/>
                <a:gd name="T3" fmla="*/ 2147483647 h 125"/>
                <a:gd name="T4" fmla="*/ 2147483647 w 104"/>
                <a:gd name="T5" fmla="*/ 2147483647 h 125"/>
                <a:gd name="T6" fmla="*/ 0 w 104"/>
                <a:gd name="T7" fmla="*/ 2147483647 h 125"/>
                <a:gd name="T8" fmla="*/ 2147483647 w 104"/>
                <a:gd name="T9" fmla="*/ 2147483647 h 125"/>
                <a:gd name="T10" fmla="*/ 2147483647 w 104"/>
                <a:gd name="T11" fmla="*/ 2147483647 h 125"/>
                <a:gd name="T12" fmla="*/ 2147483647 w 104"/>
                <a:gd name="T13" fmla="*/ 2147483647 h 125"/>
                <a:gd name="T14" fmla="*/ 2147483647 w 104"/>
                <a:gd name="T15" fmla="*/ 0 h 125"/>
                <a:gd name="T16" fmla="*/ 2147483647 w 104"/>
                <a:gd name="T17" fmla="*/ 2147483647 h 125"/>
                <a:gd name="T18" fmla="*/ 2147483647 w 104"/>
                <a:gd name="T19" fmla="*/ 2147483647 h 125"/>
                <a:gd name="T20" fmla="*/ 2147483647 w 104"/>
                <a:gd name="T21" fmla="*/ 2147483647 h 125"/>
                <a:gd name="T22" fmla="*/ 2147483647 w 104"/>
                <a:gd name="T23" fmla="*/ 2147483647 h 125"/>
                <a:gd name="T24" fmla="*/ 2147483647 w 104"/>
                <a:gd name="T25" fmla="*/ 2147483647 h 125"/>
                <a:gd name="T26" fmla="*/ 2147483647 w 104"/>
                <a:gd name="T27" fmla="*/ 2147483647 h 125"/>
                <a:gd name="T28" fmla="*/ 2147483647 w 104"/>
                <a:gd name="T29" fmla="*/ 2147483647 h 125"/>
                <a:gd name="T30" fmla="*/ 2147483647 w 104"/>
                <a:gd name="T31" fmla="*/ 2147483647 h 125"/>
                <a:gd name="T32" fmla="*/ 2147483647 w 104"/>
                <a:gd name="T33" fmla="*/ 2147483647 h 125"/>
                <a:gd name="T34" fmla="*/ 2147483647 w 104"/>
                <a:gd name="T35" fmla="*/ 2147483647 h 125"/>
                <a:gd name="T36" fmla="*/ 2147483647 w 104"/>
                <a:gd name="T37" fmla="*/ 2147483647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25"/>
                <a:gd name="T59" fmla="*/ 104 w 104"/>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25">
                  <a:moveTo>
                    <a:pt x="8" y="93"/>
                  </a:moveTo>
                  <a:lnTo>
                    <a:pt x="0" y="69"/>
                  </a:lnTo>
                  <a:lnTo>
                    <a:pt x="8" y="69"/>
                  </a:lnTo>
                  <a:lnTo>
                    <a:pt x="0" y="62"/>
                  </a:lnTo>
                  <a:lnTo>
                    <a:pt x="8" y="47"/>
                  </a:lnTo>
                  <a:lnTo>
                    <a:pt x="32" y="39"/>
                  </a:lnTo>
                  <a:lnTo>
                    <a:pt x="16" y="7"/>
                  </a:lnTo>
                  <a:lnTo>
                    <a:pt x="64" y="0"/>
                  </a:lnTo>
                  <a:lnTo>
                    <a:pt x="95" y="7"/>
                  </a:lnTo>
                  <a:lnTo>
                    <a:pt x="95" y="31"/>
                  </a:lnTo>
                  <a:lnTo>
                    <a:pt x="104" y="31"/>
                  </a:lnTo>
                  <a:lnTo>
                    <a:pt x="104" y="47"/>
                  </a:lnTo>
                  <a:lnTo>
                    <a:pt x="95" y="39"/>
                  </a:lnTo>
                  <a:lnTo>
                    <a:pt x="95" y="62"/>
                  </a:lnTo>
                  <a:lnTo>
                    <a:pt x="72" y="47"/>
                  </a:lnTo>
                  <a:lnTo>
                    <a:pt x="80" y="69"/>
                  </a:lnTo>
                  <a:lnTo>
                    <a:pt x="16" y="125"/>
                  </a:lnTo>
                  <a:lnTo>
                    <a:pt x="8" y="117"/>
                  </a:lnTo>
                  <a:lnTo>
                    <a:pt x="8" y="9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0" name="Freeform 76">
              <a:extLst>
                <a:ext uri="{FF2B5EF4-FFF2-40B4-BE49-F238E27FC236}">
                  <a16:creationId xmlns:a16="http://schemas.microsoft.com/office/drawing/2014/main" id="{35B74597-68A3-4144-9534-D270E7A8EAE2}"/>
                </a:ext>
              </a:extLst>
            </p:cNvPr>
            <p:cNvSpPr>
              <a:spLocks noChangeAspect="1"/>
            </p:cNvSpPr>
            <p:nvPr/>
          </p:nvSpPr>
          <p:spPr bwMode="auto">
            <a:xfrm>
              <a:off x="6516688" y="1900238"/>
              <a:ext cx="295275" cy="155575"/>
            </a:xfrm>
            <a:custGeom>
              <a:avLst/>
              <a:gdLst>
                <a:gd name="T0" fmla="*/ 2147483647 w 338"/>
                <a:gd name="T1" fmla="*/ 2147483647 h 167"/>
                <a:gd name="T2" fmla="*/ 2147483647 w 338"/>
                <a:gd name="T3" fmla="*/ 2147483647 h 167"/>
                <a:gd name="T4" fmla="*/ 2147483647 w 338"/>
                <a:gd name="T5" fmla="*/ 2147483647 h 167"/>
                <a:gd name="T6" fmla="*/ 2147483647 w 338"/>
                <a:gd name="T7" fmla="*/ 2147483647 h 167"/>
                <a:gd name="T8" fmla="*/ 2147483647 w 338"/>
                <a:gd name="T9" fmla="*/ 2147483647 h 167"/>
                <a:gd name="T10" fmla="*/ 2147483647 w 338"/>
                <a:gd name="T11" fmla="*/ 2147483647 h 167"/>
                <a:gd name="T12" fmla="*/ 2147483647 w 338"/>
                <a:gd name="T13" fmla="*/ 2147483647 h 167"/>
                <a:gd name="T14" fmla="*/ 2147483647 w 338"/>
                <a:gd name="T15" fmla="*/ 2147483647 h 167"/>
                <a:gd name="T16" fmla="*/ 0 w 338"/>
                <a:gd name="T17" fmla="*/ 2147483647 h 167"/>
                <a:gd name="T18" fmla="*/ 2147483647 w 338"/>
                <a:gd name="T19" fmla="*/ 2147483647 h 167"/>
                <a:gd name="T20" fmla="*/ 2147483647 w 338"/>
                <a:gd name="T21" fmla="*/ 2147483647 h 167"/>
                <a:gd name="T22" fmla="*/ 2147483647 w 338"/>
                <a:gd name="T23" fmla="*/ 2147483647 h 167"/>
                <a:gd name="T24" fmla="*/ 2147483647 w 338"/>
                <a:gd name="T25" fmla="*/ 2147483647 h 167"/>
                <a:gd name="T26" fmla="*/ 2147483647 w 338"/>
                <a:gd name="T27" fmla="*/ 2147483647 h 167"/>
                <a:gd name="T28" fmla="*/ 2147483647 w 338"/>
                <a:gd name="T29" fmla="*/ 0 h 167"/>
                <a:gd name="T30" fmla="*/ 2147483647 w 338"/>
                <a:gd name="T31" fmla="*/ 2147483647 h 167"/>
                <a:gd name="T32" fmla="*/ 2147483647 w 338"/>
                <a:gd name="T33" fmla="*/ 0 h 167"/>
                <a:gd name="T34" fmla="*/ 2147483647 w 338"/>
                <a:gd name="T35" fmla="*/ 2147483647 h 167"/>
                <a:gd name="T36" fmla="*/ 2147483647 w 338"/>
                <a:gd name="T37" fmla="*/ 0 h 167"/>
                <a:gd name="T38" fmla="*/ 2147483647 w 338"/>
                <a:gd name="T39" fmla="*/ 2147483647 h 167"/>
                <a:gd name="T40" fmla="*/ 2147483647 w 338"/>
                <a:gd name="T41" fmla="*/ 2147483647 h 167"/>
                <a:gd name="T42" fmla="*/ 2147483647 w 338"/>
                <a:gd name="T43" fmla="*/ 2147483647 h 167"/>
                <a:gd name="T44" fmla="*/ 2147483647 w 338"/>
                <a:gd name="T45" fmla="*/ 2147483647 h 167"/>
                <a:gd name="T46" fmla="*/ 2147483647 w 338"/>
                <a:gd name="T47" fmla="*/ 2147483647 h 167"/>
                <a:gd name="T48" fmla="*/ 2147483647 w 338"/>
                <a:gd name="T49" fmla="*/ 2147483647 h 167"/>
                <a:gd name="T50" fmla="*/ 2147483647 w 338"/>
                <a:gd name="T51" fmla="*/ 2147483647 h 167"/>
                <a:gd name="T52" fmla="*/ 2147483647 w 338"/>
                <a:gd name="T53" fmla="*/ 2147483647 h 167"/>
                <a:gd name="T54" fmla="*/ 2147483647 w 338"/>
                <a:gd name="T55" fmla="*/ 2147483647 h 1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8"/>
                <a:gd name="T85" fmla="*/ 0 h 167"/>
                <a:gd name="T86" fmla="*/ 338 w 338"/>
                <a:gd name="T87" fmla="*/ 167 h 1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8" h="167">
                  <a:moveTo>
                    <a:pt x="275" y="151"/>
                  </a:moveTo>
                  <a:lnTo>
                    <a:pt x="275" y="167"/>
                  </a:lnTo>
                  <a:lnTo>
                    <a:pt x="118" y="167"/>
                  </a:lnTo>
                  <a:lnTo>
                    <a:pt x="102" y="167"/>
                  </a:lnTo>
                  <a:lnTo>
                    <a:pt x="94" y="167"/>
                  </a:lnTo>
                  <a:lnTo>
                    <a:pt x="86" y="159"/>
                  </a:lnTo>
                  <a:lnTo>
                    <a:pt x="7" y="159"/>
                  </a:lnTo>
                  <a:lnTo>
                    <a:pt x="24" y="151"/>
                  </a:lnTo>
                  <a:lnTo>
                    <a:pt x="0" y="119"/>
                  </a:lnTo>
                  <a:lnTo>
                    <a:pt x="24" y="119"/>
                  </a:lnTo>
                  <a:lnTo>
                    <a:pt x="24" y="63"/>
                  </a:lnTo>
                  <a:lnTo>
                    <a:pt x="39" y="63"/>
                  </a:lnTo>
                  <a:lnTo>
                    <a:pt x="31" y="32"/>
                  </a:lnTo>
                  <a:lnTo>
                    <a:pt x="39" y="32"/>
                  </a:lnTo>
                  <a:lnTo>
                    <a:pt x="39" y="0"/>
                  </a:lnTo>
                  <a:lnTo>
                    <a:pt x="141" y="8"/>
                  </a:lnTo>
                  <a:lnTo>
                    <a:pt x="149" y="0"/>
                  </a:lnTo>
                  <a:lnTo>
                    <a:pt x="180" y="16"/>
                  </a:lnTo>
                  <a:lnTo>
                    <a:pt x="275" y="0"/>
                  </a:lnTo>
                  <a:lnTo>
                    <a:pt x="283" y="16"/>
                  </a:lnTo>
                  <a:lnTo>
                    <a:pt x="275" y="8"/>
                  </a:lnTo>
                  <a:lnTo>
                    <a:pt x="275" y="16"/>
                  </a:lnTo>
                  <a:lnTo>
                    <a:pt x="331" y="32"/>
                  </a:lnTo>
                  <a:lnTo>
                    <a:pt x="331" y="63"/>
                  </a:lnTo>
                  <a:lnTo>
                    <a:pt x="338" y="126"/>
                  </a:lnTo>
                  <a:lnTo>
                    <a:pt x="331" y="126"/>
                  </a:lnTo>
                  <a:lnTo>
                    <a:pt x="331" y="151"/>
                  </a:lnTo>
                  <a:lnTo>
                    <a:pt x="275" y="15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1" name="Freeform 77">
              <a:extLst>
                <a:ext uri="{FF2B5EF4-FFF2-40B4-BE49-F238E27FC236}">
                  <a16:creationId xmlns:a16="http://schemas.microsoft.com/office/drawing/2014/main" id="{D0306E7F-AA7A-4A82-825D-1B03749820D1}"/>
                </a:ext>
              </a:extLst>
            </p:cNvPr>
            <p:cNvSpPr>
              <a:spLocks noChangeAspect="1"/>
            </p:cNvSpPr>
            <p:nvPr/>
          </p:nvSpPr>
          <p:spPr bwMode="auto">
            <a:xfrm>
              <a:off x="6972300" y="4214813"/>
              <a:ext cx="193675" cy="268287"/>
            </a:xfrm>
            <a:custGeom>
              <a:avLst/>
              <a:gdLst>
                <a:gd name="T0" fmla="*/ 0 w 222"/>
                <a:gd name="T1" fmla="*/ 2147483647 h 290"/>
                <a:gd name="T2" fmla="*/ 2147483647 w 222"/>
                <a:gd name="T3" fmla="*/ 0 h 290"/>
                <a:gd name="T4" fmla="*/ 2147483647 w 222"/>
                <a:gd name="T5" fmla="*/ 0 h 290"/>
                <a:gd name="T6" fmla="*/ 2147483647 w 222"/>
                <a:gd name="T7" fmla="*/ 2147483647 h 290"/>
                <a:gd name="T8" fmla="*/ 2147483647 w 222"/>
                <a:gd name="T9" fmla="*/ 2147483647 h 290"/>
                <a:gd name="T10" fmla="*/ 2147483647 w 222"/>
                <a:gd name="T11" fmla="*/ 2147483647 h 290"/>
                <a:gd name="T12" fmla="*/ 0 w 222"/>
                <a:gd name="T13" fmla="*/ 2147483647 h 290"/>
                <a:gd name="T14" fmla="*/ 0 60000 65536"/>
                <a:gd name="T15" fmla="*/ 0 60000 65536"/>
                <a:gd name="T16" fmla="*/ 0 60000 65536"/>
                <a:gd name="T17" fmla="*/ 0 60000 65536"/>
                <a:gd name="T18" fmla="*/ 0 60000 65536"/>
                <a:gd name="T19" fmla="*/ 0 60000 65536"/>
                <a:gd name="T20" fmla="*/ 0 60000 65536"/>
                <a:gd name="T21" fmla="*/ 0 w 222"/>
                <a:gd name="T22" fmla="*/ 0 h 290"/>
                <a:gd name="T23" fmla="*/ 222 w 222"/>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 h="290">
                  <a:moveTo>
                    <a:pt x="0" y="274"/>
                  </a:moveTo>
                  <a:lnTo>
                    <a:pt x="7" y="0"/>
                  </a:lnTo>
                  <a:lnTo>
                    <a:pt x="190" y="0"/>
                  </a:lnTo>
                  <a:lnTo>
                    <a:pt x="190" y="78"/>
                  </a:lnTo>
                  <a:lnTo>
                    <a:pt x="222" y="117"/>
                  </a:lnTo>
                  <a:lnTo>
                    <a:pt x="214" y="290"/>
                  </a:lnTo>
                  <a:lnTo>
                    <a:pt x="0" y="274"/>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2" name="Freeform 78">
              <a:extLst>
                <a:ext uri="{FF2B5EF4-FFF2-40B4-BE49-F238E27FC236}">
                  <a16:creationId xmlns:a16="http://schemas.microsoft.com/office/drawing/2014/main" id="{0B9135E5-8405-455B-A1FA-28D89A71834A}"/>
                </a:ext>
              </a:extLst>
            </p:cNvPr>
            <p:cNvSpPr>
              <a:spLocks noChangeAspect="1"/>
            </p:cNvSpPr>
            <p:nvPr/>
          </p:nvSpPr>
          <p:spPr bwMode="auto">
            <a:xfrm>
              <a:off x="7578725" y="2468563"/>
              <a:ext cx="273050" cy="260350"/>
            </a:xfrm>
            <a:custGeom>
              <a:avLst/>
              <a:gdLst>
                <a:gd name="T0" fmla="*/ 2147483647 w 313"/>
                <a:gd name="T1" fmla="*/ 2147483647 h 282"/>
                <a:gd name="T2" fmla="*/ 2147483647 w 313"/>
                <a:gd name="T3" fmla="*/ 2147483647 h 282"/>
                <a:gd name="T4" fmla="*/ 2147483647 w 313"/>
                <a:gd name="T5" fmla="*/ 2147483647 h 282"/>
                <a:gd name="T6" fmla="*/ 2147483647 w 313"/>
                <a:gd name="T7" fmla="*/ 2147483647 h 282"/>
                <a:gd name="T8" fmla="*/ 2147483647 w 313"/>
                <a:gd name="T9" fmla="*/ 2147483647 h 282"/>
                <a:gd name="T10" fmla="*/ 2147483647 w 313"/>
                <a:gd name="T11" fmla="*/ 2147483647 h 282"/>
                <a:gd name="T12" fmla="*/ 2147483647 w 313"/>
                <a:gd name="T13" fmla="*/ 2147483647 h 282"/>
                <a:gd name="T14" fmla="*/ 2147483647 w 313"/>
                <a:gd name="T15" fmla="*/ 2147483647 h 282"/>
                <a:gd name="T16" fmla="*/ 2147483647 w 313"/>
                <a:gd name="T17" fmla="*/ 2147483647 h 282"/>
                <a:gd name="T18" fmla="*/ 2147483647 w 313"/>
                <a:gd name="T19" fmla="*/ 0 h 282"/>
                <a:gd name="T20" fmla="*/ 2147483647 w 313"/>
                <a:gd name="T21" fmla="*/ 2147483647 h 282"/>
                <a:gd name="T22" fmla="*/ 0 w 313"/>
                <a:gd name="T23" fmla="*/ 2147483647 h 282"/>
                <a:gd name="T24" fmla="*/ 2147483647 w 313"/>
                <a:gd name="T25" fmla="*/ 2147483647 h 282"/>
                <a:gd name="T26" fmla="*/ 2147483647 w 313"/>
                <a:gd name="T27" fmla="*/ 2147483647 h 282"/>
                <a:gd name="T28" fmla="*/ 2147483647 w 313"/>
                <a:gd name="T29" fmla="*/ 2147483647 h 282"/>
                <a:gd name="T30" fmla="*/ 2147483647 w 313"/>
                <a:gd name="T31" fmla="*/ 2147483647 h 282"/>
                <a:gd name="T32" fmla="*/ 2147483647 w 313"/>
                <a:gd name="T33" fmla="*/ 2147483647 h 282"/>
                <a:gd name="T34" fmla="*/ 2147483647 w 313"/>
                <a:gd name="T35" fmla="*/ 2147483647 h 282"/>
                <a:gd name="T36" fmla="*/ 2147483647 w 313"/>
                <a:gd name="T37" fmla="*/ 2147483647 h 282"/>
                <a:gd name="T38" fmla="*/ 2147483647 w 313"/>
                <a:gd name="T39" fmla="*/ 2147483647 h 282"/>
                <a:gd name="T40" fmla="*/ 2147483647 w 313"/>
                <a:gd name="T41" fmla="*/ 2147483647 h 282"/>
                <a:gd name="T42" fmla="*/ 2147483647 w 313"/>
                <a:gd name="T43" fmla="*/ 2147483647 h 282"/>
                <a:gd name="T44" fmla="*/ 2147483647 w 313"/>
                <a:gd name="T45" fmla="*/ 2147483647 h 282"/>
                <a:gd name="T46" fmla="*/ 2147483647 w 313"/>
                <a:gd name="T47" fmla="*/ 2147483647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3"/>
                <a:gd name="T73" fmla="*/ 0 h 282"/>
                <a:gd name="T74" fmla="*/ 313 w 313"/>
                <a:gd name="T75" fmla="*/ 282 h 2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3" h="282">
                  <a:moveTo>
                    <a:pt x="274" y="212"/>
                  </a:moveTo>
                  <a:lnTo>
                    <a:pt x="290" y="188"/>
                  </a:lnTo>
                  <a:lnTo>
                    <a:pt x="290" y="165"/>
                  </a:lnTo>
                  <a:lnTo>
                    <a:pt x="274" y="126"/>
                  </a:lnTo>
                  <a:lnTo>
                    <a:pt x="290" y="101"/>
                  </a:lnTo>
                  <a:lnTo>
                    <a:pt x="313" y="62"/>
                  </a:lnTo>
                  <a:lnTo>
                    <a:pt x="290" y="40"/>
                  </a:lnTo>
                  <a:lnTo>
                    <a:pt x="251" y="32"/>
                  </a:lnTo>
                  <a:lnTo>
                    <a:pt x="211" y="40"/>
                  </a:lnTo>
                  <a:lnTo>
                    <a:pt x="78" y="0"/>
                  </a:lnTo>
                  <a:lnTo>
                    <a:pt x="78" y="23"/>
                  </a:lnTo>
                  <a:lnTo>
                    <a:pt x="0" y="40"/>
                  </a:lnTo>
                  <a:lnTo>
                    <a:pt x="31" y="71"/>
                  </a:lnTo>
                  <a:lnTo>
                    <a:pt x="39" y="118"/>
                  </a:lnTo>
                  <a:lnTo>
                    <a:pt x="94" y="157"/>
                  </a:lnTo>
                  <a:lnTo>
                    <a:pt x="78" y="181"/>
                  </a:lnTo>
                  <a:lnTo>
                    <a:pt x="78" y="188"/>
                  </a:lnTo>
                  <a:lnTo>
                    <a:pt x="109" y="235"/>
                  </a:lnTo>
                  <a:lnTo>
                    <a:pt x="109" y="251"/>
                  </a:lnTo>
                  <a:lnTo>
                    <a:pt x="133" y="251"/>
                  </a:lnTo>
                  <a:lnTo>
                    <a:pt x="133" y="274"/>
                  </a:lnTo>
                  <a:lnTo>
                    <a:pt x="156" y="251"/>
                  </a:lnTo>
                  <a:lnTo>
                    <a:pt x="165" y="282"/>
                  </a:lnTo>
                  <a:lnTo>
                    <a:pt x="274" y="21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3" name="Freeform 79">
              <a:extLst>
                <a:ext uri="{FF2B5EF4-FFF2-40B4-BE49-F238E27FC236}">
                  <a16:creationId xmlns:a16="http://schemas.microsoft.com/office/drawing/2014/main" id="{236878BA-0A35-4F2E-BE2E-273380314E2D}"/>
                </a:ext>
              </a:extLst>
            </p:cNvPr>
            <p:cNvSpPr>
              <a:spLocks noChangeAspect="1"/>
            </p:cNvSpPr>
            <p:nvPr/>
          </p:nvSpPr>
          <p:spPr bwMode="auto">
            <a:xfrm>
              <a:off x="7032625" y="2206625"/>
              <a:ext cx="301625" cy="261938"/>
            </a:xfrm>
            <a:custGeom>
              <a:avLst/>
              <a:gdLst>
                <a:gd name="T0" fmla="*/ 2147483647 w 347"/>
                <a:gd name="T1" fmla="*/ 2147483647 h 281"/>
                <a:gd name="T2" fmla="*/ 2147483647 w 347"/>
                <a:gd name="T3" fmla="*/ 2147483647 h 281"/>
                <a:gd name="T4" fmla="*/ 2147483647 w 347"/>
                <a:gd name="T5" fmla="*/ 2147483647 h 281"/>
                <a:gd name="T6" fmla="*/ 2147483647 w 347"/>
                <a:gd name="T7" fmla="*/ 2147483647 h 281"/>
                <a:gd name="T8" fmla="*/ 2147483647 w 347"/>
                <a:gd name="T9" fmla="*/ 2147483647 h 281"/>
                <a:gd name="T10" fmla="*/ 0 w 347"/>
                <a:gd name="T11" fmla="*/ 2147483647 h 281"/>
                <a:gd name="T12" fmla="*/ 2147483647 w 347"/>
                <a:gd name="T13" fmla="*/ 2147483647 h 281"/>
                <a:gd name="T14" fmla="*/ 2147483647 w 347"/>
                <a:gd name="T15" fmla="*/ 2147483647 h 281"/>
                <a:gd name="T16" fmla="*/ 2147483647 w 347"/>
                <a:gd name="T17" fmla="*/ 2147483647 h 281"/>
                <a:gd name="T18" fmla="*/ 2147483647 w 347"/>
                <a:gd name="T19" fmla="*/ 2147483647 h 281"/>
                <a:gd name="T20" fmla="*/ 2147483647 w 347"/>
                <a:gd name="T21" fmla="*/ 2147483647 h 281"/>
                <a:gd name="T22" fmla="*/ 2147483647 w 347"/>
                <a:gd name="T23" fmla="*/ 2147483647 h 281"/>
                <a:gd name="T24" fmla="*/ 2147483647 w 347"/>
                <a:gd name="T25" fmla="*/ 0 h 281"/>
                <a:gd name="T26" fmla="*/ 2147483647 w 347"/>
                <a:gd name="T27" fmla="*/ 2147483647 h 281"/>
                <a:gd name="T28" fmla="*/ 2147483647 w 347"/>
                <a:gd name="T29" fmla="*/ 2147483647 h 281"/>
                <a:gd name="T30" fmla="*/ 2147483647 w 347"/>
                <a:gd name="T31" fmla="*/ 2147483647 h 2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7"/>
                <a:gd name="T49" fmla="*/ 0 h 281"/>
                <a:gd name="T50" fmla="*/ 347 w 347"/>
                <a:gd name="T51" fmla="*/ 281 h 2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7" h="281">
                  <a:moveTo>
                    <a:pt x="300" y="110"/>
                  </a:moveTo>
                  <a:lnTo>
                    <a:pt x="347" y="164"/>
                  </a:lnTo>
                  <a:lnTo>
                    <a:pt x="213" y="257"/>
                  </a:lnTo>
                  <a:lnTo>
                    <a:pt x="181" y="281"/>
                  </a:lnTo>
                  <a:lnTo>
                    <a:pt x="24" y="172"/>
                  </a:lnTo>
                  <a:lnTo>
                    <a:pt x="0" y="140"/>
                  </a:lnTo>
                  <a:lnTo>
                    <a:pt x="24" y="110"/>
                  </a:lnTo>
                  <a:lnTo>
                    <a:pt x="71" y="110"/>
                  </a:lnTo>
                  <a:lnTo>
                    <a:pt x="86" y="93"/>
                  </a:lnTo>
                  <a:lnTo>
                    <a:pt x="134" y="71"/>
                  </a:lnTo>
                  <a:lnTo>
                    <a:pt x="118" y="71"/>
                  </a:lnTo>
                  <a:lnTo>
                    <a:pt x="118" y="47"/>
                  </a:lnTo>
                  <a:lnTo>
                    <a:pt x="150" y="0"/>
                  </a:lnTo>
                  <a:lnTo>
                    <a:pt x="300" y="47"/>
                  </a:lnTo>
                  <a:lnTo>
                    <a:pt x="332" y="31"/>
                  </a:lnTo>
                  <a:lnTo>
                    <a:pt x="300" y="11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4" name="Freeform 80">
              <a:extLst>
                <a:ext uri="{FF2B5EF4-FFF2-40B4-BE49-F238E27FC236}">
                  <a16:creationId xmlns:a16="http://schemas.microsoft.com/office/drawing/2014/main" id="{4EEC08CD-86F0-4F87-9588-C0042D5D088C}"/>
                </a:ext>
              </a:extLst>
            </p:cNvPr>
            <p:cNvSpPr>
              <a:spLocks noChangeAspect="1"/>
            </p:cNvSpPr>
            <p:nvPr/>
          </p:nvSpPr>
          <p:spPr bwMode="auto">
            <a:xfrm>
              <a:off x="7404100" y="1773238"/>
              <a:ext cx="211138" cy="250825"/>
            </a:xfrm>
            <a:custGeom>
              <a:avLst/>
              <a:gdLst>
                <a:gd name="T0" fmla="*/ 2147483647 w 243"/>
                <a:gd name="T1" fmla="*/ 2147483647 h 273"/>
                <a:gd name="T2" fmla="*/ 2147483647 w 243"/>
                <a:gd name="T3" fmla="*/ 2147483647 h 273"/>
                <a:gd name="T4" fmla="*/ 2147483647 w 243"/>
                <a:gd name="T5" fmla="*/ 2147483647 h 273"/>
                <a:gd name="T6" fmla="*/ 2147483647 w 243"/>
                <a:gd name="T7" fmla="*/ 2147483647 h 273"/>
                <a:gd name="T8" fmla="*/ 2147483647 w 243"/>
                <a:gd name="T9" fmla="*/ 2147483647 h 273"/>
                <a:gd name="T10" fmla="*/ 2147483647 w 243"/>
                <a:gd name="T11" fmla="*/ 2147483647 h 273"/>
                <a:gd name="T12" fmla="*/ 2147483647 w 243"/>
                <a:gd name="T13" fmla="*/ 2147483647 h 273"/>
                <a:gd name="T14" fmla="*/ 2147483647 w 243"/>
                <a:gd name="T15" fmla="*/ 2147483647 h 273"/>
                <a:gd name="T16" fmla="*/ 2147483647 w 243"/>
                <a:gd name="T17" fmla="*/ 2147483647 h 273"/>
                <a:gd name="T18" fmla="*/ 2147483647 w 243"/>
                <a:gd name="T19" fmla="*/ 2147483647 h 273"/>
                <a:gd name="T20" fmla="*/ 2147483647 w 243"/>
                <a:gd name="T21" fmla="*/ 2147483647 h 273"/>
                <a:gd name="T22" fmla="*/ 2147483647 w 243"/>
                <a:gd name="T23" fmla="*/ 2147483647 h 273"/>
                <a:gd name="T24" fmla="*/ 2147483647 w 243"/>
                <a:gd name="T25" fmla="*/ 2147483647 h 273"/>
                <a:gd name="T26" fmla="*/ 0 w 243"/>
                <a:gd name="T27" fmla="*/ 2147483647 h 273"/>
                <a:gd name="T28" fmla="*/ 2147483647 w 243"/>
                <a:gd name="T29" fmla="*/ 0 h 273"/>
                <a:gd name="T30" fmla="*/ 2147483647 w 243"/>
                <a:gd name="T31" fmla="*/ 0 h 273"/>
                <a:gd name="T32" fmla="*/ 2147483647 w 243"/>
                <a:gd name="T33" fmla="*/ 2147483647 h 273"/>
                <a:gd name="T34" fmla="*/ 2147483647 w 243"/>
                <a:gd name="T35" fmla="*/ 2147483647 h 273"/>
                <a:gd name="T36" fmla="*/ 2147483647 w 243"/>
                <a:gd name="T37" fmla="*/ 2147483647 h 273"/>
                <a:gd name="T38" fmla="*/ 2147483647 w 243"/>
                <a:gd name="T39" fmla="*/ 2147483647 h 273"/>
                <a:gd name="T40" fmla="*/ 2147483647 w 243"/>
                <a:gd name="T41" fmla="*/ 2147483647 h 273"/>
                <a:gd name="T42" fmla="*/ 2147483647 w 243"/>
                <a:gd name="T43" fmla="*/ 2147483647 h 273"/>
                <a:gd name="T44" fmla="*/ 2147483647 w 243"/>
                <a:gd name="T45" fmla="*/ 2147483647 h 2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73"/>
                <a:gd name="T71" fmla="*/ 243 w 243"/>
                <a:gd name="T72" fmla="*/ 273 h 2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73">
                  <a:moveTo>
                    <a:pt x="243" y="94"/>
                  </a:moveTo>
                  <a:lnTo>
                    <a:pt x="227" y="109"/>
                  </a:lnTo>
                  <a:lnTo>
                    <a:pt x="149" y="241"/>
                  </a:lnTo>
                  <a:lnTo>
                    <a:pt x="110" y="234"/>
                  </a:lnTo>
                  <a:lnTo>
                    <a:pt x="46" y="273"/>
                  </a:lnTo>
                  <a:lnTo>
                    <a:pt x="15" y="219"/>
                  </a:lnTo>
                  <a:lnTo>
                    <a:pt x="46" y="203"/>
                  </a:lnTo>
                  <a:lnTo>
                    <a:pt x="23" y="156"/>
                  </a:lnTo>
                  <a:lnTo>
                    <a:pt x="31" y="148"/>
                  </a:lnTo>
                  <a:lnTo>
                    <a:pt x="15" y="118"/>
                  </a:lnTo>
                  <a:lnTo>
                    <a:pt x="23" y="109"/>
                  </a:lnTo>
                  <a:lnTo>
                    <a:pt x="46" y="54"/>
                  </a:lnTo>
                  <a:lnTo>
                    <a:pt x="46" y="47"/>
                  </a:lnTo>
                  <a:lnTo>
                    <a:pt x="0" y="16"/>
                  </a:lnTo>
                  <a:lnTo>
                    <a:pt x="23" y="0"/>
                  </a:lnTo>
                  <a:lnTo>
                    <a:pt x="63" y="0"/>
                  </a:lnTo>
                  <a:lnTo>
                    <a:pt x="86" y="32"/>
                  </a:lnTo>
                  <a:lnTo>
                    <a:pt x="86" y="54"/>
                  </a:lnTo>
                  <a:lnTo>
                    <a:pt x="117" y="62"/>
                  </a:lnTo>
                  <a:lnTo>
                    <a:pt x="149" y="78"/>
                  </a:lnTo>
                  <a:lnTo>
                    <a:pt x="180" y="54"/>
                  </a:lnTo>
                  <a:lnTo>
                    <a:pt x="236" y="78"/>
                  </a:lnTo>
                  <a:lnTo>
                    <a:pt x="243" y="9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5" name="Freeform 81">
              <a:extLst>
                <a:ext uri="{FF2B5EF4-FFF2-40B4-BE49-F238E27FC236}">
                  <a16:creationId xmlns:a16="http://schemas.microsoft.com/office/drawing/2014/main" id="{3B98A679-A6E1-4D16-80A7-CB38EAEDBF81}"/>
                </a:ext>
              </a:extLst>
            </p:cNvPr>
            <p:cNvSpPr>
              <a:spLocks noChangeAspect="1"/>
            </p:cNvSpPr>
            <p:nvPr/>
          </p:nvSpPr>
          <p:spPr bwMode="auto">
            <a:xfrm>
              <a:off x="7165975" y="1974850"/>
              <a:ext cx="279400" cy="274638"/>
            </a:xfrm>
            <a:custGeom>
              <a:avLst/>
              <a:gdLst>
                <a:gd name="T0" fmla="*/ 2147483647 w 321"/>
                <a:gd name="T1" fmla="*/ 2147483647 h 295"/>
                <a:gd name="T2" fmla="*/ 2147483647 w 321"/>
                <a:gd name="T3" fmla="*/ 2147483647 h 295"/>
                <a:gd name="T4" fmla="*/ 2147483647 w 321"/>
                <a:gd name="T5" fmla="*/ 2147483647 h 295"/>
                <a:gd name="T6" fmla="*/ 2147483647 w 321"/>
                <a:gd name="T7" fmla="*/ 2147483647 h 295"/>
                <a:gd name="T8" fmla="*/ 2147483647 w 321"/>
                <a:gd name="T9" fmla="*/ 2147483647 h 295"/>
                <a:gd name="T10" fmla="*/ 0 w 321"/>
                <a:gd name="T11" fmla="*/ 2147483647 h 295"/>
                <a:gd name="T12" fmla="*/ 2147483647 w 321"/>
                <a:gd name="T13" fmla="*/ 2147483647 h 295"/>
                <a:gd name="T14" fmla="*/ 2147483647 w 321"/>
                <a:gd name="T15" fmla="*/ 2147483647 h 295"/>
                <a:gd name="T16" fmla="*/ 2147483647 w 321"/>
                <a:gd name="T17" fmla="*/ 2147483647 h 295"/>
                <a:gd name="T18" fmla="*/ 2147483647 w 321"/>
                <a:gd name="T19" fmla="*/ 2147483647 h 295"/>
                <a:gd name="T20" fmla="*/ 2147483647 w 321"/>
                <a:gd name="T21" fmla="*/ 2147483647 h 295"/>
                <a:gd name="T22" fmla="*/ 2147483647 w 321"/>
                <a:gd name="T23" fmla="*/ 2147483647 h 295"/>
                <a:gd name="T24" fmla="*/ 2147483647 w 321"/>
                <a:gd name="T25" fmla="*/ 2147483647 h 295"/>
                <a:gd name="T26" fmla="*/ 2147483647 w 321"/>
                <a:gd name="T27" fmla="*/ 2147483647 h 295"/>
                <a:gd name="T28" fmla="*/ 2147483647 w 321"/>
                <a:gd name="T29" fmla="*/ 2147483647 h 295"/>
                <a:gd name="T30" fmla="*/ 2147483647 w 321"/>
                <a:gd name="T31" fmla="*/ 2147483647 h 295"/>
                <a:gd name="T32" fmla="*/ 2147483647 w 321"/>
                <a:gd name="T33" fmla="*/ 2147483647 h 295"/>
                <a:gd name="T34" fmla="*/ 2147483647 w 321"/>
                <a:gd name="T35" fmla="*/ 2147483647 h 295"/>
                <a:gd name="T36" fmla="*/ 2147483647 w 321"/>
                <a:gd name="T37" fmla="*/ 0 h 295"/>
                <a:gd name="T38" fmla="*/ 2147483647 w 321"/>
                <a:gd name="T39" fmla="*/ 0 h 295"/>
                <a:gd name="T40" fmla="*/ 2147483647 w 321"/>
                <a:gd name="T41" fmla="*/ 2147483647 h 295"/>
                <a:gd name="T42" fmla="*/ 2147483647 w 321"/>
                <a:gd name="T43" fmla="*/ 2147483647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1"/>
                <a:gd name="T67" fmla="*/ 0 h 295"/>
                <a:gd name="T68" fmla="*/ 321 w 321"/>
                <a:gd name="T69" fmla="*/ 295 h 2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1" h="295">
                  <a:moveTo>
                    <a:pt x="298" y="77"/>
                  </a:moveTo>
                  <a:lnTo>
                    <a:pt x="290" y="108"/>
                  </a:lnTo>
                  <a:lnTo>
                    <a:pt x="321" y="147"/>
                  </a:lnTo>
                  <a:lnTo>
                    <a:pt x="180" y="280"/>
                  </a:lnTo>
                  <a:lnTo>
                    <a:pt x="149" y="295"/>
                  </a:lnTo>
                  <a:lnTo>
                    <a:pt x="0" y="249"/>
                  </a:lnTo>
                  <a:lnTo>
                    <a:pt x="23" y="225"/>
                  </a:lnTo>
                  <a:lnTo>
                    <a:pt x="62" y="225"/>
                  </a:lnTo>
                  <a:lnTo>
                    <a:pt x="87" y="194"/>
                  </a:lnTo>
                  <a:lnTo>
                    <a:pt x="87" y="170"/>
                  </a:lnTo>
                  <a:lnTo>
                    <a:pt x="109" y="163"/>
                  </a:lnTo>
                  <a:lnTo>
                    <a:pt x="87" y="147"/>
                  </a:lnTo>
                  <a:lnTo>
                    <a:pt x="87" y="131"/>
                  </a:lnTo>
                  <a:lnTo>
                    <a:pt x="62" y="108"/>
                  </a:lnTo>
                  <a:lnTo>
                    <a:pt x="62" y="70"/>
                  </a:lnTo>
                  <a:lnTo>
                    <a:pt x="109" y="46"/>
                  </a:lnTo>
                  <a:lnTo>
                    <a:pt x="109" y="39"/>
                  </a:lnTo>
                  <a:lnTo>
                    <a:pt x="141" y="46"/>
                  </a:lnTo>
                  <a:lnTo>
                    <a:pt x="165" y="0"/>
                  </a:lnTo>
                  <a:lnTo>
                    <a:pt x="290" y="0"/>
                  </a:lnTo>
                  <a:lnTo>
                    <a:pt x="321" y="54"/>
                  </a:lnTo>
                  <a:lnTo>
                    <a:pt x="298" y="77"/>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6" name="Freeform 82">
              <a:extLst>
                <a:ext uri="{FF2B5EF4-FFF2-40B4-BE49-F238E27FC236}">
                  <a16:creationId xmlns:a16="http://schemas.microsoft.com/office/drawing/2014/main" id="{63C7A3B7-7505-43AB-B7D2-09D4EE0DDD82}"/>
                </a:ext>
              </a:extLst>
            </p:cNvPr>
            <p:cNvSpPr>
              <a:spLocks noChangeAspect="1"/>
            </p:cNvSpPr>
            <p:nvPr/>
          </p:nvSpPr>
          <p:spPr bwMode="auto">
            <a:xfrm>
              <a:off x="7659688" y="2667000"/>
              <a:ext cx="322262" cy="257175"/>
            </a:xfrm>
            <a:custGeom>
              <a:avLst/>
              <a:gdLst>
                <a:gd name="T0" fmla="*/ 2147483647 w 370"/>
                <a:gd name="T1" fmla="*/ 2147483647 h 281"/>
                <a:gd name="T2" fmla="*/ 2147483647 w 370"/>
                <a:gd name="T3" fmla="*/ 2147483647 h 281"/>
                <a:gd name="T4" fmla="*/ 2147483647 w 370"/>
                <a:gd name="T5" fmla="*/ 2147483647 h 281"/>
                <a:gd name="T6" fmla="*/ 0 w 370"/>
                <a:gd name="T7" fmla="*/ 2147483647 h 281"/>
                <a:gd name="T8" fmla="*/ 2147483647 w 370"/>
                <a:gd name="T9" fmla="*/ 2147483647 h 281"/>
                <a:gd name="T10" fmla="*/ 2147483647 w 370"/>
                <a:gd name="T11" fmla="*/ 2147483647 h 281"/>
                <a:gd name="T12" fmla="*/ 2147483647 w 370"/>
                <a:gd name="T13" fmla="*/ 2147483647 h 281"/>
                <a:gd name="T14" fmla="*/ 2147483647 w 370"/>
                <a:gd name="T15" fmla="*/ 2147483647 h 281"/>
                <a:gd name="T16" fmla="*/ 2147483647 w 370"/>
                <a:gd name="T17" fmla="*/ 0 h 281"/>
                <a:gd name="T18" fmla="*/ 2147483647 w 370"/>
                <a:gd name="T19" fmla="*/ 2147483647 h 281"/>
                <a:gd name="T20" fmla="*/ 2147483647 w 370"/>
                <a:gd name="T21" fmla="*/ 2147483647 h 281"/>
                <a:gd name="T22" fmla="*/ 2147483647 w 370"/>
                <a:gd name="T23" fmla="*/ 2147483647 h 281"/>
                <a:gd name="T24" fmla="*/ 2147483647 w 370"/>
                <a:gd name="T25" fmla="*/ 2147483647 h 281"/>
                <a:gd name="T26" fmla="*/ 2147483647 w 370"/>
                <a:gd name="T27" fmla="*/ 2147483647 h 281"/>
                <a:gd name="T28" fmla="*/ 2147483647 w 370"/>
                <a:gd name="T29" fmla="*/ 2147483647 h 281"/>
                <a:gd name="T30" fmla="*/ 2147483647 w 370"/>
                <a:gd name="T31" fmla="*/ 2147483647 h 281"/>
                <a:gd name="T32" fmla="*/ 2147483647 w 370"/>
                <a:gd name="T33" fmla="*/ 2147483647 h 281"/>
                <a:gd name="T34" fmla="*/ 2147483647 w 370"/>
                <a:gd name="T35" fmla="*/ 2147483647 h 281"/>
                <a:gd name="T36" fmla="*/ 2147483647 w 370"/>
                <a:gd name="T37" fmla="*/ 2147483647 h 281"/>
                <a:gd name="T38" fmla="*/ 2147483647 w 370"/>
                <a:gd name="T39" fmla="*/ 2147483647 h 281"/>
                <a:gd name="T40" fmla="*/ 2147483647 w 370"/>
                <a:gd name="T41" fmla="*/ 2147483647 h 281"/>
                <a:gd name="T42" fmla="*/ 2147483647 w 370"/>
                <a:gd name="T43" fmla="*/ 2147483647 h 281"/>
                <a:gd name="T44" fmla="*/ 2147483647 w 370"/>
                <a:gd name="T45" fmla="*/ 2147483647 h 281"/>
                <a:gd name="T46" fmla="*/ 2147483647 w 370"/>
                <a:gd name="T47" fmla="*/ 2147483647 h 2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0"/>
                <a:gd name="T73" fmla="*/ 0 h 281"/>
                <a:gd name="T74" fmla="*/ 370 w 370"/>
                <a:gd name="T75" fmla="*/ 281 h 2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0" h="281">
                  <a:moveTo>
                    <a:pt x="118" y="281"/>
                  </a:moveTo>
                  <a:lnTo>
                    <a:pt x="118" y="265"/>
                  </a:lnTo>
                  <a:lnTo>
                    <a:pt x="125" y="210"/>
                  </a:lnTo>
                  <a:lnTo>
                    <a:pt x="0" y="186"/>
                  </a:lnTo>
                  <a:lnTo>
                    <a:pt x="8" y="147"/>
                  </a:lnTo>
                  <a:lnTo>
                    <a:pt x="94" y="101"/>
                  </a:lnTo>
                  <a:lnTo>
                    <a:pt x="94" y="85"/>
                  </a:lnTo>
                  <a:lnTo>
                    <a:pt x="71" y="70"/>
                  </a:lnTo>
                  <a:lnTo>
                    <a:pt x="181" y="0"/>
                  </a:lnTo>
                  <a:lnTo>
                    <a:pt x="196" y="7"/>
                  </a:lnTo>
                  <a:lnTo>
                    <a:pt x="299" y="7"/>
                  </a:lnTo>
                  <a:lnTo>
                    <a:pt x="314" y="22"/>
                  </a:lnTo>
                  <a:lnTo>
                    <a:pt x="314" y="62"/>
                  </a:lnTo>
                  <a:lnTo>
                    <a:pt x="331" y="62"/>
                  </a:lnTo>
                  <a:lnTo>
                    <a:pt x="339" y="101"/>
                  </a:lnTo>
                  <a:lnTo>
                    <a:pt x="346" y="101"/>
                  </a:lnTo>
                  <a:lnTo>
                    <a:pt x="346" y="132"/>
                  </a:lnTo>
                  <a:lnTo>
                    <a:pt x="370" y="147"/>
                  </a:lnTo>
                  <a:lnTo>
                    <a:pt x="370" y="156"/>
                  </a:lnTo>
                  <a:lnTo>
                    <a:pt x="299" y="186"/>
                  </a:lnTo>
                  <a:lnTo>
                    <a:pt x="268" y="234"/>
                  </a:lnTo>
                  <a:lnTo>
                    <a:pt x="189" y="265"/>
                  </a:lnTo>
                  <a:lnTo>
                    <a:pt x="157" y="265"/>
                  </a:lnTo>
                  <a:lnTo>
                    <a:pt x="118" y="28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7" name="Freeform 83">
              <a:extLst>
                <a:ext uri="{FF2B5EF4-FFF2-40B4-BE49-F238E27FC236}">
                  <a16:creationId xmlns:a16="http://schemas.microsoft.com/office/drawing/2014/main" id="{1EA948B1-7119-4F5C-BB63-D293E10DAD71}"/>
                </a:ext>
              </a:extLst>
            </p:cNvPr>
            <p:cNvSpPr>
              <a:spLocks noChangeAspect="1"/>
            </p:cNvSpPr>
            <p:nvPr/>
          </p:nvSpPr>
          <p:spPr bwMode="auto">
            <a:xfrm>
              <a:off x="6351588" y="2363788"/>
              <a:ext cx="222250" cy="169862"/>
            </a:xfrm>
            <a:custGeom>
              <a:avLst/>
              <a:gdLst>
                <a:gd name="T0" fmla="*/ 0 w 252"/>
                <a:gd name="T1" fmla="*/ 0 h 181"/>
                <a:gd name="T2" fmla="*/ 2147483647 w 252"/>
                <a:gd name="T3" fmla="*/ 0 h 181"/>
                <a:gd name="T4" fmla="*/ 2147483647 w 252"/>
                <a:gd name="T5" fmla="*/ 0 h 181"/>
                <a:gd name="T6" fmla="*/ 2147483647 w 252"/>
                <a:gd name="T7" fmla="*/ 2147483647 h 181"/>
                <a:gd name="T8" fmla="*/ 2147483647 w 252"/>
                <a:gd name="T9" fmla="*/ 2147483647 h 181"/>
                <a:gd name="T10" fmla="*/ 2147483647 w 252"/>
                <a:gd name="T11" fmla="*/ 2147483647 h 181"/>
                <a:gd name="T12" fmla="*/ 2147483647 w 252"/>
                <a:gd name="T13" fmla="*/ 2147483647 h 181"/>
                <a:gd name="T14" fmla="*/ 0 w 252"/>
                <a:gd name="T15" fmla="*/ 0 h 181"/>
                <a:gd name="T16" fmla="*/ 0 60000 65536"/>
                <a:gd name="T17" fmla="*/ 0 60000 65536"/>
                <a:gd name="T18" fmla="*/ 0 60000 65536"/>
                <a:gd name="T19" fmla="*/ 0 60000 65536"/>
                <a:gd name="T20" fmla="*/ 0 60000 65536"/>
                <a:gd name="T21" fmla="*/ 0 60000 65536"/>
                <a:gd name="T22" fmla="*/ 0 60000 65536"/>
                <a:gd name="T23" fmla="*/ 0 60000 65536"/>
                <a:gd name="T24" fmla="*/ 0 w 252"/>
                <a:gd name="T25" fmla="*/ 0 h 181"/>
                <a:gd name="T26" fmla="*/ 252 w 252"/>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2" h="181">
                  <a:moveTo>
                    <a:pt x="0" y="0"/>
                  </a:moveTo>
                  <a:lnTo>
                    <a:pt x="228" y="0"/>
                  </a:lnTo>
                  <a:lnTo>
                    <a:pt x="252" y="0"/>
                  </a:lnTo>
                  <a:lnTo>
                    <a:pt x="252" y="71"/>
                  </a:lnTo>
                  <a:lnTo>
                    <a:pt x="244" y="71"/>
                  </a:lnTo>
                  <a:lnTo>
                    <a:pt x="228" y="142"/>
                  </a:lnTo>
                  <a:lnTo>
                    <a:pt x="39" y="181"/>
                  </a:lnTo>
                  <a:lnTo>
                    <a:pt x="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8" name="Freeform 84">
              <a:extLst>
                <a:ext uri="{FF2B5EF4-FFF2-40B4-BE49-F238E27FC236}">
                  <a16:creationId xmlns:a16="http://schemas.microsoft.com/office/drawing/2014/main" id="{5B40C668-A8DA-4309-B78D-617AE4CC933D}"/>
                </a:ext>
              </a:extLst>
            </p:cNvPr>
            <p:cNvSpPr>
              <a:spLocks noChangeAspect="1"/>
            </p:cNvSpPr>
            <p:nvPr/>
          </p:nvSpPr>
          <p:spPr bwMode="auto">
            <a:xfrm>
              <a:off x="6484938" y="3041650"/>
              <a:ext cx="295275" cy="188913"/>
            </a:xfrm>
            <a:custGeom>
              <a:avLst/>
              <a:gdLst>
                <a:gd name="T0" fmla="*/ 2147483647 w 338"/>
                <a:gd name="T1" fmla="*/ 2147483647 h 203"/>
                <a:gd name="T2" fmla="*/ 2147483647 w 338"/>
                <a:gd name="T3" fmla="*/ 2147483647 h 203"/>
                <a:gd name="T4" fmla="*/ 2147483647 w 338"/>
                <a:gd name="T5" fmla="*/ 2147483647 h 203"/>
                <a:gd name="T6" fmla="*/ 2147483647 w 338"/>
                <a:gd name="T7" fmla="*/ 2147483647 h 203"/>
                <a:gd name="T8" fmla="*/ 2147483647 w 338"/>
                <a:gd name="T9" fmla="*/ 2147483647 h 203"/>
                <a:gd name="T10" fmla="*/ 2147483647 w 338"/>
                <a:gd name="T11" fmla="*/ 2147483647 h 203"/>
                <a:gd name="T12" fmla="*/ 2147483647 w 338"/>
                <a:gd name="T13" fmla="*/ 2147483647 h 203"/>
                <a:gd name="T14" fmla="*/ 2147483647 w 338"/>
                <a:gd name="T15" fmla="*/ 2147483647 h 203"/>
                <a:gd name="T16" fmla="*/ 2147483647 w 338"/>
                <a:gd name="T17" fmla="*/ 2147483647 h 203"/>
                <a:gd name="T18" fmla="*/ 2147483647 w 338"/>
                <a:gd name="T19" fmla="*/ 2147483647 h 203"/>
                <a:gd name="T20" fmla="*/ 0 w 338"/>
                <a:gd name="T21" fmla="*/ 0 h 203"/>
                <a:gd name="T22" fmla="*/ 2147483647 w 338"/>
                <a:gd name="T23" fmla="*/ 0 h 203"/>
                <a:gd name="T24" fmla="*/ 2147483647 w 338"/>
                <a:gd name="T25" fmla="*/ 2147483647 h 203"/>
                <a:gd name="T26" fmla="*/ 2147483647 w 338"/>
                <a:gd name="T27" fmla="*/ 2147483647 h 203"/>
                <a:gd name="T28" fmla="*/ 2147483647 w 338"/>
                <a:gd name="T29" fmla="*/ 2147483647 h 203"/>
                <a:gd name="T30" fmla="*/ 2147483647 w 338"/>
                <a:gd name="T31" fmla="*/ 2147483647 h 203"/>
                <a:gd name="T32" fmla="*/ 2147483647 w 338"/>
                <a:gd name="T33" fmla="*/ 2147483647 h 203"/>
                <a:gd name="T34" fmla="*/ 2147483647 w 338"/>
                <a:gd name="T35" fmla="*/ 2147483647 h 203"/>
                <a:gd name="T36" fmla="*/ 2147483647 w 338"/>
                <a:gd name="T37" fmla="*/ 2147483647 h 203"/>
                <a:gd name="T38" fmla="*/ 2147483647 w 338"/>
                <a:gd name="T39" fmla="*/ 2147483647 h 203"/>
                <a:gd name="T40" fmla="*/ 2147483647 w 338"/>
                <a:gd name="T41" fmla="*/ 2147483647 h 203"/>
                <a:gd name="T42" fmla="*/ 2147483647 w 338"/>
                <a:gd name="T43" fmla="*/ 2147483647 h 2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8"/>
                <a:gd name="T67" fmla="*/ 0 h 203"/>
                <a:gd name="T68" fmla="*/ 338 w 338"/>
                <a:gd name="T69" fmla="*/ 203 h 2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8" h="203">
                  <a:moveTo>
                    <a:pt x="63" y="172"/>
                  </a:moveTo>
                  <a:lnTo>
                    <a:pt x="46" y="164"/>
                  </a:lnTo>
                  <a:lnTo>
                    <a:pt x="63" y="149"/>
                  </a:lnTo>
                  <a:lnTo>
                    <a:pt x="39" y="133"/>
                  </a:lnTo>
                  <a:lnTo>
                    <a:pt x="39" y="102"/>
                  </a:lnTo>
                  <a:lnTo>
                    <a:pt x="16" y="86"/>
                  </a:lnTo>
                  <a:lnTo>
                    <a:pt x="39" y="78"/>
                  </a:lnTo>
                  <a:lnTo>
                    <a:pt x="7" y="56"/>
                  </a:lnTo>
                  <a:lnTo>
                    <a:pt x="7" y="39"/>
                  </a:lnTo>
                  <a:lnTo>
                    <a:pt x="16" y="24"/>
                  </a:lnTo>
                  <a:lnTo>
                    <a:pt x="0" y="0"/>
                  </a:lnTo>
                  <a:lnTo>
                    <a:pt x="219" y="0"/>
                  </a:lnTo>
                  <a:lnTo>
                    <a:pt x="290" y="17"/>
                  </a:lnTo>
                  <a:lnTo>
                    <a:pt x="338" y="24"/>
                  </a:lnTo>
                  <a:lnTo>
                    <a:pt x="338" y="39"/>
                  </a:lnTo>
                  <a:lnTo>
                    <a:pt x="338" y="118"/>
                  </a:lnTo>
                  <a:lnTo>
                    <a:pt x="338" y="141"/>
                  </a:lnTo>
                  <a:lnTo>
                    <a:pt x="338" y="203"/>
                  </a:lnTo>
                  <a:lnTo>
                    <a:pt x="189" y="203"/>
                  </a:lnTo>
                  <a:lnTo>
                    <a:pt x="189" y="196"/>
                  </a:lnTo>
                  <a:lnTo>
                    <a:pt x="63" y="196"/>
                  </a:lnTo>
                  <a:lnTo>
                    <a:pt x="63" y="17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99" name="Freeform 85">
              <a:extLst>
                <a:ext uri="{FF2B5EF4-FFF2-40B4-BE49-F238E27FC236}">
                  <a16:creationId xmlns:a16="http://schemas.microsoft.com/office/drawing/2014/main" id="{8909907F-7085-49F7-883E-3D02A51FD56E}"/>
                </a:ext>
              </a:extLst>
            </p:cNvPr>
            <p:cNvSpPr>
              <a:spLocks noChangeAspect="1"/>
            </p:cNvSpPr>
            <p:nvPr/>
          </p:nvSpPr>
          <p:spPr bwMode="auto">
            <a:xfrm>
              <a:off x="7761288" y="1987550"/>
              <a:ext cx="200025" cy="182563"/>
            </a:xfrm>
            <a:custGeom>
              <a:avLst/>
              <a:gdLst>
                <a:gd name="T0" fmla="*/ 2147483647 w 229"/>
                <a:gd name="T1" fmla="*/ 2147483647 h 195"/>
                <a:gd name="T2" fmla="*/ 2147483647 w 229"/>
                <a:gd name="T3" fmla="*/ 2147483647 h 195"/>
                <a:gd name="T4" fmla="*/ 2147483647 w 229"/>
                <a:gd name="T5" fmla="*/ 2147483647 h 195"/>
                <a:gd name="T6" fmla="*/ 2147483647 w 229"/>
                <a:gd name="T7" fmla="*/ 2147483647 h 195"/>
                <a:gd name="T8" fmla="*/ 2147483647 w 229"/>
                <a:gd name="T9" fmla="*/ 2147483647 h 195"/>
                <a:gd name="T10" fmla="*/ 2147483647 w 229"/>
                <a:gd name="T11" fmla="*/ 2147483647 h 195"/>
                <a:gd name="T12" fmla="*/ 2147483647 w 229"/>
                <a:gd name="T13" fmla="*/ 2147483647 h 195"/>
                <a:gd name="T14" fmla="*/ 2147483647 w 229"/>
                <a:gd name="T15" fmla="*/ 2147483647 h 195"/>
                <a:gd name="T16" fmla="*/ 2147483647 w 229"/>
                <a:gd name="T17" fmla="*/ 2147483647 h 195"/>
                <a:gd name="T18" fmla="*/ 2147483647 w 229"/>
                <a:gd name="T19" fmla="*/ 2147483647 h 195"/>
                <a:gd name="T20" fmla="*/ 0 w 229"/>
                <a:gd name="T21" fmla="*/ 2147483647 h 195"/>
                <a:gd name="T22" fmla="*/ 2147483647 w 229"/>
                <a:gd name="T23" fmla="*/ 2147483647 h 195"/>
                <a:gd name="T24" fmla="*/ 0 w 229"/>
                <a:gd name="T25" fmla="*/ 2147483647 h 195"/>
                <a:gd name="T26" fmla="*/ 2147483647 w 229"/>
                <a:gd name="T27" fmla="*/ 2147483647 h 195"/>
                <a:gd name="T28" fmla="*/ 2147483647 w 229"/>
                <a:gd name="T29" fmla="*/ 0 h 195"/>
                <a:gd name="T30" fmla="*/ 2147483647 w 229"/>
                <a:gd name="T31" fmla="*/ 2147483647 h 1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9"/>
                <a:gd name="T49" fmla="*/ 0 h 195"/>
                <a:gd name="T50" fmla="*/ 229 w 229"/>
                <a:gd name="T51" fmla="*/ 195 h 1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9" h="195">
                  <a:moveTo>
                    <a:pt x="71" y="7"/>
                  </a:moveTo>
                  <a:lnTo>
                    <a:pt x="127" y="7"/>
                  </a:lnTo>
                  <a:lnTo>
                    <a:pt x="166" y="7"/>
                  </a:lnTo>
                  <a:lnTo>
                    <a:pt x="166" y="31"/>
                  </a:lnTo>
                  <a:lnTo>
                    <a:pt x="190" y="93"/>
                  </a:lnTo>
                  <a:lnTo>
                    <a:pt x="222" y="117"/>
                  </a:lnTo>
                  <a:lnTo>
                    <a:pt x="229" y="148"/>
                  </a:lnTo>
                  <a:lnTo>
                    <a:pt x="79" y="195"/>
                  </a:lnTo>
                  <a:lnTo>
                    <a:pt x="63" y="179"/>
                  </a:lnTo>
                  <a:lnTo>
                    <a:pt x="16" y="187"/>
                  </a:lnTo>
                  <a:lnTo>
                    <a:pt x="0" y="156"/>
                  </a:lnTo>
                  <a:lnTo>
                    <a:pt x="7" y="102"/>
                  </a:lnTo>
                  <a:lnTo>
                    <a:pt x="0" y="102"/>
                  </a:lnTo>
                  <a:lnTo>
                    <a:pt x="7" y="54"/>
                  </a:lnTo>
                  <a:lnTo>
                    <a:pt x="39" y="0"/>
                  </a:lnTo>
                  <a:lnTo>
                    <a:pt x="71" y="7"/>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0" name="Freeform 86">
              <a:extLst>
                <a:ext uri="{FF2B5EF4-FFF2-40B4-BE49-F238E27FC236}">
                  <a16:creationId xmlns:a16="http://schemas.microsoft.com/office/drawing/2014/main" id="{9C6D5D74-9272-4965-9A61-BF319149FF80}"/>
                </a:ext>
              </a:extLst>
            </p:cNvPr>
            <p:cNvSpPr>
              <a:spLocks noChangeAspect="1"/>
            </p:cNvSpPr>
            <p:nvPr/>
          </p:nvSpPr>
          <p:spPr bwMode="auto">
            <a:xfrm>
              <a:off x="6407150" y="2684463"/>
              <a:ext cx="217488" cy="195262"/>
            </a:xfrm>
            <a:custGeom>
              <a:avLst/>
              <a:gdLst>
                <a:gd name="T0" fmla="*/ 0 w 252"/>
                <a:gd name="T1" fmla="*/ 0 h 212"/>
                <a:gd name="T2" fmla="*/ 2147483647 w 252"/>
                <a:gd name="T3" fmla="*/ 0 h 212"/>
                <a:gd name="T4" fmla="*/ 2147483647 w 252"/>
                <a:gd name="T5" fmla="*/ 2147483647 h 212"/>
                <a:gd name="T6" fmla="*/ 2147483647 w 252"/>
                <a:gd name="T7" fmla="*/ 2147483647 h 212"/>
                <a:gd name="T8" fmla="*/ 2147483647 w 252"/>
                <a:gd name="T9" fmla="*/ 2147483647 h 212"/>
                <a:gd name="T10" fmla="*/ 2147483647 w 252"/>
                <a:gd name="T11" fmla="*/ 2147483647 h 212"/>
                <a:gd name="T12" fmla="*/ 2147483647 w 252"/>
                <a:gd name="T13" fmla="*/ 2147483647 h 212"/>
                <a:gd name="T14" fmla="*/ 2147483647 w 252"/>
                <a:gd name="T15" fmla="*/ 2147483647 h 212"/>
                <a:gd name="T16" fmla="*/ 2147483647 w 252"/>
                <a:gd name="T17" fmla="*/ 2147483647 h 212"/>
                <a:gd name="T18" fmla="*/ 2147483647 w 252"/>
                <a:gd name="T19" fmla="*/ 2147483647 h 212"/>
                <a:gd name="T20" fmla="*/ 0 w 252"/>
                <a:gd name="T21" fmla="*/ 0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2"/>
                <a:gd name="T34" fmla="*/ 0 h 212"/>
                <a:gd name="T35" fmla="*/ 252 w 252"/>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2" h="212">
                  <a:moveTo>
                    <a:pt x="0" y="0"/>
                  </a:moveTo>
                  <a:lnTo>
                    <a:pt x="197" y="0"/>
                  </a:lnTo>
                  <a:lnTo>
                    <a:pt x="244" y="102"/>
                  </a:lnTo>
                  <a:lnTo>
                    <a:pt x="252" y="102"/>
                  </a:lnTo>
                  <a:lnTo>
                    <a:pt x="252" y="142"/>
                  </a:lnTo>
                  <a:lnTo>
                    <a:pt x="150" y="173"/>
                  </a:lnTo>
                  <a:lnTo>
                    <a:pt x="150" y="165"/>
                  </a:lnTo>
                  <a:lnTo>
                    <a:pt x="133" y="165"/>
                  </a:lnTo>
                  <a:lnTo>
                    <a:pt x="126" y="189"/>
                  </a:lnTo>
                  <a:lnTo>
                    <a:pt x="39" y="212"/>
                  </a:lnTo>
                  <a:lnTo>
                    <a:pt x="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1" name="Freeform 87">
              <a:extLst>
                <a:ext uri="{FF2B5EF4-FFF2-40B4-BE49-F238E27FC236}">
                  <a16:creationId xmlns:a16="http://schemas.microsoft.com/office/drawing/2014/main" id="{772F247B-4D9E-479A-B390-4D6200005143}"/>
                </a:ext>
              </a:extLst>
            </p:cNvPr>
            <p:cNvSpPr>
              <a:spLocks noChangeAspect="1"/>
            </p:cNvSpPr>
            <p:nvPr/>
          </p:nvSpPr>
          <p:spPr bwMode="auto">
            <a:xfrm>
              <a:off x="6992938" y="2549525"/>
              <a:ext cx="266700" cy="223838"/>
            </a:xfrm>
            <a:custGeom>
              <a:avLst/>
              <a:gdLst>
                <a:gd name="T0" fmla="*/ 2147483647 w 308"/>
                <a:gd name="T1" fmla="*/ 2147483647 h 242"/>
                <a:gd name="T2" fmla="*/ 2147483647 w 308"/>
                <a:gd name="T3" fmla="*/ 2147483647 h 242"/>
                <a:gd name="T4" fmla="*/ 2147483647 w 308"/>
                <a:gd name="T5" fmla="*/ 2147483647 h 242"/>
                <a:gd name="T6" fmla="*/ 2147483647 w 308"/>
                <a:gd name="T7" fmla="*/ 2147483647 h 242"/>
                <a:gd name="T8" fmla="*/ 2147483647 w 308"/>
                <a:gd name="T9" fmla="*/ 2147483647 h 242"/>
                <a:gd name="T10" fmla="*/ 2147483647 w 308"/>
                <a:gd name="T11" fmla="*/ 2147483647 h 242"/>
                <a:gd name="T12" fmla="*/ 0 w 308"/>
                <a:gd name="T13" fmla="*/ 2147483647 h 242"/>
                <a:gd name="T14" fmla="*/ 0 w 308"/>
                <a:gd name="T15" fmla="*/ 2147483647 h 242"/>
                <a:gd name="T16" fmla="*/ 2147483647 w 308"/>
                <a:gd name="T17" fmla="*/ 2147483647 h 242"/>
                <a:gd name="T18" fmla="*/ 2147483647 w 308"/>
                <a:gd name="T19" fmla="*/ 2147483647 h 242"/>
                <a:gd name="T20" fmla="*/ 2147483647 w 308"/>
                <a:gd name="T21" fmla="*/ 2147483647 h 242"/>
                <a:gd name="T22" fmla="*/ 2147483647 w 308"/>
                <a:gd name="T23" fmla="*/ 2147483647 h 242"/>
                <a:gd name="T24" fmla="*/ 2147483647 w 308"/>
                <a:gd name="T25" fmla="*/ 2147483647 h 242"/>
                <a:gd name="T26" fmla="*/ 2147483647 w 308"/>
                <a:gd name="T27" fmla="*/ 0 h 242"/>
                <a:gd name="T28" fmla="*/ 2147483647 w 308"/>
                <a:gd name="T29" fmla="*/ 0 h 242"/>
                <a:gd name="T30" fmla="*/ 2147483647 w 308"/>
                <a:gd name="T31" fmla="*/ 2147483647 h 242"/>
                <a:gd name="T32" fmla="*/ 2147483647 w 308"/>
                <a:gd name="T33" fmla="*/ 2147483647 h 242"/>
                <a:gd name="T34" fmla="*/ 2147483647 w 308"/>
                <a:gd name="T35" fmla="*/ 2147483647 h 242"/>
                <a:gd name="T36" fmla="*/ 2147483647 w 308"/>
                <a:gd name="T37" fmla="*/ 2147483647 h 242"/>
                <a:gd name="T38" fmla="*/ 2147483647 w 308"/>
                <a:gd name="T39" fmla="*/ 2147483647 h 242"/>
                <a:gd name="T40" fmla="*/ 2147483647 w 308"/>
                <a:gd name="T41" fmla="*/ 2147483647 h 242"/>
                <a:gd name="T42" fmla="*/ 2147483647 w 308"/>
                <a:gd name="T43" fmla="*/ 2147483647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8"/>
                <a:gd name="T67" fmla="*/ 0 h 242"/>
                <a:gd name="T68" fmla="*/ 308 w 308"/>
                <a:gd name="T69" fmla="*/ 242 h 2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8" h="242">
                  <a:moveTo>
                    <a:pt x="245" y="195"/>
                  </a:moveTo>
                  <a:lnTo>
                    <a:pt x="221" y="195"/>
                  </a:lnTo>
                  <a:lnTo>
                    <a:pt x="214" y="226"/>
                  </a:lnTo>
                  <a:lnTo>
                    <a:pt x="182" y="242"/>
                  </a:lnTo>
                  <a:lnTo>
                    <a:pt x="134" y="226"/>
                  </a:lnTo>
                  <a:lnTo>
                    <a:pt x="134" y="210"/>
                  </a:lnTo>
                  <a:lnTo>
                    <a:pt x="0" y="195"/>
                  </a:lnTo>
                  <a:lnTo>
                    <a:pt x="0" y="148"/>
                  </a:lnTo>
                  <a:lnTo>
                    <a:pt x="47" y="148"/>
                  </a:lnTo>
                  <a:lnTo>
                    <a:pt x="47" y="62"/>
                  </a:lnTo>
                  <a:lnTo>
                    <a:pt x="63" y="62"/>
                  </a:lnTo>
                  <a:lnTo>
                    <a:pt x="63" y="39"/>
                  </a:lnTo>
                  <a:lnTo>
                    <a:pt x="71" y="31"/>
                  </a:lnTo>
                  <a:lnTo>
                    <a:pt x="47" y="0"/>
                  </a:lnTo>
                  <a:lnTo>
                    <a:pt x="119" y="0"/>
                  </a:lnTo>
                  <a:lnTo>
                    <a:pt x="158" y="47"/>
                  </a:lnTo>
                  <a:lnTo>
                    <a:pt x="214" y="62"/>
                  </a:lnTo>
                  <a:lnTo>
                    <a:pt x="221" y="78"/>
                  </a:lnTo>
                  <a:lnTo>
                    <a:pt x="221" y="101"/>
                  </a:lnTo>
                  <a:lnTo>
                    <a:pt x="285" y="101"/>
                  </a:lnTo>
                  <a:lnTo>
                    <a:pt x="308" y="133"/>
                  </a:lnTo>
                  <a:lnTo>
                    <a:pt x="245" y="195"/>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2" name="Freeform 88">
              <a:extLst>
                <a:ext uri="{FF2B5EF4-FFF2-40B4-BE49-F238E27FC236}">
                  <a16:creationId xmlns:a16="http://schemas.microsoft.com/office/drawing/2014/main" id="{2B1469E8-D49E-4B9D-99DF-80A1203679A5}"/>
                </a:ext>
              </a:extLst>
            </p:cNvPr>
            <p:cNvSpPr>
              <a:spLocks noChangeAspect="1"/>
            </p:cNvSpPr>
            <p:nvPr/>
          </p:nvSpPr>
          <p:spPr bwMode="auto">
            <a:xfrm>
              <a:off x="7294563" y="3165475"/>
              <a:ext cx="233362" cy="260350"/>
            </a:xfrm>
            <a:custGeom>
              <a:avLst/>
              <a:gdLst>
                <a:gd name="T0" fmla="*/ 2147483647 w 269"/>
                <a:gd name="T1" fmla="*/ 2147483647 h 282"/>
                <a:gd name="T2" fmla="*/ 2147483647 w 269"/>
                <a:gd name="T3" fmla="*/ 2147483647 h 282"/>
                <a:gd name="T4" fmla="*/ 2147483647 w 269"/>
                <a:gd name="T5" fmla="*/ 2147483647 h 282"/>
                <a:gd name="T6" fmla="*/ 2147483647 w 269"/>
                <a:gd name="T7" fmla="*/ 2147483647 h 282"/>
                <a:gd name="T8" fmla="*/ 2147483647 w 269"/>
                <a:gd name="T9" fmla="*/ 2147483647 h 282"/>
                <a:gd name="T10" fmla="*/ 2147483647 w 269"/>
                <a:gd name="T11" fmla="*/ 2147483647 h 282"/>
                <a:gd name="T12" fmla="*/ 2147483647 w 269"/>
                <a:gd name="T13" fmla="*/ 2147483647 h 282"/>
                <a:gd name="T14" fmla="*/ 2147483647 w 269"/>
                <a:gd name="T15" fmla="*/ 2147483647 h 282"/>
                <a:gd name="T16" fmla="*/ 2147483647 w 269"/>
                <a:gd name="T17" fmla="*/ 2147483647 h 282"/>
                <a:gd name="T18" fmla="*/ 2147483647 w 269"/>
                <a:gd name="T19" fmla="*/ 2147483647 h 282"/>
                <a:gd name="T20" fmla="*/ 0 w 269"/>
                <a:gd name="T21" fmla="*/ 2147483647 h 282"/>
                <a:gd name="T22" fmla="*/ 2147483647 w 269"/>
                <a:gd name="T23" fmla="*/ 2147483647 h 282"/>
                <a:gd name="T24" fmla="*/ 2147483647 w 269"/>
                <a:gd name="T25" fmla="*/ 2147483647 h 282"/>
                <a:gd name="T26" fmla="*/ 2147483647 w 269"/>
                <a:gd name="T27" fmla="*/ 2147483647 h 282"/>
                <a:gd name="T28" fmla="*/ 2147483647 w 269"/>
                <a:gd name="T29" fmla="*/ 2147483647 h 282"/>
                <a:gd name="T30" fmla="*/ 2147483647 w 269"/>
                <a:gd name="T31" fmla="*/ 2147483647 h 282"/>
                <a:gd name="T32" fmla="*/ 2147483647 w 269"/>
                <a:gd name="T33" fmla="*/ 2147483647 h 282"/>
                <a:gd name="T34" fmla="*/ 2147483647 w 269"/>
                <a:gd name="T35" fmla="*/ 2147483647 h 282"/>
                <a:gd name="T36" fmla="*/ 2147483647 w 269"/>
                <a:gd name="T37" fmla="*/ 2147483647 h 282"/>
                <a:gd name="T38" fmla="*/ 2147483647 w 269"/>
                <a:gd name="T39" fmla="*/ 2147483647 h 282"/>
                <a:gd name="T40" fmla="*/ 2147483647 w 269"/>
                <a:gd name="T41" fmla="*/ 2147483647 h 282"/>
                <a:gd name="T42" fmla="*/ 2147483647 w 269"/>
                <a:gd name="T43" fmla="*/ 2147483647 h 282"/>
                <a:gd name="T44" fmla="*/ 2147483647 w 269"/>
                <a:gd name="T45" fmla="*/ 0 h 282"/>
                <a:gd name="T46" fmla="*/ 2147483647 w 269"/>
                <a:gd name="T47" fmla="*/ 2147483647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82"/>
                <a:gd name="T74" fmla="*/ 269 w 269"/>
                <a:gd name="T75" fmla="*/ 282 h 2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82">
                  <a:moveTo>
                    <a:pt x="190" y="16"/>
                  </a:moveTo>
                  <a:lnTo>
                    <a:pt x="230" y="39"/>
                  </a:lnTo>
                  <a:lnTo>
                    <a:pt x="238" y="109"/>
                  </a:lnTo>
                  <a:lnTo>
                    <a:pt x="269" y="149"/>
                  </a:lnTo>
                  <a:lnTo>
                    <a:pt x="261" y="165"/>
                  </a:lnTo>
                  <a:lnTo>
                    <a:pt x="269" y="188"/>
                  </a:lnTo>
                  <a:lnTo>
                    <a:pt x="261" y="195"/>
                  </a:lnTo>
                  <a:lnTo>
                    <a:pt x="238" y="212"/>
                  </a:lnTo>
                  <a:lnTo>
                    <a:pt x="174" y="282"/>
                  </a:lnTo>
                  <a:lnTo>
                    <a:pt x="16" y="282"/>
                  </a:lnTo>
                  <a:lnTo>
                    <a:pt x="0" y="219"/>
                  </a:lnTo>
                  <a:lnTo>
                    <a:pt x="23" y="219"/>
                  </a:lnTo>
                  <a:lnTo>
                    <a:pt x="16" y="156"/>
                  </a:lnTo>
                  <a:lnTo>
                    <a:pt x="23" y="180"/>
                  </a:lnTo>
                  <a:lnTo>
                    <a:pt x="47" y="180"/>
                  </a:lnTo>
                  <a:lnTo>
                    <a:pt x="55" y="126"/>
                  </a:lnTo>
                  <a:lnTo>
                    <a:pt x="87" y="133"/>
                  </a:lnTo>
                  <a:lnTo>
                    <a:pt x="87" y="109"/>
                  </a:lnTo>
                  <a:lnTo>
                    <a:pt x="95" y="109"/>
                  </a:lnTo>
                  <a:lnTo>
                    <a:pt x="111" y="47"/>
                  </a:lnTo>
                  <a:lnTo>
                    <a:pt x="95" y="31"/>
                  </a:lnTo>
                  <a:lnTo>
                    <a:pt x="111" y="31"/>
                  </a:lnTo>
                  <a:lnTo>
                    <a:pt x="111" y="0"/>
                  </a:lnTo>
                  <a:lnTo>
                    <a:pt x="190" y="1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3" name="Freeform 89">
              <a:extLst>
                <a:ext uri="{FF2B5EF4-FFF2-40B4-BE49-F238E27FC236}">
                  <a16:creationId xmlns:a16="http://schemas.microsoft.com/office/drawing/2014/main" id="{9E38C39A-DA8F-411A-8FB4-1751780BA126}"/>
                </a:ext>
              </a:extLst>
            </p:cNvPr>
            <p:cNvSpPr>
              <a:spLocks noChangeAspect="1"/>
            </p:cNvSpPr>
            <p:nvPr/>
          </p:nvSpPr>
          <p:spPr bwMode="auto">
            <a:xfrm>
              <a:off x="7523163" y="3765550"/>
              <a:ext cx="306387" cy="188913"/>
            </a:xfrm>
            <a:custGeom>
              <a:avLst/>
              <a:gdLst>
                <a:gd name="T0" fmla="*/ 2147483647 w 353"/>
                <a:gd name="T1" fmla="*/ 0 h 204"/>
                <a:gd name="T2" fmla="*/ 2147483647 w 353"/>
                <a:gd name="T3" fmla="*/ 2147483647 h 204"/>
                <a:gd name="T4" fmla="*/ 2147483647 w 353"/>
                <a:gd name="T5" fmla="*/ 2147483647 h 204"/>
                <a:gd name="T6" fmla="*/ 2147483647 w 353"/>
                <a:gd name="T7" fmla="*/ 2147483647 h 204"/>
                <a:gd name="T8" fmla="*/ 2147483647 w 353"/>
                <a:gd name="T9" fmla="*/ 2147483647 h 204"/>
                <a:gd name="T10" fmla="*/ 2147483647 w 353"/>
                <a:gd name="T11" fmla="*/ 2147483647 h 204"/>
                <a:gd name="T12" fmla="*/ 2147483647 w 353"/>
                <a:gd name="T13" fmla="*/ 2147483647 h 204"/>
                <a:gd name="T14" fmla="*/ 2147483647 w 353"/>
                <a:gd name="T15" fmla="*/ 2147483647 h 204"/>
                <a:gd name="T16" fmla="*/ 2147483647 w 353"/>
                <a:gd name="T17" fmla="*/ 2147483647 h 204"/>
                <a:gd name="T18" fmla="*/ 2147483647 w 353"/>
                <a:gd name="T19" fmla="*/ 2147483647 h 204"/>
                <a:gd name="T20" fmla="*/ 2147483647 w 353"/>
                <a:gd name="T21" fmla="*/ 2147483647 h 204"/>
                <a:gd name="T22" fmla="*/ 2147483647 w 353"/>
                <a:gd name="T23" fmla="*/ 2147483647 h 204"/>
                <a:gd name="T24" fmla="*/ 2147483647 w 353"/>
                <a:gd name="T25" fmla="*/ 2147483647 h 204"/>
                <a:gd name="T26" fmla="*/ 2147483647 w 353"/>
                <a:gd name="T27" fmla="*/ 2147483647 h 204"/>
                <a:gd name="T28" fmla="*/ 2147483647 w 353"/>
                <a:gd name="T29" fmla="*/ 2147483647 h 204"/>
                <a:gd name="T30" fmla="*/ 2147483647 w 353"/>
                <a:gd name="T31" fmla="*/ 2147483647 h 204"/>
                <a:gd name="T32" fmla="*/ 2147483647 w 353"/>
                <a:gd name="T33" fmla="*/ 2147483647 h 204"/>
                <a:gd name="T34" fmla="*/ 0 w 353"/>
                <a:gd name="T35" fmla="*/ 2147483647 h 204"/>
                <a:gd name="T36" fmla="*/ 0 w 353"/>
                <a:gd name="T37" fmla="*/ 2147483647 h 204"/>
                <a:gd name="T38" fmla="*/ 0 w 353"/>
                <a:gd name="T39" fmla="*/ 2147483647 h 204"/>
                <a:gd name="T40" fmla="*/ 2147483647 w 353"/>
                <a:gd name="T41" fmla="*/ 2147483647 h 204"/>
                <a:gd name="T42" fmla="*/ 2147483647 w 353"/>
                <a:gd name="T43" fmla="*/ 2147483647 h 204"/>
                <a:gd name="T44" fmla="*/ 2147483647 w 353"/>
                <a:gd name="T45" fmla="*/ 2147483647 h 204"/>
                <a:gd name="T46" fmla="*/ 2147483647 w 353"/>
                <a:gd name="T47" fmla="*/ 0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3"/>
                <a:gd name="T73" fmla="*/ 0 h 204"/>
                <a:gd name="T74" fmla="*/ 353 w 353"/>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3" h="204">
                  <a:moveTo>
                    <a:pt x="110" y="0"/>
                  </a:moveTo>
                  <a:lnTo>
                    <a:pt x="126" y="16"/>
                  </a:lnTo>
                  <a:lnTo>
                    <a:pt x="126" y="55"/>
                  </a:lnTo>
                  <a:lnTo>
                    <a:pt x="165" y="63"/>
                  </a:lnTo>
                  <a:lnTo>
                    <a:pt x="165" y="78"/>
                  </a:lnTo>
                  <a:lnTo>
                    <a:pt x="228" y="78"/>
                  </a:lnTo>
                  <a:lnTo>
                    <a:pt x="228" y="63"/>
                  </a:lnTo>
                  <a:lnTo>
                    <a:pt x="353" y="63"/>
                  </a:lnTo>
                  <a:lnTo>
                    <a:pt x="337" y="78"/>
                  </a:lnTo>
                  <a:lnTo>
                    <a:pt x="337" y="94"/>
                  </a:lnTo>
                  <a:lnTo>
                    <a:pt x="314" y="110"/>
                  </a:lnTo>
                  <a:lnTo>
                    <a:pt x="306" y="158"/>
                  </a:lnTo>
                  <a:lnTo>
                    <a:pt x="275" y="204"/>
                  </a:lnTo>
                  <a:lnTo>
                    <a:pt x="251" y="204"/>
                  </a:lnTo>
                  <a:lnTo>
                    <a:pt x="110" y="204"/>
                  </a:lnTo>
                  <a:lnTo>
                    <a:pt x="79" y="204"/>
                  </a:lnTo>
                  <a:lnTo>
                    <a:pt x="47" y="149"/>
                  </a:lnTo>
                  <a:lnTo>
                    <a:pt x="0" y="141"/>
                  </a:lnTo>
                  <a:lnTo>
                    <a:pt x="0" y="118"/>
                  </a:lnTo>
                  <a:lnTo>
                    <a:pt x="0" y="55"/>
                  </a:lnTo>
                  <a:lnTo>
                    <a:pt x="32" y="47"/>
                  </a:lnTo>
                  <a:lnTo>
                    <a:pt x="16" y="24"/>
                  </a:lnTo>
                  <a:lnTo>
                    <a:pt x="32" y="16"/>
                  </a:lnTo>
                  <a:lnTo>
                    <a:pt x="11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4" name="Freeform 90">
              <a:extLst>
                <a:ext uri="{FF2B5EF4-FFF2-40B4-BE49-F238E27FC236}">
                  <a16:creationId xmlns:a16="http://schemas.microsoft.com/office/drawing/2014/main" id="{0D006105-E9FC-4DED-8414-C8D80D1CF6FC}"/>
                </a:ext>
              </a:extLst>
            </p:cNvPr>
            <p:cNvSpPr>
              <a:spLocks noChangeAspect="1"/>
            </p:cNvSpPr>
            <p:nvPr/>
          </p:nvSpPr>
          <p:spPr bwMode="auto">
            <a:xfrm>
              <a:off x="7321550" y="2112963"/>
              <a:ext cx="292100" cy="217487"/>
            </a:xfrm>
            <a:custGeom>
              <a:avLst/>
              <a:gdLst>
                <a:gd name="T0" fmla="*/ 2147483647 w 333"/>
                <a:gd name="T1" fmla="*/ 2147483647 h 234"/>
                <a:gd name="T2" fmla="*/ 2147483647 w 333"/>
                <a:gd name="T3" fmla="*/ 2147483647 h 234"/>
                <a:gd name="T4" fmla="*/ 2147483647 w 333"/>
                <a:gd name="T5" fmla="*/ 2147483647 h 234"/>
                <a:gd name="T6" fmla="*/ 2147483647 w 333"/>
                <a:gd name="T7" fmla="*/ 2147483647 h 234"/>
                <a:gd name="T8" fmla="*/ 2147483647 w 333"/>
                <a:gd name="T9" fmla="*/ 2147483647 h 234"/>
                <a:gd name="T10" fmla="*/ 2147483647 w 333"/>
                <a:gd name="T11" fmla="*/ 2147483647 h 234"/>
                <a:gd name="T12" fmla="*/ 2147483647 w 333"/>
                <a:gd name="T13" fmla="*/ 2147483647 h 234"/>
                <a:gd name="T14" fmla="*/ 2147483647 w 333"/>
                <a:gd name="T15" fmla="*/ 2147483647 h 234"/>
                <a:gd name="T16" fmla="*/ 2147483647 w 333"/>
                <a:gd name="T17" fmla="*/ 2147483647 h 234"/>
                <a:gd name="T18" fmla="*/ 2147483647 w 333"/>
                <a:gd name="T19" fmla="*/ 2147483647 h 234"/>
                <a:gd name="T20" fmla="*/ 2147483647 w 333"/>
                <a:gd name="T21" fmla="*/ 2147483647 h 234"/>
                <a:gd name="T22" fmla="*/ 0 w 333"/>
                <a:gd name="T23" fmla="*/ 2147483647 h 234"/>
                <a:gd name="T24" fmla="*/ 2147483647 w 333"/>
                <a:gd name="T25" fmla="*/ 0 h 234"/>
                <a:gd name="T26" fmla="*/ 2147483647 w 333"/>
                <a:gd name="T27" fmla="*/ 2147483647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3"/>
                <a:gd name="T43" fmla="*/ 0 h 234"/>
                <a:gd name="T44" fmla="*/ 333 w 333"/>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3" h="234">
                  <a:moveTo>
                    <a:pt x="182" y="30"/>
                  </a:moveTo>
                  <a:lnTo>
                    <a:pt x="237" y="23"/>
                  </a:lnTo>
                  <a:lnTo>
                    <a:pt x="294" y="78"/>
                  </a:lnTo>
                  <a:lnTo>
                    <a:pt x="325" y="109"/>
                  </a:lnTo>
                  <a:lnTo>
                    <a:pt x="333" y="133"/>
                  </a:lnTo>
                  <a:lnTo>
                    <a:pt x="309" y="172"/>
                  </a:lnTo>
                  <a:lnTo>
                    <a:pt x="325" y="179"/>
                  </a:lnTo>
                  <a:lnTo>
                    <a:pt x="206" y="234"/>
                  </a:lnTo>
                  <a:lnTo>
                    <a:pt x="174" y="194"/>
                  </a:lnTo>
                  <a:lnTo>
                    <a:pt x="79" y="179"/>
                  </a:lnTo>
                  <a:lnTo>
                    <a:pt x="32" y="172"/>
                  </a:lnTo>
                  <a:lnTo>
                    <a:pt x="0" y="133"/>
                  </a:lnTo>
                  <a:lnTo>
                    <a:pt x="142" y="0"/>
                  </a:lnTo>
                  <a:lnTo>
                    <a:pt x="182" y="3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5" name="Freeform 91">
              <a:extLst>
                <a:ext uri="{FF2B5EF4-FFF2-40B4-BE49-F238E27FC236}">
                  <a16:creationId xmlns:a16="http://schemas.microsoft.com/office/drawing/2014/main" id="{7DECAC13-16C5-41E4-9657-478C5C8526E8}"/>
                </a:ext>
              </a:extLst>
            </p:cNvPr>
            <p:cNvSpPr>
              <a:spLocks noChangeAspect="1"/>
            </p:cNvSpPr>
            <p:nvPr/>
          </p:nvSpPr>
          <p:spPr bwMode="auto">
            <a:xfrm>
              <a:off x="7294563" y="2620963"/>
              <a:ext cx="209550" cy="258762"/>
            </a:xfrm>
            <a:custGeom>
              <a:avLst/>
              <a:gdLst>
                <a:gd name="T0" fmla="*/ 2147483647 w 238"/>
                <a:gd name="T1" fmla="*/ 2147483647 h 281"/>
                <a:gd name="T2" fmla="*/ 2147483647 w 238"/>
                <a:gd name="T3" fmla="*/ 2147483647 h 281"/>
                <a:gd name="T4" fmla="*/ 2147483647 w 238"/>
                <a:gd name="T5" fmla="*/ 2147483647 h 281"/>
                <a:gd name="T6" fmla="*/ 0 w 238"/>
                <a:gd name="T7" fmla="*/ 2147483647 h 281"/>
                <a:gd name="T8" fmla="*/ 2147483647 w 238"/>
                <a:gd name="T9" fmla="*/ 2147483647 h 281"/>
                <a:gd name="T10" fmla="*/ 2147483647 w 238"/>
                <a:gd name="T11" fmla="*/ 2147483647 h 281"/>
                <a:gd name="T12" fmla="*/ 2147483647 w 238"/>
                <a:gd name="T13" fmla="*/ 2147483647 h 281"/>
                <a:gd name="T14" fmla="*/ 2147483647 w 238"/>
                <a:gd name="T15" fmla="*/ 2147483647 h 281"/>
                <a:gd name="T16" fmla="*/ 2147483647 w 238"/>
                <a:gd name="T17" fmla="*/ 2147483647 h 281"/>
                <a:gd name="T18" fmla="*/ 2147483647 w 238"/>
                <a:gd name="T19" fmla="*/ 2147483647 h 281"/>
                <a:gd name="T20" fmla="*/ 2147483647 w 238"/>
                <a:gd name="T21" fmla="*/ 0 h 281"/>
                <a:gd name="T22" fmla="*/ 2147483647 w 238"/>
                <a:gd name="T23" fmla="*/ 2147483647 h 281"/>
                <a:gd name="T24" fmla="*/ 2147483647 w 238"/>
                <a:gd name="T25" fmla="*/ 2147483647 h 281"/>
                <a:gd name="T26" fmla="*/ 2147483647 w 238"/>
                <a:gd name="T27" fmla="*/ 2147483647 h 281"/>
                <a:gd name="T28" fmla="*/ 2147483647 w 238"/>
                <a:gd name="T29" fmla="*/ 2147483647 h 281"/>
                <a:gd name="T30" fmla="*/ 2147483647 w 238"/>
                <a:gd name="T31" fmla="*/ 2147483647 h 2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281"/>
                <a:gd name="T50" fmla="*/ 238 w 238"/>
                <a:gd name="T51" fmla="*/ 281 h 2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281">
                  <a:moveTo>
                    <a:pt x="32" y="234"/>
                  </a:moveTo>
                  <a:lnTo>
                    <a:pt x="23" y="211"/>
                  </a:lnTo>
                  <a:lnTo>
                    <a:pt x="32" y="195"/>
                  </a:lnTo>
                  <a:lnTo>
                    <a:pt x="0" y="109"/>
                  </a:lnTo>
                  <a:lnTo>
                    <a:pt x="23" y="86"/>
                  </a:lnTo>
                  <a:lnTo>
                    <a:pt x="16" y="78"/>
                  </a:lnTo>
                  <a:lnTo>
                    <a:pt x="23" y="78"/>
                  </a:lnTo>
                  <a:lnTo>
                    <a:pt x="23" y="70"/>
                  </a:lnTo>
                  <a:lnTo>
                    <a:pt x="111" y="16"/>
                  </a:lnTo>
                  <a:lnTo>
                    <a:pt x="127" y="23"/>
                  </a:lnTo>
                  <a:lnTo>
                    <a:pt x="127" y="0"/>
                  </a:lnTo>
                  <a:lnTo>
                    <a:pt x="238" y="70"/>
                  </a:lnTo>
                  <a:lnTo>
                    <a:pt x="230" y="242"/>
                  </a:lnTo>
                  <a:lnTo>
                    <a:pt x="32" y="281"/>
                  </a:lnTo>
                  <a:lnTo>
                    <a:pt x="23" y="234"/>
                  </a:lnTo>
                  <a:lnTo>
                    <a:pt x="32" y="23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6" name="Freeform 92">
              <a:extLst>
                <a:ext uri="{FF2B5EF4-FFF2-40B4-BE49-F238E27FC236}">
                  <a16:creationId xmlns:a16="http://schemas.microsoft.com/office/drawing/2014/main" id="{E791B8BE-0F2B-42B4-83E7-6A19B0F958C1}"/>
                </a:ext>
              </a:extLst>
            </p:cNvPr>
            <p:cNvSpPr>
              <a:spLocks noChangeAspect="1"/>
            </p:cNvSpPr>
            <p:nvPr/>
          </p:nvSpPr>
          <p:spPr bwMode="auto">
            <a:xfrm>
              <a:off x="7926388" y="3641725"/>
              <a:ext cx="249237" cy="180975"/>
            </a:xfrm>
            <a:custGeom>
              <a:avLst/>
              <a:gdLst>
                <a:gd name="T0" fmla="*/ 2147483647 w 283"/>
                <a:gd name="T1" fmla="*/ 2147483647 h 195"/>
                <a:gd name="T2" fmla="*/ 2147483647 w 283"/>
                <a:gd name="T3" fmla="*/ 2147483647 h 195"/>
                <a:gd name="T4" fmla="*/ 2147483647 w 283"/>
                <a:gd name="T5" fmla="*/ 2147483647 h 195"/>
                <a:gd name="T6" fmla="*/ 2147483647 w 283"/>
                <a:gd name="T7" fmla="*/ 2147483647 h 195"/>
                <a:gd name="T8" fmla="*/ 2147483647 w 283"/>
                <a:gd name="T9" fmla="*/ 2147483647 h 195"/>
                <a:gd name="T10" fmla="*/ 2147483647 w 283"/>
                <a:gd name="T11" fmla="*/ 2147483647 h 195"/>
                <a:gd name="T12" fmla="*/ 2147483647 w 283"/>
                <a:gd name="T13" fmla="*/ 2147483647 h 195"/>
                <a:gd name="T14" fmla="*/ 2147483647 w 283"/>
                <a:gd name="T15" fmla="*/ 2147483647 h 195"/>
                <a:gd name="T16" fmla="*/ 2147483647 w 283"/>
                <a:gd name="T17" fmla="*/ 2147483647 h 195"/>
                <a:gd name="T18" fmla="*/ 0 w 283"/>
                <a:gd name="T19" fmla="*/ 2147483647 h 195"/>
                <a:gd name="T20" fmla="*/ 0 w 283"/>
                <a:gd name="T21" fmla="*/ 2147483647 h 195"/>
                <a:gd name="T22" fmla="*/ 2147483647 w 283"/>
                <a:gd name="T23" fmla="*/ 2147483647 h 195"/>
                <a:gd name="T24" fmla="*/ 2147483647 w 283"/>
                <a:gd name="T25" fmla="*/ 2147483647 h 195"/>
                <a:gd name="T26" fmla="*/ 2147483647 w 283"/>
                <a:gd name="T27" fmla="*/ 2147483647 h 195"/>
                <a:gd name="T28" fmla="*/ 2147483647 w 283"/>
                <a:gd name="T29" fmla="*/ 0 h 195"/>
                <a:gd name="T30" fmla="*/ 2147483647 w 283"/>
                <a:gd name="T31" fmla="*/ 2147483647 h 195"/>
                <a:gd name="T32" fmla="*/ 2147483647 w 283"/>
                <a:gd name="T33" fmla="*/ 0 h 195"/>
                <a:gd name="T34" fmla="*/ 2147483647 w 283"/>
                <a:gd name="T35" fmla="*/ 0 h 195"/>
                <a:gd name="T36" fmla="*/ 2147483647 w 283"/>
                <a:gd name="T37" fmla="*/ 2147483647 h 1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3"/>
                <a:gd name="T58" fmla="*/ 0 h 195"/>
                <a:gd name="T59" fmla="*/ 283 w 283"/>
                <a:gd name="T60" fmla="*/ 195 h 1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3" h="195">
                  <a:moveTo>
                    <a:pt x="283" y="78"/>
                  </a:moveTo>
                  <a:lnTo>
                    <a:pt x="220" y="78"/>
                  </a:lnTo>
                  <a:lnTo>
                    <a:pt x="220" y="148"/>
                  </a:lnTo>
                  <a:lnTo>
                    <a:pt x="204" y="148"/>
                  </a:lnTo>
                  <a:lnTo>
                    <a:pt x="204" y="156"/>
                  </a:lnTo>
                  <a:lnTo>
                    <a:pt x="220" y="156"/>
                  </a:lnTo>
                  <a:lnTo>
                    <a:pt x="220" y="164"/>
                  </a:lnTo>
                  <a:lnTo>
                    <a:pt x="220" y="195"/>
                  </a:lnTo>
                  <a:lnTo>
                    <a:pt x="150" y="195"/>
                  </a:lnTo>
                  <a:lnTo>
                    <a:pt x="0" y="195"/>
                  </a:lnTo>
                  <a:lnTo>
                    <a:pt x="0" y="101"/>
                  </a:lnTo>
                  <a:lnTo>
                    <a:pt x="102" y="39"/>
                  </a:lnTo>
                  <a:lnTo>
                    <a:pt x="102" y="15"/>
                  </a:lnTo>
                  <a:lnTo>
                    <a:pt x="133" y="32"/>
                  </a:lnTo>
                  <a:lnTo>
                    <a:pt x="212" y="0"/>
                  </a:lnTo>
                  <a:lnTo>
                    <a:pt x="251" y="8"/>
                  </a:lnTo>
                  <a:lnTo>
                    <a:pt x="251" y="0"/>
                  </a:lnTo>
                  <a:lnTo>
                    <a:pt x="283" y="0"/>
                  </a:lnTo>
                  <a:lnTo>
                    <a:pt x="283" y="7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7" name="Freeform 93">
              <a:extLst>
                <a:ext uri="{FF2B5EF4-FFF2-40B4-BE49-F238E27FC236}">
                  <a16:creationId xmlns:a16="http://schemas.microsoft.com/office/drawing/2014/main" id="{907BC4CF-9C92-4D4C-A934-19C1CA22F09B}"/>
                </a:ext>
              </a:extLst>
            </p:cNvPr>
            <p:cNvSpPr>
              <a:spLocks noChangeAspect="1"/>
            </p:cNvSpPr>
            <p:nvPr/>
          </p:nvSpPr>
          <p:spPr bwMode="auto">
            <a:xfrm>
              <a:off x="8040126" y="2754313"/>
              <a:ext cx="260350" cy="355600"/>
            </a:xfrm>
            <a:custGeom>
              <a:avLst/>
              <a:gdLst>
                <a:gd name="T0" fmla="*/ 2147483647 w 299"/>
                <a:gd name="T1" fmla="*/ 2147483647 h 385"/>
                <a:gd name="T2" fmla="*/ 2147483647 w 299"/>
                <a:gd name="T3" fmla="*/ 2147483647 h 385"/>
                <a:gd name="T4" fmla="*/ 2147483647 w 299"/>
                <a:gd name="T5" fmla="*/ 2147483647 h 385"/>
                <a:gd name="T6" fmla="*/ 2147483647 w 299"/>
                <a:gd name="T7" fmla="*/ 2147483647 h 385"/>
                <a:gd name="T8" fmla="*/ 2147483647 w 299"/>
                <a:gd name="T9" fmla="*/ 2147483647 h 385"/>
                <a:gd name="T10" fmla="*/ 2147483647 w 299"/>
                <a:gd name="T11" fmla="*/ 2147483647 h 385"/>
                <a:gd name="T12" fmla="*/ 2147483647 w 299"/>
                <a:gd name="T13" fmla="*/ 2147483647 h 385"/>
                <a:gd name="T14" fmla="*/ 2147483647 w 299"/>
                <a:gd name="T15" fmla="*/ 2147483647 h 385"/>
                <a:gd name="T16" fmla="*/ 2147483647 w 299"/>
                <a:gd name="T17" fmla="*/ 2147483647 h 385"/>
                <a:gd name="T18" fmla="*/ 2147483647 w 299"/>
                <a:gd name="T19" fmla="*/ 2147483647 h 385"/>
                <a:gd name="T20" fmla="*/ 2147483647 w 299"/>
                <a:gd name="T21" fmla="*/ 2147483647 h 385"/>
                <a:gd name="T22" fmla="*/ 2147483647 w 299"/>
                <a:gd name="T23" fmla="*/ 2147483647 h 385"/>
                <a:gd name="T24" fmla="*/ 2147483647 w 299"/>
                <a:gd name="T25" fmla="*/ 2147483647 h 385"/>
                <a:gd name="T26" fmla="*/ 0 w 299"/>
                <a:gd name="T27" fmla="*/ 2147483647 h 385"/>
                <a:gd name="T28" fmla="*/ 2147483647 w 299"/>
                <a:gd name="T29" fmla="*/ 2147483647 h 385"/>
                <a:gd name="T30" fmla="*/ 2147483647 w 299"/>
                <a:gd name="T31" fmla="*/ 2147483647 h 385"/>
                <a:gd name="T32" fmla="*/ 2147483647 w 299"/>
                <a:gd name="T33" fmla="*/ 2147483647 h 385"/>
                <a:gd name="T34" fmla="*/ 2147483647 w 299"/>
                <a:gd name="T35" fmla="*/ 2147483647 h 385"/>
                <a:gd name="T36" fmla="*/ 2147483647 w 299"/>
                <a:gd name="T37" fmla="*/ 2147483647 h 385"/>
                <a:gd name="T38" fmla="*/ 2147483647 w 299"/>
                <a:gd name="T39" fmla="*/ 0 h 385"/>
                <a:gd name="T40" fmla="*/ 2147483647 w 299"/>
                <a:gd name="T41" fmla="*/ 0 h 385"/>
                <a:gd name="T42" fmla="*/ 2147483647 w 299"/>
                <a:gd name="T43" fmla="*/ 2147483647 h 385"/>
                <a:gd name="T44" fmla="*/ 2147483647 w 299"/>
                <a:gd name="T45" fmla="*/ 2147483647 h 3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9"/>
                <a:gd name="T70" fmla="*/ 0 h 385"/>
                <a:gd name="T71" fmla="*/ 299 w 299"/>
                <a:gd name="T72" fmla="*/ 385 h 3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9" h="385">
                  <a:moveTo>
                    <a:pt x="299" y="63"/>
                  </a:moveTo>
                  <a:lnTo>
                    <a:pt x="268" y="142"/>
                  </a:lnTo>
                  <a:lnTo>
                    <a:pt x="251" y="173"/>
                  </a:lnTo>
                  <a:lnTo>
                    <a:pt x="275" y="267"/>
                  </a:lnTo>
                  <a:lnTo>
                    <a:pt x="244" y="346"/>
                  </a:lnTo>
                  <a:lnTo>
                    <a:pt x="173" y="354"/>
                  </a:lnTo>
                  <a:lnTo>
                    <a:pt x="189" y="385"/>
                  </a:lnTo>
                  <a:lnTo>
                    <a:pt x="158" y="385"/>
                  </a:lnTo>
                  <a:lnTo>
                    <a:pt x="95" y="346"/>
                  </a:lnTo>
                  <a:lnTo>
                    <a:pt x="110" y="276"/>
                  </a:lnTo>
                  <a:lnTo>
                    <a:pt x="86" y="259"/>
                  </a:lnTo>
                  <a:lnTo>
                    <a:pt x="78" y="212"/>
                  </a:lnTo>
                  <a:lnTo>
                    <a:pt x="39" y="197"/>
                  </a:lnTo>
                  <a:lnTo>
                    <a:pt x="0" y="133"/>
                  </a:lnTo>
                  <a:lnTo>
                    <a:pt x="55" y="142"/>
                  </a:lnTo>
                  <a:lnTo>
                    <a:pt x="63" y="110"/>
                  </a:lnTo>
                  <a:lnTo>
                    <a:pt x="55" y="110"/>
                  </a:lnTo>
                  <a:lnTo>
                    <a:pt x="63" y="86"/>
                  </a:lnTo>
                  <a:lnTo>
                    <a:pt x="158" y="23"/>
                  </a:lnTo>
                  <a:lnTo>
                    <a:pt x="189" y="0"/>
                  </a:lnTo>
                  <a:lnTo>
                    <a:pt x="212" y="0"/>
                  </a:lnTo>
                  <a:lnTo>
                    <a:pt x="275" y="31"/>
                  </a:lnTo>
                  <a:lnTo>
                    <a:pt x="299" y="63"/>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8" name="Freeform 94">
              <a:extLst>
                <a:ext uri="{FF2B5EF4-FFF2-40B4-BE49-F238E27FC236}">
                  <a16:creationId xmlns:a16="http://schemas.microsoft.com/office/drawing/2014/main" id="{B98A2F6D-B1D8-4718-8D19-4E97E59B4ACE}"/>
                </a:ext>
              </a:extLst>
            </p:cNvPr>
            <p:cNvSpPr>
              <a:spLocks noChangeAspect="1"/>
            </p:cNvSpPr>
            <p:nvPr/>
          </p:nvSpPr>
          <p:spPr bwMode="auto">
            <a:xfrm>
              <a:off x="8353425" y="2997200"/>
              <a:ext cx="238125" cy="225425"/>
            </a:xfrm>
            <a:custGeom>
              <a:avLst/>
              <a:gdLst>
                <a:gd name="T0" fmla="*/ 2147483647 w 274"/>
                <a:gd name="T1" fmla="*/ 2147483647 h 243"/>
                <a:gd name="T2" fmla="*/ 2147483647 w 274"/>
                <a:gd name="T3" fmla="*/ 2147483647 h 243"/>
                <a:gd name="T4" fmla="*/ 0 w 274"/>
                <a:gd name="T5" fmla="*/ 2147483647 h 243"/>
                <a:gd name="T6" fmla="*/ 2147483647 w 274"/>
                <a:gd name="T7" fmla="*/ 2147483647 h 243"/>
                <a:gd name="T8" fmla="*/ 2147483647 w 274"/>
                <a:gd name="T9" fmla="*/ 2147483647 h 243"/>
                <a:gd name="T10" fmla="*/ 2147483647 w 274"/>
                <a:gd name="T11" fmla="*/ 2147483647 h 243"/>
                <a:gd name="T12" fmla="*/ 2147483647 w 274"/>
                <a:gd name="T13" fmla="*/ 0 h 243"/>
                <a:gd name="T14" fmla="*/ 2147483647 w 274"/>
                <a:gd name="T15" fmla="*/ 2147483647 h 243"/>
                <a:gd name="T16" fmla="*/ 2147483647 w 274"/>
                <a:gd name="T17" fmla="*/ 2147483647 h 243"/>
                <a:gd name="T18" fmla="*/ 2147483647 w 274"/>
                <a:gd name="T19" fmla="*/ 2147483647 h 243"/>
                <a:gd name="T20" fmla="*/ 2147483647 w 274"/>
                <a:gd name="T21" fmla="*/ 2147483647 h 2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
                <a:gd name="T34" fmla="*/ 0 h 243"/>
                <a:gd name="T35" fmla="*/ 274 w 274"/>
                <a:gd name="T36" fmla="*/ 243 h 2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 h="243">
                  <a:moveTo>
                    <a:pt x="102" y="243"/>
                  </a:moveTo>
                  <a:lnTo>
                    <a:pt x="40" y="196"/>
                  </a:lnTo>
                  <a:lnTo>
                    <a:pt x="0" y="94"/>
                  </a:lnTo>
                  <a:lnTo>
                    <a:pt x="23" y="39"/>
                  </a:lnTo>
                  <a:lnTo>
                    <a:pt x="40" y="16"/>
                  </a:lnTo>
                  <a:lnTo>
                    <a:pt x="133" y="16"/>
                  </a:lnTo>
                  <a:lnTo>
                    <a:pt x="211" y="0"/>
                  </a:lnTo>
                  <a:lnTo>
                    <a:pt x="274" y="32"/>
                  </a:lnTo>
                  <a:lnTo>
                    <a:pt x="204" y="188"/>
                  </a:lnTo>
                  <a:lnTo>
                    <a:pt x="211" y="211"/>
                  </a:lnTo>
                  <a:lnTo>
                    <a:pt x="102" y="243"/>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09" name="Freeform 95">
              <a:extLst>
                <a:ext uri="{FF2B5EF4-FFF2-40B4-BE49-F238E27FC236}">
                  <a16:creationId xmlns:a16="http://schemas.microsoft.com/office/drawing/2014/main" id="{2C86D50F-E773-4E78-9715-95B043D58774}"/>
                </a:ext>
              </a:extLst>
            </p:cNvPr>
            <p:cNvSpPr>
              <a:spLocks noChangeAspect="1"/>
            </p:cNvSpPr>
            <p:nvPr/>
          </p:nvSpPr>
          <p:spPr bwMode="auto">
            <a:xfrm>
              <a:off x="7851775" y="3078163"/>
              <a:ext cx="323850" cy="204787"/>
            </a:xfrm>
            <a:custGeom>
              <a:avLst/>
              <a:gdLst>
                <a:gd name="T0" fmla="*/ 2147483647 w 370"/>
                <a:gd name="T1" fmla="*/ 2147483647 h 220"/>
                <a:gd name="T2" fmla="*/ 2147483647 w 370"/>
                <a:gd name="T3" fmla="*/ 2147483647 h 220"/>
                <a:gd name="T4" fmla="*/ 2147483647 w 370"/>
                <a:gd name="T5" fmla="*/ 2147483647 h 220"/>
                <a:gd name="T6" fmla="*/ 2147483647 w 370"/>
                <a:gd name="T7" fmla="*/ 2147483647 h 220"/>
                <a:gd name="T8" fmla="*/ 2147483647 w 370"/>
                <a:gd name="T9" fmla="*/ 2147483647 h 220"/>
                <a:gd name="T10" fmla="*/ 2147483647 w 370"/>
                <a:gd name="T11" fmla="*/ 2147483647 h 220"/>
                <a:gd name="T12" fmla="*/ 2147483647 w 370"/>
                <a:gd name="T13" fmla="*/ 2147483647 h 220"/>
                <a:gd name="T14" fmla="*/ 2147483647 w 370"/>
                <a:gd name="T15" fmla="*/ 2147483647 h 220"/>
                <a:gd name="T16" fmla="*/ 2147483647 w 370"/>
                <a:gd name="T17" fmla="*/ 2147483647 h 220"/>
                <a:gd name="T18" fmla="*/ 2147483647 w 370"/>
                <a:gd name="T19" fmla="*/ 2147483647 h 220"/>
                <a:gd name="T20" fmla="*/ 2147483647 w 370"/>
                <a:gd name="T21" fmla="*/ 2147483647 h 220"/>
                <a:gd name="T22" fmla="*/ 2147483647 w 370"/>
                <a:gd name="T23" fmla="*/ 2147483647 h 220"/>
                <a:gd name="T24" fmla="*/ 2147483647 w 370"/>
                <a:gd name="T25" fmla="*/ 2147483647 h 220"/>
                <a:gd name="T26" fmla="*/ 2147483647 w 370"/>
                <a:gd name="T27" fmla="*/ 2147483647 h 220"/>
                <a:gd name="T28" fmla="*/ 0 w 370"/>
                <a:gd name="T29" fmla="*/ 2147483647 h 220"/>
                <a:gd name="T30" fmla="*/ 2147483647 w 370"/>
                <a:gd name="T31" fmla="*/ 2147483647 h 220"/>
                <a:gd name="T32" fmla="*/ 2147483647 w 370"/>
                <a:gd name="T33" fmla="*/ 2147483647 h 220"/>
                <a:gd name="T34" fmla="*/ 2147483647 w 370"/>
                <a:gd name="T35" fmla="*/ 2147483647 h 220"/>
                <a:gd name="T36" fmla="*/ 2147483647 w 370"/>
                <a:gd name="T37" fmla="*/ 2147483647 h 220"/>
                <a:gd name="T38" fmla="*/ 2147483647 w 370"/>
                <a:gd name="T39" fmla="*/ 0 h 220"/>
                <a:gd name="T40" fmla="*/ 2147483647 w 370"/>
                <a:gd name="T41" fmla="*/ 2147483647 h 220"/>
                <a:gd name="T42" fmla="*/ 2147483647 w 370"/>
                <a:gd name="T43" fmla="*/ 2147483647 h 2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0"/>
                <a:gd name="T67" fmla="*/ 0 h 220"/>
                <a:gd name="T68" fmla="*/ 370 w 370"/>
                <a:gd name="T69" fmla="*/ 220 h 2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0" h="220">
                  <a:moveTo>
                    <a:pt x="362" y="71"/>
                  </a:moveTo>
                  <a:lnTo>
                    <a:pt x="330" y="102"/>
                  </a:lnTo>
                  <a:lnTo>
                    <a:pt x="354" y="125"/>
                  </a:lnTo>
                  <a:lnTo>
                    <a:pt x="322" y="134"/>
                  </a:lnTo>
                  <a:lnTo>
                    <a:pt x="252" y="173"/>
                  </a:lnTo>
                  <a:lnTo>
                    <a:pt x="276" y="203"/>
                  </a:lnTo>
                  <a:lnTo>
                    <a:pt x="252" y="203"/>
                  </a:lnTo>
                  <a:lnTo>
                    <a:pt x="220" y="220"/>
                  </a:lnTo>
                  <a:lnTo>
                    <a:pt x="205" y="203"/>
                  </a:lnTo>
                  <a:lnTo>
                    <a:pt x="212" y="142"/>
                  </a:lnTo>
                  <a:lnTo>
                    <a:pt x="126" y="125"/>
                  </a:lnTo>
                  <a:lnTo>
                    <a:pt x="118" y="110"/>
                  </a:lnTo>
                  <a:lnTo>
                    <a:pt x="126" y="102"/>
                  </a:lnTo>
                  <a:lnTo>
                    <a:pt x="63" y="79"/>
                  </a:lnTo>
                  <a:lnTo>
                    <a:pt x="0" y="79"/>
                  </a:lnTo>
                  <a:lnTo>
                    <a:pt x="8" y="47"/>
                  </a:lnTo>
                  <a:lnTo>
                    <a:pt x="111" y="17"/>
                  </a:lnTo>
                  <a:lnTo>
                    <a:pt x="126" y="17"/>
                  </a:lnTo>
                  <a:lnTo>
                    <a:pt x="141" y="39"/>
                  </a:lnTo>
                  <a:lnTo>
                    <a:pt x="307" y="0"/>
                  </a:lnTo>
                  <a:lnTo>
                    <a:pt x="370" y="39"/>
                  </a:lnTo>
                  <a:lnTo>
                    <a:pt x="362" y="71"/>
                  </a:lnTo>
                  <a:close/>
                </a:path>
              </a:pathLst>
            </a:custGeom>
            <a:solidFill>
              <a:schemeClr val="bg1"/>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0" name="Freeform 96">
              <a:extLst>
                <a:ext uri="{FF2B5EF4-FFF2-40B4-BE49-F238E27FC236}">
                  <a16:creationId xmlns:a16="http://schemas.microsoft.com/office/drawing/2014/main" id="{5014A412-A5A1-4534-B8B7-FFDE86B62DDE}"/>
                </a:ext>
              </a:extLst>
            </p:cNvPr>
            <p:cNvSpPr>
              <a:spLocks noChangeAspect="1"/>
            </p:cNvSpPr>
            <p:nvPr/>
          </p:nvSpPr>
          <p:spPr bwMode="auto">
            <a:xfrm>
              <a:off x="7321550" y="2838450"/>
              <a:ext cx="292100" cy="223838"/>
            </a:xfrm>
            <a:custGeom>
              <a:avLst/>
              <a:gdLst>
                <a:gd name="T0" fmla="*/ 2147483647 w 333"/>
                <a:gd name="T1" fmla="*/ 2147483647 h 242"/>
                <a:gd name="T2" fmla="*/ 2147483647 w 333"/>
                <a:gd name="T3" fmla="*/ 2147483647 h 242"/>
                <a:gd name="T4" fmla="*/ 2147483647 w 333"/>
                <a:gd name="T5" fmla="*/ 2147483647 h 242"/>
                <a:gd name="T6" fmla="*/ 2147483647 w 333"/>
                <a:gd name="T7" fmla="*/ 2147483647 h 242"/>
                <a:gd name="T8" fmla="*/ 2147483647 w 333"/>
                <a:gd name="T9" fmla="*/ 2147483647 h 242"/>
                <a:gd name="T10" fmla="*/ 2147483647 w 333"/>
                <a:gd name="T11" fmla="*/ 2147483647 h 242"/>
                <a:gd name="T12" fmla="*/ 2147483647 w 333"/>
                <a:gd name="T13" fmla="*/ 2147483647 h 242"/>
                <a:gd name="T14" fmla="*/ 2147483647 w 333"/>
                <a:gd name="T15" fmla="*/ 2147483647 h 242"/>
                <a:gd name="T16" fmla="*/ 2147483647 w 333"/>
                <a:gd name="T17" fmla="*/ 2147483647 h 242"/>
                <a:gd name="T18" fmla="*/ 2147483647 w 333"/>
                <a:gd name="T19" fmla="*/ 2147483647 h 242"/>
                <a:gd name="T20" fmla="*/ 0 w 333"/>
                <a:gd name="T21" fmla="*/ 2147483647 h 242"/>
                <a:gd name="T22" fmla="*/ 2147483647 w 333"/>
                <a:gd name="T23" fmla="*/ 2147483647 h 242"/>
                <a:gd name="T24" fmla="*/ 2147483647 w 333"/>
                <a:gd name="T25" fmla="*/ 0 h 242"/>
                <a:gd name="T26" fmla="*/ 2147483647 w 333"/>
                <a:gd name="T27" fmla="*/ 2147483647 h 2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3"/>
                <a:gd name="T43" fmla="*/ 0 h 242"/>
                <a:gd name="T44" fmla="*/ 333 w 333"/>
                <a:gd name="T45" fmla="*/ 242 h 2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3" h="242">
                  <a:moveTo>
                    <a:pt x="333" y="188"/>
                  </a:moveTo>
                  <a:lnTo>
                    <a:pt x="294" y="210"/>
                  </a:lnTo>
                  <a:lnTo>
                    <a:pt x="214" y="242"/>
                  </a:lnTo>
                  <a:lnTo>
                    <a:pt x="182" y="218"/>
                  </a:lnTo>
                  <a:lnTo>
                    <a:pt x="174" y="235"/>
                  </a:lnTo>
                  <a:lnTo>
                    <a:pt x="158" y="210"/>
                  </a:lnTo>
                  <a:lnTo>
                    <a:pt x="110" y="210"/>
                  </a:lnTo>
                  <a:lnTo>
                    <a:pt x="87" y="188"/>
                  </a:lnTo>
                  <a:lnTo>
                    <a:pt x="79" y="172"/>
                  </a:lnTo>
                  <a:lnTo>
                    <a:pt x="63" y="110"/>
                  </a:lnTo>
                  <a:lnTo>
                    <a:pt x="0" y="47"/>
                  </a:lnTo>
                  <a:lnTo>
                    <a:pt x="198" y="8"/>
                  </a:lnTo>
                  <a:lnTo>
                    <a:pt x="269" y="0"/>
                  </a:lnTo>
                  <a:lnTo>
                    <a:pt x="333" y="18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1" name="Freeform 97">
              <a:extLst>
                <a:ext uri="{FF2B5EF4-FFF2-40B4-BE49-F238E27FC236}">
                  <a16:creationId xmlns:a16="http://schemas.microsoft.com/office/drawing/2014/main" id="{FC0C2A1F-973D-453B-96A0-FF05E96D39C2}"/>
                </a:ext>
              </a:extLst>
            </p:cNvPr>
            <p:cNvSpPr>
              <a:spLocks noChangeAspect="1"/>
            </p:cNvSpPr>
            <p:nvPr/>
          </p:nvSpPr>
          <p:spPr bwMode="auto">
            <a:xfrm>
              <a:off x="7032625" y="2830513"/>
              <a:ext cx="152400" cy="174625"/>
            </a:xfrm>
            <a:custGeom>
              <a:avLst/>
              <a:gdLst>
                <a:gd name="T0" fmla="*/ 2147483647 w 174"/>
                <a:gd name="T1" fmla="*/ 0 h 190"/>
                <a:gd name="T2" fmla="*/ 2147483647 w 174"/>
                <a:gd name="T3" fmla="*/ 2147483647 h 190"/>
                <a:gd name="T4" fmla="*/ 2147483647 w 174"/>
                <a:gd name="T5" fmla="*/ 2147483647 h 190"/>
                <a:gd name="T6" fmla="*/ 2147483647 w 174"/>
                <a:gd name="T7" fmla="*/ 2147483647 h 190"/>
                <a:gd name="T8" fmla="*/ 2147483647 w 174"/>
                <a:gd name="T9" fmla="*/ 2147483647 h 190"/>
                <a:gd name="T10" fmla="*/ 0 w 174"/>
                <a:gd name="T11" fmla="*/ 2147483647 h 190"/>
                <a:gd name="T12" fmla="*/ 2147483647 w 174"/>
                <a:gd name="T13" fmla="*/ 2147483647 h 190"/>
                <a:gd name="T14" fmla="*/ 2147483647 w 174"/>
                <a:gd name="T15" fmla="*/ 2147483647 h 190"/>
                <a:gd name="T16" fmla="*/ 2147483647 w 174"/>
                <a:gd name="T17" fmla="*/ 2147483647 h 190"/>
                <a:gd name="T18" fmla="*/ 2147483647 w 174"/>
                <a:gd name="T19" fmla="*/ 2147483647 h 190"/>
                <a:gd name="T20" fmla="*/ 2147483647 w 174"/>
                <a:gd name="T21" fmla="*/ 0 h 190"/>
                <a:gd name="T22" fmla="*/ 2147483647 w 174"/>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90"/>
                <a:gd name="T38" fmla="*/ 174 w 174"/>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90">
                  <a:moveTo>
                    <a:pt x="174" y="0"/>
                  </a:moveTo>
                  <a:lnTo>
                    <a:pt x="174" y="182"/>
                  </a:lnTo>
                  <a:lnTo>
                    <a:pt x="167" y="190"/>
                  </a:lnTo>
                  <a:lnTo>
                    <a:pt x="111" y="190"/>
                  </a:lnTo>
                  <a:lnTo>
                    <a:pt x="111" y="159"/>
                  </a:lnTo>
                  <a:lnTo>
                    <a:pt x="0" y="151"/>
                  </a:lnTo>
                  <a:lnTo>
                    <a:pt x="16" y="119"/>
                  </a:lnTo>
                  <a:lnTo>
                    <a:pt x="24" y="119"/>
                  </a:lnTo>
                  <a:lnTo>
                    <a:pt x="24" y="7"/>
                  </a:lnTo>
                  <a:lnTo>
                    <a:pt x="111" y="16"/>
                  </a:lnTo>
                  <a:lnTo>
                    <a:pt x="111" y="0"/>
                  </a:lnTo>
                  <a:lnTo>
                    <a:pt x="174" y="0"/>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2" name="Freeform 98">
              <a:extLst>
                <a:ext uri="{FF2B5EF4-FFF2-40B4-BE49-F238E27FC236}">
                  <a16:creationId xmlns:a16="http://schemas.microsoft.com/office/drawing/2014/main" id="{88F168E3-1745-4354-9E80-8F64F144DB1E}"/>
                </a:ext>
              </a:extLst>
            </p:cNvPr>
            <p:cNvSpPr>
              <a:spLocks noChangeAspect="1"/>
            </p:cNvSpPr>
            <p:nvPr/>
          </p:nvSpPr>
          <p:spPr bwMode="auto">
            <a:xfrm>
              <a:off x="7710488" y="4140200"/>
              <a:ext cx="138112" cy="224402"/>
            </a:xfrm>
            <a:custGeom>
              <a:avLst/>
              <a:gdLst>
                <a:gd name="T0" fmla="*/ 2147483647 w 157"/>
                <a:gd name="T1" fmla="*/ 0 h 225"/>
                <a:gd name="T2" fmla="*/ 2147483647 w 157"/>
                <a:gd name="T3" fmla="*/ 2147483647 h 225"/>
                <a:gd name="T4" fmla="*/ 2147483647 w 157"/>
                <a:gd name="T5" fmla="*/ 2147483647 h 225"/>
                <a:gd name="T6" fmla="*/ 2147483647 w 157"/>
                <a:gd name="T7" fmla="*/ 2147483647 h 225"/>
                <a:gd name="T8" fmla="*/ 2147483647 w 157"/>
                <a:gd name="T9" fmla="*/ 2147483647 h 225"/>
                <a:gd name="T10" fmla="*/ 2147483647 w 157"/>
                <a:gd name="T11" fmla="*/ 2147483647 h 225"/>
                <a:gd name="T12" fmla="*/ 2147483647 w 157"/>
                <a:gd name="T13" fmla="*/ 2147483647 h 225"/>
                <a:gd name="T14" fmla="*/ 0 w 157"/>
                <a:gd name="T15" fmla="*/ 2147483647 h 225"/>
                <a:gd name="T16" fmla="*/ 0 w 157"/>
                <a:gd name="T17" fmla="*/ 2147483647 h 225"/>
                <a:gd name="T18" fmla="*/ 2147483647 w 157"/>
                <a:gd name="T19" fmla="*/ 2147483647 h 225"/>
                <a:gd name="T20" fmla="*/ 2147483647 w 157"/>
                <a:gd name="T21" fmla="*/ 2147483647 h 225"/>
                <a:gd name="T22" fmla="*/ 2147483647 w 157"/>
                <a:gd name="T23" fmla="*/ 2147483647 h 225"/>
                <a:gd name="T24" fmla="*/ 2147483647 w 157"/>
                <a:gd name="T25" fmla="*/ 0 h 225"/>
                <a:gd name="T26" fmla="*/ 2147483647 w 157"/>
                <a:gd name="T27" fmla="*/ 0 h 2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225"/>
                <a:gd name="T44" fmla="*/ 157 w 157"/>
                <a:gd name="T45" fmla="*/ 225 h 2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225">
                  <a:moveTo>
                    <a:pt x="157" y="0"/>
                  </a:moveTo>
                  <a:lnTo>
                    <a:pt x="157" y="217"/>
                  </a:lnTo>
                  <a:lnTo>
                    <a:pt x="126" y="225"/>
                  </a:lnTo>
                  <a:lnTo>
                    <a:pt x="126" y="186"/>
                  </a:lnTo>
                  <a:lnTo>
                    <a:pt x="102" y="163"/>
                  </a:lnTo>
                  <a:lnTo>
                    <a:pt x="16" y="163"/>
                  </a:lnTo>
                  <a:lnTo>
                    <a:pt x="8" y="100"/>
                  </a:lnTo>
                  <a:lnTo>
                    <a:pt x="0" y="100"/>
                  </a:lnTo>
                  <a:lnTo>
                    <a:pt x="0" y="85"/>
                  </a:lnTo>
                  <a:lnTo>
                    <a:pt x="16" y="85"/>
                  </a:lnTo>
                  <a:lnTo>
                    <a:pt x="16" y="23"/>
                  </a:lnTo>
                  <a:lnTo>
                    <a:pt x="111" y="23"/>
                  </a:lnTo>
                  <a:lnTo>
                    <a:pt x="102" y="0"/>
                  </a:lnTo>
                  <a:lnTo>
                    <a:pt x="157"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3" name="Freeform 99">
              <a:extLst>
                <a:ext uri="{FF2B5EF4-FFF2-40B4-BE49-F238E27FC236}">
                  <a16:creationId xmlns:a16="http://schemas.microsoft.com/office/drawing/2014/main" id="{FF1E615A-B342-4254-A478-F5DC1E2EAB27}"/>
                </a:ext>
              </a:extLst>
            </p:cNvPr>
            <p:cNvSpPr>
              <a:spLocks noChangeAspect="1"/>
            </p:cNvSpPr>
            <p:nvPr/>
          </p:nvSpPr>
          <p:spPr bwMode="auto">
            <a:xfrm>
              <a:off x="7688263" y="3149600"/>
              <a:ext cx="368300" cy="376238"/>
            </a:xfrm>
            <a:custGeom>
              <a:avLst/>
              <a:gdLst>
                <a:gd name="T0" fmla="*/ 0 w 422"/>
                <a:gd name="T1" fmla="*/ 2147483647 h 406"/>
                <a:gd name="T2" fmla="*/ 2147483647 w 422"/>
                <a:gd name="T3" fmla="*/ 0 h 406"/>
                <a:gd name="T4" fmla="*/ 2147483647 w 422"/>
                <a:gd name="T5" fmla="*/ 0 h 406"/>
                <a:gd name="T6" fmla="*/ 2147483647 w 422"/>
                <a:gd name="T7" fmla="*/ 2147483647 h 406"/>
                <a:gd name="T8" fmla="*/ 2147483647 w 422"/>
                <a:gd name="T9" fmla="*/ 2147483647 h 406"/>
                <a:gd name="T10" fmla="*/ 2147483647 w 422"/>
                <a:gd name="T11" fmla="*/ 2147483647 h 406"/>
                <a:gd name="T12" fmla="*/ 2147483647 w 422"/>
                <a:gd name="T13" fmla="*/ 2147483647 h 406"/>
                <a:gd name="T14" fmla="*/ 2147483647 w 422"/>
                <a:gd name="T15" fmla="*/ 2147483647 h 406"/>
                <a:gd name="T16" fmla="*/ 2147483647 w 422"/>
                <a:gd name="T17" fmla="*/ 2147483647 h 406"/>
                <a:gd name="T18" fmla="*/ 2147483647 w 422"/>
                <a:gd name="T19" fmla="*/ 2147483647 h 406"/>
                <a:gd name="T20" fmla="*/ 2147483647 w 422"/>
                <a:gd name="T21" fmla="*/ 2147483647 h 406"/>
                <a:gd name="T22" fmla="*/ 2147483647 w 422"/>
                <a:gd name="T23" fmla="*/ 2147483647 h 406"/>
                <a:gd name="T24" fmla="*/ 2147483647 w 422"/>
                <a:gd name="T25" fmla="*/ 2147483647 h 406"/>
                <a:gd name="T26" fmla="*/ 2147483647 w 422"/>
                <a:gd name="T27" fmla="*/ 2147483647 h 406"/>
                <a:gd name="T28" fmla="*/ 2147483647 w 422"/>
                <a:gd name="T29" fmla="*/ 2147483647 h 406"/>
                <a:gd name="T30" fmla="*/ 2147483647 w 422"/>
                <a:gd name="T31" fmla="*/ 2147483647 h 406"/>
                <a:gd name="T32" fmla="*/ 2147483647 w 422"/>
                <a:gd name="T33" fmla="*/ 2147483647 h 406"/>
                <a:gd name="T34" fmla="*/ 2147483647 w 422"/>
                <a:gd name="T35" fmla="*/ 2147483647 h 406"/>
                <a:gd name="T36" fmla="*/ 2147483647 w 422"/>
                <a:gd name="T37" fmla="*/ 2147483647 h 406"/>
                <a:gd name="T38" fmla="*/ 2147483647 w 422"/>
                <a:gd name="T39" fmla="*/ 2147483647 h 406"/>
                <a:gd name="T40" fmla="*/ 0 w 422"/>
                <a:gd name="T41" fmla="*/ 2147483647 h 4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2"/>
                <a:gd name="T64" fmla="*/ 0 h 406"/>
                <a:gd name="T65" fmla="*/ 422 w 422"/>
                <a:gd name="T66" fmla="*/ 406 h 4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2" h="406">
                  <a:moveTo>
                    <a:pt x="0" y="85"/>
                  </a:moveTo>
                  <a:lnTo>
                    <a:pt x="187" y="0"/>
                  </a:lnTo>
                  <a:lnTo>
                    <a:pt x="250" y="0"/>
                  </a:lnTo>
                  <a:lnTo>
                    <a:pt x="312" y="23"/>
                  </a:lnTo>
                  <a:lnTo>
                    <a:pt x="305" y="31"/>
                  </a:lnTo>
                  <a:lnTo>
                    <a:pt x="312" y="46"/>
                  </a:lnTo>
                  <a:lnTo>
                    <a:pt x="398" y="63"/>
                  </a:lnTo>
                  <a:lnTo>
                    <a:pt x="391" y="124"/>
                  </a:lnTo>
                  <a:lnTo>
                    <a:pt x="406" y="141"/>
                  </a:lnTo>
                  <a:lnTo>
                    <a:pt x="398" y="148"/>
                  </a:lnTo>
                  <a:lnTo>
                    <a:pt x="422" y="164"/>
                  </a:lnTo>
                  <a:lnTo>
                    <a:pt x="406" y="171"/>
                  </a:lnTo>
                  <a:lnTo>
                    <a:pt x="375" y="180"/>
                  </a:lnTo>
                  <a:lnTo>
                    <a:pt x="375" y="210"/>
                  </a:lnTo>
                  <a:lnTo>
                    <a:pt x="336" y="265"/>
                  </a:lnTo>
                  <a:lnTo>
                    <a:pt x="359" y="289"/>
                  </a:lnTo>
                  <a:lnTo>
                    <a:pt x="265" y="360"/>
                  </a:lnTo>
                  <a:lnTo>
                    <a:pt x="241" y="360"/>
                  </a:lnTo>
                  <a:lnTo>
                    <a:pt x="163" y="406"/>
                  </a:lnTo>
                  <a:lnTo>
                    <a:pt x="62" y="203"/>
                  </a:lnTo>
                  <a:lnTo>
                    <a:pt x="0" y="8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4" name="Freeform 100">
              <a:extLst>
                <a:ext uri="{FF2B5EF4-FFF2-40B4-BE49-F238E27FC236}">
                  <a16:creationId xmlns:a16="http://schemas.microsoft.com/office/drawing/2014/main" id="{EDD1203E-8BBF-4653-9F76-D7A106C2A8CD}"/>
                </a:ext>
              </a:extLst>
            </p:cNvPr>
            <p:cNvSpPr>
              <a:spLocks noChangeAspect="1"/>
            </p:cNvSpPr>
            <p:nvPr/>
          </p:nvSpPr>
          <p:spPr bwMode="auto">
            <a:xfrm>
              <a:off x="6997700" y="3671888"/>
              <a:ext cx="261938" cy="177800"/>
            </a:xfrm>
            <a:custGeom>
              <a:avLst/>
              <a:gdLst>
                <a:gd name="T0" fmla="*/ 2147483647 w 300"/>
                <a:gd name="T1" fmla="*/ 2147483647 h 195"/>
                <a:gd name="T2" fmla="*/ 2147483647 w 300"/>
                <a:gd name="T3" fmla="*/ 2147483647 h 195"/>
                <a:gd name="T4" fmla="*/ 2147483647 w 300"/>
                <a:gd name="T5" fmla="*/ 2147483647 h 195"/>
                <a:gd name="T6" fmla="*/ 2147483647 w 300"/>
                <a:gd name="T7" fmla="*/ 2147483647 h 195"/>
                <a:gd name="T8" fmla="*/ 2147483647 w 300"/>
                <a:gd name="T9" fmla="*/ 2147483647 h 195"/>
                <a:gd name="T10" fmla="*/ 2147483647 w 300"/>
                <a:gd name="T11" fmla="*/ 2147483647 h 195"/>
                <a:gd name="T12" fmla="*/ 2147483647 w 300"/>
                <a:gd name="T13" fmla="*/ 2147483647 h 195"/>
                <a:gd name="T14" fmla="*/ 2147483647 w 300"/>
                <a:gd name="T15" fmla="*/ 2147483647 h 195"/>
                <a:gd name="T16" fmla="*/ 2147483647 w 300"/>
                <a:gd name="T17" fmla="*/ 2147483647 h 195"/>
                <a:gd name="T18" fmla="*/ 2147483647 w 300"/>
                <a:gd name="T19" fmla="*/ 2147483647 h 195"/>
                <a:gd name="T20" fmla="*/ 2147483647 w 300"/>
                <a:gd name="T21" fmla="*/ 2147483647 h 195"/>
                <a:gd name="T22" fmla="*/ 2147483647 w 300"/>
                <a:gd name="T23" fmla="*/ 2147483647 h 195"/>
                <a:gd name="T24" fmla="*/ 2147483647 w 300"/>
                <a:gd name="T25" fmla="*/ 2147483647 h 195"/>
                <a:gd name="T26" fmla="*/ 2147483647 w 300"/>
                <a:gd name="T27" fmla="*/ 2147483647 h 195"/>
                <a:gd name="T28" fmla="*/ 2147483647 w 300"/>
                <a:gd name="T29" fmla="*/ 2147483647 h 195"/>
                <a:gd name="T30" fmla="*/ 2147483647 w 300"/>
                <a:gd name="T31" fmla="*/ 2147483647 h 195"/>
                <a:gd name="T32" fmla="*/ 2147483647 w 300"/>
                <a:gd name="T33" fmla="*/ 2147483647 h 195"/>
                <a:gd name="T34" fmla="*/ 2147483647 w 300"/>
                <a:gd name="T35" fmla="*/ 2147483647 h 195"/>
                <a:gd name="T36" fmla="*/ 0 w 300"/>
                <a:gd name="T37" fmla="*/ 2147483647 h 195"/>
                <a:gd name="T38" fmla="*/ 0 w 300"/>
                <a:gd name="T39" fmla="*/ 0 h 195"/>
                <a:gd name="T40" fmla="*/ 2147483647 w 300"/>
                <a:gd name="T41" fmla="*/ 0 h 195"/>
                <a:gd name="T42" fmla="*/ 2147483647 w 300"/>
                <a:gd name="T43" fmla="*/ 2147483647 h 1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0"/>
                <a:gd name="T67" fmla="*/ 0 h 195"/>
                <a:gd name="T68" fmla="*/ 300 w 300"/>
                <a:gd name="T69" fmla="*/ 195 h 1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0" h="195">
                  <a:moveTo>
                    <a:pt x="284" y="7"/>
                  </a:moveTo>
                  <a:lnTo>
                    <a:pt x="300" y="31"/>
                  </a:lnTo>
                  <a:lnTo>
                    <a:pt x="284" y="47"/>
                  </a:lnTo>
                  <a:lnTo>
                    <a:pt x="269" y="47"/>
                  </a:lnTo>
                  <a:lnTo>
                    <a:pt x="252" y="70"/>
                  </a:lnTo>
                  <a:lnTo>
                    <a:pt x="237" y="86"/>
                  </a:lnTo>
                  <a:lnTo>
                    <a:pt x="252" y="101"/>
                  </a:lnTo>
                  <a:lnTo>
                    <a:pt x="213" y="133"/>
                  </a:lnTo>
                  <a:lnTo>
                    <a:pt x="237" y="188"/>
                  </a:lnTo>
                  <a:lnTo>
                    <a:pt x="213" y="195"/>
                  </a:lnTo>
                  <a:lnTo>
                    <a:pt x="32" y="195"/>
                  </a:lnTo>
                  <a:lnTo>
                    <a:pt x="32" y="164"/>
                  </a:lnTo>
                  <a:lnTo>
                    <a:pt x="24" y="156"/>
                  </a:lnTo>
                  <a:lnTo>
                    <a:pt x="32" y="156"/>
                  </a:lnTo>
                  <a:lnTo>
                    <a:pt x="39" y="86"/>
                  </a:lnTo>
                  <a:lnTo>
                    <a:pt x="55" y="86"/>
                  </a:lnTo>
                  <a:lnTo>
                    <a:pt x="63" y="62"/>
                  </a:lnTo>
                  <a:lnTo>
                    <a:pt x="32" y="31"/>
                  </a:lnTo>
                  <a:lnTo>
                    <a:pt x="0" y="31"/>
                  </a:lnTo>
                  <a:lnTo>
                    <a:pt x="0" y="0"/>
                  </a:lnTo>
                  <a:lnTo>
                    <a:pt x="300" y="0"/>
                  </a:lnTo>
                  <a:lnTo>
                    <a:pt x="284" y="7"/>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5" name="Freeform 101">
              <a:extLst>
                <a:ext uri="{FF2B5EF4-FFF2-40B4-BE49-F238E27FC236}">
                  <a16:creationId xmlns:a16="http://schemas.microsoft.com/office/drawing/2014/main" id="{5C993181-0639-4D45-AB11-DAB620A711FC}"/>
                </a:ext>
              </a:extLst>
            </p:cNvPr>
            <p:cNvSpPr>
              <a:spLocks noChangeAspect="1"/>
            </p:cNvSpPr>
            <p:nvPr/>
          </p:nvSpPr>
          <p:spPr bwMode="auto">
            <a:xfrm>
              <a:off x="8945563" y="3810000"/>
              <a:ext cx="41275" cy="92075"/>
            </a:xfrm>
            <a:custGeom>
              <a:avLst/>
              <a:gdLst>
                <a:gd name="T0" fmla="*/ 2147483647 w 48"/>
                <a:gd name="T1" fmla="*/ 2147483647 h 100"/>
                <a:gd name="T2" fmla="*/ 0 w 48"/>
                <a:gd name="T3" fmla="*/ 2147483647 h 100"/>
                <a:gd name="T4" fmla="*/ 2147483647 w 48"/>
                <a:gd name="T5" fmla="*/ 0 h 100"/>
                <a:gd name="T6" fmla="*/ 2147483647 w 48"/>
                <a:gd name="T7" fmla="*/ 0 h 100"/>
                <a:gd name="T8" fmla="*/ 2147483647 w 48"/>
                <a:gd name="T9" fmla="*/ 2147483647 h 100"/>
                <a:gd name="T10" fmla="*/ 2147483647 w 48"/>
                <a:gd name="T11" fmla="*/ 2147483647 h 100"/>
                <a:gd name="T12" fmla="*/ 2147483647 w 48"/>
                <a:gd name="T13" fmla="*/ 2147483647 h 100"/>
                <a:gd name="T14" fmla="*/ 2147483647 w 48"/>
                <a:gd name="T15" fmla="*/ 2147483647 h 100"/>
                <a:gd name="T16" fmla="*/ 0 w 48"/>
                <a:gd name="T17" fmla="*/ 2147483647 h 100"/>
                <a:gd name="T18" fmla="*/ 2147483647 w 48"/>
                <a:gd name="T19" fmla="*/ 214748364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00"/>
                <a:gd name="T32" fmla="*/ 48 w 48"/>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00">
                  <a:moveTo>
                    <a:pt x="16" y="70"/>
                  </a:moveTo>
                  <a:lnTo>
                    <a:pt x="0" y="39"/>
                  </a:lnTo>
                  <a:lnTo>
                    <a:pt x="32" y="0"/>
                  </a:lnTo>
                  <a:lnTo>
                    <a:pt x="48" y="0"/>
                  </a:lnTo>
                  <a:lnTo>
                    <a:pt x="48" y="39"/>
                  </a:lnTo>
                  <a:lnTo>
                    <a:pt x="32" y="46"/>
                  </a:lnTo>
                  <a:lnTo>
                    <a:pt x="48" y="46"/>
                  </a:lnTo>
                  <a:lnTo>
                    <a:pt x="16" y="100"/>
                  </a:lnTo>
                  <a:lnTo>
                    <a:pt x="0" y="92"/>
                  </a:lnTo>
                  <a:lnTo>
                    <a:pt x="16" y="7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6" name="Freeform 102">
              <a:extLst>
                <a:ext uri="{FF2B5EF4-FFF2-40B4-BE49-F238E27FC236}">
                  <a16:creationId xmlns:a16="http://schemas.microsoft.com/office/drawing/2014/main" id="{B1B07ED6-59C5-472B-8256-40AB93E1D3BB}"/>
                </a:ext>
              </a:extLst>
            </p:cNvPr>
            <p:cNvSpPr>
              <a:spLocks noChangeAspect="1"/>
            </p:cNvSpPr>
            <p:nvPr/>
          </p:nvSpPr>
          <p:spPr bwMode="auto">
            <a:xfrm>
              <a:off x="8558213" y="3560763"/>
              <a:ext cx="387350" cy="306387"/>
            </a:xfrm>
            <a:custGeom>
              <a:avLst/>
              <a:gdLst>
                <a:gd name="T0" fmla="*/ 2147483647 w 442"/>
                <a:gd name="T1" fmla="*/ 2147483647 h 329"/>
                <a:gd name="T2" fmla="*/ 2147483647 w 442"/>
                <a:gd name="T3" fmla="*/ 2147483647 h 329"/>
                <a:gd name="T4" fmla="*/ 2147483647 w 442"/>
                <a:gd name="T5" fmla="*/ 2147483647 h 329"/>
                <a:gd name="T6" fmla="*/ 2147483647 w 442"/>
                <a:gd name="T7" fmla="*/ 2147483647 h 329"/>
                <a:gd name="T8" fmla="*/ 2147483647 w 442"/>
                <a:gd name="T9" fmla="*/ 2147483647 h 329"/>
                <a:gd name="T10" fmla="*/ 2147483647 w 442"/>
                <a:gd name="T11" fmla="*/ 2147483647 h 329"/>
                <a:gd name="T12" fmla="*/ 2147483647 w 442"/>
                <a:gd name="T13" fmla="*/ 2147483647 h 329"/>
                <a:gd name="T14" fmla="*/ 2147483647 w 442"/>
                <a:gd name="T15" fmla="*/ 2147483647 h 329"/>
                <a:gd name="T16" fmla="*/ 2147483647 w 442"/>
                <a:gd name="T17" fmla="*/ 2147483647 h 329"/>
                <a:gd name="T18" fmla="*/ 2147483647 w 442"/>
                <a:gd name="T19" fmla="*/ 2147483647 h 329"/>
                <a:gd name="T20" fmla="*/ 2147483647 w 442"/>
                <a:gd name="T21" fmla="*/ 2147483647 h 329"/>
                <a:gd name="T22" fmla="*/ 2147483647 w 442"/>
                <a:gd name="T23" fmla="*/ 2147483647 h 329"/>
                <a:gd name="T24" fmla="*/ 2147483647 w 442"/>
                <a:gd name="T25" fmla="*/ 2147483647 h 329"/>
                <a:gd name="T26" fmla="*/ 2147483647 w 442"/>
                <a:gd name="T27" fmla="*/ 2147483647 h 329"/>
                <a:gd name="T28" fmla="*/ 2147483647 w 442"/>
                <a:gd name="T29" fmla="*/ 2147483647 h 329"/>
                <a:gd name="T30" fmla="*/ 2147483647 w 442"/>
                <a:gd name="T31" fmla="*/ 2147483647 h 329"/>
                <a:gd name="T32" fmla="*/ 2147483647 w 442"/>
                <a:gd name="T33" fmla="*/ 2147483647 h 329"/>
                <a:gd name="T34" fmla="*/ 0 w 442"/>
                <a:gd name="T35" fmla="*/ 2147483647 h 329"/>
                <a:gd name="T36" fmla="*/ 2147483647 w 442"/>
                <a:gd name="T37" fmla="*/ 2147483647 h 329"/>
                <a:gd name="T38" fmla="*/ 2147483647 w 442"/>
                <a:gd name="T39" fmla="*/ 0 h 329"/>
                <a:gd name="T40" fmla="*/ 2147483647 w 442"/>
                <a:gd name="T41" fmla="*/ 0 h 329"/>
                <a:gd name="T42" fmla="*/ 2147483647 w 442"/>
                <a:gd name="T43" fmla="*/ 2147483647 h 329"/>
                <a:gd name="T44" fmla="*/ 2147483647 w 442"/>
                <a:gd name="T45" fmla="*/ 2147483647 h 329"/>
                <a:gd name="T46" fmla="*/ 2147483647 w 442"/>
                <a:gd name="T47" fmla="*/ 2147483647 h 329"/>
                <a:gd name="T48" fmla="*/ 2147483647 w 442"/>
                <a:gd name="T49" fmla="*/ 2147483647 h 329"/>
                <a:gd name="T50" fmla="*/ 2147483647 w 442"/>
                <a:gd name="T51" fmla="*/ 2147483647 h 329"/>
                <a:gd name="T52" fmla="*/ 2147483647 w 442"/>
                <a:gd name="T53" fmla="*/ 2147483647 h 329"/>
                <a:gd name="T54" fmla="*/ 2147483647 w 442"/>
                <a:gd name="T55" fmla="*/ 2147483647 h 329"/>
                <a:gd name="T56" fmla="*/ 2147483647 w 442"/>
                <a:gd name="T57" fmla="*/ 2147483647 h 329"/>
                <a:gd name="T58" fmla="*/ 2147483647 w 442"/>
                <a:gd name="T59" fmla="*/ 2147483647 h 329"/>
                <a:gd name="T60" fmla="*/ 2147483647 w 442"/>
                <a:gd name="T61" fmla="*/ 2147483647 h 329"/>
                <a:gd name="T62" fmla="*/ 2147483647 w 442"/>
                <a:gd name="T63" fmla="*/ 2147483647 h 329"/>
                <a:gd name="T64" fmla="*/ 2147483647 w 442"/>
                <a:gd name="T65" fmla="*/ 2147483647 h 329"/>
                <a:gd name="T66" fmla="*/ 2147483647 w 442"/>
                <a:gd name="T67" fmla="*/ 2147483647 h 329"/>
                <a:gd name="T68" fmla="*/ 2147483647 w 442"/>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2"/>
                <a:gd name="T106" fmla="*/ 0 h 329"/>
                <a:gd name="T107" fmla="*/ 442 w 442"/>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2" h="329">
                  <a:moveTo>
                    <a:pt x="442" y="251"/>
                  </a:moveTo>
                  <a:lnTo>
                    <a:pt x="434" y="297"/>
                  </a:lnTo>
                  <a:lnTo>
                    <a:pt x="411" y="297"/>
                  </a:lnTo>
                  <a:lnTo>
                    <a:pt x="434" y="313"/>
                  </a:lnTo>
                  <a:lnTo>
                    <a:pt x="418" y="329"/>
                  </a:lnTo>
                  <a:lnTo>
                    <a:pt x="386" y="297"/>
                  </a:lnTo>
                  <a:lnTo>
                    <a:pt x="356" y="297"/>
                  </a:lnTo>
                  <a:lnTo>
                    <a:pt x="277" y="306"/>
                  </a:lnTo>
                  <a:lnTo>
                    <a:pt x="253" y="282"/>
                  </a:lnTo>
                  <a:lnTo>
                    <a:pt x="253" y="274"/>
                  </a:lnTo>
                  <a:lnTo>
                    <a:pt x="229" y="274"/>
                  </a:lnTo>
                  <a:lnTo>
                    <a:pt x="127" y="219"/>
                  </a:lnTo>
                  <a:lnTo>
                    <a:pt x="103" y="188"/>
                  </a:lnTo>
                  <a:lnTo>
                    <a:pt x="39" y="149"/>
                  </a:lnTo>
                  <a:lnTo>
                    <a:pt x="39" y="133"/>
                  </a:lnTo>
                  <a:lnTo>
                    <a:pt x="48" y="86"/>
                  </a:lnTo>
                  <a:lnTo>
                    <a:pt x="16" y="62"/>
                  </a:lnTo>
                  <a:lnTo>
                    <a:pt x="0" y="39"/>
                  </a:lnTo>
                  <a:lnTo>
                    <a:pt x="39" y="23"/>
                  </a:lnTo>
                  <a:lnTo>
                    <a:pt x="71" y="0"/>
                  </a:lnTo>
                  <a:lnTo>
                    <a:pt x="79" y="0"/>
                  </a:lnTo>
                  <a:lnTo>
                    <a:pt x="142" y="32"/>
                  </a:lnTo>
                  <a:lnTo>
                    <a:pt x="166" y="86"/>
                  </a:lnTo>
                  <a:lnTo>
                    <a:pt x="190" y="86"/>
                  </a:lnTo>
                  <a:lnTo>
                    <a:pt x="245" y="71"/>
                  </a:lnTo>
                  <a:lnTo>
                    <a:pt x="253" y="94"/>
                  </a:lnTo>
                  <a:lnTo>
                    <a:pt x="292" y="94"/>
                  </a:lnTo>
                  <a:lnTo>
                    <a:pt x="308" y="157"/>
                  </a:lnTo>
                  <a:lnTo>
                    <a:pt x="339" y="180"/>
                  </a:lnTo>
                  <a:lnTo>
                    <a:pt x="324" y="188"/>
                  </a:lnTo>
                  <a:lnTo>
                    <a:pt x="339" y="165"/>
                  </a:lnTo>
                  <a:lnTo>
                    <a:pt x="356" y="212"/>
                  </a:lnTo>
                  <a:lnTo>
                    <a:pt x="379" y="204"/>
                  </a:lnTo>
                  <a:lnTo>
                    <a:pt x="386" y="235"/>
                  </a:lnTo>
                  <a:lnTo>
                    <a:pt x="442" y="25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7" name="Freeform 103">
              <a:extLst>
                <a:ext uri="{FF2B5EF4-FFF2-40B4-BE49-F238E27FC236}">
                  <a16:creationId xmlns:a16="http://schemas.microsoft.com/office/drawing/2014/main" id="{AD192A9C-FAAB-4B1E-BB2D-6D5DB283EB0E}"/>
                </a:ext>
              </a:extLst>
            </p:cNvPr>
            <p:cNvSpPr>
              <a:spLocks noChangeAspect="1"/>
            </p:cNvSpPr>
            <p:nvPr/>
          </p:nvSpPr>
          <p:spPr bwMode="auto">
            <a:xfrm>
              <a:off x="8043863" y="2320925"/>
              <a:ext cx="276225" cy="228600"/>
            </a:xfrm>
            <a:custGeom>
              <a:avLst/>
              <a:gdLst>
                <a:gd name="T0" fmla="*/ 2147483647 w 314"/>
                <a:gd name="T1" fmla="*/ 2147483647 h 246"/>
                <a:gd name="T2" fmla="*/ 2147483647 w 314"/>
                <a:gd name="T3" fmla="*/ 2147483647 h 246"/>
                <a:gd name="T4" fmla="*/ 2147483647 w 314"/>
                <a:gd name="T5" fmla="*/ 2147483647 h 246"/>
                <a:gd name="T6" fmla="*/ 2147483647 w 314"/>
                <a:gd name="T7" fmla="*/ 2147483647 h 246"/>
                <a:gd name="T8" fmla="*/ 2147483647 w 314"/>
                <a:gd name="T9" fmla="*/ 2147483647 h 246"/>
                <a:gd name="T10" fmla="*/ 2147483647 w 314"/>
                <a:gd name="T11" fmla="*/ 2147483647 h 246"/>
                <a:gd name="T12" fmla="*/ 2147483647 w 314"/>
                <a:gd name="T13" fmla="*/ 2147483647 h 246"/>
                <a:gd name="T14" fmla="*/ 2147483647 w 314"/>
                <a:gd name="T15" fmla="*/ 2147483647 h 246"/>
                <a:gd name="T16" fmla="*/ 2147483647 w 314"/>
                <a:gd name="T17" fmla="*/ 2147483647 h 246"/>
                <a:gd name="T18" fmla="*/ 2147483647 w 314"/>
                <a:gd name="T19" fmla="*/ 2147483647 h 246"/>
                <a:gd name="T20" fmla="*/ 2147483647 w 314"/>
                <a:gd name="T21" fmla="*/ 2147483647 h 246"/>
                <a:gd name="T22" fmla="*/ 2147483647 w 314"/>
                <a:gd name="T23" fmla="*/ 2147483647 h 246"/>
                <a:gd name="T24" fmla="*/ 0 w 314"/>
                <a:gd name="T25" fmla="*/ 0 h 246"/>
                <a:gd name="T26" fmla="*/ 2147483647 w 314"/>
                <a:gd name="T27" fmla="*/ 2147483647 h 246"/>
                <a:gd name="T28" fmla="*/ 2147483647 w 314"/>
                <a:gd name="T29" fmla="*/ 2147483647 h 2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4"/>
                <a:gd name="T46" fmla="*/ 0 h 246"/>
                <a:gd name="T47" fmla="*/ 314 w 314"/>
                <a:gd name="T48" fmla="*/ 246 h 2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4" h="246">
                  <a:moveTo>
                    <a:pt x="102" y="32"/>
                  </a:moveTo>
                  <a:lnTo>
                    <a:pt x="149" y="80"/>
                  </a:lnTo>
                  <a:lnTo>
                    <a:pt x="228" y="119"/>
                  </a:lnTo>
                  <a:lnTo>
                    <a:pt x="274" y="159"/>
                  </a:lnTo>
                  <a:lnTo>
                    <a:pt x="314" y="214"/>
                  </a:lnTo>
                  <a:lnTo>
                    <a:pt x="204" y="199"/>
                  </a:lnTo>
                  <a:lnTo>
                    <a:pt x="165" y="230"/>
                  </a:lnTo>
                  <a:lnTo>
                    <a:pt x="118" y="246"/>
                  </a:lnTo>
                  <a:lnTo>
                    <a:pt x="55" y="134"/>
                  </a:lnTo>
                  <a:lnTo>
                    <a:pt x="31" y="103"/>
                  </a:lnTo>
                  <a:lnTo>
                    <a:pt x="55" y="80"/>
                  </a:lnTo>
                  <a:lnTo>
                    <a:pt x="31" y="80"/>
                  </a:lnTo>
                  <a:lnTo>
                    <a:pt x="0" y="0"/>
                  </a:lnTo>
                  <a:lnTo>
                    <a:pt x="55" y="16"/>
                  </a:lnTo>
                  <a:lnTo>
                    <a:pt x="102" y="32"/>
                  </a:lnTo>
                  <a:close/>
                </a:path>
              </a:pathLst>
            </a:custGeom>
            <a:solidFill>
              <a:srgbClr val="FFFFFF"/>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8" name="Freeform 104">
              <a:extLst>
                <a:ext uri="{FF2B5EF4-FFF2-40B4-BE49-F238E27FC236}">
                  <a16:creationId xmlns:a16="http://schemas.microsoft.com/office/drawing/2014/main" id="{BA82A220-88FA-4C88-8BFD-63DD4F18BF22}"/>
                </a:ext>
              </a:extLst>
            </p:cNvPr>
            <p:cNvSpPr>
              <a:spLocks noChangeAspect="1"/>
            </p:cNvSpPr>
            <p:nvPr/>
          </p:nvSpPr>
          <p:spPr bwMode="auto">
            <a:xfrm>
              <a:off x="8456613" y="3598863"/>
              <a:ext cx="301625" cy="311150"/>
            </a:xfrm>
            <a:custGeom>
              <a:avLst/>
              <a:gdLst>
                <a:gd name="T0" fmla="*/ 2147483647 w 347"/>
                <a:gd name="T1" fmla="*/ 2147483647 h 337"/>
                <a:gd name="T2" fmla="*/ 2147483647 w 347"/>
                <a:gd name="T3" fmla="*/ 2147483647 h 337"/>
                <a:gd name="T4" fmla="*/ 2147483647 w 347"/>
                <a:gd name="T5" fmla="*/ 2147483647 h 337"/>
                <a:gd name="T6" fmla="*/ 2147483647 w 347"/>
                <a:gd name="T7" fmla="*/ 2147483647 h 337"/>
                <a:gd name="T8" fmla="*/ 2147483647 w 347"/>
                <a:gd name="T9" fmla="*/ 2147483647 h 337"/>
                <a:gd name="T10" fmla="*/ 2147483647 w 347"/>
                <a:gd name="T11" fmla="*/ 2147483647 h 337"/>
                <a:gd name="T12" fmla="*/ 2147483647 w 347"/>
                <a:gd name="T13" fmla="*/ 2147483647 h 337"/>
                <a:gd name="T14" fmla="*/ 2147483647 w 347"/>
                <a:gd name="T15" fmla="*/ 2147483647 h 337"/>
                <a:gd name="T16" fmla="*/ 2147483647 w 347"/>
                <a:gd name="T17" fmla="*/ 2147483647 h 337"/>
                <a:gd name="T18" fmla="*/ 2147483647 w 347"/>
                <a:gd name="T19" fmla="*/ 2147483647 h 337"/>
                <a:gd name="T20" fmla="*/ 2147483647 w 347"/>
                <a:gd name="T21" fmla="*/ 2147483647 h 337"/>
                <a:gd name="T22" fmla="*/ 2147483647 w 347"/>
                <a:gd name="T23" fmla="*/ 2147483647 h 337"/>
                <a:gd name="T24" fmla="*/ 2147483647 w 347"/>
                <a:gd name="T25" fmla="*/ 2147483647 h 337"/>
                <a:gd name="T26" fmla="*/ 2147483647 w 347"/>
                <a:gd name="T27" fmla="*/ 2147483647 h 337"/>
                <a:gd name="T28" fmla="*/ 2147483647 w 347"/>
                <a:gd name="T29" fmla="*/ 2147483647 h 337"/>
                <a:gd name="T30" fmla="*/ 2147483647 w 347"/>
                <a:gd name="T31" fmla="*/ 2147483647 h 337"/>
                <a:gd name="T32" fmla="*/ 2147483647 w 347"/>
                <a:gd name="T33" fmla="*/ 2147483647 h 337"/>
                <a:gd name="T34" fmla="*/ 2147483647 w 347"/>
                <a:gd name="T35" fmla="*/ 2147483647 h 337"/>
                <a:gd name="T36" fmla="*/ 2147483647 w 347"/>
                <a:gd name="T37" fmla="*/ 2147483647 h 337"/>
                <a:gd name="T38" fmla="*/ 2147483647 w 347"/>
                <a:gd name="T39" fmla="*/ 2147483647 h 337"/>
                <a:gd name="T40" fmla="*/ 0 w 347"/>
                <a:gd name="T41" fmla="*/ 2147483647 h 337"/>
                <a:gd name="T42" fmla="*/ 2147483647 w 347"/>
                <a:gd name="T43" fmla="*/ 2147483647 h 337"/>
                <a:gd name="T44" fmla="*/ 2147483647 w 347"/>
                <a:gd name="T45" fmla="*/ 2147483647 h 337"/>
                <a:gd name="T46" fmla="*/ 2147483647 w 347"/>
                <a:gd name="T47" fmla="*/ 2147483647 h 337"/>
                <a:gd name="T48" fmla="*/ 2147483647 w 347"/>
                <a:gd name="T49" fmla="*/ 2147483647 h 337"/>
                <a:gd name="T50" fmla="*/ 2147483647 w 347"/>
                <a:gd name="T51" fmla="*/ 0 h 337"/>
                <a:gd name="T52" fmla="*/ 2147483647 w 347"/>
                <a:gd name="T53" fmla="*/ 2147483647 h 3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7"/>
                <a:gd name="T82" fmla="*/ 0 h 337"/>
                <a:gd name="T83" fmla="*/ 347 w 347"/>
                <a:gd name="T84" fmla="*/ 337 h 3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7" h="337">
                  <a:moveTo>
                    <a:pt x="134" y="23"/>
                  </a:moveTo>
                  <a:lnTo>
                    <a:pt x="165" y="47"/>
                  </a:lnTo>
                  <a:lnTo>
                    <a:pt x="157" y="94"/>
                  </a:lnTo>
                  <a:lnTo>
                    <a:pt x="157" y="110"/>
                  </a:lnTo>
                  <a:lnTo>
                    <a:pt x="221" y="148"/>
                  </a:lnTo>
                  <a:lnTo>
                    <a:pt x="244" y="180"/>
                  </a:lnTo>
                  <a:lnTo>
                    <a:pt x="347" y="235"/>
                  </a:lnTo>
                  <a:lnTo>
                    <a:pt x="292" y="321"/>
                  </a:lnTo>
                  <a:lnTo>
                    <a:pt x="221" y="337"/>
                  </a:lnTo>
                  <a:lnTo>
                    <a:pt x="197" y="329"/>
                  </a:lnTo>
                  <a:lnTo>
                    <a:pt x="197" y="305"/>
                  </a:lnTo>
                  <a:lnTo>
                    <a:pt x="150" y="290"/>
                  </a:lnTo>
                  <a:lnTo>
                    <a:pt x="134" y="258"/>
                  </a:lnTo>
                  <a:lnTo>
                    <a:pt x="94" y="258"/>
                  </a:lnTo>
                  <a:lnTo>
                    <a:pt x="71" y="212"/>
                  </a:lnTo>
                  <a:lnTo>
                    <a:pt x="48" y="212"/>
                  </a:lnTo>
                  <a:lnTo>
                    <a:pt x="48" y="196"/>
                  </a:lnTo>
                  <a:lnTo>
                    <a:pt x="31" y="180"/>
                  </a:lnTo>
                  <a:lnTo>
                    <a:pt x="16" y="172"/>
                  </a:lnTo>
                  <a:lnTo>
                    <a:pt x="8" y="172"/>
                  </a:lnTo>
                  <a:lnTo>
                    <a:pt x="0" y="148"/>
                  </a:lnTo>
                  <a:lnTo>
                    <a:pt x="16" y="148"/>
                  </a:lnTo>
                  <a:lnTo>
                    <a:pt x="48" y="94"/>
                  </a:lnTo>
                  <a:lnTo>
                    <a:pt x="63" y="86"/>
                  </a:lnTo>
                  <a:lnTo>
                    <a:pt x="71" y="47"/>
                  </a:lnTo>
                  <a:lnTo>
                    <a:pt x="118" y="0"/>
                  </a:lnTo>
                  <a:lnTo>
                    <a:pt x="134" y="2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19" name="Freeform 105">
              <a:extLst>
                <a:ext uri="{FF2B5EF4-FFF2-40B4-BE49-F238E27FC236}">
                  <a16:creationId xmlns:a16="http://schemas.microsoft.com/office/drawing/2014/main" id="{2CD156F3-B07A-4884-8F6C-93B0E3471E62}"/>
                </a:ext>
              </a:extLst>
            </p:cNvPr>
            <p:cNvSpPr>
              <a:spLocks noChangeAspect="1"/>
            </p:cNvSpPr>
            <p:nvPr/>
          </p:nvSpPr>
          <p:spPr bwMode="auto">
            <a:xfrm>
              <a:off x="7527925" y="4243388"/>
              <a:ext cx="290513" cy="268287"/>
            </a:xfrm>
            <a:custGeom>
              <a:avLst/>
              <a:gdLst>
                <a:gd name="T0" fmla="*/ 2147483647 w 330"/>
                <a:gd name="T1" fmla="*/ 2147483647 h 290"/>
                <a:gd name="T2" fmla="*/ 2147483647 w 330"/>
                <a:gd name="T3" fmla="*/ 2147483647 h 290"/>
                <a:gd name="T4" fmla="*/ 2147483647 w 330"/>
                <a:gd name="T5" fmla="*/ 2147483647 h 290"/>
                <a:gd name="T6" fmla="*/ 2147483647 w 330"/>
                <a:gd name="T7" fmla="*/ 2147483647 h 290"/>
                <a:gd name="T8" fmla="*/ 0 w 330"/>
                <a:gd name="T9" fmla="*/ 2147483647 h 290"/>
                <a:gd name="T10" fmla="*/ 2147483647 w 330"/>
                <a:gd name="T11" fmla="*/ 2147483647 h 290"/>
                <a:gd name="T12" fmla="*/ 2147483647 w 330"/>
                <a:gd name="T13" fmla="*/ 2147483647 h 290"/>
                <a:gd name="T14" fmla="*/ 2147483647 w 330"/>
                <a:gd name="T15" fmla="*/ 2147483647 h 290"/>
                <a:gd name="T16" fmla="*/ 2147483647 w 330"/>
                <a:gd name="T17" fmla="*/ 2147483647 h 290"/>
                <a:gd name="T18" fmla="*/ 2147483647 w 330"/>
                <a:gd name="T19" fmla="*/ 2147483647 h 290"/>
                <a:gd name="T20" fmla="*/ 2147483647 w 330"/>
                <a:gd name="T21" fmla="*/ 2147483647 h 290"/>
                <a:gd name="T22" fmla="*/ 2147483647 w 330"/>
                <a:gd name="T23" fmla="*/ 0 h 290"/>
                <a:gd name="T24" fmla="*/ 2147483647 w 330"/>
                <a:gd name="T25" fmla="*/ 0 h 290"/>
                <a:gd name="T26" fmla="*/ 2147483647 w 330"/>
                <a:gd name="T27" fmla="*/ 0 h 290"/>
                <a:gd name="T28" fmla="*/ 2147483647 w 330"/>
                <a:gd name="T29" fmla="*/ 0 h 290"/>
                <a:gd name="T30" fmla="*/ 2147483647 w 330"/>
                <a:gd name="T31" fmla="*/ 2147483647 h 290"/>
                <a:gd name="T32" fmla="*/ 2147483647 w 330"/>
                <a:gd name="T33" fmla="*/ 2147483647 h 290"/>
                <a:gd name="T34" fmla="*/ 2147483647 w 330"/>
                <a:gd name="T35" fmla="*/ 2147483647 h 290"/>
                <a:gd name="T36" fmla="*/ 2147483647 w 330"/>
                <a:gd name="T37" fmla="*/ 2147483647 h 290"/>
                <a:gd name="T38" fmla="*/ 2147483647 w 330"/>
                <a:gd name="T39" fmla="*/ 2147483647 h 290"/>
                <a:gd name="T40" fmla="*/ 2147483647 w 330"/>
                <a:gd name="T41" fmla="*/ 2147483647 h 290"/>
                <a:gd name="T42" fmla="*/ 2147483647 w 330"/>
                <a:gd name="T43" fmla="*/ 2147483647 h 290"/>
                <a:gd name="T44" fmla="*/ 2147483647 w 330"/>
                <a:gd name="T45" fmla="*/ 2147483647 h 290"/>
                <a:gd name="T46" fmla="*/ 2147483647 w 330"/>
                <a:gd name="T47" fmla="*/ 2147483647 h 290"/>
                <a:gd name="T48" fmla="*/ 2147483647 w 330"/>
                <a:gd name="T49" fmla="*/ 2147483647 h 290"/>
                <a:gd name="T50" fmla="*/ 2147483647 w 330"/>
                <a:gd name="T51" fmla="*/ 2147483647 h 290"/>
                <a:gd name="T52" fmla="*/ 2147483647 w 330"/>
                <a:gd name="T53" fmla="*/ 2147483647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0"/>
                <a:gd name="T82" fmla="*/ 0 h 290"/>
                <a:gd name="T83" fmla="*/ 330 w 330"/>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0" h="290">
                  <a:moveTo>
                    <a:pt x="126" y="274"/>
                  </a:moveTo>
                  <a:lnTo>
                    <a:pt x="95" y="274"/>
                  </a:lnTo>
                  <a:lnTo>
                    <a:pt x="87" y="267"/>
                  </a:lnTo>
                  <a:lnTo>
                    <a:pt x="32" y="235"/>
                  </a:lnTo>
                  <a:lnTo>
                    <a:pt x="0" y="196"/>
                  </a:lnTo>
                  <a:lnTo>
                    <a:pt x="24" y="196"/>
                  </a:lnTo>
                  <a:lnTo>
                    <a:pt x="32" y="149"/>
                  </a:lnTo>
                  <a:lnTo>
                    <a:pt x="95" y="126"/>
                  </a:lnTo>
                  <a:lnTo>
                    <a:pt x="87" y="110"/>
                  </a:lnTo>
                  <a:lnTo>
                    <a:pt x="32" y="86"/>
                  </a:lnTo>
                  <a:lnTo>
                    <a:pt x="32" y="55"/>
                  </a:lnTo>
                  <a:lnTo>
                    <a:pt x="8" y="0"/>
                  </a:lnTo>
                  <a:lnTo>
                    <a:pt x="134" y="0"/>
                  </a:lnTo>
                  <a:lnTo>
                    <a:pt x="204" y="0"/>
                  </a:lnTo>
                  <a:lnTo>
                    <a:pt x="212" y="0"/>
                  </a:lnTo>
                  <a:lnTo>
                    <a:pt x="221" y="63"/>
                  </a:lnTo>
                  <a:lnTo>
                    <a:pt x="307" y="63"/>
                  </a:lnTo>
                  <a:lnTo>
                    <a:pt x="330" y="86"/>
                  </a:lnTo>
                  <a:lnTo>
                    <a:pt x="330" y="126"/>
                  </a:lnTo>
                  <a:lnTo>
                    <a:pt x="283" y="126"/>
                  </a:lnTo>
                  <a:lnTo>
                    <a:pt x="267" y="165"/>
                  </a:lnTo>
                  <a:lnTo>
                    <a:pt x="243" y="172"/>
                  </a:lnTo>
                  <a:lnTo>
                    <a:pt x="243" y="267"/>
                  </a:lnTo>
                  <a:lnTo>
                    <a:pt x="267" y="274"/>
                  </a:lnTo>
                  <a:lnTo>
                    <a:pt x="243" y="274"/>
                  </a:lnTo>
                  <a:lnTo>
                    <a:pt x="243" y="290"/>
                  </a:lnTo>
                  <a:lnTo>
                    <a:pt x="126" y="27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0" name="Freeform 106">
              <a:extLst>
                <a:ext uri="{FF2B5EF4-FFF2-40B4-BE49-F238E27FC236}">
                  <a16:creationId xmlns:a16="http://schemas.microsoft.com/office/drawing/2014/main" id="{1C40F8AE-2BE9-43FA-B6C1-3DCEBC27C68B}"/>
                </a:ext>
              </a:extLst>
            </p:cNvPr>
            <p:cNvSpPr>
              <a:spLocks noChangeAspect="1"/>
            </p:cNvSpPr>
            <p:nvPr/>
          </p:nvSpPr>
          <p:spPr bwMode="auto">
            <a:xfrm>
              <a:off x="7096125" y="1828800"/>
              <a:ext cx="219075" cy="212725"/>
            </a:xfrm>
            <a:custGeom>
              <a:avLst/>
              <a:gdLst>
                <a:gd name="T0" fmla="*/ 2147483647 w 249"/>
                <a:gd name="T1" fmla="*/ 2147483647 h 229"/>
                <a:gd name="T2" fmla="*/ 0 w 249"/>
                <a:gd name="T3" fmla="*/ 2147483647 h 229"/>
                <a:gd name="T4" fmla="*/ 0 w 249"/>
                <a:gd name="T5" fmla="*/ 2147483647 h 229"/>
                <a:gd name="T6" fmla="*/ 0 w 249"/>
                <a:gd name="T7" fmla="*/ 2147483647 h 229"/>
                <a:gd name="T8" fmla="*/ 2147483647 w 249"/>
                <a:gd name="T9" fmla="*/ 2147483647 h 229"/>
                <a:gd name="T10" fmla="*/ 2147483647 w 249"/>
                <a:gd name="T11" fmla="*/ 2147483647 h 229"/>
                <a:gd name="T12" fmla="*/ 2147483647 w 249"/>
                <a:gd name="T13" fmla="*/ 2147483647 h 229"/>
                <a:gd name="T14" fmla="*/ 2147483647 w 249"/>
                <a:gd name="T15" fmla="*/ 2147483647 h 229"/>
                <a:gd name="T16" fmla="*/ 2147483647 w 249"/>
                <a:gd name="T17" fmla="*/ 2147483647 h 229"/>
                <a:gd name="T18" fmla="*/ 2147483647 w 249"/>
                <a:gd name="T19" fmla="*/ 0 h 229"/>
                <a:gd name="T20" fmla="*/ 2147483647 w 249"/>
                <a:gd name="T21" fmla="*/ 2147483647 h 229"/>
                <a:gd name="T22" fmla="*/ 2147483647 w 249"/>
                <a:gd name="T23" fmla="*/ 2147483647 h 229"/>
                <a:gd name="T24" fmla="*/ 2147483647 w 249"/>
                <a:gd name="T25" fmla="*/ 2147483647 h 229"/>
                <a:gd name="T26" fmla="*/ 2147483647 w 249"/>
                <a:gd name="T27" fmla="*/ 2147483647 h 229"/>
                <a:gd name="T28" fmla="*/ 2147483647 w 249"/>
                <a:gd name="T29" fmla="*/ 2147483647 h 229"/>
                <a:gd name="T30" fmla="*/ 2147483647 w 249"/>
                <a:gd name="T31" fmla="*/ 2147483647 h 229"/>
                <a:gd name="T32" fmla="*/ 2147483647 w 249"/>
                <a:gd name="T33" fmla="*/ 2147483647 h 229"/>
                <a:gd name="T34" fmla="*/ 2147483647 w 249"/>
                <a:gd name="T35" fmla="*/ 2147483647 h 229"/>
                <a:gd name="T36" fmla="*/ 2147483647 w 249"/>
                <a:gd name="T37" fmla="*/ 2147483647 h 229"/>
                <a:gd name="T38" fmla="*/ 2147483647 w 249"/>
                <a:gd name="T39" fmla="*/ 2147483647 h 229"/>
                <a:gd name="T40" fmla="*/ 2147483647 w 249"/>
                <a:gd name="T41" fmla="*/ 2147483647 h 229"/>
                <a:gd name="T42" fmla="*/ 2147483647 w 249"/>
                <a:gd name="T43" fmla="*/ 2147483647 h 2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9"/>
                <a:gd name="T67" fmla="*/ 0 h 229"/>
                <a:gd name="T68" fmla="*/ 249 w 249"/>
                <a:gd name="T69" fmla="*/ 229 h 2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9" h="229">
                  <a:moveTo>
                    <a:pt x="62" y="198"/>
                  </a:moveTo>
                  <a:lnTo>
                    <a:pt x="0" y="142"/>
                  </a:lnTo>
                  <a:lnTo>
                    <a:pt x="0" y="87"/>
                  </a:lnTo>
                  <a:lnTo>
                    <a:pt x="0" y="79"/>
                  </a:lnTo>
                  <a:lnTo>
                    <a:pt x="15" y="63"/>
                  </a:lnTo>
                  <a:lnTo>
                    <a:pt x="39" y="56"/>
                  </a:lnTo>
                  <a:lnTo>
                    <a:pt x="101" y="63"/>
                  </a:lnTo>
                  <a:lnTo>
                    <a:pt x="133" y="32"/>
                  </a:lnTo>
                  <a:lnTo>
                    <a:pt x="140" y="16"/>
                  </a:lnTo>
                  <a:lnTo>
                    <a:pt x="164" y="0"/>
                  </a:lnTo>
                  <a:lnTo>
                    <a:pt x="226" y="16"/>
                  </a:lnTo>
                  <a:lnTo>
                    <a:pt x="218" y="48"/>
                  </a:lnTo>
                  <a:lnTo>
                    <a:pt x="218" y="87"/>
                  </a:lnTo>
                  <a:lnTo>
                    <a:pt x="226" y="87"/>
                  </a:lnTo>
                  <a:lnTo>
                    <a:pt x="226" y="126"/>
                  </a:lnTo>
                  <a:lnTo>
                    <a:pt x="249" y="142"/>
                  </a:lnTo>
                  <a:lnTo>
                    <a:pt x="242" y="158"/>
                  </a:lnTo>
                  <a:lnTo>
                    <a:pt x="218" y="205"/>
                  </a:lnTo>
                  <a:lnTo>
                    <a:pt x="187" y="198"/>
                  </a:lnTo>
                  <a:lnTo>
                    <a:pt x="187" y="205"/>
                  </a:lnTo>
                  <a:lnTo>
                    <a:pt x="140" y="229"/>
                  </a:lnTo>
                  <a:lnTo>
                    <a:pt x="62" y="19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1" name="Freeform 107">
              <a:extLst>
                <a:ext uri="{FF2B5EF4-FFF2-40B4-BE49-F238E27FC236}">
                  <a16:creationId xmlns:a16="http://schemas.microsoft.com/office/drawing/2014/main" id="{8671F1C4-65A2-4AD8-A533-BC070F58B900}"/>
                </a:ext>
              </a:extLst>
            </p:cNvPr>
            <p:cNvSpPr>
              <a:spLocks noChangeAspect="1"/>
            </p:cNvSpPr>
            <p:nvPr/>
          </p:nvSpPr>
          <p:spPr bwMode="auto">
            <a:xfrm>
              <a:off x="8043863" y="2533650"/>
              <a:ext cx="212725" cy="223838"/>
            </a:xfrm>
            <a:custGeom>
              <a:avLst/>
              <a:gdLst>
                <a:gd name="T0" fmla="*/ 2147483647 w 244"/>
                <a:gd name="T1" fmla="*/ 2147483647 h 242"/>
                <a:gd name="T2" fmla="*/ 2147483647 w 244"/>
                <a:gd name="T3" fmla="*/ 2147483647 h 242"/>
                <a:gd name="T4" fmla="*/ 2147483647 w 244"/>
                <a:gd name="T5" fmla="*/ 2147483647 h 242"/>
                <a:gd name="T6" fmla="*/ 2147483647 w 244"/>
                <a:gd name="T7" fmla="*/ 2147483647 h 242"/>
                <a:gd name="T8" fmla="*/ 2147483647 w 244"/>
                <a:gd name="T9" fmla="*/ 2147483647 h 242"/>
                <a:gd name="T10" fmla="*/ 2147483647 w 244"/>
                <a:gd name="T11" fmla="*/ 2147483647 h 242"/>
                <a:gd name="T12" fmla="*/ 2147483647 w 244"/>
                <a:gd name="T13" fmla="*/ 2147483647 h 242"/>
                <a:gd name="T14" fmla="*/ 2147483647 w 244"/>
                <a:gd name="T15" fmla="*/ 2147483647 h 242"/>
                <a:gd name="T16" fmla="*/ 2147483647 w 244"/>
                <a:gd name="T17" fmla="*/ 2147483647 h 242"/>
                <a:gd name="T18" fmla="*/ 2147483647 w 244"/>
                <a:gd name="T19" fmla="*/ 2147483647 h 242"/>
                <a:gd name="T20" fmla="*/ 2147483647 w 244"/>
                <a:gd name="T21" fmla="*/ 2147483647 h 242"/>
                <a:gd name="T22" fmla="*/ 2147483647 w 244"/>
                <a:gd name="T23" fmla="*/ 2147483647 h 242"/>
                <a:gd name="T24" fmla="*/ 2147483647 w 244"/>
                <a:gd name="T25" fmla="*/ 2147483647 h 242"/>
                <a:gd name="T26" fmla="*/ 0 w 244"/>
                <a:gd name="T27" fmla="*/ 2147483647 h 242"/>
                <a:gd name="T28" fmla="*/ 2147483647 w 244"/>
                <a:gd name="T29" fmla="*/ 2147483647 h 242"/>
                <a:gd name="T30" fmla="*/ 2147483647 w 244"/>
                <a:gd name="T31" fmla="*/ 2147483647 h 242"/>
                <a:gd name="T32" fmla="*/ 2147483647 w 244"/>
                <a:gd name="T33" fmla="*/ 2147483647 h 242"/>
                <a:gd name="T34" fmla="*/ 2147483647 w 244"/>
                <a:gd name="T35" fmla="*/ 0 h 242"/>
                <a:gd name="T36" fmla="*/ 2147483647 w 244"/>
                <a:gd name="T37" fmla="*/ 2147483647 h 242"/>
                <a:gd name="T38" fmla="*/ 2147483647 w 244"/>
                <a:gd name="T39" fmla="*/ 0 h 242"/>
                <a:gd name="T40" fmla="*/ 2147483647 w 244"/>
                <a:gd name="T41" fmla="*/ 2147483647 h 242"/>
                <a:gd name="T42" fmla="*/ 2147483647 w 244"/>
                <a:gd name="T43" fmla="*/ 0 h 242"/>
                <a:gd name="T44" fmla="*/ 2147483647 w 244"/>
                <a:gd name="T45" fmla="*/ 2147483647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4"/>
                <a:gd name="T70" fmla="*/ 0 h 242"/>
                <a:gd name="T71" fmla="*/ 244 w 244"/>
                <a:gd name="T72" fmla="*/ 242 h 2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4" h="242">
                  <a:moveTo>
                    <a:pt x="142" y="16"/>
                  </a:moveTo>
                  <a:lnTo>
                    <a:pt x="165" y="47"/>
                  </a:lnTo>
                  <a:lnTo>
                    <a:pt x="150" y="78"/>
                  </a:lnTo>
                  <a:lnTo>
                    <a:pt x="181" y="94"/>
                  </a:lnTo>
                  <a:lnTo>
                    <a:pt x="174" y="94"/>
                  </a:lnTo>
                  <a:lnTo>
                    <a:pt x="181" y="117"/>
                  </a:lnTo>
                  <a:lnTo>
                    <a:pt x="244" y="210"/>
                  </a:lnTo>
                  <a:lnTo>
                    <a:pt x="205" y="242"/>
                  </a:lnTo>
                  <a:lnTo>
                    <a:pt x="181" y="242"/>
                  </a:lnTo>
                  <a:lnTo>
                    <a:pt x="142" y="226"/>
                  </a:lnTo>
                  <a:lnTo>
                    <a:pt x="79" y="210"/>
                  </a:lnTo>
                  <a:lnTo>
                    <a:pt x="71" y="172"/>
                  </a:lnTo>
                  <a:lnTo>
                    <a:pt x="48" y="148"/>
                  </a:lnTo>
                  <a:lnTo>
                    <a:pt x="0" y="31"/>
                  </a:lnTo>
                  <a:lnTo>
                    <a:pt x="24" y="31"/>
                  </a:lnTo>
                  <a:lnTo>
                    <a:pt x="24" y="16"/>
                  </a:lnTo>
                  <a:lnTo>
                    <a:pt x="48" y="16"/>
                  </a:lnTo>
                  <a:lnTo>
                    <a:pt x="48" y="0"/>
                  </a:lnTo>
                  <a:lnTo>
                    <a:pt x="71" y="16"/>
                  </a:lnTo>
                  <a:lnTo>
                    <a:pt x="103" y="0"/>
                  </a:lnTo>
                  <a:lnTo>
                    <a:pt x="118" y="16"/>
                  </a:lnTo>
                  <a:lnTo>
                    <a:pt x="165" y="0"/>
                  </a:lnTo>
                  <a:lnTo>
                    <a:pt x="142" y="16"/>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2" name="Freeform 108">
              <a:extLst>
                <a:ext uri="{FF2B5EF4-FFF2-40B4-BE49-F238E27FC236}">
                  <a16:creationId xmlns:a16="http://schemas.microsoft.com/office/drawing/2014/main" id="{4C8236C2-13AC-4175-B7D8-FF25A36A8B97}"/>
                </a:ext>
              </a:extLst>
            </p:cNvPr>
            <p:cNvSpPr>
              <a:spLocks noChangeAspect="1"/>
            </p:cNvSpPr>
            <p:nvPr/>
          </p:nvSpPr>
          <p:spPr bwMode="auto">
            <a:xfrm>
              <a:off x="8863013" y="4011613"/>
              <a:ext cx="26987" cy="36512"/>
            </a:xfrm>
            <a:custGeom>
              <a:avLst/>
              <a:gdLst>
                <a:gd name="T0" fmla="*/ 0 w 34"/>
                <a:gd name="T1" fmla="*/ 0 h 39"/>
                <a:gd name="T2" fmla="*/ 2147483647 w 34"/>
                <a:gd name="T3" fmla="*/ 2147483647 h 39"/>
                <a:gd name="T4" fmla="*/ 2147483647 w 34"/>
                <a:gd name="T5" fmla="*/ 2147483647 h 39"/>
                <a:gd name="T6" fmla="*/ 2147483647 w 34"/>
                <a:gd name="T7" fmla="*/ 2147483647 h 39"/>
                <a:gd name="T8" fmla="*/ 0 w 34"/>
                <a:gd name="T9" fmla="*/ 2147483647 h 39"/>
                <a:gd name="T10" fmla="*/ 0 w 34"/>
                <a:gd name="T11" fmla="*/ 0 h 39"/>
                <a:gd name="T12" fmla="*/ 0 60000 65536"/>
                <a:gd name="T13" fmla="*/ 0 60000 65536"/>
                <a:gd name="T14" fmla="*/ 0 60000 65536"/>
                <a:gd name="T15" fmla="*/ 0 60000 65536"/>
                <a:gd name="T16" fmla="*/ 0 60000 65536"/>
                <a:gd name="T17" fmla="*/ 0 60000 65536"/>
                <a:gd name="T18" fmla="*/ 0 w 34"/>
                <a:gd name="T19" fmla="*/ 0 h 39"/>
                <a:gd name="T20" fmla="*/ 34 w 34"/>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4" h="39">
                  <a:moveTo>
                    <a:pt x="0" y="0"/>
                  </a:moveTo>
                  <a:lnTo>
                    <a:pt x="34" y="24"/>
                  </a:lnTo>
                  <a:lnTo>
                    <a:pt x="34" y="39"/>
                  </a:lnTo>
                  <a:lnTo>
                    <a:pt x="9" y="39"/>
                  </a:lnTo>
                  <a:lnTo>
                    <a:pt x="0" y="39"/>
                  </a:lnTo>
                  <a:lnTo>
                    <a:pt x="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3" name="Freeform 109">
              <a:extLst>
                <a:ext uri="{FF2B5EF4-FFF2-40B4-BE49-F238E27FC236}">
                  <a16:creationId xmlns:a16="http://schemas.microsoft.com/office/drawing/2014/main" id="{7938EA70-58E1-4DA9-88D2-8DB1FCD23F6C}"/>
                </a:ext>
              </a:extLst>
            </p:cNvPr>
            <p:cNvSpPr>
              <a:spLocks noChangeAspect="1"/>
            </p:cNvSpPr>
            <p:nvPr/>
          </p:nvSpPr>
          <p:spPr bwMode="auto">
            <a:xfrm>
              <a:off x="8648700" y="3814763"/>
              <a:ext cx="287338" cy="255587"/>
            </a:xfrm>
            <a:custGeom>
              <a:avLst/>
              <a:gdLst>
                <a:gd name="T0" fmla="*/ 2147483647 w 330"/>
                <a:gd name="T1" fmla="*/ 2147483647 h 276"/>
                <a:gd name="T2" fmla="*/ 2147483647 w 330"/>
                <a:gd name="T3" fmla="*/ 2147483647 h 276"/>
                <a:gd name="T4" fmla="*/ 2147483647 w 330"/>
                <a:gd name="T5" fmla="*/ 2147483647 h 276"/>
                <a:gd name="T6" fmla="*/ 2147483647 w 330"/>
                <a:gd name="T7" fmla="*/ 2147483647 h 276"/>
                <a:gd name="T8" fmla="*/ 2147483647 w 330"/>
                <a:gd name="T9" fmla="*/ 2147483647 h 276"/>
                <a:gd name="T10" fmla="*/ 2147483647 w 330"/>
                <a:gd name="T11" fmla="*/ 2147483647 h 276"/>
                <a:gd name="T12" fmla="*/ 2147483647 w 330"/>
                <a:gd name="T13" fmla="*/ 2147483647 h 276"/>
                <a:gd name="T14" fmla="*/ 2147483647 w 330"/>
                <a:gd name="T15" fmla="*/ 2147483647 h 276"/>
                <a:gd name="T16" fmla="*/ 2147483647 w 330"/>
                <a:gd name="T17" fmla="*/ 2147483647 h 276"/>
                <a:gd name="T18" fmla="*/ 2147483647 w 330"/>
                <a:gd name="T19" fmla="*/ 2147483647 h 276"/>
                <a:gd name="T20" fmla="*/ 2147483647 w 330"/>
                <a:gd name="T21" fmla="*/ 2147483647 h 276"/>
                <a:gd name="T22" fmla="*/ 2147483647 w 330"/>
                <a:gd name="T23" fmla="*/ 2147483647 h 276"/>
                <a:gd name="T24" fmla="*/ 2147483647 w 330"/>
                <a:gd name="T25" fmla="*/ 2147483647 h 276"/>
                <a:gd name="T26" fmla="*/ 2147483647 w 330"/>
                <a:gd name="T27" fmla="*/ 2147483647 h 276"/>
                <a:gd name="T28" fmla="*/ 2147483647 w 330"/>
                <a:gd name="T29" fmla="*/ 2147483647 h 276"/>
                <a:gd name="T30" fmla="*/ 2147483647 w 330"/>
                <a:gd name="T31" fmla="*/ 2147483647 h 276"/>
                <a:gd name="T32" fmla="*/ 2147483647 w 330"/>
                <a:gd name="T33" fmla="*/ 2147483647 h 276"/>
                <a:gd name="T34" fmla="*/ 2147483647 w 330"/>
                <a:gd name="T35" fmla="*/ 2147483647 h 276"/>
                <a:gd name="T36" fmla="*/ 2147483647 w 330"/>
                <a:gd name="T37" fmla="*/ 2147483647 h 276"/>
                <a:gd name="T38" fmla="*/ 2147483647 w 330"/>
                <a:gd name="T39" fmla="*/ 2147483647 h 276"/>
                <a:gd name="T40" fmla="*/ 2147483647 w 330"/>
                <a:gd name="T41" fmla="*/ 2147483647 h 276"/>
                <a:gd name="T42" fmla="*/ 2147483647 w 330"/>
                <a:gd name="T43" fmla="*/ 2147483647 h 276"/>
                <a:gd name="T44" fmla="*/ 2147483647 w 330"/>
                <a:gd name="T45" fmla="*/ 2147483647 h 276"/>
                <a:gd name="T46" fmla="*/ 2147483647 w 330"/>
                <a:gd name="T47" fmla="*/ 2147483647 h 276"/>
                <a:gd name="T48" fmla="*/ 2147483647 w 330"/>
                <a:gd name="T49" fmla="*/ 2147483647 h 276"/>
                <a:gd name="T50" fmla="*/ 0 w 330"/>
                <a:gd name="T51" fmla="*/ 2147483647 h 276"/>
                <a:gd name="T52" fmla="*/ 2147483647 w 330"/>
                <a:gd name="T53" fmla="*/ 2147483647 h 276"/>
                <a:gd name="T54" fmla="*/ 2147483647 w 330"/>
                <a:gd name="T55" fmla="*/ 0 h 276"/>
                <a:gd name="T56" fmla="*/ 2147483647 w 330"/>
                <a:gd name="T57" fmla="*/ 0 h 276"/>
                <a:gd name="T58" fmla="*/ 2147483647 w 330"/>
                <a:gd name="T59" fmla="*/ 2147483647 h 276"/>
                <a:gd name="T60" fmla="*/ 2147483647 w 330"/>
                <a:gd name="T61" fmla="*/ 2147483647 h 276"/>
                <a:gd name="T62" fmla="*/ 2147483647 w 330"/>
                <a:gd name="T63" fmla="*/ 2147483647 h 276"/>
                <a:gd name="T64" fmla="*/ 2147483647 w 330"/>
                <a:gd name="T65" fmla="*/ 2147483647 h 276"/>
                <a:gd name="T66" fmla="*/ 2147483647 w 330"/>
                <a:gd name="T67" fmla="*/ 2147483647 h 276"/>
                <a:gd name="T68" fmla="*/ 2147483647 w 330"/>
                <a:gd name="T69" fmla="*/ 2147483647 h 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0"/>
                <a:gd name="T106" fmla="*/ 0 h 276"/>
                <a:gd name="T107" fmla="*/ 330 w 330"/>
                <a:gd name="T108" fmla="*/ 276 h 2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0" h="276">
                  <a:moveTo>
                    <a:pt x="330" y="64"/>
                  </a:moveTo>
                  <a:lnTo>
                    <a:pt x="314" y="87"/>
                  </a:lnTo>
                  <a:lnTo>
                    <a:pt x="282" y="103"/>
                  </a:lnTo>
                  <a:lnTo>
                    <a:pt x="252" y="95"/>
                  </a:lnTo>
                  <a:lnTo>
                    <a:pt x="252" y="87"/>
                  </a:lnTo>
                  <a:lnTo>
                    <a:pt x="243" y="103"/>
                  </a:lnTo>
                  <a:lnTo>
                    <a:pt x="235" y="95"/>
                  </a:lnTo>
                  <a:lnTo>
                    <a:pt x="267" y="118"/>
                  </a:lnTo>
                  <a:lnTo>
                    <a:pt x="252" y="126"/>
                  </a:lnTo>
                  <a:lnTo>
                    <a:pt x="282" y="118"/>
                  </a:lnTo>
                  <a:lnTo>
                    <a:pt x="282" y="126"/>
                  </a:lnTo>
                  <a:lnTo>
                    <a:pt x="235" y="150"/>
                  </a:lnTo>
                  <a:lnTo>
                    <a:pt x="252" y="173"/>
                  </a:lnTo>
                  <a:lnTo>
                    <a:pt x="252" y="182"/>
                  </a:lnTo>
                  <a:lnTo>
                    <a:pt x="220" y="173"/>
                  </a:lnTo>
                  <a:lnTo>
                    <a:pt x="252" y="189"/>
                  </a:lnTo>
                  <a:lnTo>
                    <a:pt x="235" y="221"/>
                  </a:lnTo>
                  <a:lnTo>
                    <a:pt x="243" y="252"/>
                  </a:lnTo>
                  <a:lnTo>
                    <a:pt x="188" y="252"/>
                  </a:lnTo>
                  <a:lnTo>
                    <a:pt x="213" y="252"/>
                  </a:lnTo>
                  <a:lnTo>
                    <a:pt x="188" y="276"/>
                  </a:lnTo>
                  <a:lnTo>
                    <a:pt x="87" y="221"/>
                  </a:lnTo>
                  <a:lnTo>
                    <a:pt x="31" y="173"/>
                  </a:lnTo>
                  <a:lnTo>
                    <a:pt x="39" y="150"/>
                  </a:lnTo>
                  <a:lnTo>
                    <a:pt x="23" y="134"/>
                  </a:lnTo>
                  <a:lnTo>
                    <a:pt x="0" y="103"/>
                  </a:lnTo>
                  <a:lnTo>
                    <a:pt x="70" y="87"/>
                  </a:lnTo>
                  <a:lnTo>
                    <a:pt x="126" y="0"/>
                  </a:lnTo>
                  <a:lnTo>
                    <a:pt x="149" y="0"/>
                  </a:lnTo>
                  <a:lnTo>
                    <a:pt x="149" y="8"/>
                  </a:lnTo>
                  <a:lnTo>
                    <a:pt x="173" y="32"/>
                  </a:lnTo>
                  <a:lnTo>
                    <a:pt x="252" y="24"/>
                  </a:lnTo>
                  <a:lnTo>
                    <a:pt x="282" y="24"/>
                  </a:lnTo>
                  <a:lnTo>
                    <a:pt x="314" y="56"/>
                  </a:lnTo>
                  <a:lnTo>
                    <a:pt x="330" y="6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4" name="Freeform 110">
              <a:extLst>
                <a:ext uri="{FF2B5EF4-FFF2-40B4-BE49-F238E27FC236}">
                  <a16:creationId xmlns:a16="http://schemas.microsoft.com/office/drawing/2014/main" id="{06490E38-175C-434C-AE7F-F65540693CDA}"/>
                </a:ext>
              </a:extLst>
            </p:cNvPr>
            <p:cNvSpPr>
              <a:spLocks noChangeAspect="1"/>
            </p:cNvSpPr>
            <p:nvPr/>
          </p:nvSpPr>
          <p:spPr bwMode="auto">
            <a:xfrm>
              <a:off x="8869363" y="3910013"/>
              <a:ext cx="88900" cy="101600"/>
            </a:xfrm>
            <a:custGeom>
              <a:avLst/>
              <a:gdLst>
                <a:gd name="T0" fmla="*/ 2147483647 w 103"/>
                <a:gd name="T1" fmla="*/ 2147483647 h 109"/>
                <a:gd name="T2" fmla="*/ 2147483647 w 103"/>
                <a:gd name="T3" fmla="*/ 0 h 109"/>
                <a:gd name="T4" fmla="*/ 2147483647 w 103"/>
                <a:gd name="T5" fmla="*/ 2147483647 h 109"/>
                <a:gd name="T6" fmla="*/ 2147483647 w 103"/>
                <a:gd name="T7" fmla="*/ 2147483647 h 109"/>
                <a:gd name="T8" fmla="*/ 0 w 103"/>
                <a:gd name="T9" fmla="*/ 2147483647 h 109"/>
                <a:gd name="T10" fmla="*/ 2147483647 w 103"/>
                <a:gd name="T11" fmla="*/ 2147483647 h 109"/>
                <a:gd name="T12" fmla="*/ 0 60000 65536"/>
                <a:gd name="T13" fmla="*/ 0 60000 65536"/>
                <a:gd name="T14" fmla="*/ 0 60000 65536"/>
                <a:gd name="T15" fmla="*/ 0 60000 65536"/>
                <a:gd name="T16" fmla="*/ 0 60000 65536"/>
                <a:gd name="T17" fmla="*/ 0 60000 65536"/>
                <a:gd name="T18" fmla="*/ 0 w 103"/>
                <a:gd name="T19" fmla="*/ 0 h 109"/>
                <a:gd name="T20" fmla="*/ 103 w 103"/>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103" h="109">
                  <a:moveTo>
                    <a:pt x="15" y="46"/>
                  </a:moveTo>
                  <a:lnTo>
                    <a:pt x="87" y="0"/>
                  </a:lnTo>
                  <a:lnTo>
                    <a:pt x="103" y="23"/>
                  </a:lnTo>
                  <a:lnTo>
                    <a:pt x="31" y="109"/>
                  </a:lnTo>
                  <a:lnTo>
                    <a:pt x="0" y="86"/>
                  </a:lnTo>
                  <a:lnTo>
                    <a:pt x="15" y="4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5" name="Freeform 111">
              <a:extLst>
                <a:ext uri="{FF2B5EF4-FFF2-40B4-BE49-F238E27FC236}">
                  <a16:creationId xmlns:a16="http://schemas.microsoft.com/office/drawing/2014/main" id="{2E9ECCC0-3509-4359-8713-12145A878792}"/>
                </a:ext>
              </a:extLst>
            </p:cNvPr>
            <p:cNvSpPr>
              <a:spLocks noChangeAspect="1"/>
            </p:cNvSpPr>
            <p:nvPr/>
          </p:nvSpPr>
          <p:spPr bwMode="auto">
            <a:xfrm>
              <a:off x="7053263" y="3265488"/>
              <a:ext cx="261937" cy="239712"/>
            </a:xfrm>
            <a:custGeom>
              <a:avLst/>
              <a:gdLst>
                <a:gd name="T0" fmla="*/ 2147483647 w 296"/>
                <a:gd name="T1" fmla="*/ 2147483647 h 259"/>
                <a:gd name="T2" fmla="*/ 2147483647 w 296"/>
                <a:gd name="T3" fmla="*/ 2147483647 h 259"/>
                <a:gd name="T4" fmla="*/ 2147483647 w 296"/>
                <a:gd name="T5" fmla="*/ 2147483647 h 259"/>
                <a:gd name="T6" fmla="*/ 2147483647 w 296"/>
                <a:gd name="T7" fmla="*/ 2147483647 h 259"/>
                <a:gd name="T8" fmla="*/ 2147483647 w 296"/>
                <a:gd name="T9" fmla="*/ 2147483647 h 259"/>
                <a:gd name="T10" fmla="*/ 2147483647 w 296"/>
                <a:gd name="T11" fmla="*/ 2147483647 h 259"/>
                <a:gd name="T12" fmla="*/ 2147483647 w 296"/>
                <a:gd name="T13" fmla="*/ 2147483647 h 259"/>
                <a:gd name="T14" fmla="*/ 2147483647 w 296"/>
                <a:gd name="T15" fmla="*/ 2147483647 h 259"/>
                <a:gd name="T16" fmla="*/ 2147483647 w 296"/>
                <a:gd name="T17" fmla="*/ 2147483647 h 259"/>
                <a:gd name="T18" fmla="*/ 0 w 296"/>
                <a:gd name="T19" fmla="*/ 2147483647 h 259"/>
                <a:gd name="T20" fmla="*/ 0 w 296"/>
                <a:gd name="T21" fmla="*/ 2147483647 h 259"/>
                <a:gd name="T22" fmla="*/ 0 w 296"/>
                <a:gd name="T23" fmla="*/ 2147483647 h 259"/>
                <a:gd name="T24" fmla="*/ 2147483647 w 296"/>
                <a:gd name="T25" fmla="*/ 2147483647 h 259"/>
                <a:gd name="T26" fmla="*/ 2147483647 w 296"/>
                <a:gd name="T27" fmla="*/ 2147483647 h 259"/>
                <a:gd name="T28" fmla="*/ 2147483647 w 296"/>
                <a:gd name="T29" fmla="*/ 0 h 259"/>
                <a:gd name="T30" fmla="*/ 2147483647 w 296"/>
                <a:gd name="T31" fmla="*/ 2147483647 h 259"/>
                <a:gd name="T32" fmla="*/ 2147483647 w 296"/>
                <a:gd name="T33" fmla="*/ 2147483647 h 259"/>
                <a:gd name="T34" fmla="*/ 2147483647 w 296"/>
                <a:gd name="T35" fmla="*/ 2147483647 h 259"/>
                <a:gd name="T36" fmla="*/ 2147483647 w 296"/>
                <a:gd name="T37" fmla="*/ 2147483647 h 259"/>
                <a:gd name="T38" fmla="*/ 2147483647 w 296"/>
                <a:gd name="T39" fmla="*/ 2147483647 h 259"/>
                <a:gd name="T40" fmla="*/ 2147483647 w 296"/>
                <a:gd name="T41" fmla="*/ 2147483647 h 259"/>
                <a:gd name="T42" fmla="*/ 2147483647 w 296"/>
                <a:gd name="T43" fmla="*/ 2147483647 h 259"/>
                <a:gd name="T44" fmla="*/ 2147483647 w 296"/>
                <a:gd name="T45" fmla="*/ 2147483647 h 259"/>
                <a:gd name="T46" fmla="*/ 2147483647 w 296"/>
                <a:gd name="T47" fmla="*/ 2147483647 h 259"/>
                <a:gd name="T48" fmla="*/ 2147483647 w 296"/>
                <a:gd name="T49" fmla="*/ 2147483647 h 2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6"/>
                <a:gd name="T76" fmla="*/ 0 h 259"/>
                <a:gd name="T77" fmla="*/ 296 w 296"/>
                <a:gd name="T78" fmla="*/ 259 h 2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6" h="259">
                  <a:moveTo>
                    <a:pt x="257" y="173"/>
                  </a:moveTo>
                  <a:lnTo>
                    <a:pt x="203" y="196"/>
                  </a:lnTo>
                  <a:lnTo>
                    <a:pt x="156" y="259"/>
                  </a:lnTo>
                  <a:lnTo>
                    <a:pt x="117" y="236"/>
                  </a:lnTo>
                  <a:lnTo>
                    <a:pt x="86" y="243"/>
                  </a:lnTo>
                  <a:lnTo>
                    <a:pt x="86" y="212"/>
                  </a:lnTo>
                  <a:lnTo>
                    <a:pt x="47" y="212"/>
                  </a:lnTo>
                  <a:lnTo>
                    <a:pt x="23" y="212"/>
                  </a:lnTo>
                  <a:lnTo>
                    <a:pt x="23" y="173"/>
                  </a:lnTo>
                  <a:lnTo>
                    <a:pt x="0" y="173"/>
                  </a:lnTo>
                  <a:lnTo>
                    <a:pt x="0" y="110"/>
                  </a:lnTo>
                  <a:lnTo>
                    <a:pt x="0" y="102"/>
                  </a:lnTo>
                  <a:lnTo>
                    <a:pt x="47" y="86"/>
                  </a:lnTo>
                  <a:lnTo>
                    <a:pt x="94" y="17"/>
                  </a:lnTo>
                  <a:lnTo>
                    <a:pt x="141" y="0"/>
                  </a:lnTo>
                  <a:lnTo>
                    <a:pt x="148" y="24"/>
                  </a:lnTo>
                  <a:lnTo>
                    <a:pt x="172" y="24"/>
                  </a:lnTo>
                  <a:lnTo>
                    <a:pt x="234" y="17"/>
                  </a:lnTo>
                  <a:lnTo>
                    <a:pt x="218" y="40"/>
                  </a:lnTo>
                  <a:lnTo>
                    <a:pt x="242" y="24"/>
                  </a:lnTo>
                  <a:lnTo>
                    <a:pt x="289" y="47"/>
                  </a:lnTo>
                  <a:lnTo>
                    <a:pt x="296" y="110"/>
                  </a:lnTo>
                  <a:lnTo>
                    <a:pt x="273" y="110"/>
                  </a:lnTo>
                  <a:lnTo>
                    <a:pt x="289" y="173"/>
                  </a:lnTo>
                  <a:lnTo>
                    <a:pt x="257" y="173"/>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6" name="Freeform 112">
              <a:extLst>
                <a:ext uri="{FF2B5EF4-FFF2-40B4-BE49-F238E27FC236}">
                  <a16:creationId xmlns:a16="http://schemas.microsoft.com/office/drawing/2014/main" id="{F49980DB-A7BC-40E8-B84C-A73BAEC02232}"/>
                </a:ext>
              </a:extLst>
            </p:cNvPr>
            <p:cNvSpPr>
              <a:spLocks noChangeAspect="1"/>
            </p:cNvSpPr>
            <p:nvPr/>
          </p:nvSpPr>
          <p:spPr bwMode="auto">
            <a:xfrm>
              <a:off x="7578725" y="2133600"/>
              <a:ext cx="266700" cy="174625"/>
            </a:xfrm>
            <a:custGeom>
              <a:avLst/>
              <a:gdLst>
                <a:gd name="T0" fmla="*/ 2147483647 w 305"/>
                <a:gd name="T1" fmla="*/ 2147483647 h 189"/>
                <a:gd name="T2" fmla="*/ 2147483647 w 305"/>
                <a:gd name="T3" fmla="*/ 0 h 189"/>
                <a:gd name="T4" fmla="*/ 2147483647 w 305"/>
                <a:gd name="T5" fmla="*/ 2147483647 h 189"/>
                <a:gd name="T6" fmla="*/ 2147483647 w 305"/>
                <a:gd name="T7" fmla="*/ 0 h 189"/>
                <a:gd name="T8" fmla="*/ 2147483647 w 305"/>
                <a:gd name="T9" fmla="*/ 2147483647 h 189"/>
                <a:gd name="T10" fmla="*/ 2147483647 w 305"/>
                <a:gd name="T11" fmla="*/ 2147483647 h 189"/>
                <a:gd name="T12" fmla="*/ 2147483647 w 305"/>
                <a:gd name="T13" fmla="*/ 2147483647 h 189"/>
                <a:gd name="T14" fmla="*/ 2147483647 w 305"/>
                <a:gd name="T15" fmla="*/ 2147483647 h 189"/>
                <a:gd name="T16" fmla="*/ 2147483647 w 305"/>
                <a:gd name="T17" fmla="*/ 2147483647 h 189"/>
                <a:gd name="T18" fmla="*/ 2147483647 w 305"/>
                <a:gd name="T19" fmla="*/ 2147483647 h 189"/>
                <a:gd name="T20" fmla="*/ 2147483647 w 305"/>
                <a:gd name="T21" fmla="*/ 2147483647 h 189"/>
                <a:gd name="T22" fmla="*/ 2147483647 w 305"/>
                <a:gd name="T23" fmla="*/ 2147483647 h 189"/>
                <a:gd name="T24" fmla="*/ 2147483647 w 305"/>
                <a:gd name="T25" fmla="*/ 2147483647 h 189"/>
                <a:gd name="T26" fmla="*/ 2147483647 w 305"/>
                <a:gd name="T27" fmla="*/ 2147483647 h 189"/>
                <a:gd name="T28" fmla="*/ 2147483647 w 305"/>
                <a:gd name="T29" fmla="*/ 2147483647 h 189"/>
                <a:gd name="T30" fmla="*/ 2147483647 w 305"/>
                <a:gd name="T31" fmla="*/ 2147483647 h 189"/>
                <a:gd name="T32" fmla="*/ 2147483647 w 305"/>
                <a:gd name="T33" fmla="*/ 2147483647 h 189"/>
                <a:gd name="T34" fmla="*/ 2147483647 w 305"/>
                <a:gd name="T35" fmla="*/ 2147483647 h 189"/>
                <a:gd name="T36" fmla="*/ 2147483647 w 305"/>
                <a:gd name="T37" fmla="*/ 2147483647 h 189"/>
                <a:gd name="T38" fmla="*/ 0 w 305"/>
                <a:gd name="T39" fmla="*/ 2147483647 h 189"/>
                <a:gd name="T40" fmla="*/ 2147483647 w 305"/>
                <a:gd name="T41" fmla="*/ 2147483647 h 1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5"/>
                <a:gd name="T64" fmla="*/ 0 h 189"/>
                <a:gd name="T65" fmla="*/ 305 w 305"/>
                <a:gd name="T66" fmla="*/ 189 h 1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5" h="189">
                  <a:moveTo>
                    <a:pt x="39" y="32"/>
                  </a:moveTo>
                  <a:lnTo>
                    <a:pt x="70" y="0"/>
                  </a:lnTo>
                  <a:lnTo>
                    <a:pt x="164" y="24"/>
                  </a:lnTo>
                  <a:lnTo>
                    <a:pt x="211" y="0"/>
                  </a:lnTo>
                  <a:lnTo>
                    <a:pt x="227" y="32"/>
                  </a:lnTo>
                  <a:lnTo>
                    <a:pt x="219" y="40"/>
                  </a:lnTo>
                  <a:lnTo>
                    <a:pt x="211" y="79"/>
                  </a:lnTo>
                  <a:lnTo>
                    <a:pt x="243" y="86"/>
                  </a:lnTo>
                  <a:lnTo>
                    <a:pt x="259" y="110"/>
                  </a:lnTo>
                  <a:lnTo>
                    <a:pt x="259" y="126"/>
                  </a:lnTo>
                  <a:lnTo>
                    <a:pt x="305" y="157"/>
                  </a:lnTo>
                  <a:lnTo>
                    <a:pt x="250" y="181"/>
                  </a:lnTo>
                  <a:lnTo>
                    <a:pt x="195" y="157"/>
                  </a:lnTo>
                  <a:lnTo>
                    <a:pt x="148" y="189"/>
                  </a:lnTo>
                  <a:lnTo>
                    <a:pt x="101" y="189"/>
                  </a:lnTo>
                  <a:lnTo>
                    <a:pt x="31" y="157"/>
                  </a:lnTo>
                  <a:lnTo>
                    <a:pt x="15" y="150"/>
                  </a:lnTo>
                  <a:lnTo>
                    <a:pt x="39" y="110"/>
                  </a:lnTo>
                  <a:lnTo>
                    <a:pt x="31" y="86"/>
                  </a:lnTo>
                  <a:lnTo>
                    <a:pt x="0" y="55"/>
                  </a:lnTo>
                  <a:lnTo>
                    <a:pt x="39" y="32"/>
                  </a:lnTo>
                  <a:close/>
                </a:path>
              </a:pathLst>
            </a:custGeom>
            <a:solidFill>
              <a:srgbClr val="FFFFFF"/>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7" name="Freeform 113">
              <a:extLst>
                <a:ext uri="{FF2B5EF4-FFF2-40B4-BE49-F238E27FC236}">
                  <a16:creationId xmlns:a16="http://schemas.microsoft.com/office/drawing/2014/main" id="{EBD0C175-2688-427E-95B2-BA8FC2EE26F0}"/>
                </a:ext>
              </a:extLst>
            </p:cNvPr>
            <p:cNvSpPr>
              <a:spLocks noChangeAspect="1"/>
            </p:cNvSpPr>
            <p:nvPr/>
          </p:nvSpPr>
          <p:spPr bwMode="auto">
            <a:xfrm>
              <a:off x="6808788" y="3249613"/>
              <a:ext cx="155575" cy="276225"/>
            </a:xfrm>
            <a:custGeom>
              <a:avLst/>
              <a:gdLst>
                <a:gd name="T0" fmla="*/ 0 w 179"/>
                <a:gd name="T1" fmla="*/ 2147483647 h 298"/>
                <a:gd name="T2" fmla="*/ 2147483647 w 179"/>
                <a:gd name="T3" fmla="*/ 2147483647 h 298"/>
                <a:gd name="T4" fmla="*/ 2147483647 w 179"/>
                <a:gd name="T5" fmla="*/ 2147483647 h 298"/>
                <a:gd name="T6" fmla="*/ 2147483647 w 179"/>
                <a:gd name="T7" fmla="*/ 2147483647 h 298"/>
                <a:gd name="T8" fmla="*/ 2147483647 w 179"/>
                <a:gd name="T9" fmla="*/ 2147483647 h 298"/>
                <a:gd name="T10" fmla="*/ 2147483647 w 179"/>
                <a:gd name="T11" fmla="*/ 0 h 298"/>
                <a:gd name="T12" fmla="*/ 2147483647 w 179"/>
                <a:gd name="T13" fmla="*/ 2147483647 h 298"/>
                <a:gd name="T14" fmla="*/ 2147483647 w 179"/>
                <a:gd name="T15" fmla="*/ 2147483647 h 298"/>
                <a:gd name="T16" fmla="*/ 2147483647 w 179"/>
                <a:gd name="T17" fmla="*/ 2147483647 h 298"/>
                <a:gd name="T18" fmla="*/ 2147483647 w 179"/>
                <a:gd name="T19" fmla="*/ 2147483647 h 298"/>
                <a:gd name="T20" fmla="*/ 2147483647 w 179"/>
                <a:gd name="T21" fmla="*/ 2147483647 h 298"/>
                <a:gd name="T22" fmla="*/ 2147483647 w 179"/>
                <a:gd name="T23" fmla="*/ 2147483647 h 298"/>
                <a:gd name="T24" fmla="*/ 2147483647 w 179"/>
                <a:gd name="T25" fmla="*/ 2147483647 h 298"/>
                <a:gd name="T26" fmla="*/ 2147483647 w 179"/>
                <a:gd name="T27" fmla="*/ 2147483647 h 298"/>
                <a:gd name="T28" fmla="*/ 2147483647 w 179"/>
                <a:gd name="T29" fmla="*/ 2147483647 h 298"/>
                <a:gd name="T30" fmla="*/ 2147483647 w 179"/>
                <a:gd name="T31" fmla="*/ 2147483647 h 298"/>
                <a:gd name="T32" fmla="*/ 2147483647 w 179"/>
                <a:gd name="T33" fmla="*/ 2147483647 h 298"/>
                <a:gd name="T34" fmla="*/ 2147483647 w 179"/>
                <a:gd name="T35" fmla="*/ 2147483647 h 298"/>
                <a:gd name="T36" fmla="*/ 2147483647 w 179"/>
                <a:gd name="T37" fmla="*/ 2147483647 h 298"/>
                <a:gd name="T38" fmla="*/ 2147483647 w 179"/>
                <a:gd name="T39" fmla="*/ 2147483647 h 298"/>
                <a:gd name="T40" fmla="*/ 2147483647 w 179"/>
                <a:gd name="T41" fmla="*/ 2147483647 h 298"/>
                <a:gd name="T42" fmla="*/ 2147483647 w 179"/>
                <a:gd name="T43" fmla="*/ 2147483647 h 298"/>
                <a:gd name="T44" fmla="*/ 2147483647 w 179"/>
                <a:gd name="T45" fmla="*/ 2147483647 h 298"/>
                <a:gd name="T46" fmla="*/ 2147483647 w 179"/>
                <a:gd name="T47" fmla="*/ 2147483647 h 298"/>
                <a:gd name="T48" fmla="*/ 0 w 179"/>
                <a:gd name="T49" fmla="*/ 2147483647 h 298"/>
                <a:gd name="T50" fmla="*/ 0 w 179"/>
                <a:gd name="T51" fmla="*/ 2147483647 h 2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9"/>
                <a:gd name="T79" fmla="*/ 0 h 298"/>
                <a:gd name="T80" fmla="*/ 179 w 179"/>
                <a:gd name="T81" fmla="*/ 298 h 29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9" h="298">
                  <a:moveTo>
                    <a:pt x="0" y="39"/>
                  </a:moveTo>
                  <a:lnTo>
                    <a:pt x="7" y="39"/>
                  </a:lnTo>
                  <a:lnTo>
                    <a:pt x="7" y="15"/>
                  </a:lnTo>
                  <a:lnTo>
                    <a:pt x="54" y="15"/>
                  </a:lnTo>
                  <a:lnTo>
                    <a:pt x="70" y="8"/>
                  </a:lnTo>
                  <a:lnTo>
                    <a:pt x="148" y="0"/>
                  </a:lnTo>
                  <a:lnTo>
                    <a:pt x="132" y="15"/>
                  </a:lnTo>
                  <a:lnTo>
                    <a:pt x="156" y="32"/>
                  </a:lnTo>
                  <a:lnTo>
                    <a:pt x="156" y="39"/>
                  </a:lnTo>
                  <a:lnTo>
                    <a:pt x="164" y="55"/>
                  </a:lnTo>
                  <a:lnTo>
                    <a:pt x="164" y="86"/>
                  </a:lnTo>
                  <a:lnTo>
                    <a:pt x="179" y="86"/>
                  </a:lnTo>
                  <a:lnTo>
                    <a:pt x="179" y="102"/>
                  </a:lnTo>
                  <a:lnTo>
                    <a:pt x="179" y="188"/>
                  </a:lnTo>
                  <a:lnTo>
                    <a:pt x="164" y="188"/>
                  </a:lnTo>
                  <a:lnTo>
                    <a:pt x="164" y="228"/>
                  </a:lnTo>
                  <a:lnTo>
                    <a:pt x="156" y="228"/>
                  </a:lnTo>
                  <a:lnTo>
                    <a:pt x="156" y="275"/>
                  </a:lnTo>
                  <a:lnTo>
                    <a:pt x="156" y="298"/>
                  </a:lnTo>
                  <a:lnTo>
                    <a:pt x="93" y="298"/>
                  </a:lnTo>
                  <a:lnTo>
                    <a:pt x="70" y="275"/>
                  </a:lnTo>
                  <a:lnTo>
                    <a:pt x="39" y="252"/>
                  </a:lnTo>
                  <a:lnTo>
                    <a:pt x="31" y="228"/>
                  </a:lnTo>
                  <a:lnTo>
                    <a:pt x="7" y="228"/>
                  </a:lnTo>
                  <a:lnTo>
                    <a:pt x="0" y="228"/>
                  </a:lnTo>
                  <a:lnTo>
                    <a:pt x="0" y="39"/>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8" name="Freeform 114">
              <a:extLst>
                <a:ext uri="{FF2B5EF4-FFF2-40B4-BE49-F238E27FC236}">
                  <a16:creationId xmlns:a16="http://schemas.microsoft.com/office/drawing/2014/main" id="{5B14BB5F-9E4A-40EF-864F-92D12FB0B3AB}"/>
                </a:ext>
              </a:extLst>
            </p:cNvPr>
            <p:cNvSpPr>
              <a:spLocks noChangeAspect="1"/>
            </p:cNvSpPr>
            <p:nvPr/>
          </p:nvSpPr>
          <p:spPr bwMode="auto">
            <a:xfrm>
              <a:off x="6673850" y="2819390"/>
              <a:ext cx="233363" cy="247650"/>
            </a:xfrm>
            <a:custGeom>
              <a:avLst/>
              <a:gdLst>
                <a:gd name="T0" fmla="*/ 2147483647 w 268"/>
                <a:gd name="T1" fmla="*/ 2147483647 h 265"/>
                <a:gd name="T2" fmla="*/ 2147483647 w 268"/>
                <a:gd name="T3" fmla="*/ 0 h 265"/>
                <a:gd name="T4" fmla="*/ 2147483647 w 268"/>
                <a:gd name="T5" fmla="*/ 0 h 265"/>
                <a:gd name="T6" fmla="*/ 2147483647 w 268"/>
                <a:gd name="T7" fmla="*/ 2147483647 h 265"/>
                <a:gd name="T8" fmla="*/ 2147483647 w 268"/>
                <a:gd name="T9" fmla="*/ 2147483647 h 265"/>
                <a:gd name="T10" fmla="*/ 2147483647 w 268"/>
                <a:gd name="T11" fmla="*/ 2147483647 h 265"/>
                <a:gd name="T12" fmla="*/ 2147483647 w 268"/>
                <a:gd name="T13" fmla="*/ 2147483647 h 265"/>
                <a:gd name="T14" fmla="*/ 2147483647 w 268"/>
                <a:gd name="T15" fmla="*/ 2147483647 h 265"/>
                <a:gd name="T16" fmla="*/ 2147483647 w 268"/>
                <a:gd name="T17" fmla="*/ 2147483647 h 265"/>
                <a:gd name="T18" fmla="*/ 2147483647 w 268"/>
                <a:gd name="T19" fmla="*/ 2147483647 h 265"/>
                <a:gd name="T20" fmla="*/ 2147483647 w 268"/>
                <a:gd name="T21" fmla="*/ 2147483647 h 265"/>
                <a:gd name="T22" fmla="*/ 2147483647 w 268"/>
                <a:gd name="T23" fmla="*/ 2147483647 h 265"/>
                <a:gd name="T24" fmla="*/ 2147483647 w 268"/>
                <a:gd name="T25" fmla="*/ 2147483647 h 265"/>
                <a:gd name="T26" fmla="*/ 2147483647 w 268"/>
                <a:gd name="T27" fmla="*/ 2147483647 h 265"/>
                <a:gd name="T28" fmla="*/ 2147483647 w 268"/>
                <a:gd name="T29" fmla="*/ 2147483647 h 265"/>
                <a:gd name="T30" fmla="*/ 2147483647 w 268"/>
                <a:gd name="T31" fmla="*/ 2147483647 h 265"/>
                <a:gd name="T32" fmla="*/ 0 w 268"/>
                <a:gd name="T33" fmla="*/ 2147483647 h 265"/>
                <a:gd name="T34" fmla="*/ 0 w 268"/>
                <a:gd name="T35" fmla="*/ 2147483647 h 265"/>
                <a:gd name="T36" fmla="*/ 2147483647 w 268"/>
                <a:gd name="T37" fmla="*/ 2147483647 h 2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265"/>
                <a:gd name="T59" fmla="*/ 268 w 268"/>
                <a:gd name="T60" fmla="*/ 265 h 2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265">
                  <a:moveTo>
                    <a:pt x="8" y="22"/>
                  </a:moveTo>
                  <a:lnTo>
                    <a:pt x="8" y="0"/>
                  </a:lnTo>
                  <a:lnTo>
                    <a:pt x="252" y="0"/>
                  </a:lnTo>
                  <a:lnTo>
                    <a:pt x="268" y="22"/>
                  </a:lnTo>
                  <a:lnTo>
                    <a:pt x="245" y="86"/>
                  </a:lnTo>
                  <a:lnTo>
                    <a:pt x="245" y="101"/>
                  </a:lnTo>
                  <a:lnTo>
                    <a:pt x="245" y="108"/>
                  </a:lnTo>
                  <a:lnTo>
                    <a:pt x="236" y="132"/>
                  </a:lnTo>
                  <a:lnTo>
                    <a:pt x="245" y="172"/>
                  </a:lnTo>
                  <a:lnTo>
                    <a:pt x="236" y="179"/>
                  </a:lnTo>
                  <a:lnTo>
                    <a:pt x="245" y="194"/>
                  </a:lnTo>
                  <a:lnTo>
                    <a:pt x="245" y="211"/>
                  </a:lnTo>
                  <a:lnTo>
                    <a:pt x="252" y="233"/>
                  </a:lnTo>
                  <a:lnTo>
                    <a:pt x="205" y="265"/>
                  </a:lnTo>
                  <a:lnTo>
                    <a:pt x="119" y="265"/>
                  </a:lnTo>
                  <a:lnTo>
                    <a:pt x="71" y="258"/>
                  </a:lnTo>
                  <a:lnTo>
                    <a:pt x="0" y="241"/>
                  </a:lnTo>
                  <a:lnTo>
                    <a:pt x="0" y="22"/>
                  </a:lnTo>
                  <a:lnTo>
                    <a:pt x="8" y="2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9" name="Freeform 115">
              <a:extLst>
                <a:ext uri="{FF2B5EF4-FFF2-40B4-BE49-F238E27FC236}">
                  <a16:creationId xmlns:a16="http://schemas.microsoft.com/office/drawing/2014/main" id="{A15D2C50-5500-4FCD-9D13-5A7926FF6C14}"/>
                </a:ext>
              </a:extLst>
            </p:cNvPr>
            <p:cNvSpPr>
              <a:spLocks noChangeAspect="1"/>
            </p:cNvSpPr>
            <p:nvPr/>
          </p:nvSpPr>
          <p:spPr bwMode="auto">
            <a:xfrm>
              <a:off x="6643688" y="4098925"/>
              <a:ext cx="236537" cy="131763"/>
            </a:xfrm>
            <a:custGeom>
              <a:avLst/>
              <a:gdLst>
                <a:gd name="T0" fmla="*/ 2147483647 w 275"/>
                <a:gd name="T1" fmla="*/ 0 h 142"/>
                <a:gd name="T2" fmla="*/ 2147483647 w 275"/>
                <a:gd name="T3" fmla="*/ 2147483647 h 142"/>
                <a:gd name="T4" fmla="*/ 2147483647 w 275"/>
                <a:gd name="T5" fmla="*/ 2147483647 h 142"/>
                <a:gd name="T6" fmla="*/ 0 w 275"/>
                <a:gd name="T7" fmla="*/ 2147483647 h 142"/>
                <a:gd name="T8" fmla="*/ 2147483647 w 275"/>
                <a:gd name="T9" fmla="*/ 0 h 142"/>
                <a:gd name="T10" fmla="*/ 2147483647 w 275"/>
                <a:gd name="T11" fmla="*/ 0 h 142"/>
                <a:gd name="T12" fmla="*/ 2147483647 w 275"/>
                <a:gd name="T13" fmla="*/ 0 h 142"/>
                <a:gd name="T14" fmla="*/ 0 60000 65536"/>
                <a:gd name="T15" fmla="*/ 0 60000 65536"/>
                <a:gd name="T16" fmla="*/ 0 60000 65536"/>
                <a:gd name="T17" fmla="*/ 0 60000 65536"/>
                <a:gd name="T18" fmla="*/ 0 60000 65536"/>
                <a:gd name="T19" fmla="*/ 0 60000 65536"/>
                <a:gd name="T20" fmla="*/ 0 60000 65536"/>
                <a:gd name="T21" fmla="*/ 0 w 275"/>
                <a:gd name="T22" fmla="*/ 0 h 142"/>
                <a:gd name="T23" fmla="*/ 275 w 275"/>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142">
                  <a:moveTo>
                    <a:pt x="275" y="0"/>
                  </a:moveTo>
                  <a:lnTo>
                    <a:pt x="260" y="127"/>
                  </a:lnTo>
                  <a:lnTo>
                    <a:pt x="134" y="142"/>
                  </a:lnTo>
                  <a:lnTo>
                    <a:pt x="0" y="127"/>
                  </a:lnTo>
                  <a:lnTo>
                    <a:pt x="8" y="0"/>
                  </a:lnTo>
                  <a:lnTo>
                    <a:pt x="197" y="0"/>
                  </a:lnTo>
                  <a:lnTo>
                    <a:pt x="275" y="0"/>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0" name="Freeform 116">
              <a:extLst>
                <a:ext uri="{FF2B5EF4-FFF2-40B4-BE49-F238E27FC236}">
                  <a16:creationId xmlns:a16="http://schemas.microsoft.com/office/drawing/2014/main" id="{1785D3A5-BAFF-475F-9707-63A3B1E4C2B2}"/>
                </a:ext>
              </a:extLst>
            </p:cNvPr>
            <p:cNvSpPr>
              <a:spLocks noChangeAspect="1"/>
            </p:cNvSpPr>
            <p:nvPr/>
          </p:nvSpPr>
          <p:spPr bwMode="auto">
            <a:xfrm>
              <a:off x="6913563" y="3973513"/>
              <a:ext cx="314325" cy="239712"/>
            </a:xfrm>
            <a:custGeom>
              <a:avLst/>
              <a:gdLst>
                <a:gd name="T0" fmla="*/ 0 w 361"/>
                <a:gd name="T1" fmla="*/ 2147483647 h 259"/>
                <a:gd name="T2" fmla="*/ 2147483647 w 361"/>
                <a:gd name="T3" fmla="*/ 2147483647 h 259"/>
                <a:gd name="T4" fmla="*/ 2147483647 w 361"/>
                <a:gd name="T5" fmla="*/ 2147483647 h 259"/>
                <a:gd name="T6" fmla="*/ 2147483647 w 361"/>
                <a:gd name="T7" fmla="*/ 2147483647 h 259"/>
                <a:gd name="T8" fmla="*/ 2147483647 w 361"/>
                <a:gd name="T9" fmla="*/ 2147483647 h 259"/>
                <a:gd name="T10" fmla="*/ 2147483647 w 361"/>
                <a:gd name="T11" fmla="*/ 2147483647 h 259"/>
                <a:gd name="T12" fmla="*/ 2147483647 w 361"/>
                <a:gd name="T13" fmla="*/ 2147483647 h 259"/>
                <a:gd name="T14" fmla="*/ 2147483647 w 361"/>
                <a:gd name="T15" fmla="*/ 2147483647 h 259"/>
                <a:gd name="T16" fmla="*/ 2147483647 w 361"/>
                <a:gd name="T17" fmla="*/ 2147483647 h 259"/>
                <a:gd name="T18" fmla="*/ 2147483647 w 361"/>
                <a:gd name="T19" fmla="*/ 2147483647 h 259"/>
                <a:gd name="T20" fmla="*/ 2147483647 w 361"/>
                <a:gd name="T21" fmla="*/ 2147483647 h 259"/>
                <a:gd name="T22" fmla="*/ 2147483647 w 361"/>
                <a:gd name="T23" fmla="*/ 0 h 259"/>
                <a:gd name="T24" fmla="*/ 2147483647 w 361"/>
                <a:gd name="T25" fmla="*/ 0 h 259"/>
                <a:gd name="T26" fmla="*/ 2147483647 w 361"/>
                <a:gd name="T27" fmla="*/ 2147483647 h 259"/>
                <a:gd name="T28" fmla="*/ 2147483647 w 361"/>
                <a:gd name="T29" fmla="*/ 2147483647 h 259"/>
                <a:gd name="T30" fmla="*/ 2147483647 w 361"/>
                <a:gd name="T31" fmla="*/ 2147483647 h 259"/>
                <a:gd name="T32" fmla="*/ 2147483647 w 361"/>
                <a:gd name="T33" fmla="*/ 2147483647 h 259"/>
                <a:gd name="T34" fmla="*/ 2147483647 w 361"/>
                <a:gd name="T35" fmla="*/ 2147483647 h 259"/>
                <a:gd name="T36" fmla="*/ 0 w 361"/>
                <a:gd name="T37" fmla="*/ 2147483647 h 259"/>
                <a:gd name="T38" fmla="*/ 0 w 361"/>
                <a:gd name="T39" fmla="*/ 2147483647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1"/>
                <a:gd name="T61" fmla="*/ 0 h 259"/>
                <a:gd name="T62" fmla="*/ 361 w 361"/>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1" h="259">
                  <a:moveTo>
                    <a:pt x="0" y="228"/>
                  </a:moveTo>
                  <a:lnTo>
                    <a:pt x="16" y="220"/>
                  </a:lnTo>
                  <a:lnTo>
                    <a:pt x="16" y="212"/>
                  </a:lnTo>
                  <a:lnTo>
                    <a:pt x="55" y="173"/>
                  </a:lnTo>
                  <a:lnTo>
                    <a:pt x="63" y="188"/>
                  </a:lnTo>
                  <a:lnTo>
                    <a:pt x="78" y="164"/>
                  </a:lnTo>
                  <a:lnTo>
                    <a:pt x="118" y="125"/>
                  </a:lnTo>
                  <a:lnTo>
                    <a:pt x="118" y="102"/>
                  </a:lnTo>
                  <a:lnTo>
                    <a:pt x="228" y="63"/>
                  </a:lnTo>
                  <a:lnTo>
                    <a:pt x="228" y="39"/>
                  </a:lnTo>
                  <a:lnTo>
                    <a:pt x="243" y="16"/>
                  </a:lnTo>
                  <a:lnTo>
                    <a:pt x="259" y="0"/>
                  </a:lnTo>
                  <a:lnTo>
                    <a:pt x="361" y="0"/>
                  </a:lnTo>
                  <a:lnTo>
                    <a:pt x="361" y="78"/>
                  </a:lnTo>
                  <a:lnTo>
                    <a:pt x="353" y="228"/>
                  </a:lnTo>
                  <a:lnTo>
                    <a:pt x="353" y="259"/>
                  </a:lnTo>
                  <a:lnTo>
                    <a:pt x="275" y="259"/>
                  </a:lnTo>
                  <a:lnTo>
                    <a:pt x="94" y="259"/>
                  </a:lnTo>
                  <a:lnTo>
                    <a:pt x="0" y="259"/>
                  </a:lnTo>
                  <a:lnTo>
                    <a:pt x="0" y="228"/>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1" name="Freeform 117">
              <a:extLst>
                <a:ext uri="{FF2B5EF4-FFF2-40B4-BE49-F238E27FC236}">
                  <a16:creationId xmlns:a16="http://schemas.microsoft.com/office/drawing/2014/main" id="{B0A3F1CC-7C50-4542-90E0-9ADC734170C0}"/>
                </a:ext>
              </a:extLst>
            </p:cNvPr>
            <p:cNvSpPr>
              <a:spLocks noChangeAspect="1"/>
            </p:cNvSpPr>
            <p:nvPr/>
          </p:nvSpPr>
          <p:spPr bwMode="auto">
            <a:xfrm>
              <a:off x="7131050" y="2830513"/>
              <a:ext cx="258763" cy="231775"/>
            </a:xfrm>
            <a:custGeom>
              <a:avLst/>
              <a:gdLst>
                <a:gd name="T0" fmla="*/ 2147483647 w 297"/>
                <a:gd name="T1" fmla="*/ 2147483647 h 251"/>
                <a:gd name="T2" fmla="*/ 0 w 297"/>
                <a:gd name="T3" fmla="*/ 2147483647 h 251"/>
                <a:gd name="T4" fmla="*/ 0 w 297"/>
                <a:gd name="T5" fmla="*/ 2147483647 h 251"/>
                <a:gd name="T6" fmla="*/ 2147483647 w 297"/>
                <a:gd name="T7" fmla="*/ 2147483647 h 251"/>
                <a:gd name="T8" fmla="*/ 2147483647 w 297"/>
                <a:gd name="T9" fmla="*/ 2147483647 h 251"/>
                <a:gd name="T10" fmla="*/ 2147483647 w 297"/>
                <a:gd name="T11" fmla="*/ 0 h 251"/>
                <a:gd name="T12" fmla="*/ 2147483647 w 297"/>
                <a:gd name="T13" fmla="*/ 0 h 251"/>
                <a:gd name="T14" fmla="*/ 2147483647 w 297"/>
                <a:gd name="T15" fmla="*/ 2147483647 h 251"/>
                <a:gd name="T16" fmla="*/ 2147483647 w 297"/>
                <a:gd name="T17" fmla="*/ 2147483647 h 251"/>
                <a:gd name="T18" fmla="*/ 2147483647 w 297"/>
                <a:gd name="T19" fmla="*/ 2147483647 h 251"/>
                <a:gd name="T20" fmla="*/ 2147483647 w 297"/>
                <a:gd name="T21" fmla="*/ 2147483647 h 251"/>
                <a:gd name="T22" fmla="*/ 2147483647 w 297"/>
                <a:gd name="T23" fmla="*/ 2147483647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7"/>
                <a:gd name="T37" fmla="*/ 0 h 251"/>
                <a:gd name="T38" fmla="*/ 297 w 297"/>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7" h="251">
                  <a:moveTo>
                    <a:pt x="172" y="251"/>
                  </a:moveTo>
                  <a:lnTo>
                    <a:pt x="0" y="251"/>
                  </a:lnTo>
                  <a:lnTo>
                    <a:pt x="0" y="188"/>
                  </a:lnTo>
                  <a:lnTo>
                    <a:pt x="55" y="188"/>
                  </a:lnTo>
                  <a:lnTo>
                    <a:pt x="62" y="180"/>
                  </a:lnTo>
                  <a:lnTo>
                    <a:pt x="62" y="0"/>
                  </a:lnTo>
                  <a:lnTo>
                    <a:pt x="188" y="0"/>
                  </a:lnTo>
                  <a:lnTo>
                    <a:pt x="211" y="7"/>
                  </a:lnTo>
                  <a:lnTo>
                    <a:pt x="219" y="55"/>
                  </a:lnTo>
                  <a:lnTo>
                    <a:pt x="281" y="118"/>
                  </a:lnTo>
                  <a:lnTo>
                    <a:pt x="297" y="180"/>
                  </a:lnTo>
                  <a:lnTo>
                    <a:pt x="172" y="25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2" name="Freeform 118">
              <a:extLst>
                <a:ext uri="{FF2B5EF4-FFF2-40B4-BE49-F238E27FC236}">
                  <a16:creationId xmlns:a16="http://schemas.microsoft.com/office/drawing/2014/main" id="{C2B527B8-EEAC-4579-8227-497EB6BCF2FB}"/>
                </a:ext>
              </a:extLst>
            </p:cNvPr>
            <p:cNvSpPr>
              <a:spLocks noChangeAspect="1"/>
            </p:cNvSpPr>
            <p:nvPr/>
          </p:nvSpPr>
          <p:spPr bwMode="auto">
            <a:xfrm>
              <a:off x="8037513" y="3389313"/>
              <a:ext cx="158750" cy="260350"/>
            </a:xfrm>
            <a:custGeom>
              <a:avLst/>
              <a:gdLst>
                <a:gd name="T0" fmla="*/ 2147483647 w 182"/>
                <a:gd name="T1" fmla="*/ 2147483647 h 281"/>
                <a:gd name="T2" fmla="*/ 2147483647 w 182"/>
                <a:gd name="T3" fmla="*/ 2147483647 h 281"/>
                <a:gd name="T4" fmla="*/ 2147483647 w 182"/>
                <a:gd name="T5" fmla="*/ 2147483647 h 281"/>
                <a:gd name="T6" fmla="*/ 2147483647 w 182"/>
                <a:gd name="T7" fmla="*/ 2147483647 h 281"/>
                <a:gd name="T8" fmla="*/ 2147483647 w 182"/>
                <a:gd name="T9" fmla="*/ 2147483647 h 281"/>
                <a:gd name="T10" fmla="*/ 2147483647 w 182"/>
                <a:gd name="T11" fmla="*/ 2147483647 h 281"/>
                <a:gd name="T12" fmla="*/ 2147483647 w 182"/>
                <a:gd name="T13" fmla="*/ 2147483647 h 281"/>
                <a:gd name="T14" fmla="*/ 2147483647 w 182"/>
                <a:gd name="T15" fmla="*/ 2147483647 h 281"/>
                <a:gd name="T16" fmla="*/ 2147483647 w 182"/>
                <a:gd name="T17" fmla="*/ 2147483647 h 281"/>
                <a:gd name="T18" fmla="*/ 2147483647 w 182"/>
                <a:gd name="T19" fmla="*/ 2147483647 h 281"/>
                <a:gd name="T20" fmla="*/ 2147483647 w 182"/>
                <a:gd name="T21" fmla="*/ 2147483647 h 281"/>
                <a:gd name="T22" fmla="*/ 2147483647 w 182"/>
                <a:gd name="T23" fmla="*/ 2147483647 h 281"/>
                <a:gd name="T24" fmla="*/ 2147483647 w 182"/>
                <a:gd name="T25" fmla="*/ 2147483647 h 281"/>
                <a:gd name="T26" fmla="*/ 2147483647 w 182"/>
                <a:gd name="T27" fmla="*/ 2147483647 h 281"/>
                <a:gd name="T28" fmla="*/ 2147483647 w 182"/>
                <a:gd name="T29" fmla="*/ 2147483647 h 281"/>
                <a:gd name="T30" fmla="*/ 0 w 182"/>
                <a:gd name="T31" fmla="*/ 2147483647 h 281"/>
                <a:gd name="T32" fmla="*/ 2147483647 w 182"/>
                <a:gd name="T33" fmla="*/ 2147483647 h 281"/>
                <a:gd name="T34" fmla="*/ 2147483647 w 182"/>
                <a:gd name="T35" fmla="*/ 0 h 281"/>
                <a:gd name="T36" fmla="*/ 2147483647 w 182"/>
                <a:gd name="T37" fmla="*/ 2147483647 h 281"/>
                <a:gd name="T38" fmla="*/ 2147483647 w 182"/>
                <a:gd name="T39" fmla="*/ 2147483647 h 281"/>
                <a:gd name="T40" fmla="*/ 2147483647 w 182"/>
                <a:gd name="T41" fmla="*/ 2147483647 h 281"/>
                <a:gd name="T42" fmla="*/ 2147483647 w 182"/>
                <a:gd name="T43" fmla="*/ 2147483647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281"/>
                <a:gd name="T68" fmla="*/ 182 w 182"/>
                <a:gd name="T69" fmla="*/ 281 h 2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281">
                  <a:moveTo>
                    <a:pt x="126" y="281"/>
                  </a:moveTo>
                  <a:lnTo>
                    <a:pt x="87" y="273"/>
                  </a:lnTo>
                  <a:lnTo>
                    <a:pt x="87" y="258"/>
                  </a:lnTo>
                  <a:lnTo>
                    <a:pt x="39" y="226"/>
                  </a:lnTo>
                  <a:lnTo>
                    <a:pt x="39" y="219"/>
                  </a:lnTo>
                  <a:lnTo>
                    <a:pt x="39" y="187"/>
                  </a:lnTo>
                  <a:lnTo>
                    <a:pt x="24" y="187"/>
                  </a:lnTo>
                  <a:lnTo>
                    <a:pt x="32" y="187"/>
                  </a:lnTo>
                  <a:lnTo>
                    <a:pt x="32" y="164"/>
                  </a:lnTo>
                  <a:lnTo>
                    <a:pt x="24" y="148"/>
                  </a:lnTo>
                  <a:lnTo>
                    <a:pt x="32" y="133"/>
                  </a:lnTo>
                  <a:lnTo>
                    <a:pt x="24" y="125"/>
                  </a:lnTo>
                  <a:lnTo>
                    <a:pt x="24" y="102"/>
                  </a:lnTo>
                  <a:lnTo>
                    <a:pt x="8" y="71"/>
                  </a:lnTo>
                  <a:lnTo>
                    <a:pt x="24" y="62"/>
                  </a:lnTo>
                  <a:lnTo>
                    <a:pt x="0" y="39"/>
                  </a:lnTo>
                  <a:lnTo>
                    <a:pt x="8" y="16"/>
                  </a:lnTo>
                  <a:lnTo>
                    <a:pt x="182" y="0"/>
                  </a:lnTo>
                  <a:lnTo>
                    <a:pt x="158" y="39"/>
                  </a:lnTo>
                  <a:lnTo>
                    <a:pt x="150" y="94"/>
                  </a:lnTo>
                  <a:lnTo>
                    <a:pt x="126" y="273"/>
                  </a:lnTo>
                  <a:lnTo>
                    <a:pt x="126" y="28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3" name="Freeform 119">
              <a:extLst>
                <a:ext uri="{FF2B5EF4-FFF2-40B4-BE49-F238E27FC236}">
                  <a16:creationId xmlns:a16="http://schemas.microsoft.com/office/drawing/2014/main" id="{C5BF5716-42F9-4092-AEF9-2763130BD2E2}"/>
                </a:ext>
              </a:extLst>
            </p:cNvPr>
            <p:cNvSpPr>
              <a:spLocks noChangeAspect="1"/>
            </p:cNvSpPr>
            <p:nvPr/>
          </p:nvSpPr>
          <p:spPr bwMode="auto">
            <a:xfrm>
              <a:off x="7404100" y="2432050"/>
              <a:ext cx="255588" cy="252413"/>
            </a:xfrm>
            <a:custGeom>
              <a:avLst/>
              <a:gdLst>
                <a:gd name="T0" fmla="*/ 2147483647 w 291"/>
                <a:gd name="T1" fmla="*/ 2147483647 h 273"/>
                <a:gd name="T2" fmla="*/ 2147483647 w 291"/>
                <a:gd name="T3" fmla="*/ 2147483647 h 273"/>
                <a:gd name="T4" fmla="*/ 2147483647 w 291"/>
                <a:gd name="T5" fmla="*/ 2147483647 h 273"/>
                <a:gd name="T6" fmla="*/ 2147483647 w 291"/>
                <a:gd name="T7" fmla="*/ 2147483647 h 273"/>
                <a:gd name="T8" fmla="*/ 2147483647 w 291"/>
                <a:gd name="T9" fmla="*/ 2147483647 h 273"/>
                <a:gd name="T10" fmla="*/ 2147483647 w 291"/>
                <a:gd name="T11" fmla="*/ 2147483647 h 273"/>
                <a:gd name="T12" fmla="*/ 0 w 291"/>
                <a:gd name="T13" fmla="*/ 2147483647 h 273"/>
                <a:gd name="T14" fmla="*/ 0 w 291"/>
                <a:gd name="T15" fmla="*/ 2147483647 h 273"/>
                <a:gd name="T16" fmla="*/ 2147483647 w 291"/>
                <a:gd name="T17" fmla="*/ 0 h 273"/>
                <a:gd name="T18" fmla="*/ 2147483647 w 291"/>
                <a:gd name="T19" fmla="*/ 2147483647 h 273"/>
                <a:gd name="T20" fmla="*/ 2147483647 w 291"/>
                <a:gd name="T21" fmla="*/ 2147483647 h 273"/>
                <a:gd name="T22" fmla="*/ 2147483647 w 291"/>
                <a:gd name="T23" fmla="*/ 2147483647 h 273"/>
                <a:gd name="T24" fmla="*/ 2147483647 w 291"/>
                <a:gd name="T25" fmla="*/ 2147483647 h 2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1"/>
                <a:gd name="T40" fmla="*/ 0 h 273"/>
                <a:gd name="T41" fmla="*/ 291 w 291"/>
                <a:gd name="T42" fmla="*/ 273 h 2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1" h="273">
                  <a:moveTo>
                    <a:pt x="228" y="110"/>
                  </a:moveTo>
                  <a:lnTo>
                    <a:pt x="236" y="156"/>
                  </a:lnTo>
                  <a:lnTo>
                    <a:pt x="291" y="195"/>
                  </a:lnTo>
                  <a:lnTo>
                    <a:pt x="275" y="219"/>
                  </a:lnTo>
                  <a:lnTo>
                    <a:pt x="275" y="226"/>
                  </a:lnTo>
                  <a:lnTo>
                    <a:pt x="110" y="273"/>
                  </a:lnTo>
                  <a:lnTo>
                    <a:pt x="0" y="203"/>
                  </a:lnTo>
                  <a:lnTo>
                    <a:pt x="0" y="156"/>
                  </a:lnTo>
                  <a:lnTo>
                    <a:pt x="133" y="0"/>
                  </a:lnTo>
                  <a:lnTo>
                    <a:pt x="149" y="32"/>
                  </a:lnTo>
                  <a:lnTo>
                    <a:pt x="173" y="62"/>
                  </a:lnTo>
                  <a:lnTo>
                    <a:pt x="197" y="78"/>
                  </a:lnTo>
                  <a:lnTo>
                    <a:pt x="228" y="110"/>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4" name="Freeform 120">
              <a:extLst>
                <a:ext uri="{FF2B5EF4-FFF2-40B4-BE49-F238E27FC236}">
                  <a16:creationId xmlns:a16="http://schemas.microsoft.com/office/drawing/2014/main" id="{D489A423-C81B-4662-9312-6F1A208CD6C4}"/>
                </a:ext>
              </a:extLst>
            </p:cNvPr>
            <p:cNvSpPr>
              <a:spLocks noChangeAspect="1"/>
            </p:cNvSpPr>
            <p:nvPr/>
          </p:nvSpPr>
          <p:spPr bwMode="auto">
            <a:xfrm>
              <a:off x="6624638" y="1663700"/>
              <a:ext cx="230187" cy="268288"/>
            </a:xfrm>
            <a:custGeom>
              <a:avLst/>
              <a:gdLst>
                <a:gd name="T0" fmla="*/ 2147483647 w 260"/>
                <a:gd name="T1" fmla="*/ 0 h 290"/>
                <a:gd name="T2" fmla="*/ 2147483647 w 260"/>
                <a:gd name="T3" fmla="*/ 2147483647 h 290"/>
                <a:gd name="T4" fmla="*/ 2147483647 w 260"/>
                <a:gd name="T5" fmla="*/ 2147483647 h 290"/>
                <a:gd name="T6" fmla="*/ 2147483647 w 260"/>
                <a:gd name="T7" fmla="*/ 2147483647 h 290"/>
                <a:gd name="T8" fmla="*/ 2147483647 w 260"/>
                <a:gd name="T9" fmla="*/ 2147483647 h 290"/>
                <a:gd name="T10" fmla="*/ 2147483647 w 260"/>
                <a:gd name="T11" fmla="*/ 2147483647 h 290"/>
                <a:gd name="T12" fmla="*/ 2147483647 w 260"/>
                <a:gd name="T13" fmla="*/ 2147483647 h 290"/>
                <a:gd name="T14" fmla="*/ 2147483647 w 260"/>
                <a:gd name="T15" fmla="*/ 2147483647 h 290"/>
                <a:gd name="T16" fmla="*/ 2147483647 w 260"/>
                <a:gd name="T17" fmla="*/ 2147483647 h 290"/>
                <a:gd name="T18" fmla="*/ 2147483647 w 260"/>
                <a:gd name="T19" fmla="*/ 2147483647 h 290"/>
                <a:gd name="T20" fmla="*/ 2147483647 w 260"/>
                <a:gd name="T21" fmla="*/ 2147483647 h 290"/>
                <a:gd name="T22" fmla="*/ 2147483647 w 260"/>
                <a:gd name="T23" fmla="*/ 2147483647 h 290"/>
                <a:gd name="T24" fmla="*/ 2147483647 w 260"/>
                <a:gd name="T25" fmla="*/ 2147483647 h 290"/>
                <a:gd name="T26" fmla="*/ 0 w 260"/>
                <a:gd name="T27" fmla="*/ 2147483647 h 290"/>
                <a:gd name="T28" fmla="*/ 2147483647 w 260"/>
                <a:gd name="T29" fmla="*/ 2147483647 h 290"/>
                <a:gd name="T30" fmla="*/ 0 w 260"/>
                <a:gd name="T31" fmla="*/ 2147483647 h 290"/>
                <a:gd name="T32" fmla="*/ 2147483647 w 260"/>
                <a:gd name="T33" fmla="*/ 2147483647 h 290"/>
                <a:gd name="T34" fmla="*/ 2147483647 w 260"/>
                <a:gd name="T35" fmla="*/ 2147483647 h 290"/>
                <a:gd name="T36" fmla="*/ 2147483647 w 260"/>
                <a:gd name="T37" fmla="*/ 2147483647 h 290"/>
                <a:gd name="T38" fmla="*/ 2147483647 w 260"/>
                <a:gd name="T39" fmla="*/ 2147483647 h 290"/>
                <a:gd name="T40" fmla="*/ 2147483647 w 260"/>
                <a:gd name="T41" fmla="*/ 2147483647 h 290"/>
                <a:gd name="T42" fmla="*/ 2147483647 w 260"/>
                <a:gd name="T43" fmla="*/ 2147483647 h 290"/>
                <a:gd name="T44" fmla="*/ 2147483647 w 260"/>
                <a:gd name="T45" fmla="*/ 2147483647 h 290"/>
                <a:gd name="T46" fmla="*/ 2147483647 w 260"/>
                <a:gd name="T47" fmla="*/ 2147483647 h 290"/>
                <a:gd name="T48" fmla="*/ 2147483647 w 260"/>
                <a:gd name="T49" fmla="*/ 2147483647 h 290"/>
                <a:gd name="T50" fmla="*/ 2147483647 w 260"/>
                <a:gd name="T51" fmla="*/ 0 h 290"/>
                <a:gd name="T52" fmla="*/ 2147483647 w 260"/>
                <a:gd name="T53" fmla="*/ 0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0"/>
                <a:gd name="T82" fmla="*/ 0 h 290"/>
                <a:gd name="T83" fmla="*/ 260 w 260"/>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0" h="290">
                  <a:moveTo>
                    <a:pt x="220" y="0"/>
                  </a:moveTo>
                  <a:lnTo>
                    <a:pt x="236" y="94"/>
                  </a:lnTo>
                  <a:lnTo>
                    <a:pt x="260" y="117"/>
                  </a:lnTo>
                  <a:lnTo>
                    <a:pt x="212" y="149"/>
                  </a:lnTo>
                  <a:lnTo>
                    <a:pt x="212" y="172"/>
                  </a:lnTo>
                  <a:lnTo>
                    <a:pt x="205" y="180"/>
                  </a:lnTo>
                  <a:lnTo>
                    <a:pt x="205" y="290"/>
                  </a:lnTo>
                  <a:lnTo>
                    <a:pt x="150" y="274"/>
                  </a:lnTo>
                  <a:lnTo>
                    <a:pt x="150" y="266"/>
                  </a:lnTo>
                  <a:lnTo>
                    <a:pt x="157" y="274"/>
                  </a:lnTo>
                  <a:lnTo>
                    <a:pt x="150" y="258"/>
                  </a:lnTo>
                  <a:lnTo>
                    <a:pt x="54" y="274"/>
                  </a:lnTo>
                  <a:lnTo>
                    <a:pt x="24" y="258"/>
                  </a:lnTo>
                  <a:lnTo>
                    <a:pt x="0" y="227"/>
                  </a:lnTo>
                  <a:lnTo>
                    <a:pt x="47" y="227"/>
                  </a:lnTo>
                  <a:lnTo>
                    <a:pt x="0" y="204"/>
                  </a:lnTo>
                  <a:lnTo>
                    <a:pt x="63" y="196"/>
                  </a:lnTo>
                  <a:lnTo>
                    <a:pt x="47" y="180"/>
                  </a:lnTo>
                  <a:lnTo>
                    <a:pt x="63" y="172"/>
                  </a:lnTo>
                  <a:lnTo>
                    <a:pt x="47" y="149"/>
                  </a:lnTo>
                  <a:lnTo>
                    <a:pt x="78" y="141"/>
                  </a:lnTo>
                  <a:lnTo>
                    <a:pt x="54" y="133"/>
                  </a:lnTo>
                  <a:lnTo>
                    <a:pt x="63" y="85"/>
                  </a:lnTo>
                  <a:lnTo>
                    <a:pt x="86" y="85"/>
                  </a:lnTo>
                  <a:lnTo>
                    <a:pt x="63" y="54"/>
                  </a:lnTo>
                  <a:lnTo>
                    <a:pt x="86" y="0"/>
                  </a:lnTo>
                  <a:lnTo>
                    <a:pt x="22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5" name="Freeform 121">
              <a:extLst>
                <a:ext uri="{FF2B5EF4-FFF2-40B4-BE49-F238E27FC236}">
                  <a16:creationId xmlns:a16="http://schemas.microsoft.com/office/drawing/2014/main" id="{0960EB9C-0DB2-4641-8422-F94F5AA4D1CC}"/>
                </a:ext>
              </a:extLst>
            </p:cNvPr>
            <p:cNvSpPr>
              <a:spLocks noChangeAspect="1"/>
            </p:cNvSpPr>
            <p:nvPr/>
          </p:nvSpPr>
          <p:spPr bwMode="auto">
            <a:xfrm>
              <a:off x="6540500" y="3222625"/>
              <a:ext cx="254000" cy="144463"/>
            </a:xfrm>
            <a:custGeom>
              <a:avLst/>
              <a:gdLst>
                <a:gd name="T0" fmla="*/ 2147483647 w 291"/>
                <a:gd name="T1" fmla="*/ 2147483647 h 156"/>
                <a:gd name="T2" fmla="*/ 2147483647 w 291"/>
                <a:gd name="T3" fmla="*/ 2147483647 h 156"/>
                <a:gd name="T4" fmla="*/ 2147483647 w 291"/>
                <a:gd name="T5" fmla="*/ 2147483647 h 156"/>
                <a:gd name="T6" fmla="*/ 2147483647 w 291"/>
                <a:gd name="T7" fmla="*/ 2147483647 h 156"/>
                <a:gd name="T8" fmla="*/ 0 w 291"/>
                <a:gd name="T9" fmla="*/ 0 h 156"/>
                <a:gd name="T10" fmla="*/ 2147483647 w 291"/>
                <a:gd name="T11" fmla="*/ 0 h 156"/>
                <a:gd name="T12" fmla="*/ 2147483647 w 291"/>
                <a:gd name="T13" fmla="*/ 2147483647 h 156"/>
                <a:gd name="T14" fmla="*/ 2147483647 w 291"/>
                <a:gd name="T15" fmla="*/ 2147483647 h 156"/>
                <a:gd name="T16" fmla="*/ 2147483647 w 291"/>
                <a:gd name="T17" fmla="*/ 2147483647 h 156"/>
                <a:gd name="T18" fmla="*/ 2147483647 w 291"/>
                <a:gd name="T19" fmla="*/ 2147483647 h 156"/>
                <a:gd name="T20" fmla="*/ 2147483647 w 291"/>
                <a:gd name="T21" fmla="*/ 2147483647 h 156"/>
                <a:gd name="T22" fmla="*/ 2147483647 w 291"/>
                <a:gd name="T23" fmla="*/ 2147483647 h 156"/>
                <a:gd name="T24" fmla="*/ 2147483647 w 291"/>
                <a:gd name="T25" fmla="*/ 2147483647 h 156"/>
                <a:gd name="T26" fmla="*/ 2147483647 w 291"/>
                <a:gd name="T27" fmla="*/ 2147483647 h 156"/>
                <a:gd name="T28" fmla="*/ 2147483647 w 291"/>
                <a:gd name="T29" fmla="*/ 2147483647 h 156"/>
                <a:gd name="T30" fmla="*/ 2147483647 w 291"/>
                <a:gd name="T31" fmla="*/ 2147483647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1"/>
                <a:gd name="T49" fmla="*/ 0 h 156"/>
                <a:gd name="T50" fmla="*/ 291 w 291"/>
                <a:gd name="T51" fmla="*/ 156 h 1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1" h="156">
                  <a:moveTo>
                    <a:pt x="71" y="156"/>
                  </a:moveTo>
                  <a:lnTo>
                    <a:pt x="78" y="125"/>
                  </a:lnTo>
                  <a:lnTo>
                    <a:pt x="63" y="102"/>
                  </a:lnTo>
                  <a:lnTo>
                    <a:pt x="63" y="63"/>
                  </a:lnTo>
                  <a:lnTo>
                    <a:pt x="0" y="0"/>
                  </a:lnTo>
                  <a:lnTo>
                    <a:pt x="126" y="0"/>
                  </a:lnTo>
                  <a:lnTo>
                    <a:pt x="126" y="7"/>
                  </a:lnTo>
                  <a:lnTo>
                    <a:pt x="275" y="7"/>
                  </a:lnTo>
                  <a:lnTo>
                    <a:pt x="275" y="31"/>
                  </a:lnTo>
                  <a:lnTo>
                    <a:pt x="291" y="31"/>
                  </a:lnTo>
                  <a:lnTo>
                    <a:pt x="275" y="63"/>
                  </a:lnTo>
                  <a:lnTo>
                    <a:pt x="252" y="70"/>
                  </a:lnTo>
                  <a:lnTo>
                    <a:pt x="220" y="125"/>
                  </a:lnTo>
                  <a:lnTo>
                    <a:pt x="149" y="132"/>
                  </a:lnTo>
                  <a:lnTo>
                    <a:pt x="78" y="156"/>
                  </a:lnTo>
                  <a:lnTo>
                    <a:pt x="71" y="15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6" name="Freeform 122">
              <a:extLst>
                <a:ext uri="{FF2B5EF4-FFF2-40B4-BE49-F238E27FC236}">
                  <a16:creationId xmlns:a16="http://schemas.microsoft.com/office/drawing/2014/main" id="{DF367AB8-E50E-4109-85B9-0F0DA79C77DD}"/>
                </a:ext>
              </a:extLst>
            </p:cNvPr>
            <p:cNvSpPr>
              <a:spLocks noChangeAspect="1"/>
            </p:cNvSpPr>
            <p:nvPr/>
          </p:nvSpPr>
          <p:spPr bwMode="auto">
            <a:xfrm>
              <a:off x="7185025" y="2474913"/>
              <a:ext cx="219075" cy="246062"/>
            </a:xfrm>
            <a:custGeom>
              <a:avLst/>
              <a:gdLst>
                <a:gd name="T0" fmla="*/ 2147483647 w 252"/>
                <a:gd name="T1" fmla="*/ 2147483647 h 267"/>
                <a:gd name="T2" fmla="*/ 2147483647 w 252"/>
                <a:gd name="T3" fmla="*/ 2147483647 h 267"/>
                <a:gd name="T4" fmla="*/ 0 w 252"/>
                <a:gd name="T5" fmla="*/ 2147483647 h 267"/>
                <a:gd name="T6" fmla="*/ 0 w 252"/>
                <a:gd name="T7" fmla="*/ 2147483647 h 267"/>
                <a:gd name="T8" fmla="*/ 2147483647 w 252"/>
                <a:gd name="T9" fmla="*/ 2147483647 h 267"/>
                <a:gd name="T10" fmla="*/ 2147483647 w 252"/>
                <a:gd name="T11" fmla="*/ 0 h 267"/>
                <a:gd name="T12" fmla="*/ 2147483647 w 252"/>
                <a:gd name="T13" fmla="*/ 2147483647 h 267"/>
                <a:gd name="T14" fmla="*/ 2147483647 w 252"/>
                <a:gd name="T15" fmla="*/ 2147483647 h 267"/>
                <a:gd name="T16" fmla="*/ 2147483647 w 252"/>
                <a:gd name="T17" fmla="*/ 2147483647 h 267"/>
                <a:gd name="T18" fmla="*/ 2147483647 w 252"/>
                <a:gd name="T19" fmla="*/ 2147483647 h 267"/>
                <a:gd name="T20" fmla="*/ 2147483647 w 252"/>
                <a:gd name="T21" fmla="*/ 2147483647 h 267"/>
                <a:gd name="T22" fmla="*/ 2147483647 w 252"/>
                <a:gd name="T23" fmla="*/ 2147483647 h 267"/>
                <a:gd name="T24" fmla="*/ 2147483647 w 252"/>
                <a:gd name="T25" fmla="*/ 2147483647 h 267"/>
                <a:gd name="T26" fmla="*/ 2147483647 w 252"/>
                <a:gd name="T27" fmla="*/ 2147483647 h 267"/>
                <a:gd name="T28" fmla="*/ 2147483647 w 252"/>
                <a:gd name="T29" fmla="*/ 2147483647 h 267"/>
                <a:gd name="T30" fmla="*/ 2147483647 w 252"/>
                <a:gd name="T31" fmla="*/ 2147483647 h 267"/>
                <a:gd name="T32" fmla="*/ 2147483647 w 252"/>
                <a:gd name="T33" fmla="*/ 2147483647 h 267"/>
                <a:gd name="T34" fmla="*/ 2147483647 w 252"/>
                <a:gd name="T35" fmla="*/ 2147483647 h 2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2"/>
                <a:gd name="T55" fmla="*/ 0 h 267"/>
                <a:gd name="T56" fmla="*/ 252 w 252"/>
                <a:gd name="T57" fmla="*/ 267 h 2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2" h="267">
                  <a:moveTo>
                    <a:pt x="87" y="212"/>
                  </a:moveTo>
                  <a:lnTo>
                    <a:pt x="64" y="180"/>
                  </a:lnTo>
                  <a:lnTo>
                    <a:pt x="0" y="180"/>
                  </a:lnTo>
                  <a:lnTo>
                    <a:pt x="0" y="158"/>
                  </a:lnTo>
                  <a:lnTo>
                    <a:pt x="71" y="63"/>
                  </a:lnTo>
                  <a:lnTo>
                    <a:pt x="87" y="0"/>
                  </a:lnTo>
                  <a:lnTo>
                    <a:pt x="205" y="79"/>
                  </a:lnTo>
                  <a:lnTo>
                    <a:pt x="213" y="79"/>
                  </a:lnTo>
                  <a:lnTo>
                    <a:pt x="252" y="110"/>
                  </a:lnTo>
                  <a:lnTo>
                    <a:pt x="252" y="158"/>
                  </a:lnTo>
                  <a:lnTo>
                    <a:pt x="252" y="180"/>
                  </a:lnTo>
                  <a:lnTo>
                    <a:pt x="236" y="173"/>
                  </a:lnTo>
                  <a:lnTo>
                    <a:pt x="149" y="227"/>
                  </a:lnTo>
                  <a:lnTo>
                    <a:pt x="149" y="236"/>
                  </a:lnTo>
                  <a:lnTo>
                    <a:pt x="142" y="236"/>
                  </a:lnTo>
                  <a:lnTo>
                    <a:pt x="149" y="244"/>
                  </a:lnTo>
                  <a:lnTo>
                    <a:pt x="126" y="267"/>
                  </a:lnTo>
                  <a:lnTo>
                    <a:pt x="87" y="21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7" name="Freeform 123">
              <a:extLst>
                <a:ext uri="{FF2B5EF4-FFF2-40B4-BE49-F238E27FC236}">
                  <a16:creationId xmlns:a16="http://schemas.microsoft.com/office/drawing/2014/main" id="{42CC4298-1430-417E-AF6B-956A5899B2C1}"/>
                </a:ext>
              </a:extLst>
            </p:cNvPr>
            <p:cNvSpPr>
              <a:spLocks noChangeAspect="1"/>
            </p:cNvSpPr>
            <p:nvPr/>
          </p:nvSpPr>
          <p:spPr bwMode="auto">
            <a:xfrm>
              <a:off x="7426325" y="2330450"/>
              <a:ext cx="233363" cy="173038"/>
            </a:xfrm>
            <a:custGeom>
              <a:avLst/>
              <a:gdLst>
                <a:gd name="T0" fmla="*/ 2147483647 w 266"/>
                <a:gd name="T1" fmla="*/ 0 h 189"/>
                <a:gd name="T2" fmla="*/ 2147483647 w 266"/>
                <a:gd name="T3" fmla="*/ 2147483647 h 189"/>
                <a:gd name="T4" fmla="*/ 2147483647 w 266"/>
                <a:gd name="T5" fmla="*/ 2147483647 h 189"/>
                <a:gd name="T6" fmla="*/ 2147483647 w 266"/>
                <a:gd name="T7" fmla="*/ 2147483647 h 189"/>
                <a:gd name="T8" fmla="*/ 2147483647 w 266"/>
                <a:gd name="T9" fmla="*/ 2147483647 h 189"/>
                <a:gd name="T10" fmla="*/ 2147483647 w 266"/>
                <a:gd name="T11" fmla="*/ 2147483647 h 189"/>
                <a:gd name="T12" fmla="*/ 2147483647 w 266"/>
                <a:gd name="T13" fmla="*/ 2147483647 h 189"/>
                <a:gd name="T14" fmla="*/ 2147483647 w 266"/>
                <a:gd name="T15" fmla="*/ 2147483647 h 189"/>
                <a:gd name="T16" fmla="*/ 2147483647 w 266"/>
                <a:gd name="T17" fmla="*/ 2147483647 h 189"/>
                <a:gd name="T18" fmla="*/ 2147483647 w 266"/>
                <a:gd name="T19" fmla="*/ 2147483647 h 189"/>
                <a:gd name="T20" fmla="*/ 2147483647 w 266"/>
                <a:gd name="T21" fmla="*/ 2147483647 h 189"/>
                <a:gd name="T22" fmla="*/ 2147483647 w 266"/>
                <a:gd name="T23" fmla="*/ 2147483647 h 189"/>
                <a:gd name="T24" fmla="*/ 2147483647 w 266"/>
                <a:gd name="T25" fmla="*/ 2147483647 h 189"/>
                <a:gd name="T26" fmla="*/ 2147483647 w 266"/>
                <a:gd name="T27" fmla="*/ 2147483647 h 189"/>
                <a:gd name="T28" fmla="*/ 2147483647 w 266"/>
                <a:gd name="T29" fmla="*/ 2147483647 h 189"/>
                <a:gd name="T30" fmla="*/ 2147483647 w 266"/>
                <a:gd name="T31" fmla="*/ 2147483647 h 189"/>
                <a:gd name="T32" fmla="*/ 2147483647 w 266"/>
                <a:gd name="T33" fmla="*/ 2147483647 h 189"/>
                <a:gd name="T34" fmla="*/ 0 w 266"/>
                <a:gd name="T35" fmla="*/ 2147483647 h 189"/>
                <a:gd name="T36" fmla="*/ 2147483647 w 266"/>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6"/>
                <a:gd name="T58" fmla="*/ 0 h 189"/>
                <a:gd name="T59" fmla="*/ 266 w 266"/>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6" h="189">
                  <a:moveTo>
                    <a:pt x="86" y="0"/>
                  </a:moveTo>
                  <a:lnTo>
                    <a:pt x="109" y="23"/>
                  </a:lnTo>
                  <a:lnTo>
                    <a:pt x="156" y="31"/>
                  </a:lnTo>
                  <a:lnTo>
                    <a:pt x="235" y="86"/>
                  </a:lnTo>
                  <a:lnTo>
                    <a:pt x="266" y="86"/>
                  </a:lnTo>
                  <a:lnTo>
                    <a:pt x="242" y="110"/>
                  </a:lnTo>
                  <a:lnTo>
                    <a:pt x="250" y="110"/>
                  </a:lnTo>
                  <a:lnTo>
                    <a:pt x="250" y="149"/>
                  </a:lnTo>
                  <a:lnTo>
                    <a:pt x="250" y="173"/>
                  </a:lnTo>
                  <a:lnTo>
                    <a:pt x="173" y="189"/>
                  </a:lnTo>
                  <a:lnTo>
                    <a:pt x="149" y="173"/>
                  </a:lnTo>
                  <a:lnTo>
                    <a:pt x="125" y="142"/>
                  </a:lnTo>
                  <a:lnTo>
                    <a:pt x="109" y="110"/>
                  </a:lnTo>
                  <a:lnTo>
                    <a:pt x="55" y="86"/>
                  </a:lnTo>
                  <a:lnTo>
                    <a:pt x="39" y="71"/>
                  </a:lnTo>
                  <a:lnTo>
                    <a:pt x="39" y="62"/>
                  </a:lnTo>
                  <a:lnTo>
                    <a:pt x="23" y="62"/>
                  </a:lnTo>
                  <a:lnTo>
                    <a:pt x="0" y="39"/>
                  </a:lnTo>
                  <a:lnTo>
                    <a:pt x="86"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8" name="Freeform 124">
              <a:extLst>
                <a:ext uri="{FF2B5EF4-FFF2-40B4-BE49-F238E27FC236}">
                  <a16:creationId xmlns:a16="http://schemas.microsoft.com/office/drawing/2014/main" id="{D7394C59-F8C2-42AB-87C6-6A0E888A7EE7}"/>
                </a:ext>
              </a:extLst>
            </p:cNvPr>
            <p:cNvSpPr>
              <a:spLocks noChangeAspect="1"/>
            </p:cNvSpPr>
            <p:nvPr/>
          </p:nvSpPr>
          <p:spPr bwMode="auto">
            <a:xfrm>
              <a:off x="7640638" y="2281238"/>
              <a:ext cx="320675" cy="222250"/>
            </a:xfrm>
            <a:custGeom>
              <a:avLst/>
              <a:gdLst>
                <a:gd name="T0" fmla="*/ 2147483647 w 369"/>
                <a:gd name="T1" fmla="*/ 2147483647 h 242"/>
                <a:gd name="T2" fmla="*/ 2147483647 w 369"/>
                <a:gd name="T3" fmla="*/ 2147483647 h 242"/>
                <a:gd name="T4" fmla="*/ 2147483647 w 369"/>
                <a:gd name="T5" fmla="*/ 2147483647 h 242"/>
                <a:gd name="T6" fmla="*/ 2147483647 w 369"/>
                <a:gd name="T7" fmla="*/ 2147483647 h 242"/>
                <a:gd name="T8" fmla="*/ 2147483647 w 369"/>
                <a:gd name="T9" fmla="*/ 0 h 242"/>
                <a:gd name="T10" fmla="*/ 2147483647 w 369"/>
                <a:gd name="T11" fmla="*/ 2147483647 h 242"/>
                <a:gd name="T12" fmla="*/ 2147483647 w 369"/>
                <a:gd name="T13" fmla="*/ 0 h 242"/>
                <a:gd name="T14" fmla="*/ 2147483647 w 369"/>
                <a:gd name="T15" fmla="*/ 2147483647 h 242"/>
                <a:gd name="T16" fmla="*/ 2147483647 w 369"/>
                <a:gd name="T17" fmla="*/ 2147483647 h 242"/>
                <a:gd name="T18" fmla="*/ 2147483647 w 369"/>
                <a:gd name="T19" fmla="*/ 2147483647 h 242"/>
                <a:gd name="T20" fmla="*/ 2147483647 w 369"/>
                <a:gd name="T21" fmla="*/ 2147483647 h 242"/>
                <a:gd name="T22" fmla="*/ 2147483647 w 369"/>
                <a:gd name="T23" fmla="*/ 2147483647 h 242"/>
                <a:gd name="T24" fmla="*/ 2147483647 w 369"/>
                <a:gd name="T25" fmla="*/ 2147483647 h 242"/>
                <a:gd name="T26" fmla="*/ 2147483647 w 369"/>
                <a:gd name="T27" fmla="*/ 2147483647 h 242"/>
                <a:gd name="T28" fmla="*/ 2147483647 w 369"/>
                <a:gd name="T29" fmla="*/ 2147483647 h 242"/>
                <a:gd name="T30" fmla="*/ 2147483647 w 369"/>
                <a:gd name="T31" fmla="*/ 2147483647 h 242"/>
                <a:gd name="T32" fmla="*/ 2147483647 w 369"/>
                <a:gd name="T33" fmla="*/ 2147483647 h 242"/>
                <a:gd name="T34" fmla="*/ 2147483647 w 369"/>
                <a:gd name="T35" fmla="*/ 2147483647 h 242"/>
                <a:gd name="T36" fmla="*/ 2147483647 w 369"/>
                <a:gd name="T37" fmla="*/ 2147483647 h 242"/>
                <a:gd name="T38" fmla="*/ 2147483647 w 369"/>
                <a:gd name="T39" fmla="*/ 2147483647 h 242"/>
                <a:gd name="T40" fmla="*/ 2147483647 w 369"/>
                <a:gd name="T41" fmla="*/ 2147483647 h 242"/>
                <a:gd name="T42" fmla="*/ 0 w 369"/>
                <a:gd name="T43" fmla="*/ 2147483647 h 242"/>
                <a:gd name="T44" fmla="*/ 2147483647 w 369"/>
                <a:gd name="T45" fmla="*/ 2147483647 h 242"/>
                <a:gd name="T46" fmla="*/ 2147483647 w 369"/>
                <a:gd name="T47" fmla="*/ 2147483647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9"/>
                <a:gd name="T73" fmla="*/ 0 h 242"/>
                <a:gd name="T74" fmla="*/ 369 w 369"/>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9" h="242">
                  <a:moveTo>
                    <a:pt x="39" y="94"/>
                  </a:moveTo>
                  <a:lnTo>
                    <a:pt x="24" y="62"/>
                  </a:lnTo>
                  <a:lnTo>
                    <a:pt x="32" y="32"/>
                  </a:lnTo>
                  <a:lnTo>
                    <a:pt x="79" y="32"/>
                  </a:lnTo>
                  <a:lnTo>
                    <a:pt x="126" y="0"/>
                  </a:lnTo>
                  <a:lnTo>
                    <a:pt x="181" y="23"/>
                  </a:lnTo>
                  <a:lnTo>
                    <a:pt x="236" y="0"/>
                  </a:lnTo>
                  <a:lnTo>
                    <a:pt x="267" y="15"/>
                  </a:lnTo>
                  <a:lnTo>
                    <a:pt x="252" y="23"/>
                  </a:lnTo>
                  <a:lnTo>
                    <a:pt x="267" y="32"/>
                  </a:lnTo>
                  <a:lnTo>
                    <a:pt x="369" y="55"/>
                  </a:lnTo>
                  <a:lnTo>
                    <a:pt x="362" y="78"/>
                  </a:lnTo>
                  <a:lnTo>
                    <a:pt x="306" y="94"/>
                  </a:lnTo>
                  <a:lnTo>
                    <a:pt x="236" y="172"/>
                  </a:lnTo>
                  <a:lnTo>
                    <a:pt x="220" y="179"/>
                  </a:lnTo>
                  <a:lnTo>
                    <a:pt x="252" y="226"/>
                  </a:lnTo>
                  <a:lnTo>
                    <a:pt x="220" y="242"/>
                  </a:lnTo>
                  <a:lnTo>
                    <a:pt x="181" y="234"/>
                  </a:lnTo>
                  <a:lnTo>
                    <a:pt x="142" y="242"/>
                  </a:lnTo>
                  <a:lnTo>
                    <a:pt x="8" y="203"/>
                  </a:lnTo>
                  <a:lnTo>
                    <a:pt x="8" y="164"/>
                  </a:lnTo>
                  <a:lnTo>
                    <a:pt x="0" y="164"/>
                  </a:lnTo>
                  <a:lnTo>
                    <a:pt x="24" y="140"/>
                  </a:lnTo>
                  <a:lnTo>
                    <a:pt x="39" y="9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39" name="Freeform 125">
              <a:extLst>
                <a:ext uri="{FF2B5EF4-FFF2-40B4-BE49-F238E27FC236}">
                  <a16:creationId xmlns:a16="http://schemas.microsoft.com/office/drawing/2014/main" id="{CD4D550D-5F01-4EE3-9E20-8854F15876F7}"/>
                </a:ext>
              </a:extLst>
            </p:cNvPr>
            <p:cNvSpPr>
              <a:spLocks noChangeAspect="1"/>
            </p:cNvSpPr>
            <p:nvPr/>
          </p:nvSpPr>
          <p:spPr bwMode="auto">
            <a:xfrm>
              <a:off x="6550025" y="2249488"/>
              <a:ext cx="209550" cy="196850"/>
            </a:xfrm>
            <a:custGeom>
              <a:avLst/>
              <a:gdLst>
                <a:gd name="T0" fmla="*/ 2147483647 w 238"/>
                <a:gd name="T1" fmla="*/ 2147483647 h 212"/>
                <a:gd name="T2" fmla="*/ 2147483647 w 238"/>
                <a:gd name="T3" fmla="*/ 2147483647 h 212"/>
                <a:gd name="T4" fmla="*/ 2147483647 w 238"/>
                <a:gd name="T5" fmla="*/ 2147483647 h 212"/>
                <a:gd name="T6" fmla="*/ 2147483647 w 238"/>
                <a:gd name="T7" fmla="*/ 2147483647 h 212"/>
                <a:gd name="T8" fmla="*/ 2147483647 w 238"/>
                <a:gd name="T9" fmla="*/ 2147483647 h 212"/>
                <a:gd name="T10" fmla="*/ 2147483647 w 238"/>
                <a:gd name="T11" fmla="*/ 2147483647 h 212"/>
                <a:gd name="T12" fmla="*/ 2147483647 w 238"/>
                <a:gd name="T13" fmla="*/ 2147483647 h 212"/>
                <a:gd name="T14" fmla="*/ 0 w 238"/>
                <a:gd name="T15" fmla="*/ 2147483647 h 212"/>
                <a:gd name="T16" fmla="*/ 0 w 238"/>
                <a:gd name="T17" fmla="*/ 2147483647 h 212"/>
                <a:gd name="T18" fmla="*/ 2147483647 w 238"/>
                <a:gd name="T19" fmla="*/ 2147483647 h 212"/>
                <a:gd name="T20" fmla="*/ 2147483647 w 238"/>
                <a:gd name="T21" fmla="*/ 0 h 212"/>
                <a:gd name="T22" fmla="*/ 2147483647 w 238"/>
                <a:gd name="T23" fmla="*/ 2147483647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8"/>
                <a:gd name="T37" fmla="*/ 0 h 212"/>
                <a:gd name="T38" fmla="*/ 238 w 238"/>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8" h="212">
                  <a:moveTo>
                    <a:pt x="238" y="16"/>
                  </a:moveTo>
                  <a:lnTo>
                    <a:pt x="238" y="110"/>
                  </a:lnTo>
                  <a:lnTo>
                    <a:pt x="238" y="205"/>
                  </a:lnTo>
                  <a:lnTo>
                    <a:pt x="214" y="212"/>
                  </a:lnTo>
                  <a:lnTo>
                    <a:pt x="111" y="212"/>
                  </a:lnTo>
                  <a:lnTo>
                    <a:pt x="24" y="197"/>
                  </a:lnTo>
                  <a:lnTo>
                    <a:pt x="24" y="126"/>
                  </a:lnTo>
                  <a:lnTo>
                    <a:pt x="0" y="126"/>
                  </a:lnTo>
                  <a:lnTo>
                    <a:pt x="0" y="94"/>
                  </a:lnTo>
                  <a:lnTo>
                    <a:pt x="63" y="94"/>
                  </a:lnTo>
                  <a:lnTo>
                    <a:pt x="103" y="0"/>
                  </a:lnTo>
                  <a:lnTo>
                    <a:pt x="238" y="1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0" name="Freeform 126">
              <a:extLst>
                <a:ext uri="{FF2B5EF4-FFF2-40B4-BE49-F238E27FC236}">
                  <a16:creationId xmlns:a16="http://schemas.microsoft.com/office/drawing/2014/main" id="{6FBA5B21-0733-4B02-BF94-296BE916DE46}"/>
                </a:ext>
              </a:extLst>
            </p:cNvPr>
            <p:cNvSpPr>
              <a:spLocks noChangeAspect="1"/>
            </p:cNvSpPr>
            <p:nvPr/>
          </p:nvSpPr>
          <p:spPr bwMode="auto">
            <a:xfrm>
              <a:off x="7205663" y="3165475"/>
              <a:ext cx="184150" cy="165100"/>
            </a:xfrm>
            <a:custGeom>
              <a:avLst/>
              <a:gdLst>
                <a:gd name="T0" fmla="*/ 2147483647 w 210"/>
                <a:gd name="T1" fmla="*/ 2147483647 h 179"/>
                <a:gd name="T2" fmla="*/ 2147483647 w 210"/>
                <a:gd name="T3" fmla="*/ 2147483647 h 179"/>
                <a:gd name="T4" fmla="*/ 2147483647 w 210"/>
                <a:gd name="T5" fmla="*/ 0 h 179"/>
                <a:gd name="T6" fmla="*/ 2147483647 w 210"/>
                <a:gd name="T7" fmla="*/ 0 h 179"/>
                <a:gd name="T8" fmla="*/ 2147483647 w 210"/>
                <a:gd name="T9" fmla="*/ 2147483647 h 179"/>
                <a:gd name="T10" fmla="*/ 2147483647 w 210"/>
                <a:gd name="T11" fmla="*/ 2147483647 h 179"/>
                <a:gd name="T12" fmla="*/ 2147483647 w 210"/>
                <a:gd name="T13" fmla="*/ 2147483647 h 179"/>
                <a:gd name="T14" fmla="*/ 2147483647 w 210"/>
                <a:gd name="T15" fmla="*/ 2147483647 h 179"/>
                <a:gd name="T16" fmla="*/ 2147483647 w 210"/>
                <a:gd name="T17" fmla="*/ 2147483647 h 179"/>
                <a:gd name="T18" fmla="*/ 2147483647 w 210"/>
                <a:gd name="T19" fmla="*/ 2147483647 h 179"/>
                <a:gd name="T20" fmla="*/ 2147483647 w 210"/>
                <a:gd name="T21" fmla="*/ 2147483647 h 179"/>
                <a:gd name="T22" fmla="*/ 2147483647 w 210"/>
                <a:gd name="T23" fmla="*/ 2147483647 h 179"/>
                <a:gd name="T24" fmla="*/ 2147483647 w 210"/>
                <a:gd name="T25" fmla="*/ 2147483647 h 179"/>
                <a:gd name="T26" fmla="*/ 2147483647 w 210"/>
                <a:gd name="T27" fmla="*/ 2147483647 h 179"/>
                <a:gd name="T28" fmla="*/ 2147483647 w 210"/>
                <a:gd name="T29" fmla="*/ 2147483647 h 179"/>
                <a:gd name="T30" fmla="*/ 2147483647 w 210"/>
                <a:gd name="T31" fmla="*/ 2147483647 h 179"/>
                <a:gd name="T32" fmla="*/ 2147483647 w 210"/>
                <a:gd name="T33" fmla="*/ 2147483647 h 179"/>
                <a:gd name="T34" fmla="*/ 0 w 210"/>
                <a:gd name="T35" fmla="*/ 2147483647 h 179"/>
                <a:gd name="T36" fmla="*/ 0 w 210"/>
                <a:gd name="T37" fmla="*/ 2147483647 h 179"/>
                <a:gd name="T38" fmla="*/ 2147483647 w 210"/>
                <a:gd name="T39" fmla="*/ 2147483647 h 1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0"/>
                <a:gd name="T61" fmla="*/ 0 h 179"/>
                <a:gd name="T62" fmla="*/ 210 w 210"/>
                <a:gd name="T63" fmla="*/ 179 h 1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0" h="179">
                  <a:moveTo>
                    <a:pt x="39" y="93"/>
                  </a:moveTo>
                  <a:lnTo>
                    <a:pt x="47" y="69"/>
                  </a:lnTo>
                  <a:lnTo>
                    <a:pt x="163" y="0"/>
                  </a:lnTo>
                  <a:lnTo>
                    <a:pt x="210" y="0"/>
                  </a:lnTo>
                  <a:lnTo>
                    <a:pt x="210" y="30"/>
                  </a:lnTo>
                  <a:lnTo>
                    <a:pt x="194" y="30"/>
                  </a:lnTo>
                  <a:lnTo>
                    <a:pt x="210" y="47"/>
                  </a:lnTo>
                  <a:lnTo>
                    <a:pt x="194" y="108"/>
                  </a:lnTo>
                  <a:lnTo>
                    <a:pt x="187" y="108"/>
                  </a:lnTo>
                  <a:lnTo>
                    <a:pt x="187" y="132"/>
                  </a:lnTo>
                  <a:lnTo>
                    <a:pt x="156" y="125"/>
                  </a:lnTo>
                  <a:lnTo>
                    <a:pt x="147" y="179"/>
                  </a:lnTo>
                  <a:lnTo>
                    <a:pt x="124" y="179"/>
                  </a:lnTo>
                  <a:lnTo>
                    <a:pt x="117" y="155"/>
                  </a:lnTo>
                  <a:lnTo>
                    <a:pt x="70" y="132"/>
                  </a:lnTo>
                  <a:lnTo>
                    <a:pt x="47" y="148"/>
                  </a:lnTo>
                  <a:lnTo>
                    <a:pt x="62" y="125"/>
                  </a:lnTo>
                  <a:lnTo>
                    <a:pt x="0" y="132"/>
                  </a:lnTo>
                  <a:lnTo>
                    <a:pt x="0" y="108"/>
                  </a:lnTo>
                  <a:lnTo>
                    <a:pt x="39" y="9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1" name="Freeform 127">
              <a:extLst>
                <a:ext uri="{FF2B5EF4-FFF2-40B4-BE49-F238E27FC236}">
                  <a16:creationId xmlns:a16="http://schemas.microsoft.com/office/drawing/2014/main" id="{D5FF91BD-244D-43A9-BE9B-A5C3D4D74BCE}"/>
                </a:ext>
              </a:extLst>
            </p:cNvPr>
            <p:cNvSpPr>
              <a:spLocks noChangeAspect="1"/>
            </p:cNvSpPr>
            <p:nvPr/>
          </p:nvSpPr>
          <p:spPr bwMode="auto">
            <a:xfrm>
              <a:off x="6808788" y="1938338"/>
              <a:ext cx="244475" cy="117475"/>
            </a:xfrm>
            <a:custGeom>
              <a:avLst/>
              <a:gdLst>
                <a:gd name="T0" fmla="*/ 2147483647 w 283"/>
                <a:gd name="T1" fmla="*/ 2147483647 h 125"/>
                <a:gd name="T2" fmla="*/ 2147483647 w 283"/>
                <a:gd name="T3" fmla="*/ 2147483647 h 125"/>
                <a:gd name="T4" fmla="*/ 0 w 283"/>
                <a:gd name="T5" fmla="*/ 2147483647 h 125"/>
                <a:gd name="T6" fmla="*/ 0 w 283"/>
                <a:gd name="T7" fmla="*/ 2147483647 h 125"/>
                <a:gd name="T8" fmla="*/ 2147483647 w 283"/>
                <a:gd name="T9" fmla="*/ 2147483647 h 125"/>
                <a:gd name="T10" fmla="*/ 0 w 283"/>
                <a:gd name="T11" fmla="*/ 2147483647 h 125"/>
                <a:gd name="T12" fmla="*/ 2147483647 w 283"/>
                <a:gd name="T13" fmla="*/ 2147483647 h 125"/>
                <a:gd name="T14" fmla="*/ 2147483647 w 283"/>
                <a:gd name="T15" fmla="*/ 0 h 125"/>
                <a:gd name="T16" fmla="*/ 2147483647 w 283"/>
                <a:gd name="T17" fmla="*/ 2147483647 h 125"/>
                <a:gd name="T18" fmla="*/ 2147483647 w 283"/>
                <a:gd name="T19" fmla="*/ 2147483647 h 125"/>
                <a:gd name="T20" fmla="*/ 2147483647 w 283"/>
                <a:gd name="T21" fmla="*/ 0 h 125"/>
                <a:gd name="T22" fmla="*/ 2147483647 w 283"/>
                <a:gd name="T23" fmla="*/ 0 h 125"/>
                <a:gd name="T24" fmla="*/ 2147483647 w 283"/>
                <a:gd name="T25" fmla="*/ 2147483647 h 125"/>
                <a:gd name="T26" fmla="*/ 2147483647 w 283"/>
                <a:gd name="T27" fmla="*/ 2147483647 h 125"/>
                <a:gd name="T28" fmla="*/ 2147483647 w 283"/>
                <a:gd name="T29" fmla="*/ 0 h 125"/>
                <a:gd name="T30" fmla="*/ 2147483647 w 283"/>
                <a:gd name="T31" fmla="*/ 0 h 125"/>
                <a:gd name="T32" fmla="*/ 2147483647 w 283"/>
                <a:gd name="T33" fmla="*/ 2147483647 h 125"/>
                <a:gd name="T34" fmla="*/ 2147483647 w 283"/>
                <a:gd name="T35" fmla="*/ 2147483647 h 125"/>
                <a:gd name="T36" fmla="*/ 2147483647 w 283"/>
                <a:gd name="T37" fmla="*/ 2147483647 h 125"/>
                <a:gd name="T38" fmla="*/ 2147483647 w 283"/>
                <a:gd name="T39" fmla="*/ 2147483647 h 1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3"/>
                <a:gd name="T61" fmla="*/ 0 h 125"/>
                <a:gd name="T62" fmla="*/ 283 w 283"/>
                <a:gd name="T63" fmla="*/ 125 h 1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3" h="125">
                  <a:moveTo>
                    <a:pt x="55" y="125"/>
                  </a:moveTo>
                  <a:lnTo>
                    <a:pt x="55" y="109"/>
                  </a:lnTo>
                  <a:lnTo>
                    <a:pt x="0" y="109"/>
                  </a:lnTo>
                  <a:lnTo>
                    <a:pt x="0" y="85"/>
                  </a:lnTo>
                  <a:lnTo>
                    <a:pt x="7" y="85"/>
                  </a:lnTo>
                  <a:lnTo>
                    <a:pt x="0" y="23"/>
                  </a:lnTo>
                  <a:lnTo>
                    <a:pt x="94" y="23"/>
                  </a:lnTo>
                  <a:lnTo>
                    <a:pt x="94" y="0"/>
                  </a:lnTo>
                  <a:lnTo>
                    <a:pt x="102" y="7"/>
                  </a:lnTo>
                  <a:lnTo>
                    <a:pt x="126" y="7"/>
                  </a:lnTo>
                  <a:lnTo>
                    <a:pt x="118" y="0"/>
                  </a:lnTo>
                  <a:lnTo>
                    <a:pt x="126" y="0"/>
                  </a:lnTo>
                  <a:lnTo>
                    <a:pt x="133" y="23"/>
                  </a:lnTo>
                  <a:lnTo>
                    <a:pt x="196" y="23"/>
                  </a:lnTo>
                  <a:lnTo>
                    <a:pt x="196" y="0"/>
                  </a:lnTo>
                  <a:lnTo>
                    <a:pt x="220" y="0"/>
                  </a:lnTo>
                  <a:lnTo>
                    <a:pt x="244" y="78"/>
                  </a:lnTo>
                  <a:lnTo>
                    <a:pt x="283" y="78"/>
                  </a:lnTo>
                  <a:lnTo>
                    <a:pt x="283" y="125"/>
                  </a:lnTo>
                  <a:lnTo>
                    <a:pt x="55" y="12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2" name="Freeform 128">
              <a:extLst>
                <a:ext uri="{FF2B5EF4-FFF2-40B4-BE49-F238E27FC236}">
                  <a16:creationId xmlns:a16="http://schemas.microsoft.com/office/drawing/2014/main" id="{4654C472-C9B2-4F18-BE8F-A8F87DB273FF}"/>
                </a:ext>
              </a:extLst>
            </p:cNvPr>
            <p:cNvSpPr>
              <a:spLocks noChangeAspect="1"/>
            </p:cNvSpPr>
            <p:nvPr/>
          </p:nvSpPr>
          <p:spPr bwMode="auto">
            <a:xfrm>
              <a:off x="8189913" y="3910013"/>
              <a:ext cx="254000" cy="215900"/>
            </a:xfrm>
            <a:custGeom>
              <a:avLst/>
              <a:gdLst>
                <a:gd name="T0" fmla="*/ 2147483647 w 292"/>
                <a:gd name="T1" fmla="*/ 2147483647 h 234"/>
                <a:gd name="T2" fmla="*/ 2147483647 w 292"/>
                <a:gd name="T3" fmla="*/ 2147483647 h 234"/>
                <a:gd name="T4" fmla="*/ 2147483647 w 292"/>
                <a:gd name="T5" fmla="*/ 2147483647 h 234"/>
                <a:gd name="T6" fmla="*/ 2147483647 w 292"/>
                <a:gd name="T7" fmla="*/ 2147483647 h 234"/>
                <a:gd name="T8" fmla="*/ 2147483647 w 292"/>
                <a:gd name="T9" fmla="*/ 2147483647 h 234"/>
                <a:gd name="T10" fmla="*/ 2147483647 w 292"/>
                <a:gd name="T11" fmla="*/ 2147483647 h 234"/>
                <a:gd name="T12" fmla="*/ 2147483647 w 292"/>
                <a:gd name="T13" fmla="*/ 2147483647 h 234"/>
                <a:gd name="T14" fmla="*/ 2147483647 w 292"/>
                <a:gd name="T15" fmla="*/ 2147483647 h 234"/>
                <a:gd name="T16" fmla="*/ 2147483647 w 292"/>
                <a:gd name="T17" fmla="*/ 2147483647 h 234"/>
                <a:gd name="T18" fmla="*/ 2147483647 w 292"/>
                <a:gd name="T19" fmla="*/ 2147483647 h 234"/>
                <a:gd name="T20" fmla="*/ 2147483647 w 292"/>
                <a:gd name="T21" fmla="*/ 2147483647 h 234"/>
                <a:gd name="T22" fmla="*/ 2147483647 w 292"/>
                <a:gd name="T23" fmla="*/ 2147483647 h 234"/>
                <a:gd name="T24" fmla="*/ 2147483647 w 292"/>
                <a:gd name="T25" fmla="*/ 2147483647 h 234"/>
                <a:gd name="T26" fmla="*/ 2147483647 w 292"/>
                <a:gd name="T27" fmla="*/ 2147483647 h 234"/>
                <a:gd name="T28" fmla="*/ 2147483647 w 292"/>
                <a:gd name="T29" fmla="*/ 2147483647 h 234"/>
                <a:gd name="T30" fmla="*/ 0 w 292"/>
                <a:gd name="T31" fmla="*/ 2147483647 h 234"/>
                <a:gd name="T32" fmla="*/ 2147483647 w 292"/>
                <a:gd name="T33" fmla="*/ 2147483647 h 234"/>
                <a:gd name="T34" fmla="*/ 0 w 292"/>
                <a:gd name="T35" fmla="*/ 2147483647 h 234"/>
                <a:gd name="T36" fmla="*/ 0 w 292"/>
                <a:gd name="T37" fmla="*/ 2147483647 h 234"/>
                <a:gd name="T38" fmla="*/ 2147483647 w 292"/>
                <a:gd name="T39" fmla="*/ 2147483647 h 234"/>
                <a:gd name="T40" fmla="*/ 2147483647 w 292"/>
                <a:gd name="T41" fmla="*/ 2147483647 h 234"/>
                <a:gd name="T42" fmla="*/ 2147483647 w 292"/>
                <a:gd name="T43" fmla="*/ 2147483647 h 234"/>
                <a:gd name="T44" fmla="*/ 2147483647 w 292"/>
                <a:gd name="T45" fmla="*/ 2147483647 h 234"/>
                <a:gd name="T46" fmla="*/ 2147483647 w 292"/>
                <a:gd name="T47" fmla="*/ 2147483647 h 234"/>
                <a:gd name="T48" fmla="*/ 2147483647 w 292"/>
                <a:gd name="T49" fmla="*/ 0 h 234"/>
                <a:gd name="T50" fmla="*/ 2147483647 w 292"/>
                <a:gd name="T51" fmla="*/ 2147483647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2"/>
                <a:gd name="T79" fmla="*/ 0 h 234"/>
                <a:gd name="T80" fmla="*/ 292 w 292"/>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2" h="234">
                  <a:moveTo>
                    <a:pt x="165" y="46"/>
                  </a:moveTo>
                  <a:lnTo>
                    <a:pt x="197" y="46"/>
                  </a:lnTo>
                  <a:lnTo>
                    <a:pt x="229" y="46"/>
                  </a:lnTo>
                  <a:lnTo>
                    <a:pt x="252" y="70"/>
                  </a:lnTo>
                  <a:lnTo>
                    <a:pt x="252" y="101"/>
                  </a:lnTo>
                  <a:lnTo>
                    <a:pt x="260" y="117"/>
                  </a:lnTo>
                  <a:lnTo>
                    <a:pt x="276" y="148"/>
                  </a:lnTo>
                  <a:lnTo>
                    <a:pt x="292" y="172"/>
                  </a:lnTo>
                  <a:lnTo>
                    <a:pt x="284" y="195"/>
                  </a:lnTo>
                  <a:lnTo>
                    <a:pt x="213" y="195"/>
                  </a:lnTo>
                  <a:lnTo>
                    <a:pt x="165" y="234"/>
                  </a:lnTo>
                  <a:lnTo>
                    <a:pt x="95" y="227"/>
                  </a:lnTo>
                  <a:lnTo>
                    <a:pt x="71" y="227"/>
                  </a:lnTo>
                  <a:lnTo>
                    <a:pt x="16" y="172"/>
                  </a:lnTo>
                  <a:lnTo>
                    <a:pt x="16" y="133"/>
                  </a:lnTo>
                  <a:lnTo>
                    <a:pt x="0" y="117"/>
                  </a:lnTo>
                  <a:lnTo>
                    <a:pt x="8" y="101"/>
                  </a:lnTo>
                  <a:lnTo>
                    <a:pt x="0" y="101"/>
                  </a:lnTo>
                  <a:lnTo>
                    <a:pt x="0" y="85"/>
                  </a:lnTo>
                  <a:lnTo>
                    <a:pt x="48" y="85"/>
                  </a:lnTo>
                  <a:lnTo>
                    <a:pt x="63" y="70"/>
                  </a:lnTo>
                  <a:lnTo>
                    <a:pt x="78" y="54"/>
                  </a:lnTo>
                  <a:lnTo>
                    <a:pt x="78" y="31"/>
                  </a:lnTo>
                  <a:lnTo>
                    <a:pt x="103" y="31"/>
                  </a:lnTo>
                  <a:lnTo>
                    <a:pt x="134" y="0"/>
                  </a:lnTo>
                  <a:lnTo>
                    <a:pt x="165" y="4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3" name="Freeform 129">
              <a:extLst>
                <a:ext uri="{FF2B5EF4-FFF2-40B4-BE49-F238E27FC236}">
                  <a16:creationId xmlns:a16="http://schemas.microsoft.com/office/drawing/2014/main" id="{1A076344-F945-49F2-B86D-A760DA7EA93F}"/>
                </a:ext>
              </a:extLst>
            </p:cNvPr>
            <p:cNvSpPr>
              <a:spLocks noChangeAspect="1"/>
            </p:cNvSpPr>
            <p:nvPr/>
          </p:nvSpPr>
          <p:spPr bwMode="auto">
            <a:xfrm>
              <a:off x="6880225" y="2830513"/>
              <a:ext cx="173038" cy="146050"/>
            </a:xfrm>
            <a:custGeom>
              <a:avLst/>
              <a:gdLst>
                <a:gd name="T0" fmla="*/ 2147483647 w 199"/>
                <a:gd name="T1" fmla="*/ 2147483647 h 159"/>
                <a:gd name="T2" fmla="*/ 2147483647 w 199"/>
                <a:gd name="T3" fmla="*/ 2147483647 h 159"/>
                <a:gd name="T4" fmla="*/ 2147483647 w 199"/>
                <a:gd name="T5" fmla="*/ 2147483647 h 159"/>
                <a:gd name="T6" fmla="*/ 2147483647 w 199"/>
                <a:gd name="T7" fmla="*/ 2147483647 h 159"/>
                <a:gd name="T8" fmla="*/ 2147483647 w 199"/>
                <a:gd name="T9" fmla="*/ 2147483647 h 159"/>
                <a:gd name="T10" fmla="*/ 0 w 199"/>
                <a:gd name="T11" fmla="*/ 2147483647 h 159"/>
                <a:gd name="T12" fmla="*/ 2147483647 w 199"/>
                <a:gd name="T13" fmla="*/ 2147483647 h 159"/>
                <a:gd name="T14" fmla="*/ 2147483647 w 199"/>
                <a:gd name="T15" fmla="*/ 2147483647 h 159"/>
                <a:gd name="T16" fmla="*/ 2147483647 w 199"/>
                <a:gd name="T17" fmla="*/ 2147483647 h 159"/>
                <a:gd name="T18" fmla="*/ 2147483647 w 199"/>
                <a:gd name="T19" fmla="*/ 2147483647 h 159"/>
                <a:gd name="T20" fmla="*/ 2147483647 w 199"/>
                <a:gd name="T21" fmla="*/ 0 h 159"/>
                <a:gd name="T22" fmla="*/ 2147483647 w 199"/>
                <a:gd name="T23" fmla="*/ 0 h 159"/>
                <a:gd name="T24" fmla="*/ 2147483647 w 199"/>
                <a:gd name="T25" fmla="*/ 2147483647 h 159"/>
                <a:gd name="T26" fmla="*/ 2147483647 w 199"/>
                <a:gd name="T27" fmla="*/ 2147483647 h 159"/>
                <a:gd name="T28" fmla="*/ 2147483647 w 199"/>
                <a:gd name="T29" fmla="*/ 2147483647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9"/>
                <a:gd name="T46" fmla="*/ 0 h 159"/>
                <a:gd name="T47" fmla="*/ 199 w 199"/>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9" h="159">
                  <a:moveTo>
                    <a:pt x="199" y="119"/>
                  </a:moveTo>
                  <a:lnTo>
                    <a:pt x="191" y="119"/>
                  </a:lnTo>
                  <a:lnTo>
                    <a:pt x="175" y="151"/>
                  </a:lnTo>
                  <a:lnTo>
                    <a:pt x="32" y="151"/>
                  </a:lnTo>
                  <a:lnTo>
                    <a:pt x="8" y="159"/>
                  </a:lnTo>
                  <a:lnTo>
                    <a:pt x="0" y="119"/>
                  </a:lnTo>
                  <a:lnTo>
                    <a:pt x="8" y="95"/>
                  </a:lnTo>
                  <a:lnTo>
                    <a:pt x="8" y="87"/>
                  </a:lnTo>
                  <a:lnTo>
                    <a:pt x="8" y="72"/>
                  </a:lnTo>
                  <a:lnTo>
                    <a:pt x="32" y="7"/>
                  </a:lnTo>
                  <a:lnTo>
                    <a:pt x="72" y="0"/>
                  </a:lnTo>
                  <a:lnTo>
                    <a:pt x="96" y="0"/>
                  </a:lnTo>
                  <a:lnTo>
                    <a:pt x="111" y="7"/>
                  </a:lnTo>
                  <a:lnTo>
                    <a:pt x="199" y="7"/>
                  </a:lnTo>
                  <a:lnTo>
                    <a:pt x="199" y="119"/>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4" name="Freeform 130">
              <a:extLst>
                <a:ext uri="{FF2B5EF4-FFF2-40B4-BE49-F238E27FC236}">
                  <a16:creationId xmlns:a16="http://schemas.microsoft.com/office/drawing/2014/main" id="{AD726228-38D3-4444-AC04-A6BDCCE6F266}"/>
                </a:ext>
              </a:extLst>
            </p:cNvPr>
            <p:cNvSpPr>
              <a:spLocks noChangeAspect="1"/>
            </p:cNvSpPr>
            <p:nvPr/>
          </p:nvSpPr>
          <p:spPr bwMode="auto">
            <a:xfrm>
              <a:off x="6330950" y="2249488"/>
              <a:ext cx="312738" cy="114300"/>
            </a:xfrm>
            <a:custGeom>
              <a:avLst/>
              <a:gdLst>
                <a:gd name="T0" fmla="*/ 0 w 355"/>
                <a:gd name="T1" fmla="*/ 0 h 126"/>
                <a:gd name="T2" fmla="*/ 2147483647 w 355"/>
                <a:gd name="T3" fmla="*/ 0 h 126"/>
                <a:gd name="T4" fmla="*/ 2147483647 w 355"/>
                <a:gd name="T5" fmla="*/ 0 h 126"/>
                <a:gd name="T6" fmla="*/ 2147483647 w 355"/>
                <a:gd name="T7" fmla="*/ 2147483647 h 126"/>
                <a:gd name="T8" fmla="*/ 2147483647 w 355"/>
                <a:gd name="T9" fmla="*/ 2147483647 h 126"/>
                <a:gd name="T10" fmla="*/ 2147483647 w 355"/>
                <a:gd name="T11" fmla="*/ 2147483647 h 126"/>
                <a:gd name="T12" fmla="*/ 2147483647 w 355"/>
                <a:gd name="T13" fmla="*/ 2147483647 h 126"/>
                <a:gd name="T14" fmla="*/ 0 w 355"/>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355"/>
                <a:gd name="T25" fmla="*/ 0 h 126"/>
                <a:gd name="T26" fmla="*/ 355 w 355"/>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5" h="126">
                  <a:moveTo>
                    <a:pt x="0" y="0"/>
                  </a:moveTo>
                  <a:lnTo>
                    <a:pt x="268" y="0"/>
                  </a:lnTo>
                  <a:lnTo>
                    <a:pt x="355" y="0"/>
                  </a:lnTo>
                  <a:lnTo>
                    <a:pt x="316" y="94"/>
                  </a:lnTo>
                  <a:lnTo>
                    <a:pt x="253" y="94"/>
                  </a:lnTo>
                  <a:lnTo>
                    <a:pt x="253" y="126"/>
                  </a:lnTo>
                  <a:lnTo>
                    <a:pt x="24" y="126"/>
                  </a:lnTo>
                  <a:lnTo>
                    <a:pt x="0"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5" name="Freeform 131">
              <a:extLst>
                <a:ext uri="{FF2B5EF4-FFF2-40B4-BE49-F238E27FC236}">
                  <a16:creationId xmlns:a16="http://schemas.microsoft.com/office/drawing/2014/main" id="{A11DA7B2-DBE8-47CA-A072-F99256FDA3E0}"/>
                </a:ext>
              </a:extLst>
            </p:cNvPr>
            <p:cNvSpPr>
              <a:spLocks noChangeAspect="1"/>
            </p:cNvSpPr>
            <p:nvPr/>
          </p:nvSpPr>
          <p:spPr bwMode="auto">
            <a:xfrm>
              <a:off x="7445375" y="3344863"/>
              <a:ext cx="200025" cy="196850"/>
            </a:xfrm>
            <a:custGeom>
              <a:avLst/>
              <a:gdLst>
                <a:gd name="T0" fmla="*/ 2147483647 w 230"/>
                <a:gd name="T1" fmla="*/ 2147483647 h 212"/>
                <a:gd name="T2" fmla="*/ 2147483647 w 230"/>
                <a:gd name="T3" fmla="*/ 2147483647 h 212"/>
                <a:gd name="T4" fmla="*/ 2147483647 w 230"/>
                <a:gd name="T5" fmla="*/ 2147483647 h 212"/>
                <a:gd name="T6" fmla="*/ 2147483647 w 230"/>
                <a:gd name="T7" fmla="*/ 2147483647 h 212"/>
                <a:gd name="T8" fmla="*/ 2147483647 w 230"/>
                <a:gd name="T9" fmla="*/ 2147483647 h 212"/>
                <a:gd name="T10" fmla="*/ 2147483647 w 230"/>
                <a:gd name="T11" fmla="*/ 2147483647 h 212"/>
                <a:gd name="T12" fmla="*/ 2147483647 w 230"/>
                <a:gd name="T13" fmla="*/ 2147483647 h 212"/>
                <a:gd name="T14" fmla="*/ 2147483647 w 230"/>
                <a:gd name="T15" fmla="*/ 2147483647 h 212"/>
                <a:gd name="T16" fmla="*/ 2147483647 w 230"/>
                <a:gd name="T17" fmla="*/ 2147483647 h 212"/>
                <a:gd name="T18" fmla="*/ 2147483647 w 230"/>
                <a:gd name="T19" fmla="*/ 2147483647 h 212"/>
                <a:gd name="T20" fmla="*/ 0 w 230"/>
                <a:gd name="T21" fmla="*/ 2147483647 h 212"/>
                <a:gd name="T22" fmla="*/ 2147483647 w 230"/>
                <a:gd name="T23" fmla="*/ 2147483647 h 212"/>
                <a:gd name="T24" fmla="*/ 2147483647 w 230"/>
                <a:gd name="T25" fmla="*/ 0 h 212"/>
                <a:gd name="T26" fmla="*/ 2147483647 w 230"/>
                <a:gd name="T27" fmla="*/ 2147483647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0"/>
                <a:gd name="T43" fmla="*/ 0 h 212"/>
                <a:gd name="T44" fmla="*/ 230 w 230"/>
                <a:gd name="T45" fmla="*/ 212 h 2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0" h="212">
                  <a:moveTo>
                    <a:pt x="191" y="95"/>
                  </a:moveTo>
                  <a:lnTo>
                    <a:pt x="166" y="110"/>
                  </a:lnTo>
                  <a:lnTo>
                    <a:pt x="230" y="172"/>
                  </a:lnTo>
                  <a:lnTo>
                    <a:pt x="214" y="180"/>
                  </a:lnTo>
                  <a:lnTo>
                    <a:pt x="222" y="196"/>
                  </a:lnTo>
                  <a:lnTo>
                    <a:pt x="198" y="212"/>
                  </a:lnTo>
                  <a:lnTo>
                    <a:pt x="191" y="212"/>
                  </a:lnTo>
                  <a:lnTo>
                    <a:pt x="182" y="196"/>
                  </a:lnTo>
                  <a:lnTo>
                    <a:pt x="8" y="212"/>
                  </a:lnTo>
                  <a:lnTo>
                    <a:pt x="8" y="86"/>
                  </a:lnTo>
                  <a:lnTo>
                    <a:pt x="0" y="86"/>
                  </a:lnTo>
                  <a:lnTo>
                    <a:pt x="64" y="16"/>
                  </a:lnTo>
                  <a:lnTo>
                    <a:pt x="87" y="0"/>
                  </a:lnTo>
                  <a:lnTo>
                    <a:pt x="191" y="95"/>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6" name="Freeform 132">
              <a:extLst>
                <a:ext uri="{FF2B5EF4-FFF2-40B4-BE49-F238E27FC236}">
                  <a16:creationId xmlns:a16="http://schemas.microsoft.com/office/drawing/2014/main" id="{EE6B2E26-60BF-485B-A105-F05CD971E0D5}"/>
                </a:ext>
              </a:extLst>
            </p:cNvPr>
            <p:cNvSpPr>
              <a:spLocks noChangeAspect="1"/>
            </p:cNvSpPr>
            <p:nvPr/>
          </p:nvSpPr>
          <p:spPr bwMode="auto">
            <a:xfrm>
              <a:off x="7494588" y="2640013"/>
              <a:ext cx="247650" cy="217487"/>
            </a:xfrm>
            <a:custGeom>
              <a:avLst/>
              <a:gdLst>
                <a:gd name="T0" fmla="*/ 2147483647 w 283"/>
                <a:gd name="T1" fmla="*/ 2147483647 h 234"/>
                <a:gd name="T2" fmla="*/ 2147483647 w 283"/>
                <a:gd name="T3" fmla="*/ 2147483647 h 234"/>
                <a:gd name="T4" fmla="*/ 0 w 283"/>
                <a:gd name="T5" fmla="*/ 2147483647 h 234"/>
                <a:gd name="T6" fmla="*/ 2147483647 w 283"/>
                <a:gd name="T7" fmla="*/ 2147483647 h 234"/>
                <a:gd name="T8" fmla="*/ 2147483647 w 283"/>
                <a:gd name="T9" fmla="*/ 0 h 234"/>
                <a:gd name="T10" fmla="*/ 2147483647 w 283"/>
                <a:gd name="T11" fmla="*/ 2147483647 h 234"/>
                <a:gd name="T12" fmla="*/ 2147483647 w 283"/>
                <a:gd name="T13" fmla="*/ 2147483647 h 234"/>
                <a:gd name="T14" fmla="*/ 2147483647 w 283"/>
                <a:gd name="T15" fmla="*/ 2147483647 h 234"/>
                <a:gd name="T16" fmla="*/ 2147483647 w 283"/>
                <a:gd name="T17" fmla="*/ 2147483647 h 234"/>
                <a:gd name="T18" fmla="*/ 2147483647 w 283"/>
                <a:gd name="T19" fmla="*/ 2147483647 h 234"/>
                <a:gd name="T20" fmla="*/ 2147483647 w 283"/>
                <a:gd name="T21" fmla="*/ 2147483647 h 234"/>
                <a:gd name="T22" fmla="*/ 2147483647 w 283"/>
                <a:gd name="T23" fmla="*/ 2147483647 h 234"/>
                <a:gd name="T24" fmla="*/ 2147483647 w 283"/>
                <a:gd name="T25" fmla="*/ 2147483647 h 234"/>
                <a:gd name="T26" fmla="*/ 2147483647 w 283"/>
                <a:gd name="T27" fmla="*/ 2147483647 h 234"/>
                <a:gd name="T28" fmla="*/ 2147483647 w 283"/>
                <a:gd name="T29" fmla="*/ 2147483647 h 234"/>
                <a:gd name="T30" fmla="*/ 2147483647 w 283"/>
                <a:gd name="T31" fmla="*/ 2147483647 h 2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3"/>
                <a:gd name="T49" fmla="*/ 0 h 234"/>
                <a:gd name="T50" fmla="*/ 283 w 283"/>
                <a:gd name="T51" fmla="*/ 234 h 2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3" h="234">
                  <a:moveTo>
                    <a:pt x="158" y="234"/>
                  </a:moveTo>
                  <a:lnTo>
                    <a:pt x="71" y="210"/>
                  </a:lnTo>
                  <a:lnTo>
                    <a:pt x="0" y="218"/>
                  </a:lnTo>
                  <a:lnTo>
                    <a:pt x="8" y="47"/>
                  </a:lnTo>
                  <a:lnTo>
                    <a:pt x="173" y="0"/>
                  </a:lnTo>
                  <a:lnTo>
                    <a:pt x="204" y="47"/>
                  </a:lnTo>
                  <a:lnTo>
                    <a:pt x="204" y="63"/>
                  </a:lnTo>
                  <a:lnTo>
                    <a:pt x="228" y="63"/>
                  </a:lnTo>
                  <a:lnTo>
                    <a:pt x="228" y="86"/>
                  </a:lnTo>
                  <a:lnTo>
                    <a:pt x="252" y="63"/>
                  </a:lnTo>
                  <a:lnTo>
                    <a:pt x="260" y="94"/>
                  </a:lnTo>
                  <a:lnTo>
                    <a:pt x="283" y="109"/>
                  </a:lnTo>
                  <a:lnTo>
                    <a:pt x="283" y="125"/>
                  </a:lnTo>
                  <a:lnTo>
                    <a:pt x="197" y="171"/>
                  </a:lnTo>
                  <a:lnTo>
                    <a:pt x="189" y="210"/>
                  </a:lnTo>
                  <a:lnTo>
                    <a:pt x="158" y="23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7" name="Freeform 133">
              <a:extLst>
                <a:ext uri="{FF2B5EF4-FFF2-40B4-BE49-F238E27FC236}">
                  <a16:creationId xmlns:a16="http://schemas.microsoft.com/office/drawing/2014/main" id="{DF470C3E-E6AD-4B6E-98ED-91A92A3764D7}"/>
                </a:ext>
              </a:extLst>
            </p:cNvPr>
            <p:cNvSpPr>
              <a:spLocks noChangeAspect="1"/>
            </p:cNvSpPr>
            <p:nvPr/>
          </p:nvSpPr>
          <p:spPr bwMode="auto">
            <a:xfrm>
              <a:off x="6497638" y="3619500"/>
              <a:ext cx="150812" cy="139700"/>
            </a:xfrm>
            <a:custGeom>
              <a:avLst/>
              <a:gdLst>
                <a:gd name="T0" fmla="*/ 2147483647 w 174"/>
                <a:gd name="T1" fmla="*/ 2147483647 h 150"/>
                <a:gd name="T2" fmla="*/ 2147483647 w 174"/>
                <a:gd name="T3" fmla="*/ 2147483647 h 150"/>
                <a:gd name="T4" fmla="*/ 2147483647 w 174"/>
                <a:gd name="T5" fmla="*/ 2147483647 h 150"/>
                <a:gd name="T6" fmla="*/ 2147483647 w 174"/>
                <a:gd name="T7" fmla="*/ 2147483647 h 150"/>
                <a:gd name="T8" fmla="*/ 2147483647 w 174"/>
                <a:gd name="T9" fmla="*/ 2147483647 h 150"/>
                <a:gd name="T10" fmla="*/ 2147483647 w 174"/>
                <a:gd name="T11" fmla="*/ 2147483647 h 150"/>
                <a:gd name="T12" fmla="*/ 2147483647 w 174"/>
                <a:gd name="T13" fmla="*/ 0 h 150"/>
                <a:gd name="T14" fmla="*/ 2147483647 w 174"/>
                <a:gd name="T15" fmla="*/ 2147483647 h 150"/>
                <a:gd name="T16" fmla="*/ 2147483647 w 174"/>
                <a:gd name="T17" fmla="*/ 2147483647 h 150"/>
                <a:gd name="T18" fmla="*/ 2147483647 w 174"/>
                <a:gd name="T19" fmla="*/ 2147483647 h 150"/>
                <a:gd name="T20" fmla="*/ 2147483647 w 174"/>
                <a:gd name="T21" fmla="*/ 2147483647 h 150"/>
                <a:gd name="T22" fmla="*/ 2147483647 w 174"/>
                <a:gd name="T23" fmla="*/ 2147483647 h 150"/>
                <a:gd name="T24" fmla="*/ 2147483647 w 174"/>
                <a:gd name="T25" fmla="*/ 2147483647 h 150"/>
                <a:gd name="T26" fmla="*/ 0 w 174"/>
                <a:gd name="T27" fmla="*/ 2147483647 h 150"/>
                <a:gd name="T28" fmla="*/ 2147483647 w 174"/>
                <a:gd name="T29" fmla="*/ 2147483647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150"/>
                <a:gd name="T47" fmla="*/ 174 w 174"/>
                <a:gd name="T48" fmla="*/ 150 h 1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150">
                  <a:moveTo>
                    <a:pt x="16" y="63"/>
                  </a:moveTo>
                  <a:lnTo>
                    <a:pt x="24" y="63"/>
                  </a:lnTo>
                  <a:lnTo>
                    <a:pt x="24" y="56"/>
                  </a:lnTo>
                  <a:lnTo>
                    <a:pt x="47" y="32"/>
                  </a:lnTo>
                  <a:lnTo>
                    <a:pt x="47" y="24"/>
                  </a:lnTo>
                  <a:lnTo>
                    <a:pt x="63" y="24"/>
                  </a:lnTo>
                  <a:lnTo>
                    <a:pt x="63" y="0"/>
                  </a:lnTo>
                  <a:lnTo>
                    <a:pt x="79" y="8"/>
                  </a:lnTo>
                  <a:lnTo>
                    <a:pt x="142" y="8"/>
                  </a:lnTo>
                  <a:lnTo>
                    <a:pt x="126" y="24"/>
                  </a:lnTo>
                  <a:lnTo>
                    <a:pt x="174" y="39"/>
                  </a:lnTo>
                  <a:lnTo>
                    <a:pt x="174" y="150"/>
                  </a:lnTo>
                  <a:lnTo>
                    <a:pt x="142" y="150"/>
                  </a:lnTo>
                  <a:lnTo>
                    <a:pt x="0" y="150"/>
                  </a:lnTo>
                  <a:lnTo>
                    <a:pt x="16" y="63"/>
                  </a:lnTo>
                  <a:close/>
                </a:path>
              </a:pathLst>
            </a:custGeom>
            <a:solidFill>
              <a:srgbClr val="FFFFFF"/>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8" name="Freeform 134">
              <a:extLst>
                <a:ext uri="{FF2B5EF4-FFF2-40B4-BE49-F238E27FC236}">
                  <a16:creationId xmlns:a16="http://schemas.microsoft.com/office/drawing/2014/main" id="{BFC82B19-C65B-4797-9434-FF3525F3B207}"/>
                </a:ext>
              </a:extLst>
            </p:cNvPr>
            <p:cNvSpPr>
              <a:spLocks noChangeAspect="1"/>
            </p:cNvSpPr>
            <p:nvPr/>
          </p:nvSpPr>
          <p:spPr bwMode="auto">
            <a:xfrm>
              <a:off x="7426325" y="1663700"/>
              <a:ext cx="342900" cy="180975"/>
            </a:xfrm>
            <a:custGeom>
              <a:avLst/>
              <a:gdLst>
                <a:gd name="T0" fmla="*/ 2147483647 w 392"/>
                <a:gd name="T1" fmla="*/ 0 h 195"/>
                <a:gd name="T2" fmla="*/ 2147483647 w 392"/>
                <a:gd name="T3" fmla="*/ 2147483647 h 195"/>
                <a:gd name="T4" fmla="*/ 2147483647 w 392"/>
                <a:gd name="T5" fmla="*/ 2147483647 h 195"/>
                <a:gd name="T6" fmla="*/ 2147483647 w 392"/>
                <a:gd name="T7" fmla="*/ 2147483647 h 195"/>
                <a:gd name="T8" fmla="*/ 2147483647 w 392"/>
                <a:gd name="T9" fmla="*/ 2147483647 h 195"/>
                <a:gd name="T10" fmla="*/ 2147483647 w 392"/>
                <a:gd name="T11" fmla="*/ 2147483647 h 195"/>
                <a:gd name="T12" fmla="*/ 2147483647 w 392"/>
                <a:gd name="T13" fmla="*/ 2147483647 h 195"/>
                <a:gd name="T14" fmla="*/ 2147483647 w 392"/>
                <a:gd name="T15" fmla="*/ 2147483647 h 195"/>
                <a:gd name="T16" fmla="*/ 2147483647 w 392"/>
                <a:gd name="T17" fmla="*/ 2147483647 h 195"/>
                <a:gd name="T18" fmla="*/ 2147483647 w 392"/>
                <a:gd name="T19" fmla="*/ 2147483647 h 195"/>
                <a:gd name="T20" fmla="*/ 2147483647 w 392"/>
                <a:gd name="T21" fmla="*/ 2147483647 h 195"/>
                <a:gd name="T22" fmla="*/ 2147483647 w 392"/>
                <a:gd name="T23" fmla="*/ 2147483647 h 195"/>
                <a:gd name="T24" fmla="*/ 2147483647 w 392"/>
                <a:gd name="T25" fmla="*/ 2147483647 h 195"/>
                <a:gd name="T26" fmla="*/ 2147483647 w 392"/>
                <a:gd name="T27" fmla="*/ 2147483647 h 195"/>
                <a:gd name="T28" fmla="*/ 2147483647 w 392"/>
                <a:gd name="T29" fmla="*/ 2147483647 h 195"/>
                <a:gd name="T30" fmla="*/ 2147483647 w 392"/>
                <a:gd name="T31" fmla="*/ 2147483647 h 195"/>
                <a:gd name="T32" fmla="*/ 2147483647 w 392"/>
                <a:gd name="T33" fmla="*/ 2147483647 h 195"/>
                <a:gd name="T34" fmla="*/ 2147483647 w 392"/>
                <a:gd name="T35" fmla="*/ 2147483647 h 195"/>
                <a:gd name="T36" fmla="*/ 2147483647 w 392"/>
                <a:gd name="T37" fmla="*/ 2147483647 h 195"/>
                <a:gd name="T38" fmla="*/ 0 w 392"/>
                <a:gd name="T39" fmla="*/ 2147483647 h 195"/>
                <a:gd name="T40" fmla="*/ 0 w 392"/>
                <a:gd name="T41" fmla="*/ 2147483647 h 195"/>
                <a:gd name="T42" fmla="*/ 2147483647 w 392"/>
                <a:gd name="T43" fmla="*/ 2147483647 h 195"/>
                <a:gd name="T44" fmla="*/ 2147483647 w 392"/>
                <a:gd name="T45" fmla="*/ 2147483647 h 195"/>
                <a:gd name="T46" fmla="*/ 2147483647 w 392"/>
                <a:gd name="T47" fmla="*/ 2147483647 h 195"/>
                <a:gd name="T48" fmla="*/ 2147483647 w 392"/>
                <a:gd name="T49" fmla="*/ 2147483647 h 195"/>
                <a:gd name="T50" fmla="*/ 2147483647 w 392"/>
                <a:gd name="T51" fmla="*/ 0 h 195"/>
                <a:gd name="T52" fmla="*/ 2147483647 w 392"/>
                <a:gd name="T53" fmla="*/ 0 h 1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2"/>
                <a:gd name="T82" fmla="*/ 0 h 195"/>
                <a:gd name="T83" fmla="*/ 392 w 392"/>
                <a:gd name="T84" fmla="*/ 195 h 1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2" h="195">
                  <a:moveTo>
                    <a:pt x="392" y="0"/>
                  </a:moveTo>
                  <a:lnTo>
                    <a:pt x="369" y="31"/>
                  </a:lnTo>
                  <a:lnTo>
                    <a:pt x="385" y="46"/>
                  </a:lnTo>
                  <a:lnTo>
                    <a:pt x="353" y="46"/>
                  </a:lnTo>
                  <a:lnTo>
                    <a:pt x="322" y="78"/>
                  </a:lnTo>
                  <a:lnTo>
                    <a:pt x="299" y="85"/>
                  </a:lnTo>
                  <a:lnTo>
                    <a:pt x="275" y="109"/>
                  </a:lnTo>
                  <a:lnTo>
                    <a:pt x="275" y="117"/>
                  </a:lnTo>
                  <a:lnTo>
                    <a:pt x="243" y="132"/>
                  </a:lnTo>
                  <a:lnTo>
                    <a:pt x="236" y="148"/>
                  </a:lnTo>
                  <a:lnTo>
                    <a:pt x="236" y="171"/>
                  </a:lnTo>
                  <a:lnTo>
                    <a:pt x="212" y="179"/>
                  </a:lnTo>
                  <a:lnTo>
                    <a:pt x="212" y="195"/>
                  </a:lnTo>
                  <a:lnTo>
                    <a:pt x="156" y="171"/>
                  </a:lnTo>
                  <a:lnTo>
                    <a:pt x="126" y="195"/>
                  </a:lnTo>
                  <a:lnTo>
                    <a:pt x="94" y="179"/>
                  </a:lnTo>
                  <a:lnTo>
                    <a:pt x="63" y="171"/>
                  </a:lnTo>
                  <a:lnTo>
                    <a:pt x="63" y="148"/>
                  </a:lnTo>
                  <a:lnTo>
                    <a:pt x="39" y="117"/>
                  </a:lnTo>
                  <a:lnTo>
                    <a:pt x="0" y="117"/>
                  </a:lnTo>
                  <a:lnTo>
                    <a:pt x="0" y="85"/>
                  </a:lnTo>
                  <a:lnTo>
                    <a:pt x="23" y="54"/>
                  </a:lnTo>
                  <a:lnTo>
                    <a:pt x="39" y="54"/>
                  </a:lnTo>
                  <a:lnTo>
                    <a:pt x="39" y="46"/>
                  </a:lnTo>
                  <a:lnTo>
                    <a:pt x="78" y="31"/>
                  </a:lnTo>
                  <a:lnTo>
                    <a:pt x="78" y="0"/>
                  </a:lnTo>
                  <a:lnTo>
                    <a:pt x="392"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49" name="Freeform 135">
              <a:extLst>
                <a:ext uri="{FF2B5EF4-FFF2-40B4-BE49-F238E27FC236}">
                  <a16:creationId xmlns:a16="http://schemas.microsoft.com/office/drawing/2014/main" id="{46FBF362-1972-4A21-9EDA-868F5E35A20B}"/>
                </a:ext>
              </a:extLst>
            </p:cNvPr>
            <p:cNvSpPr>
              <a:spLocks noChangeAspect="1"/>
            </p:cNvSpPr>
            <p:nvPr/>
          </p:nvSpPr>
          <p:spPr bwMode="auto">
            <a:xfrm>
              <a:off x="6621463" y="3654425"/>
              <a:ext cx="258762" cy="212725"/>
            </a:xfrm>
            <a:custGeom>
              <a:avLst/>
              <a:gdLst>
                <a:gd name="T0" fmla="*/ 2147483647 w 300"/>
                <a:gd name="T1" fmla="*/ 2147483647 h 228"/>
                <a:gd name="T2" fmla="*/ 2147483647 w 300"/>
                <a:gd name="T3" fmla="*/ 2147483647 h 228"/>
                <a:gd name="T4" fmla="*/ 2147483647 w 300"/>
                <a:gd name="T5" fmla="*/ 2147483647 h 228"/>
                <a:gd name="T6" fmla="*/ 2147483647 w 300"/>
                <a:gd name="T7" fmla="*/ 2147483647 h 228"/>
                <a:gd name="T8" fmla="*/ 2147483647 w 300"/>
                <a:gd name="T9" fmla="*/ 2147483647 h 228"/>
                <a:gd name="T10" fmla="*/ 0 w 300"/>
                <a:gd name="T11" fmla="*/ 2147483647 h 228"/>
                <a:gd name="T12" fmla="*/ 2147483647 w 300"/>
                <a:gd name="T13" fmla="*/ 2147483647 h 228"/>
                <a:gd name="T14" fmla="*/ 0 w 300"/>
                <a:gd name="T15" fmla="*/ 2147483647 h 228"/>
                <a:gd name="T16" fmla="*/ 0 w 300"/>
                <a:gd name="T17" fmla="*/ 2147483647 h 228"/>
                <a:gd name="T18" fmla="*/ 2147483647 w 300"/>
                <a:gd name="T19" fmla="*/ 2147483647 h 228"/>
                <a:gd name="T20" fmla="*/ 2147483647 w 300"/>
                <a:gd name="T21" fmla="*/ 0 h 228"/>
                <a:gd name="T22" fmla="*/ 2147483647 w 300"/>
                <a:gd name="T23" fmla="*/ 0 h 228"/>
                <a:gd name="T24" fmla="*/ 2147483647 w 300"/>
                <a:gd name="T25" fmla="*/ 0 h 228"/>
                <a:gd name="T26" fmla="*/ 2147483647 w 300"/>
                <a:gd name="T27" fmla="*/ 2147483647 h 228"/>
                <a:gd name="T28" fmla="*/ 2147483647 w 300"/>
                <a:gd name="T29" fmla="*/ 2147483647 h 228"/>
                <a:gd name="T30" fmla="*/ 2147483647 w 300"/>
                <a:gd name="T31" fmla="*/ 2147483647 h 228"/>
                <a:gd name="T32" fmla="*/ 2147483647 w 300"/>
                <a:gd name="T33" fmla="*/ 2147483647 h 228"/>
                <a:gd name="T34" fmla="*/ 2147483647 w 300"/>
                <a:gd name="T35" fmla="*/ 2147483647 h 228"/>
                <a:gd name="T36" fmla="*/ 2147483647 w 300"/>
                <a:gd name="T37" fmla="*/ 2147483647 h 2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228"/>
                <a:gd name="T59" fmla="*/ 300 w 300"/>
                <a:gd name="T60" fmla="*/ 228 h 2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228">
                  <a:moveTo>
                    <a:pt x="221" y="205"/>
                  </a:moveTo>
                  <a:lnTo>
                    <a:pt x="214" y="212"/>
                  </a:lnTo>
                  <a:lnTo>
                    <a:pt x="95" y="228"/>
                  </a:lnTo>
                  <a:lnTo>
                    <a:pt x="8" y="228"/>
                  </a:lnTo>
                  <a:lnTo>
                    <a:pt x="8" y="181"/>
                  </a:lnTo>
                  <a:lnTo>
                    <a:pt x="0" y="181"/>
                  </a:lnTo>
                  <a:lnTo>
                    <a:pt x="8" y="150"/>
                  </a:lnTo>
                  <a:lnTo>
                    <a:pt x="0" y="150"/>
                  </a:lnTo>
                  <a:lnTo>
                    <a:pt x="0" y="110"/>
                  </a:lnTo>
                  <a:lnTo>
                    <a:pt x="32" y="110"/>
                  </a:lnTo>
                  <a:lnTo>
                    <a:pt x="32" y="0"/>
                  </a:lnTo>
                  <a:lnTo>
                    <a:pt x="214" y="0"/>
                  </a:lnTo>
                  <a:lnTo>
                    <a:pt x="246" y="0"/>
                  </a:lnTo>
                  <a:lnTo>
                    <a:pt x="246" y="110"/>
                  </a:lnTo>
                  <a:lnTo>
                    <a:pt x="277" y="110"/>
                  </a:lnTo>
                  <a:lnTo>
                    <a:pt x="277" y="134"/>
                  </a:lnTo>
                  <a:lnTo>
                    <a:pt x="300" y="181"/>
                  </a:lnTo>
                  <a:lnTo>
                    <a:pt x="285" y="212"/>
                  </a:lnTo>
                  <a:lnTo>
                    <a:pt x="221" y="20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0" name="Freeform 136">
              <a:extLst>
                <a:ext uri="{FF2B5EF4-FFF2-40B4-BE49-F238E27FC236}">
                  <a16:creationId xmlns:a16="http://schemas.microsoft.com/office/drawing/2014/main" id="{4EFE2685-AB5E-483A-9EDE-9ED9183629B8}"/>
                </a:ext>
              </a:extLst>
            </p:cNvPr>
            <p:cNvSpPr>
              <a:spLocks noChangeAspect="1"/>
            </p:cNvSpPr>
            <p:nvPr/>
          </p:nvSpPr>
          <p:spPr bwMode="auto">
            <a:xfrm>
              <a:off x="8226425" y="2605088"/>
              <a:ext cx="322263" cy="211137"/>
            </a:xfrm>
            <a:custGeom>
              <a:avLst/>
              <a:gdLst>
                <a:gd name="T0" fmla="*/ 2147483647 w 369"/>
                <a:gd name="T1" fmla="*/ 2147483647 h 228"/>
                <a:gd name="T2" fmla="*/ 2147483647 w 369"/>
                <a:gd name="T3" fmla="*/ 2147483647 h 228"/>
                <a:gd name="T4" fmla="*/ 2147483647 w 369"/>
                <a:gd name="T5" fmla="*/ 2147483647 h 228"/>
                <a:gd name="T6" fmla="*/ 2147483647 w 369"/>
                <a:gd name="T7" fmla="*/ 2147483647 h 228"/>
                <a:gd name="T8" fmla="*/ 2147483647 w 369"/>
                <a:gd name="T9" fmla="*/ 2147483647 h 228"/>
                <a:gd name="T10" fmla="*/ 2147483647 w 369"/>
                <a:gd name="T11" fmla="*/ 2147483647 h 228"/>
                <a:gd name="T12" fmla="*/ 2147483647 w 369"/>
                <a:gd name="T13" fmla="*/ 2147483647 h 228"/>
                <a:gd name="T14" fmla="*/ 2147483647 w 369"/>
                <a:gd name="T15" fmla="*/ 2147483647 h 228"/>
                <a:gd name="T16" fmla="*/ 2147483647 w 369"/>
                <a:gd name="T17" fmla="*/ 2147483647 h 228"/>
                <a:gd name="T18" fmla="*/ 2147483647 w 369"/>
                <a:gd name="T19" fmla="*/ 2147483647 h 228"/>
                <a:gd name="T20" fmla="*/ 2147483647 w 369"/>
                <a:gd name="T21" fmla="*/ 2147483647 h 228"/>
                <a:gd name="T22" fmla="*/ 2147483647 w 369"/>
                <a:gd name="T23" fmla="*/ 2147483647 h 228"/>
                <a:gd name="T24" fmla="*/ 2147483647 w 369"/>
                <a:gd name="T25" fmla="*/ 2147483647 h 228"/>
                <a:gd name="T26" fmla="*/ 2147483647 w 369"/>
                <a:gd name="T27" fmla="*/ 2147483647 h 228"/>
                <a:gd name="T28" fmla="*/ 2147483647 w 369"/>
                <a:gd name="T29" fmla="*/ 2147483647 h 228"/>
                <a:gd name="T30" fmla="*/ 2147483647 w 369"/>
                <a:gd name="T31" fmla="*/ 2147483647 h 228"/>
                <a:gd name="T32" fmla="*/ 2147483647 w 369"/>
                <a:gd name="T33" fmla="*/ 2147483647 h 228"/>
                <a:gd name="T34" fmla="*/ 2147483647 w 369"/>
                <a:gd name="T35" fmla="*/ 2147483647 h 228"/>
                <a:gd name="T36" fmla="*/ 2147483647 w 369"/>
                <a:gd name="T37" fmla="*/ 2147483647 h 228"/>
                <a:gd name="T38" fmla="*/ 0 w 369"/>
                <a:gd name="T39" fmla="*/ 2147483647 h 228"/>
                <a:gd name="T40" fmla="*/ 2147483647 w 369"/>
                <a:gd name="T41" fmla="*/ 2147483647 h 228"/>
                <a:gd name="T42" fmla="*/ 2147483647 w 369"/>
                <a:gd name="T43" fmla="*/ 0 h 228"/>
                <a:gd name="T44" fmla="*/ 2147483647 w 369"/>
                <a:gd name="T45" fmla="*/ 2147483647 h 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9"/>
                <a:gd name="T70" fmla="*/ 0 h 228"/>
                <a:gd name="T71" fmla="*/ 369 w 369"/>
                <a:gd name="T72" fmla="*/ 228 h 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9" h="228">
                  <a:moveTo>
                    <a:pt x="267" y="39"/>
                  </a:moveTo>
                  <a:lnTo>
                    <a:pt x="306" y="64"/>
                  </a:lnTo>
                  <a:lnTo>
                    <a:pt x="314" y="86"/>
                  </a:lnTo>
                  <a:lnTo>
                    <a:pt x="298" y="86"/>
                  </a:lnTo>
                  <a:lnTo>
                    <a:pt x="314" y="94"/>
                  </a:lnTo>
                  <a:lnTo>
                    <a:pt x="298" y="103"/>
                  </a:lnTo>
                  <a:lnTo>
                    <a:pt x="306" y="125"/>
                  </a:lnTo>
                  <a:lnTo>
                    <a:pt x="298" y="125"/>
                  </a:lnTo>
                  <a:lnTo>
                    <a:pt x="338" y="165"/>
                  </a:lnTo>
                  <a:lnTo>
                    <a:pt x="361" y="165"/>
                  </a:lnTo>
                  <a:lnTo>
                    <a:pt x="353" y="188"/>
                  </a:lnTo>
                  <a:lnTo>
                    <a:pt x="369" y="196"/>
                  </a:lnTo>
                  <a:lnTo>
                    <a:pt x="361" y="211"/>
                  </a:lnTo>
                  <a:lnTo>
                    <a:pt x="329" y="196"/>
                  </a:lnTo>
                  <a:lnTo>
                    <a:pt x="267" y="228"/>
                  </a:lnTo>
                  <a:lnTo>
                    <a:pt x="212" y="211"/>
                  </a:lnTo>
                  <a:lnTo>
                    <a:pt x="189" y="220"/>
                  </a:lnTo>
                  <a:lnTo>
                    <a:pt x="125" y="181"/>
                  </a:lnTo>
                  <a:lnTo>
                    <a:pt x="63" y="196"/>
                  </a:lnTo>
                  <a:lnTo>
                    <a:pt x="0" y="165"/>
                  </a:lnTo>
                  <a:lnTo>
                    <a:pt x="39" y="133"/>
                  </a:lnTo>
                  <a:lnTo>
                    <a:pt x="235" y="0"/>
                  </a:lnTo>
                  <a:lnTo>
                    <a:pt x="267" y="39"/>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1" name="Freeform 137">
              <a:extLst>
                <a:ext uri="{FF2B5EF4-FFF2-40B4-BE49-F238E27FC236}">
                  <a16:creationId xmlns:a16="http://schemas.microsoft.com/office/drawing/2014/main" id="{5DB85225-4F13-4DD4-9C8F-6E69C968498E}"/>
                </a:ext>
              </a:extLst>
            </p:cNvPr>
            <p:cNvSpPr>
              <a:spLocks noChangeAspect="1"/>
            </p:cNvSpPr>
            <p:nvPr/>
          </p:nvSpPr>
          <p:spPr bwMode="auto">
            <a:xfrm>
              <a:off x="7096125" y="2446338"/>
              <a:ext cx="163513" cy="174625"/>
            </a:xfrm>
            <a:custGeom>
              <a:avLst/>
              <a:gdLst>
                <a:gd name="T0" fmla="*/ 2147483647 w 188"/>
                <a:gd name="T1" fmla="*/ 2147483647 h 190"/>
                <a:gd name="T2" fmla="*/ 2147483647 w 188"/>
                <a:gd name="T3" fmla="*/ 2147483647 h 190"/>
                <a:gd name="T4" fmla="*/ 2147483647 w 188"/>
                <a:gd name="T5" fmla="*/ 2147483647 h 190"/>
                <a:gd name="T6" fmla="*/ 2147483647 w 188"/>
                <a:gd name="T7" fmla="*/ 2147483647 h 190"/>
                <a:gd name="T8" fmla="*/ 2147483647 w 188"/>
                <a:gd name="T9" fmla="*/ 0 h 190"/>
                <a:gd name="T10" fmla="*/ 2147483647 w 188"/>
                <a:gd name="T11" fmla="*/ 2147483647 h 190"/>
                <a:gd name="T12" fmla="*/ 2147483647 w 188"/>
                <a:gd name="T13" fmla="*/ 2147483647 h 190"/>
                <a:gd name="T14" fmla="*/ 2147483647 w 188"/>
                <a:gd name="T15" fmla="*/ 2147483647 h 190"/>
                <a:gd name="T16" fmla="*/ 2147483647 w 188"/>
                <a:gd name="T17" fmla="*/ 2147483647 h 190"/>
                <a:gd name="T18" fmla="*/ 2147483647 w 188"/>
                <a:gd name="T19" fmla="*/ 2147483647 h 190"/>
                <a:gd name="T20" fmla="*/ 0 w 188"/>
                <a:gd name="T21" fmla="*/ 2147483647 h 190"/>
                <a:gd name="T22" fmla="*/ 2147483647 w 188"/>
                <a:gd name="T23" fmla="*/ 2147483647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90"/>
                <a:gd name="T38" fmla="*/ 188 w 188"/>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90">
                  <a:moveTo>
                    <a:pt x="39" y="111"/>
                  </a:moveTo>
                  <a:lnTo>
                    <a:pt x="47" y="126"/>
                  </a:lnTo>
                  <a:lnTo>
                    <a:pt x="94" y="48"/>
                  </a:lnTo>
                  <a:lnTo>
                    <a:pt x="109" y="24"/>
                  </a:lnTo>
                  <a:lnTo>
                    <a:pt x="141" y="0"/>
                  </a:lnTo>
                  <a:lnTo>
                    <a:pt x="188" y="32"/>
                  </a:lnTo>
                  <a:lnTo>
                    <a:pt x="172" y="95"/>
                  </a:lnTo>
                  <a:lnTo>
                    <a:pt x="102" y="190"/>
                  </a:lnTo>
                  <a:lnTo>
                    <a:pt x="94" y="174"/>
                  </a:lnTo>
                  <a:lnTo>
                    <a:pt x="39" y="158"/>
                  </a:lnTo>
                  <a:lnTo>
                    <a:pt x="0" y="111"/>
                  </a:lnTo>
                  <a:lnTo>
                    <a:pt x="39" y="11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2" name="Freeform 138">
              <a:extLst>
                <a:ext uri="{FF2B5EF4-FFF2-40B4-BE49-F238E27FC236}">
                  <a16:creationId xmlns:a16="http://schemas.microsoft.com/office/drawing/2014/main" id="{38191D51-6919-4C77-A18A-13242ACE502E}"/>
                </a:ext>
              </a:extLst>
            </p:cNvPr>
            <p:cNvSpPr>
              <a:spLocks noChangeAspect="1"/>
            </p:cNvSpPr>
            <p:nvPr/>
          </p:nvSpPr>
          <p:spPr bwMode="auto">
            <a:xfrm>
              <a:off x="6945313" y="3338513"/>
              <a:ext cx="150812" cy="171450"/>
            </a:xfrm>
            <a:custGeom>
              <a:avLst/>
              <a:gdLst>
                <a:gd name="T0" fmla="*/ 2147483647 w 173"/>
                <a:gd name="T1" fmla="*/ 2147483647 h 187"/>
                <a:gd name="T2" fmla="*/ 2147483647 w 173"/>
                <a:gd name="T3" fmla="*/ 2147483647 h 187"/>
                <a:gd name="T4" fmla="*/ 2147483647 w 173"/>
                <a:gd name="T5" fmla="*/ 2147483647 h 187"/>
                <a:gd name="T6" fmla="*/ 2147483647 w 173"/>
                <a:gd name="T7" fmla="*/ 2147483647 h 187"/>
                <a:gd name="T8" fmla="*/ 2147483647 w 173"/>
                <a:gd name="T9" fmla="*/ 2147483647 h 187"/>
                <a:gd name="T10" fmla="*/ 0 w 173"/>
                <a:gd name="T11" fmla="*/ 2147483647 h 187"/>
                <a:gd name="T12" fmla="*/ 0 w 173"/>
                <a:gd name="T13" fmla="*/ 2147483647 h 187"/>
                <a:gd name="T14" fmla="*/ 2147483647 w 173"/>
                <a:gd name="T15" fmla="*/ 2147483647 h 187"/>
                <a:gd name="T16" fmla="*/ 2147483647 w 173"/>
                <a:gd name="T17" fmla="*/ 2147483647 h 187"/>
                <a:gd name="T18" fmla="*/ 2147483647 w 173"/>
                <a:gd name="T19" fmla="*/ 2147483647 h 187"/>
                <a:gd name="T20" fmla="*/ 2147483647 w 173"/>
                <a:gd name="T21" fmla="*/ 2147483647 h 187"/>
                <a:gd name="T22" fmla="*/ 2147483647 w 173"/>
                <a:gd name="T23" fmla="*/ 0 h 187"/>
                <a:gd name="T24" fmla="*/ 2147483647 w 173"/>
                <a:gd name="T25" fmla="*/ 2147483647 h 187"/>
                <a:gd name="T26" fmla="*/ 2147483647 w 173"/>
                <a:gd name="T27" fmla="*/ 2147483647 h 187"/>
                <a:gd name="T28" fmla="*/ 2147483647 w 173"/>
                <a:gd name="T29" fmla="*/ 2147483647 h 187"/>
                <a:gd name="T30" fmla="*/ 2147483647 w 173"/>
                <a:gd name="T31" fmla="*/ 2147483647 h 187"/>
                <a:gd name="T32" fmla="*/ 2147483647 w 173"/>
                <a:gd name="T33" fmla="*/ 2147483647 h 1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3"/>
                <a:gd name="T52" fmla="*/ 0 h 187"/>
                <a:gd name="T53" fmla="*/ 173 w 173"/>
                <a:gd name="T54" fmla="*/ 187 h 1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3" h="187">
                  <a:moveTo>
                    <a:pt x="126" y="93"/>
                  </a:moveTo>
                  <a:lnTo>
                    <a:pt x="149" y="93"/>
                  </a:lnTo>
                  <a:lnTo>
                    <a:pt x="149" y="133"/>
                  </a:lnTo>
                  <a:lnTo>
                    <a:pt x="173" y="133"/>
                  </a:lnTo>
                  <a:lnTo>
                    <a:pt x="173" y="187"/>
                  </a:lnTo>
                  <a:lnTo>
                    <a:pt x="0" y="179"/>
                  </a:lnTo>
                  <a:lnTo>
                    <a:pt x="0" y="133"/>
                  </a:lnTo>
                  <a:lnTo>
                    <a:pt x="8" y="133"/>
                  </a:lnTo>
                  <a:lnTo>
                    <a:pt x="8" y="93"/>
                  </a:lnTo>
                  <a:lnTo>
                    <a:pt x="23" y="93"/>
                  </a:lnTo>
                  <a:lnTo>
                    <a:pt x="23" y="7"/>
                  </a:lnTo>
                  <a:lnTo>
                    <a:pt x="39" y="0"/>
                  </a:lnTo>
                  <a:lnTo>
                    <a:pt x="55" y="31"/>
                  </a:lnTo>
                  <a:lnTo>
                    <a:pt x="71" y="23"/>
                  </a:lnTo>
                  <a:lnTo>
                    <a:pt x="71" y="31"/>
                  </a:lnTo>
                  <a:lnTo>
                    <a:pt x="126" y="31"/>
                  </a:lnTo>
                  <a:lnTo>
                    <a:pt x="126" y="9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3" name="Freeform 139">
              <a:extLst>
                <a:ext uri="{FF2B5EF4-FFF2-40B4-BE49-F238E27FC236}">
                  <a16:creationId xmlns:a16="http://schemas.microsoft.com/office/drawing/2014/main" id="{4C0628AA-A23E-4D20-85A2-8778720D3199}"/>
                </a:ext>
              </a:extLst>
            </p:cNvPr>
            <p:cNvSpPr>
              <a:spLocks noChangeAspect="1"/>
            </p:cNvSpPr>
            <p:nvPr/>
          </p:nvSpPr>
          <p:spPr bwMode="auto">
            <a:xfrm>
              <a:off x="8532225" y="2940070"/>
              <a:ext cx="296862" cy="361950"/>
            </a:xfrm>
            <a:custGeom>
              <a:avLst/>
              <a:gdLst>
                <a:gd name="T0" fmla="*/ 2147483647 w 339"/>
                <a:gd name="T1" fmla="*/ 2147483647 h 393"/>
                <a:gd name="T2" fmla="*/ 2147483647 w 339"/>
                <a:gd name="T3" fmla="*/ 2147483647 h 393"/>
                <a:gd name="T4" fmla="*/ 2147483647 w 339"/>
                <a:gd name="T5" fmla="*/ 2147483647 h 393"/>
                <a:gd name="T6" fmla="*/ 2147483647 w 339"/>
                <a:gd name="T7" fmla="*/ 2147483647 h 393"/>
                <a:gd name="T8" fmla="*/ 2147483647 w 339"/>
                <a:gd name="T9" fmla="*/ 2147483647 h 393"/>
                <a:gd name="T10" fmla="*/ 2147483647 w 339"/>
                <a:gd name="T11" fmla="*/ 2147483647 h 393"/>
                <a:gd name="T12" fmla="*/ 2147483647 w 339"/>
                <a:gd name="T13" fmla="*/ 2147483647 h 393"/>
                <a:gd name="T14" fmla="*/ 2147483647 w 339"/>
                <a:gd name="T15" fmla="*/ 2147483647 h 393"/>
                <a:gd name="T16" fmla="*/ 2147483647 w 339"/>
                <a:gd name="T17" fmla="*/ 2147483647 h 393"/>
                <a:gd name="T18" fmla="*/ 2147483647 w 339"/>
                <a:gd name="T19" fmla="*/ 2147483647 h 393"/>
                <a:gd name="T20" fmla="*/ 2147483647 w 339"/>
                <a:gd name="T21" fmla="*/ 2147483647 h 393"/>
                <a:gd name="T22" fmla="*/ 2147483647 w 339"/>
                <a:gd name="T23" fmla="*/ 2147483647 h 393"/>
                <a:gd name="T24" fmla="*/ 2147483647 w 339"/>
                <a:gd name="T25" fmla="*/ 2147483647 h 393"/>
                <a:gd name="T26" fmla="*/ 2147483647 w 339"/>
                <a:gd name="T27" fmla="*/ 2147483647 h 393"/>
                <a:gd name="T28" fmla="*/ 2147483647 w 339"/>
                <a:gd name="T29" fmla="*/ 2147483647 h 393"/>
                <a:gd name="T30" fmla="*/ 2147483647 w 339"/>
                <a:gd name="T31" fmla="*/ 2147483647 h 393"/>
                <a:gd name="T32" fmla="*/ 2147483647 w 339"/>
                <a:gd name="T33" fmla="*/ 2147483647 h 393"/>
                <a:gd name="T34" fmla="*/ 2147483647 w 339"/>
                <a:gd name="T35" fmla="*/ 2147483647 h 393"/>
                <a:gd name="T36" fmla="*/ 2147483647 w 339"/>
                <a:gd name="T37" fmla="*/ 2147483647 h 393"/>
                <a:gd name="T38" fmla="*/ 2147483647 w 339"/>
                <a:gd name="T39" fmla="*/ 2147483647 h 393"/>
                <a:gd name="T40" fmla="*/ 2147483647 w 339"/>
                <a:gd name="T41" fmla="*/ 2147483647 h 393"/>
                <a:gd name="T42" fmla="*/ 2147483647 w 339"/>
                <a:gd name="T43" fmla="*/ 2147483647 h 393"/>
                <a:gd name="T44" fmla="*/ 0 w 339"/>
                <a:gd name="T45" fmla="*/ 2147483647 h 393"/>
                <a:gd name="T46" fmla="*/ 2147483647 w 339"/>
                <a:gd name="T47" fmla="*/ 2147483647 h 393"/>
                <a:gd name="T48" fmla="*/ 2147483647 w 339"/>
                <a:gd name="T49" fmla="*/ 0 h 393"/>
                <a:gd name="T50" fmla="*/ 2147483647 w 339"/>
                <a:gd name="T51" fmla="*/ 2147483647 h 3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9"/>
                <a:gd name="T79" fmla="*/ 0 h 393"/>
                <a:gd name="T80" fmla="*/ 339 w 339"/>
                <a:gd name="T81" fmla="*/ 393 h 3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9" h="393">
                  <a:moveTo>
                    <a:pt x="260" y="15"/>
                  </a:moveTo>
                  <a:lnTo>
                    <a:pt x="252" y="63"/>
                  </a:lnTo>
                  <a:lnTo>
                    <a:pt x="276" y="102"/>
                  </a:lnTo>
                  <a:lnTo>
                    <a:pt x="284" y="102"/>
                  </a:lnTo>
                  <a:lnTo>
                    <a:pt x="276" y="110"/>
                  </a:lnTo>
                  <a:lnTo>
                    <a:pt x="284" y="126"/>
                  </a:lnTo>
                  <a:lnTo>
                    <a:pt x="284" y="134"/>
                  </a:lnTo>
                  <a:lnTo>
                    <a:pt x="308" y="149"/>
                  </a:lnTo>
                  <a:lnTo>
                    <a:pt x="308" y="181"/>
                  </a:lnTo>
                  <a:lnTo>
                    <a:pt x="315" y="188"/>
                  </a:lnTo>
                  <a:lnTo>
                    <a:pt x="308" y="188"/>
                  </a:lnTo>
                  <a:lnTo>
                    <a:pt x="323" y="212"/>
                  </a:lnTo>
                  <a:lnTo>
                    <a:pt x="308" y="228"/>
                  </a:lnTo>
                  <a:lnTo>
                    <a:pt x="323" y="251"/>
                  </a:lnTo>
                  <a:lnTo>
                    <a:pt x="323" y="274"/>
                  </a:lnTo>
                  <a:lnTo>
                    <a:pt x="315" y="291"/>
                  </a:lnTo>
                  <a:lnTo>
                    <a:pt x="339" y="314"/>
                  </a:lnTo>
                  <a:lnTo>
                    <a:pt x="228" y="377"/>
                  </a:lnTo>
                  <a:lnTo>
                    <a:pt x="221" y="393"/>
                  </a:lnTo>
                  <a:lnTo>
                    <a:pt x="110" y="345"/>
                  </a:lnTo>
                  <a:lnTo>
                    <a:pt x="39" y="274"/>
                  </a:lnTo>
                  <a:lnTo>
                    <a:pt x="7" y="274"/>
                  </a:lnTo>
                  <a:lnTo>
                    <a:pt x="0" y="251"/>
                  </a:lnTo>
                  <a:lnTo>
                    <a:pt x="70" y="94"/>
                  </a:lnTo>
                  <a:lnTo>
                    <a:pt x="221" y="0"/>
                  </a:lnTo>
                  <a:lnTo>
                    <a:pt x="260" y="15"/>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4" name="Freeform 140">
              <a:extLst>
                <a:ext uri="{FF2B5EF4-FFF2-40B4-BE49-F238E27FC236}">
                  <a16:creationId xmlns:a16="http://schemas.microsoft.com/office/drawing/2014/main" id="{23B56E80-9BED-40E9-B2E5-E9CF2A2CCB38}"/>
                </a:ext>
              </a:extLst>
            </p:cNvPr>
            <p:cNvSpPr>
              <a:spLocks noChangeAspect="1"/>
            </p:cNvSpPr>
            <p:nvPr/>
          </p:nvSpPr>
          <p:spPr bwMode="auto">
            <a:xfrm>
              <a:off x="6573838" y="4214813"/>
              <a:ext cx="185737" cy="239712"/>
            </a:xfrm>
            <a:custGeom>
              <a:avLst/>
              <a:gdLst>
                <a:gd name="T0" fmla="*/ 2147483647 w 213"/>
                <a:gd name="T1" fmla="*/ 2147483647 h 259"/>
                <a:gd name="T2" fmla="*/ 2147483647 w 213"/>
                <a:gd name="T3" fmla="*/ 2147483647 h 259"/>
                <a:gd name="T4" fmla="*/ 2147483647 w 213"/>
                <a:gd name="T5" fmla="*/ 2147483647 h 259"/>
                <a:gd name="T6" fmla="*/ 2147483647 w 213"/>
                <a:gd name="T7" fmla="*/ 2147483647 h 259"/>
                <a:gd name="T8" fmla="*/ 2147483647 w 213"/>
                <a:gd name="T9" fmla="*/ 2147483647 h 259"/>
                <a:gd name="T10" fmla="*/ 2147483647 w 213"/>
                <a:gd name="T11" fmla="*/ 2147483647 h 259"/>
                <a:gd name="T12" fmla="*/ 2147483647 w 213"/>
                <a:gd name="T13" fmla="*/ 2147483647 h 259"/>
                <a:gd name="T14" fmla="*/ 2147483647 w 213"/>
                <a:gd name="T15" fmla="*/ 2147483647 h 259"/>
                <a:gd name="T16" fmla="*/ 0 w 213"/>
                <a:gd name="T17" fmla="*/ 0 h 259"/>
                <a:gd name="T18" fmla="*/ 2147483647 w 213"/>
                <a:gd name="T19" fmla="*/ 0 h 259"/>
                <a:gd name="T20" fmla="*/ 2147483647 w 213"/>
                <a:gd name="T21" fmla="*/ 2147483647 h 259"/>
                <a:gd name="T22" fmla="*/ 2147483647 w 213"/>
                <a:gd name="T23" fmla="*/ 2147483647 h 259"/>
                <a:gd name="T24" fmla="*/ 2147483647 w 213"/>
                <a:gd name="T25" fmla="*/ 2147483647 h 259"/>
                <a:gd name="T26" fmla="*/ 2147483647 w 213"/>
                <a:gd name="T27" fmla="*/ 2147483647 h 259"/>
                <a:gd name="T28" fmla="*/ 2147483647 w 213"/>
                <a:gd name="T29" fmla="*/ 2147483647 h 259"/>
                <a:gd name="T30" fmla="*/ 2147483647 w 213"/>
                <a:gd name="T31" fmla="*/ 2147483647 h 259"/>
                <a:gd name="T32" fmla="*/ 2147483647 w 213"/>
                <a:gd name="T33" fmla="*/ 2147483647 h 259"/>
                <a:gd name="T34" fmla="*/ 2147483647 w 213"/>
                <a:gd name="T35" fmla="*/ 2147483647 h 259"/>
                <a:gd name="T36" fmla="*/ 2147483647 w 213"/>
                <a:gd name="T37" fmla="*/ 2147483647 h 259"/>
                <a:gd name="T38" fmla="*/ 2147483647 w 213"/>
                <a:gd name="T39" fmla="*/ 2147483647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3"/>
                <a:gd name="T61" fmla="*/ 0 h 259"/>
                <a:gd name="T62" fmla="*/ 213 w 213"/>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3" h="259">
                  <a:moveTo>
                    <a:pt x="78" y="227"/>
                  </a:moveTo>
                  <a:lnTo>
                    <a:pt x="63" y="180"/>
                  </a:lnTo>
                  <a:lnTo>
                    <a:pt x="78" y="157"/>
                  </a:lnTo>
                  <a:lnTo>
                    <a:pt x="63" y="141"/>
                  </a:lnTo>
                  <a:lnTo>
                    <a:pt x="31" y="94"/>
                  </a:lnTo>
                  <a:lnTo>
                    <a:pt x="31" y="78"/>
                  </a:lnTo>
                  <a:lnTo>
                    <a:pt x="24" y="78"/>
                  </a:lnTo>
                  <a:lnTo>
                    <a:pt x="24" y="47"/>
                  </a:lnTo>
                  <a:lnTo>
                    <a:pt x="0" y="0"/>
                  </a:lnTo>
                  <a:lnTo>
                    <a:pt x="78" y="0"/>
                  </a:lnTo>
                  <a:lnTo>
                    <a:pt x="213" y="15"/>
                  </a:lnTo>
                  <a:lnTo>
                    <a:pt x="213" y="23"/>
                  </a:lnTo>
                  <a:lnTo>
                    <a:pt x="189" y="23"/>
                  </a:lnTo>
                  <a:lnTo>
                    <a:pt x="189" y="141"/>
                  </a:lnTo>
                  <a:lnTo>
                    <a:pt x="189" y="172"/>
                  </a:lnTo>
                  <a:lnTo>
                    <a:pt x="174" y="196"/>
                  </a:lnTo>
                  <a:lnTo>
                    <a:pt x="118" y="227"/>
                  </a:lnTo>
                  <a:lnTo>
                    <a:pt x="110" y="242"/>
                  </a:lnTo>
                  <a:lnTo>
                    <a:pt x="118" y="259"/>
                  </a:lnTo>
                  <a:lnTo>
                    <a:pt x="78" y="227"/>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5" name="Freeform 141">
              <a:extLst>
                <a:ext uri="{FF2B5EF4-FFF2-40B4-BE49-F238E27FC236}">
                  <a16:creationId xmlns:a16="http://schemas.microsoft.com/office/drawing/2014/main" id="{D58295F9-4C68-4049-BE13-B6A348906033}"/>
                </a:ext>
              </a:extLst>
            </p:cNvPr>
            <p:cNvSpPr>
              <a:spLocks noChangeAspect="1"/>
            </p:cNvSpPr>
            <p:nvPr/>
          </p:nvSpPr>
          <p:spPr bwMode="auto">
            <a:xfrm>
              <a:off x="6896100" y="2728913"/>
              <a:ext cx="260350" cy="115887"/>
            </a:xfrm>
            <a:custGeom>
              <a:avLst/>
              <a:gdLst>
                <a:gd name="T0" fmla="*/ 2147483647 w 299"/>
                <a:gd name="T1" fmla="*/ 2147483647 h 125"/>
                <a:gd name="T2" fmla="*/ 2147483647 w 299"/>
                <a:gd name="T3" fmla="*/ 2147483647 h 125"/>
                <a:gd name="T4" fmla="*/ 2147483647 w 299"/>
                <a:gd name="T5" fmla="*/ 2147483647 h 125"/>
                <a:gd name="T6" fmla="*/ 2147483647 w 299"/>
                <a:gd name="T7" fmla="*/ 2147483647 h 125"/>
                <a:gd name="T8" fmla="*/ 2147483647 w 299"/>
                <a:gd name="T9" fmla="*/ 2147483647 h 125"/>
                <a:gd name="T10" fmla="*/ 2147483647 w 299"/>
                <a:gd name="T11" fmla="*/ 2147483647 h 125"/>
                <a:gd name="T12" fmla="*/ 2147483647 w 299"/>
                <a:gd name="T13" fmla="*/ 2147483647 h 125"/>
                <a:gd name="T14" fmla="*/ 2147483647 w 299"/>
                <a:gd name="T15" fmla="*/ 2147483647 h 125"/>
                <a:gd name="T16" fmla="*/ 2147483647 w 299"/>
                <a:gd name="T17" fmla="*/ 2147483647 h 125"/>
                <a:gd name="T18" fmla="*/ 0 w 299"/>
                <a:gd name="T19" fmla="*/ 2147483647 h 125"/>
                <a:gd name="T20" fmla="*/ 0 w 299"/>
                <a:gd name="T21" fmla="*/ 2147483647 h 125"/>
                <a:gd name="T22" fmla="*/ 2147483647 w 299"/>
                <a:gd name="T23" fmla="*/ 2147483647 h 125"/>
                <a:gd name="T24" fmla="*/ 2147483647 w 299"/>
                <a:gd name="T25" fmla="*/ 2147483647 h 125"/>
                <a:gd name="T26" fmla="*/ 2147483647 w 299"/>
                <a:gd name="T27" fmla="*/ 2147483647 h 125"/>
                <a:gd name="T28" fmla="*/ 2147483647 w 299"/>
                <a:gd name="T29" fmla="*/ 2147483647 h 125"/>
                <a:gd name="T30" fmla="*/ 2147483647 w 299"/>
                <a:gd name="T31" fmla="*/ 0 h 125"/>
                <a:gd name="T32" fmla="*/ 2147483647 w 299"/>
                <a:gd name="T33" fmla="*/ 0 h 125"/>
                <a:gd name="T34" fmla="*/ 2147483647 w 299"/>
                <a:gd name="T35" fmla="*/ 2147483647 h 125"/>
                <a:gd name="T36" fmla="*/ 2147483647 w 299"/>
                <a:gd name="T37" fmla="*/ 2147483647 h 125"/>
                <a:gd name="T38" fmla="*/ 2147483647 w 299"/>
                <a:gd name="T39" fmla="*/ 2147483647 h 125"/>
                <a:gd name="T40" fmla="*/ 2147483647 w 299"/>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9"/>
                <a:gd name="T64" fmla="*/ 0 h 125"/>
                <a:gd name="T65" fmla="*/ 299 w 299"/>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9" h="125">
                  <a:moveTo>
                    <a:pt x="299" y="54"/>
                  </a:moveTo>
                  <a:lnTo>
                    <a:pt x="268" y="78"/>
                  </a:lnTo>
                  <a:lnTo>
                    <a:pt x="268" y="109"/>
                  </a:lnTo>
                  <a:lnTo>
                    <a:pt x="268" y="125"/>
                  </a:lnTo>
                  <a:lnTo>
                    <a:pt x="181" y="117"/>
                  </a:lnTo>
                  <a:lnTo>
                    <a:pt x="94" y="117"/>
                  </a:lnTo>
                  <a:lnTo>
                    <a:pt x="78" y="109"/>
                  </a:lnTo>
                  <a:lnTo>
                    <a:pt x="55" y="109"/>
                  </a:lnTo>
                  <a:lnTo>
                    <a:pt x="16" y="117"/>
                  </a:lnTo>
                  <a:lnTo>
                    <a:pt x="0" y="94"/>
                  </a:lnTo>
                  <a:lnTo>
                    <a:pt x="0" y="78"/>
                  </a:lnTo>
                  <a:lnTo>
                    <a:pt x="16" y="78"/>
                  </a:lnTo>
                  <a:lnTo>
                    <a:pt x="55" y="78"/>
                  </a:lnTo>
                  <a:lnTo>
                    <a:pt x="55" y="47"/>
                  </a:lnTo>
                  <a:lnTo>
                    <a:pt x="87" y="32"/>
                  </a:lnTo>
                  <a:lnTo>
                    <a:pt x="87" y="0"/>
                  </a:lnTo>
                  <a:lnTo>
                    <a:pt x="110" y="0"/>
                  </a:lnTo>
                  <a:lnTo>
                    <a:pt x="244" y="16"/>
                  </a:lnTo>
                  <a:lnTo>
                    <a:pt x="244" y="32"/>
                  </a:lnTo>
                  <a:lnTo>
                    <a:pt x="291" y="47"/>
                  </a:lnTo>
                  <a:lnTo>
                    <a:pt x="299" y="5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6" name="Freeform 142">
              <a:extLst>
                <a:ext uri="{FF2B5EF4-FFF2-40B4-BE49-F238E27FC236}">
                  <a16:creationId xmlns:a16="http://schemas.microsoft.com/office/drawing/2014/main" id="{313DCD87-B4D0-4726-A6B3-17BE8EE8D52B}"/>
                </a:ext>
              </a:extLst>
            </p:cNvPr>
            <p:cNvSpPr>
              <a:spLocks noChangeAspect="1"/>
            </p:cNvSpPr>
            <p:nvPr/>
          </p:nvSpPr>
          <p:spPr bwMode="auto">
            <a:xfrm>
              <a:off x="7537450" y="1860550"/>
              <a:ext cx="223838" cy="155575"/>
            </a:xfrm>
            <a:custGeom>
              <a:avLst/>
              <a:gdLst>
                <a:gd name="T0" fmla="*/ 2147483647 w 258"/>
                <a:gd name="T1" fmla="*/ 2147483647 h 170"/>
                <a:gd name="T2" fmla="*/ 2147483647 w 258"/>
                <a:gd name="T3" fmla="*/ 2147483647 h 170"/>
                <a:gd name="T4" fmla="*/ 2147483647 w 258"/>
                <a:gd name="T5" fmla="*/ 2147483647 h 170"/>
                <a:gd name="T6" fmla="*/ 2147483647 w 258"/>
                <a:gd name="T7" fmla="*/ 2147483647 h 170"/>
                <a:gd name="T8" fmla="*/ 2147483647 w 258"/>
                <a:gd name="T9" fmla="*/ 2147483647 h 170"/>
                <a:gd name="T10" fmla="*/ 2147483647 w 258"/>
                <a:gd name="T11" fmla="*/ 2147483647 h 170"/>
                <a:gd name="T12" fmla="*/ 0 w 258"/>
                <a:gd name="T13" fmla="*/ 2147483647 h 170"/>
                <a:gd name="T14" fmla="*/ 2147483647 w 258"/>
                <a:gd name="T15" fmla="*/ 2147483647 h 170"/>
                <a:gd name="T16" fmla="*/ 2147483647 w 258"/>
                <a:gd name="T17" fmla="*/ 0 h 170"/>
                <a:gd name="T18" fmla="*/ 2147483647 w 258"/>
                <a:gd name="T19" fmla="*/ 2147483647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8"/>
                <a:gd name="T31" fmla="*/ 0 h 170"/>
                <a:gd name="T32" fmla="*/ 258 w 258"/>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8" h="170">
                  <a:moveTo>
                    <a:pt x="172" y="54"/>
                  </a:moveTo>
                  <a:lnTo>
                    <a:pt x="211" y="62"/>
                  </a:lnTo>
                  <a:lnTo>
                    <a:pt x="226" y="78"/>
                  </a:lnTo>
                  <a:lnTo>
                    <a:pt x="258" y="108"/>
                  </a:lnTo>
                  <a:lnTo>
                    <a:pt x="211" y="147"/>
                  </a:lnTo>
                  <a:lnTo>
                    <a:pt x="54" y="170"/>
                  </a:lnTo>
                  <a:lnTo>
                    <a:pt x="0" y="147"/>
                  </a:lnTo>
                  <a:lnTo>
                    <a:pt x="78" y="15"/>
                  </a:lnTo>
                  <a:lnTo>
                    <a:pt x="93" y="0"/>
                  </a:lnTo>
                  <a:lnTo>
                    <a:pt x="172" y="5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7" name="Freeform 143">
              <a:extLst>
                <a:ext uri="{FF2B5EF4-FFF2-40B4-BE49-F238E27FC236}">
                  <a16:creationId xmlns:a16="http://schemas.microsoft.com/office/drawing/2014/main" id="{5CEC2F2A-B302-45CB-ADFE-B1E28A4F5D00}"/>
                </a:ext>
              </a:extLst>
            </p:cNvPr>
            <p:cNvSpPr>
              <a:spLocks noChangeAspect="1"/>
            </p:cNvSpPr>
            <p:nvPr/>
          </p:nvSpPr>
          <p:spPr bwMode="auto">
            <a:xfrm>
              <a:off x="6550025" y="3462338"/>
              <a:ext cx="261938" cy="192087"/>
            </a:xfrm>
            <a:custGeom>
              <a:avLst/>
              <a:gdLst>
                <a:gd name="T0" fmla="*/ 0 w 299"/>
                <a:gd name="T1" fmla="*/ 2147483647 h 209"/>
                <a:gd name="T2" fmla="*/ 0 w 299"/>
                <a:gd name="T3" fmla="*/ 2147483647 h 209"/>
                <a:gd name="T4" fmla="*/ 2147483647 w 299"/>
                <a:gd name="T5" fmla="*/ 2147483647 h 209"/>
                <a:gd name="T6" fmla="*/ 0 w 299"/>
                <a:gd name="T7" fmla="*/ 2147483647 h 209"/>
                <a:gd name="T8" fmla="*/ 2147483647 w 299"/>
                <a:gd name="T9" fmla="*/ 2147483647 h 209"/>
                <a:gd name="T10" fmla="*/ 2147483647 w 299"/>
                <a:gd name="T11" fmla="*/ 2147483647 h 209"/>
                <a:gd name="T12" fmla="*/ 2147483647 w 299"/>
                <a:gd name="T13" fmla="*/ 2147483647 h 209"/>
                <a:gd name="T14" fmla="*/ 2147483647 w 299"/>
                <a:gd name="T15" fmla="*/ 2147483647 h 209"/>
                <a:gd name="T16" fmla="*/ 2147483647 w 299"/>
                <a:gd name="T17" fmla="*/ 0 h 209"/>
                <a:gd name="T18" fmla="*/ 2147483647 w 299"/>
                <a:gd name="T19" fmla="*/ 0 h 209"/>
                <a:gd name="T20" fmla="*/ 2147483647 w 299"/>
                <a:gd name="T21" fmla="*/ 0 h 209"/>
                <a:gd name="T22" fmla="*/ 2147483647 w 299"/>
                <a:gd name="T23" fmla="*/ 2147483647 h 209"/>
                <a:gd name="T24" fmla="*/ 2147483647 w 299"/>
                <a:gd name="T25" fmla="*/ 2147483647 h 209"/>
                <a:gd name="T26" fmla="*/ 2147483647 w 299"/>
                <a:gd name="T27" fmla="*/ 2147483647 h 209"/>
                <a:gd name="T28" fmla="*/ 2147483647 w 299"/>
                <a:gd name="T29" fmla="*/ 2147483647 h 209"/>
                <a:gd name="T30" fmla="*/ 2147483647 w 299"/>
                <a:gd name="T31" fmla="*/ 2147483647 h 209"/>
                <a:gd name="T32" fmla="*/ 2147483647 w 299"/>
                <a:gd name="T33" fmla="*/ 2147483647 h 209"/>
                <a:gd name="T34" fmla="*/ 2147483647 w 299"/>
                <a:gd name="T35" fmla="*/ 2147483647 h 209"/>
                <a:gd name="T36" fmla="*/ 2147483647 w 299"/>
                <a:gd name="T37" fmla="*/ 2147483647 h 209"/>
                <a:gd name="T38" fmla="*/ 2147483647 w 299"/>
                <a:gd name="T39" fmla="*/ 2147483647 h 209"/>
                <a:gd name="T40" fmla="*/ 0 w 299"/>
                <a:gd name="T41" fmla="*/ 2147483647 h 209"/>
                <a:gd name="T42" fmla="*/ 0 w 299"/>
                <a:gd name="T43" fmla="*/ 2147483647 h 2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9"/>
                <a:gd name="T67" fmla="*/ 0 h 209"/>
                <a:gd name="T68" fmla="*/ 299 w 299"/>
                <a:gd name="T69" fmla="*/ 209 h 2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9" h="209">
                  <a:moveTo>
                    <a:pt x="0" y="147"/>
                  </a:moveTo>
                  <a:lnTo>
                    <a:pt x="0" y="132"/>
                  </a:lnTo>
                  <a:lnTo>
                    <a:pt x="16" y="108"/>
                  </a:lnTo>
                  <a:lnTo>
                    <a:pt x="0" y="70"/>
                  </a:lnTo>
                  <a:lnTo>
                    <a:pt x="32" y="46"/>
                  </a:lnTo>
                  <a:lnTo>
                    <a:pt x="63" y="24"/>
                  </a:lnTo>
                  <a:lnTo>
                    <a:pt x="55" y="24"/>
                  </a:lnTo>
                  <a:lnTo>
                    <a:pt x="63" y="15"/>
                  </a:lnTo>
                  <a:lnTo>
                    <a:pt x="102" y="0"/>
                  </a:lnTo>
                  <a:lnTo>
                    <a:pt x="292" y="0"/>
                  </a:lnTo>
                  <a:lnTo>
                    <a:pt x="299" y="0"/>
                  </a:lnTo>
                  <a:lnTo>
                    <a:pt x="299" y="31"/>
                  </a:lnTo>
                  <a:lnTo>
                    <a:pt x="292" y="46"/>
                  </a:lnTo>
                  <a:lnTo>
                    <a:pt x="299" y="54"/>
                  </a:lnTo>
                  <a:lnTo>
                    <a:pt x="299" y="132"/>
                  </a:lnTo>
                  <a:lnTo>
                    <a:pt x="292" y="209"/>
                  </a:lnTo>
                  <a:lnTo>
                    <a:pt x="110" y="209"/>
                  </a:lnTo>
                  <a:lnTo>
                    <a:pt x="63" y="194"/>
                  </a:lnTo>
                  <a:lnTo>
                    <a:pt x="78" y="179"/>
                  </a:lnTo>
                  <a:lnTo>
                    <a:pt x="16" y="179"/>
                  </a:lnTo>
                  <a:lnTo>
                    <a:pt x="0" y="170"/>
                  </a:lnTo>
                  <a:lnTo>
                    <a:pt x="0" y="14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8" name="Freeform 144">
              <a:extLst>
                <a:ext uri="{FF2B5EF4-FFF2-40B4-BE49-F238E27FC236}">
                  <a16:creationId xmlns:a16="http://schemas.microsoft.com/office/drawing/2014/main" id="{200C00A0-C98E-4A81-85A4-5A5F28D9CC6E}"/>
                </a:ext>
              </a:extLst>
            </p:cNvPr>
            <p:cNvSpPr>
              <a:spLocks noChangeAspect="1"/>
            </p:cNvSpPr>
            <p:nvPr/>
          </p:nvSpPr>
          <p:spPr bwMode="auto">
            <a:xfrm>
              <a:off x="6937375" y="3462338"/>
              <a:ext cx="322263" cy="234950"/>
            </a:xfrm>
            <a:custGeom>
              <a:avLst/>
              <a:gdLst>
                <a:gd name="T0" fmla="*/ 2147483647 w 370"/>
                <a:gd name="T1" fmla="*/ 2147483647 h 256"/>
                <a:gd name="T2" fmla="*/ 2147483647 w 370"/>
                <a:gd name="T3" fmla="*/ 2147483647 h 256"/>
                <a:gd name="T4" fmla="*/ 2147483647 w 370"/>
                <a:gd name="T5" fmla="*/ 2147483647 h 256"/>
                <a:gd name="T6" fmla="*/ 2147483647 w 370"/>
                <a:gd name="T7" fmla="*/ 2147483647 h 256"/>
                <a:gd name="T8" fmla="*/ 0 w 370"/>
                <a:gd name="T9" fmla="*/ 2147483647 h 256"/>
                <a:gd name="T10" fmla="*/ 2147483647 w 370"/>
                <a:gd name="T11" fmla="*/ 2147483647 h 256"/>
                <a:gd name="T12" fmla="*/ 2147483647 w 370"/>
                <a:gd name="T13" fmla="*/ 2147483647 h 256"/>
                <a:gd name="T14" fmla="*/ 2147483647 w 370"/>
                <a:gd name="T15" fmla="*/ 2147483647 h 256"/>
                <a:gd name="T16" fmla="*/ 2147483647 w 370"/>
                <a:gd name="T17" fmla="*/ 0 h 256"/>
                <a:gd name="T18" fmla="*/ 2147483647 w 370"/>
                <a:gd name="T19" fmla="*/ 0 h 256"/>
                <a:gd name="T20" fmla="*/ 2147483647 w 370"/>
                <a:gd name="T21" fmla="*/ 2147483647 h 256"/>
                <a:gd name="T22" fmla="*/ 2147483647 w 370"/>
                <a:gd name="T23" fmla="*/ 2147483647 h 256"/>
                <a:gd name="T24" fmla="*/ 2147483647 w 370"/>
                <a:gd name="T25" fmla="*/ 2147483647 h 256"/>
                <a:gd name="T26" fmla="*/ 2147483647 w 370"/>
                <a:gd name="T27" fmla="*/ 2147483647 h 256"/>
                <a:gd name="T28" fmla="*/ 2147483647 w 370"/>
                <a:gd name="T29" fmla="*/ 2147483647 h 256"/>
                <a:gd name="T30" fmla="*/ 2147483647 w 370"/>
                <a:gd name="T31" fmla="*/ 2147483647 h 256"/>
                <a:gd name="T32" fmla="*/ 2147483647 w 370"/>
                <a:gd name="T33" fmla="*/ 2147483647 h 256"/>
                <a:gd name="T34" fmla="*/ 2147483647 w 370"/>
                <a:gd name="T35" fmla="*/ 2147483647 h 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0"/>
                <a:gd name="T55" fmla="*/ 0 h 256"/>
                <a:gd name="T56" fmla="*/ 370 w 370"/>
                <a:gd name="T57" fmla="*/ 256 h 2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0" h="256">
                  <a:moveTo>
                    <a:pt x="370" y="202"/>
                  </a:moveTo>
                  <a:lnTo>
                    <a:pt x="370" y="226"/>
                  </a:lnTo>
                  <a:lnTo>
                    <a:pt x="71" y="226"/>
                  </a:lnTo>
                  <a:lnTo>
                    <a:pt x="71" y="256"/>
                  </a:lnTo>
                  <a:lnTo>
                    <a:pt x="0" y="194"/>
                  </a:lnTo>
                  <a:lnTo>
                    <a:pt x="7" y="70"/>
                  </a:lnTo>
                  <a:lnTo>
                    <a:pt x="7" y="46"/>
                  </a:lnTo>
                  <a:lnTo>
                    <a:pt x="181" y="54"/>
                  </a:lnTo>
                  <a:lnTo>
                    <a:pt x="181" y="0"/>
                  </a:lnTo>
                  <a:lnTo>
                    <a:pt x="220" y="0"/>
                  </a:lnTo>
                  <a:lnTo>
                    <a:pt x="220" y="31"/>
                  </a:lnTo>
                  <a:lnTo>
                    <a:pt x="252" y="24"/>
                  </a:lnTo>
                  <a:lnTo>
                    <a:pt x="291" y="46"/>
                  </a:lnTo>
                  <a:lnTo>
                    <a:pt x="283" y="54"/>
                  </a:lnTo>
                  <a:lnTo>
                    <a:pt x="322" y="101"/>
                  </a:lnTo>
                  <a:lnTo>
                    <a:pt x="322" y="132"/>
                  </a:lnTo>
                  <a:lnTo>
                    <a:pt x="339" y="140"/>
                  </a:lnTo>
                  <a:lnTo>
                    <a:pt x="370" y="20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59" name="Freeform 145">
              <a:extLst>
                <a:ext uri="{FF2B5EF4-FFF2-40B4-BE49-F238E27FC236}">
                  <a16:creationId xmlns:a16="http://schemas.microsoft.com/office/drawing/2014/main" id="{8E110195-657E-4CD5-94E6-D73DBFEC729E}"/>
                </a:ext>
              </a:extLst>
            </p:cNvPr>
            <p:cNvSpPr>
              <a:spLocks noChangeAspect="1"/>
            </p:cNvSpPr>
            <p:nvPr/>
          </p:nvSpPr>
          <p:spPr bwMode="auto">
            <a:xfrm>
              <a:off x="6780213" y="3032125"/>
              <a:ext cx="252412" cy="250825"/>
            </a:xfrm>
            <a:custGeom>
              <a:avLst/>
              <a:gdLst>
                <a:gd name="T0" fmla="*/ 0 w 291"/>
                <a:gd name="T1" fmla="*/ 2147483647 h 268"/>
                <a:gd name="T2" fmla="*/ 2147483647 w 291"/>
                <a:gd name="T3" fmla="*/ 2147483647 h 268"/>
                <a:gd name="T4" fmla="*/ 0 w 291"/>
                <a:gd name="T5" fmla="*/ 2147483647 h 268"/>
                <a:gd name="T6" fmla="*/ 0 w 291"/>
                <a:gd name="T7" fmla="*/ 2147483647 h 268"/>
                <a:gd name="T8" fmla="*/ 0 w 291"/>
                <a:gd name="T9" fmla="*/ 2147483647 h 268"/>
                <a:gd name="T10" fmla="*/ 0 w 291"/>
                <a:gd name="T11" fmla="*/ 2147483647 h 268"/>
                <a:gd name="T12" fmla="*/ 0 w 291"/>
                <a:gd name="T13" fmla="*/ 2147483647 h 268"/>
                <a:gd name="T14" fmla="*/ 0 w 291"/>
                <a:gd name="T15" fmla="*/ 2147483647 h 268"/>
                <a:gd name="T16" fmla="*/ 2147483647 w 291"/>
                <a:gd name="T17" fmla="*/ 2147483647 h 268"/>
                <a:gd name="T18" fmla="*/ 2147483647 w 291"/>
                <a:gd name="T19" fmla="*/ 0 h 268"/>
                <a:gd name="T20" fmla="*/ 2147483647 w 291"/>
                <a:gd name="T21" fmla="*/ 2147483647 h 268"/>
                <a:gd name="T22" fmla="*/ 2147483647 w 291"/>
                <a:gd name="T23" fmla="*/ 2147483647 h 268"/>
                <a:gd name="T24" fmla="*/ 2147483647 w 291"/>
                <a:gd name="T25" fmla="*/ 2147483647 h 268"/>
                <a:gd name="T26" fmla="*/ 2147483647 w 291"/>
                <a:gd name="T27" fmla="*/ 2147483647 h 268"/>
                <a:gd name="T28" fmla="*/ 2147483647 w 291"/>
                <a:gd name="T29" fmla="*/ 2147483647 h 268"/>
                <a:gd name="T30" fmla="*/ 2147483647 w 291"/>
                <a:gd name="T31" fmla="*/ 2147483647 h 268"/>
                <a:gd name="T32" fmla="*/ 2147483647 w 291"/>
                <a:gd name="T33" fmla="*/ 2147483647 h 268"/>
                <a:gd name="T34" fmla="*/ 2147483647 w 291"/>
                <a:gd name="T35" fmla="*/ 2147483647 h 268"/>
                <a:gd name="T36" fmla="*/ 2147483647 w 291"/>
                <a:gd name="T37" fmla="*/ 2147483647 h 268"/>
                <a:gd name="T38" fmla="*/ 2147483647 w 291"/>
                <a:gd name="T39" fmla="*/ 2147483647 h 268"/>
                <a:gd name="T40" fmla="*/ 2147483647 w 291"/>
                <a:gd name="T41" fmla="*/ 2147483647 h 268"/>
                <a:gd name="T42" fmla="*/ 2147483647 w 291"/>
                <a:gd name="T43" fmla="*/ 2147483647 h 268"/>
                <a:gd name="T44" fmla="*/ 2147483647 w 291"/>
                <a:gd name="T45" fmla="*/ 2147483647 h 268"/>
                <a:gd name="T46" fmla="*/ 2147483647 w 291"/>
                <a:gd name="T47" fmla="*/ 2147483647 h 268"/>
                <a:gd name="T48" fmla="*/ 2147483647 w 291"/>
                <a:gd name="T49" fmla="*/ 2147483647 h 268"/>
                <a:gd name="T50" fmla="*/ 2147483647 w 291"/>
                <a:gd name="T51" fmla="*/ 2147483647 h 268"/>
                <a:gd name="T52" fmla="*/ 2147483647 w 291"/>
                <a:gd name="T53" fmla="*/ 2147483647 h 268"/>
                <a:gd name="T54" fmla="*/ 2147483647 w 291"/>
                <a:gd name="T55" fmla="*/ 2147483647 h 268"/>
                <a:gd name="T56" fmla="*/ 2147483647 w 291"/>
                <a:gd name="T57" fmla="*/ 2147483647 h 268"/>
                <a:gd name="T58" fmla="*/ 0 w 291"/>
                <a:gd name="T59" fmla="*/ 2147483647 h 2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
                <a:gd name="T91" fmla="*/ 0 h 268"/>
                <a:gd name="T92" fmla="*/ 291 w 291"/>
                <a:gd name="T93" fmla="*/ 268 h 2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 h="268">
                  <a:moveTo>
                    <a:pt x="0" y="268"/>
                  </a:moveTo>
                  <a:lnTo>
                    <a:pt x="16" y="236"/>
                  </a:lnTo>
                  <a:lnTo>
                    <a:pt x="0" y="236"/>
                  </a:lnTo>
                  <a:lnTo>
                    <a:pt x="0" y="212"/>
                  </a:lnTo>
                  <a:lnTo>
                    <a:pt x="0" y="149"/>
                  </a:lnTo>
                  <a:lnTo>
                    <a:pt x="0" y="126"/>
                  </a:lnTo>
                  <a:lnTo>
                    <a:pt x="0" y="47"/>
                  </a:lnTo>
                  <a:lnTo>
                    <a:pt x="0" y="32"/>
                  </a:lnTo>
                  <a:lnTo>
                    <a:pt x="87" y="32"/>
                  </a:lnTo>
                  <a:lnTo>
                    <a:pt x="134" y="0"/>
                  </a:lnTo>
                  <a:lnTo>
                    <a:pt x="158" y="8"/>
                  </a:lnTo>
                  <a:lnTo>
                    <a:pt x="149" y="25"/>
                  </a:lnTo>
                  <a:lnTo>
                    <a:pt x="165" y="25"/>
                  </a:lnTo>
                  <a:lnTo>
                    <a:pt x="165" y="47"/>
                  </a:lnTo>
                  <a:lnTo>
                    <a:pt x="197" y="47"/>
                  </a:lnTo>
                  <a:lnTo>
                    <a:pt x="220" y="79"/>
                  </a:lnTo>
                  <a:lnTo>
                    <a:pt x="244" y="79"/>
                  </a:lnTo>
                  <a:lnTo>
                    <a:pt x="252" y="95"/>
                  </a:lnTo>
                  <a:lnTo>
                    <a:pt x="291" y="110"/>
                  </a:lnTo>
                  <a:lnTo>
                    <a:pt x="252" y="118"/>
                  </a:lnTo>
                  <a:lnTo>
                    <a:pt x="252" y="149"/>
                  </a:lnTo>
                  <a:lnTo>
                    <a:pt x="228" y="149"/>
                  </a:lnTo>
                  <a:lnTo>
                    <a:pt x="228" y="181"/>
                  </a:lnTo>
                  <a:lnTo>
                    <a:pt x="212" y="190"/>
                  </a:lnTo>
                  <a:lnTo>
                    <a:pt x="212" y="236"/>
                  </a:lnTo>
                  <a:lnTo>
                    <a:pt x="181" y="236"/>
                  </a:lnTo>
                  <a:lnTo>
                    <a:pt x="102" y="244"/>
                  </a:lnTo>
                  <a:lnTo>
                    <a:pt x="87" y="251"/>
                  </a:lnTo>
                  <a:lnTo>
                    <a:pt x="39" y="251"/>
                  </a:lnTo>
                  <a:lnTo>
                    <a:pt x="0" y="26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0" name="Freeform 146">
              <a:extLst>
                <a:ext uri="{FF2B5EF4-FFF2-40B4-BE49-F238E27FC236}">
                  <a16:creationId xmlns:a16="http://schemas.microsoft.com/office/drawing/2014/main" id="{941BD1F5-6278-4389-8337-90254B6894FA}"/>
                </a:ext>
              </a:extLst>
            </p:cNvPr>
            <p:cNvSpPr>
              <a:spLocks noChangeAspect="1"/>
            </p:cNvSpPr>
            <p:nvPr/>
          </p:nvSpPr>
          <p:spPr bwMode="auto">
            <a:xfrm>
              <a:off x="7818438" y="2487613"/>
              <a:ext cx="196850" cy="180975"/>
            </a:xfrm>
            <a:custGeom>
              <a:avLst/>
              <a:gdLst>
                <a:gd name="T0" fmla="*/ 2147483647 w 227"/>
                <a:gd name="T1" fmla="*/ 2147483647 h 195"/>
                <a:gd name="T2" fmla="*/ 2147483647 w 227"/>
                <a:gd name="T3" fmla="*/ 2147483647 h 195"/>
                <a:gd name="T4" fmla="*/ 0 w 227"/>
                <a:gd name="T5" fmla="*/ 2147483647 h 195"/>
                <a:gd name="T6" fmla="*/ 2147483647 w 227"/>
                <a:gd name="T7" fmla="*/ 2147483647 h 195"/>
                <a:gd name="T8" fmla="*/ 2147483647 w 227"/>
                <a:gd name="T9" fmla="*/ 2147483647 h 195"/>
                <a:gd name="T10" fmla="*/ 2147483647 w 227"/>
                <a:gd name="T11" fmla="*/ 2147483647 h 195"/>
                <a:gd name="T12" fmla="*/ 2147483647 w 227"/>
                <a:gd name="T13" fmla="*/ 0 h 195"/>
                <a:gd name="T14" fmla="*/ 2147483647 w 227"/>
                <a:gd name="T15" fmla="*/ 2147483647 h 195"/>
                <a:gd name="T16" fmla="*/ 2147483647 w 227"/>
                <a:gd name="T17" fmla="*/ 2147483647 h 195"/>
                <a:gd name="T18" fmla="*/ 2147483647 w 227"/>
                <a:gd name="T19" fmla="*/ 2147483647 h 195"/>
                <a:gd name="T20" fmla="*/ 2147483647 w 227"/>
                <a:gd name="T21" fmla="*/ 2147483647 h 195"/>
                <a:gd name="T22" fmla="*/ 2147483647 w 227"/>
                <a:gd name="T23" fmla="*/ 2147483647 h 195"/>
                <a:gd name="T24" fmla="*/ 2147483647 w 227"/>
                <a:gd name="T25" fmla="*/ 2147483647 h 195"/>
                <a:gd name="T26" fmla="*/ 2147483647 w 227"/>
                <a:gd name="T27" fmla="*/ 2147483647 h 195"/>
                <a:gd name="T28" fmla="*/ 2147483647 w 227"/>
                <a:gd name="T29" fmla="*/ 2147483647 h 195"/>
                <a:gd name="T30" fmla="*/ 2147483647 w 227"/>
                <a:gd name="T31" fmla="*/ 2147483647 h 195"/>
                <a:gd name="T32" fmla="*/ 2147483647 w 227"/>
                <a:gd name="T33" fmla="*/ 2147483647 h 195"/>
                <a:gd name="T34" fmla="*/ 2147483647 w 227"/>
                <a:gd name="T35" fmla="*/ 2147483647 h 195"/>
                <a:gd name="T36" fmla="*/ 2147483647 w 227"/>
                <a:gd name="T37" fmla="*/ 2147483647 h 195"/>
                <a:gd name="T38" fmla="*/ 0 w 227"/>
                <a:gd name="T39" fmla="*/ 2147483647 h 195"/>
                <a:gd name="T40" fmla="*/ 2147483647 w 227"/>
                <a:gd name="T41" fmla="*/ 2147483647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195"/>
                <a:gd name="T65" fmla="*/ 227 w 227"/>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195">
                  <a:moveTo>
                    <a:pt x="16" y="163"/>
                  </a:moveTo>
                  <a:lnTo>
                    <a:pt x="16" y="141"/>
                  </a:lnTo>
                  <a:lnTo>
                    <a:pt x="0" y="102"/>
                  </a:lnTo>
                  <a:lnTo>
                    <a:pt x="16" y="78"/>
                  </a:lnTo>
                  <a:lnTo>
                    <a:pt x="39" y="39"/>
                  </a:lnTo>
                  <a:lnTo>
                    <a:pt x="16" y="16"/>
                  </a:lnTo>
                  <a:lnTo>
                    <a:pt x="47" y="0"/>
                  </a:lnTo>
                  <a:lnTo>
                    <a:pt x="93" y="70"/>
                  </a:lnTo>
                  <a:lnTo>
                    <a:pt x="102" y="63"/>
                  </a:lnTo>
                  <a:lnTo>
                    <a:pt x="149" y="47"/>
                  </a:lnTo>
                  <a:lnTo>
                    <a:pt x="188" y="78"/>
                  </a:lnTo>
                  <a:lnTo>
                    <a:pt x="227" y="78"/>
                  </a:lnTo>
                  <a:lnTo>
                    <a:pt x="227" y="94"/>
                  </a:lnTo>
                  <a:lnTo>
                    <a:pt x="219" y="94"/>
                  </a:lnTo>
                  <a:lnTo>
                    <a:pt x="188" y="141"/>
                  </a:lnTo>
                  <a:lnTo>
                    <a:pt x="132" y="141"/>
                  </a:lnTo>
                  <a:lnTo>
                    <a:pt x="102" y="188"/>
                  </a:lnTo>
                  <a:lnTo>
                    <a:pt x="117" y="195"/>
                  </a:lnTo>
                  <a:lnTo>
                    <a:pt x="16" y="195"/>
                  </a:lnTo>
                  <a:lnTo>
                    <a:pt x="0" y="188"/>
                  </a:lnTo>
                  <a:lnTo>
                    <a:pt x="16" y="163"/>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1" name="Freeform 147">
              <a:extLst>
                <a:ext uri="{FF2B5EF4-FFF2-40B4-BE49-F238E27FC236}">
                  <a16:creationId xmlns:a16="http://schemas.microsoft.com/office/drawing/2014/main" id="{8D99CFC1-03D6-4BC9-8B7F-DA3D3E5ECA52}"/>
                </a:ext>
              </a:extLst>
            </p:cNvPr>
            <p:cNvSpPr>
              <a:spLocks noChangeAspect="1"/>
            </p:cNvSpPr>
            <p:nvPr/>
          </p:nvSpPr>
          <p:spPr bwMode="auto">
            <a:xfrm>
              <a:off x="8297863" y="3402013"/>
              <a:ext cx="293687" cy="357187"/>
            </a:xfrm>
            <a:custGeom>
              <a:avLst/>
              <a:gdLst>
                <a:gd name="T0" fmla="*/ 2147483647 w 336"/>
                <a:gd name="T1" fmla="*/ 2147483647 h 384"/>
                <a:gd name="T2" fmla="*/ 2147483647 w 336"/>
                <a:gd name="T3" fmla="*/ 2147483647 h 384"/>
                <a:gd name="T4" fmla="*/ 2147483647 w 336"/>
                <a:gd name="T5" fmla="*/ 2147483647 h 384"/>
                <a:gd name="T6" fmla="*/ 2147483647 w 336"/>
                <a:gd name="T7" fmla="*/ 2147483647 h 384"/>
                <a:gd name="T8" fmla="*/ 2147483647 w 336"/>
                <a:gd name="T9" fmla="*/ 2147483647 h 384"/>
                <a:gd name="T10" fmla="*/ 2147483647 w 336"/>
                <a:gd name="T11" fmla="*/ 2147483647 h 384"/>
                <a:gd name="T12" fmla="*/ 2147483647 w 336"/>
                <a:gd name="T13" fmla="*/ 2147483647 h 384"/>
                <a:gd name="T14" fmla="*/ 2147483647 w 336"/>
                <a:gd name="T15" fmla="*/ 2147483647 h 384"/>
                <a:gd name="T16" fmla="*/ 0 w 336"/>
                <a:gd name="T17" fmla="*/ 0 h 384"/>
                <a:gd name="T18" fmla="*/ 2147483647 w 336"/>
                <a:gd name="T19" fmla="*/ 2147483647 h 384"/>
                <a:gd name="T20" fmla="*/ 2147483647 w 336"/>
                <a:gd name="T21" fmla="*/ 2147483647 h 384"/>
                <a:gd name="T22" fmla="*/ 2147483647 w 336"/>
                <a:gd name="T23" fmla="*/ 2147483647 h 384"/>
                <a:gd name="T24" fmla="*/ 2147483647 w 336"/>
                <a:gd name="T25" fmla="*/ 2147483647 h 384"/>
                <a:gd name="T26" fmla="*/ 2147483647 w 336"/>
                <a:gd name="T27" fmla="*/ 2147483647 h 384"/>
                <a:gd name="T28" fmla="*/ 2147483647 w 336"/>
                <a:gd name="T29" fmla="*/ 2147483647 h 384"/>
                <a:gd name="T30" fmla="*/ 2147483647 w 336"/>
                <a:gd name="T31" fmla="*/ 2147483647 h 384"/>
                <a:gd name="T32" fmla="*/ 2147483647 w 336"/>
                <a:gd name="T33" fmla="*/ 2147483647 h 384"/>
                <a:gd name="T34" fmla="*/ 2147483647 w 336"/>
                <a:gd name="T35" fmla="*/ 2147483647 h 384"/>
                <a:gd name="T36" fmla="*/ 2147483647 w 336"/>
                <a:gd name="T37" fmla="*/ 2147483647 h 384"/>
                <a:gd name="T38" fmla="*/ 2147483647 w 336"/>
                <a:gd name="T39" fmla="*/ 2147483647 h 384"/>
                <a:gd name="T40" fmla="*/ 2147483647 w 336"/>
                <a:gd name="T41" fmla="*/ 2147483647 h 384"/>
                <a:gd name="T42" fmla="*/ 2147483647 w 336"/>
                <a:gd name="T43" fmla="*/ 2147483647 h 3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6"/>
                <a:gd name="T67" fmla="*/ 0 h 384"/>
                <a:gd name="T68" fmla="*/ 336 w 336"/>
                <a:gd name="T69" fmla="*/ 384 h 3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6" h="384">
                  <a:moveTo>
                    <a:pt x="86" y="321"/>
                  </a:moveTo>
                  <a:lnTo>
                    <a:pt x="86" y="297"/>
                  </a:lnTo>
                  <a:lnTo>
                    <a:pt x="86" y="305"/>
                  </a:lnTo>
                  <a:lnTo>
                    <a:pt x="71" y="297"/>
                  </a:lnTo>
                  <a:lnTo>
                    <a:pt x="24" y="297"/>
                  </a:lnTo>
                  <a:lnTo>
                    <a:pt x="24" y="172"/>
                  </a:lnTo>
                  <a:lnTo>
                    <a:pt x="39" y="109"/>
                  </a:lnTo>
                  <a:lnTo>
                    <a:pt x="24" y="78"/>
                  </a:lnTo>
                  <a:lnTo>
                    <a:pt x="0" y="0"/>
                  </a:lnTo>
                  <a:lnTo>
                    <a:pt x="149" y="31"/>
                  </a:lnTo>
                  <a:lnTo>
                    <a:pt x="180" y="172"/>
                  </a:lnTo>
                  <a:lnTo>
                    <a:pt x="251" y="195"/>
                  </a:lnTo>
                  <a:lnTo>
                    <a:pt x="336" y="195"/>
                  </a:lnTo>
                  <a:lnTo>
                    <a:pt x="297" y="211"/>
                  </a:lnTo>
                  <a:lnTo>
                    <a:pt x="251" y="258"/>
                  </a:lnTo>
                  <a:lnTo>
                    <a:pt x="243" y="297"/>
                  </a:lnTo>
                  <a:lnTo>
                    <a:pt x="228" y="305"/>
                  </a:lnTo>
                  <a:lnTo>
                    <a:pt x="196" y="360"/>
                  </a:lnTo>
                  <a:lnTo>
                    <a:pt x="180" y="360"/>
                  </a:lnTo>
                  <a:lnTo>
                    <a:pt x="189" y="384"/>
                  </a:lnTo>
                  <a:lnTo>
                    <a:pt x="133" y="353"/>
                  </a:lnTo>
                  <a:lnTo>
                    <a:pt x="86" y="32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2" name="Freeform 148">
              <a:extLst>
                <a:ext uri="{FF2B5EF4-FFF2-40B4-BE49-F238E27FC236}">
                  <a16:creationId xmlns:a16="http://schemas.microsoft.com/office/drawing/2014/main" id="{02AA44DA-20B3-4A56-B8D9-A49A88B9B31A}"/>
                </a:ext>
              </a:extLst>
            </p:cNvPr>
            <p:cNvSpPr>
              <a:spLocks noChangeAspect="1"/>
            </p:cNvSpPr>
            <p:nvPr/>
          </p:nvSpPr>
          <p:spPr bwMode="auto">
            <a:xfrm>
              <a:off x="6921500" y="3133725"/>
              <a:ext cx="284163" cy="233363"/>
            </a:xfrm>
            <a:custGeom>
              <a:avLst/>
              <a:gdLst>
                <a:gd name="T0" fmla="*/ 2147483647 w 325"/>
                <a:gd name="T1" fmla="*/ 2147483647 h 251"/>
                <a:gd name="T2" fmla="*/ 2147483647 w 325"/>
                <a:gd name="T3" fmla="*/ 2147483647 h 251"/>
                <a:gd name="T4" fmla="*/ 2147483647 w 325"/>
                <a:gd name="T5" fmla="*/ 2147483647 h 251"/>
                <a:gd name="T6" fmla="*/ 2147483647 w 325"/>
                <a:gd name="T7" fmla="*/ 2147483647 h 251"/>
                <a:gd name="T8" fmla="*/ 2147483647 w 325"/>
                <a:gd name="T9" fmla="*/ 2147483647 h 251"/>
                <a:gd name="T10" fmla="*/ 2147483647 w 325"/>
                <a:gd name="T11" fmla="*/ 2147483647 h 251"/>
                <a:gd name="T12" fmla="*/ 2147483647 w 325"/>
                <a:gd name="T13" fmla="*/ 2147483647 h 251"/>
                <a:gd name="T14" fmla="*/ 2147483647 w 325"/>
                <a:gd name="T15" fmla="*/ 2147483647 h 251"/>
                <a:gd name="T16" fmla="*/ 2147483647 w 325"/>
                <a:gd name="T17" fmla="*/ 2147483647 h 251"/>
                <a:gd name="T18" fmla="*/ 2147483647 w 325"/>
                <a:gd name="T19" fmla="*/ 2147483647 h 251"/>
                <a:gd name="T20" fmla="*/ 2147483647 w 325"/>
                <a:gd name="T21" fmla="*/ 2147483647 h 251"/>
                <a:gd name="T22" fmla="*/ 2147483647 w 325"/>
                <a:gd name="T23" fmla="*/ 2147483647 h 251"/>
                <a:gd name="T24" fmla="*/ 2147483647 w 325"/>
                <a:gd name="T25" fmla="*/ 2147483647 h 251"/>
                <a:gd name="T26" fmla="*/ 2147483647 w 325"/>
                <a:gd name="T27" fmla="*/ 2147483647 h 251"/>
                <a:gd name="T28" fmla="*/ 2147483647 w 325"/>
                <a:gd name="T29" fmla="*/ 2147483647 h 251"/>
                <a:gd name="T30" fmla="*/ 2147483647 w 325"/>
                <a:gd name="T31" fmla="*/ 2147483647 h 251"/>
                <a:gd name="T32" fmla="*/ 2147483647 w 325"/>
                <a:gd name="T33" fmla="*/ 2147483647 h 251"/>
                <a:gd name="T34" fmla="*/ 2147483647 w 325"/>
                <a:gd name="T35" fmla="*/ 2147483647 h 251"/>
                <a:gd name="T36" fmla="*/ 2147483647 w 325"/>
                <a:gd name="T37" fmla="*/ 2147483647 h 251"/>
                <a:gd name="T38" fmla="*/ 2147483647 w 325"/>
                <a:gd name="T39" fmla="*/ 2147483647 h 251"/>
                <a:gd name="T40" fmla="*/ 2147483647 w 325"/>
                <a:gd name="T41" fmla="*/ 2147483647 h 251"/>
                <a:gd name="T42" fmla="*/ 2147483647 w 325"/>
                <a:gd name="T43" fmla="*/ 2147483647 h 251"/>
                <a:gd name="T44" fmla="*/ 0 w 325"/>
                <a:gd name="T45" fmla="*/ 2147483647 h 251"/>
                <a:gd name="T46" fmla="*/ 2147483647 w 325"/>
                <a:gd name="T47" fmla="*/ 2147483647 h 251"/>
                <a:gd name="T48" fmla="*/ 2147483647 w 325"/>
                <a:gd name="T49" fmla="*/ 2147483647 h 251"/>
                <a:gd name="T50" fmla="*/ 2147483647 w 325"/>
                <a:gd name="T51" fmla="*/ 2147483647 h 251"/>
                <a:gd name="T52" fmla="*/ 2147483647 w 325"/>
                <a:gd name="T53" fmla="*/ 2147483647 h 251"/>
                <a:gd name="T54" fmla="*/ 2147483647 w 325"/>
                <a:gd name="T55" fmla="*/ 2147483647 h 251"/>
                <a:gd name="T56" fmla="*/ 2147483647 w 325"/>
                <a:gd name="T57" fmla="*/ 2147483647 h 251"/>
                <a:gd name="T58" fmla="*/ 2147483647 w 325"/>
                <a:gd name="T59" fmla="*/ 2147483647 h 251"/>
                <a:gd name="T60" fmla="*/ 2147483647 w 325"/>
                <a:gd name="T61" fmla="*/ 0 h 251"/>
                <a:gd name="T62" fmla="*/ 2147483647 w 325"/>
                <a:gd name="T63" fmla="*/ 2147483647 h 251"/>
                <a:gd name="T64" fmla="*/ 2147483647 w 325"/>
                <a:gd name="T65" fmla="*/ 0 h 251"/>
                <a:gd name="T66" fmla="*/ 2147483647 w 325"/>
                <a:gd name="T67" fmla="*/ 2147483647 h 251"/>
                <a:gd name="T68" fmla="*/ 2147483647 w 325"/>
                <a:gd name="T69" fmla="*/ 2147483647 h 251"/>
                <a:gd name="T70" fmla="*/ 2147483647 w 325"/>
                <a:gd name="T71" fmla="*/ 2147483647 h 2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251"/>
                <a:gd name="T110" fmla="*/ 325 w 325"/>
                <a:gd name="T111" fmla="*/ 251 h 25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251">
                  <a:moveTo>
                    <a:pt x="261" y="39"/>
                  </a:moveTo>
                  <a:lnTo>
                    <a:pt x="278" y="71"/>
                  </a:lnTo>
                  <a:lnTo>
                    <a:pt x="278" y="79"/>
                  </a:lnTo>
                  <a:lnTo>
                    <a:pt x="278" y="110"/>
                  </a:lnTo>
                  <a:lnTo>
                    <a:pt x="325" y="141"/>
                  </a:lnTo>
                  <a:lnTo>
                    <a:pt x="325" y="165"/>
                  </a:lnTo>
                  <a:lnTo>
                    <a:pt x="301" y="165"/>
                  </a:lnTo>
                  <a:lnTo>
                    <a:pt x="293" y="141"/>
                  </a:lnTo>
                  <a:lnTo>
                    <a:pt x="246" y="157"/>
                  </a:lnTo>
                  <a:lnTo>
                    <a:pt x="198" y="227"/>
                  </a:lnTo>
                  <a:lnTo>
                    <a:pt x="150" y="243"/>
                  </a:lnTo>
                  <a:lnTo>
                    <a:pt x="150" y="251"/>
                  </a:lnTo>
                  <a:lnTo>
                    <a:pt x="95" y="251"/>
                  </a:lnTo>
                  <a:lnTo>
                    <a:pt x="95" y="243"/>
                  </a:lnTo>
                  <a:lnTo>
                    <a:pt x="79" y="251"/>
                  </a:lnTo>
                  <a:lnTo>
                    <a:pt x="63" y="220"/>
                  </a:lnTo>
                  <a:lnTo>
                    <a:pt x="47" y="227"/>
                  </a:lnTo>
                  <a:lnTo>
                    <a:pt x="47" y="212"/>
                  </a:lnTo>
                  <a:lnTo>
                    <a:pt x="32" y="212"/>
                  </a:lnTo>
                  <a:lnTo>
                    <a:pt x="32" y="181"/>
                  </a:lnTo>
                  <a:lnTo>
                    <a:pt x="24" y="165"/>
                  </a:lnTo>
                  <a:lnTo>
                    <a:pt x="24" y="157"/>
                  </a:lnTo>
                  <a:lnTo>
                    <a:pt x="0" y="141"/>
                  </a:lnTo>
                  <a:lnTo>
                    <a:pt x="16" y="125"/>
                  </a:lnTo>
                  <a:lnTo>
                    <a:pt x="47" y="125"/>
                  </a:lnTo>
                  <a:lnTo>
                    <a:pt x="47" y="79"/>
                  </a:lnTo>
                  <a:lnTo>
                    <a:pt x="63" y="71"/>
                  </a:lnTo>
                  <a:lnTo>
                    <a:pt x="63" y="39"/>
                  </a:lnTo>
                  <a:lnTo>
                    <a:pt x="87" y="39"/>
                  </a:lnTo>
                  <a:lnTo>
                    <a:pt x="87" y="8"/>
                  </a:lnTo>
                  <a:lnTo>
                    <a:pt x="127" y="0"/>
                  </a:lnTo>
                  <a:lnTo>
                    <a:pt x="150" y="8"/>
                  </a:lnTo>
                  <a:lnTo>
                    <a:pt x="167" y="0"/>
                  </a:lnTo>
                  <a:lnTo>
                    <a:pt x="167" y="8"/>
                  </a:lnTo>
                  <a:lnTo>
                    <a:pt x="182" y="39"/>
                  </a:lnTo>
                  <a:lnTo>
                    <a:pt x="261" y="39"/>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3" name="Freeform 149">
              <a:extLst>
                <a:ext uri="{FF2B5EF4-FFF2-40B4-BE49-F238E27FC236}">
                  <a16:creationId xmlns:a16="http://schemas.microsoft.com/office/drawing/2014/main" id="{E940AAE6-C70D-4BFD-B728-2931BD7A2E56}"/>
                </a:ext>
              </a:extLst>
            </p:cNvPr>
            <p:cNvSpPr>
              <a:spLocks noChangeAspect="1"/>
            </p:cNvSpPr>
            <p:nvPr/>
          </p:nvSpPr>
          <p:spPr bwMode="auto">
            <a:xfrm>
              <a:off x="7707313" y="3509963"/>
              <a:ext cx="336550" cy="249237"/>
            </a:xfrm>
            <a:custGeom>
              <a:avLst/>
              <a:gdLst>
                <a:gd name="T0" fmla="*/ 2147483647 w 386"/>
                <a:gd name="T1" fmla="*/ 2147483647 h 267"/>
                <a:gd name="T2" fmla="*/ 2147483647 w 386"/>
                <a:gd name="T3" fmla="*/ 2147483647 h 267"/>
                <a:gd name="T4" fmla="*/ 2147483647 w 386"/>
                <a:gd name="T5" fmla="*/ 2147483647 h 267"/>
                <a:gd name="T6" fmla="*/ 2147483647 w 386"/>
                <a:gd name="T7" fmla="*/ 2147483647 h 267"/>
                <a:gd name="T8" fmla="*/ 2147483647 w 386"/>
                <a:gd name="T9" fmla="*/ 2147483647 h 267"/>
                <a:gd name="T10" fmla="*/ 0 w 386"/>
                <a:gd name="T11" fmla="*/ 2147483647 h 267"/>
                <a:gd name="T12" fmla="*/ 2147483647 w 386"/>
                <a:gd name="T13" fmla="*/ 2147483647 h 267"/>
                <a:gd name="T14" fmla="*/ 2147483647 w 386"/>
                <a:gd name="T15" fmla="*/ 2147483647 h 267"/>
                <a:gd name="T16" fmla="*/ 2147483647 w 386"/>
                <a:gd name="T17" fmla="*/ 0 h 267"/>
                <a:gd name="T18" fmla="*/ 2147483647 w 386"/>
                <a:gd name="T19" fmla="*/ 2147483647 h 267"/>
                <a:gd name="T20" fmla="*/ 2147483647 w 386"/>
                <a:gd name="T21" fmla="*/ 2147483647 h 267"/>
                <a:gd name="T22" fmla="*/ 2147483647 w 386"/>
                <a:gd name="T23" fmla="*/ 2147483647 h 267"/>
                <a:gd name="T24" fmla="*/ 2147483647 w 386"/>
                <a:gd name="T25" fmla="*/ 2147483647 h 267"/>
                <a:gd name="T26" fmla="*/ 2147483647 w 386"/>
                <a:gd name="T27" fmla="*/ 2147483647 h 267"/>
                <a:gd name="T28" fmla="*/ 2147483647 w 386"/>
                <a:gd name="T29" fmla="*/ 2147483647 h 267"/>
                <a:gd name="T30" fmla="*/ 2147483647 w 386"/>
                <a:gd name="T31" fmla="*/ 2147483647 h 267"/>
                <a:gd name="T32" fmla="*/ 2147483647 w 386"/>
                <a:gd name="T33" fmla="*/ 2147483647 h 267"/>
                <a:gd name="T34" fmla="*/ 2147483647 w 386"/>
                <a:gd name="T35" fmla="*/ 2147483647 h 267"/>
                <a:gd name="T36" fmla="*/ 2147483647 w 386"/>
                <a:gd name="T37" fmla="*/ 2147483647 h 267"/>
                <a:gd name="T38" fmla="*/ 2147483647 w 386"/>
                <a:gd name="T39" fmla="*/ 2147483647 h 267"/>
                <a:gd name="T40" fmla="*/ 2147483647 w 386"/>
                <a:gd name="T41" fmla="*/ 2147483647 h 267"/>
                <a:gd name="T42" fmla="*/ 2147483647 w 386"/>
                <a:gd name="T43" fmla="*/ 2147483647 h 2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6"/>
                <a:gd name="T67" fmla="*/ 0 h 267"/>
                <a:gd name="T68" fmla="*/ 386 w 386"/>
                <a:gd name="T69" fmla="*/ 267 h 2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6" h="267">
                  <a:moveTo>
                    <a:pt x="126" y="267"/>
                  </a:moveTo>
                  <a:lnTo>
                    <a:pt x="63" y="243"/>
                  </a:lnTo>
                  <a:lnTo>
                    <a:pt x="39" y="243"/>
                  </a:lnTo>
                  <a:lnTo>
                    <a:pt x="16" y="220"/>
                  </a:lnTo>
                  <a:lnTo>
                    <a:pt x="16" y="204"/>
                  </a:lnTo>
                  <a:lnTo>
                    <a:pt x="0" y="180"/>
                  </a:lnTo>
                  <a:lnTo>
                    <a:pt x="174" y="23"/>
                  </a:lnTo>
                  <a:lnTo>
                    <a:pt x="165" y="16"/>
                  </a:lnTo>
                  <a:lnTo>
                    <a:pt x="189" y="0"/>
                  </a:lnTo>
                  <a:lnTo>
                    <a:pt x="189" y="16"/>
                  </a:lnTo>
                  <a:lnTo>
                    <a:pt x="189" y="23"/>
                  </a:lnTo>
                  <a:lnTo>
                    <a:pt x="213" y="32"/>
                  </a:lnTo>
                  <a:lnTo>
                    <a:pt x="220" y="55"/>
                  </a:lnTo>
                  <a:lnTo>
                    <a:pt x="339" y="110"/>
                  </a:lnTo>
                  <a:lnTo>
                    <a:pt x="355" y="141"/>
                  </a:lnTo>
                  <a:lnTo>
                    <a:pt x="386" y="173"/>
                  </a:lnTo>
                  <a:lnTo>
                    <a:pt x="355" y="156"/>
                  </a:lnTo>
                  <a:lnTo>
                    <a:pt x="355" y="180"/>
                  </a:lnTo>
                  <a:lnTo>
                    <a:pt x="252" y="243"/>
                  </a:lnTo>
                  <a:lnTo>
                    <a:pt x="229" y="267"/>
                  </a:lnTo>
                  <a:lnTo>
                    <a:pt x="142" y="267"/>
                  </a:lnTo>
                  <a:lnTo>
                    <a:pt x="126" y="26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4" name="Freeform 150">
              <a:extLst>
                <a:ext uri="{FF2B5EF4-FFF2-40B4-BE49-F238E27FC236}">
                  <a16:creationId xmlns:a16="http://schemas.microsoft.com/office/drawing/2014/main" id="{F06BA570-F5F6-4A0E-9C9F-222AECD904E8}"/>
                </a:ext>
              </a:extLst>
            </p:cNvPr>
            <p:cNvSpPr>
              <a:spLocks noChangeAspect="1"/>
            </p:cNvSpPr>
            <p:nvPr/>
          </p:nvSpPr>
          <p:spPr bwMode="auto">
            <a:xfrm>
              <a:off x="6834188" y="3641725"/>
              <a:ext cx="219075" cy="207963"/>
            </a:xfrm>
            <a:custGeom>
              <a:avLst/>
              <a:gdLst>
                <a:gd name="T0" fmla="*/ 2147483647 w 252"/>
                <a:gd name="T1" fmla="*/ 2147483647 h 225"/>
                <a:gd name="T2" fmla="*/ 2147483647 w 252"/>
                <a:gd name="T3" fmla="*/ 2147483647 h 225"/>
                <a:gd name="T4" fmla="*/ 2147483647 w 252"/>
                <a:gd name="T5" fmla="*/ 2147483647 h 225"/>
                <a:gd name="T6" fmla="*/ 2147483647 w 252"/>
                <a:gd name="T7" fmla="*/ 2147483647 h 225"/>
                <a:gd name="T8" fmla="*/ 0 w 252"/>
                <a:gd name="T9" fmla="*/ 2147483647 h 225"/>
                <a:gd name="T10" fmla="*/ 0 w 252"/>
                <a:gd name="T11" fmla="*/ 2147483647 h 225"/>
                <a:gd name="T12" fmla="*/ 2147483647 w 252"/>
                <a:gd name="T13" fmla="*/ 2147483647 h 225"/>
                <a:gd name="T14" fmla="*/ 2147483647 w 252"/>
                <a:gd name="T15" fmla="*/ 0 h 225"/>
                <a:gd name="T16" fmla="*/ 2147483647 w 252"/>
                <a:gd name="T17" fmla="*/ 2147483647 h 225"/>
                <a:gd name="T18" fmla="*/ 2147483647 w 252"/>
                <a:gd name="T19" fmla="*/ 2147483647 h 225"/>
                <a:gd name="T20" fmla="*/ 2147483647 w 252"/>
                <a:gd name="T21" fmla="*/ 2147483647 h 225"/>
                <a:gd name="T22" fmla="*/ 2147483647 w 252"/>
                <a:gd name="T23" fmla="*/ 2147483647 h 225"/>
                <a:gd name="T24" fmla="*/ 2147483647 w 252"/>
                <a:gd name="T25" fmla="*/ 2147483647 h 225"/>
                <a:gd name="T26" fmla="*/ 2147483647 w 252"/>
                <a:gd name="T27" fmla="*/ 2147483647 h 225"/>
                <a:gd name="T28" fmla="*/ 2147483647 w 252"/>
                <a:gd name="T29" fmla="*/ 2147483647 h 225"/>
                <a:gd name="T30" fmla="*/ 2147483647 w 252"/>
                <a:gd name="T31" fmla="*/ 2147483647 h 225"/>
                <a:gd name="T32" fmla="*/ 2147483647 w 252"/>
                <a:gd name="T33" fmla="*/ 2147483647 h 225"/>
                <a:gd name="T34" fmla="*/ 2147483647 w 252"/>
                <a:gd name="T35" fmla="*/ 2147483647 h 225"/>
                <a:gd name="T36" fmla="*/ 2147483647 w 252"/>
                <a:gd name="T37" fmla="*/ 2147483647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2"/>
                <a:gd name="T58" fmla="*/ 0 h 225"/>
                <a:gd name="T59" fmla="*/ 252 w 252"/>
                <a:gd name="T60" fmla="*/ 225 h 2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2" h="225">
                  <a:moveTo>
                    <a:pt x="39" y="225"/>
                  </a:moveTo>
                  <a:lnTo>
                    <a:pt x="54" y="195"/>
                  </a:lnTo>
                  <a:lnTo>
                    <a:pt x="31" y="148"/>
                  </a:lnTo>
                  <a:lnTo>
                    <a:pt x="31" y="124"/>
                  </a:lnTo>
                  <a:lnTo>
                    <a:pt x="0" y="124"/>
                  </a:lnTo>
                  <a:lnTo>
                    <a:pt x="0" y="15"/>
                  </a:lnTo>
                  <a:lnTo>
                    <a:pt x="102" y="32"/>
                  </a:lnTo>
                  <a:lnTo>
                    <a:pt x="118" y="0"/>
                  </a:lnTo>
                  <a:lnTo>
                    <a:pt x="189" y="62"/>
                  </a:lnTo>
                  <a:lnTo>
                    <a:pt x="221" y="62"/>
                  </a:lnTo>
                  <a:lnTo>
                    <a:pt x="252" y="93"/>
                  </a:lnTo>
                  <a:lnTo>
                    <a:pt x="244" y="117"/>
                  </a:lnTo>
                  <a:lnTo>
                    <a:pt x="228" y="117"/>
                  </a:lnTo>
                  <a:lnTo>
                    <a:pt x="221" y="186"/>
                  </a:lnTo>
                  <a:lnTo>
                    <a:pt x="213" y="186"/>
                  </a:lnTo>
                  <a:lnTo>
                    <a:pt x="221" y="195"/>
                  </a:lnTo>
                  <a:lnTo>
                    <a:pt x="221" y="225"/>
                  </a:lnTo>
                  <a:lnTo>
                    <a:pt x="102" y="225"/>
                  </a:lnTo>
                  <a:lnTo>
                    <a:pt x="39" y="225"/>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5" name="Freeform 151">
              <a:extLst>
                <a:ext uri="{FF2B5EF4-FFF2-40B4-BE49-F238E27FC236}">
                  <a16:creationId xmlns:a16="http://schemas.microsoft.com/office/drawing/2014/main" id="{7BAFC434-38EC-46F3-B501-02176D12234B}"/>
                </a:ext>
              </a:extLst>
            </p:cNvPr>
            <p:cNvSpPr>
              <a:spLocks noChangeAspect="1"/>
            </p:cNvSpPr>
            <p:nvPr/>
          </p:nvSpPr>
          <p:spPr bwMode="auto">
            <a:xfrm>
              <a:off x="7135813" y="4214813"/>
              <a:ext cx="234950" cy="276225"/>
            </a:xfrm>
            <a:custGeom>
              <a:avLst/>
              <a:gdLst>
                <a:gd name="T0" fmla="*/ 2147483647 w 269"/>
                <a:gd name="T1" fmla="*/ 2147483647 h 298"/>
                <a:gd name="T2" fmla="*/ 2147483647 w 269"/>
                <a:gd name="T3" fmla="*/ 2147483647 h 298"/>
                <a:gd name="T4" fmla="*/ 0 w 269"/>
                <a:gd name="T5" fmla="*/ 2147483647 h 298"/>
                <a:gd name="T6" fmla="*/ 0 w 269"/>
                <a:gd name="T7" fmla="*/ 0 h 298"/>
                <a:gd name="T8" fmla="*/ 2147483647 w 269"/>
                <a:gd name="T9" fmla="*/ 0 h 298"/>
                <a:gd name="T10" fmla="*/ 2147483647 w 269"/>
                <a:gd name="T11" fmla="*/ 2147483647 h 298"/>
                <a:gd name="T12" fmla="*/ 2147483647 w 269"/>
                <a:gd name="T13" fmla="*/ 2147483647 h 298"/>
                <a:gd name="T14" fmla="*/ 2147483647 w 269"/>
                <a:gd name="T15" fmla="*/ 2147483647 h 298"/>
                <a:gd name="T16" fmla="*/ 2147483647 w 269"/>
                <a:gd name="T17" fmla="*/ 2147483647 h 298"/>
                <a:gd name="T18" fmla="*/ 2147483647 w 269"/>
                <a:gd name="T19" fmla="*/ 2147483647 h 2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9"/>
                <a:gd name="T31" fmla="*/ 0 h 298"/>
                <a:gd name="T32" fmla="*/ 269 w 269"/>
                <a:gd name="T33" fmla="*/ 298 h 2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9" h="298">
                  <a:moveTo>
                    <a:pt x="24" y="290"/>
                  </a:moveTo>
                  <a:lnTo>
                    <a:pt x="32" y="117"/>
                  </a:lnTo>
                  <a:lnTo>
                    <a:pt x="0" y="78"/>
                  </a:lnTo>
                  <a:lnTo>
                    <a:pt x="0" y="0"/>
                  </a:lnTo>
                  <a:lnTo>
                    <a:pt x="79" y="0"/>
                  </a:lnTo>
                  <a:lnTo>
                    <a:pt x="79" y="23"/>
                  </a:lnTo>
                  <a:lnTo>
                    <a:pt x="229" y="31"/>
                  </a:lnTo>
                  <a:lnTo>
                    <a:pt x="269" y="31"/>
                  </a:lnTo>
                  <a:lnTo>
                    <a:pt x="269" y="298"/>
                  </a:lnTo>
                  <a:lnTo>
                    <a:pt x="24" y="290"/>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6" name="Freeform 152">
              <a:extLst>
                <a:ext uri="{FF2B5EF4-FFF2-40B4-BE49-F238E27FC236}">
                  <a16:creationId xmlns:a16="http://schemas.microsoft.com/office/drawing/2014/main" id="{8DEF5BDB-FB0F-4EED-8CB5-895D01F249FA}"/>
                </a:ext>
              </a:extLst>
            </p:cNvPr>
            <p:cNvSpPr>
              <a:spLocks noChangeAspect="1"/>
            </p:cNvSpPr>
            <p:nvPr/>
          </p:nvSpPr>
          <p:spPr bwMode="auto">
            <a:xfrm>
              <a:off x="7419975" y="3873500"/>
              <a:ext cx="195263" cy="174625"/>
            </a:xfrm>
            <a:custGeom>
              <a:avLst/>
              <a:gdLst>
                <a:gd name="T0" fmla="*/ 2147483647 w 226"/>
                <a:gd name="T1" fmla="*/ 2147483647 h 187"/>
                <a:gd name="T2" fmla="*/ 2147483647 w 226"/>
                <a:gd name="T3" fmla="*/ 2147483647 h 187"/>
                <a:gd name="T4" fmla="*/ 2147483647 w 226"/>
                <a:gd name="T5" fmla="*/ 2147483647 h 187"/>
                <a:gd name="T6" fmla="*/ 2147483647 w 226"/>
                <a:gd name="T7" fmla="*/ 2147483647 h 187"/>
                <a:gd name="T8" fmla="*/ 2147483647 w 226"/>
                <a:gd name="T9" fmla="*/ 2147483647 h 187"/>
                <a:gd name="T10" fmla="*/ 2147483647 w 226"/>
                <a:gd name="T11" fmla="*/ 2147483647 h 187"/>
                <a:gd name="T12" fmla="*/ 2147483647 w 226"/>
                <a:gd name="T13" fmla="*/ 2147483647 h 187"/>
                <a:gd name="T14" fmla="*/ 0 w 226"/>
                <a:gd name="T15" fmla="*/ 2147483647 h 187"/>
                <a:gd name="T16" fmla="*/ 0 w 226"/>
                <a:gd name="T17" fmla="*/ 2147483647 h 187"/>
                <a:gd name="T18" fmla="*/ 2147483647 w 226"/>
                <a:gd name="T19" fmla="*/ 2147483647 h 187"/>
                <a:gd name="T20" fmla="*/ 2147483647 w 226"/>
                <a:gd name="T21" fmla="*/ 2147483647 h 187"/>
                <a:gd name="T22" fmla="*/ 2147483647 w 226"/>
                <a:gd name="T23" fmla="*/ 0 h 187"/>
                <a:gd name="T24" fmla="*/ 2147483647 w 226"/>
                <a:gd name="T25" fmla="*/ 0 h 187"/>
                <a:gd name="T26" fmla="*/ 2147483647 w 226"/>
                <a:gd name="T27" fmla="*/ 2147483647 h 187"/>
                <a:gd name="T28" fmla="*/ 2147483647 w 226"/>
                <a:gd name="T29" fmla="*/ 2147483647 h 187"/>
                <a:gd name="T30" fmla="*/ 2147483647 w 226"/>
                <a:gd name="T31" fmla="*/ 2147483647 h 187"/>
                <a:gd name="T32" fmla="*/ 2147483647 w 226"/>
                <a:gd name="T33" fmla="*/ 2147483647 h 187"/>
                <a:gd name="T34" fmla="*/ 2147483647 w 226"/>
                <a:gd name="T35" fmla="*/ 2147483647 h 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187"/>
                <a:gd name="T56" fmla="*/ 226 w 226"/>
                <a:gd name="T57" fmla="*/ 187 h 1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187">
                  <a:moveTo>
                    <a:pt x="210" y="93"/>
                  </a:moveTo>
                  <a:lnTo>
                    <a:pt x="195" y="141"/>
                  </a:lnTo>
                  <a:lnTo>
                    <a:pt x="156" y="172"/>
                  </a:lnTo>
                  <a:lnTo>
                    <a:pt x="133" y="187"/>
                  </a:lnTo>
                  <a:lnTo>
                    <a:pt x="101" y="187"/>
                  </a:lnTo>
                  <a:lnTo>
                    <a:pt x="8" y="187"/>
                  </a:lnTo>
                  <a:lnTo>
                    <a:pt x="8" y="117"/>
                  </a:lnTo>
                  <a:lnTo>
                    <a:pt x="0" y="117"/>
                  </a:lnTo>
                  <a:lnTo>
                    <a:pt x="0" y="85"/>
                  </a:lnTo>
                  <a:lnTo>
                    <a:pt x="8" y="85"/>
                  </a:lnTo>
                  <a:lnTo>
                    <a:pt x="8" y="23"/>
                  </a:lnTo>
                  <a:lnTo>
                    <a:pt x="8" y="0"/>
                  </a:lnTo>
                  <a:lnTo>
                    <a:pt x="117" y="0"/>
                  </a:lnTo>
                  <a:lnTo>
                    <a:pt x="117" y="23"/>
                  </a:lnTo>
                  <a:lnTo>
                    <a:pt x="163" y="31"/>
                  </a:lnTo>
                  <a:lnTo>
                    <a:pt x="195" y="85"/>
                  </a:lnTo>
                  <a:lnTo>
                    <a:pt x="226" y="85"/>
                  </a:lnTo>
                  <a:lnTo>
                    <a:pt x="210" y="93"/>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7" name="Freeform 153">
              <a:extLst>
                <a:ext uri="{FF2B5EF4-FFF2-40B4-BE49-F238E27FC236}">
                  <a16:creationId xmlns:a16="http://schemas.microsoft.com/office/drawing/2014/main" id="{E4BEA495-61C8-4ECB-A58F-720DBE25E87B}"/>
                </a:ext>
              </a:extLst>
            </p:cNvPr>
            <p:cNvSpPr>
              <a:spLocks noChangeAspect="1"/>
            </p:cNvSpPr>
            <p:nvPr/>
          </p:nvSpPr>
          <p:spPr bwMode="auto">
            <a:xfrm>
              <a:off x="8148638" y="3389313"/>
              <a:ext cx="185737" cy="288925"/>
            </a:xfrm>
            <a:custGeom>
              <a:avLst/>
              <a:gdLst>
                <a:gd name="T0" fmla="*/ 2147483647 w 213"/>
                <a:gd name="T1" fmla="*/ 2147483647 h 312"/>
                <a:gd name="T2" fmla="*/ 2147483647 w 213"/>
                <a:gd name="T3" fmla="*/ 2147483647 h 312"/>
                <a:gd name="T4" fmla="*/ 2147483647 w 213"/>
                <a:gd name="T5" fmla="*/ 2147483647 h 312"/>
                <a:gd name="T6" fmla="*/ 0 w 213"/>
                <a:gd name="T7" fmla="*/ 2147483647 h 312"/>
                <a:gd name="T8" fmla="*/ 2147483647 w 213"/>
                <a:gd name="T9" fmla="*/ 2147483647 h 312"/>
                <a:gd name="T10" fmla="*/ 2147483647 w 213"/>
                <a:gd name="T11" fmla="*/ 2147483647 h 312"/>
                <a:gd name="T12" fmla="*/ 2147483647 w 213"/>
                <a:gd name="T13" fmla="*/ 0 h 312"/>
                <a:gd name="T14" fmla="*/ 2147483647 w 213"/>
                <a:gd name="T15" fmla="*/ 2147483647 h 312"/>
                <a:gd name="T16" fmla="*/ 2147483647 w 213"/>
                <a:gd name="T17" fmla="*/ 2147483647 h 312"/>
                <a:gd name="T18" fmla="*/ 2147483647 w 213"/>
                <a:gd name="T19" fmla="*/ 2147483647 h 312"/>
                <a:gd name="T20" fmla="*/ 2147483647 w 213"/>
                <a:gd name="T21" fmla="*/ 2147483647 h 312"/>
                <a:gd name="T22" fmla="*/ 2147483647 w 213"/>
                <a:gd name="T23" fmla="*/ 2147483647 h 312"/>
                <a:gd name="T24" fmla="*/ 2147483647 w 213"/>
                <a:gd name="T25" fmla="*/ 2147483647 h 312"/>
                <a:gd name="T26" fmla="*/ 2147483647 w 213"/>
                <a:gd name="T27" fmla="*/ 2147483647 h 312"/>
                <a:gd name="T28" fmla="*/ 2147483647 w 213"/>
                <a:gd name="T29" fmla="*/ 2147483647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312"/>
                <a:gd name="T47" fmla="*/ 213 w 213"/>
                <a:gd name="T48" fmla="*/ 312 h 3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312">
                  <a:moveTo>
                    <a:pt x="142" y="281"/>
                  </a:moveTo>
                  <a:lnTo>
                    <a:pt x="119" y="288"/>
                  </a:lnTo>
                  <a:lnTo>
                    <a:pt x="32" y="273"/>
                  </a:lnTo>
                  <a:lnTo>
                    <a:pt x="0" y="273"/>
                  </a:lnTo>
                  <a:lnTo>
                    <a:pt x="24" y="94"/>
                  </a:lnTo>
                  <a:lnTo>
                    <a:pt x="32" y="39"/>
                  </a:lnTo>
                  <a:lnTo>
                    <a:pt x="56" y="0"/>
                  </a:lnTo>
                  <a:lnTo>
                    <a:pt x="95" y="39"/>
                  </a:lnTo>
                  <a:lnTo>
                    <a:pt x="142" y="39"/>
                  </a:lnTo>
                  <a:lnTo>
                    <a:pt x="174" y="16"/>
                  </a:lnTo>
                  <a:lnTo>
                    <a:pt x="198" y="94"/>
                  </a:lnTo>
                  <a:lnTo>
                    <a:pt x="213" y="125"/>
                  </a:lnTo>
                  <a:lnTo>
                    <a:pt x="198" y="187"/>
                  </a:lnTo>
                  <a:lnTo>
                    <a:pt x="198" y="312"/>
                  </a:lnTo>
                  <a:lnTo>
                    <a:pt x="142" y="28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8" name="Freeform 154">
              <a:extLst>
                <a:ext uri="{FF2B5EF4-FFF2-40B4-BE49-F238E27FC236}">
                  <a16:creationId xmlns:a16="http://schemas.microsoft.com/office/drawing/2014/main" id="{35AE186C-18D9-4D9F-9E61-A4AA42BFF1E9}"/>
                </a:ext>
              </a:extLst>
            </p:cNvPr>
            <p:cNvSpPr>
              <a:spLocks noChangeAspect="1"/>
            </p:cNvSpPr>
            <p:nvPr/>
          </p:nvSpPr>
          <p:spPr bwMode="auto">
            <a:xfrm>
              <a:off x="7240588" y="1663700"/>
              <a:ext cx="254000" cy="128588"/>
            </a:xfrm>
            <a:custGeom>
              <a:avLst/>
              <a:gdLst>
                <a:gd name="T0" fmla="*/ 2147483647 w 291"/>
                <a:gd name="T1" fmla="*/ 0 h 139"/>
                <a:gd name="T2" fmla="*/ 2147483647 w 291"/>
                <a:gd name="T3" fmla="*/ 2147483647 h 139"/>
                <a:gd name="T4" fmla="*/ 2147483647 w 291"/>
                <a:gd name="T5" fmla="*/ 2147483647 h 139"/>
                <a:gd name="T6" fmla="*/ 2147483647 w 291"/>
                <a:gd name="T7" fmla="*/ 2147483647 h 139"/>
                <a:gd name="T8" fmla="*/ 2147483647 w 291"/>
                <a:gd name="T9" fmla="*/ 2147483647 h 139"/>
                <a:gd name="T10" fmla="*/ 2147483647 w 291"/>
                <a:gd name="T11" fmla="*/ 2147483647 h 139"/>
                <a:gd name="T12" fmla="*/ 2147483647 w 291"/>
                <a:gd name="T13" fmla="*/ 2147483647 h 139"/>
                <a:gd name="T14" fmla="*/ 2147483647 w 291"/>
                <a:gd name="T15" fmla="*/ 2147483647 h 139"/>
                <a:gd name="T16" fmla="*/ 2147483647 w 291"/>
                <a:gd name="T17" fmla="*/ 2147483647 h 139"/>
                <a:gd name="T18" fmla="*/ 2147483647 w 291"/>
                <a:gd name="T19" fmla="*/ 2147483647 h 139"/>
                <a:gd name="T20" fmla="*/ 2147483647 w 291"/>
                <a:gd name="T21" fmla="*/ 2147483647 h 139"/>
                <a:gd name="T22" fmla="*/ 2147483647 w 291"/>
                <a:gd name="T23" fmla="*/ 2147483647 h 139"/>
                <a:gd name="T24" fmla="*/ 0 w 291"/>
                <a:gd name="T25" fmla="*/ 2147483647 h 139"/>
                <a:gd name="T26" fmla="*/ 2147483647 w 291"/>
                <a:gd name="T27" fmla="*/ 0 h 139"/>
                <a:gd name="T28" fmla="*/ 2147483647 w 291"/>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1"/>
                <a:gd name="T46" fmla="*/ 0 h 139"/>
                <a:gd name="T47" fmla="*/ 291 w 291"/>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1" h="139">
                  <a:moveTo>
                    <a:pt x="291" y="0"/>
                  </a:moveTo>
                  <a:lnTo>
                    <a:pt x="291" y="31"/>
                  </a:lnTo>
                  <a:lnTo>
                    <a:pt x="252" y="46"/>
                  </a:lnTo>
                  <a:lnTo>
                    <a:pt x="252" y="54"/>
                  </a:lnTo>
                  <a:lnTo>
                    <a:pt x="235" y="54"/>
                  </a:lnTo>
                  <a:lnTo>
                    <a:pt x="213" y="84"/>
                  </a:lnTo>
                  <a:lnTo>
                    <a:pt x="213" y="116"/>
                  </a:lnTo>
                  <a:lnTo>
                    <a:pt x="189" y="131"/>
                  </a:lnTo>
                  <a:lnTo>
                    <a:pt x="118" y="139"/>
                  </a:lnTo>
                  <a:lnTo>
                    <a:pt x="94" y="84"/>
                  </a:lnTo>
                  <a:lnTo>
                    <a:pt x="94" y="62"/>
                  </a:lnTo>
                  <a:lnTo>
                    <a:pt x="23" y="46"/>
                  </a:lnTo>
                  <a:lnTo>
                    <a:pt x="0" y="23"/>
                  </a:lnTo>
                  <a:lnTo>
                    <a:pt x="7" y="0"/>
                  </a:lnTo>
                  <a:lnTo>
                    <a:pt x="291"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69" name="Freeform 155">
              <a:extLst>
                <a:ext uri="{FF2B5EF4-FFF2-40B4-BE49-F238E27FC236}">
                  <a16:creationId xmlns:a16="http://schemas.microsoft.com/office/drawing/2014/main" id="{0989CBAF-4A7A-478F-9313-C27E3745BB0C}"/>
                </a:ext>
              </a:extLst>
            </p:cNvPr>
            <p:cNvSpPr>
              <a:spLocks noChangeAspect="1"/>
            </p:cNvSpPr>
            <p:nvPr/>
          </p:nvSpPr>
          <p:spPr bwMode="auto">
            <a:xfrm>
              <a:off x="7981950" y="3282950"/>
              <a:ext cx="219075" cy="142875"/>
            </a:xfrm>
            <a:custGeom>
              <a:avLst/>
              <a:gdLst>
                <a:gd name="T0" fmla="*/ 2147483647 w 251"/>
                <a:gd name="T1" fmla="*/ 2147483647 h 156"/>
                <a:gd name="T2" fmla="*/ 2147483647 w 251"/>
                <a:gd name="T3" fmla="*/ 2147483647 h 156"/>
                <a:gd name="T4" fmla="*/ 2147483647 w 251"/>
                <a:gd name="T5" fmla="*/ 2147483647 h 156"/>
                <a:gd name="T6" fmla="*/ 2147483647 w 251"/>
                <a:gd name="T7" fmla="*/ 2147483647 h 156"/>
                <a:gd name="T8" fmla="*/ 2147483647 w 251"/>
                <a:gd name="T9" fmla="*/ 2147483647 h 156"/>
                <a:gd name="T10" fmla="*/ 2147483647 w 251"/>
                <a:gd name="T11" fmla="*/ 2147483647 h 156"/>
                <a:gd name="T12" fmla="*/ 0 w 251"/>
                <a:gd name="T13" fmla="*/ 2147483647 h 156"/>
                <a:gd name="T14" fmla="*/ 2147483647 w 251"/>
                <a:gd name="T15" fmla="*/ 2147483647 h 156"/>
                <a:gd name="T16" fmla="*/ 2147483647 w 251"/>
                <a:gd name="T17" fmla="*/ 2147483647 h 156"/>
                <a:gd name="T18" fmla="*/ 2147483647 w 251"/>
                <a:gd name="T19" fmla="*/ 2147483647 h 156"/>
                <a:gd name="T20" fmla="*/ 2147483647 w 251"/>
                <a:gd name="T21" fmla="*/ 2147483647 h 156"/>
                <a:gd name="T22" fmla="*/ 2147483647 w 251"/>
                <a:gd name="T23" fmla="*/ 2147483647 h 156"/>
                <a:gd name="T24" fmla="*/ 2147483647 w 251"/>
                <a:gd name="T25" fmla="*/ 0 h 156"/>
                <a:gd name="T26" fmla="*/ 2147483647 w 251"/>
                <a:gd name="T27" fmla="*/ 214748364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156"/>
                <a:gd name="T44" fmla="*/ 251 w 251"/>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156">
                  <a:moveTo>
                    <a:pt x="173" y="7"/>
                  </a:moveTo>
                  <a:lnTo>
                    <a:pt x="251" y="55"/>
                  </a:lnTo>
                  <a:lnTo>
                    <a:pt x="244" y="117"/>
                  </a:lnTo>
                  <a:lnTo>
                    <a:pt x="70" y="133"/>
                  </a:lnTo>
                  <a:lnTo>
                    <a:pt x="63" y="156"/>
                  </a:lnTo>
                  <a:lnTo>
                    <a:pt x="23" y="148"/>
                  </a:lnTo>
                  <a:lnTo>
                    <a:pt x="0" y="125"/>
                  </a:lnTo>
                  <a:lnTo>
                    <a:pt x="39" y="70"/>
                  </a:lnTo>
                  <a:lnTo>
                    <a:pt x="39" y="39"/>
                  </a:lnTo>
                  <a:lnTo>
                    <a:pt x="70" y="31"/>
                  </a:lnTo>
                  <a:lnTo>
                    <a:pt x="87" y="23"/>
                  </a:lnTo>
                  <a:lnTo>
                    <a:pt x="63" y="7"/>
                  </a:lnTo>
                  <a:lnTo>
                    <a:pt x="70" y="0"/>
                  </a:lnTo>
                  <a:lnTo>
                    <a:pt x="173" y="7"/>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0" name="Freeform 156">
              <a:extLst>
                <a:ext uri="{FF2B5EF4-FFF2-40B4-BE49-F238E27FC236}">
                  <a16:creationId xmlns:a16="http://schemas.microsoft.com/office/drawing/2014/main" id="{FB54A1EF-4D9E-4F53-9B30-6F7BF469D50D}"/>
                </a:ext>
              </a:extLst>
            </p:cNvPr>
            <p:cNvSpPr>
              <a:spLocks noChangeAspect="1"/>
            </p:cNvSpPr>
            <p:nvPr/>
          </p:nvSpPr>
          <p:spPr bwMode="auto">
            <a:xfrm>
              <a:off x="6440488" y="2816225"/>
              <a:ext cx="234950" cy="225425"/>
            </a:xfrm>
            <a:custGeom>
              <a:avLst/>
              <a:gdLst>
                <a:gd name="T0" fmla="*/ 0 w 269"/>
                <a:gd name="T1" fmla="*/ 2147483647 h 243"/>
                <a:gd name="T2" fmla="*/ 2147483647 w 269"/>
                <a:gd name="T3" fmla="*/ 2147483647 h 243"/>
                <a:gd name="T4" fmla="*/ 2147483647 w 269"/>
                <a:gd name="T5" fmla="*/ 2147483647 h 243"/>
                <a:gd name="T6" fmla="*/ 2147483647 w 269"/>
                <a:gd name="T7" fmla="*/ 2147483647 h 243"/>
                <a:gd name="T8" fmla="*/ 2147483647 w 269"/>
                <a:gd name="T9" fmla="*/ 2147483647 h 243"/>
                <a:gd name="T10" fmla="*/ 2147483647 w 269"/>
                <a:gd name="T11" fmla="*/ 0 h 243"/>
                <a:gd name="T12" fmla="*/ 2147483647 w 269"/>
                <a:gd name="T13" fmla="*/ 0 h 243"/>
                <a:gd name="T14" fmla="*/ 2147483647 w 269"/>
                <a:gd name="T15" fmla="*/ 2147483647 h 243"/>
                <a:gd name="T16" fmla="*/ 2147483647 w 269"/>
                <a:gd name="T17" fmla="*/ 2147483647 h 243"/>
                <a:gd name="T18" fmla="*/ 2147483647 w 269"/>
                <a:gd name="T19" fmla="*/ 2147483647 h 243"/>
                <a:gd name="T20" fmla="*/ 2147483647 w 269"/>
                <a:gd name="T21" fmla="*/ 2147483647 h 243"/>
                <a:gd name="T22" fmla="*/ 0 w 269"/>
                <a:gd name="T23" fmla="*/ 2147483647 h 2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
                <a:gd name="T37" fmla="*/ 0 h 243"/>
                <a:gd name="T38" fmla="*/ 269 w 269"/>
                <a:gd name="T39" fmla="*/ 243 h 2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 h="243">
                  <a:moveTo>
                    <a:pt x="0" y="70"/>
                  </a:moveTo>
                  <a:lnTo>
                    <a:pt x="87" y="46"/>
                  </a:lnTo>
                  <a:lnTo>
                    <a:pt x="95" y="22"/>
                  </a:lnTo>
                  <a:lnTo>
                    <a:pt x="111" y="22"/>
                  </a:lnTo>
                  <a:lnTo>
                    <a:pt x="111" y="31"/>
                  </a:lnTo>
                  <a:lnTo>
                    <a:pt x="214" y="0"/>
                  </a:lnTo>
                  <a:lnTo>
                    <a:pt x="269" y="0"/>
                  </a:lnTo>
                  <a:lnTo>
                    <a:pt x="262" y="15"/>
                  </a:lnTo>
                  <a:lnTo>
                    <a:pt x="269" y="22"/>
                  </a:lnTo>
                  <a:lnTo>
                    <a:pt x="269" y="243"/>
                  </a:lnTo>
                  <a:lnTo>
                    <a:pt x="48" y="243"/>
                  </a:lnTo>
                  <a:lnTo>
                    <a:pt x="0" y="70"/>
                  </a:lnTo>
                  <a:close/>
                </a:path>
              </a:pathLst>
            </a:custGeom>
            <a:solidFill>
              <a:schemeClr val="bg1"/>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1" name="Freeform 157">
              <a:extLst>
                <a:ext uri="{FF2B5EF4-FFF2-40B4-BE49-F238E27FC236}">
                  <a16:creationId xmlns:a16="http://schemas.microsoft.com/office/drawing/2014/main" id="{62D82E98-AEFD-4BB3-AE53-2D38222393A9}"/>
                </a:ext>
              </a:extLst>
            </p:cNvPr>
            <p:cNvSpPr>
              <a:spLocks noChangeAspect="1"/>
            </p:cNvSpPr>
            <p:nvPr/>
          </p:nvSpPr>
          <p:spPr bwMode="auto">
            <a:xfrm>
              <a:off x="7334250" y="3705225"/>
              <a:ext cx="214313" cy="192088"/>
            </a:xfrm>
            <a:custGeom>
              <a:avLst/>
              <a:gdLst>
                <a:gd name="T0" fmla="*/ 2147483647 w 244"/>
                <a:gd name="T1" fmla="*/ 2147483647 h 204"/>
                <a:gd name="T2" fmla="*/ 2147483647 w 244"/>
                <a:gd name="T3" fmla="*/ 2147483647 h 204"/>
                <a:gd name="T4" fmla="*/ 2147483647 w 244"/>
                <a:gd name="T5" fmla="*/ 2147483647 h 204"/>
                <a:gd name="T6" fmla="*/ 2147483647 w 244"/>
                <a:gd name="T7" fmla="*/ 2147483647 h 204"/>
                <a:gd name="T8" fmla="*/ 2147483647 w 244"/>
                <a:gd name="T9" fmla="*/ 2147483647 h 204"/>
                <a:gd name="T10" fmla="*/ 2147483647 w 244"/>
                <a:gd name="T11" fmla="*/ 2147483647 h 204"/>
                <a:gd name="T12" fmla="*/ 2147483647 w 244"/>
                <a:gd name="T13" fmla="*/ 2147483647 h 204"/>
                <a:gd name="T14" fmla="*/ 2147483647 w 244"/>
                <a:gd name="T15" fmla="*/ 2147483647 h 204"/>
                <a:gd name="T16" fmla="*/ 2147483647 w 244"/>
                <a:gd name="T17" fmla="*/ 2147483647 h 204"/>
                <a:gd name="T18" fmla="*/ 2147483647 w 244"/>
                <a:gd name="T19" fmla="*/ 2147483647 h 204"/>
                <a:gd name="T20" fmla="*/ 2147483647 w 244"/>
                <a:gd name="T21" fmla="*/ 2147483647 h 204"/>
                <a:gd name="T22" fmla="*/ 0 w 244"/>
                <a:gd name="T23" fmla="*/ 2147483647 h 204"/>
                <a:gd name="T24" fmla="*/ 0 w 244"/>
                <a:gd name="T25" fmla="*/ 2147483647 h 204"/>
                <a:gd name="T26" fmla="*/ 2147483647 w 244"/>
                <a:gd name="T27" fmla="*/ 2147483647 h 204"/>
                <a:gd name="T28" fmla="*/ 2147483647 w 244"/>
                <a:gd name="T29" fmla="*/ 0 h 204"/>
                <a:gd name="T30" fmla="*/ 2147483647 w 244"/>
                <a:gd name="T31" fmla="*/ 2147483647 h 204"/>
                <a:gd name="T32" fmla="*/ 2147483647 w 244"/>
                <a:gd name="T33" fmla="*/ 2147483647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4"/>
                <a:gd name="T52" fmla="*/ 0 h 204"/>
                <a:gd name="T53" fmla="*/ 244 w 244"/>
                <a:gd name="T54" fmla="*/ 204 h 2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4" h="204">
                  <a:moveTo>
                    <a:pt x="244" y="78"/>
                  </a:moveTo>
                  <a:lnTo>
                    <a:pt x="228" y="87"/>
                  </a:lnTo>
                  <a:lnTo>
                    <a:pt x="244" y="110"/>
                  </a:lnTo>
                  <a:lnTo>
                    <a:pt x="212" y="117"/>
                  </a:lnTo>
                  <a:lnTo>
                    <a:pt x="212" y="181"/>
                  </a:lnTo>
                  <a:lnTo>
                    <a:pt x="103" y="181"/>
                  </a:lnTo>
                  <a:lnTo>
                    <a:pt x="103" y="204"/>
                  </a:lnTo>
                  <a:lnTo>
                    <a:pt x="94" y="204"/>
                  </a:lnTo>
                  <a:lnTo>
                    <a:pt x="94" y="181"/>
                  </a:lnTo>
                  <a:lnTo>
                    <a:pt x="71" y="181"/>
                  </a:lnTo>
                  <a:lnTo>
                    <a:pt x="63" y="156"/>
                  </a:lnTo>
                  <a:lnTo>
                    <a:pt x="0" y="156"/>
                  </a:lnTo>
                  <a:lnTo>
                    <a:pt x="0" y="31"/>
                  </a:lnTo>
                  <a:lnTo>
                    <a:pt x="126" y="31"/>
                  </a:lnTo>
                  <a:lnTo>
                    <a:pt x="126" y="0"/>
                  </a:lnTo>
                  <a:lnTo>
                    <a:pt x="220" y="8"/>
                  </a:lnTo>
                  <a:lnTo>
                    <a:pt x="244" y="7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2" name="Freeform 158">
              <a:extLst>
                <a:ext uri="{FF2B5EF4-FFF2-40B4-BE49-F238E27FC236}">
                  <a16:creationId xmlns:a16="http://schemas.microsoft.com/office/drawing/2014/main" id="{804B7B9E-FC88-46C9-BD51-747CB6EDEE07}"/>
                </a:ext>
              </a:extLst>
            </p:cNvPr>
            <p:cNvSpPr>
              <a:spLocks noChangeAspect="1"/>
            </p:cNvSpPr>
            <p:nvPr/>
          </p:nvSpPr>
          <p:spPr bwMode="auto">
            <a:xfrm>
              <a:off x="7445375" y="3032125"/>
              <a:ext cx="242888" cy="285750"/>
            </a:xfrm>
            <a:custGeom>
              <a:avLst/>
              <a:gdLst>
                <a:gd name="T0" fmla="*/ 0 w 278"/>
                <a:gd name="T1" fmla="*/ 2147483647 h 307"/>
                <a:gd name="T2" fmla="*/ 2147483647 w 278"/>
                <a:gd name="T3" fmla="*/ 2147483647 h 307"/>
                <a:gd name="T4" fmla="*/ 2147483647 w 278"/>
                <a:gd name="T5" fmla="*/ 2147483647 h 307"/>
                <a:gd name="T6" fmla="*/ 2147483647 w 278"/>
                <a:gd name="T7" fmla="*/ 2147483647 h 307"/>
                <a:gd name="T8" fmla="*/ 2147483647 w 278"/>
                <a:gd name="T9" fmla="*/ 2147483647 h 307"/>
                <a:gd name="T10" fmla="*/ 2147483647 w 278"/>
                <a:gd name="T11" fmla="*/ 2147483647 h 307"/>
                <a:gd name="T12" fmla="*/ 2147483647 w 278"/>
                <a:gd name="T13" fmla="*/ 0 h 307"/>
                <a:gd name="T14" fmla="*/ 2147483647 w 278"/>
                <a:gd name="T15" fmla="*/ 2147483647 h 307"/>
                <a:gd name="T16" fmla="*/ 2147483647 w 278"/>
                <a:gd name="T17" fmla="*/ 2147483647 h 307"/>
                <a:gd name="T18" fmla="*/ 2147483647 w 278"/>
                <a:gd name="T19" fmla="*/ 2147483647 h 307"/>
                <a:gd name="T20" fmla="*/ 2147483647 w 278"/>
                <a:gd name="T21" fmla="*/ 2147483647 h 307"/>
                <a:gd name="T22" fmla="*/ 2147483647 w 278"/>
                <a:gd name="T23" fmla="*/ 2147483647 h 307"/>
                <a:gd name="T24" fmla="*/ 2147483647 w 278"/>
                <a:gd name="T25" fmla="*/ 2147483647 h 307"/>
                <a:gd name="T26" fmla="*/ 0 w 278"/>
                <a:gd name="T27" fmla="*/ 2147483647 h 3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
                <a:gd name="T43" fmla="*/ 0 h 307"/>
                <a:gd name="T44" fmla="*/ 278 w 278"/>
                <a:gd name="T45" fmla="*/ 307 h 3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 h="307">
                  <a:moveTo>
                    <a:pt x="0" y="142"/>
                  </a:moveTo>
                  <a:lnTo>
                    <a:pt x="16" y="110"/>
                  </a:lnTo>
                  <a:lnTo>
                    <a:pt x="32" y="110"/>
                  </a:lnTo>
                  <a:lnTo>
                    <a:pt x="87" y="64"/>
                  </a:lnTo>
                  <a:lnTo>
                    <a:pt x="95" y="47"/>
                  </a:lnTo>
                  <a:lnTo>
                    <a:pt x="71" y="32"/>
                  </a:lnTo>
                  <a:lnTo>
                    <a:pt x="151" y="0"/>
                  </a:lnTo>
                  <a:lnTo>
                    <a:pt x="278" y="212"/>
                  </a:lnTo>
                  <a:lnTo>
                    <a:pt x="87" y="307"/>
                  </a:lnTo>
                  <a:lnTo>
                    <a:pt x="95" y="291"/>
                  </a:lnTo>
                  <a:lnTo>
                    <a:pt x="64" y="251"/>
                  </a:lnTo>
                  <a:lnTo>
                    <a:pt x="56" y="181"/>
                  </a:lnTo>
                  <a:lnTo>
                    <a:pt x="16" y="158"/>
                  </a:lnTo>
                  <a:lnTo>
                    <a:pt x="0" y="142"/>
                  </a:lnTo>
                  <a:close/>
                </a:path>
              </a:pathLst>
            </a:custGeom>
            <a:solidFill>
              <a:srgbClr val="FF0000"/>
            </a:solidFill>
            <a:ln w="1588">
              <a:solidFill>
                <a:srgbClr val="000000"/>
              </a:solidFill>
              <a:round/>
              <a:headEnd/>
              <a:tailEnd/>
            </a:ln>
          </p:spPr>
          <p:txBody>
            <a:bodyPr lIns="511980" tIns="255993" rIns="511980" bIns="255993"/>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5120640" rtl="0" eaLnBrk="1" fontAlgn="base" latinLnBrk="0" hangingPunct="1">
                <a:lnSpc>
                  <a:spcPct val="100000"/>
                </a:lnSpc>
                <a:spcBef>
                  <a:spcPct val="0"/>
                </a:spcBef>
                <a:spcAft>
                  <a:spcPct val="0"/>
                </a:spcAft>
                <a:buClrTx/>
                <a:buSzTx/>
                <a:buFont typeface="Arial" charset="0"/>
                <a:buNone/>
                <a:tabLst/>
                <a:defRPr/>
              </a:pPr>
              <a:r>
                <a:rPr kumimoji="0" lang="en-US" altLang="en-US" sz="7840" b="0" i="0" u="none" strike="noStrike" kern="0" cap="none" spc="0" normalizeH="0" baseline="0" noProof="0" dirty="0">
                  <a:ln>
                    <a:noFill/>
                  </a:ln>
                  <a:solidFill>
                    <a:srgbClr val="000000"/>
                  </a:solidFill>
                  <a:effectLst/>
                  <a:uLnTx/>
                  <a:uFillTx/>
                  <a:latin typeface="Arial" charset="0"/>
                  <a:ea typeface="+mn-ea"/>
                  <a:cs typeface="Arial" charset="0"/>
                </a:rPr>
                <a:t>  </a:t>
              </a:r>
            </a:p>
          </p:txBody>
        </p:sp>
        <p:sp>
          <p:nvSpPr>
            <p:cNvPr id="173" name="Freeform 159">
              <a:extLst>
                <a:ext uri="{FF2B5EF4-FFF2-40B4-BE49-F238E27FC236}">
                  <a16:creationId xmlns:a16="http://schemas.microsoft.com/office/drawing/2014/main" id="{85903DB2-577E-4812-B981-E31257BA6999}"/>
                </a:ext>
              </a:extLst>
            </p:cNvPr>
            <p:cNvSpPr>
              <a:spLocks noChangeAspect="1"/>
            </p:cNvSpPr>
            <p:nvPr/>
          </p:nvSpPr>
          <p:spPr bwMode="auto">
            <a:xfrm>
              <a:off x="7100888" y="1663700"/>
              <a:ext cx="242887" cy="223838"/>
            </a:xfrm>
            <a:custGeom>
              <a:avLst/>
              <a:gdLst>
                <a:gd name="T0" fmla="*/ 2147483647 w 277"/>
                <a:gd name="T1" fmla="*/ 0 h 242"/>
                <a:gd name="T2" fmla="*/ 2147483647 w 277"/>
                <a:gd name="T3" fmla="*/ 2147483647 h 242"/>
                <a:gd name="T4" fmla="*/ 2147483647 w 277"/>
                <a:gd name="T5" fmla="*/ 2147483647 h 242"/>
                <a:gd name="T6" fmla="*/ 2147483647 w 277"/>
                <a:gd name="T7" fmla="*/ 2147483647 h 242"/>
                <a:gd name="T8" fmla="*/ 2147483647 w 277"/>
                <a:gd name="T9" fmla="*/ 2147483647 h 242"/>
                <a:gd name="T10" fmla="*/ 2147483647 w 277"/>
                <a:gd name="T11" fmla="*/ 2147483647 h 242"/>
                <a:gd name="T12" fmla="*/ 2147483647 w 277"/>
                <a:gd name="T13" fmla="*/ 2147483647 h 242"/>
                <a:gd name="T14" fmla="*/ 2147483647 w 277"/>
                <a:gd name="T15" fmla="*/ 2147483647 h 242"/>
                <a:gd name="T16" fmla="*/ 2147483647 w 277"/>
                <a:gd name="T17" fmla="*/ 2147483647 h 242"/>
                <a:gd name="T18" fmla="*/ 2147483647 w 277"/>
                <a:gd name="T19" fmla="*/ 2147483647 h 242"/>
                <a:gd name="T20" fmla="*/ 2147483647 w 277"/>
                <a:gd name="T21" fmla="*/ 2147483647 h 242"/>
                <a:gd name="T22" fmla="*/ 2147483647 w 277"/>
                <a:gd name="T23" fmla="*/ 2147483647 h 242"/>
                <a:gd name="T24" fmla="*/ 2147483647 w 277"/>
                <a:gd name="T25" fmla="*/ 2147483647 h 242"/>
                <a:gd name="T26" fmla="*/ 2147483647 w 277"/>
                <a:gd name="T27" fmla="*/ 2147483647 h 242"/>
                <a:gd name="T28" fmla="*/ 2147483647 w 277"/>
                <a:gd name="T29" fmla="*/ 2147483647 h 242"/>
                <a:gd name="T30" fmla="*/ 2147483647 w 277"/>
                <a:gd name="T31" fmla="*/ 2147483647 h 242"/>
                <a:gd name="T32" fmla="*/ 2147483647 w 277"/>
                <a:gd name="T33" fmla="*/ 2147483647 h 242"/>
                <a:gd name="T34" fmla="*/ 2147483647 w 277"/>
                <a:gd name="T35" fmla="*/ 2147483647 h 242"/>
                <a:gd name="T36" fmla="*/ 2147483647 w 277"/>
                <a:gd name="T37" fmla="*/ 2147483647 h 242"/>
                <a:gd name="T38" fmla="*/ 2147483647 w 277"/>
                <a:gd name="T39" fmla="*/ 2147483647 h 242"/>
                <a:gd name="T40" fmla="*/ 0 w 277"/>
                <a:gd name="T41" fmla="*/ 2147483647 h 242"/>
                <a:gd name="T42" fmla="*/ 2147483647 w 277"/>
                <a:gd name="T43" fmla="*/ 0 h 242"/>
                <a:gd name="T44" fmla="*/ 2147483647 w 277"/>
                <a:gd name="T45" fmla="*/ 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7"/>
                <a:gd name="T70" fmla="*/ 0 h 242"/>
                <a:gd name="T71" fmla="*/ 277 w 277"/>
                <a:gd name="T72" fmla="*/ 242 h 2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7" h="242">
                  <a:moveTo>
                    <a:pt x="166" y="0"/>
                  </a:moveTo>
                  <a:lnTo>
                    <a:pt x="159" y="23"/>
                  </a:lnTo>
                  <a:lnTo>
                    <a:pt x="182" y="46"/>
                  </a:lnTo>
                  <a:lnTo>
                    <a:pt x="253" y="62"/>
                  </a:lnTo>
                  <a:lnTo>
                    <a:pt x="253" y="85"/>
                  </a:lnTo>
                  <a:lnTo>
                    <a:pt x="277" y="140"/>
                  </a:lnTo>
                  <a:lnTo>
                    <a:pt x="245" y="149"/>
                  </a:lnTo>
                  <a:lnTo>
                    <a:pt x="245" y="179"/>
                  </a:lnTo>
                  <a:lnTo>
                    <a:pt x="222" y="195"/>
                  </a:lnTo>
                  <a:lnTo>
                    <a:pt x="159" y="179"/>
                  </a:lnTo>
                  <a:lnTo>
                    <a:pt x="134" y="195"/>
                  </a:lnTo>
                  <a:lnTo>
                    <a:pt x="127" y="211"/>
                  </a:lnTo>
                  <a:lnTo>
                    <a:pt x="95" y="242"/>
                  </a:lnTo>
                  <a:lnTo>
                    <a:pt x="32" y="235"/>
                  </a:lnTo>
                  <a:lnTo>
                    <a:pt x="7" y="242"/>
                  </a:lnTo>
                  <a:lnTo>
                    <a:pt x="55" y="195"/>
                  </a:lnTo>
                  <a:lnTo>
                    <a:pt x="55" y="132"/>
                  </a:lnTo>
                  <a:lnTo>
                    <a:pt x="32" y="132"/>
                  </a:lnTo>
                  <a:lnTo>
                    <a:pt x="24" y="110"/>
                  </a:lnTo>
                  <a:lnTo>
                    <a:pt x="55" y="78"/>
                  </a:lnTo>
                  <a:lnTo>
                    <a:pt x="0" y="31"/>
                  </a:lnTo>
                  <a:lnTo>
                    <a:pt x="32" y="0"/>
                  </a:lnTo>
                  <a:lnTo>
                    <a:pt x="166"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4" name="Freeform 160">
              <a:extLst>
                <a:ext uri="{FF2B5EF4-FFF2-40B4-BE49-F238E27FC236}">
                  <a16:creationId xmlns:a16="http://schemas.microsoft.com/office/drawing/2014/main" id="{8A29E7EA-BE0B-4E02-BDB1-E43C1D861D30}"/>
                </a:ext>
              </a:extLst>
            </p:cNvPr>
            <p:cNvSpPr>
              <a:spLocks noChangeAspect="1"/>
            </p:cNvSpPr>
            <p:nvPr/>
          </p:nvSpPr>
          <p:spPr bwMode="auto">
            <a:xfrm>
              <a:off x="6880225" y="2967038"/>
              <a:ext cx="250825" cy="201612"/>
            </a:xfrm>
            <a:custGeom>
              <a:avLst/>
              <a:gdLst>
                <a:gd name="T0" fmla="*/ 2147483647 w 285"/>
                <a:gd name="T1" fmla="*/ 2147483647 h 217"/>
                <a:gd name="T2" fmla="*/ 2147483647 w 285"/>
                <a:gd name="T3" fmla="*/ 2147483647 h 217"/>
                <a:gd name="T4" fmla="*/ 2147483647 w 285"/>
                <a:gd name="T5" fmla="*/ 2147483647 h 217"/>
                <a:gd name="T6" fmla="*/ 2147483647 w 285"/>
                <a:gd name="T7" fmla="*/ 2147483647 h 217"/>
                <a:gd name="T8" fmla="*/ 2147483647 w 285"/>
                <a:gd name="T9" fmla="*/ 2147483647 h 217"/>
                <a:gd name="T10" fmla="*/ 2147483647 w 285"/>
                <a:gd name="T11" fmla="*/ 2147483647 h 217"/>
                <a:gd name="T12" fmla="*/ 2147483647 w 285"/>
                <a:gd name="T13" fmla="*/ 2147483647 h 217"/>
                <a:gd name="T14" fmla="*/ 2147483647 w 285"/>
                <a:gd name="T15" fmla="*/ 2147483647 h 217"/>
                <a:gd name="T16" fmla="*/ 2147483647 w 285"/>
                <a:gd name="T17" fmla="*/ 2147483647 h 217"/>
                <a:gd name="T18" fmla="*/ 2147483647 w 285"/>
                <a:gd name="T19" fmla="*/ 2147483647 h 217"/>
                <a:gd name="T20" fmla="*/ 2147483647 w 285"/>
                <a:gd name="T21" fmla="*/ 2147483647 h 217"/>
                <a:gd name="T22" fmla="*/ 2147483647 w 285"/>
                <a:gd name="T23" fmla="*/ 2147483647 h 217"/>
                <a:gd name="T24" fmla="*/ 2147483647 w 285"/>
                <a:gd name="T25" fmla="*/ 2147483647 h 217"/>
                <a:gd name="T26" fmla="*/ 2147483647 w 285"/>
                <a:gd name="T27" fmla="*/ 2147483647 h 217"/>
                <a:gd name="T28" fmla="*/ 2147483647 w 285"/>
                <a:gd name="T29" fmla="*/ 2147483647 h 217"/>
                <a:gd name="T30" fmla="*/ 2147483647 w 285"/>
                <a:gd name="T31" fmla="*/ 2147483647 h 217"/>
                <a:gd name="T32" fmla="*/ 2147483647 w 285"/>
                <a:gd name="T33" fmla="*/ 2147483647 h 217"/>
                <a:gd name="T34" fmla="*/ 2147483647 w 285"/>
                <a:gd name="T35" fmla="*/ 2147483647 h 217"/>
                <a:gd name="T36" fmla="*/ 0 w 285"/>
                <a:gd name="T37" fmla="*/ 2147483647 h 217"/>
                <a:gd name="T38" fmla="*/ 2147483647 w 285"/>
                <a:gd name="T39" fmla="*/ 2147483647 h 217"/>
                <a:gd name="T40" fmla="*/ 2147483647 w 285"/>
                <a:gd name="T41" fmla="*/ 0 h 217"/>
                <a:gd name="T42" fmla="*/ 2147483647 w 285"/>
                <a:gd name="T43" fmla="*/ 0 h 217"/>
                <a:gd name="T44" fmla="*/ 2147483647 w 285"/>
                <a:gd name="T45" fmla="*/ 2147483647 h 217"/>
                <a:gd name="T46" fmla="*/ 2147483647 w 285"/>
                <a:gd name="T47" fmla="*/ 2147483647 h 217"/>
                <a:gd name="T48" fmla="*/ 2147483647 w 285"/>
                <a:gd name="T49" fmla="*/ 2147483647 h 217"/>
                <a:gd name="T50" fmla="*/ 2147483647 w 285"/>
                <a:gd name="T51" fmla="*/ 2147483647 h 2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5"/>
                <a:gd name="T79" fmla="*/ 0 h 217"/>
                <a:gd name="T80" fmla="*/ 285 w 285"/>
                <a:gd name="T81" fmla="*/ 217 h 2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5" h="217">
                  <a:moveTo>
                    <a:pt x="285" y="133"/>
                  </a:moveTo>
                  <a:lnTo>
                    <a:pt x="277" y="133"/>
                  </a:lnTo>
                  <a:lnTo>
                    <a:pt x="229" y="217"/>
                  </a:lnTo>
                  <a:lnTo>
                    <a:pt x="214" y="186"/>
                  </a:lnTo>
                  <a:lnTo>
                    <a:pt x="214" y="178"/>
                  </a:lnTo>
                  <a:lnTo>
                    <a:pt x="198" y="186"/>
                  </a:lnTo>
                  <a:lnTo>
                    <a:pt x="174" y="178"/>
                  </a:lnTo>
                  <a:lnTo>
                    <a:pt x="135" y="163"/>
                  </a:lnTo>
                  <a:lnTo>
                    <a:pt x="127" y="147"/>
                  </a:lnTo>
                  <a:lnTo>
                    <a:pt x="103" y="147"/>
                  </a:lnTo>
                  <a:lnTo>
                    <a:pt x="80" y="116"/>
                  </a:lnTo>
                  <a:lnTo>
                    <a:pt x="48" y="116"/>
                  </a:lnTo>
                  <a:lnTo>
                    <a:pt x="48" y="94"/>
                  </a:lnTo>
                  <a:lnTo>
                    <a:pt x="32" y="94"/>
                  </a:lnTo>
                  <a:lnTo>
                    <a:pt x="40" y="77"/>
                  </a:lnTo>
                  <a:lnTo>
                    <a:pt x="16" y="70"/>
                  </a:lnTo>
                  <a:lnTo>
                    <a:pt x="8" y="47"/>
                  </a:lnTo>
                  <a:lnTo>
                    <a:pt x="8" y="31"/>
                  </a:lnTo>
                  <a:lnTo>
                    <a:pt x="0" y="15"/>
                  </a:lnTo>
                  <a:lnTo>
                    <a:pt x="8" y="8"/>
                  </a:lnTo>
                  <a:lnTo>
                    <a:pt x="32" y="0"/>
                  </a:lnTo>
                  <a:lnTo>
                    <a:pt x="174" y="0"/>
                  </a:lnTo>
                  <a:lnTo>
                    <a:pt x="285" y="8"/>
                  </a:lnTo>
                  <a:lnTo>
                    <a:pt x="285" y="39"/>
                  </a:lnTo>
                  <a:lnTo>
                    <a:pt x="285" y="101"/>
                  </a:lnTo>
                  <a:lnTo>
                    <a:pt x="285" y="13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5" name="Freeform 161">
              <a:extLst>
                <a:ext uri="{FF2B5EF4-FFF2-40B4-BE49-F238E27FC236}">
                  <a16:creationId xmlns:a16="http://schemas.microsoft.com/office/drawing/2014/main" id="{9DDD7C70-5109-4458-9F96-BA3F5A09478F}"/>
                </a:ext>
              </a:extLst>
            </p:cNvPr>
            <p:cNvSpPr>
              <a:spLocks noChangeAspect="1"/>
            </p:cNvSpPr>
            <p:nvPr/>
          </p:nvSpPr>
          <p:spPr bwMode="auto">
            <a:xfrm>
              <a:off x="6257925" y="1663700"/>
              <a:ext cx="292100" cy="268288"/>
            </a:xfrm>
            <a:custGeom>
              <a:avLst/>
              <a:gdLst>
                <a:gd name="T0" fmla="*/ 0 w 336"/>
                <a:gd name="T1" fmla="*/ 2147483647 h 290"/>
                <a:gd name="T2" fmla="*/ 2147483647 w 336"/>
                <a:gd name="T3" fmla="*/ 2147483647 h 290"/>
                <a:gd name="T4" fmla="*/ 2147483647 w 336"/>
                <a:gd name="T5" fmla="*/ 2147483647 h 290"/>
                <a:gd name="T6" fmla="*/ 2147483647 w 336"/>
                <a:gd name="T7" fmla="*/ 0 h 290"/>
                <a:gd name="T8" fmla="*/ 2147483647 w 336"/>
                <a:gd name="T9" fmla="*/ 0 h 290"/>
                <a:gd name="T10" fmla="*/ 2147483647 w 336"/>
                <a:gd name="T11" fmla="*/ 2147483647 h 290"/>
                <a:gd name="T12" fmla="*/ 2147483647 w 336"/>
                <a:gd name="T13" fmla="*/ 2147483647 h 290"/>
                <a:gd name="T14" fmla="*/ 2147483647 w 336"/>
                <a:gd name="T15" fmla="*/ 2147483647 h 290"/>
                <a:gd name="T16" fmla="*/ 2147483647 w 336"/>
                <a:gd name="T17" fmla="*/ 2147483647 h 290"/>
                <a:gd name="T18" fmla="*/ 2147483647 w 336"/>
                <a:gd name="T19" fmla="*/ 2147483647 h 290"/>
                <a:gd name="T20" fmla="*/ 2147483647 w 336"/>
                <a:gd name="T21" fmla="*/ 2147483647 h 290"/>
                <a:gd name="T22" fmla="*/ 2147483647 w 336"/>
                <a:gd name="T23" fmla="*/ 2147483647 h 290"/>
                <a:gd name="T24" fmla="*/ 2147483647 w 336"/>
                <a:gd name="T25" fmla="*/ 2147483647 h 290"/>
                <a:gd name="T26" fmla="*/ 2147483647 w 336"/>
                <a:gd name="T27" fmla="*/ 2147483647 h 290"/>
                <a:gd name="T28" fmla="*/ 2147483647 w 336"/>
                <a:gd name="T29" fmla="*/ 2147483647 h 290"/>
                <a:gd name="T30" fmla="*/ 2147483647 w 336"/>
                <a:gd name="T31" fmla="*/ 2147483647 h 290"/>
                <a:gd name="T32" fmla="*/ 0 w 336"/>
                <a:gd name="T33" fmla="*/ 2147483647 h 2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6"/>
                <a:gd name="T52" fmla="*/ 0 h 290"/>
                <a:gd name="T53" fmla="*/ 336 w 336"/>
                <a:gd name="T54" fmla="*/ 290 h 2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6" h="290">
                  <a:moveTo>
                    <a:pt x="0" y="258"/>
                  </a:moveTo>
                  <a:lnTo>
                    <a:pt x="62" y="180"/>
                  </a:lnTo>
                  <a:lnTo>
                    <a:pt x="62" y="110"/>
                  </a:lnTo>
                  <a:lnTo>
                    <a:pt x="125" y="0"/>
                  </a:lnTo>
                  <a:lnTo>
                    <a:pt x="195" y="0"/>
                  </a:lnTo>
                  <a:lnTo>
                    <a:pt x="195" y="94"/>
                  </a:lnTo>
                  <a:lnTo>
                    <a:pt x="234" y="94"/>
                  </a:lnTo>
                  <a:lnTo>
                    <a:pt x="234" y="149"/>
                  </a:lnTo>
                  <a:lnTo>
                    <a:pt x="274" y="165"/>
                  </a:lnTo>
                  <a:lnTo>
                    <a:pt x="265" y="196"/>
                  </a:lnTo>
                  <a:lnTo>
                    <a:pt x="336" y="196"/>
                  </a:lnTo>
                  <a:lnTo>
                    <a:pt x="336" y="258"/>
                  </a:lnTo>
                  <a:lnTo>
                    <a:pt x="336" y="290"/>
                  </a:lnTo>
                  <a:lnTo>
                    <a:pt x="328" y="290"/>
                  </a:lnTo>
                  <a:lnTo>
                    <a:pt x="304" y="290"/>
                  </a:lnTo>
                  <a:lnTo>
                    <a:pt x="15" y="290"/>
                  </a:lnTo>
                  <a:lnTo>
                    <a:pt x="0" y="258"/>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6" name="Freeform 162">
              <a:extLst>
                <a:ext uri="{FF2B5EF4-FFF2-40B4-BE49-F238E27FC236}">
                  <a16:creationId xmlns:a16="http://schemas.microsoft.com/office/drawing/2014/main" id="{DFA104FE-69E4-4A27-A7ED-F94319EF1A41}"/>
                </a:ext>
              </a:extLst>
            </p:cNvPr>
            <p:cNvSpPr>
              <a:spLocks noChangeAspect="1"/>
            </p:cNvSpPr>
            <p:nvPr/>
          </p:nvSpPr>
          <p:spPr bwMode="auto">
            <a:xfrm>
              <a:off x="7216775" y="2360613"/>
              <a:ext cx="306388" cy="217487"/>
            </a:xfrm>
            <a:custGeom>
              <a:avLst/>
              <a:gdLst>
                <a:gd name="T0" fmla="*/ 2147483647 w 347"/>
                <a:gd name="T1" fmla="*/ 2147483647 h 234"/>
                <a:gd name="T2" fmla="*/ 2147483647 w 347"/>
                <a:gd name="T3" fmla="*/ 2147483647 h 234"/>
                <a:gd name="T4" fmla="*/ 2147483647 w 347"/>
                <a:gd name="T5" fmla="*/ 2147483647 h 234"/>
                <a:gd name="T6" fmla="*/ 2147483647 w 347"/>
                <a:gd name="T7" fmla="*/ 2147483647 h 234"/>
                <a:gd name="T8" fmla="*/ 2147483647 w 347"/>
                <a:gd name="T9" fmla="*/ 2147483647 h 234"/>
                <a:gd name="T10" fmla="*/ 2147483647 w 347"/>
                <a:gd name="T11" fmla="*/ 2147483647 h 234"/>
                <a:gd name="T12" fmla="*/ 2147483647 w 347"/>
                <a:gd name="T13" fmla="*/ 2147483647 h 234"/>
                <a:gd name="T14" fmla="*/ 2147483647 w 347"/>
                <a:gd name="T15" fmla="*/ 2147483647 h 234"/>
                <a:gd name="T16" fmla="*/ 2147483647 w 347"/>
                <a:gd name="T17" fmla="*/ 2147483647 h 234"/>
                <a:gd name="T18" fmla="*/ 2147483647 w 347"/>
                <a:gd name="T19" fmla="*/ 2147483647 h 234"/>
                <a:gd name="T20" fmla="*/ 2147483647 w 347"/>
                <a:gd name="T21" fmla="*/ 2147483647 h 234"/>
                <a:gd name="T22" fmla="*/ 2147483647 w 347"/>
                <a:gd name="T23" fmla="*/ 2147483647 h 234"/>
                <a:gd name="T24" fmla="*/ 0 w 347"/>
                <a:gd name="T25" fmla="*/ 2147483647 h 234"/>
                <a:gd name="T26" fmla="*/ 2147483647 w 347"/>
                <a:gd name="T27" fmla="*/ 0 h 234"/>
                <a:gd name="T28" fmla="*/ 2147483647 w 347"/>
                <a:gd name="T29" fmla="*/ 214748364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34"/>
                <a:gd name="T47" fmla="*/ 347 w 347"/>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34">
                  <a:moveTo>
                    <a:pt x="150" y="23"/>
                  </a:moveTo>
                  <a:lnTo>
                    <a:pt x="214" y="8"/>
                  </a:lnTo>
                  <a:lnTo>
                    <a:pt x="237" y="8"/>
                  </a:lnTo>
                  <a:lnTo>
                    <a:pt x="260" y="31"/>
                  </a:lnTo>
                  <a:lnTo>
                    <a:pt x="276" y="31"/>
                  </a:lnTo>
                  <a:lnTo>
                    <a:pt x="276" y="39"/>
                  </a:lnTo>
                  <a:lnTo>
                    <a:pt x="292" y="54"/>
                  </a:lnTo>
                  <a:lnTo>
                    <a:pt x="347" y="78"/>
                  </a:lnTo>
                  <a:lnTo>
                    <a:pt x="214" y="234"/>
                  </a:lnTo>
                  <a:lnTo>
                    <a:pt x="174" y="203"/>
                  </a:lnTo>
                  <a:lnTo>
                    <a:pt x="166" y="203"/>
                  </a:lnTo>
                  <a:lnTo>
                    <a:pt x="48" y="125"/>
                  </a:lnTo>
                  <a:lnTo>
                    <a:pt x="0" y="93"/>
                  </a:lnTo>
                  <a:lnTo>
                    <a:pt x="134" y="0"/>
                  </a:lnTo>
                  <a:lnTo>
                    <a:pt x="150" y="23"/>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7" name="Freeform 163">
              <a:extLst>
                <a:ext uri="{FF2B5EF4-FFF2-40B4-BE49-F238E27FC236}">
                  <a16:creationId xmlns:a16="http://schemas.microsoft.com/office/drawing/2014/main" id="{71FEDE18-14BC-4F33-9108-CC54014A27B2}"/>
                </a:ext>
              </a:extLst>
            </p:cNvPr>
            <p:cNvSpPr>
              <a:spLocks noChangeAspect="1"/>
            </p:cNvSpPr>
            <p:nvPr/>
          </p:nvSpPr>
          <p:spPr bwMode="auto">
            <a:xfrm>
              <a:off x="8010525" y="3962400"/>
              <a:ext cx="349250" cy="587375"/>
            </a:xfrm>
            <a:custGeom>
              <a:avLst/>
              <a:gdLst>
                <a:gd name="T0" fmla="*/ 2147483647 w 400"/>
                <a:gd name="T1" fmla="*/ 2147483647 h 633"/>
                <a:gd name="T2" fmla="*/ 2147483647 w 400"/>
                <a:gd name="T3" fmla="*/ 2147483647 h 633"/>
                <a:gd name="T4" fmla="*/ 2147483647 w 400"/>
                <a:gd name="T5" fmla="*/ 2147483647 h 633"/>
                <a:gd name="T6" fmla="*/ 2147483647 w 400"/>
                <a:gd name="T7" fmla="*/ 2147483647 h 633"/>
                <a:gd name="T8" fmla="*/ 2147483647 w 400"/>
                <a:gd name="T9" fmla="*/ 2147483647 h 633"/>
                <a:gd name="T10" fmla="*/ 2147483647 w 400"/>
                <a:gd name="T11" fmla="*/ 2147483647 h 633"/>
                <a:gd name="T12" fmla="*/ 2147483647 w 400"/>
                <a:gd name="T13" fmla="*/ 2147483647 h 633"/>
                <a:gd name="T14" fmla="*/ 2147483647 w 400"/>
                <a:gd name="T15" fmla="*/ 2147483647 h 633"/>
                <a:gd name="T16" fmla="*/ 2147483647 w 400"/>
                <a:gd name="T17" fmla="*/ 2147483647 h 633"/>
                <a:gd name="T18" fmla="*/ 2147483647 w 400"/>
                <a:gd name="T19" fmla="*/ 2147483647 h 633"/>
                <a:gd name="T20" fmla="*/ 2147483647 w 400"/>
                <a:gd name="T21" fmla="*/ 2147483647 h 633"/>
                <a:gd name="T22" fmla="*/ 2147483647 w 400"/>
                <a:gd name="T23" fmla="*/ 2147483647 h 633"/>
                <a:gd name="T24" fmla="*/ 2147483647 w 400"/>
                <a:gd name="T25" fmla="*/ 2147483647 h 633"/>
                <a:gd name="T26" fmla="*/ 0 w 400"/>
                <a:gd name="T27" fmla="*/ 2147483647 h 633"/>
                <a:gd name="T28" fmla="*/ 2147483647 w 400"/>
                <a:gd name="T29" fmla="*/ 2147483647 h 633"/>
                <a:gd name="T30" fmla="*/ 2147483647 w 400"/>
                <a:gd name="T31" fmla="*/ 2147483647 h 633"/>
                <a:gd name="T32" fmla="*/ 2147483647 w 400"/>
                <a:gd name="T33" fmla="*/ 2147483647 h 633"/>
                <a:gd name="T34" fmla="*/ 2147483647 w 400"/>
                <a:gd name="T35" fmla="*/ 2147483647 h 633"/>
                <a:gd name="T36" fmla="*/ 2147483647 w 400"/>
                <a:gd name="T37" fmla="*/ 0 h 633"/>
                <a:gd name="T38" fmla="*/ 2147483647 w 400"/>
                <a:gd name="T39" fmla="*/ 0 h 633"/>
                <a:gd name="T40" fmla="*/ 2147483647 w 400"/>
                <a:gd name="T41" fmla="*/ 0 h 633"/>
                <a:gd name="T42" fmla="*/ 2147483647 w 400"/>
                <a:gd name="T43" fmla="*/ 2147483647 h 633"/>
                <a:gd name="T44" fmla="*/ 2147483647 w 400"/>
                <a:gd name="T45" fmla="*/ 2147483647 h 633"/>
                <a:gd name="T46" fmla="*/ 2147483647 w 400"/>
                <a:gd name="T47" fmla="*/ 2147483647 h 633"/>
                <a:gd name="T48" fmla="*/ 2147483647 w 400"/>
                <a:gd name="T49" fmla="*/ 2147483647 h 633"/>
                <a:gd name="T50" fmla="*/ 2147483647 w 400"/>
                <a:gd name="T51" fmla="*/ 2147483647 h 633"/>
                <a:gd name="T52" fmla="*/ 2147483647 w 400"/>
                <a:gd name="T53" fmla="*/ 2147483647 h 633"/>
                <a:gd name="T54" fmla="*/ 2147483647 w 400"/>
                <a:gd name="T55" fmla="*/ 2147483647 h 633"/>
                <a:gd name="T56" fmla="*/ 2147483647 w 400"/>
                <a:gd name="T57" fmla="*/ 2147483647 h 633"/>
                <a:gd name="T58" fmla="*/ 2147483647 w 400"/>
                <a:gd name="T59" fmla="*/ 2147483647 h 633"/>
                <a:gd name="T60" fmla="*/ 2147483647 w 400"/>
                <a:gd name="T61" fmla="*/ 2147483647 h 633"/>
                <a:gd name="T62" fmla="*/ 2147483647 w 400"/>
                <a:gd name="T63" fmla="*/ 2147483647 h 633"/>
                <a:gd name="T64" fmla="*/ 2147483647 w 400"/>
                <a:gd name="T65" fmla="*/ 2147483647 h 633"/>
                <a:gd name="T66" fmla="*/ 2147483647 w 400"/>
                <a:gd name="T67" fmla="*/ 2147483647 h 633"/>
                <a:gd name="T68" fmla="*/ 2147483647 w 400"/>
                <a:gd name="T69" fmla="*/ 2147483647 h 633"/>
                <a:gd name="T70" fmla="*/ 2147483647 w 400"/>
                <a:gd name="T71" fmla="*/ 2147483647 h 633"/>
                <a:gd name="T72" fmla="*/ 2147483647 w 400"/>
                <a:gd name="T73" fmla="*/ 2147483647 h 633"/>
                <a:gd name="T74" fmla="*/ 2147483647 w 400"/>
                <a:gd name="T75" fmla="*/ 2147483647 h 633"/>
                <a:gd name="T76" fmla="*/ 2147483647 w 400"/>
                <a:gd name="T77" fmla="*/ 2147483647 h 6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0"/>
                <a:gd name="T118" fmla="*/ 0 h 633"/>
                <a:gd name="T119" fmla="*/ 400 w 400"/>
                <a:gd name="T120" fmla="*/ 633 h 6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0" h="633">
                  <a:moveTo>
                    <a:pt x="204" y="625"/>
                  </a:moveTo>
                  <a:lnTo>
                    <a:pt x="204" y="601"/>
                  </a:lnTo>
                  <a:lnTo>
                    <a:pt x="189" y="601"/>
                  </a:lnTo>
                  <a:lnTo>
                    <a:pt x="189" y="532"/>
                  </a:lnTo>
                  <a:lnTo>
                    <a:pt x="204" y="515"/>
                  </a:lnTo>
                  <a:lnTo>
                    <a:pt x="189" y="515"/>
                  </a:lnTo>
                  <a:lnTo>
                    <a:pt x="189" y="453"/>
                  </a:lnTo>
                  <a:lnTo>
                    <a:pt x="149" y="453"/>
                  </a:lnTo>
                  <a:lnTo>
                    <a:pt x="149" y="352"/>
                  </a:lnTo>
                  <a:lnTo>
                    <a:pt x="126" y="352"/>
                  </a:lnTo>
                  <a:lnTo>
                    <a:pt x="109" y="328"/>
                  </a:lnTo>
                  <a:lnTo>
                    <a:pt x="70" y="321"/>
                  </a:lnTo>
                  <a:lnTo>
                    <a:pt x="24" y="203"/>
                  </a:lnTo>
                  <a:lnTo>
                    <a:pt x="0" y="172"/>
                  </a:lnTo>
                  <a:lnTo>
                    <a:pt x="8" y="141"/>
                  </a:lnTo>
                  <a:lnTo>
                    <a:pt x="31" y="125"/>
                  </a:lnTo>
                  <a:lnTo>
                    <a:pt x="55" y="141"/>
                  </a:lnTo>
                  <a:lnTo>
                    <a:pt x="55" y="78"/>
                  </a:lnTo>
                  <a:lnTo>
                    <a:pt x="55" y="0"/>
                  </a:lnTo>
                  <a:lnTo>
                    <a:pt x="70" y="0"/>
                  </a:lnTo>
                  <a:lnTo>
                    <a:pt x="149" y="0"/>
                  </a:lnTo>
                  <a:lnTo>
                    <a:pt x="157" y="31"/>
                  </a:lnTo>
                  <a:lnTo>
                    <a:pt x="204" y="31"/>
                  </a:lnTo>
                  <a:lnTo>
                    <a:pt x="204" y="47"/>
                  </a:lnTo>
                  <a:lnTo>
                    <a:pt x="212" y="47"/>
                  </a:lnTo>
                  <a:lnTo>
                    <a:pt x="204" y="63"/>
                  </a:lnTo>
                  <a:lnTo>
                    <a:pt x="219" y="78"/>
                  </a:lnTo>
                  <a:lnTo>
                    <a:pt x="219" y="117"/>
                  </a:lnTo>
                  <a:lnTo>
                    <a:pt x="274" y="172"/>
                  </a:lnTo>
                  <a:lnTo>
                    <a:pt x="298" y="172"/>
                  </a:lnTo>
                  <a:lnTo>
                    <a:pt x="298" y="188"/>
                  </a:lnTo>
                  <a:lnTo>
                    <a:pt x="353" y="203"/>
                  </a:lnTo>
                  <a:lnTo>
                    <a:pt x="353" y="266"/>
                  </a:lnTo>
                  <a:lnTo>
                    <a:pt x="400" y="321"/>
                  </a:lnTo>
                  <a:lnTo>
                    <a:pt x="204" y="321"/>
                  </a:lnTo>
                  <a:lnTo>
                    <a:pt x="204" y="476"/>
                  </a:lnTo>
                  <a:lnTo>
                    <a:pt x="392" y="476"/>
                  </a:lnTo>
                  <a:lnTo>
                    <a:pt x="353" y="633"/>
                  </a:lnTo>
                  <a:lnTo>
                    <a:pt x="204" y="62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8" name="Freeform 164">
              <a:extLst>
                <a:ext uri="{FF2B5EF4-FFF2-40B4-BE49-F238E27FC236}">
                  <a16:creationId xmlns:a16="http://schemas.microsoft.com/office/drawing/2014/main" id="{955AE6E7-92A8-447E-BF88-8969EA9DC8CD}"/>
                </a:ext>
              </a:extLst>
            </p:cNvPr>
            <p:cNvSpPr>
              <a:spLocks noChangeAspect="1"/>
            </p:cNvSpPr>
            <p:nvPr/>
          </p:nvSpPr>
          <p:spPr bwMode="auto">
            <a:xfrm>
              <a:off x="7907338" y="2560638"/>
              <a:ext cx="293687" cy="241300"/>
            </a:xfrm>
            <a:custGeom>
              <a:avLst/>
              <a:gdLst>
                <a:gd name="T0" fmla="*/ 2147483647 w 338"/>
                <a:gd name="T1" fmla="*/ 2147483647 h 260"/>
                <a:gd name="T2" fmla="*/ 2147483647 w 338"/>
                <a:gd name="T3" fmla="*/ 2147483647 h 260"/>
                <a:gd name="T4" fmla="*/ 2147483647 w 338"/>
                <a:gd name="T5" fmla="*/ 2147483647 h 260"/>
                <a:gd name="T6" fmla="*/ 2147483647 w 338"/>
                <a:gd name="T7" fmla="*/ 2147483647 h 260"/>
                <a:gd name="T8" fmla="*/ 2147483647 w 338"/>
                <a:gd name="T9" fmla="*/ 2147483647 h 260"/>
                <a:gd name="T10" fmla="*/ 2147483647 w 338"/>
                <a:gd name="T11" fmla="*/ 2147483647 h 260"/>
                <a:gd name="T12" fmla="*/ 2147483647 w 338"/>
                <a:gd name="T13" fmla="*/ 2147483647 h 260"/>
                <a:gd name="T14" fmla="*/ 2147483647 w 338"/>
                <a:gd name="T15" fmla="*/ 2147483647 h 260"/>
                <a:gd name="T16" fmla="*/ 2147483647 w 338"/>
                <a:gd name="T17" fmla="*/ 2147483647 h 260"/>
                <a:gd name="T18" fmla="*/ 0 w 338"/>
                <a:gd name="T19" fmla="*/ 2147483647 h 260"/>
                <a:gd name="T20" fmla="*/ 2147483647 w 338"/>
                <a:gd name="T21" fmla="*/ 2147483647 h 260"/>
                <a:gd name="T22" fmla="*/ 2147483647 w 338"/>
                <a:gd name="T23" fmla="*/ 2147483647 h 260"/>
                <a:gd name="T24" fmla="*/ 2147483647 w 338"/>
                <a:gd name="T25" fmla="*/ 2147483647 h 260"/>
                <a:gd name="T26" fmla="*/ 2147483647 w 338"/>
                <a:gd name="T27" fmla="*/ 2147483647 h 260"/>
                <a:gd name="T28" fmla="*/ 2147483647 w 338"/>
                <a:gd name="T29" fmla="*/ 0 h 260"/>
                <a:gd name="T30" fmla="*/ 2147483647 w 338"/>
                <a:gd name="T31" fmla="*/ 2147483647 h 260"/>
                <a:gd name="T32" fmla="*/ 2147483647 w 338"/>
                <a:gd name="T33" fmla="*/ 2147483647 h 260"/>
                <a:gd name="T34" fmla="*/ 2147483647 w 338"/>
                <a:gd name="T35" fmla="*/ 2147483647 h 260"/>
                <a:gd name="T36" fmla="*/ 2147483647 w 338"/>
                <a:gd name="T37" fmla="*/ 2147483647 h 260"/>
                <a:gd name="T38" fmla="*/ 2147483647 w 338"/>
                <a:gd name="T39" fmla="*/ 2147483647 h 260"/>
                <a:gd name="T40" fmla="*/ 2147483647 w 338"/>
                <a:gd name="T41" fmla="*/ 2147483647 h 260"/>
                <a:gd name="T42" fmla="*/ 2147483647 w 338"/>
                <a:gd name="T43" fmla="*/ 2147483647 h 2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8"/>
                <a:gd name="T67" fmla="*/ 0 h 260"/>
                <a:gd name="T68" fmla="*/ 338 w 338"/>
                <a:gd name="T69" fmla="*/ 260 h 2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8" h="260">
                  <a:moveTo>
                    <a:pt x="228" y="206"/>
                  </a:moveTo>
                  <a:lnTo>
                    <a:pt x="87" y="260"/>
                  </a:lnTo>
                  <a:lnTo>
                    <a:pt x="63" y="245"/>
                  </a:lnTo>
                  <a:lnTo>
                    <a:pt x="63" y="213"/>
                  </a:lnTo>
                  <a:lnTo>
                    <a:pt x="55" y="213"/>
                  </a:lnTo>
                  <a:lnTo>
                    <a:pt x="48" y="174"/>
                  </a:lnTo>
                  <a:lnTo>
                    <a:pt x="31" y="174"/>
                  </a:lnTo>
                  <a:lnTo>
                    <a:pt x="31" y="134"/>
                  </a:lnTo>
                  <a:lnTo>
                    <a:pt x="16" y="119"/>
                  </a:lnTo>
                  <a:lnTo>
                    <a:pt x="0" y="112"/>
                  </a:lnTo>
                  <a:lnTo>
                    <a:pt x="31" y="64"/>
                  </a:lnTo>
                  <a:lnTo>
                    <a:pt x="87" y="64"/>
                  </a:lnTo>
                  <a:lnTo>
                    <a:pt x="118" y="16"/>
                  </a:lnTo>
                  <a:lnTo>
                    <a:pt x="126" y="16"/>
                  </a:lnTo>
                  <a:lnTo>
                    <a:pt x="157" y="0"/>
                  </a:lnTo>
                  <a:lnTo>
                    <a:pt x="205" y="119"/>
                  </a:lnTo>
                  <a:lnTo>
                    <a:pt x="228" y="142"/>
                  </a:lnTo>
                  <a:lnTo>
                    <a:pt x="236" y="182"/>
                  </a:lnTo>
                  <a:lnTo>
                    <a:pt x="299" y="197"/>
                  </a:lnTo>
                  <a:lnTo>
                    <a:pt x="338" y="213"/>
                  </a:lnTo>
                  <a:lnTo>
                    <a:pt x="307" y="236"/>
                  </a:lnTo>
                  <a:lnTo>
                    <a:pt x="228" y="206"/>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79" name="Freeform 165">
              <a:extLst>
                <a:ext uri="{FF2B5EF4-FFF2-40B4-BE49-F238E27FC236}">
                  <a16:creationId xmlns:a16="http://schemas.microsoft.com/office/drawing/2014/main" id="{E3DF59B9-F24D-4E87-9928-510E5EBD70DE}"/>
                </a:ext>
              </a:extLst>
            </p:cNvPr>
            <p:cNvSpPr>
              <a:spLocks noChangeAspect="1"/>
            </p:cNvSpPr>
            <p:nvPr/>
          </p:nvSpPr>
          <p:spPr bwMode="auto">
            <a:xfrm>
              <a:off x="7773988" y="2809875"/>
              <a:ext cx="358775" cy="309563"/>
            </a:xfrm>
            <a:custGeom>
              <a:avLst/>
              <a:gdLst>
                <a:gd name="T0" fmla="*/ 2147483647 w 409"/>
                <a:gd name="T1" fmla="*/ 2147483647 h 337"/>
                <a:gd name="T2" fmla="*/ 2147483647 w 409"/>
                <a:gd name="T3" fmla="*/ 2147483647 h 337"/>
                <a:gd name="T4" fmla="*/ 2147483647 w 409"/>
                <a:gd name="T5" fmla="*/ 2147483647 h 337"/>
                <a:gd name="T6" fmla="*/ 2147483647 w 409"/>
                <a:gd name="T7" fmla="*/ 2147483647 h 337"/>
                <a:gd name="T8" fmla="*/ 2147483647 w 409"/>
                <a:gd name="T9" fmla="*/ 2147483647 h 337"/>
                <a:gd name="T10" fmla="*/ 2147483647 w 409"/>
                <a:gd name="T11" fmla="*/ 2147483647 h 337"/>
                <a:gd name="T12" fmla="*/ 2147483647 w 409"/>
                <a:gd name="T13" fmla="*/ 2147483647 h 337"/>
                <a:gd name="T14" fmla="*/ 2147483647 w 409"/>
                <a:gd name="T15" fmla="*/ 2147483647 h 337"/>
                <a:gd name="T16" fmla="*/ 2147483647 w 409"/>
                <a:gd name="T17" fmla="*/ 0 h 337"/>
                <a:gd name="T18" fmla="*/ 2147483647 w 409"/>
                <a:gd name="T19" fmla="*/ 2147483647 h 337"/>
                <a:gd name="T20" fmla="*/ 2147483647 w 409"/>
                <a:gd name="T21" fmla="*/ 2147483647 h 337"/>
                <a:gd name="T22" fmla="*/ 2147483647 w 409"/>
                <a:gd name="T23" fmla="*/ 2147483647 h 337"/>
                <a:gd name="T24" fmla="*/ 2147483647 w 409"/>
                <a:gd name="T25" fmla="*/ 2147483647 h 337"/>
                <a:gd name="T26" fmla="*/ 2147483647 w 409"/>
                <a:gd name="T27" fmla="*/ 2147483647 h 337"/>
                <a:gd name="T28" fmla="*/ 2147483647 w 409"/>
                <a:gd name="T29" fmla="*/ 2147483647 h 337"/>
                <a:gd name="T30" fmla="*/ 2147483647 w 409"/>
                <a:gd name="T31" fmla="*/ 2147483647 h 337"/>
                <a:gd name="T32" fmla="*/ 2147483647 w 409"/>
                <a:gd name="T33" fmla="*/ 2147483647 h 337"/>
                <a:gd name="T34" fmla="*/ 2147483647 w 409"/>
                <a:gd name="T35" fmla="*/ 2147483647 h 337"/>
                <a:gd name="T36" fmla="*/ 2147483647 w 409"/>
                <a:gd name="T37" fmla="*/ 2147483647 h 337"/>
                <a:gd name="T38" fmla="*/ 2147483647 w 409"/>
                <a:gd name="T39" fmla="*/ 2147483647 h 337"/>
                <a:gd name="T40" fmla="*/ 2147483647 w 409"/>
                <a:gd name="T41" fmla="*/ 2147483647 h 337"/>
                <a:gd name="T42" fmla="*/ 2147483647 w 409"/>
                <a:gd name="T43" fmla="*/ 2147483647 h 337"/>
                <a:gd name="T44" fmla="*/ 2147483647 w 409"/>
                <a:gd name="T45" fmla="*/ 2147483647 h 337"/>
                <a:gd name="T46" fmla="*/ 2147483647 w 409"/>
                <a:gd name="T47" fmla="*/ 2147483647 h 337"/>
                <a:gd name="T48" fmla="*/ 2147483647 w 409"/>
                <a:gd name="T49" fmla="*/ 2147483647 h 337"/>
                <a:gd name="T50" fmla="*/ 0 w 409"/>
                <a:gd name="T51" fmla="*/ 2147483647 h 337"/>
                <a:gd name="T52" fmla="*/ 2147483647 w 409"/>
                <a:gd name="T53" fmla="*/ 2147483647 h 3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9"/>
                <a:gd name="T82" fmla="*/ 0 h 337"/>
                <a:gd name="T83" fmla="*/ 409 w 409"/>
                <a:gd name="T84" fmla="*/ 337 h 3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9" h="337">
                  <a:moveTo>
                    <a:pt x="16" y="181"/>
                  </a:moveTo>
                  <a:lnTo>
                    <a:pt x="23" y="181"/>
                  </a:lnTo>
                  <a:lnTo>
                    <a:pt x="16" y="149"/>
                  </a:lnTo>
                  <a:lnTo>
                    <a:pt x="23" y="117"/>
                  </a:lnTo>
                  <a:lnTo>
                    <a:pt x="23" y="110"/>
                  </a:lnTo>
                  <a:lnTo>
                    <a:pt x="55" y="110"/>
                  </a:lnTo>
                  <a:lnTo>
                    <a:pt x="134" y="78"/>
                  </a:lnTo>
                  <a:lnTo>
                    <a:pt x="165" y="31"/>
                  </a:lnTo>
                  <a:lnTo>
                    <a:pt x="236" y="0"/>
                  </a:lnTo>
                  <a:lnTo>
                    <a:pt x="244" y="23"/>
                  </a:lnTo>
                  <a:lnTo>
                    <a:pt x="244" y="39"/>
                  </a:lnTo>
                  <a:lnTo>
                    <a:pt x="299" y="78"/>
                  </a:lnTo>
                  <a:lnTo>
                    <a:pt x="338" y="141"/>
                  </a:lnTo>
                  <a:lnTo>
                    <a:pt x="377" y="156"/>
                  </a:lnTo>
                  <a:lnTo>
                    <a:pt x="385" y="204"/>
                  </a:lnTo>
                  <a:lnTo>
                    <a:pt x="409" y="220"/>
                  </a:lnTo>
                  <a:lnTo>
                    <a:pt x="393" y="290"/>
                  </a:lnTo>
                  <a:lnTo>
                    <a:pt x="228" y="329"/>
                  </a:lnTo>
                  <a:lnTo>
                    <a:pt x="212" y="306"/>
                  </a:lnTo>
                  <a:lnTo>
                    <a:pt x="197" y="306"/>
                  </a:lnTo>
                  <a:lnTo>
                    <a:pt x="95" y="337"/>
                  </a:lnTo>
                  <a:lnTo>
                    <a:pt x="86" y="329"/>
                  </a:lnTo>
                  <a:lnTo>
                    <a:pt x="86" y="306"/>
                  </a:lnTo>
                  <a:lnTo>
                    <a:pt x="78" y="290"/>
                  </a:lnTo>
                  <a:lnTo>
                    <a:pt x="47" y="267"/>
                  </a:lnTo>
                  <a:lnTo>
                    <a:pt x="0" y="204"/>
                  </a:lnTo>
                  <a:lnTo>
                    <a:pt x="16" y="18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80" name="Freeform 166">
              <a:extLst>
                <a:ext uri="{FF2B5EF4-FFF2-40B4-BE49-F238E27FC236}">
                  <a16:creationId xmlns:a16="http://schemas.microsoft.com/office/drawing/2014/main" id="{F85686EA-43FE-46EC-AFB2-9190EB61A65B}"/>
                </a:ext>
              </a:extLst>
            </p:cNvPr>
            <p:cNvSpPr>
              <a:spLocks noChangeAspect="1"/>
            </p:cNvSpPr>
            <p:nvPr/>
          </p:nvSpPr>
          <p:spPr bwMode="auto">
            <a:xfrm>
              <a:off x="8355013" y="3722764"/>
              <a:ext cx="330200" cy="319087"/>
            </a:xfrm>
            <a:custGeom>
              <a:avLst/>
              <a:gdLst>
                <a:gd name="T0" fmla="*/ 2147483647 w 378"/>
                <a:gd name="T1" fmla="*/ 2147483647 h 343"/>
                <a:gd name="T2" fmla="*/ 0 w 378"/>
                <a:gd name="T3" fmla="*/ 2147483647 h 343"/>
                <a:gd name="T4" fmla="*/ 2147483647 w 378"/>
                <a:gd name="T5" fmla="*/ 2147483647 h 343"/>
                <a:gd name="T6" fmla="*/ 2147483647 w 378"/>
                <a:gd name="T7" fmla="*/ 2147483647 h 343"/>
                <a:gd name="T8" fmla="*/ 2147483647 w 378"/>
                <a:gd name="T9" fmla="*/ 2147483647 h 343"/>
                <a:gd name="T10" fmla="*/ 2147483647 w 378"/>
                <a:gd name="T11" fmla="*/ 2147483647 h 343"/>
                <a:gd name="T12" fmla="*/ 2147483647 w 378"/>
                <a:gd name="T13" fmla="*/ 2147483647 h 343"/>
                <a:gd name="T14" fmla="*/ 2147483647 w 378"/>
                <a:gd name="T15" fmla="*/ 0 h 343"/>
                <a:gd name="T16" fmla="*/ 2147483647 w 378"/>
                <a:gd name="T17" fmla="*/ 0 h 343"/>
                <a:gd name="T18" fmla="*/ 2147483647 w 378"/>
                <a:gd name="T19" fmla="*/ 2147483647 h 343"/>
                <a:gd name="T20" fmla="*/ 2147483647 w 378"/>
                <a:gd name="T21" fmla="*/ 2147483647 h 343"/>
                <a:gd name="T22" fmla="*/ 2147483647 w 378"/>
                <a:gd name="T23" fmla="*/ 2147483647 h 343"/>
                <a:gd name="T24" fmla="*/ 2147483647 w 378"/>
                <a:gd name="T25" fmla="*/ 2147483647 h 343"/>
                <a:gd name="T26" fmla="*/ 2147483647 w 378"/>
                <a:gd name="T27" fmla="*/ 2147483647 h 343"/>
                <a:gd name="T28" fmla="*/ 2147483647 w 378"/>
                <a:gd name="T29" fmla="*/ 2147483647 h 343"/>
                <a:gd name="T30" fmla="*/ 2147483647 w 378"/>
                <a:gd name="T31" fmla="*/ 2147483647 h 343"/>
                <a:gd name="T32" fmla="*/ 2147483647 w 378"/>
                <a:gd name="T33" fmla="*/ 2147483647 h 343"/>
                <a:gd name="T34" fmla="*/ 2147483647 w 378"/>
                <a:gd name="T35" fmla="*/ 2147483647 h 343"/>
                <a:gd name="T36" fmla="*/ 2147483647 w 378"/>
                <a:gd name="T37" fmla="*/ 2147483647 h 343"/>
                <a:gd name="T38" fmla="*/ 2147483647 w 378"/>
                <a:gd name="T39" fmla="*/ 2147483647 h 343"/>
                <a:gd name="T40" fmla="*/ 2147483647 w 378"/>
                <a:gd name="T41" fmla="*/ 2147483647 h 343"/>
                <a:gd name="T42" fmla="*/ 2147483647 w 378"/>
                <a:gd name="T43" fmla="*/ 2147483647 h 343"/>
                <a:gd name="T44" fmla="*/ 2147483647 w 378"/>
                <a:gd name="T45" fmla="*/ 2147483647 h 343"/>
                <a:gd name="T46" fmla="*/ 2147483647 w 378"/>
                <a:gd name="T47" fmla="*/ 2147483647 h 343"/>
                <a:gd name="T48" fmla="*/ 2147483647 w 378"/>
                <a:gd name="T49" fmla="*/ 2147483647 h 343"/>
                <a:gd name="T50" fmla="*/ 2147483647 w 378"/>
                <a:gd name="T51" fmla="*/ 2147483647 h 343"/>
                <a:gd name="T52" fmla="*/ 2147483647 w 378"/>
                <a:gd name="T53" fmla="*/ 2147483647 h 343"/>
                <a:gd name="T54" fmla="*/ 2147483647 w 378"/>
                <a:gd name="T55" fmla="*/ 2147483647 h 343"/>
                <a:gd name="T56" fmla="*/ 2147483647 w 378"/>
                <a:gd name="T57" fmla="*/ 2147483647 h 343"/>
                <a:gd name="T58" fmla="*/ 2147483647 w 378"/>
                <a:gd name="T59" fmla="*/ 2147483647 h 343"/>
                <a:gd name="T60" fmla="*/ 2147483647 w 378"/>
                <a:gd name="T61" fmla="*/ 2147483647 h 343"/>
                <a:gd name="T62" fmla="*/ 2147483647 w 378"/>
                <a:gd name="T63" fmla="*/ 2147483647 h 343"/>
                <a:gd name="T64" fmla="*/ 2147483647 w 378"/>
                <a:gd name="T65" fmla="*/ 2147483647 h 343"/>
                <a:gd name="T66" fmla="*/ 2147483647 w 378"/>
                <a:gd name="T67" fmla="*/ 2147483647 h 343"/>
                <a:gd name="T68" fmla="*/ 2147483647 w 378"/>
                <a:gd name="T69" fmla="*/ 2147483647 h 343"/>
                <a:gd name="T70" fmla="*/ 2147483647 w 378"/>
                <a:gd name="T71" fmla="*/ 2147483647 h 3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8"/>
                <a:gd name="T109" fmla="*/ 0 h 343"/>
                <a:gd name="T110" fmla="*/ 378 w 378"/>
                <a:gd name="T111" fmla="*/ 343 h 3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8" h="343">
                  <a:moveTo>
                    <a:pt x="8" y="187"/>
                  </a:moveTo>
                  <a:lnTo>
                    <a:pt x="0" y="180"/>
                  </a:lnTo>
                  <a:lnTo>
                    <a:pt x="8" y="180"/>
                  </a:lnTo>
                  <a:lnTo>
                    <a:pt x="8" y="31"/>
                  </a:lnTo>
                  <a:lnTo>
                    <a:pt x="40" y="31"/>
                  </a:lnTo>
                  <a:lnTo>
                    <a:pt x="31" y="23"/>
                  </a:lnTo>
                  <a:lnTo>
                    <a:pt x="40" y="23"/>
                  </a:lnTo>
                  <a:lnTo>
                    <a:pt x="55" y="0"/>
                  </a:lnTo>
                  <a:lnTo>
                    <a:pt x="71" y="0"/>
                  </a:lnTo>
                  <a:lnTo>
                    <a:pt x="127" y="31"/>
                  </a:lnTo>
                  <a:lnTo>
                    <a:pt x="134" y="31"/>
                  </a:lnTo>
                  <a:lnTo>
                    <a:pt x="149" y="39"/>
                  </a:lnTo>
                  <a:lnTo>
                    <a:pt x="166" y="54"/>
                  </a:lnTo>
                  <a:lnTo>
                    <a:pt x="166" y="71"/>
                  </a:lnTo>
                  <a:lnTo>
                    <a:pt x="189" y="71"/>
                  </a:lnTo>
                  <a:lnTo>
                    <a:pt x="212" y="117"/>
                  </a:lnTo>
                  <a:lnTo>
                    <a:pt x="252" y="117"/>
                  </a:lnTo>
                  <a:lnTo>
                    <a:pt x="268" y="148"/>
                  </a:lnTo>
                  <a:lnTo>
                    <a:pt x="315" y="164"/>
                  </a:lnTo>
                  <a:lnTo>
                    <a:pt x="315" y="187"/>
                  </a:lnTo>
                  <a:lnTo>
                    <a:pt x="339" y="196"/>
                  </a:lnTo>
                  <a:lnTo>
                    <a:pt x="362" y="226"/>
                  </a:lnTo>
                  <a:lnTo>
                    <a:pt x="378" y="242"/>
                  </a:lnTo>
                  <a:lnTo>
                    <a:pt x="370" y="265"/>
                  </a:lnTo>
                  <a:lnTo>
                    <a:pt x="339" y="304"/>
                  </a:lnTo>
                  <a:lnTo>
                    <a:pt x="315" y="297"/>
                  </a:lnTo>
                  <a:lnTo>
                    <a:pt x="315" y="336"/>
                  </a:lnTo>
                  <a:lnTo>
                    <a:pt x="300" y="343"/>
                  </a:lnTo>
                  <a:lnTo>
                    <a:pt x="244" y="328"/>
                  </a:lnTo>
                  <a:lnTo>
                    <a:pt x="157" y="336"/>
                  </a:lnTo>
                  <a:lnTo>
                    <a:pt x="71" y="312"/>
                  </a:lnTo>
                  <a:lnTo>
                    <a:pt x="63" y="297"/>
                  </a:lnTo>
                  <a:lnTo>
                    <a:pt x="63" y="265"/>
                  </a:lnTo>
                  <a:lnTo>
                    <a:pt x="40" y="242"/>
                  </a:lnTo>
                  <a:lnTo>
                    <a:pt x="8" y="242"/>
                  </a:lnTo>
                  <a:lnTo>
                    <a:pt x="8" y="187"/>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81" name="Freeform 167">
              <a:extLst>
                <a:ext uri="{FF2B5EF4-FFF2-40B4-BE49-F238E27FC236}">
                  <a16:creationId xmlns:a16="http://schemas.microsoft.com/office/drawing/2014/main" id="{0370C1D4-3492-4DFF-A7D6-10660788473A}"/>
                </a:ext>
              </a:extLst>
            </p:cNvPr>
            <p:cNvSpPr>
              <a:spLocks noChangeAspect="1"/>
            </p:cNvSpPr>
            <p:nvPr/>
          </p:nvSpPr>
          <p:spPr bwMode="auto">
            <a:xfrm>
              <a:off x="6808788" y="3462338"/>
              <a:ext cx="136525" cy="209550"/>
            </a:xfrm>
            <a:custGeom>
              <a:avLst/>
              <a:gdLst>
                <a:gd name="T0" fmla="*/ 2147483647 w 157"/>
                <a:gd name="T1" fmla="*/ 0 h 225"/>
                <a:gd name="T2" fmla="*/ 2147483647 w 157"/>
                <a:gd name="T3" fmla="*/ 2147483647 h 225"/>
                <a:gd name="T4" fmla="*/ 2147483647 w 157"/>
                <a:gd name="T5" fmla="*/ 2147483647 h 225"/>
                <a:gd name="T6" fmla="*/ 2147483647 w 157"/>
                <a:gd name="T7" fmla="*/ 2147483647 h 225"/>
                <a:gd name="T8" fmla="*/ 2147483647 w 157"/>
                <a:gd name="T9" fmla="*/ 2147483647 h 225"/>
                <a:gd name="T10" fmla="*/ 2147483647 w 157"/>
                <a:gd name="T11" fmla="*/ 2147483647 h 225"/>
                <a:gd name="T12" fmla="*/ 2147483647 w 157"/>
                <a:gd name="T13" fmla="*/ 2147483647 h 225"/>
                <a:gd name="T14" fmla="*/ 2147483647 w 157"/>
                <a:gd name="T15" fmla="*/ 2147483647 h 225"/>
                <a:gd name="T16" fmla="*/ 0 w 157"/>
                <a:gd name="T17" fmla="*/ 2147483647 h 225"/>
                <a:gd name="T18" fmla="*/ 2147483647 w 157"/>
                <a:gd name="T19" fmla="*/ 2147483647 h 225"/>
                <a:gd name="T20" fmla="*/ 2147483647 w 157"/>
                <a:gd name="T21" fmla="*/ 2147483647 h 225"/>
                <a:gd name="T22" fmla="*/ 0 w 157"/>
                <a:gd name="T23" fmla="*/ 2147483647 h 225"/>
                <a:gd name="T24" fmla="*/ 2147483647 w 157"/>
                <a:gd name="T25" fmla="*/ 2147483647 h 225"/>
                <a:gd name="T26" fmla="*/ 2147483647 w 157"/>
                <a:gd name="T27" fmla="*/ 0 h 225"/>
                <a:gd name="T28" fmla="*/ 2147483647 w 157"/>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225"/>
                <a:gd name="T47" fmla="*/ 157 w 157"/>
                <a:gd name="T48" fmla="*/ 225 h 2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225">
                  <a:moveTo>
                    <a:pt x="31" y="0"/>
                  </a:moveTo>
                  <a:lnTo>
                    <a:pt x="39" y="24"/>
                  </a:lnTo>
                  <a:lnTo>
                    <a:pt x="71" y="46"/>
                  </a:lnTo>
                  <a:lnTo>
                    <a:pt x="94" y="69"/>
                  </a:lnTo>
                  <a:lnTo>
                    <a:pt x="157" y="69"/>
                  </a:lnTo>
                  <a:lnTo>
                    <a:pt x="150" y="194"/>
                  </a:lnTo>
                  <a:lnTo>
                    <a:pt x="133" y="225"/>
                  </a:lnTo>
                  <a:lnTo>
                    <a:pt x="31" y="208"/>
                  </a:lnTo>
                  <a:lnTo>
                    <a:pt x="0" y="208"/>
                  </a:lnTo>
                  <a:lnTo>
                    <a:pt x="7" y="131"/>
                  </a:lnTo>
                  <a:lnTo>
                    <a:pt x="7" y="54"/>
                  </a:lnTo>
                  <a:lnTo>
                    <a:pt x="0" y="46"/>
                  </a:lnTo>
                  <a:lnTo>
                    <a:pt x="7" y="31"/>
                  </a:lnTo>
                  <a:lnTo>
                    <a:pt x="7" y="0"/>
                  </a:lnTo>
                  <a:lnTo>
                    <a:pt x="31"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82" name="Freeform 168">
              <a:extLst>
                <a:ext uri="{FF2B5EF4-FFF2-40B4-BE49-F238E27FC236}">
                  <a16:creationId xmlns:a16="http://schemas.microsoft.com/office/drawing/2014/main" id="{8A53ABA3-279E-4023-8BF7-CB0709CEFE95}"/>
                </a:ext>
              </a:extLst>
            </p:cNvPr>
            <p:cNvSpPr>
              <a:spLocks noChangeAspect="1"/>
            </p:cNvSpPr>
            <p:nvPr/>
          </p:nvSpPr>
          <p:spPr bwMode="auto">
            <a:xfrm>
              <a:off x="7872413" y="3417888"/>
              <a:ext cx="241300" cy="254000"/>
            </a:xfrm>
            <a:custGeom>
              <a:avLst/>
              <a:gdLst>
                <a:gd name="T0" fmla="*/ 2147483647 w 277"/>
                <a:gd name="T1" fmla="*/ 2147483647 h 273"/>
                <a:gd name="T2" fmla="*/ 2147483647 w 277"/>
                <a:gd name="T3" fmla="*/ 0 h 273"/>
                <a:gd name="T4" fmla="*/ 2147483647 w 277"/>
                <a:gd name="T5" fmla="*/ 2147483647 h 273"/>
                <a:gd name="T6" fmla="*/ 2147483647 w 277"/>
                <a:gd name="T7" fmla="*/ 2147483647 h 273"/>
                <a:gd name="T8" fmla="*/ 2147483647 w 277"/>
                <a:gd name="T9" fmla="*/ 2147483647 h 273"/>
                <a:gd name="T10" fmla="*/ 2147483647 w 277"/>
                <a:gd name="T11" fmla="*/ 2147483647 h 273"/>
                <a:gd name="T12" fmla="*/ 2147483647 w 277"/>
                <a:gd name="T13" fmla="*/ 2147483647 h 273"/>
                <a:gd name="T14" fmla="*/ 2147483647 w 277"/>
                <a:gd name="T15" fmla="*/ 2147483647 h 273"/>
                <a:gd name="T16" fmla="*/ 2147483647 w 277"/>
                <a:gd name="T17" fmla="*/ 2147483647 h 273"/>
                <a:gd name="T18" fmla="*/ 2147483647 w 277"/>
                <a:gd name="T19" fmla="*/ 2147483647 h 273"/>
                <a:gd name="T20" fmla="*/ 2147483647 w 277"/>
                <a:gd name="T21" fmla="*/ 2147483647 h 273"/>
                <a:gd name="T22" fmla="*/ 2147483647 w 277"/>
                <a:gd name="T23" fmla="*/ 2147483647 h 273"/>
                <a:gd name="T24" fmla="*/ 2147483647 w 277"/>
                <a:gd name="T25" fmla="*/ 2147483647 h 273"/>
                <a:gd name="T26" fmla="*/ 2147483647 w 277"/>
                <a:gd name="T27" fmla="*/ 2147483647 h 273"/>
                <a:gd name="T28" fmla="*/ 2147483647 w 277"/>
                <a:gd name="T29" fmla="*/ 2147483647 h 273"/>
                <a:gd name="T30" fmla="*/ 2147483647 w 277"/>
                <a:gd name="T31" fmla="*/ 2147483647 h 273"/>
                <a:gd name="T32" fmla="*/ 2147483647 w 277"/>
                <a:gd name="T33" fmla="*/ 2147483647 h 273"/>
                <a:gd name="T34" fmla="*/ 2147483647 w 277"/>
                <a:gd name="T35" fmla="*/ 2147483647 h 273"/>
                <a:gd name="T36" fmla="*/ 2147483647 w 277"/>
                <a:gd name="T37" fmla="*/ 2147483647 h 273"/>
                <a:gd name="T38" fmla="*/ 2147483647 w 277"/>
                <a:gd name="T39" fmla="*/ 2147483647 h 273"/>
                <a:gd name="T40" fmla="*/ 2147483647 w 277"/>
                <a:gd name="T41" fmla="*/ 2147483647 h 273"/>
                <a:gd name="T42" fmla="*/ 2147483647 w 277"/>
                <a:gd name="T43" fmla="*/ 2147483647 h 273"/>
                <a:gd name="T44" fmla="*/ 0 w 277"/>
                <a:gd name="T45" fmla="*/ 2147483647 h 273"/>
                <a:gd name="T46" fmla="*/ 0 w 277"/>
                <a:gd name="T47" fmla="*/ 2147483647 h 273"/>
                <a:gd name="T48" fmla="*/ 2147483647 w 277"/>
                <a:gd name="T49" fmla="*/ 2147483647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7"/>
                <a:gd name="T76" fmla="*/ 0 h 273"/>
                <a:gd name="T77" fmla="*/ 277 w 277"/>
                <a:gd name="T78" fmla="*/ 273 h 2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7" h="273">
                  <a:moveTo>
                    <a:pt x="55" y="71"/>
                  </a:moveTo>
                  <a:lnTo>
                    <a:pt x="151" y="0"/>
                  </a:lnTo>
                  <a:lnTo>
                    <a:pt x="190" y="8"/>
                  </a:lnTo>
                  <a:lnTo>
                    <a:pt x="214" y="31"/>
                  </a:lnTo>
                  <a:lnTo>
                    <a:pt x="198" y="39"/>
                  </a:lnTo>
                  <a:lnTo>
                    <a:pt x="214" y="71"/>
                  </a:lnTo>
                  <a:lnTo>
                    <a:pt x="214" y="94"/>
                  </a:lnTo>
                  <a:lnTo>
                    <a:pt x="222" y="101"/>
                  </a:lnTo>
                  <a:lnTo>
                    <a:pt x="214" y="117"/>
                  </a:lnTo>
                  <a:lnTo>
                    <a:pt x="222" y="133"/>
                  </a:lnTo>
                  <a:lnTo>
                    <a:pt x="222" y="156"/>
                  </a:lnTo>
                  <a:lnTo>
                    <a:pt x="214" y="156"/>
                  </a:lnTo>
                  <a:lnTo>
                    <a:pt x="230" y="156"/>
                  </a:lnTo>
                  <a:lnTo>
                    <a:pt x="230" y="187"/>
                  </a:lnTo>
                  <a:lnTo>
                    <a:pt x="230" y="194"/>
                  </a:lnTo>
                  <a:lnTo>
                    <a:pt x="277" y="226"/>
                  </a:lnTo>
                  <a:lnTo>
                    <a:pt x="277" y="241"/>
                  </a:lnTo>
                  <a:lnTo>
                    <a:pt x="198" y="273"/>
                  </a:lnTo>
                  <a:lnTo>
                    <a:pt x="166" y="241"/>
                  </a:lnTo>
                  <a:lnTo>
                    <a:pt x="151" y="210"/>
                  </a:lnTo>
                  <a:lnTo>
                    <a:pt x="31" y="156"/>
                  </a:lnTo>
                  <a:lnTo>
                    <a:pt x="24" y="133"/>
                  </a:lnTo>
                  <a:lnTo>
                    <a:pt x="0" y="125"/>
                  </a:lnTo>
                  <a:lnTo>
                    <a:pt x="0" y="117"/>
                  </a:lnTo>
                  <a:lnTo>
                    <a:pt x="55" y="71"/>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83" name="Freeform 169">
              <a:extLst>
                <a:ext uri="{FF2B5EF4-FFF2-40B4-BE49-F238E27FC236}">
                  <a16:creationId xmlns:a16="http://schemas.microsoft.com/office/drawing/2014/main" id="{4A500293-9C46-45ED-9298-39AC972CDBA7}"/>
                </a:ext>
              </a:extLst>
            </p:cNvPr>
            <p:cNvSpPr>
              <a:spLocks noChangeAspect="1"/>
            </p:cNvSpPr>
            <p:nvPr/>
          </p:nvSpPr>
          <p:spPr bwMode="auto">
            <a:xfrm>
              <a:off x="7286625" y="1784350"/>
              <a:ext cx="158750" cy="190500"/>
            </a:xfrm>
            <a:custGeom>
              <a:avLst/>
              <a:gdLst>
                <a:gd name="T0" fmla="*/ 2147483647 w 181"/>
                <a:gd name="T1" fmla="*/ 2147483647 h 206"/>
                <a:gd name="T2" fmla="*/ 2147483647 w 181"/>
                <a:gd name="T3" fmla="*/ 2147483647 h 206"/>
                <a:gd name="T4" fmla="*/ 2147483647 w 181"/>
                <a:gd name="T5" fmla="*/ 2147483647 h 206"/>
                <a:gd name="T6" fmla="*/ 2147483647 w 181"/>
                <a:gd name="T7" fmla="*/ 2147483647 h 206"/>
                <a:gd name="T8" fmla="*/ 2147483647 w 181"/>
                <a:gd name="T9" fmla="*/ 2147483647 h 206"/>
                <a:gd name="T10" fmla="*/ 2147483647 w 181"/>
                <a:gd name="T11" fmla="*/ 2147483647 h 206"/>
                <a:gd name="T12" fmla="*/ 2147483647 w 181"/>
                <a:gd name="T13" fmla="*/ 2147483647 h 206"/>
                <a:gd name="T14" fmla="*/ 2147483647 w 181"/>
                <a:gd name="T15" fmla="*/ 2147483647 h 206"/>
                <a:gd name="T16" fmla="*/ 2147483647 w 181"/>
                <a:gd name="T17" fmla="*/ 2147483647 h 206"/>
                <a:gd name="T18" fmla="*/ 2147483647 w 181"/>
                <a:gd name="T19" fmla="*/ 2147483647 h 206"/>
                <a:gd name="T20" fmla="*/ 2147483647 w 181"/>
                <a:gd name="T21" fmla="*/ 2147483647 h 206"/>
                <a:gd name="T22" fmla="*/ 2147483647 w 181"/>
                <a:gd name="T23" fmla="*/ 2147483647 h 206"/>
                <a:gd name="T24" fmla="*/ 0 w 181"/>
                <a:gd name="T25" fmla="*/ 2147483647 h 206"/>
                <a:gd name="T26" fmla="*/ 0 w 181"/>
                <a:gd name="T27" fmla="*/ 2147483647 h 206"/>
                <a:gd name="T28" fmla="*/ 2147483647 w 181"/>
                <a:gd name="T29" fmla="*/ 2147483647 h 206"/>
                <a:gd name="T30" fmla="*/ 2147483647 w 181"/>
                <a:gd name="T31" fmla="*/ 2147483647 h 206"/>
                <a:gd name="T32" fmla="*/ 2147483647 w 181"/>
                <a:gd name="T33" fmla="*/ 2147483647 h 206"/>
                <a:gd name="T34" fmla="*/ 2147483647 w 181"/>
                <a:gd name="T35" fmla="*/ 2147483647 h 206"/>
                <a:gd name="T36" fmla="*/ 2147483647 w 181"/>
                <a:gd name="T37" fmla="*/ 0 h 206"/>
                <a:gd name="T38" fmla="*/ 2147483647 w 181"/>
                <a:gd name="T39" fmla="*/ 2147483647 h 2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06"/>
                <a:gd name="T62" fmla="*/ 181 w 181"/>
                <a:gd name="T63" fmla="*/ 206 h 2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06">
                  <a:moveTo>
                    <a:pt x="181" y="32"/>
                  </a:moveTo>
                  <a:lnTo>
                    <a:pt x="181" y="39"/>
                  </a:lnTo>
                  <a:lnTo>
                    <a:pt x="158" y="95"/>
                  </a:lnTo>
                  <a:lnTo>
                    <a:pt x="150" y="104"/>
                  </a:lnTo>
                  <a:lnTo>
                    <a:pt x="166" y="135"/>
                  </a:lnTo>
                  <a:lnTo>
                    <a:pt x="158" y="143"/>
                  </a:lnTo>
                  <a:lnTo>
                    <a:pt x="181" y="190"/>
                  </a:lnTo>
                  <a:lnTo>
                    <a:pt x="150" y="206"/>
                  </a:lnTo>
                  <a:lnTo>
                    <a:pt x="24" y="206"/>
                  </a:lnTo>
                  <a:lnTo>
                    <a:pt x="31" y="190"/>
                  </a:lnTo>
                  <a:lnTo>
                    <a:pt x="8" y="174"/>
                  </a:lnTo>
                  <a:lnTo>
                    <a:pt x="8" y="135"/>
                  </a:lnTo>
                  <a:lnTo>
                    <a:pt x="0" y="135"/>
                  </a:lnTo>
                  <a:lnTo>
                    <a:pt x="0" y="95"/>
                  </a:lnTo>
                  <a:lnTo>
                    <a:pt x="8" y="64"/>
                  </a:lnTo>
                  <a:lnTo>
                    <a:pt x="31" y="47"/>
                  </a:lnTo>
                  <a:lnTo>
                    <a:pt x="31" y="16"/>
                  </a:lnTo>
                  <a:lnTo>
                    <a:pt x="63" y="8"/>
                  </a:lnTo>
                  <a:lnTo>
                    <a:pt x="134" y="0"/>
                  </a:lnTo>
                  <a:lnTo>
                    <a:pt x="181" y="32"/>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84" name="Freeform 170">
              <a:extLst>
                <a:ext uri="{FF2B5EF4-FFF2-40B4-BE49-F238E27FC236}">
                  <a16:creationId xmlns:a16="http://schemas.microsoft.com/office/drawing/2014/main" id="{3DF1989D-F3CB-40D2-9CF6-B88C3AC2E095}"/>
                </a:ext>
              </a:extLst>
            </p:cNvPr>
            <p:cNvSpPr>
              <a:spLocks noChangeAspect="1"/>
            </p:cNvSpPr>
            <p:nvPr/>
          </p:nvSpPr>
          <p:spPr bwMode="auto">
            <a:xfrm>
              <a:off x="6488113" y="1663700"/>
              <a:ext cx="214312" cy="246063"/>
            </a:xfrm>
            <a:custGeom>
              <a:avLst/>
              <a:gdLst>
                <a:gd name="T0" fmla="*/ 2147483647 w 243"/>
                <a:gd name="T1" fmla="*/ 0 h 265"/>
                <a:gd name="T2" fmla="*/ 2147483647 w 243"/>
                <a:gd name="T3" fmla="*/ 2147483647 h 265"/>
                <a:gd name="T4" fmla="*/ 2147483647 w 243"/>
                <a:gd name="T5" fmla="*/ 2147483647 h 265"/>
                <a:gd name="T6" fmla="*/ 2147483647 w 243"/>
                <a:gd name="T7" fmla="*/ 2147483647 h 265"/>
                <a:gd name="T8" fmla="*/ 2147483647 w 243"/>
                <a:gd name="T9" fmla="*/ 2147483647 h 265"/>
                <a:gd name="T10" fmla="*/ 2147483647 w 243"/>
                <a:gd name="T11" fmla="*/ 2147483647 h 265"/>
                <a:gd name="T12" fmla="*/ 2147483647 w 243"/>
                <a:gd name="T13" fmla="*/ 2147483647 h 265"/>
                <a:gd name="T14" fmla="*/ 2147483647 w 243"/>
                <a:gd name="T15" fmla="*/ 2147483647 h 265"/>
                <a:gd name="T16" fmla="*/ 2147483647 w 243"/>
                <a:gd name="T17" fmla="*/ 2147483647 h 265"/>
                <a:gd name="T18" fmla="*/ 2147483647 w 243"/>
                <a:gd name="T19" fmla="*/ 2147483647 h 265"/>
                <a:gd name="T20" fmla="*/ 2147483647 w 243"/>
                <a:gd name="T21" fmla="*/ 2147483647 h 265"/>
                <a:gd name="T22" fmla="*/ 2147483647 w 243"/>
                <a:gd name="T23" fmla="*/ 2147483647 h 265"/>
                <a:gd name="T24" fmla="*/ 2147483647 w 243"/>
                <a:gd name="T25" fmla="*/ 2147483647 h 265"/>
                <a:gd name="T26" fmla="*/ 2147483647 w 243"/>
                <a:gd name="T27" fmla="*/ 2147483647 h 265"/>
                <a:gd name="T28" fmla="*/ 2147483647 w 243"/>
                <a:gd name="T29" fmla="*/ 2147483647 h 265"/>
                <a:gd name="T30" fmla="*/ 2147483647 w 243"/>
                <a:gd name="T31" fmla="*/ 2147483647 h 265"/>
                <a:gd name="T32" fmla="*/ 2147483647 w 243"/>
                <a:gd name="T33" fmla="*/ 2147483647 h 265"/>
                <a:gd name="T34" fmla="*/ 0 w 243"/>
                <a:gd name="T35" fmla="*/ 2147483647 h 265"/>
                <a:gd name="T36" fmla="*/ 2147483647 w 243"/>
                <a:gd name="T37" fmla="*/ 2147483647 h 265"/>
                <a:gd name="T38" fmla="*/ 2147483647 w 243"/>
                <a:gd name="T39" fmla="*/ 2147483647 h 265"/>
                <a:gd name="T40" fmla="*/ 2147483647 w 243"/>
                <a:gd name="T41" fmla="*/ 2147483647 h 265"/>
                <a:gd name="T42" fmla="*/ 2147483647 w 243"/>
                <a:gd name="T43" fmla="*/ 2147483647 h 265"/>
                <a:gd name="T44" fmla="*/ 2147483647 w 243"/>
                <a:gd name="T45" fmla="*/ 2147483647 h 265"/>
                <a:gd name="T46" fmla="*/ 2147483647 w 243"/>
                <a:gd name="T47" fmla="*/ 2147483647 h 265"/>
                <a:gd name="T48" fmla="*/ 2147483647 w 243"/>
                <a:gd name="T49" fmla="*/ 2147483647 h 265"/>
                <a:gd name="T50" fmla="*/ 2147483647 w 243"/>
                <a:gd name="T51" fmla="*/ 0 h 265"/>
                <a:gd name="T52" fmla="*/ 2147483647 w 243"/>
                <a:gd name="T53" fmla="*/ 0 h 2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3"/>
                <a:gd name="T82" fmla="*/ 0 h 265"/>
                <a:gd name="T83" fmla="*/ 243 w 243"/>
                <a:gd name="T84" fmla="*/ 265 h 2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3" h="265">
                  <a:moveTo>
                    <a:pt x="243" y="0"/>
                  </a:moveTo>
                  <a:lnTo>
                    <a:pt x="220" y="54"/>
                  </a:lnTo>
                  <a:lnTo>
                    <a:pt x="243" y="85"/>
                  </a:lnTo>
                  <a:lnTo>
                    <a:pt x="220" y="85"/>
                  </a:lnTo>
                  <a:lnTo>
                    <a:pt x="211" y="132"/>
                  </a:lnTo>
                  <a:lnTo>
                    <a:pt x="235" y="140"/>
                  </a:lnTo>
                  <a:lnTo>
                    <a:pt x="204" y="148"/>
                  </a:lnTo>
                  <a:lnTo>
                    <a:pt x="220" y="171"/>
                  </a:lnTo>
                  <a:lnTo>
                    <a:pt x="204" y="179"/>
                  </a:lnTo>
                  <a:lnTo>
                    <a:pt x="220" y="195"/>
                  </a:lnTo>
                  <a:lnTo>
                    <a:pt x="157" y="203"/>
                  </a:lnTo>
                  <a:lnTo>
                    <a:pt x="204" y="226"/>
                  </a:lnTo>
                  <a:lnTo>
                    <a:pt x="157" y="226"/>
                  </a:lnTo>
                  <a:lnTo>
                    <a:pt x="181" y="257"/>
                  </a:lnTo>
                  <a:lnTo>
                    <a:pt x="172" y="265"/>
                  </a:lnTo>
                  <a:lnTo>
                    <a:pt x="71" y="257"/>
                  </a:lnTo>
                  <a:lnTo>
                    <a:pt x="71" y="195"/>
                  </a:lnTo>
                  <a:lnTo>
                    <a:pt x="0" y="195"/>
                  </a:lnTo>
                  <a:lnTo>
                    <a:pt x="8" y="164"/>
                  </a:lnTo>
                  <a:lnTo>
                    <a:pt x="24" y="132"/>
                  </a:lnTo>
                  <a:lnTo>
                    <a:pt x="71" y="132"/>
                  </a:lnTo>
                  <a:lnTo>
                    <a:pt x="71" y="85"/>
                  </a:lnTo>
                  <a:lnTo>
                    <a:pt x="94" y="85"/>
                  </a:lnTo>
                  <a:lnTo>
                    <a:pt x="118" y="15"/>
                  </a:lnTo>
                  <a:lnTo>
                    <a:pt x="133" y="15"/>
                  </a:lnTo>
                  <a:lnTo>
                    <a:pt x="125" y="0"/>
                  </a:lnTo>
                  <a:lnTo>
                    <a:pt x="243" y="0"/>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85" name="Freeform 171">
              <a:extLst>
                <a:ext uri="{FF2B5EF4-FFF2-40B4-BE49-F238E27FC236}">
                  <a16:creationId xmlns:a16="http://schemas.microsoft.com/office/drawing/2014/main" id="{09BBACF5-B71E-4157-AF6D-120872706310}"/>
                </a:ext>
              </a:extLst>
            </p:cNvPr>
            <p:cNvSpPr>
              <a:spLocks noChangeAspect="1"/>
            </p:cNvSpPr>
            <p:nvPr/>
          </p:nvSpPr>
          <p:spPr bwMode="auto">
            <a:xfrm>
              <a:off x="7445375" y="3525838"/>
              <a:ext cx="277813" cy="188912"/>
            </a:xfrm>
            <a:custGeom>
              <a:avLst/>
              <a:gdLst>
                <a:gd name="T0" fmla="*/ 2147483647 w 317"/>
                <a:gd name="T1" fmla="*/ 2147483647 h 204"/>
                <a:gd name="T2" fmla="*/ 0 w 317"/>
                <a:gd name="T3" fmla="*/ 2147483647 h 204"/>
                <a:gd name="T4" fmla="*/ 2147483647 w 317"/>
                <a:gd name="T5" fmla="*/ 2147483647 h 204"/>
                <a:gd name="T6" fmla="*/ 2147483647 w 317"/>
                <a:gd name="T7" fmla="*/ 2147483647 h 204"/>
                <a:gd name="T8" fmla="*/ 2147483647 w 317"/>
                <a:gd name="T9" fmla="*/ 0 h 204"/>
                <a:gd name="T10" fmla="*/ 2147483647 w 317"/>
                <a:gd name="T11" fmla="*/ 2147483647 h 204"/>
                <a:gd name="T12" fmla="*/ 2147483647 w 317"/>
                <a:gd name="T13" fmla="*/ 2147483647 h 204"/>
                <a:gd name="T14" fmla="*/ 2147483647 w 317"/>
                <a:gd name="T15" fmla="*/ 2147483647 h 204"/>
                <a:gd name="T16" fmla="*/ 2147483647 w 317"/>
                <a:gd name="T17" fmla="*/ 2147483647 h 204"/>
                <a:gd name="T18" fmla="*/ 2147483647 w 317"/>
                <a:gd name="T19" fmla="*/ 2147483647 h 204"/>
                <a:gd name="T20" fmla="*/ 2147483647 w 317"/>
                <a:gd name="T21" fmla="*/ 2147483647 h 204"/>
                <a:gd name="T22" fmla="*/ 2147483647 w 317"/>
                <a:gd name="T23" fmla="*/ 2147483647 h 204"/>
                <a:gd name="T24" fmla="*/ 2147483647 w 317"/>
                <a:gd name="T25" fmla="*/ 2147483647 h 204"/>
                <a:gd name="T26" fmla="*/ 2147483647 w 317"/>
                <a:gd name="T27" fmla="*/ 2147483647 h 204"/>
                <a:gd name="T28" fmla="*/ 2147483647 w 317"/>
                <a:gd name="T29" fmla="*/ 2147483647 h 204"/>
                <a:gd name="T30" fmla="*/ 2147483647 w 317"/>
                <a:gd name="T31" fmla="*/ 2147483647 h 204"/>
                <a:gd name="T32" fmla="*/ 2147483647 w 317"/>
                <a:gd name="T33" fmla="*/ 2147483647 h 204"/>
                <a:gd name="T34" fmla="*/ 2147483647 w 317"/>
                <a:gd name="T35" fmla="*/ 2147483647 h 204"/>
                <a:gd name="T36" fmla="*/ 2147483647 w 317"/>
                <a:gd name="T37" fmla="*/ 2147483647 h 2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204"/>
                <a:gd name="T59" fmla="*/ 317 w 317"/>
                <a:gd name="T60" fmla="*/ 204 h 2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204">
                  <a:moveTo>
                    <a:pt x="95" y="204"/>
                  </a:moveTo>
                  <a:lnTo>
                    <a:pt x="0" y="196"/>
                  </a:lnTo>
                  <a:lnTo>
                    <a:pt x="8" y="78"/>
                  </a:lnTo>
                  <a:lnTo>
                    <a:pt x="8" y="16"/>
                  </a:lnTo>
                  <a:lnTo>
                    <a:pt x="182" y="0"/>
                  </a:lnTo>
                  <a:lnTo>
                    <a:pt x="191" y="16"/>
                  </a:lnTo>
                  <a:lnTo>
                    <a:pt x="198" y="16"/>
                  </a:lnTo>
                  <a:lnTo>
                    <a:pt x="230" y="39"/>
                  </a:lnTo>
                  <a:lnTo>
                    <a:pt x="221" y="62"/>
                  </a:lnTo>
                  <a:lnTo>
                    <a:pt x="230" y="78"/>
                  </a:lnTo>
                  <a:lnTo>
                    <a:pt x="230" y="94"/>
                  </a:lnTo>
                  <a:lnTo>
                    <a:pt x="246" y="101"/>
                  </a:lnTo>
                  <a:lnTo>
                    <a:pt x="230" y="101"/>
                  </a:lnTo>
                  <a:lnTo>
                    <a:pt x="253" y="125"/>
                  </a:lnTo>
                  <a:lnTo>
                    <a:pt x="278" y="125"/>
                  </a:lnTo>
                  <a:lnTo>
                    <a:pt x="301" y="164"/>
                  </a:lnTo>
                  <a:lnTo>
                    <a:pt x="317" y="188"/>
                  </a:lnTo>
                  <a:lnTo>
                    <a:pt x="317" y="204"/>
                  </a:lnTo>
                  <a:lnTo>
                    <a:pt x="95" y="204"/>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90" name="Freeform 172">
              <a:extLst>
                <a:ext uri="{FF2B5EF4-FFF2-40B4-BE49-F238E27FC236}">
                  <a16:creationId xmlns:a16="http://schemas.microsoft.com/office/drawing/2014/main" id="{724B4987-6318-4E35-BC0C-3716DDF33E87}"/>
                </a:ext>
              </a:extLst>
            </p:cNvPr>
            <p:cNvSpPr>
              <a:spLocks noChangeAspect="1"/>
            </p:cNvSpPr>
            <p:nvPr/>
          </p:nvSpPr>
          <p:spPr bwMode="auto">
            <a:xfrm>
              <a:off x="7829550" y="2320925"/>
              <a:ext cx="319088" cy="257175"/>
            </a:xfrm>
            <a:custGeom>
              <a:avLst/>
              <a:gdLst>
                <a:gd name="T0" fmla="*/ 2147483647 w 364"/>
                <a:gd name="T1" fmla="*/ 0 h 276"/>
                <a:gd name="T2" fmla="*/ 2147483647 w 364"/>
                <a:gd name="T3" fmla="*/ 2147483647 h 276"/>
                <a:gd name="T4" fmla="*/ 2147483647 w 364"/>
                <a:gd name="T5" fmla="*/ 2147483647 h 276"/>
                <a:gd name="T6" fmla="*/ 2147483647 w 364"/>
                <a:gd name="T7" fmla="*/ 2147483647 h 276"/>
                <a:gd name="T8" fmla="*/ 2147483647 w 364"/>
                <a:gd name="T9" fmla="*/ 2147483647 h 276"/>
                <a:gd name="T10" fmla="*/ 2147483647 w 364"/>
                <a:gd name="T11" fmla="*/ 2147483647 h 276"/>
                <a:gd name="T12" fmla="*/ 2147483647 w 364"/>
                <a:gd name="T13" fmla="*/ 2147483647 h 276"/>
                <a:gd name="T14" fmla="*/ 2147483647 w 364"/>
                <a:gd name="T15" fmla="*/ 2147483647 h 276"/>
                <a:gd name="T16" fmla="*/ 2147483647 w 364"/>
                <a:gd name="T17" fmla="*/ 2147483647 h 276"/>
                <a:gd name="T18" fmla="*/ 2147483647 w 364"/>
                <a:gd name="T19" fmla="*/ 2147483647 h 276"/>
                <a:gd name="T20" fmla="*/ 2147483647 w 364"/>
                <a:gd name="T21" fmla="*/ 2147483647 h 276"/>
                <a:gd name="T22" fmla="*/ 2147483647 w 364"/>
                <a:gd name="T23" fmla="*/ 2147483647 h 276"/>
                <a:gd name="T24" fmla="*/ 2147483647 w 364"/>
                <a:gd name="T25" fmla="*/ 2147483647 h 276"/>
                <a:gd name="T26" fmla="*/ 2147483647 w 364"/>
                <a:gd name="T27" fmla="*/ 2147483647 h 276"/>
                <a:gd name="T28" fmla="*/ 2147483647 w 364"/>
                <a:gd name="T29" fmla="*/ 2147483647 h 276"/>
                <a:gd name="T30" fmla="*/ 2147483647 w 364"/>
                <a:gd name="T31" fmla="*/ 2147483647 h 276"/>
                <a:gd name="T32" fmla="*/ 2147483647 w 364"/>
                <a:gd name="T33" fmla="*/ 2147483647 h 276"/>
                <a:gd name="T34" fmla="*/ 2147483647 w 364"/>
                <a:gd name="T35" fmla="*/ 2147483647 h 276"/>
                <a:gd name="T36" fmla="*/ 2147483647 w 364"/>
                <a:gd name="T37" fmla="*/ 2147483647 h 276"/>
                <a:gd name="T38" fmla="*/ 2147483647 w 364"/>
                <a:gd name="T39" fmla="*/ 2147483647 h 276"/>
                <a:gd name="T40" fmla="*/ 0 w 364"/>
                <a:gd name="T41" fmla="*/ 2147483647 h 276"/>
                <a:gd name="T42" fmla="*/ 2147483647 w 364"/>
                <a:gd name="T43" fmla="*/ 2147483647 h 276"/>
                <a:gd name="T44" fmla="*/ 2147483647 w 364"/>
                <a:gd name="T45" fmla="*/ 2147483647 h 276"/>
                <a:gd name="T46" fmla="*/ 2147483647 w 364"/>
                <a:gd name="T47" fmla="*/ 2147483647 h 276"/>
                <a:gd name="T48" fmla="*/ 2147483647 w 364"/>
                <a:gd name="T49" fmla="*/ 2147483647 h 276"/>
                <a:gd name="T50" fmla="*/ 2147483647 w 364"/>
                <a:gd name="T51" fmla="*/ 0 h 2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4"/>
                <a:gd name="T79" fmla="*/ 0 h 276"/>
                <a:gd name="T80" fmla="*/ 364 w 364"/>
                <a:gd name="T81" fmla="*/ 276 h 2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4" h="276">
                  <a:moveTo>
                    <a:pt x="245" y="0"/>
                  </a:moveTo>
                  <a:lnTo>
                    <a:pt x="277" y="79"/>
                  </a:lnTo>
                  <a:lnTo>
                    <a:pt x="301" y="79"/>
                  </a:lnTo>
                  <a:lnTo>
                    <a:pt x="277" y="103"/>
                  </a:lnTo>
                  <a:lnTo>
                    <a:pt x="301" y="134"/>
                  </a:lnTo>
                  <a:lnTo>
                    <a:pt x="364" y="245"/>
                  </a:lnTo>
                  <a:lnTo>
                    <a:pt x="348" y="229"/>
                  </a:lnTo>
                  <a:lnTo>
                    <a:pt x="316" y="245"/>
                  </a:lnTo>
                  <a:lnTo>
                    <a:pt x="293" y="229"/>
                  </a:lnTo>
                  <a:lnTo>
                    <a:pt x="293" y="245"/>
                  </a:lnTo>
                  <a:lnTo>
                    <a:pt x="269" y="245"/>
                  </a:lnTo>
                  <a:lnTo>
                    <a:pt x="269" y="260"/>
                  </a:lnTo>
                  <a:lnTo>
                    <a:pt x="245" y="260"/>
                  </a:lnTo>
                  <a:lnTo>
                    <a:pt x="214" y="276"/>
                  </a:lnTo>
                  <a:lnTo>
                    <a:pt x="214" y="260"/>
                  </a:lnTo>
                  <a:lnTo>
                    <a:pt x="174" y="260"/>
                  </a:lnTo>
                  <a:lnTo>
                    <a:pt x="135" y="229"/>
                  </a:lnTo>
                  <a:lnTo>
                    <a:pt x="87" y="245"/>
                  </a:lnTo>
                  <a:lnTo>
                    <a:pt x="79" y="252"/>
                  </a:lnTo>
                  <a:lnTo>
                    <a:pt x="32" y="181"/>
                  </a:lnTo>
                  <a:lnTo>
                    <a:pt x="0" y="134"/>
                  </a:lnTo>
                  <a:lnTo>
                    <a:pt x="16" y="126"/>
                  </a:lnTo>
                  <a:lnTo>
                    <a:pt x="87" y="48"/>
                  </a:lnTo>
                  <a:lnTo>
                    <a:pt x="143" y="31"/>
                  </a:lnTo>
                  <a:lnTo>
                    <a:pt x="150" y="8"/>
                  </a:lnTo>
                  <a:lnTo>
                    <a:pt x="245" y="0"/>
                  </a:lnTo>
                  <a:close/>
                </a:path>
              </a:pathLst>
            </a:custGeom>
            <a:solidFill>
              <a:srgbClr val="FFFFFF"/>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91" name="Freeform 173">
              <a:extLst>
                <a:ext uri="{FF2B5EF4-FFF2-40B4-BE49-F238E27FC236}">
                  <a16:creationId xmlns:a16="http://schemas.microsoft.com/office/drawing/2014/main" id="{5FEED543-2DBA-47C1-9697-DE131BCD19F0}"/>
                </a:ext>
              </a:extLst>
            </p:cNvPr>
            <p:cNvSpPr>
              <a:spLocks noChangeAspect="1"/>
            </p:cNvSpPr>
            <p:nvPr/>
          </p:nvSpPr>
          <p:spPr bwMode="auto">
            <a:xfrm>
              <a:off x="7578725" y="2955925"/>
              <a:ext cx="280988" cy="274638"/>
            </a:xfrm>
            <a:custGeom>
              <a:avLst/>
              <a:gdLst>
                <a:gd name="T0" fmla="*/ 2147483647 w 322"/>
                <a:gd name="T1" fmla="*/ 2147483647 h 298"/>
                <a:gd name="T2" fmla="*/ 2147483647 w 322"/>
                <a:gd name="T3" fmla="*/ 2147483647 h 298"/>
                <a:gd name="T4" fmla="*/ 2147483647 w 322"/>
                <a:gd name="T5" fmla="*/ 2147483647 h 298"/>
                <a:gd name="T6" fmla="*/ 2147483647 w 322"/>
                <a:gd name="T7" fmla="*/ 0 h 298"/>
                <a:gd name="T8" fmla="*/ 2147483647 w 322"/>
                <a:gd name="T9" fmla="*/ 2147483647 h 298"/>
                <a:gd name="T10" fmla="*/ 2147483647 w 322"/>
                <a:gd name="T11" fmla="*/ 2147483647 h 298"/>
                <a:gd name="T12" fmla="*/ 2147483647 w 322"/>
                <a:gd name="T13" fmla="*/ 2147483647 h 298"/>
                <a:gd name="T14" fmla="*/ 2147483647 w 322"/>
                <a:gd name="T15" fmla="*/ 2147483647 h 298"/>
                <a:gd name="T16" fmla="*/ 2147483647 w 322"/>
                <a:gd name="T17" fmla="*/ 2147483647 h 298"/>
                <a:gd name="T18" fmla="*/ 2147483647 w 322"/>
                <a:gd name="T19" fmla="*/ 2147483647 h 298"/>
                <a:gd name="T20" fmla="*/ 2147483647 w 322"/>
                <a:gd name="T21" fmla="*/ 2147483647 h 298"/>
                <a:gd name="T22" fmla="*/ 2147483647 w 322"/>
                <a:gd name="T23" fmla="*/ 2147483647 h 298"/>
                <a:gd name="T24" fmla="*/ 0 w 322"/>
                <a:gd name="T25" fmla="*/ 2147483647 h 298"/>
                <a:gd name="T26" fmla="*/ 2147483647 w 322"/>
                <a:gd name="T27" fmla="*/ 2147483647 h 298"/>
                <a:gd name="T28" fmla="*/ 2147483647 w 322"/>
                <a:gd name="T29" fmla="*/ 2147483647 h 2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2"/>
                <a:gd name="T46" fmla="*/ 0 h 298"/>
                <a:gd name="T47" fmla="*/ 322 w 322"/>
                <a:gd name="T48" fmla="*/ 298 h 2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2" h="298">
                  <a:moveTo>
                    <a:pt x="149" y="25"/>
                  </a:moveTo>
                  <a:lnTo>
                    <a:pt x="165" y="32"/>
                  </a:lnTo>
                  <a:lnTo>
                    <a:pt x="165" y="25"/>
                  </a:lnTo>
                  <a:lnTo>
                    <a:pt x="188" y="0"/>
                  </a:lnTo>
                  <a:lnTo>
                    <a:pt x="228" y="47"/>
                  </a:lnTo>
                  <a:lnTo>
                    <a:pt x="274" y="111"/>
                  </a:lnTo>
                  <a:lnTo>
                    <a:pt x="306" y="133"/>
                  </a:lnTo>
                  <a:lnTo>
                    <a:pt x="314" y="150"/>
                  </a:lnTo>
                  <a:lnTo>
                    <a:pt x="314" y="172"/>
                  </a:lnTo>
                  <a:lnTo>
                    <a:pt x="322" y="181"/>
                  </a:lnTo>
                  <a:lnTo>
                    <a:pt x="314" y="213"/>
                  </a:lnTo>
                  <a:lnTo>
                    <a:pt x="126" y="298"/>
                  </a:lnTo>
                  <a:lnTo>
                    <a:pt x="0" y="86"/>
                  </a:lnTo>
                  <a:lnTo>
                    <a:pt x="39" y="64"/>
                  </a:lnTo>
                  <a:lnTo>
                    <a:pt x="149" y="25"/>
                  </a:lnTo>
                  <a:close/>
                </a:path>
              </a:pathLst>
            </a:custGeom>
            <a:solidFill>
              <a:srgbClr val="FF0000"/>
            </a:solidFill>
            <a:ln w="1588">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92" name="Freeform 174">
              <a:extLst>
                <a:ext uri="{FF2B5EF4-FFF2-40B4-BE49-F238E27FC236}">
                  <a16:creationId xmlns:a16="http://schemas.microsoft.com/office/drawing/2014/main" id="{56760065-64EF-4AF4-8040-73674A37A64E}"/>
                </a:ext>
              </a:extLst>
            </p:cNvPr>
            <p:cNvSpPr>
              <a:spLocks noChangeAspect="1"/>
            </p:cNvSpPr>
            <p:nvPr/>
          </p:nvSpPr>
          <p:spPr bwMode="auto">
            <a:xfrm>
              <a:off x="7185025" y="3714750"/>
              <a:ext cx="241300" cy="347663"/>
            </a:xfrm>
            <a:custGeom>
              <a:avLst/>
              <a:gdLst>
                <a:gd name="T0" fmla="*/ 2147483647 w 277"/>
                <a:gd name="T1" fmla="*/ 2147483647 h 376"/>
                <a:gd name="T2" fmla="*/ 2147483647 w 277"/>
                <a:gd name="T3" fmla="*/ 2147483647 h 376"/>
                <a:gd name="T4" fmla="*/ 2147483647 w 277"/>
                <a:gd name="T5" fmla="*/ 2147483647 h 376"/>
                <a:gd name="T6" fmla="*/ 2147483647 w 277"/>
                <a:gd name="T7" fmla="*/ 2147483647 h 376"/>
                <a:gd name="T8" fmla="*/ 2147483647 w 277"/>
                <a:gd name="T9" fmla="*/ 2147483647 h 376"/>
                <a:gd name="T10" fmla="*/ 2147483647 w 277"/>
                <a:gd name="T11" fmla="*/ 2147483647 h 376"/>
                <a:gd name="T12" fmla="*/ 2147483647 w 277"/>
                <a:gd name="T13" fmla="*/ 2147483647 h 376"/>
                <a:gd name="T14" fmla="*/ 2147483647 w 277"/>
                <a:gd name="T15" fmla="*/ 2147483647 h 376"/>
                <a:gd name="T16" fmla="*/ 2147483647 w 277"/>
                <a:gd name="T17" fmla="*/ 2147483647 h 376"/>
                <a:gd name="T18" fmla="*/ 2147483647 w 277"/>
                <a:gd name="T19" fmla="*/ 2147483647 h 376"/>
                <a:gd name="T20" fmla="*/ 2147483647 w 277"/>
                <a:gd name="T21" fmla="*/ 2147483647 h 376"/>
                <a:gd name="T22" fmla="*/ 2147483647 w 277"/>
                <a:gd name="T23" fmla="*/ 2147483647 h 376"/>
                <a:gd name="T24" fmla="*/ 0 w 277"/>
                <a:gd name="T25" fmla="*/ 2147483647 h 376"/>
                <a:gd name="T26" fmla="*/ 2147483647 w 277"/>
                <a:gd name="T27" fmla="*/ 2147483647 h 376"/>
                <a:gd name="T28" fmla="*/ 2147483647 w 277"/>
                <a:gd name="T29" fmla="*/ 2147483647 h 376"/>
                <a:gd name="T30" fmla="*/ 2147483647 w 277"/>
                <a:gd name="T31" fmla="*/ 2147483647 h 376"/>
                <a:gd name="T32" fmla="*/ 2147483647 w 277"/>
                <a:gd name="T33" fmla="*/ 0 h 376"/>
                <a:gd name="T34" fmla="*/ 2147483647 w 277"/>
                <a:gd name="T35" fmla="*/ 0 h 376"/>
                <a:gd name="T36" fmla="*/ 2147483647 w 277"/>
                <a:gd name="T37" fmla="*/ 0 h 376"/>
                <a:gd name="T38" fmla="*/ 2147483647 w 277"/>
                <a:gd name="T39" fmla="*/ 2147483647 h 376"/>
                <a:gd name="T40" fmla="*/ 2147483647 w 277"/>
                <a:gd name="T41" fmla="*/ 0 h 376"/>
                <a:gd name="T42" fmla="*/ 2147483647 w 277"/>
                <a:gd name="T43" fmla="*/ 2147483647 h 376"/>
                <a:gd name="T44" fmla="*/ 2147483647 w 277"/>
                <a:gd name="T45" fmla="*/ 2147483647 h 376"/>
                <a:gd name="T46" fmla="*/ 2147483647 w 277"/>
                <a:gd name="T47" fmla="*/ 2147483647 h 376"/>
                <a:gd name="T48" fmla="*/ 2147483647 w 277"/>
                <a:gd name="T49" fmla="*/ 2147483647 h 376"/>
                <a:gd name="T50" fmla="*/ 2147483647 w 277"/>
                <a:gd name="T51" fmla="*/ 2147483647 h 376"/>
                <a:gd name="T52" fmla="*/ 2147483647 w 277"/>
                <a:gd name="T53" fmla="*/ 2147483647 h 376"/>
                <a:gd name="T54" fmla="*/ 2147483647 w 277"/>
                <a:gd name="T55" fmla="*/ 2147483647 h 376"/>
                <a:gd name="T56" fmla="*/ 2147483647 w 277"/>
                <a:gd name="T57" fmla="*/ 2147483647 h 376"/>
                <a:gd name="T58" fmla="*/ 2147483647 w 277"/>
                <a:gd name="T59" fmla="*/ 2147483647 h 376"/>
                <a:gd name="T60" fmla="*/ 2147483647 w 277"/>
                <a:gd name="T61" fmla="*/ 2147483647 h 376"/>
                <a:gd name="T62" fmla="*/ 2147483647 w 277"/>
                <a:gd name="T63" fmla="*/ 2147483647 h 376"/>
                <a:gd name="T64" fmla="*/ 2147483647 w 277"/>
                <a:gd name="T65" fmla="*/ 2147483647 h 376"/>
                <a:gd name="T66" fmla="*/ 2147483647 w 277"/>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376"/>
                <a:gd name="T104" fmla="*/ 277 w 277"/>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376">
                  <a:moveTo>
                    <a:pt x="214" y="376"/>
                  </a:moveTo>
                  <a:lnTo>
                    <a:pt x="206" y="376"/>
                  </a:lnTo>
                  <a:lnTo>
                    <a:pt x="206" y="359"/>
                  </a:lnTo>
                  <a:lnTo>
                    <a:pt x="32" y="359"/>
                  </a:lnTo>
                  <a:lnTo>
                    <a:pt x="32" y="281"/>
                  </a:lnTo>
                  <a:lnTo>
                    <a:pt x="32" y="203"/>
                  </a:lnTo>
                  <a:lnTo>
                    <a:pt x="39" y="196"/>
                  </a:lnTo>
                  <a:lnTo>
                    <a:pt x="32" y="196"/>
                  </a:lnTo>
                  <a:lnTo>
                    <a:pt x="32" y="148"/>
                  </a:lnTo>
                  <a:lnTo>
                    <a:pt x="24" y="148"/>
                  </a:lnTo>
                  <a:lnTo>
                    <a:pt x="32" y="141"/>
                  </a:lnTo>
                  <a:lnTo>
                    <a:pt x="24" y="141"/>
                  </a:lnTo>
                  <a:lnTo>
                    <a:pt x="0" y="86"/>
                  </a:lnTo>
                  <a:lnTo>
                    <a:pt x="39" y="55"/>
                  </a:lnTo>
                  <a:lnTo>
                    <a:pt x="24" y="39"/>
                  </a:lnTo>
                  <a:lnTo>
                    <a:pt x="39" y="23"/>
                  </a:lnTo>
                  <a:lnTo>
                    <a:pt x="56" y="0"/>
                  </a:lnTo>
                  <a:lnTo>
                    <a:pt x="71" y="0"/>
                  </a:lnTo>
                  <a:lnTo>
                    <a:pt x="127" y="0"/>
                  </a:lnTo>
                  <a:lnTo>
                    <a:pt x="127" y="23"/>
                  </a:lnTo>
                  <a:lnTo>
                    <a:pt x="143" y="0"/>
                  </a:lnTo>
                  <a:lnTo>
                    <a:pt x="174" y="23"/>
                  </a:lnTo>
                  <a:lnTo>
                    <a:pt x="174" y="148"/>
                  </a:lnTo>
                  <a:lnTo>
                    <a:pt x="237" y="148"/>
                  </a:lnTo>
                  <a:lnTo>
                    <a:pt x="245" y="173"/>
                  </a:lnTo>
                  <a:lnTo>
                    <a:pt x="269" y="173"/>
                  </a:lnTo>
                  <a:lnTo>
                    <a:pt x="269" y="196"/>
                  </a:lnTo>
                  <a:lnTo>
                    <a:pt x="277" y="196"/>
                  </a:lnTo>
                  <a:lnTo>
                    <a:pt x="277" y="258"/>
                  </a:lnTo>
                  <a:lnTo>
                    <a:pt x="269" y="258"/>
                  </a:lnTo>
                  <a:lnTo>
                    <a:pt x="269" y="290"/>
                  </a:lnTo>
                  <a:lnTo>
                    <a:pt x="277" y="290"/>
                  </a:lnTo>
                  <a:lnTo>
                    <a:pt x="277" y="359"/>
                  </a:lnTo>
                  <a:lnTo>
                    <a:pt x="214" y="376"/>
                  </a:lnTo>
                  <a:close/>
                </a:path>
              </a:pathLst>
            </a:custGeom>
            <a:solidFill>
              <a:srgbClr val="FF0000"/>
            </a:solidFill>
            <a:ln w="1651">
              <a:solidFill>
                <a:srgbClr val="000000"/>
              </a:solidFill>
              <a:round/>
              <a:headEnd/>
              <a:tailEnd/>
            </a:ln>
          </p:spPr>
          <p:txBody>
            <a:bodyPr lIns="511980" tIns="255993" rIns="511980" bIns="255993"/>
            <a:lstStyle/>
            <a:p>
              <a:pPr marL="0" marR="0" lvl="0" indent="0" algn="l" defTabSz="5120640" rtl="0" eaLnBrk="1" fontAlgn="base" latinLnBrk="0" hangingPunct="1">
                <a:lnSpc>
                  <a:spcPct val="100000"/>
                </a:lnSpc>
                <a:spcBef>
                  <a:spcPct val="0"/>
                </a:spcBef>
                <a:spcAft>
                  <a:spcPct val="0"/>
                </a:spcAft>
                <a:buClrTx/>
                <a:buSzTx/>
                <a:buFontTx/>
                <a:buNone/>
                <a:tabLst/>
                <a:defRPr/>
              </a:pPr>
              <a:endParaRPr kumimoji="0" lang="en-US" sz="10080" b="0"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93" name="TextBox 186">
              <a:extLst>
                <a:ext uri="{FF2B5EF4-FFF2-40B4-BE49-F238E27FC236}">
                  <a16:creationId xmlns:a16="http://schemas.microsoft.com/office/drawing/2014/main" id="{F15D978A-54D1-4912-B6DA-75038E3C5596}"/>
                </a:ext>
              </a:extLst>
            </p:cNvPr>
            <p:cNvSpPr txBox="1">
              <a:spLocks noChangeArrowheads="1"/>
            </p:cNvSpPr>
            <p:nvPr/>
          </p:nvSpPr>
          <p:spPr bwMode="auto">
            <a:xfrm>
              <a:off x="8116889" y="3133724"/>
              <a:ext cx="269875" cy="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5120640" rtl="0" eaLnBrk="1" fontAlgn="base" latinLnBrk="0" hangingPunct="1">
                <a:lnSpc>
                  <a:spcPct val="100000"/>
                </a:lnSpc>
                <a:spcBef>
                  <a:spcPct val="0"/>
                </a:spcBef>
                <a:spcAft>
                  <a:spcPct val="0"/>
                </a:spcAft>
                <a:buClrTx/>
                <a:buSzTx/>
                <a:buFont typeface="Arial" charset="0"/>
                <a:buNone/>
                <a:tabLst/>
                <a:defRPr/>
              </a:pPr>
              <a:r>
                <a:rPr kumimoji="0" lang="en-US" altLang="en-US" sz="7840" b="0" i="0" u="none" strike="noStrike" kern="0" cap="none" spc="0" normalizeH="0" baseline="0" noProof="0" dirty="0">
                  <a:ln>
                    <a:noFill/>
                  </a:ln>
                  <a:solidFill>
                    <a:srgbClr val="000000"/>
                  </a:solidFill>
                  <a:effectLst/>
                  <a:uLnTx/>
                  <a:uFillTx/>
                  <a:latin typeface="Arial" charset="0"/>
                  <a:ea typeface="+mn-ea"/>
                  <a:cs typeface="Arial" charset="0"/>
                </a:rPr>
                <a:t> </a:t>
              </a:r>
            </a:p>
          </p:txBody>
        </p:sp>
        <p:sp>
          <p:nvSpPr>
            <p:cNvPr id="194" name="Freeform 175">
              <a:extLst>
                <a:ext uri="{FF2B5EF4-FFF2-40B4-BE49-F238E27FC236}">
                  <a16:creationId xmlns:a16="http://schemas.microsoft.com/office/drawing/2014/main" id="{A6A8E012-C30A-4EE5-8A64-BF4EFD9B173C}"/>
                </a:ext>
              </a:extLst>
            </p:cNvPr>
            <p:cNvSpPr/>
            <p:nvPr/>
          </p:nvSpPr>
          <p:spPr bwMode="auto">
            <a:xfrm>
              <a:off x="7556500" y="3954463"/>
              <a:ext cx="250825" cy="288925"/>
            </a:xfrm>
            <a:custGeom>
              <a:avLst/>
              <a:gdLst>
                <a:gd name="connsiteX0" fmla="*/ 0 w 397669"/>
                <a:gd name="connsiteY0" fmla="*/ 123825 h 471488"/>
                <a:gd name="connsiteX1" fmla="*/ 0 w 397669"/>
                <a:gd name="connsiteY1" fmla="*/ 185738 h 471488"/>
                <a:gd name="connsiteX2" fmla="*/ 102394 w 397669"/>
                <a:gd name="connsiteY2" fmla="*/ 247650 h 471488"/>
                <a:gd name="connsiteX3" fmla="*/ 100012 w 397669"/>
                <a:gd name="connsiteY3" fmla="*/ 292894 h 471488"/>
                <a:gd name="connsiteX4" fmla="*/ 130969 w 397669"/>
                <a:gd name="connsiteY4" fmla="*/ 354806 h 471488"/>
                <a:gd name="connsiteX5" fmla="*/ 121444 w 397669"/>
                <a:gd name="connsiteY5" fmla="*/ 400050 h 471488"/>
                <a:gd name="connsiteX6" fmla="*/ 142875 w 397669"/>
                <a:gd name="connsiteY6" fmla="*/ 447675 h 471488"/>
                <a:gd name="connsiteX7" fmla="*/ 145256 w 397669"/>
                <a:gd name="connsiteY7" fmla="*/ 471488 h 471488"/>
                <a:gd name="connsiteX8" fmla="*/ 254794 w 397669"/>
                <a:gd name="connsiteY8" fmla="*/ 471488 h 471488"/>
                <a:gd name="connsiteX9" fmla="*/ 254794 w 397669"/>
                <a:gd name="connsiteY9" fmla="*/ 459581 h 471488"/>
                <a:gd name="connsiteX10" fmla="*/ 245269 w 397669"/>
                <a:gd name="connsiteY10" fmla="*/ 457200 h 471488"/>
                <a:gd name="connsiteX11" fmla="*/ 242887 w 397669"/>
                <a:gd name="connsiteY11" fmla="*/ 433388 h 471488"/>
                <a:gd name="connsiteX12" fmla="*/ 266700 w 397669"/>
                <a:gd name="connsiteY12" fmla="*/ 433388 h 471488"/>
                <a:gd name="connsiteX13" fmla="*/ 264319 w 397669"/>
                <a:gd name="connsiteY13" fmla="*/ 335756 h 471488"/>
                <a:gd name="connsiteX14" fmla="*/ 397669 w 397669"/>
                <a:gd name="connsiteY14" fmla="*/ 338138 h 471488"/>
                <a:gd name="connsiteX15" fmla="*/ 388144 w 397669"/>
                <a:gd name="connsiteY15" fmla="*/ 309563 h 471488"/>
                <a:gd name="connsiteX16" fmla="*/ 381000 w 397669"/>
                <a:gd name="connsiteY16" fmla="*/ 307181 h 471488"/>
                <a:gd name="connsiteX17" fmla="*/ 381000 w 397669"/>
                <a:gd name="connsiteY17" fmla="*/ 250031 h 471488"/>
                <a:gd name="connsiteX18" fmla="*/ 392906 w 397669"/>
                <a:gd name="connsiteY18" fmla="*/ 228600 h 471488"/>
                <a:gd name="connsiteX19" fmla="*/ 352425 w 397669"/>
                <a:gd name="connsiteY19" fmla="*/ 142875 h 471488"/>
                <a:gd name="connsiteX20" fmla="*/ 295275 w 397669"/>
                <a:gd name="connsiteY20" fmla="*/ 78581 h 471488"/>
                <a:gd name="connsiteX21" fmla="*/ 292894 w 397669"/>
                <a:gd name="connsiteY21" fmla="*/ 0 h 471488"/>
                <a:gd name="connsiteX22" fmla="*/ 85725 w 397669"/>
                <a:gd name="connsiteY22" fmla="*/ 2381 h 471488"/>
                <a:gd name="connsiteX23" fmla="*/ 73819 w 397669"/>
                <a:gd name="connsiteY23" fmla="*/ 7144 h 471488"/>
                <a:gd name="connsiteX24" fmla="*/ 57150 w 397669"/>
                <a:gd name="connsiteY24" fmla="*/ 80963 h 471488"/>
                <a:gd name="connsiteX25" fmla="*/ 0 w 397669"/>
                <a:gd name="connsiteY25" fmla="*/ 123825 h 47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7669" h="471488">
                  <a:moveTo>
                    <a:pt x="0" y="123825"/>
                  </a:moveTo>
                  <a:lnTo>
                    <a:pt x="0" y="185738"/>
                  </a:lnTo>
                  <a:lnTo>
                    <a:pt x="102394" y="247650"/>
                  </a:lnTo>
                  <a:lnTo>
                    <a:pt x="100012" y="292894"/>
                  </a:lnTo>
                  <a:lnTo>
                    <a:pt x="130969" y="354806"/>
                  </a:lnTo>
                  <a:lnTo>
                    <a:pt x="121444" y="400050"/>
                  </a:lnTo>
                  <a:lnTo>
                    <a:pt x="142875" y="447675"/>
                  </a:lnTo>
                  <a:lnTo>
                    <a:pt x="145256" y="471488"/>
                  </a:lnTo>
                  <a:lnTo>
                    <a:pt x="254794" y="471488"/>
                  </a:lnTo>
                  <a:lnTo>
                    <a:pt x="254794" y="459581"/>
                  </a:lnTo>
                  <a:lnTo>
                    <a:pt x="245269" y="457200"/>
                  </a:lnTo>
                  <a:lnTo>
                    <a:pt x="242887" y="433388"/>
                  </a:lnTo>
                  <a:lnTo>
                    <a:pt x="266700" y="433388"/>
                  </a:lnTo>
                  <a:cubicBezTo>
                    <a:pt x="265906" y="400844"/>
                    <a:pt x="265113" y="368300"/>
                    <a:pt x="264319" y="335756"/>
                  </a:cubicBezTo>
                  <a:lnTo>
                    <a:pt x="397669" y="338138"/>
                  </a:lnTo>
                  <a:lnTo>
                    <a:pt x="388144" y="309563"/>
                  </a:lnTo>
                  <a:lnTo>
                    <a:pt x="381000" y="307181"/>
                  </a:lnTo>
                  <a:lnTo>
                    <a:pt x="381000" y="250031"/>
                  </a:lnTo>
                  <a:lnTo>
                    <a:pt x="392906" y="228600"/>
                  </a:lnTo>
                  <a:lnTo>
                    <a:pt x="352425" y="142875"/>
                  </a:lnTo>
                  <a:lnTo>
                    <a:pt x="295275" y="78581"/>
                  </a:lnTo>
                  <a:cubicBezTo>
                    <a:pt x="294481" y="52387"/>
                    <a:pt x="293688" y="26194"/>
                    <a:pt x="292894" y="0"/>
                  </a:cubicBezTo>
                  <a:lnTo>
                    <a:pt x="85725" y="2381"/>
                  </a:lnTo>
                  <a:lnTo>
                    <a:pt x="73819" y="7144"/>
                  </a:lnTo>
                  <a:lnTo>
                    <a:pt x="57150" y="80963"/>
                  </a:lnTo>
                  <a:lnTo>
                    <a:pt x="0" y="123825"/>
                  </a:lnTo>
                  <a:close/>
                </a:path>
              </a:pathLst>
            </a:custGeom>
            <a:solidFill>
              <a:srgbClr val="FF0000"/>
            </a:solidFill>
            <a:ln w="3175" cap="rnd" cmpd="sng" algn="ctr">
              <a:solidFill>
                <a:sysClr val="windowText" lastClr="000000"/>
              </a:solidFill>
              <a:prstDash val="solid"/>
            </a:ln>
            <a:effectLst/>
          </p:spPr>
          <p:txBody>
            <a:bodyPr anchor="ctr"/>
            <a:lstStyle/>
            <a:p>
              <a:pPr marL="0" marR="0" lvl="0" indent="0" algn="ctr" defTabSz="5120640" rtl="0" eaLnBrk="1" fontAlgn="auto" latinLnBrk="0" hangingPunct="1">
                <a:lnSpc>
                  <a:spcPct val="100000"/>
                </a:lnSpc>
                <a:spcBef>
                  <a:spcPts val="0"/>
                </a:spcBef>
                <a:spcAft>
                  <a:spcPts val="0"/>
                </a:spcAft>
                <a:buClrTx/>
                <a:buSzTx/>
                <a:buFontTx/>
                <a:buNone/>
                <a:tabLst/>
                <a:defRPr/>
              </a:pPr>
              <a:endParaRPr kumimoji="0" lang="en-US" sz="10080" b="0" i="0" u="none" strike="noStrike" kern="0" cap="none" spc="0" normalizeH="0" baseline="0" noProof="0" dirty="0">
                <a:ln>
                  <a:noFill/>
                </a:ln>
                <a:solidFill>
                  <a:srgbClr val="FF0000"/>
                </a:solidFill>
                <a:effectLst/>
                <a:uLnTx/>
                <a:uFillTx/>
                <a:latin typeface="Century Gothic" panose="020B0502020202020204"/>
                <a:ea typeface="+mn-ea"/>
                <a:cs typeface="+mn-cs"/>
              </a:endParaRPr>
            </a:p>
          </p:txBody>
        </p:sp>
        <p:sp>
          <p:nvSpPr>
            <p:cNvPr id="195" name="Freeform 176">
              <a:extLst>
                <a:ext uri="{FF2B5EF4-FFF2-40B4-BE49-F238E27FC236}">
                  <a16:creationId xmlns:a16="http://schemas.microsoft.com/office/drawing/2014/main" id="{D00F31B4-FC22-4F9C-839F-07A2A9931000}"/>
                </a:ext>
              </a:extLst>
            </p:cNvPr>
            <p:cNvSpPr/>
            <p:nvPr/>
          </p:nvSpPr>
          <p:spPr bwMode="auto">
            <a:xfrm>
              <a:off x="6813550" y="3975100"/>
              <a:ext cx="327025" cy="239713"/>
            </a:xfrm>
            <a:custGeom>
              <a:avLst/>
              <a:gdLst>
                <a:gd name="connsiteX0" fmla="*/ 0 w 516731"/>
                <a:gd name="connsiteY0" fmla="*/ 14287 h 390525"/>
                <a:gd name="connsiteX1" fmla="*/ 2381 w 516731"/>
                <a:gd name="connsiteY1" fmla="*/ 107156 h 390525"/>
                <a:gd name="connsiteX2" fmla="*/ 11906 w 516731"/>
                <a:gd name="connsiteY2" fmla="*/ 104775 h 390525"/>
                <a:gd name="connsiteX3" fmla="*/ 2381 w 516731"/>
                <a:gd name="connsiteY3" fmla="*/ 197643 h 390525"/>
                <a:gd name="connsiteX4" fmla="*/ 109537 w 516731"/>
                <a:gd name="connsiteY4" fmla="*/ 200025 h 390525"/>
                <a:gd name="connsiteX5" fmla="*/ 90487 w 516731"/>
                <a:gd name="connsiteY5" fmla="*/ 390525 h 390525"/>
                <a:gd name="connsiteX6" fmla="*/ 157162 w 516731"/>
                <a:gd name="connsiteY6" fmla="*/ 388143 h 390525"/>
                <a:gd name="connsiteX7" fmla="*/ 154781 w 516731"/>
                <a:gd name="connsiteY7" fmla="*/ 335756 h 390525"/>
                <a:gd name="connsiteX8" fmla="*/ 180975 w 516731"/>
                <a:gd name="connsiteY8" fmla="*/ 328612 h 390525"/>
                <a:gd name="connsiteX9" fmla="*/ 178593 w 516731"/>
                <a:gd name="connsiteY9" fmla="*/ 311943 h 390525"/>
                <a:gd name="connsiteX10" fmla="*/ 233362 w 516731"/>
                <a:gd name="connsiteY10" fmla="*/ 261937 h 390525"/>
                <a:gd name="connsiteX11" fmla="*/ 245268 w 516731"/>
                <a:gd name="connsiteY11" fmla="*/ 283368 h 390525"/>
                <a:gd name="connsiteX12" fmla="*/ 266700 w 516731"/>
                <a:gd name="connsiteY12" fmla="*/ 238125 h 390525"/>
                <a:gd name="connsiteX13" fmla="*/ 319087 w 516731"/>
                <a:gd name="connsiteY13" fmla="*/ 192881 h 390525"/>
                <a:gd name="connsiteX14" fmla="*/ 321468 w 516731"/>
                <a:gd name="connsiteY14" fmla="*/ 147637 h 390525"/>
                <a:gd name="connsiteX15" fmla="*/ 476250 w 516731"/>
                <a:gd name="connsiteY15" fmla="*/ 90487 h 390525"/>
                <a:gd name="connsiteX16" fmla="*/ 476250 w 516731"/>
                <a:gd name="connsiteY16" fmla="*/ 47625 h 390525"/>
                <a:gd name="connsiteX17" fmla="*/ 516731 w 516731"/>
                <a:gd name="connsiteY17" fmla="*/ 0 h 390525"/>
                <a:gd name="connsiteX18" fmla="*/ 207168 w 516731"/>
                <a:gd name="connsiteY18" fmla="*/ 9525 h 390525"/>
                <a:gd name="connsiteX19" fmla="*/ 209550 w 516731"/>
                <a:gd name="connsiteY19" fmla="*/ 14287 h 390525"/>
                <a:gd name="connsiteX20" fmla="*/ 154781 w 516731"/>
                <a:gd name="connsiteY20" fmla="*/ 2381 h 390525"/>
                <a:gd name="connsiteX21" fmla="*/ 157162 w 516731"/>
                <a:gd name="connsiteY21" fmla="*/ 23812 h 390525"/>
                <a:gd name="connsiteX22" fmla="*/ 0 w 516731"/>
                <a:gd name="connsiteY22" fmla="*/ 1428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6731" h="390525">
                  <a:moveTo>
                    <a:pt x="0" y="14287"/>
                  </a:moveTo>
                  <a:cubicBezTo>
                    <a:pt x="794" y="45243"/>
                    <a:pt x="1587" y="76200"/>
                    <a:pt x="2381" y="107156"/>
                  </a:cubicBezTo>
                  <a:lnTo>
                    <a:pt x="11906" y="104775"/>
                  </a:lnTo>
                  <a:lnTo>
                    <a:pt x="2381" y="197643"/>
                  </a:lnTo>
                  <a:lnTo>
                    <a:pt x="109537" y="200025"/>
                  </a:lnTo>
                  <a:lnTo>
                    <a:pt x="90487" y="390525"/>
                  </a:lnTo>
                  <a:lnTo>
                    <a:pt x="157162" y="388143"/>
                  </a:lnTo>
                  <a:lnTo>
                    <a:pt x="154781" y="335756"/>
                  </a:lnTo>
                  <a:lnTo>
                    <a:pt x="180975" y="328612"/>
                  </a:lnTo>
                  <a:lnTo>
                    <a:pt x="178593" y="311943"/>
                  </a:lnTo>
                  <a:lnTo>
                    <a:pt x="233362" y="261937"/>
                  </a:lnTo>
                  <a:lnTo>
                    <a:pt x="245268" y="283368"/>
                  </a:lnTo>
                  <a:lnTo>
                    <a:pt x="266700" y="238125"/>
                  </a:lnTo>
                  <a:lnTo>
                    <a:pt x="319087" y="192881"/>
                  </a:lnTo>
                  <a:lnTo>
                    <a:pt x="321468" y="147637"/>
                  </a:lnTo>
                  <a:lnTo>
                    <a:pt x="476250" y="90487"/>
                  </a:lnTo>
                  <a:lnTo>
                    <a:pt x="476250" y="47625"/>
                  </a:lnTo>
                  <a:lnTo>
                    <a:pt x="516731" y="0"/>
                  </a:lnTo>
                  <a:lnTo>
                    <a:pt x="207168" y="9525"/>
                  </a:lnTo>
                  <a:lnTo>
                    <a:pt x="209550" y="14287"/>
                  </a:lnTo>
                  <a:lnTo>
                    <a:pt x="154781" y="2381"/>
                  </a:lnTo>
                  <a:lnTo>
                    <a:pt x="157162" y="23812"/>
                  </a:lnTo>
                  <a:lnTo>
                    <a:pt x="0" y="14287"/>
                  </a:lnTo>
                  <a:close/>
                </a:path>
              </a:pathLst>
            </a:custGeom>
            <a:solidFill>
              <a:srgbClr val="FF0000"/>
            </a:solidFill>
            <a:ln w="3175" cap="rnd" cmpd="sng" algn="ctr">
              <a:solidFill>
                <a:sysClr val="windowText" lastClr="000000"/>
              </a:solidFill>
              <a:prstDash val="solid"/>
            </a:ln>
            <a:effectLst/>
          </p:spPr>
          <p:txBody>
            <a:bodyPr anchor="ctr"/>
            <a:lstStyle/>
            <a:p>
              <a:pPr marL="0" marR="0" lvl="0" indent="0" algn="ctr" defTabSz="5120640" rtl="0" eaLnBrk="1" fontAlgn="auto" latinLnBrk="0" hangingPunct="1">
                <a:lnSpc>
                  <a:spcPct val="100000"/>
                </a:lnSpc>
                <a:spcBef>
                  <a:spcPts val="0"/>
                </a:spcBef>
                <a:spcAft>
                  <a:spcPts val="0"/>
                </a:spcAft>
                <a:buClrTx/>
                <a:buSzTx/>
                <a:buFontTx/>
                <a:buNone/>
                <a:tabLst/>
                <a:defRPr/>
              </a:pPr>
              <a:endParaRPr kumimoji="0" lang="en-US" sz="10080" b="0" i="0" u="none" strike="noStrike" kern="0" cap="none" spc="0" normalizeH="0" baseline="0" noProof="0" dirty="0">
                <a:ln>
                  <a:noFill/>
                </a:ln>
                <a:solidFill>
                  <a:srgbClr val="FF0000"/>
                </a:solidFill>
                <a:effectLst/>
                <a:uLnTx/>
                <a:uFillTx/>
                <a:latin typeface="Century Gothic" panose="020B0502020202020204"/>
                <a:ea typeface="+mn-ea"/>
                <a:cs typeface="+mn-cs"/>
              </a:endParaRPr>
            </a:p>
          </p:txBody>
        </p:sp>
      </p:grpSp>
      <p:sp>
        <p:nvSpPr>
          <p:cNvPr id="196" name="TextBox 195">
            <a:extLst>
              <a:ext uri="{FF2B5EF4-FFF2-40B4-BE49-F238E27FC236}">
                <a16:creationId xmlns:a16="http://schemas.microsoft.com/office/drawing/2014/main" id="{0F2164A1-727C-4802-8289-BB299E2209E1}"/>
              </a:ext>
            </a:extLst>
          </p:cNvPr>
          <p:cNvSpPr txBox="1"/>
          <p:nvPr/>
        </p:nvSpPr>
        <p:spPr>
          <a:xfrm>
            <a:off x="4292706" y="1932327"/>
            <a:ext cx="2167393" cy="1631216"/>
          </a:xfrm>
          <a:prstGeom prst="rect">
            <a:avLst/>
          </a:prstGeom>
          <a:solidFill>
            <a:sysClr val="windowText" lastClr="000000"/>
          </a:solidFill>
          <a:ln w="38100">
            <a:solidFill>
              <a:srgbClr val="66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140 out of 159 counties have threatened/ endangered species </a:t>
            </a:r>
          </a:p>
        </p:txBody>
      </p:sp>
    </p:spTree>
    <p:extLst>
      <p:ext uri="{BB962C8B-B14F-4D97-AF65-F5344CB8AC3E}">
        <p14:creationId xmlns:p14="http://schemas.microsoft.com/office/powerpoint/2010/main" val="1173855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b="1" dirty="0">
                <a:solidFill>
                  <a:srgbClr val="FFFF00"/>
                </a:solidFill>
                <a:latin typeface="Calibri Light" panose="020F0302020204030204"/>
                <a:cs typeface="Calibri" panose="020F0502020204030204" pitchFamily="34" charset="0"/>
              </a:rPr>
              <a:t>Sustainability</a:t>
            </a:r>
            <a:endPar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endParaRP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0FF5607B-B805-4737-AC47-A5476D823217}"/>
              </a:ext>
            </a:extLst>
          </p:cNvPr>
          <p:cNvGrpSpPr/>
          <p:nvPr/>
        </p:nvGrpSpPr>
        <p:grpSpPr>
          <a:xfrm>
            <a:off x="711148" y="1215222"/>
            <a:ext cx="10769703" cy="5470384"/>
            <a:chOff x="711148" y="1215222"/>
            <a:chExt cx="10769703" cy="5470384"/>
          </a:xfrm>
        </p:grpSpPr>
        <p:grpSp>
          <p:nvGrpSpPr>
            <p:cNvPr id="13" name="Group 12">
              <a:extLst>
                <a:ext uri="{FF2B5EF4-FFF2-40B4-BE49-F238E27FC236}">
                  <a16:creationId xmlns:a16="http://schemas.microsoft.com/office/drawing/2014/main" id="{6B336EB9-1088-4E6D-8A4B-396134224B32}"/>
                </a:ext>
              </a:extLst>
            </p:cNvPr>
            <p:cNvGrpSpPr/>
            <p:nvPr/>
          </p:nvGrpSpPr>
          <p:grpSpPr>
            <a:xfrm>
              <a:off x="711148" y="1215222"/>
              <a:ext cx="10769703" cy="5470384"/>
              <a:chOff x="249792" y="1215222"/>
              <a:chExt cx="10769703" cy="5470384"/>
            </a:xfrm>
          </p:grpSpPr>
          <p:pic>
            <p:nvPicPr>
              <p:cNvPr id="5" name="Picture 4">
                <a:extLst>
                  <a:ext uri="{FF2B5EF4-FFF2-40B4-BE49-F238E27FC236}">
                    <a16:creationId xmlns:a16="http://schemas.microsoft.com/office/drawing/2014/main" id="{B42975F6-CDC1-4FBE-92CA-C3DFD87C5E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63" r="2216"/>
              <a:stretch/>
            </p:blipFill>
            <p:spPr>
              <a:xfrm>
                <a:off x="249792" y="1215224"/>
                <a:ext cx="3242041" cy="2777933"/>
              </a:xfrm>
              <a:prstGeom prst="rect">
                <a:avLst/>
              </a:prstGeom>
              <a:ln>
                <a:solidFill>
                  <a:schemeClr val="tx1"/>
                </a:solidFill>
              </a:ln>
            </p:spPr>
          </p:pic>
          <p:pic>
            <p:nvPicPr>
              <p:cNvPr id="9" name="Picture 8">
                <a:extLst>
                  <a:ext uri="{FF2B5EF4-FFF2-40B4-BE49-F238E27FC236}">
                    <a16:creationId xmlns:a16="http://schemas.microsoft.com/office/drawing/2014/main" id="{F219EBAB-4D2E-4FA1-B5A7-7DE814AEF9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81" r="2146"/>
              <a:stretch/>
            </p:blipFill>
            <p:spPr>
              <a:xfrm>
                <a:off x="3606453" y="1215222"/>
                <a:ext cx="4152550" cy="3155442"/>
              </a:xfrm>
              <a:prstGeom prst="rect">
                <a:avLst/>
              </a:prstGeom>
              <a:solidFill>
                <a:schemeClr val="bg1"/>
              </a:solidFill>
              <a:ln>
                <a:solidFill>
                  <a:schemeClr val="tx1"/>
                </a:solidFill>
              </a:ln>
            </p:spPr>
          </p:pic>
          <p:pic>
            <p:nvPicPr>
              <p:cNvPr id="10" name="Picture 9">
                <a:extLst>
                  <a:ext uri="{FF2B5EF4-FFF2-40B4-BE49-F238E27FC236}">
                    <a16:creationId xmlns:a16="http://schemas.microsoft.com/office/drawing/2014/main" id="{EEE073C9-5DE9-4DED-98B5-7E8926DEAE7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168" r="4009"/>
              <a:stretch/>
            </p:blipFill>
            <p:spPr>
              <a:xfrm>
                <a:off x="7873623" y="1215222"/>
                <a:ext cx="3145872" cy="3155439"/>
              </a:xfrm>
              <a:prstGeom prst="rect">
                <a:avLst/>
              </a:prstGeom>
              <a:solidFill>
                <a:schemeClr val="bg1"/>
              </a:solidFill>
              <a:ln>
                <a:solidFill>
                  <a:schemeClr val="tx1"/>
                </a:solidFill>
              </a:ln>
            </p:spPr>
          </p:pic>
          <p:pic>
            <p:nvPicPr>
              <p:cNvPr id="11" name="Picture 10">
                <a:extLst>
                  <a:ext uri="{FF2B5EF4-FFF2-40B4-BE49-F238E27FC236}">
                    <a16:creationId xmlns:a16="http://schemas.microsoft.com/office/drawing/2014/main" id="{D9123C11-8AC2-453F-8B11-D5676AFF3D03}"/>
                  </a:ext>
                </a:extLst>
              </p:cNvPr>
              <p:cNvPicPr>
                <a:picLocks noChangeAspect="1"/>
              </p:cNvPicPr>
              <p:nvPr/>
            </p:nvPicPr>
            <p:blipFill>
              <a:blip r:embed="rId6"/>
              <a:stretch>
                <a:fillRect/>
              </a:stretch>
            </p:blipFill>
            <p:spPr>
              <a:xfrm>
                <a:off x="3606453" y="4514448"/>
                <a:ext cx="3658413" cy="2171158"/>
              </a:xfrm>
              <a:prstGeom prst="rect">
                <a:avLst/>
              </a:prstGeom>
              <a:ln>
                <a:solidFill>
                  <a:schemeClr val="tx1"/>
                </a:solidFill>
              </a:ln>
            </p:spPr>
          </p:pic>
          <p:pic>
            <p:nvPicPr>
              <p:cNvPr id="12" name="Picture 11">
                <a:extLst>
                  <a:ext uri="{FF2B5EF4-FFF2-40B4-BE49-F238E27FC236}">
                    <a16:creationId xmlns:a16="http://schemas.microsoft.com/office/drawing/2014/main" id="{FDD82531-D2FE-4831-9899-2F02468BD0C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6967" b="7323"/>
              <a:stretch/>
            </p:blipFill>
            <p:spPr>
              <a:xfrm>
                <a:off x="7379486" y="4519825"/>
                <a:ext cx="3640009" cy="2165781"/>
              </a:xfrm>
              <a:prstGeom prst="rect">
                <a:avLst/>
              </a:prstGeom>
              <a:ln>
                <a:solidFill>
                  <a:schemeClr val="tx1"/>
                </a:solidFill>
              </a:ln>
            </p:spPr>
          </p:pic>
        </p:grpSp>
        <p:pic>
          <p:nvPicPr>
            <p:cNvPr id="2" name="Picture 1">
              <a:extLst>
                <a:ext uri="{FF2B5EF4-FFF2-40B4-BE49-F238E27FC236}">
                  <a16:creationId xmlns:a16="http://schemas.microsoft.com/office/drawing/2014/main" id="{A3AD82EC-D282-4261-9D64-F645E7935D12}"/>
                </a:ext>
              </a:extLst>
            </p:cNvPr>
            <p:cNvPicPr>
              <a:picLocks noChangeAspect="1"/>
            </p:cNvPicPr>
            <p:nvPr/>
          </p:nvPicPr>
          <p:blipFill>
            <a:blip r:embed="rId8"/>
            <a:stretch>
              <a:fillRect/>
            </a:stretch>
          </p:blipFill>
          <p:spPr>
            <a:xfrm>
              <a:off x="711148" y="4144075"/>
              <a:ext cx="3242040" cy="2541531"/>
            </a:xfrm>
            <a:prstGeom prst="rect">
              <a:avLst/>
            </a:prstGeom>
            <a:ln>
              <a:solidFill>
                <a:schemeClr val="tx1"/>
              </a:solidFill>
            </a:ln>
          </p:spPr>
        </p:pic>
      </p:grpSp>
    </p:spTree>
    <p:extLst>
      <p:ext uri="{BB962C8B-B14F-4D97-AF65-F5344CB8AC3E}">
        <p14:creationId xmlns:p14="http://schemas.microsoft.com/office/powerpoint/2010/main" val="4273704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310501"/>
            <a:ext cx="11449050" cy="5080773"/>
          </a:xfrm>
        </p:spPr>
        <p:txBody>
          <a:bodyPr>
            <a:normAutofit/>
          </a:bodyPr>
          <a:lstStyle/>
          <a:p>
            <a:r>
              <a:rPr lang="en-US" sz="4000" dirty="0">
                <a:solidFill>
                  <a:schemeClr val="bg1"/>
                </a:solidFill>
              </a:rPr>
              <a:t>“Sustainability” can go a lot of different directions….</a:t>
            </a:r>
          </a:p>
          <a:p>
            <a:endParaRPr lang="en-US" sz="1000" dirty="0">
              <a:solidFill>
                <a:schemeClr val="bg1"/>
              </a:solidFill>
            </a:endParaRPr>
          </a:p>
          <a:p>
            <a:r>
              <a:rPr lang="en-US" sz="4000" dirty="0">
                <a:solidFill>
                  <a:schemeClr val="bg1"/>
                </a:solidFill>
              </a:rPr>
              <a:t>Help me understand what is important to </a:t>
            </a:r>
            <a:r>
              <a:rPr lang="en-US" sz="4000" i="1" u="sng" dirty="0">
                <a:solidFill>
                  <a:schemeClr val="bg1"/>
                </a:solidFill>
              </a:rPr>
              <a:t>you and your growers</a:t>
            </a:r>
          </a:p>
          <a:p>
            <a:endParaRPr lang="en-US" sz="1000" i="1" u="sng" dirty="0">
              <a:solidFill>
                <a:schemeClr val="bg1"/>
              </a:solidFill>
            </a:endParaRPr>
          </a:p>
          <a:p>
            <a:r>
              <a:rPr lang="en-US" sz="4000" dirty="0">
                <a:solidFill>
                  <a:srgbClr val="FFFF00"/>
                </a:solidFill>
              </a:rPr>
              <a:t>You don’t have to put your name on it (but you can if you want)</a:t>
            </a:r>
          </a:p>
          <a:p>
            <a:endParaRPr lang="en-US" sz="1000" dirty="0">
              <a:solidFill>
                <a:srgbClr val="FFFF00"/>
              </a:solidFill>
            </a:endParaRPr>
          </a:p>
          <a:p>
            <a:r>
              <a:rPr lang="en-US" sz="4000" dirty="0">
                <a:solidFill>
                  <a:schemeClr val="bg1"/>
                </a:solidFill>
              </a:rPr>
              <a:t>Leave on table/put in box….THANK YOU!!!!</a:t>
            </a:r>
            <a:endParaRPr lang="en-US" sz="1200" dirty="0">
              <a:solidFill>
                <a:schemeClr val="bg1"/>
              </a:solidFill>
            </a:endParaRPr>
          </a:p>
          <a:p>
            <a:pPr marL="0" indent="0">
              <a:buNone/>
            </a:pPr>
            <a:endParaRPr lang="en-US" sz="3600" dirty="0">
              <a:solidFill>
                <a:schemeClr val="bg1"/>
              </a:solidFill>
            </a:endParaRPr>
          </a:p>
          <a:p>
            <a:pPr lvl="1">
              <a:buFont typeface="Calibri" panose="020F0502020204030204" pitchFamily="34" charset="0"/>
              <a:buChar char="–"/>
            </a:pPr>
            <a:endParaRPr lang="en-US" i="1" dirty="0">
              <a:solidFill>
                <a:schemeClr val="bg1"/>
              </a:solidFill>
            </a:endParaRPr>
          </a:p>
          <a:p>
            <a:pPr marL="457200" lvl="1" indent="0">
              <a:buNone/>
            </a:pPr>
            <a:endParaRPr lang="en-US" sz="1400" i="1" u="sng"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Please fill out my survey!!!</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43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22FFEA-DB15-6E43-AAFB-D292D57A5F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BFC1C0C-2D84-48AD-BF7E-58D775E10F20}"/>
              </a:ext>
            </a:extLst>
          </p:cNvPr>
          <p:cNvSpPr txBox="1">
            <a:spLocks/>
          </p:cNvSpPr>
          <p:nvPr/>
        </p:nvSpPr>
        <p:spPr>
          <a:xfrm>
            <a:off x="695479" y="1045653"/>
            <a:ext cx="10801041" cy="2383347"/>
          </a:xfrm>
          <a:prstGeom prst="rect">
            <a:avLst/>
          </a:prstGeom>
          <a:ln w="57150" cap="flat" cmpd="sng" algn="ctr">
            <a:solidFill>
              <a:schemeClr val="tx1"/>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000" b="1" dirty="0"/>
              <a:t>Thank you!</a:t>
            </a:r>
          </a:p>
          <a:p>
            <a:pPr algn="ctr"/>
            <a:r>
              <a:rPr lang="en-US" sz="6000" b="1" dirty="0"/>
              <a:t>Questions/Comments/</a:t>
            </a:r>
          </a:p>
          <a:p>
            <a:pPr algn="ctr"/>
            <a:r>
              <a:rPr lang="en-US" sz="6000" b="1" dirty="0"/>
              <a:t>Thoughts???</a:t>
            </a:r>
          </a:p>
        </p:txBody>
      </p:sp>
      <p:sp>
        <p:nvSpPr>
          <p:cNvPr id="4" name="Title 1">
            <a:extLst>
              <a:ext uri="{FF2B5EF4-FFF2-40B4-BE49-F238E27FC236}">
                <a16:creationId xmlns:a16="http://schemas.microsoft.com/office/drawing/2014/main" id="{047A2F5F-5168-4E81-B489-EFD63AA106E5}"/>
              </a:ext>
            </a:extLst>
          </p:cNvPr>
          <p:cNvSpPr txBox="1">
            <a:spLocks/>
          </p:cNvSpPr>
          <p:nvPr/>
        </p:nvSpPr>
        <p:spPr>
          <a:xfrm>
            <a:off x="2832977" y="3790251"/>
            <a:ext cx="6526044" cy="2383347"/>
          </a:xfrm>
          <a:prstGeom prst="rect">
            <a:avLst/>
          </a:prstGeom>
          <a:ln w="57150" cap="flat" cmpd="sng" algn="ctr">
            <a:solidFill>
              <a:schemeClr val="tx1"/>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000" b="1" dirty="0"/>
              <a:t>trandell@uga.edu</a:t>
            </a:r>
          </a:p>
        </p:txBody>
      </p:sp>
      <p:pic>
        <p:nvPicPr>
          <p:cNvPr id="5" name="Picture 4">
            <a:extLst>
              <a:ext uri="{FF2B5EF4-FFF2-40B4-BE49-F238E27FC236}">
                <a16:creationId xmlns:a16="http://schemas.microsoft.com/office/drawing/2014/main" id="{A6E5C5A2-8B47-4858-A34C-44009BF23C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41624" y="6061285"/>
            <a:ext cx="2141987" cy="796715"/>
          </a:xfrm>
          <a:prstGeom prst="rect">
            <a:avLst/>
          </a:prstGeom>
          <a:ln>
            <a:solidFill>
              <a:schemeClr val="tx1"/>
            </a:solidFill>
          </a:ln>
        </p:spPr>
      </p:pic>
    </p:spTree>
    <p:extLst>
      <p:ext uri="{BB962C8B-B14F-4D97-AF65-F5344CB8AC3E}">
        <p14:creationId xmlns:p14="http://schemas.microsoft.com/office/powerpoint/2010/main" val="3690284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8707" y="1266691"/>
            <a:ext cx="11714586" cy="5268053"/>
          </a:xfrm>
        </p:spPr>
        <p:txBody>
          <a:bodyPr>
            <a:normAutofit lnSpcReduction="10000"/>
          </a:bodyPr>
          <a:lstStyle/>
          <a:p>
            <a:pPr marL="0" indent="0">
              <a:buNone/>
            </a:pPr>
            <a:r>
              <a:rPr lang="en-US" sz="4000" b="1" dirty="0">
                <a:solidFill>
                  <a:schemeClr val="bg1"/>
                </a:solidFill>
              </a:rPr>
              <a:t>In my mind, this means:</a:t>
            </a:r>
          </a:p>
          <a:p>
            <a:pPr marL="457200" lvl="1" indent="0" algn="ctr">
              <a:buNone/>
            </a:pPr>
            <a:r>
              <a:rPr lang="en-US" sz="3600" i="1" dirty="0">
                <a:solidFill>
                  <a:schemeClr val="bg1"/>
                </a:solidFill>
              </a:rPr>
              <a:t>To pursue sustainability is to understand and anticipate  how farms, cropping systems, and production practices will need to change in the years to come, and prepare for these changes ahead of time </a:t>
            </a:r>
          </a:p>
          <a:p>
            <a:pPr marL="457200" lvl="1" indent="0" algn="ctr">
              <a:buNone/>
            </a:pPr>
            <a:endParaRPr lang="en-US" sz="3200" i="1" dirty="0">
              <a:solidFill>
                <a:schemeClr val="bg1"/>
              </a:solidFill>
            </a:endParaRPr>
          </a:p>
          <a:p>
            <a:r>
              <a:rPr lang="en-US" sz="4000" dirty="0">
                <a:solidFill>
                  <a:schemeClr val="bg1"/>
                </a:solidFill>
              </a:rPr>
              <a:t>Sustainability is to ensure: </a:t>
            </a:r>
          </a:p>
          <a:p>
            <a:pPr marL="1657350" lvl="2" indent="-742950">
              <a:buFont typeface="+mj-lt"/>
              <a:buAutoNum type="arabicPeriod"/>
            </a:pPr>
            <a:r>
              <a:rPr lang="en-US" sz="3600" dirty="0">
                <a:solidFill>
                  <a:schemeClr val="bg1"/>
                </a:solidFill>
              </a:rPr>
              <a:t>Economical feasibility</a:t>
            </a:r>
          </a:p>
          <a:p>
            <a:pPr marL="1657350" lvl="2" indent="-742950">
              <a:buFont typeface="+mj-lt"/>
              <a:buAutoNum type="arabicPeriod"/>
            </a:pPr>
            <a:r>
              <a:rPr lang="en-US" sz="3600" dirty="0">
                <a:solidFill>
                  <a:schemeClr val="bg1"/>
                </a:solidFill>
              </a:rPr>
              <a:t>Flexibility and adaptability</a:t>
            </a:r>
          </a:p>
          <a:p>
            <a:pPr marL="1657350" lvl="2" indent="-742950">
              <a:buFont typeface="+mj-lt"/>
              <a:buAutoNum type="arabicPeriod"/>
            </a:pPr>
            <a:r>
              <a:rPr lang="en-US" sz="3600" dirty="0">
                <a:solidFill>
                  <a:schemeClr val="bg1"/>
                </a:solidFill>
              </a:rPr>
              <a:t>Environmental soundness</a:t>
            </a:r>
          </a:p>
          <a:p>
            <a:pPr marL="457200" lvl="1" indent="0" algn="ctr">
              <a:buNone/>
            </a:pPr>
            <a:endParaRPr lang="en-US" sz="3600" i="1"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b="1" dirty="0">
                <a:solidFill>
                  <a:srgbClr val="FFFF00"/>
                </a:solidFill>
                <a:latin typeface="Calibri Light" panose="020F0302020204030204"/>
                <a:cs typeface="Calibri" panose="020F0502020204030204" pitchFamily="34" charset="0"/>
              </a:rPr>
              <a:t>Sustainability</a:t>
            </a:r>
            <a:endPar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endParaRP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C99F9D50-27FB-4D12-A6F0-46B428F7F790}"/>
              </a:ext>
            </a:extLst>
          </p:cNvPr>
          <p:cNvPicPr>
            <a:picLocks noChangeAspect="1"/>
          </p:cNvPicPr>
          <p:nvPr/>
        </p:nvPicPr>
        <p:blipFill>
          <a:blip r:embed="rId3"/>
          <a:stretch>
            <a:fillRect/>
          </a:stretch>
        </p:blipFill>
        <p:spPr>
          <a:xfrm>
            <a:off x="7601084" y="3695723"/>
            <a:ext cx="4266865" cy="2839021"/>
          </a:xfrm>
          <a:prstGeom prst="rect">
            <a:avLst/>
          </a:prstGeom>
          <a:ln>
            <a:solidFill>
              <a:schemeClr val="tx1"/>
            </a:solidFill>
          </a:ln>
        </p:spPr>
      </p:pic>
    </p:spTree>
    <p:extLst>
      <p:ext uri="{BB962C8B-B14F-4D97-AF65-F5344CB8AC3E}">
        <p14:creationId xmlns:p14="http://schemas.microsoft.com/office/powerpoint/2010/main" val="210518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b="1" dirty="0">
                <a:solidFill>
                  <a:srgbClr val="FFFF00"/>
                </a:solidFill>
                <a:latin typeface="Calibri Light" panose="020F0302020204030204"/>
                <a:cs typeface="Calibri" panose="020F0502020204030204" pitchFamily="34" charset="0"/>
              </a:rPr>
              <a:t>Georgia Agriculture Sustainability</a:t>
            </a:r>
            <a:endPar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endParaRP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17" name="Group 16">
            <a:extLst>
              <a:ext uri="{FF2B5EF4-FFF2-40B4-BE49-F238E27FC236}">
                <a16:creationId xmlns:a16="http://schemas.microsoft.com/office/drawing/2014/main" id="{0EE0D7CF-1F5B-4A0B-BEA8-BF4AC87F2B79}"/>
              </a:ext>
            </a:extLst>
          </p:cNvPr>
          <p:cNvGrpSpPr/>
          <p:nvPr/>
        </p:nvGrpSpPr>
        <p:grpSpPr>
          <a:xfrm>
            <a:off x="244233" y="1897415"/>
            <a:ext cx="11703534" cy="3896280"/>
            <a:chOff x="244232" y="1915473"/>
            <a:chExt cx="11703534" cy="3896280"/>
          </a:xfrm>
        </p:grpSpPr>
        <p:grpSp>
          <p:nvGrpSpPr>
            <p:cNvPr id="12" name="Group 11">
              <a:extLst>
                <a:ext uri="{FF2B5EF4-FFF2-40B4-BE49-F238E27FC236}">
                  <a16:creationId xmlns:a16="http://schemas.microsoft.com/office/drawing/2014/main" id="{C8FB3D34-93C3-49FF-A35A-9DDF07F3E59E}"/>
                </a:ext>
              </a:extLst>
            </p:cNvPr>
            <p:cNvGrpSpPr/>
            <p:nvPr/>
          </p:nvGrpSpPr>
          <p:grpSpPr>
            <a:xfrm>
              <a:off x="244233" y="1915473"/>
              <a:ext cx="11703533" cy="2511293"/>
              <a:chOff x="244233" y="2276199"/>
              <a:chExt cx="11703533" cy="2511293"/>
            </a:xfrm>
          </p:grpSpPr>
          <p:pic>
            <p:nvPicPr>
              <p:cNvPr id="9" name="Picture 8">
                <a:extLst>
                  <a:ext uri="{FF2B5EF4-FFF2-40B4-BE49-F238E27FC236}">
                    <a16:creationId xmlns:a16="http://schemas.microsoft.com/office/drawing/2014/main" id="{34A76627-98AA-4E4F-9144-C360B05837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13773" y="2276199"/>
                <a:ext cx="3733993" cy="2511293"/>
              </a:xfrm>
              <a:prstGeom prst="rect">
                <a:avLst/>
              </a:prstGeom>
              <a:ln>
                <a:solidFill>
                  <a:schemeClr val="tx1"/>
                </a:solidFill>
              </a:ln>
            </p:spPr>
          </p:pic>
          <p:pic>
            <p:nvPicPr>
              <p:cNvPr id="10" name="Picture 9">
                <a:extLst>
                  <a:ext uri="{FF2B5EF4-FFF2-40B4-BE49-F238E27FC236}">
                    <a16:creationId xmlns:a16="http://schemas.microsoft.com/office/drawing/2014/main" id="{90BEB3F3-0458-4468-92B4-AAD5B8E1E7C6}"/>
                  </a:ext>
                </a:extLst>
              </p:cNvPr>
              <p:cNvPicPr>
                <a:picLocks noChangeAspect="1"/>
              </p:cNvPicPr>
              <p:nvPr/>
            </p:nvPicPr>
            <p:blipFill>
              <a:blip r:embed="rId4"/>
              <a:stretch>
                <a:fillRect/>
              </a:stretch>
            </p:blipFill>
            <p:spPr>
              <a:xfrm>
                <a:off x="4229003" y="2276203"/>
                <a:ext cx="3733993" cy="2511289"/>
              </a:xfrm>
              <a:prstGeom prst="rect">
                <a:avLst/>
              </a:prstGeom>
              <a:ln>
                <a:solidFill>
                  <a:schemeClr val="tx1"/>
                </a:solidFill>
              </a:ln>
            </p:spPr>
          </p:pic>
          <p:pic>
            <p:nvPicPr>
              <p:cNvPr id="11" name="Picture 10">
                <a:extLst>
                  <a:ext uri="{FF2B5EF4-FFF2-40B4-BE49-F238E27FC236}">
                    <a16:creationId xmlns:a16="http://schemas.microsoft.com/office/drawing/2014/main" id="{AB461CA1-8B3E-4541-949D-BA06B2623E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4233" y="2276199"/>
                <a:ext cx="3733993" cy="2511286"/>
              </a:xfrm>
              <a:prstGeom prst="rect">
                <a:avLst/>
              </a:prstGeom>
              <a:ln>
                <a:solidFill>
                  <a:schemeClr val="tx1"/>
                </a:solidFill>
              </a:ln>
            </p:spPr>
          </p:pic>
        </p:grpSp>
        <p:sp>
          <p:nvSpPr>
            <p:cNvPr id="14" name="TextBox 13">
              <a:extLst>
                <a:ext uri="{FF2B5EF4-FFF2-40B4-BE49-F238E27FC236}">
                  <a16:creationId xmlns:a16="http://schemas.microsoft.com/office/drawing/2014/main" id="{4DACCA58-96A0-41F9-BBC7-A844B5BAF602}"/>
                </a:ext>
              </a:extLst>
            </p:cNvPr>
            <p:cNvSpPr txBox="1"/>
            <p:nvPr/>
          </p:nvSpPr>
          <p:spPr>
            <a:xfrm>
              <a:off x="244232" y="4426759"/>
              <a:ext cx="3733993" cy="954107"/>
            </a:xfrm>
            <a:prstGeom prst="rect">
              <a:avLst/>
            </a:prstGeom>
            <a:noFill/>
          </p:spPr>
          <p:txBody>
            <a:bodyPr wrap="square">
              <a:spAutoFit/>
            </a:bodyPr>
            <a:lstStyle/>
            <a:p>
              <a:pPr algn="ctr"/>
              <a:r>
                <a:rPr lang="en-US" sz="2800" b="1" i="1" dirty="0">
                  <a:solidFill>
                    <a:schemeClr val="bg1"/>
                  </a:solidFill>
                </a:rPr>
                <a:t>Productive Farmland &amp; Profitable Products</a:t>
              </a:r>
              <a:endParaRPr lang="en-US" sz="2800" b="1" i="1" dirty="0"/>
            </a:p>
          </p:txBody>
        </p:sp>
        <p:sp>
          <p:nvSpPr>
            <p:cNvPr id="15" name="TextBox 14">
              <a:extLst>
                <a:ext uri="{FF2B5EF4-FFF2-40B4-BE49-F238E27FC236}">
                  <a16:creationId xmlns:a16="http://schemas.microsoft.com/office/drawing/2014/main" id="{8DAD7A8E-6BA3-4DAA-A35F-E6F5B536CA50}"/>
                </a:ext>
              </a:extLst>
            </p:cNvPr>
            <p:cNvSpPr txBox="1"/>
            <p:nvPr/>
          </p:nvSpPr>
          <p:spPr>
            <a:xfrm>
              <a:off x="4229002" y="4426758"/>
              <a:ext cx="3733993" cy="1384995"/>
            </a:xfrm>
            <a:prstGeom prst="rect">
              <a:avLst/>
            </a:prstGeom>
            <a:noFill/>
          </p:spPr>
          <p:txBody>
            <a:bodyPr wrap="square">
              <a:spAutoFit/>
            </a:bodyPr>
            <a:lstStyle/>
            <a:p>
              <a:pPr algn="ctr"/>
              <a:r>
                <a:rPr lang="en-US" sz="2800" b="1" i="1" dirty="0">
                  <a:solidFill>
                    <a:schemeClr val="bg1"/>
                  </a:solidFill>
                </a:rPr>
                <a:t>Healthy Land/Water for Habitat &amp; Other Ecological Services</a:t>
              </a:r>
              <a:endParaRPr lang="en-US" sz="2800" b="1" i="1" dirty="0"/>
            </a:p>
          </p:txBody>
        </p:sp>
        <p:sp>
          <p:nvSpPr>
            <p:cNvPr id="16" name="TextBox 15">
              <a:extLst>
                <a:ext uri="{FF2B5EF4-FFF2-40B4-BE49-F238E27FC236}">
                  <a16:creationId xmlns:a16="http://schemas.microsoft.com/office/drawing/2014/main" id="{E8B5D073-F06B-4D9D-BD48-42B23A589DAF}"/>
                </a:ext>
              </a:extLst>
            </p:cNvPr>
            <p:cNvSpPr txBox="1"/>
            <p:nvPr/>
          </p:nvSpPr>
          <p:spPr>
            <a:xfrm>
              <a:off x="8213771" y="4426757"/>
              <a:ext cx="3733993" cy="1384995"/>
            </a:xfrm>
            <a:prstGeom prst="rect">
              <a:avLst/>
            </a:prstGeom>
            <a:noFill/>
          </p:spPr>
          <p:txBody>
            <a:bodyPr wrap="square">
              <a:spAutoFit/>
            </a:bodyPr>
            <a:lstStyle/>
            <a:p>
              <a:pPr algn="ctr"/>
              <a:r>
                <a:rPr lang="en-US" sz="2800" b="1" i="1" dirty="0">
                  <a:solidFill>
                    <a:schemeClr val="bg1"/>
                  </a:solidFill>
                </a:rPr>
                <a:t>Generational Farms Continue to Steward the Land</a:t>
              </a:r>
              <a:endParaRPr lang="en-US" sz="2800" b="1" i="1" dirty="0"/>
            </a:p>
          </p:txBody>
        </p:sp>
      </p:grpSp>
    </p:spTree>
    <p:extLst>
      <p:ext uri="{BB962C8B-B14F-4D97-AF65-F5344CB8AC3E}">
        <p14:creationId xmlns:p14="http://schemas.microsoft.com/office/powerpoint/2010/main" val="14348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5546" y="1469891"/>
            <a:ext cx="11919767" cy="2818529"/>
          </a:xfrm>
        </p:spPr>
        <p:txBody>
          <a:bodyPr>
            <a:normAutofit/>
          </a:bodyPr>
          <a:lstStyle/>
          <a:p>
            <a:r>
              <a:rPr lang="en-US" sz="3600" dirty="0">
                <a:solidFill>
                  <a:schemeClr val="bg1"/>
                </a:solidFill>
              </a:rPr>
              <a:t>Incredible opportunity to support this need for GA agriculture </a:t>
            </a:r>
          </a:p>
          <a:p>
            <a:pPr lvl="1">
              <a:buFont typeface="Calibri" panose="020F0502020204030204" pitchFamily="34" charset="0"/>
              <a:buChar char="–"/>
            </a:pPr>
            <a:r>
              <a:rPr lang="en-US" sz="3200" dirty="0">
                <a:solidFill>
                  <a:schemeClr val="bg1"/>
                </a:solidFill>
              </a:rPr>
              <a:t>Interdisciplinary, </a:t>
            </a:r>
            <a:r>
              <a:rPr lang="en-US" sz="3200" u="sng" dirty="0">
                <a:solidFill>
                  <a:schemeClr val="bg1"/>
                </a:solidFill>
              </a:rPr>
              <a:t>whole-farm</a:t>
            </a:r>
            <a:r>
              <a:rPr lang="en-US" sz="3200" dirty="0">
                <a:solidFill>
                  <a:schemeClr val="bg1"/>
                </a:solidFill>
              </a:rPr>
              <a:t> approach</a:t>
            </a:r>
          </a:p>
          <a:p>
            <a:pPr lvl="1">
              <a:buFont typeface="Calibri" panose="020F0502020204030204" pitchFamily="34" charset="0"/>
              <a:buChar char="–"/>
            </a:pPr>
            <a:r>
              <a:rPr lang="en-US" sz="3200" dirty="0">
                <a:solidFill>
                  <a:schemeClr val="bg1"/>
                </a:solidFill>
              </a:rPr>
              <a:t>Sustainable cropping systems</a:t>
            </a:r>
          </a:p>
          <a:p>
            <a:pPr lvl="1">
              <a:buFont typeface="Calibri" panose="020F0502020204030204" pitchFamily="34" charset="0"/>
              <a:buChar char="–"/>
            </a:pPr>
            <a:r>
              <a:rPr lang="en-US" sz="3200" dirty="0">
                <a:solidFill>
                  <a:schemeClr val="bg1"/>
                </a:solidFill>
              </a:rPr>
              <a:t>Agronomic + specialty crops</a:t>
            </a:r>
          </a:p>
          <a:p>
            <a:pPr lvl="1">
              <a:buFont typeface="Calibri" panose="020F0502020204030204" pitchFamily="34" charset="0"/>
              <a:buChar char="–"/>
            </a:pPr>
            <a:r>
              <a:rPr lang="en-US" sz="3200" i="1" u="sng" dirty="0">
                <a:solidFill>
                  <a:schemeClr val="bg1"/>
                </a:solidFill>
              </a:rPr>
              <a:t>Emphasis in pesticide stewardship</a:t>
            </a:r>
          </a:p>
          <a:p>
            <a:pPr lvl="1">
              <a:buFont typeface="Calibri" panose="020F0502020204030204" pitchFamily="34" charset="0"/>
              <a:buChar char="–"/>
            </a:pPr>
            <a:endParaRPr lang="en-US" sz="3200" dirty="0">
              <a:solidFill>
                <a:schemeClr val="bg1"/>
              </a:solidFill>
            </a:endParaRPr>
          </a:p>
          <a:p>
            <a:pPr lvl="1">
              <a:buFont typeface="Calibri" panose="020F0502020204030204" pitchFamily="34" charset="0"/>
              <a:buChar char="–"/>
            </a:pPr>
            <a:endParaRPr lang="en-US" sz="3200"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b="1" dirty="0">
                <a:solidFill>
                  <a:srgbClr val="FFFF00"/>
                </a:solidFill>
                <a:latin typeface="Calibri Light" panose="020F0302020204030204"/>
                <a:cs typeface="Calibri" panose="020F0502020204030204" pitchFamily="34" charset="0"/>
              </a:rPr>
              <a:t>Ag Sustainability </a:t>
            </a:r>
            <a:endPar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endParaRP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0287F86E-01FF-4F8E-A91A-89C944E5D438}"/>
              </a:ext>
            </a:extLst>
          </p:cNvPr>
          <p:cNvSpPr txBox="1"/>
          <p:nvPr/>
        </p:nvSpPr>
        <p:spPr>
          <a:xfrm>
            <a:off x="177158" y="4589684"/>
            <a:ext cx="8429947" cy="159684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Understand practices that support the </a:t>
            </a:r>
            <a:r>
              <a:rPr kumimoji="0" lang="en-US" sz="3600" b="1" i="1" strike="noStrike" kern="1200" cap="none" spc="0" normalizeH="0" baseline="0" noProof="0" dirty="0">
                <a:ln>
                  <a:noFill/>
                </a:ln>
                <a:solidFill>
                  <a:prstClr val="white"/>
                </a:solidFill>
                <a:effectLst/>
                <a:uLnTx/>
                <a:uFillTx/>
                <a:latin typeface="Calibri" panose="020F0502020204030204"/>
                <a:ea typeface="+mn-ea"/>
                <a:cs typeface="+mn-cs"/>
              </a:rPr>
              <a:t>farm</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and the </a:t>
            </a:r>
            <a:r>
              <a:rPr kumimoji="0" lang="en-US" sz="3600" b="1" i="1" strike="noStrike" kern="1200" cap="none" spc="0" normalizeH="0" baseline="0" noProof="0" dirty="0">
                <a:ln>
                  <a:noFill/>
                </a:ln>
                <a:solidFill>
                  <a:prstClr val="white"/>
                </a:solidFill>
                <a:effectLst/>
                <a:uLnTx/>
                <a:uFillTx/>
                <a:latin typeface="Calibri" panose="020F0502020204030204"/>
                <a:ea typeface="+mn-ea"/>
                <a:cs typeface="+mn-cs"/>
              </a:rPr>
              <a:t>environment</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en-US" sz="3200" dirty="0">
                <a:solidFill>
                  <a:prstClr val="white"/>
                </a:solidFill>
                <a:latin typeface="Calibri" panose="020F0502020204030204"/>
              </a:rPr>
              <a:t>Cultural/Mechanical/Chemical </a:t>
            </a:r>
          </a:p>
        </p:txBody>
      </p:sp>
      <p:pic>
        <p:nvPicPr>
          <p:cNvPr id="11" name="Picture 10" descr="Picture 030">
            <a:extLst>
              <a:ext uri="{FF2B5EF4-FFF2-40B4-BE49-F238E27FC236}">
                <a16:creationId xmlns:a16="http://schemas.microsoft.com/office/drawing/2014/main" id="{62880CE6-34E2-48BB-8283-62E9D03415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89932" y="2363500"/>
            <a:ext cx="3373576" cy="4124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38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FEEE77-1170-4DE1-B359-B68BCF5A3F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4525" y="4557946"/>
            <a:ext cx="3273517" cy="1975308"/>
          </a:xfrm>
          <a:prstGeom prst="rect">
            <a:avLst/>
          </a:prstGeom>
          <a:ln w="9525">
            <a:solidFill>
              <a:schemeClr val="tx1"/>
            </a:solidFill>
          </a:ln>
        </p:spPr>
      </p:pic>
      <p:pic>
        <p:nvPicPr>
          <p:cNvPr id="3" name="Picture 2">
            <a:extLst>
              <a:ext uri="{FF2B5EF4-FFF2-40B4-BE49-F238E27FC236}">
                <a16:creationId xmlns:a16="http://schemas.microsoft.com/office/drawing/2014/main" id="{CA7A1F25-7B9E-FAE0-3B08-882BDC7174E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9243" y="4557946"/>
            <a:ext cx="3273515" cy="1975308"/>
          </a:xfrm>
          <a:prstGeom prst="rect">
            <a:avLst/>
          </a:prstGeom>
          <a:ln>
            <a:solidFill>
              <a:schemeClr val="tx1"/>
            </a:solidFill>
          </a:ln>
        </p:spPr>
      </p:pic>
      <p:pic>
        <p:nvPicPr>
          <p:cNvPr id="2" name="Picture 1">
            <a:extLst>
              <a:ext uri="{FF2B5EF4-FFF2-40B4-BE49-F238E27FC236}">
                <a16:creationId xmlns:a16="http://schemas.microsoft.com/office/drawing/2014/main" id="{891EFDE8-8CE0-DFB8-262A-7873F8C8F1C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3957" y="4557951"/>
            <a:ext cx="3273516" cy="1975307"/>
          </a:xfrm>
          <a:prstGeom prst="rect">
            <a:avLst/>
          </a:prstGeom>
          <a:ln>
            <a:solidFill>
              <a:schemeClr val="tx1"/>
            </a:solidFill>
          </a:ln>
        </p:spPr>
      </p:pic>
      <p:sp>
        <p:nvSpPr>
          <p:cNvPr id="4" name="Content Placeholder 3"/>
          <p:cNvSpPr>
            <a:spLocks noGrp="1"/>
          </p:cNvSpPr>
          <p:nvPr>
            <p:ph idx="1"/>
          </p:nvPr>
        </p:nvSpPr>
        <p:spPr>
          <a:xfrm>
            <a:off x="210714" y="1345200"/>
            <a:ext cx="11520622" cy="3212745"/>
          </a:xfrm>
        </p:spPr>
        <p:txBody>
          <a:bodyPr>
            <a:normAutofit/>
          </a:bodyPr>
          <a:lstStyle/>
          <a:p>
            <a:r>
              <a:rPr lang="en-US" sz="4000" dirty="0">
                <a:solidFill>
                  <a:schemeClr val="bg1"/>
                </a:solidFill>
              </a:rPr>
              <a:t>Foundational concepts:</a:t>
            </a:r>
          </a:p>
          <a:p>
            <a:pPr lvl="1">
              <a:buFont typeface="Calibri" panose="020F0502020204030204" pitchFamily="34" charset="0"/>
              <a:buChar char="–"/>
            </a:pPr>
            <a:r>
              <a:rPr lang="en-US" sz="3600" dirty="0">
                <a:solidFill>
                  <a:schemeClr val="bg1"/>
                </a:solidFill>
              </a:rPr>
              <a:t>Cover crops</a:t>
            </a:r>
          </a:p>
          <a:p>
            <a:pPr lvl="1">
              <a:buFont typeface="Calibri" panose="020F0502020204030204" pitchFamily="34" charset="0"/>
              <a:buChar char="–"/>
            </a:pPr>
            <a:r>
              <a:rPr lang="en-US" sz="3600" dirty="0">
                <a:solidFill>
                  <a:schemeClr val="bg1"/>
                </a:solidFill>
              </a:rPr>
              <a:t>Erosion mitigation</a:t>
            </a:r>
          </a:p>
          <a:p>
            <a:pPr lvl="1">
              <a:buFont typeface="Calibri" panose="020F0502020204030204" pitchFamily="34" charset="0"/>
              <a:buChar char="–"/>
            </a:pPr>
            <a:r>
              <a:rPr lang="en-US" sz="3600" dirty="0">
                <a:solidFill>
                  <a:schemeClr val="bg1"/>
                </a:solidFill>
              </a:rPr>
              <a:t>Pollinator protection/habitat</a:t>
            </a:r>
          </a:p>
          <a:p>
            <a:pPr lvl="1">
              <a:buFont typeface="Calibri" panose="020F0502020204030204" pitchFamily="34" charset="0"/>
              <a:buChar char="–"/>
            </a:pPr>
            <a:r>
              <a:rPr lang="en-US" sz="3600" dirty="0">
                <a:solidFill>
                  <a:schemeClr val="bg1"/>
                </a:solidFill>
              </a:rPr>
              <a:t>Protecting natural resources </a:t>
            </a:r>
            <a:r>
              <a:rPr lang="en-US" sz="2800" i="1" dirty="0">
                <a:solidFill>
                  <a:schemeClr val="bg1"/>
                </a:solidFill>
              </a:rPr>
              <a:t>(minimize inputs where applicable)</a:t>
            </a:r>
            <a:endParaRPr lang="en-US" sz="1800" i="1" dirty="0">
              <a:solidFill>
                <a:schemeClr val="bg1"/>
              </a:solidFill>
            </a:endParaRPr>
          </a:p>
          <a:p>
            <a:pPr marL="457200" lvl="1" indent="0">
              <a:buNone/>
            </a:pPr>
            <a:endParaRPr lang="en-US" sz="1400" i="1" u="sng"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Traditional Sustainability</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38FA8BF4-D247-402B-B588-097C166BCBEE}"/>
              </a:ext>
            </a:extLst>
          </p:cNvPr>
          <p:cNvSpPr/>
          <p:nvPr/>
        </p:nvSpPr>
        <p:spPr>
          <a:xfrm>
            <a:off x="7311044" y="1670045"/>
            <a:ext cx="4293006" cy="1588127"/>
          </a:xfrm>
          <a:prstGeom prst="rect">
            <a:avLst/>
          </a:prstGeom>
          <a:ln w="28575">
            <a:solidFill>
              <a:srgbClr val="FFFF00"/>
            </a:solidFill>
          </a:ln>
        </p:spPr>
        <p:txBody>
          <a:bodyPr wrap="square">
            <a:spAutoFit/>
          </a:bodyPr>
          <a:lstStyle/>
          <a:p>
            <a:pPr marL="0" marR="0" lvl="0" indent="0" algn="ctr" defTabSz="914400" rtl="0" eaLnBrk="1" fontAlgn="auto" latinLnBrk="0" hangingPunct="1">
              <a:lnSpc>
                <a:spcPct val="90000"/>
              </a:lnSpc>
              <a:spcBef>
                <a:spcPts val="1000"/>
              </a:spcBef>
              <a:buClrTx/>
              <a:buSzTx/>
              <a:buFontTx/>
              <a:buNone/>
              <a:tabLst/>
              <a:defRPr/>
            </a:pPr>
            <a:r>
              <a:rPr kumimoji="0" lang="en-US" sz="3600" b="1" i="1" u="none" strike="noStrike" kern="1200" cap="none" spc="0" normalizeH="0" baseline="0" noProof="0" dirty="0">
                <a:ln>
                  <a:noFill/>
                </a:ln>
                <a:solidFill>
                  <a:srgbClr val="FFFF00"/>
                </a:solidFill>
                <a:effectLst/>
                <a:uLnTx/>
                <a:uFillTx/>
                <a:latin typeface="Calibri" panose="020F0502020204030204"/>
                <a:ea typeface="+mn-ea"/>
                <a:cs typeface="+mn-cs"/>
              </a:rPr>
              <a:t>Advance sustainable cropping systems + farm health</a:t>
            </a:r>
          </a:p>
        </p:txBody>
      </p:sp>
    </p:spTree>
    <p:extLst>
      <p:ext uri="{BB962C8B-B14F-4D97-AF65-F5344CB8AC3E}">
        <p14:creationId xmlns:p14="http://schemas.microsoft.com/office/powerpoint/2010/main" val="237141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0712" y="1207470"/>
            <a:ext cx="11520622" cy="1272164"/>
          </a:xfrm>
        </p:spPr>
        <p:txBody>
          <a:bodyPr>
            <a:normAutofit/>
          </a:bodyPr>
          <a:lstStyle/>
          <a:p>
            <a:r>
              <a:rPr lang="en-US" sz="4000" dirty="0">
                <a:solidFill>
                  <a:schemeClr val="bg1"/>
                </a:solidFill>
              </a:rPr>
              <a:t>Numerous environmental/economic benefits:</a:t>
            </a:r>
            <a:endParaRPr lang="en-US" sz="1400" i="1" u="sng"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Cover Crops</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17" name="Group 16">
            <a:extLst>
              <a:ext uri="{FF2B5EF4-FFF2-40B4-BE49-F238E27FC236}">
                <a16:creationId xmlns:a16="http://schemas.microsoft.com/office/drawing/2014/main" id="{70A6225E-67EF-4F47-BDFF-A8924CAFF22F}"/>
              </a:ext>
            </a:extLst>
          </p:cNvPr>
          <p:cNvGrpSpPr/>
          <p:nvPr/>
        </p:nvGrpSpPr>
        <p:grpSpPr>
          <a:xfrm>
            <a:off x="210712" y="2046391"/>
            <a:ext cx="11805073" cy="2587862"/>
            <a:chOff x="210713" y="2054780"/>
            <a:chExt cx="11805073" cy="2587862"/>
          </a:xfrm>
        </p:grpSpPr>
        <p:pic>
          <p:nvPicPr>
            <p:cNvPr id="10" name="Picture 2" descr="D:\Photo's\2012 PHOTOS\April 26\2012-04-20 April 26 2012\April 26 2012 029.JPG">
              <a:extLst>
                <a:ext uri="{FF2B5EF4-FFF2-40B4-BE49-F238E27FC236}">
                  <a16:creationId xmlns:a16="http://schemas.microsoft.com/office/drawing/2014/main" id="{8B0D26F8-CEAF-4A3C-825C-B4CE04C5A40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0713" y="2054780"/>
              <a:ext cx="2834491" cy="212586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E7DF1B-162A-43E5-BBDA-61B584540572}"/>
                </a:ext>
              </a:extLst>
            </p:cNvPr>
            <p:cNvSpPr/>
            <p:nvPr/>
          </p:nvSpPr>
          <p:spPr>
            <a:xfrm>
              <a:off x="210714" y="4180977"/>
              <a:ext cx="2834490" cy="461665"/>
            </a:xfrm>
            <a:prstGeom prst="rect">
              <a:avLst/>
            </a:prstGeom>
          </p:spPr>
          <p:txBody>
            <a:bodyPr wrap="square">
              <a:spAutoFit/>
            </a:bodyPr>
            <a:lstStyle/>
            <a:p>
              <a:pPr algn="ctr"/>
              <a:r>
                <a:rPr lang="en-US" sz="2400" dirty="0">
                  <a:solidFill>
                    <a:srgbClr val="FFFF00"/>
                  </a:solidFill>
                </a:rPr>
                <a:t>Weed Suppression</a:t>
              </a:r>
              <a:endParaRPr lang="en-US" sz="2000" dirty="0">
                <a:solidFill>
                  <a:srgbClr val="FFFF00"/>
                </a:solidFill>
              </a:endParaRPr>
            </a:p>
          </p:txBody>
        </p:sp>
        <p:pic>
          <p:nvPicPr>
            <p:cNvPr id="5" name="Picture 4">
              <a:extLst>
                <a:ext uri="{FF2B5EF4-FFF2-40B4-BE49-F238E27FC236}">
                  <a16:creationId xmlns:a16="http://schemas.microsoft.com/office/drawing/2014/main" id="{2BAEF74F-B22E-46AA-B09B-3AEB46970C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0908" y="2054780"/>
              <a:ext cx="2834490" cy="2125869"/>
            </a:xfrm>
            <a:prstGeom prst="rect">
              <a:avLst/>
            </a:prstGeom>
            <a:ln>
              <a:solidFill>
                <a:schemeClr val="tx1"/>
              </a:solidFill>
            </a:ln>
          </p:spPr>
        </p:pic>
        <p:sp>
          <p:nvSpPr>
            <p:cNvPr id="12" name="Rectangle 11">
              <a:extLst>
                <a:ext uri="{FF2B5EF4-FFF2-40B4-BE49-F238E27FC236}">
                  <a16:creationId xmlns:a16="http://schemas.microsoft.com/office/drawing/2014/main" id="{1CE78004-E4DA-43EE-ACA4-6A7FC783BC5D}"/>
                </a:ext>
              </a:extLst>
            </p:cNvPr>
            <p:cNvSpPr/>
            <p:nvPr/>
          </p:nvSpPr>
          <p:spPr>
            <a:xfrm>
              <a:off x="3200909" y="4177182"/>
              <a:ext cx="2834490" cy="461665"/>
            </a:xfrm>
            <a:prstGeom prst="rect">
              <a:avLst/>
            </a:prstGeom>
          </p:spPr>
          <p:txBody>
            <a:bodyPr wrap="square">
              <a:spAutoFit/>
            </a:bodyPr>
            <a:lstStyle/>
            <a:p>
              <a:pPr algn="ctr"/>
              <a:r>
                <a:rPr lang="en-US" sz="2400" dirty="0">
                  <a:solidFill>
                    <a:srgbClr val="FFFF00"/>
                  </a:solidFill>
                </a:rPr>
                <a:t>Soil Health/Quality</a:t>
              </a:r>
              <a:endParaRPr lang="en-US" sz="2000" dirty="0">
                <a:solidFill>
                  <a:srgbClr val="FFFF00"/>
                </a:solidFill>
              </a:endParaRPr>
            </a:p>
          </p:txBody>
        </p:sp>
        <p:pic>
          <p:nvPicPr>
            <p:cNvPr id="13" name="Picture 12">
              <a:extLst>
                <a:ext uri="{FF2B5EF4-FFF2-40B4-BE49-F238E27FC236}">
                  <a16:creationId xmlns:a16="http://schemas.microsoft.com/office/drawing/2014/main" id="{52C3B86E-B8C8-4287-B804-517B9BAF2B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1102" y="2054780"/>
              <a:ext cx="2834490" cy="2125869"/>
            </a:xfrm>
            <a:prstGeom prst="rect">
              <a:avLst/>
            </a:prstGeom>
            <a:ln>
              <a:solidFill>
                <a:schemeClr val="tx1"/>
              </a:solidFill>
            </a:ln>
          </p:spPr>
        </p:pic>
        <p:sp>
          <p:nvSpPr>
            <p:cNvPr id="14" name="Rectangle 13">
              <a:extLst>
                <a:ext uri="{FF2B5EF4-FFF2-40B4-BE49-F238E27FC236}">
                  <a16:creationId xmlns:a16="http://schemas.microsoft.com/office/drawing/2014/main" id="{64132D55-D914-4B4F-B9A8-4443D510D7FD}"/>
                </a:ext>
              </a:extLst>
            </p:cNvPr>
            <p:cNvSpPr/>
            <p:nvPr/>
          </p:nvSpPr>
          <p:spPr>
            <a:xfrm>
              <a:off x="6191102" y="4177182"/>
              <a:ext cx="2834490" cy="461665"/>
            </a:xfrm>
            <a:prstGeom prst="rect">
              <a:avLst/>
            </a:prstGeom>
          </p:spPr>
          <p:txBody>
            <a:bodyPr wrap="square">
              <a:spAutoFit/>
            </a:bodyPr>
            <a:lstStyle/>
            <a:p>
              <a:pPr algn="ctr"/>
              <a:r>
                <a:rPr lang="en-US" sz="2400" dirty="0">
                  <a:solidFill>
                    <a:srgbClr val="FFFF00"/>
                  </a:solidFill>
                </a:rPr>
                <a:t>Water Quality</a:t>
              </a:r>
              <a:endParaRPr lang="en-US" sz="2000" dirty="0">
                <a:solidFill>
                  <a:srgbClr val="FFFF00"/>
                </a:solidFill>
              </a:endParaRPr>
            </a:p>
          </p:txBody>
        </p:sp>
        <p:pic>
          <p:nvPicPr>
            <p:cNvPr id="15" name="Picture 14">
              <a:extLst>
                <a:ext uri="{FF2B5EF4-FFF2-40B4-BE49-F238E27FC236}">
                  <a16:creationId xmlns:a16="http://schemas.microsoft.com/office/drawing/2014/main" id="{BAE02379-71DF-430C-BFE0-5ED631DC6EC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181296" y="2054780"/>
              <a:ext cx="2834490" cy="2140875"/>
            </a:xfrm>
            <a:prstGeom prst="rect">
              <a:avLst/>
            </a:prstGeom>
            <a:ln>
              <a:solidFill>
                <a:schemeClr val="tx1"/>
              </a:solidFill>
            </a:ln>
          </p:spPr>
        </p:pic>
        <p:sp>
          <p:nvSpPr>
            <p:cNvPr id="16" name="Rectangle 15">
              <a:extLst>
                <a:ext uri="{FF2B5EF4-FFF2-40B4-BE49-F238E27FC236}">
                  <a16:creationId xmlns:a16="http://schemas.microsoft.com/office/drawing/2014/main" id="{34C6C965-2C7A-4B77-B2BC-BAC2E0C5CF22}"/>
                </a:ext>
              </a:extLst>
            </p:cNvPr>
            <p:cNvSpPr/>
            <p:nvPr/>
          </p:nvSpPr>
          <p:spPr>
            <a:xfrm>
              <a:off x="9146796" y="4176917"/>
              <a:ext cx="2834490" cy="461665"/>
            </a:xfrm>
            <a:prstGeom prst="rect">
              <a:avLst/>
            </a:prstGeom>
          </p:spPr>
          <p:txBody>
            <a:bodyPr wrap="square">
              <a:spAutoFit/>
            </a:bodyPr>
            <a:lstStyle/>
            <a:p>
              <a:pPr algn="ctr"/>
              <a:r>
                <a:rPr lang="en-US" sz="2400" dirty="0">
                  <a:solidFill>
                    <a:srgbClr val="FFFF00"/>
                  </a:solidFill>
                </a:rPr>
                <a:t>Soil Fertility</a:t>
              </a:r>
              <a:endParaRPr lang="en-US" sz="2000" dirty="0">
                <a:solidFill>
                  <a:srgbClr val="FFFF00"/>
                </a:solidFill>
              </a:endParaRPr>
            </a:p>
          </p:txBody>
        </p:sp>
      </p:grpSp>
      <p:sp>
        <p:nvSpPr>
          <p:cNvPr id="18" name="Content Placeholder 3">
            <a:extLst>
              <a:ext uri="{FF2B5EF4-FFF2-40B4-BE49-F238E27FC236}">
                <a16:creationId xmlns:a16="http://schemas.microsoft.com/office/drawing/2014/main" id="{D1950044-5246-4110-97D5-0EC3FCF9CC62}"/>
              </a:ext>
            </a:extLst>
          </p:cNvPr>
          <p:cNvSpPr txBox="1">
            <a:spLocks/>
          </p:cNvSpPr>
          <p:nvPr/>
        </p:nvSpPr>
        <p:spPr>
          <a:xfrm>
            <a:off x="210712" y="4980572"/>
            <a:ext cx="11902991" cy="189505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3200" dirty="0">
                <a:solidFill>
                  <a:schemeClr val="bg1"/>
                </a:solidFill>
              </a:rPr>
              <a:t>MANY options depending on your goals</a:t>
            </a:r>
          </a:p>
          <a:p>
            <a:pPr>
              <a:buFont typeface="Calibri" panose="020F0502020204030204" pitchFamily="34" charset="0"/>
              <a:buChar char="˗"/>
            </a:pPr>
            <a:r>
              <a:rPr lang="en-US" sz="3200" dirty="0">
                <a:solidFill>
                  <a:schemeClr val="bg1"/>
                </a:solidFill>
              </a:rPr>
              <a:t>Location, equipment, resources, cropping systems, etc.</a:t>
            </a:r>
          </a:p>
          <a:p>
            <a:pPr>
              <a:buFont typeface="Calibri" panose="020F0502020204030204" pitchFamily="34" charset="0"/>
              <a:buChar char="˗"/>
            </a:pPr>
            <a:r>
              <a:rPr lang="en-US" sz="3200" dirty="0">
                <a:solidFill>
                  <a:schemeClr val="bg1"/>
                </a:solidFill>
              </a:rPr>
              <a:t>Acres vary in GA….not a fit for everyone BUT need to understand barriers </a:t>
            </a:r>
            <a:endParaRPr lang="en-US" sz="1800" dirty="0">
              <a:solidFill>
                <a:schemeClr val="bg1"/>
              </a:solidFill>
            </a:endParaRPr>
          </a:p>
          <a:p>
            <a:pPr>
              <a:buFont typeface="Calibri" panose="020F0502020204030204" pitchFamily="34" charset="0"/>
              <a:buChar char="˗"/>
            </a:pPr>
            <a:endParaRPr lang="en-US" sz="2000" dirty="0">
              <a:solidFill>
                <a:schemeClr val="bg1"/>
              </a:solidFill>
            </a:endParaRPr>
          </a:p>
          <a:p>
            <a:pPr>
              <a:buFont typeface="Calibri" panose="020F0502020204030204" pitchFamily="34" charset="0"/>
              <a:buChar char="˗"/>
            </a:pPr>
            <a:endParaRPr lang="en-US" sz="2000" dirty="0">
              <a:solidFill>
                <a:schemeClr val="bg1"/>
              </a:solidFill>
            </a:endParaRPr>
          </a:p>
        </p:txBody>
      </p:sp>
    </p:spTree>
    <p:extLst>
      <p:ext uri="{BB962C8B-B14F-4D97-AF65-F5344CB8AC3E}">
        <p14:creationId xmlns:p14="http://schemas.microsoft.com/office/powerpoint/2010/main" val="1769990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6228" y="1392574"/>
            <a:ext cx="8221211" cy="5276672"/>
          </a:xfrm>
        </p:spPr>
        <p:txBody>
          <a:bodyPr>
            <a:normAutofit/>
          </a:bodyPr>
          <a:lstStyle/>
          <a:p>
            <a:r>
              <a:rPr lang="en-US" sz="4000" dirty="0">
                <a:solidFill>
                  <a:schemeClr val="bg1"/>
                </a:solidFill>
              </a:rPr>
              <a:t>What species to plant?</a:t>
            </a:r>
          </a:p>
          <a:p>
            <a:pPr lvl="1">
              <a:buFont typeface="Calibri" panose="020F0502020204030204" pitchFamily="34" charset="0"/>
              <a:buChar char="˗"/>
            </a:pPr>
            <a:r>
              <a:rPr lang="en-US" sz="3200" dirty="0">
                <a:solidFill>
                  <a:schemeClr val="bg1"/>
                </a:solidFill>
              </a:rPr>
              <a:t>Benefits/value of each</a:t>
            </a:r>
          </a:p>
          <a:p>
            <a:r>
              <a:rPr lang="en-US" sz="4000" dirty="0">
                <a:solidFill>
                  <a:schemeClr val="bg1"/>
                </a:solidFill>
              </a:rPr>
              <a:t>When to plant/terminate?</a:t>
            </a:r>
          </a:p>
          <a:p>
            <a:pPr lvl="1">
              <a:buFont typeface="Calibri" panose="020F0502020204030204" pitchFamily="34" charset="0"/>
              <a:buChar char="˗"/>
            </a:pPr>
            <a:r>
              <a:rPr lang="en-US" sz="3200" dirty="0">
                <a:solidFill>
                  <a:schemeClr val="bg1"/>
                </a:solidFill>
              </a:rPr>
              <a:t>Pros/Cons</a:t>
            </a:r>
          </a:p>
          <a:p>
            <a:r>
              <a:rPr lang="en-US" sz="4000" dirty="0">
                <a:solidFill>
                  <a:schemeClr val="bg1"/>
                </a:solidFill>
              </a:rPr>
              <a:t>Value of cover crops to farm:</a:t>
            </a:r>
          </a:p>
          <a:p>
            <a:pPr lvl="1">
              <a:buFont typeface="Calibri" panose="020F0502020204030204" pitchFamily="34" charset="0"/>
              <a:buChar char="˗"/>
            </a:pPr>
            <a:r>
              <a:rPr lang="en-US" sz="3200" dirty="0">
                <a:solidFill>
                  <a:schemeClr val="bg1"/>
                </a:solidFill>
              </a:rPr>
              <a:t>Economic/Environmental </a:t>
            </a:r>
          </a:p>
          <a:p>
            <a:pPr lvl="1">
              <a:buFont typeface="Calibri" panose="020F0502020204030204" pitchFamily="34" charset="0"/>
              <a:buChar char="˗"/>
            </a:pPr>
            <a:r>
              <a:rPr lang="en-US" sz="3200" dirty="0">
                <a:solidFill>
                  <a:schemeClr val="bg1"/>
                </a:solidFill>
              </a:rPr>
              <a:t>Pesticide stewardship??</a:t>
            </a:r>
          </a:p>
          <a:p>
            <a:pPr lvl="2">
              <a:buFont typeface="Courier New" panose="02070309020205020404" pitchFamily="49" charset="0"/>
              <a:buChar char="o"/>
            </a:pPr>
            <a:r>
              <a:rPr lang="en-US" sz="2800" dirty="0">
                <a:solidFill>
                  <a:schemeClr val="bg1"/>
                </a:solidFill>
              </a:rPr>
              <a:t>Mitigation points for pesticide use</a:t>
            </a: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Cover Crops</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8" name="Content Placeholder 3">
            <a:extLst>
              <a:ext uri="{FF2B5EF4-FFF2-40B4-BE49-F238E27FC236}">
                <a16:creationId xmlns:a16="http://schemas.microsoft.com/office/drawing/2014/main" id="{D1950044-5246-4110-97D5-0EC3FCF9CC62}"/>
              </a:ext>
            </a:extLst>
          </p:cNvPr>
          <p:cNvSpPr txBox="1">
            <a:spLocks/>
          </p:cNvSpPr>
          <p:nvPr/>
        </p:nvSpPr>
        <p:spPr>
          <a:xfrm>
            <a:off x="210712" y="4980572"/>
            <a:ext cx="11770573" cy="189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alibri" panose="020F0502020204030204" pitchFamily="34" charset="0"/>
              <a:buChar char="˗"/>
            </a:pPr>
            <a:endParaRPr lang="en-US" sz="1800" dirty="0">
              <a:solidFill>
                <a:schemeClr val="bg1"/>
              </a:solidFill>
            </a:endParaRPr>
          </a:p>
          <a:p>
            <a:pPr>
              <a:buFont typeface="Calibri" panose="020F0502020204030204" pitchFamily="34" charset="0"/>
              <a:buChar char="˗"/>
            </a:pPr>
            <a:endParaRPr lang="en-US" sz="2000" dirty="0">
              <a:solidFill>
                <a:schemeClr val="bg1"/>
              </a:solidFill>
            </a:endParaRPr>
          </a:p>
          <a:p>
            <a:pPr>
              <a:buFont typeface="Calibri" panose="020F0502020204030204" pitchFamily="34" charset="0"/>
              <a:buChar char="˗"/>
            </a:pPr>
            <a:endParaRPr lang="en-US" sz="2000" dirty="0">
              <a:solidFill>
                <a:schemeClr val="bg1"/>
              </a:solidFill>
            </a:endParaRPr>
          </a:p>
        </p:txBody>
      </p:sp>
      <p:pic>
        <p:nvPicPr>
          <p:cNvPr id="2" name="Picture 1">
            <a:extLst>
              <a:ext uri="{FF2B5EF4-FFF2-40B4-BE49-F238E27FC236}">
                <a16:creationId xmlns:a16="http://schemas.microsoft.com/office/drawing/2014/main" id="{D26535EA-408B-4A47-83A0-16026ABFC668}"/>
              </a:ext>
            </a:extLst>
          </p:cNvPr>
          <p:cNvPicPr>
            <a:picLocks noChangeAspect="1"/>
          </p:cNvPicPr>
          <p:nvPr/>
        </p:nvPicPr>
        <p:blipFill>
          <a:blip r:embed="rId3"/>
          <a:stretch>
            <a:fillRect/>
          </a:stretch>
        </p:blipFill>
        <p:spPr>
          <a:xfrm>
            <a:off x="7617204" y="1224791"/>
            <a:ext cx="4338914" cy="2438469"/>
          </a:xfrm>
          <a:prstGeom prst="rect">
            <a:avLst/>
          </a:prstGeom>
          <a:ln>
            <a:solidFill>
              <a:schemeClr val="tx1"/>
            </a:solidFill>
          </a:ln>
        </p:spPr>
      </p:pic>
      <p:pic>
        <p:nvPicPr>
          <p:cNvPr id="3" name="Picture 2">
            <a:extLst>
              <a:ext uri="{FF2B5EF4-FFF2-40B4-BE49-F238E27FC236}">
                <a16:creationId xmlns:a16="http://schemas.microsoft.com/office/drawing/2014/main" id="{A39427B3-D7CC-4CE8-9AE1-60E5D443D3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17205" y="3826944"/>
            <a:ext cx="4338914" cy="2842303"/>
          </a:xfrm>
          <a:prstGeom prst="rect">
            <a:avLst/>
          </a:prstGeom>
          <a:ln>
            <a:solidFill>
              <a:schemeClr val="tx1"/>
            </a:solidFill>
          </a:ln>
        </p:spPr>
      </p:pic>
    </p:spTree>
    <p:extLst>
      <p:ext uri="{BB962C8B-B14F-4D97-AF65-F5344CB8AC3E}">
        <p14:creationId xmlns:p14="http://schemas.microsoft.com/office/powerpoint/2010/main" val="1783091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38CB43-F5B7-4D25-8175-B7FD90A05B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78499" y="2046123"/>
            <a:ext cx="2834490" cy="2140874"/>
          </a:xfrm>
          <a:prstGeom prst="rect">
            <a:avLst/>
          </a:prstGeom>
          <a:ln>
            <a:solidFill>
              <a:schemeClr val="tx1"/>
            </a:solidFill>
          </a:ln>
        </p:spPr>
      </p:pic>
      <p:pic>
        <p:nvPicPr>
          <p:cNvPr id="8" name="Picture 7">
            <a:extLst>
              <a:ext uri="{FF2B5EF4-FFF2-40B4-BE49-F238E27FC236}">
                <a16:creationId xmlns:a16="http://schemas.microsoft.com/office/drawing/2014/main" id="{AD4177BE-C411-4D0B-A6D2-F65517E1B0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91098" y="2046123"/>
            <a:ext cx="2834493" cy="2140875"/>
          </a:xfrm>
          <a:prstGeom prst="rect">
            <a:avLst/>
          </a:prstGeom>
          <a:ln>
            <a:solidFill>
              <a:schemeClr val="tx1"/>
            </a:solidFill>
          </a:ln>
        </p:spPr>
      </p:pic>
      <p:pic>
        <p:nvPicPr>
          <p:cNvPr id="3" name="Picture 2">
            <a:extLst>
              <a:ext uri="{FF2B5EF4-FFF2-40B4-BE49-F238E27FC236}">
                <a16:creationId xmlns:a16="http://schemas.microsoft.com/office/drawing/2014/main" id="{E6A4AF3A-1AFE-4DE1-A0E1-CE735E5DD8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00906" y="2046391"/>
            <a:ext cx="2834492" cy="2122135"/>
          </a:xfrm>
          <a:prstGeom prst="rect">
            <a:avLst/>
          </a:prstGeom>
          <a:ln>
            <a:solidFill>
              <a:schemeClr val="tx1"/>
            </a:solidFill>
          </a:ln>
        </p:spPr>
      </p:pic>
      <p:pic>
        <p:nvPicPr>
          <p:cNvPr id="2" name="Picture 1">
            <a:extLst>
              <a:ext uri="{FF2B5EF4-FFF2-40B4-BE49-F238E27FC236}">
                <a16:creationId xmlns:a16="http://schemas.microsoft.com/office/drawing/2014/main" id="{3026E51F-9AD1-4EEF-AA60-5B0C11DA44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5789" y="2046392"/>
            <a:ext cx="2849414" cy="2122134"/>
          </a:xfrm>
          <a:prstGeom prst="rect">
            <a:avLst/>
          </a:prstGeom>
          <a:ln>
            <a:solidFill>
              <a:schemeClr val="tx1"/>
            </a:solidFill>
          </a:ln>
        </p:spPr>
      </p:pic>
      <p:sp>
        <p:nvSpPr>
          <p:cNvPr id="4" name="Content Placeholder 3"/>
          <p:cNvSpPr>
            <a:spLocks noGrp="1"/>
          </p:cNvSpPr>
          <p:nvPr>
            <p:ph idx="1"/>
          </p:nvPr>
        </p:nvSpPr>
        <p:spPr>
          <a:xfrm>
            <a:off x="210712" y="1207470"/>
            <a:ext cx="11520622" cy="1272164"/>
          </a:xfrm>
        </p:spPr>
        <p:txBody>
          <a:bodyPr>
            <a:normAutofit/>
          </a:bodyPr>
          <a:lstStyle/>
          <a:p>
            <a:r>
              <a:rPr lang="en-US" sz="4000" dirty="0">
                <a:solidFill>
                  <a:schemeClr val="bg1"/>
                </a:solidFill>
              </a:rPr>
              <a:t>Numerous environmental/ecological benefits:</a:t>
            </a:r>
            <a:endParaRPr lang="en-US" sz="1400" i="1" u="sng"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alibri Light" panose="020F0302020204030204"/>
                <a:ea typeface="+mj-ea"/>
                <a:cs typeface="Calibri" panose="020F0502020204030204" pitchFamily="34" charset="0"/>
              </a:rPr>
              <a:t>Erosion/Runoff Mitigation</a:t>
            </a:r>
          </a:p>
        </p:txBody>
      </p:sp>
      <p:cxnSp>
        <p:nvCxnSpPr>
          <p:cNvPr id="7" name="Straight Connector 6"/>
          <p:cNvCxnSpPr/>
          <p:nvPr/>
        </p:nvCxnSpPr>
        <p:spPr>
          <a:xfrm>
            <a:off x="0" y="1064305"/>
            <a:ext cx="121920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10E7DF1B-162A-43E5-BBDA-61B584540572}"/>
              </a:ext>
            </a:extLst>
          </p:cNvPr>
          <p:cNvSpPr/>
          <p:nvPr/>
        </p:nvSpPr>
        <p:spPr>
          <a:xfrm>
            <a:off x="210713" y="4172588"/>
            <a:ext cx="2834490" cy="461665"/>
          </a:xfrm>
          <a:prstGeom prst="rect">
            <a:avLst/>
          </a:prstGeom>
        </p:spPr>
        <p:txBody>
          <a:bodyPr wrap="square">
            <a:spAutoFit/>
          </a:bodyPr>
          <a:lstStyle/>
          <a:p>
            <a:pPr algn="ctr"/>
            <a:r>
              <a:rPr lang="en-US" sz="2400" dirty="0">
                <a:solidFill>
                  <a:srgbClr val="FFFF00"/>
                </a:solidFill>
              </a:rPr>
              <a:t>Conservation Tillage</a:t>
            </a:r>
            <a:endParaRPr lang="en-US" sz="2000" dirty="0">
              <a:solidFill>
                <a:srgbClr val="FFFF00"/>
              </a:solidFill>
            </a:endParaRPr>
          </a:p>
        </p:txBody>
      </p:sp>
      <p:sp>
        <p:nvSpPr>
          <p:cNvPr id="12" name="Rectangle 11">
            <a:extLst>
              <a:ext uri="{FF2B5EF4-FFF2-40B4-BE49-F238E27FC236}">
                <a16:creationId xmlns:a16="http://schemas.microsoft.com/office/drawing/2014/main" id="{1CE78004-E4DA-43EE-ACA4-6A7FC783BC5D}"/>
              </a:ext>
            </a:extLst>
          </p:cNvPr>
          <p:cNvSpPr/>
          <p:nvPr/>
        </p:nvSpPr>
        <p:spPr>
          <a:xfrm>
            <a:off x="3200908" y="4168793"/>
            <a:ext cx="2834490" cy="461665"/>
          </a:xfrm>
          <a:prstGeom prst="rect">
            <a:avLst/>
          </a:prstGeom>
        </p:spPr>
        <p:txBody>
          <a:bodyPr wrap="square">
            <a:spAutoFit/>
          </a:bodyPr>
          <a:lstStyle/>
          <a:p>
            <a:pPr algn="ctr"/>
            <a:r>
              <a:rPr lang="en-US" sz="2400" dirty="0">
                <a:solidFill>
                  <a:srgbClr val="FFFF00"/>
                </a:solidFill>
              </a:rPr>
              <a:t>Grassed Waterways</a:t>
            </a:r>
            <a:endParaRPr lang="en-US" sz="2000" dirty="0">
              <a:solidFill>
                <a:srgbClr val="FFFF00"/>
              </a:solidFill>
            </a:endParaRPr>
          </a:p>
        </p:txBody>
      </p:sp>
      <p:sp>
        <p:nvSpPr>
          <p:cNvPr id="14" name="Rectangle 13">
            <a:extLst>
              <a:ext uri="{FF2B5EF4-FFF2-40B4-BE49-F238E27FC236}">
                <a16:creationId xmlns:a16="http://schemas.microsoft.com/office/drawing/2014/main" id="{64132D55-D914-4B4F-B9A8-4443D510D7FD}"/>
              </a:ext>
            </a:extLst>
          </p:cNvPr>
          <p:cNvSpPr/>
          <p:nvPr/>
        </p:nvSpPr>
        <p:spPr>
          <a:xfrm>
            <a:off x="6191101" y="4168793"/>
            <a:ext cx="2834490" cy="461665"/>
          </a:xfrm>
          <a:prstGeom prst="rect">
            <a:avLst/>
          </a:prstGeom>
        </p:spPr>
        <p:txBody>
          <a:bodyPr wrap="square">
            <a:spAutoFit/>
          </a:bodyPr>
          <a:lstStyle/>
          <a:p>
            <a:pPr algn="ctr"/>
            <a:r>
              <a:rPr lang="en-US" sz="2400" dirty="0">
                <a:solidFill>
                  <a:srgbClr val="FFFF00"/>
                </a:solidFill>
              </a:rPr>
              <a:t>Filter/Prairie Strips</a:t>
            </a:r>
            <a:endParaRPr lang="en-US" sz="2000" dirty="0">
              <a:solidFill>
                <a:srgbClr val="FFFF00"/>
              </a:solidFill>
            </a:endParaRPr>
          </a:p>
        </p:txBody>
      </p:sp>
      <p:sp>
        <p:nvSpPr>
          <p:cNvPr id="16" name="Rectangle 15">
            <a:extLst>
              <a:ext uri="{FF2B5EF4-FFF2-40B4-BE49-F238E27FC236}">
                <a16:creationId xmlns:a16="http://schemas.microsoft.com/office/drawing/2014/main" id="{34C6C965-2C7A-4B77-B2BC-BAC2E0C5CF22}"/>
              </a:ext>
            </a:extLst>
          </p:cNvPr>
          <p:cNvSpPr/>
          <p:nvPr/>
        </p:nvSpPr>
        <p:spPr>
          <a:xfrm>
            <a:off x="9146795" y="4168528"/>
            <a:ext cx="2834490" cy="461665"/>
          </a:xfrm>
          <a:prstGeom prst="rect">
            <a:avLst/>
          </a:prstGeom>
        </p:spPr>
        <p:txBody>
          <a:bodyPr wrap="square">
            <a:spAutoFit/>
          </a:bodyPr>
          <a:lstStyle/>
          <a:p>
            <a:pPr algn="ctr"/>
            <a:r>
              <a:rPr lang="en-US" sz="2400" dirty="0">
                <a:solidFill>
                  <a:srgbClr val="FFFF00"/>
                </a:solidFill>
              </a:rPr>
              <a:t>Terrace/Contours</a:t>
            </a:r>
            <a:endParaRPr lang="en-US" sz="2000" dirty="0">
              <a:solidFill>
                <a:srgbClr val="FFFF00"/>
              </a:solidFill>
            </a:endParaRPr>
          </a:p>
        </p:txBody>
      </p:sp>
      <p:sp>
        <p:nvSpPr>
          <p:cNvPr id="18" name="Content Placeholder 3">
            <a:extLst>
              <a:ext uri="{FF2B5EF4-FFF2-40B4-BE49-F238E27FC236}">
                <a16:creationId xmlns:a16="http://schemas.microsoft.com/office/drawing/2014/main" id="{D1950044-5246-4110-97D5-0EC3FCF9CC62}"/>
              </a:ext>
            </a:extLst>
          </p:cNvPr>
          <p:cNvSpPr txBox="1">
            <a:spLocks/>
          </p:cNvSpPr>
          <p:nvPr/>
        </p:nvSpPr>
        <p:spPr>
          <a:xfrm>
            <a:off x="210712" y="4980572"/>
            <a:ext cx="11770573" cy="189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3200" dirty="0">
                <a:solidFill>
                  <a:schemeClr val="bg1"/>
                </a:solidFill>
              </a:rPr>
              <a:t>Landscape, equipment, resources, cropping system, etc.</a:t>
            </a:r>
          </a:p>
          <a:p>
            <a:pPr>
              <a:buFont typeface="Calibri" panose="020F0502020204030204" pitchFamily="34" charset="0"/>
              <a:buChar char="˗"/>
            </a:pPr>
            <a:r>
              <a:rPr lang="en-US" sz="3200" dirty="0">
                <a:solidFill>
                  <a:schemeClr val="bg1"/>
                </a:solidFill>
              </a:rPr>
              <a:t>Support overall health of the land and the farm</a:t>
            </a:r>
          </a:p>
          <a:p>
            <a:pPr>
              <a:buFont typeface="Calibri" panose="020F0502020204030204" pitchFamily="34" charset="0"/>
              <a:buChar char="˗"/>
            </a:pPr>
            <a:r>
              <a:rPr lang="en-US" sz="3200" dirty="0">
                <a:solidFill>
                  <a:schemeClr val="bg1"/>
                </a:solidFill>
              </a:rPr>
              <a:t>Need to understand barriers to implementation</a:t>
            </a:r>
          </a:p>
          <a:p>
            <a:pPr lvl="1">
              <a:buFont typeface="Calibri" panose="020F0502020204030204" pitchFamily="34" charset="0"/>
              <a:buChar char="˗"/>
            </a:pPr>
            <a:endParaRPr lang="en-US" sz="1800" dirty="0">
              <a:solidFill>
                <a:schemeClr val="bg1"/>
              </a:solidFill>
            </a:endParaRPr>
          </a:p>
          <a:p>
            <a:pPr>
              <a:buFont typeface="Calibri" panose="020F0502020204030204" pitchFamily="34" charset="0"/>
              <a:buChar char="˗"/>
            </a:pPr>
            <a:endParaRPr lang="en-US" sz="2000" dirty="0">
              <a:solidFill>
                <a:schemeClr val="bg1"/>
              </a:solidFill>
            </a:endParaRPr>
          </a:p>
          <a:p>
            <a:pPr>
              <a:buFont typeface="Calibri" panose="020F0502020204030204" pitchFamily="34" charset="0"/>
              <a:buChar char="˗"/>
            </a:pPr>
            <a:endParaRPr lang="en-US" sz="2000" dirty="0">
              <a:solidFill>
                <a:schemeClr val="bg1"/>
              </a:solidFill>
            </a:endParaRPr>
          </a:p>
        </p:txBody>
      </p:sp>
    </p:spTree>
    <p:extLst>
      <p:ext uri="{BB962C8B-B14F-4D97-AF65-F5344CB8AC3E}">
        <p14:creationId xmlns:p14="http://schemas.microsoft.com/office/powerpoint/2010/main" val="1295121477"/>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2080</Words>
  <Application>Microsoft Office PowerPoint</Application>
  <PresentationFormat>Widescreen</PresentationFormat>
  <Paragraphs>224</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Century Gothic</vt:lpstr>
      <vt:lpstr>Courier New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Randell Singleton</dc:creator>
  <cp:lastModifiedBy>Eric P. Prostko</cp:lastModifiedBy>
  <cp:revision>22</cp:revision>
  <cp:lastPrinted>2023-12-05T20:29:35Z</cp:lastPrinted>
  <dcterms:created xsi:type="dcterms:W3CDTF">2023-11-29T20:27:36Z</dcterms:created>
  <dcterms:modified xsi:type="dcterms:W3CDTF">2023-12-20T16:04:26Z</dcterms:modified>
</cp:coreProperties>
</file>