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3" r:id="rId4"/>
    <p:sldMasterId id="2147484034" r:id="rId5"/>
    <p:sldMasterId id="2147484115" r:id="rId6"/>
    <p:sldMasterId id="2147484130" r:id="rId7"/>
    <p:sldMasterId id="2147484142" r:id="rId8"/>
    <p:sldMasterId id="2147484167" r:id="rId9"/>
    <p:sldMasterId id="2147484179" r:id="rId10"/>
    <p:sldMasterId id="2147484191" r:id="rId11"/>
    <p:sldMasterId id="2147484212" r:id="rId12"/>
  </p:sldMasterIdLst>
  <p:notesMasterIdLst>
    <p:notesMasterId r:id="rId52"/>
  </p:notesMasterIdLst>
  <p:sldIdLst>
    <p:sldId id="392" r:id="rId13"/>
    <p:sldId id="681" r:id="rId14"/>
    <p:sldId id="720" r:id="rId15"/>
    <p:sldId id="1753" r:id="rId16"/>
    <p:sldId id="2022" r:id="rId17"/>
    <p:sldId id="961" r:id="rId18"/>
    <p:sldId id="1750" r:id="rId19"/>
    <p:sldId id="2073" r:id="rId20"/>
    <p:sldId id="2023" r:id="rId21"/>
    <p:sldId id="2083" r:id="rId22"/>
    <p:sldId id="716" r:id="rId23"/>
    <p:sldId id="736" r:id="rId24"/>
    <p:sldId id="722" r:id="rId25"/>
    <p:sldId id="2024" r:id="rId26"/>
    <p:sldId id="2074" r:id="rId27"/>
    <p:sldId id="2025" r:id="rId28"/>
    <p:sldId id="2084" r:id="rId29"/>
    <p:sldId id="714" r:id="rId30"/>
    <p:sldId id="960" r:id="rId31"/>
    <p:sldId id="1751" r:id="rId32"/>
    <p:sldId id="2079" r:id="rId33"/>
    <p:sldId id="2043" r:id="rId34"/>
    <p:sldId id="2078" r:id="rId35"/>
    <p:sldId id="2082" r:id="rId36"/>
    <p:sldId id="413" r:id="rId37"/>
    <p:sldId id="1752" r:id="rId38"/>
    <p:sldId id="421" r:id="rId39"/>
    <p:sldId id="422" r:id="rId40"/>
    <p:sldId id="712" r:id="rId41"/>
    <p:sldId id="426" r:id="rId42"/>
    <p:sldId id="934" r:id="rId43"/>
    <p:sldId id="459" r:id="rId44"/>
    <p:sldId id="920" r:id="rId45"/>
    <p:sldId id="1755" r:id="rId46"/>
    <p:sldId id="922" r:id="rId47"/>
    <p:sldId id="657" r:id="rId48"/>
    <p:sldId id="1754" r:id="rId49"/>
    <p:sldId id="923" r:id="rId50"/>
    <p:sldId id="430" r:id="rId51"/>
  </p:sldIdLst>
  <p:sldSz cx="9144000" cy="6858000" type="screen4x3"/>
  <p:notesSz cx="7053263" cy="93567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P. Prostko" userId="57af0305-f4ff-4cda-9e98-7abbd193299d" providerId="ADAL" clId="{F0072493-6C27-49DA-B61B-C72AA65BCD1E}"/>
    <pc:docChg chg="custSel addSld modSld">
      <pc:chgData name="Eric P. Prostko" userId="57af0305-f4ff-4cda-9e98-7abbd193299d" providerId="ADAL" clId="{F0072493-6C27-49DA-B61B-C72AA65BCD1E}" dt="2023-11-24T13:31:02.801" v="175" actId="20577"/>
      <pc:docMkLst>
        <pc:docMk/>
      </pc:docMkLst>
      <pc:sldChg chg="addSp delSp modSp add">
        <pc:chgData name="Eric P. Prostko" userId="57af0305-f4ff-4cda-9e98-7abbd193299d" providerId="ADAL" clId="{F0072493-6C27-49DA-B61B-C72AA65BCD1E}" dt="2023-11-24T13:31:02.801" v="175" actId="20577"/>
        <pc:sldMkLst>
          <pc:docMk/>
          <pc:sldMk cId="4098299691" sldId="2084"/>
        </pc:sldMkLst>
        <pc:spChg chg="mod">
          <ac:chgData name="Eric P. Prostko" userId="57af0305-f4ff-4cda-9e98-7abbd193299d" providerId="ADAL" clId="{F0072493-6C27-49DA-B61B-C72AA65BCD1E}" dt="2023-11-24T13:31:02.801" v="175" actId="20577"/>
          <ac:spMkLst>
            <pc:docMk/>
            <pc:sldMk cId="4098299691" sldId="2084"/>
            <ac:spMk id="2" creationId="{2BDBDC3A-E767-41B6-88A6-3D9BF00A8779}"/>
          </ac:spMkLst>
        </pc:spChg>
        <pc:spChg chg="mod">
          <ac:chgData name="Eric P. Prostko" userId="57af0305-f4ff-4cda-9e98-7abbd193299d" providerId="ADAL" clId="{F0072493-6C27-49DA-B61B-C72AA65BCD1E}" dt="2023-11-24T13:27:35.353" v="133" actId="20577"/>
          <ac:spMkLst>
            <pc:docMk/>
            <pc:sldMk cId="4098299691" sldId="2084"/>
            <ac:spMk id="3" creationId="{6E3BF50C-16AE-4125-A68A-6F1EDAFA16E0}"/>
          </ac:spMkLst>
        </pc:spChg>
        <pc:spChg chg="del">
          <ac:chgData name="Eric P. Prostko" userId="57af0305-f4ff-4cda-9e98-7abbd193299d" providerId="ADAL" clId="{F0072493-6C27-49DA-B61B-C72AA65BCD1E}" dt="2023-11-24T13:26:54.266" v="107"/>
          <ac:spMkLst>
            <pc:docMk/>
            <pc:sldMk cId="4098299691" sldId="2084"/>
            <ac:spMk id="4" creationId="{B2B4647B-2FF3-4DEC-A776-E47068DC557B}"/>
          </ac:spMkLst>
        </pc:spChg>
        <pc:spChg chg="add del mod">
          <ac:chgData name="Eric P. Prostko" userId="57af0305-f4ff-4cda-9e98-7abbd193299d" providerId="ADAL" clId="{F0072493-6C27-49DA-B61B-C72AA65BCD1E}" dt="2023-11-24T13:29:11.908" v="134"/>
          <ac:spMkLst>
            <pc:docMk/>
            <pc:sldMk cId="4098299691" sldId="2084"/>
            <ac:spMk id="6" creationId="{785D87F3-36BC-4607-B056-3D4516A8D7AB}"/>
          </ac:spMkLst>
        </pc:spChg>
        <pc:picChg chg="add del mod">
          <ac:chgData name="Eric P. Prostko" userId="57af0305-f4ff-4cda-9e98-7abbd193299d" providerId="ADAL" clId="{F0072493-6C27-49DA-B61B-C72AA65BCD1E}" dt="2023-11-24T13:26:57.744" v="108"/>
          <ac:picMkLst>
            <pc:docMk/>
            <pc:sldMk cId="4098299691" sldId="2084"/>
            <ac:picMk id="5" creationId="{4FBD193C-ADC5-4D72-B22B-EE26BEC65689}"/>
          </ac:picMkLst>
        </pc:picChg>
        <pc:picChg chg="add mod modCrop">
          <ac:chgData name="Eric P. Prostko" userId="57af0305-f4ff-4cda-9e98-7abbd193299d" providerId="ADAL" clId="{F0072493-6C27-49DA-B61B-C72AA65BCD1E}" dt="2023-11-24T13:29:47.078" v="168" actId="1076"/>
          <ac:picMkLst>
            <pc:docMk/>
            <pc:sldMk cId="4098299691" sldId="2084"/>
            <ac:picMk id="7" creationId="{E301CEA5-5E8F-4ED6-8DA1-380390231F0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Yield (Bu/A)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1592300962379697E-2"/>
          <c:y val="0.11137510936132983"/>
          <c:w val="0.93143239039564496"/>
          <c:h val="0.73770888013998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HPPD Herbicide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None</c:v>
                </c:pt>
                <c:pt idx="1">
                  <c:v>Laudis (3 oz/A)</c:v>
                </c:pt>
                <c:pt idx="2">
                  <c:v>Callisto (3 oz/A)</c:v>
                </c:pt>
                <c:pt idx="3">
                  <c:v>Shieldex (1.35 oz/A)</c:v>
                </c:pt>
                <c:pt idx="4">
                  <c:v>Impact (1.25 oz/A)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91</c:v>
                </c:pt>
                <c:pt idx="1">
                  <c:v>92</c:v>
                </c:pt>
                <c:pt idx="2">
                  <c:v>93</c:v>
                </c:pt>
                <c:pt idx="3">
                  <c:v>64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6F-44E0-AABA-09B8C8F6A9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3443408"/>
        <c:axId val="623445376"/>
      </c:barChart>
      <c:catAx>
        <c:axId val="62344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445376"/>
        <c:crosses val="autoZero"/>
        <c:auto val="1"/>
        <c:lblAlgn val="ctr"/>
        <c:lblOffset val="100"/>
        <c:noMultiLvlLbl val="0"/>
      </c:catAx>
      <c:valAx>
        <c:axId val="62344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443408"/>
        <c:crosses val="autoZero"/>
        <c:crossBetween val="between"/>
        <c:majorUnit val="20"/>
      </c:valAx>
      <c:spPr>
        <a:solidFill>
          <a:schemeClr val="tx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EEE51-2C2D-4DF0-A5DB-0168089C805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45000"/>
            <a:ext cx="5643563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6825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86825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CF0EC-5B4E-4F08-80E5-9198173F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4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D7FFC-6CB0-4B09-88E0-66A591A91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577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CF0EC-5B4E-4F08-80E5-9198173F1D2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05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1416F9B-C4BE-4499-AA78-5412D8F41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34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CDEC-6DD9-4202-8B20-879A51D7C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950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8604-69C6-41A5-9BBE-AC696D3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133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78DAC-A1E8-4F3E-8ACE-B117FF88F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967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BFFD-D594-4361-84E0-9469AE22A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262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EB3B-BDF0-4C3D-8784-EE67DB14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63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7020-D95E-4972-9F64-2FC32E785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872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FD68-CD5F-482D-98BB-F1D73FD15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995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3AF6-5A35-4927-9FBF-71D867676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493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C556F-5E96-46E9-936A-4F2C4CB0B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70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CDEC-6DD9-4202-8B20-879A51D7C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195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529-9507-4EA4-BA78-E2663D280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1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529-9507-4EA4-BA78-E2663D280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527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21CA-FD39-4213-B936-F97955DF6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095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0034-17A7-4D17-8D0C-DE05A4D58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780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7E879-4D81-4B3F-BD6A-C2F8B64E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159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1F1D-E33C-417C-BED7-2CD94B167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25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2982D-03D1-4593-B3BC-A258B423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241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2F2F-0C5A-41A6-926A-7BA716A96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090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1462-C069-4CB9-8A9A-5D968C4CC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625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4FB97-3D06-4C85-8FD2-16E8CBAC7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627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5FCBD-6E5E-4DDF-B550-7FDF6E88A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424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fld id="{3B1729A5-F10A-4D7E-AE97-36AAC9A38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31337"/>
      </p:ext>
    </p:extLst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21CA-FD39-4213-B936-F97955DF6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481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CAC892-C30F-4788-8295-9939C667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9484"/>
      </p:ext>
    </p:extLst>
  </p:cSld>
  <p:clrMapOvr>
    <a:masterClrMapping/>
  </p:clrMapOvr>
  <p:transition spd="slow">
    <p:circl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1472EA-3560-4DEE-8BDE-022E241BE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91280"/>
      </p:ext>
    </p:extLst>
  </p:cSld>
  <p:clrMapOvr>
    <a:masterClrMapping/>
  </p:clrMapOvr>
  <p:transition spd="slow">
    <p:circl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7C37AE-8CBA-4662-9B99-E888A74E5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2648"/>
      </p:ext>
    </p:extLst>
  </p:cSld>
  <p:clrMapOvr>
    <a:masterClrMapping/>
  </p:clrMapOvr>
  <p:transition spd="slow">
    <p:circl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50F9F1-1390-4D22-A937-0226FDA77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05295"/>
      </p:ext>
    </p:extLst>
  </p:cSld>
  <p:clrMapOvr>
    <a:masterClrMapping/>
  </p:clrMapOvr>
  <p:transition spd="slow">
    <p:circl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8CE536-1C6E-4BDC-98AA-12B35ED6C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71037"/>
      </p:ext>
    </p:extLst>
  </p:cSld>
  <p:clrMapOvr>
    <a:masterClrMapping/>
  </p:clrMapOvr>
  <p:transition spd="slow">
    <p:circl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AD83A4-D567-4DF9-9FF4-B3757A9BB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43854"/>
      </p:ext>
    </p:extLst>
  </p:cSld>
  <p:clrMapOvr>
    <a:masterClrMapping/>
  </p:clrMapOvr>
  <p:transition spd="slow">
    <p:circl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9FB744-3942-4FE7-8D79-69D1276B1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87776"/>
      </p:ext>
    </p:extLst>
  </p:cSld>
  <p:clrMapOvr>
    <a:masterClrMapping/>
  </p:clrMapOvr>
  <p:transition spd="slow">
    <p:circl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A80ABC-692E-4BDE-9086-827B1B781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07608"/>
      </p:ext>
    </p:extLst>
  </p:cSld>
  <p:clrMapOvr>
    <a:masterClrMapping/>
  </p:clrMapOvr>
  <p:transition spd="slow">
    <p:circl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31162C-CFFC-4D5C-8918-92F30A33E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41544"/>
      </p:ext>
    </p:extLst>
  </p:cSld>
  <p:clrMapOvr>
    <a:masterClrMapping/>
  </p:clrMapOvr>
  <p:transition spd="slow">
    <p:circl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261171-AC55-4354-AC63-CCC418784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12483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0034-17A7-4D17-8D0C-DE05A4D58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050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9CB7A3-6171-4F49-891A-A4420417F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4437"/>
      </p:ext>
    </p:extLst>
  </p:cSld>
  <p:clrMapOvr>
    <a:masterClrMapping/>
  </p:clrMapOvr>
  <p:transition spd="slow">
    <p:circl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51F21-CB0A-466E-90F9-33A9DA4ED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66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7E879-4D81-4B3F-BD6A-C2F8B64E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44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1F1D-E33C-417C-BED7-2CD94B167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62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2982D-03D1-4593-B3BC-A258B423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95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2F2F-0C5A-41A6-926A-7BA716A96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64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1462-C069-4CB9-8A9A-5D968C4CC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9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4FB97-3D06-4C85-8FD2-16E8CBAC7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2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8604-69C6-41A5-9BBE-AC696D3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2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5FCBD-6E5E-4DDF-B550-7FDF6E88A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0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E1638F28-79C3-4D8D-BAFB-27DAD20F4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93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C2673-F357-4832-93FC-90D15867F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94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62E26-BC72-48A0-89D7-24DA19EF2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5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B66FF-6752-44B1-BDC6-D6EA940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34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65ACB-B9E2-43F3-A532-7E8C802FF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1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A79F1-D9A9-4715-BB7D-BB1956B98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67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C376A-B4AA-448F-B2DF-EFCC3687E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89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DCDB8-7F98-4827-A5D8-169B4ADE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11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4C98A-890E-453E-BFC4-C199E33D3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6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78DAC-A1E8-4F3E-8ACE-B117FF88F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8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17E7-78C3-4E49-9D03-3A86386F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29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A0AE0-DADB-4ADF-A73D-10FB0CF01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96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BAE99-9719-490D-889B-3DA0DD487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59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F7C77-D586-4368-A9DE-FCAB0AB01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19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65A5-3696-41F6-8533-1F4CE330B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48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51902-FA4A-4018-A756-9765EB5C9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11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5A2DA-B4D1-4171-8847-CAA8243D2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6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F6A10-D617-4B26-9FA0-0AA1CFB03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17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FC05-B39D-4A46-8923-42665AA9C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4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57BE6-B458-49F6-9D61-F722869C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3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BFFD-D594-4361-84E0-9469AE22A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35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486AF-4A50-4CD0-B731-88D6C99FA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12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6C3CB-9CCF-4003-AD09-B12E7CFB0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843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5E51F-EF8A-4E8F-98CE-EC8576999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821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686B8-0D0A-4F44-8A2D-E1C9AE34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064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7678B-822B-4CE1-8927-E4BE73CD5D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8353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FB41C-7AA4-4D20-AF82-CAA1B63D98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5047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FC7BA-69DA-4CE2-BF7A-ADB3F1A90D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9037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FCD1C-74E2-4565-9BC5-FD3509539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592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E2DBA-091C-4E15-961D-5F84FA8E4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528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11629-E77C-4A4C-8F23-E6EA7928C0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0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EB3B-BDF0-4C3D-8784-EE67DB14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294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7DD4A-128E-488A-99C8-FF698EFE9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8930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C2C3E-3B0B-4A58-A736-2E5E03E61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0116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4EC1F-366E-4B6C-9F05-B796EC682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3421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CF76E-289E-4669-BA3C-E1FF20BE69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3998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96544-E058-4C92-B0CF-AA4BA0A16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736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84CBD-651F-4ECB-B53A-8A8D8212B697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85AE3-A4EF-427A-90A0-A7FAD1E49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125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67B96-4ECB-477C-9D4D-9CCB62BEEC89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9EF1A-52A1-4ECA-9D33-6B33B7D8B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896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CC84A-D99B-4C5A-88D9-B70E12C67E3A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EDE1A-13DC-49D9-A181-6BE1E2F9B8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668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D907E-E75E-41A2-B3A6-B3FEC33ACA55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D5191-817C-45D6-8B42-9E03586B8E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170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D404F-3C2C-449A-BDCC-E33C6E978C39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95CE2-0B76-47DC-A6EA-42EA8A91D8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084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7020-D95E-4972-9F64-2FC32E785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705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F18F7-A435-4645-B70F-756742E1889F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30396-63BC-4481-8CB3-59F1E8DB23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7576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26E2E-3FCF-41FA-8E55-091121671BE3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D8E64-1057-4E04-BBAB-269BA1EEA3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038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4AF8-27A8-487C-A301-6203BD12DEA2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607D3-5CE2-48DC-8655-45C8A205D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775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991B0-2DE1-4BAF-BCE4-85DE898BFC7C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FB611-6167-4086-9947-661E2635EF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4456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466ED-C87A-4DC7-BD0C-68ACF7F5A554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B0024-B7AE-42E2-A3FD-97C2677D4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451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82BDB-7B4C-415A-8F11-18B2DE4CC223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E51EB-32AB-454C-B23B-D577B101B0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587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61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400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452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0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FD68-CD5F-482D-98BB-F1D73FD15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592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764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843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873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440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362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75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906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F30C77-02D6-47D1-A5DB-E5F9B6CEA10D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AAFAF76-D4EA-4DA2-BD7B-6169CB421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7393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58E54AF-7334-4066-B41A-672679935073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2833C59-4307-47F0-8DD0-65A1DBF9B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466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AB68D9-1EE5-4572-B18C-0E443CA69D76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ECBAE12-F7E5-4FBA-8C98-C60D96AC78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25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3AF6-5A35-4927-9FBF-71D867676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87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BADBA8-D446-4F52-B1CE-5A40309D2802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E7F7E10-481C-4A3E-BA3B-25BF469FA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8775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8CA8D2-7655-4C69-AEA9-F7BBAA2BE61C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2A723EF-379C-4618-9650-6F8B783C58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8457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494017-4156-46EB-B0CB-A17D5DEA0655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19883F3-FCE7-4148-A823-D67568448F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627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7E7EBB-8536-4A45-B505-393CB34943AC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7E663A1-282F-4AD5-B8C8-A5E578251C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177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A33F67-ACEC-4CB1-9E24-3E7DB80B05A5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44CAD03-2026-462B-B6FE-C9C5E45B9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7062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9574D6-5B54-4CA5-8CBC-1EACB0B5FC78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8D23026-1EBB-4DD3-8267-818419B2D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2679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CED08F-8CE0-4D67-8F55-135FABC75904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35C2F9F-FC4C-4D08-ADFE-6FA6C97668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9731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79A8E9-BE17-42FE-935A-B76BE5417B04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02791B5-4186-484C-8E21-2120E3B440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8241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81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7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C556F-5E96-46E9-936A-4F2C4CB0B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856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462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47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634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204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586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374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464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015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884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1416F9B-C4BE-4499-AA78-5412D8F41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2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8FAED-7D74-4BD0-9B82-D0D5C4B3E5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5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  <p:sldLayoutId id="2147484029" r:id="rId16"/>
    <p:sldLayoutId id="2147484030" r:id="rId17"/>
    <p:sldLayoutId id="2147484031" r:id="rId18"/>
    <p:sldLayoutId id="2147484032" r:id="rId19"/>
    <p:sldLayoutId id="2147484033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09CC75-32B6-434E-8578-70CDAA7FA9B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0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  <p:sldLayoutId id="2147484051" r:id="rId17"/>
    <p:sldLayoutId id="2147484052" r:id="rId18"/>
    <p:sldLayoutId id="2147484053" r:id="rId19"/>
    <p:sldLayoutId id="2147484054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fld id="{58CA5769-A573-49F5-AC63-34B7624961E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4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47726A5-3E73-4F90-8D53-1F2D8EA49582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0C75209-3794-4EE8-BE74-9EF914613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46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D05D8-E7D7-45E5-9F3E-B67BE4D7B7DE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3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83C60A2-BB82-42D2-8B09-719EE91782FA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00A33EF-EA57-4F83-8ACD-CBBDE6C1C1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05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49AA6-7BD1-4C8E-BC07-B7A14F5238B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7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8FAED-7D74-4BD0-9B82-D0D5C4B3E5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0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  <p:sldLayoutId id="2147484205" r:id="rId14"/>
    <p:sldLayoutId id="2147484206" r:id="rId15"/>
    <p:sldLayoutId id="2147484207" r:id="rId16"/>
    <p:sldLayoutId id="2147484208" r:id="rId17"/>
    <p:sldLayoutId id="2147484209" r:id="rId18"/>
    <p:sldLayoutId id="2147484210" r:id="rId19"/>
    <p:sldLayoutId id="2147484211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PP_SAGRI_TXT_Soybean_Patc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2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416427-D590-403C-AD5C-A0426772E6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9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</p:sldLayoutIdLst>
  <p:transition spd="slow">
    <p:circl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0.jpeg"/><Relationship Id="rId7" Type="http://schemas.openxmlformats.org/officeDocument/2006/relationships/image" Target="../media/image6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3.jpeg"/><Relationship Id="rId11" Type="http://schemas.openxmlformats.org/officeDocument/2006/relationships/image" Target="../media/image68.png"/><Relationship Id="rId5" Type="http://schemas.openxmlformats.org/officeDocument/2006/relationships/image" Target="../media/image72.jpeg"/><Relationship Id="rId10" Type="http://schemas.openxmlformats.org/officeDocument/2006/relationships/image" Target="../media/image67.png"/><Relationship Id="rId4" Type="http://schemas.openxmlformats.org/officeDocument/2006/relationships/image" Target="../media/image71.jpe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eprostko@uga.edu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8400" y="1524000"/>
            <a:ext cx="2895600" cy="1470025"/>
          </a:xfrm>
        </p:spPr>
        <p:txBody>
          <a:bodyPr/>
          <a:lstStyle/>
          <a:p>
            <a:pPr algn="ctr" eaLnBrk="1" hangingPunct="1"/>
            <a:r>
              <a:rPr lang="en-US" altLang="en-US" sz="3200">
                <a:solidFill>
                  <a:srgbClr val="FFFF00"/>
                </a:solidFill>
              </a:rPr>
              <a:t>2024 </a:t>
            </a:r>
            <a:r>
              <a:rPr lang="en-US" altLang="en-US" sz="3200" dirty="0">
                <a:solidFill>
                  <a:srgbClr val="FFFF00"/>
                </a:solidFill>
              </a:rPr>
              <a:t>Soybean Weed Control Update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733800"/>
            <a:ext cx="8686800" cy="6985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Eric P. Prostko</a:t>
            </a:r>
          </a:p>
          <a:p>
            <a:pPr algn="ctr" eaLnBrk="1" hangingPunct="1"/>
            <a:r>
              <a:rPr lang="en-US" altLang="en-US" dirty="0"/>
              <a:t>Professor and Extension Weed Specialist</a:t>
            </a:r>
          </a:p>
          <a:p>
            <a:pPr algn="ctr" eaLnBrk="1" hangingPunct="1"/>
            <a:r>
              <a:rPr lang="en-US" altLang="en-US" dirty="0"/>
              <a:t>Dept. Crop &amp; Soil Sciences</a:t>
            </a:r>
          </a:p>
        </p:txBody>
      </p:sp>
      <p:pic>
        <p:nvPicPr>
          <p:cNvPr id="1026" name="Picture 2" descr="C:\Users\eprostko\AppData\Local\Temp\Temp1_CAES Formal.zip\Formal\JPG\CAES-FS-F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5486400"/>
            <a:ext cx="2447575" cy="9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108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0C09-7551-40FC-9034-39A4DA05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Dicamba Soybeans</a:t>
            </a:r>
            <a:br>
              <a:rPr lang="en-US" dirty="0"/>
            </a:br>
            <a:r>
              <a:rPr lang="en-US" i="1" dirty="0">
                <a:solidFill>
                  <a:srgbClr val="FFC000"/>
                </a:solidFill>
              </a:rPr>
              <a:t>Hooded Sprayers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9C5279-63F0-4B52-A559-F6DC514B1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" y="1676400"/>
            <a:ext cx="4480560" cy="480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BF35AE-F53F-4244-805D-8DD50CFF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839" y="1676400"/>
            <a:ext cx="4427161" cy="20919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9C63C2-9429-4CFA-92AA-7FDEC38376A8}"/>
              </a:ext>
            </a:extLst>
          </p:cNvPr>
          <p:cNvSpPr txBox="1"/>
          <p:nvPr/>
        </p:nvSpPr>
        <p:spPr>
          <a:xfrm>
            <a:off x="4732079" y="4191000"/>
            <a:ext cx="4547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**Reduction in downwind buffer </a:t>
            </a:r>
          </a:p>
          <a:p>
            <a:r>
              <a:rPr lang="en-US" sz="2400" dirty="0"/>
              <a:t>from 240 ft to 110 ft</a:t>
            </a:r>
          </a:p>
        </p:txBody>
      </p:sp>
    </p:spTree>
    <p:extLst>
      <p:ext uri="{BB962C8B-B14F-4D97-AF65-F5344CB8AC3E}">
        <p14:creationId xmlns:p14="http://schemas.microsoft.com/office/powerpoint/2010/main" val="4182735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05E6F-8255-4AF1-9C01-332C2BF97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“Old School”</a:t>
            </a:r>
            <a:br>
              <a:rPr lang="en-US" dirty="0"/>
            </a:br>
            <a:r>
              <a:rPr lang="en-US" sz="3200" i="1" dirty="0">
                <a:solidFill>
                  <a:srgbClr val="FFC000"/>
                </a:solidFill>
              </a:rPr>
              <a:t>Conventional Systems</a:t>
            </a:r>
          </a:p>
        </p:txBody>
      </p:sp>
      <p:pic>
        <p:nvPicPr>
          <p:cNvPr id="2050" name="Picture 2" descr="1982f09">
            <a:extLst>
              <a:ext uri="{FF2B5EF4-FFF2-40B4-BE49-F238E27FC236}">
                <a16:creationId xmlns:a16="http://schemas.microsoft.com/office/drawing/2014/main" id="{5FC5F201-318B-4438-906C-1E73156127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29" y="1752600"/>
            <a:ext cx="688554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556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57D0C-3B32-48E1-944B-DAC724EC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Control in Conventional Soybeans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AC45E-B37F-4851-8884-751D09606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07890"/>
            <a:ext cx="8229600" cy="914400"/>
          </a:xfrm>
        </p:spPr>
        <p:txBody>
          <a:bodyPr/>
          <a:lstStyle/>
          <a:p>
            <a:r>
              <a:rPr lang="en-US" dirty="0"/>
              <a:t>All depends upon the development and spread of PPO resistance (WSSA/HRAC MOA #14)!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63B56-8F14-4308-A125-C1750278B0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743200"/>
            <a:ext cx="3008551" cy="895294"/>
          </a:xfrm>
          <a:prstGeom prst="rect">
            <a:avLst/>
          </a:prstGeom>
        </p:spPr>
      </p:pic>
      <p:sp>
        <p:nvSpPr>
          <p:cNvPr id="5" name="AutoShape 2" descr="Reflex">
            <a:extLst>
              <a:ext uri="{FF2B5EF4-FFF2-40B4-BE49-F238E27FC236}">
                <a16:creationId xmlns:a16="http://schemas.microsoft.com/office/drawing/2014/main" id="{815B4B77-5CAF-4A58-A557-E650E4E771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811B4-A935-4265-852A-2F6BE368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692" y="2808385"/>
            <a:ext cx="2213414" cy="92225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1028" name="Picture 4" descr="Cobra® Herbicide">
            <a:extLst>
              <a:ext uri="{FF2B5EF4-FFF2-40B4-BE49-F238E27FC236}">
                <a16:creationId xmlns:a16="http://schemas.microsoft.com/office/drawing/2014/main" id="{631A131B-C20A-4B8C-A4EA-B6BF07EFA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571821"/>
            <a:ext cx="1905000" cy="7620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B31ECD-C65C-496B-B812-6545AD8CC1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692" y="3988064"/>
            <a:ext cx="2258400" cy="895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4736D0-083E-4983-BBB1-89876BA9F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87" y="4024347"/>
            <a:ext cx="2543175" cy="69532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FB3119-CEA8-43E5-8FD8-E9C7C45C3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3767173"/>
            <a:ext cx="1362075" cy="12096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30" name="Picture 6" descr="Sharpen Powered by Kixor Herbicide Vector Logo | Free Download - (.SVG +  .PNG) format - SeekVectorLogo.Com">
            <a:extLst>
              <a:ext uri="{FF2B5EF4-FFF2-40B4-BE49-F238E27FC236}">
                <a16:creationId xmlns:a16="http://schemas.microsoft.com/office/drawing/2014/main" id="{4C756684-7816-461A-A0B5-C57957BA7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92693"/>
            <a:ext cx="1814513" cy="100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https://www.discoverhelm.com/wp-content/uploads/2020/07/reviton-herbicide-black.svg">
            <a:extLst>
              <a:ext uri="{FF2B5EF4-FFF2-40B4-BE49-F238E27FC236}">
                <a16:creationId xmlns:a16="http://schemas.microsoft.com/office/drawing/2014/main" id="{AFFFC629-866F-44F0-A3B8-F18F19DBCA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ACB3DF-3536-499B-B44D-F96A113E18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4782" y="5374062"/>
            <a:ext cx="2097218" cy="97171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CFC928-2C95-477C-847F-5083958468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5193191"/>
            <a:ext cx="19202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58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EDF0-0DC7-4C08-BCE0-DB157EE4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Soybeans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A913D5-7CF5-4589-83F9-6C5E2FED34D0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8200" y="1440730"/>
            <a:ext cx="4038600" cy="4572000"/>
          </a:xfrm>
        </p:spPr>
        <p:txBody>
          <a:bodyPr/>
          <a:lstStyle/>
          <a:p>
            <a:r>
              <a:rPr lang="en-US" b="1" i="1" u="sng" dirty="0"/>
              <a:t>PPO resistant weeds = SOL (really!)</a:t>
            </a:r>
          </a:p>
          <a:p>
            <a:r>
              <a:rPr lang="en-US" dirty="0"/>
              <a:t>Metribuzin – PRE</a:t>
            </a:r>
          </a:p>
          <a:p>
            <a:r>
              <a:rPr lang="en-US" dirty="0"/>
              <a:t>Prowl or Group 15’s</a:t>
            </a:r>
          </a:p>
          <a:p>
            <a:r>
              <a:rPr lang="en-US" dirty="0"/>
              <a:t>Reflex, Cobra, Ultra Blazer, Prefix, Warrant Ultra</a:t>
            </a:r>
          </a:p>
          <a:p>
            <a:r>
              <a:rPr lang="en-US" dirty="0"/>
              <a:t>Classic or FirstRate (sicklepod + MG)</a:t>
            </a:r>
          </a:p>
          <a:p>
            <a:pPr lvl="1"/>
            <a:r>
              <a:rPr lang="en-US" sz="2000" i="1" dirty="0"/>
              <a:t>STS® (1993) - single gene (non-GMO)</a:t>
            </a:r>
          </a:p>
          <a:p>
            <a:pPr lvl="1"/>
            <a:r>
              <a:rPr lang="en-US" sz="2000" i="1" dirty="0"/>
              <a:t>Bolt™ (2015) - 2 genes (non-GMO)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399FFB98-C937-4B2B-A38E-DD4C687A5E3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4872394"/>
            <a:ext cx="2567613" cy="175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id="{D36C1AE9-CC9F-4A8D-9074-DFBD6ECF127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799713"/>
            <a:ext cx="2933489" cy="8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amvac.com/sites/default/files/_images/product/logo/FirstRate.png">
            <a:extLst>
              <a:ext uri="{FF2B5EF4-FFF2-40B4-BE49-F238E27FC236}">
                <a16:creationId xmlns:a16="http://schemas.microsoft.com/office/drawing/2014/main" id="{9E51DBB6-BF8C-43F4-BE97-75B6D7D9B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23" y="1793317"/>
            <a:ext cx="2176006" cy="108800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1036" name="Picture 12" descr="https://www.amvac.com/sites/default/files/_images/product/logo/Classic.png">
            <a:extLst>
              <a:ext uri="{FF2B5EF4-FFF2-40B4-BE49-F238E27FC236}">
                <a16:creationId xmlns:a16="http://schemas.microsoft.com/office/drawing/2014/main" id="{60EE6E81-F427-4907-BF13-4FBA5CACF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965919"/>
            <a:ext cx="2145361" cy="107268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5756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A6BD-B894-4EA0-A6E3-E4E4E952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Soybeans - 2023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6A998D-F288-4DC2-BF7A-DDBBAA92DAC6}"/>
              </a:ext>
            </a:extLst>
          </p:cNvPr>
          <p:cNvSpPr txBox="1"/>
          <p:nvPr/>
        </p:nvSpPr>
        <p:spPr>
          <a:xfrm>
            <a:off x="1855563" y="610526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AD1C7-A684-4CC0-BA1D-7F7E9F3F7476}"/>
              </a:ext>
            </a:extLst>
          </p:cNvPr>
          <p:cNvSpPr txBox="1"/>
          <p:nvPr/>
        </p:nvSpPr>
        <p:spPr>
          <a:xfrm>
            <a:off x="-44605" y="6176258"/>
            <a:ext cx="723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SB-04-23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 DAT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9434FA-5DBB-499B-AFC8-38C0858E1A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4347" y="2159062"/>
            <a:ext cx="4572000" cy="3429000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0B8682C-B5BA-4B2B-B68C-50449E1D88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16189" y="2159063"/>
            <a:ext cx="4572000" cy="342900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ABE307-16F2-4D7D-B294-EC2CBE324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785" y="5997245"/>
            <a:ext cx="1560711" cy="688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714690-30C5-4CE0-907F-BB75614727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" b="23120"/>
          <a:stretch/>
        </p:blipFill>
        <p:spPr>
          <a:xfrm>
            <a:off x="4811197" y="1971536"/>
            <a:ext cx="1470563" cy="4705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5FAE50-A7C5-4716-AE61-DCBE3554BF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268" y="1971536"/>
            <a:ext cx="1399845" cy="4705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24105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48378-32A9-4685-9293-835552F45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Stuff?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31A52B-473C-4DA5-82B2-6E8F6871D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4572000"/>
          </a:xfrm>
        </p:spPr>
        <p:txBody>
          <a:bodyPr/>
          <a:lstStyle/>
          <a:p>
            <a:r>
              <a:rPr lang="en-US" b="1" i="1" u="sng" dirty="0"/>
              <a:t>ZALO™ 2.57SL</a:t>
            </a:r>
          </a:p>
          <a:p>
            <a:pPr lvl="1"/>
            <a:r>
              <a:rPr lang="en-US" dirty="0"/>
              <a:t>AMVAC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glufosinate (2.34 lbs/gal) + quizalofop (0.23 lbs/gal)</a:t>
            </a:r>
          </a:p>
          <a:p>
            <a:pPr lvl="2"/>
            <a:r>
              <a:rPr lang="en-US" dirty="0"/>
              <a:t>i.e. Liberty + Assure II</a:t>
            </a:r>
          </a:p>
          <a:p>
            <a:pPr lvl="2"/>
            <a:r>
              <a:rPr lang="en-US" dirty="0"/>
              <a:t>32 oz/A = 0.585 lbs/A glufosinate + 0.0575 lbs/A quizalofop</a:t>
            </a:r>
          </a:p>
          <a:p>
            <a:pPr lvl="3"/>
            <a:r>
              <a:rPr lang="en-US" b="1" dirty="0"/>
              <a:t>Liberty 2.34SL @ 32 oz/A + Assure II 0.88EC @ 8.4 oz/A</a:t>
            </a:r>
          </a:p>
          <a:p>
            <a:pPr lvl="3"/>
            <a:endParaRPr lang="en-US" b="1" dirty="0"/>
          </a:p>
          <a:p>
            <a:pPr lvl="1"/>
            <a:r>
              <a:rPr lang="en-US" dirty="0"/>
              <a:t>Soybean, cotton, LL-canola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ProLease</a:t>
            </a:r>
            <a:r>
              <a:rPr lang="en-US" dirty="0"/>
              <a:t>™ Technology formulation?</a:t>
            </a:r>
          </a:p>
          <a:p>
            <a:pPr lvl="2"/>
            <a:r>
              <a:rPr lang="en-US" dirty="0"/>
              <a:t>degradation/separation/compatibility issues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CDC10-55FB-4BAB-A49F-8835C3BECB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502920"/>
            <a:ext cx="155448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10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9D33D-4DBD-4C5A-8167-B544385B6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Control in Soybeans - 2023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90F0FE-1EEC-4157-B8FA-B8C10C3BA9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100" y="2159062"/>
            <a:ext cx="4572000" cy="34290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4561D98-BA6D-4692-98D5-4D2566516B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93416" y="2159063"/>
            <a:ext cx="4572000" cy="3429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7E0078-3AB1-4DCD-9E83-F6B3DAF8D646}"/>
              </a:ext>
            </a:extLst>
          </p:cNvPr>
          <p:cNvSpPr txBox="1"/>
          <p:nvPr/>
        </p:nvSpPr>
        <p:spPr>
          <a:xfrm>
            <a:off x="-31224" y="6159563"/>
            <a:ext cx="723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SB-06-23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30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 DAT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B05240-A713-4585-9776-DBF11F8B4AB3}"/>
              </a:ext>
            </a:extLst>
          </p:cNvPr>
          <p:cNvSpPr txBox="1"/>
          <p:nvPr/>
        </p:nvSpPr>
        <p:spPr>
          <a:xfrm>
            <a:off x="1846642" y="608618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D1F84-EB7A-43F2-8047-8105A78D2661}"/>
              </a:ext>
            </a:extLst>
          </p:cNvPr>
          <p:cNvSpPr txBox="1"/>
          <p:nvPr/>
        </p:nvSpPr>
        <p:spPr>
          <a:xfrm>
            <a:off x="5759158" y="5794692"/>
            <a:ext cx="1901482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2.57SL @ 29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(glufosinate + quizalofop)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Prime Oil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AMS @ 3 lbs/A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85FF87-C341-4397-BD15-D2B206706D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083" y="2057400"/>
            <a:ext cx="1234508" cy="5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0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DC3A-E767-41B6-88A6-3D9BF00A8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Liberty Ultra 1.76SL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F50C-16AE-4125-A68A-6F1EDAFA16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BASF</a:t>
            </a:r>
          </a:p>
          <a:p>
            <a:r>
              <a:rPr lang="en-US" dirty="0"/>
              <a:t>Glu-L Technology</a:t>
            </a:r>
          </a:p>
          <a:p>
            <a:pPr lvl="1"/>
            <a:r>
              <a:rPr lang="en-US" dirty="0"/>
              <a:t>L-isomer (more active)</a:t>
            </a:r>
          </a:p>
          <a:p>
            <a:r>
              <a:rPr lang="en-US" dirty="0"/>
              <a:t>25% reduction in rate</a:t>
            </a:r>
          </a:p>
          <a:p>
            <a:pPr lvl="1"/>
            <a:r>
              <a:rPr lang="en-US" dirty="0"/>
              <a:t>24 oz/A vs. 32 oz/A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01CEA5-5E8F-4ED6-8DA1-380390231F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377" t="37251" r="377" b="26521"/>
          <a:stretch/>
        </p:blipFill>
        <p:spPr>
          <a:xfrm>
            <a:off x="458611" y="4666593"/>
            <a:ext cx="8226778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99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E9A02-6787-4637-B441-0D24B7A7C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343400" cy="4572000"/>
          </a:xfrm>
        </p:spPr>
        <p:txBody>
          <a:bodyPr/>
          <a:lstStyle/>
          <a:p>
            <a:r>
              <a:rPr lang="en-US" dirty="0"/>
              <a:t>tolerant to glyphosate, glufosinate, isoxaflutole (Alite™ 27)</a:t>
            </a:r>
          </a:p>
          <a:p>
            <a:r>
              <a:rPr lang="en-US" dirty="0" err="1"/>
              <a:t>Alite</a:t>
            </a:r>
            <a:r>
              <a:rPr lang="en-US" dirty="0"/>
              <a:t>™ 27</a:t>
            </a:r>
          </a:p>
          <a:p>
            <a:pPr lvl="1"/>
            <a:r>
              <a:rPr lang="en-US" sz="1200" b="1" i="1" u="sng" dirty="0"/>
              <a:t>NOT labeled for use GA</a:t>
            </a:r>
          </a:p>
          <a:p>
            <a:pPr lvl="2"/>
            <a:r>
              <a:rPr lang="en-US" sz="1200" i="1" dirty="0"/>
              <a:t>PPI or PRE</a:t>
            </a:r>
          </a:p>
          <a:p>
            <a:pPr lvl="2"/>
            <a:r>
              <a:rPr lang="en-US" sz="1200" i="1" dirty="0"/>
              <a:t>1.5-2.0 oz/A</a:t>
            </a:r>
          </a:p>
          <a:p>
            <a:r>
              <a:rPr lang="en-US" dirty="0"/>
              <a:t>No UGA-OVT variety data</a:t>
            </a:r>
          </a:p>
          <a:p>
            <a:r>
              <a:rPr lang="en-US" dirty="0"/>
              <a:t>I have conducted no research?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FF4092-C6D6-4DA3-81BF-37DBD21CD7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8972" y="1752600"/>
            <a:ext cx="3572256" cy="4572000"/>
          </a:xfrm>
          <a:prstGeom prst="rect">
            <a:avLst/>
          </a:prstGeom>
        </p:spPr>
      </p:pic>
      <p:pic>
        <p:nvPicPr>
          <p:cNvPr id="1026" name="Picture 2" descr="Soybeans">
            <a:extLst>
              <a:ext uri="{FF2B5EF4-FFF2-40B4-BE49-F238E27FC236}">
                <a16:creationId xmlns:a16="http://schemas.microsoft.com/office/drawing/2014/main" id="{461965D2-8953-4D34-946B-E26454796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048000" cy="131127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39690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A1BE9D-6E67-42BA-A38D-F810231FE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Tropical Spiderwort - 2022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2A20A-6AFB-41A9-8780-E4072E3311CC}"/>
              </a:ext>
            </a:extLst>
          </p:cNvPr>
          <p:cNvSpPr txBox="1"/>
          <p:nvPr/>
        </p:nvSpPr>
        <p:spPr>
          <a:xfrm>
            <a:off x="-31224" y="6026120"/>
            <a:ext cx="967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TSW-01-22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 DAT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CC3B87-6A8C-40E9-8362-E94D6C496B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80582" y="2070637"/>
            <a:ext cx="3916681" cy="2937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F1D8D0-8920-4ED4-BBB3-E79950104A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70390" y="2070637"/>
            <a:ext cx="3916682" cy="2937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D9F7CD-3958-45ED-962C-86DB39E3D4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72302" y="2070635"/>
            <a:ext cx="3916684" cy="29375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1798A7-CC50-4605-88AA-62514E188467}"/>
              </a:ext>
            </a:extLst>
          </p:cNvPr>
          <p:cNvSpPr txBox="1"/>
          <p:nvPr/>
        </p:nvSpPr>
        <p:spPr>
          <a:xfrm>
            <a:off x="286633" y="5497734"/>
            <a:ext cx="27254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PowerMax3 5.88SL @ 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Pursuit 2SL @ 4 oz/A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974191-2913-4415-A265-449E3293FE63}"/>
              </a:ext>
            </a:extLst>
          </p:cNvPr>
          <p:cNvSpPr txBox="1"/>
          <p:nvPr/>
        </p:nvSpPr>
        <p:spPr>
          <a:xfrm>
            <a:off x="3310574" y="5497733"/>
            <a:ext cx="27254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PowerMax3 5.88SL @ 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Classic 25DG @ 0.5 oz/A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DCA79E-D6D7-4B4A-9B51-3BC5F4F49671}"/>
              </a:ext>
            </a:extLst>
          </p:cNvPr>
          <p:cNvSpPr txBox="1"/>
          <p:nvPr/>
        </p:nvSpPr>
        <p:spPr>
          <a:xfrm>
            <a:off x="6396003" y="5495120"/>
            <a:ext cx="2725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PowerMax3 5.88SL @ 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FirstRate 84WG @ 0.3 oz/A</a:t>
            </a:r>
          </a:p>
        </p:txBody>
      </p:sp>
    </p:spTree>
    <p:extLst>
      <p:ext uri="{BB962C8B-B14F-4D97-AF65-F5344CB8AC3E}">
        <p14:creationId xmlns:p14="http://schemas.microsoft.com/office/powerpoint/2010/main" val="491188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98FF7-4E1F-4CDA-BEDA-224BF3A8B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Soybean Weed Control</a:t>
            </a:r>
            <a:br>
              <a:rPr lang="en-US" dirty="0"/>
            </a:br>
            <a:r>
              <a:rPr lang="en-US" dirty="0"/>
              <a:t>Simplified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7A732-373E-43B6-8FB7-F9D14E1E4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Start clean</a:t>
            </a:r>
          </a:p>
          <a:p>
            <a:r>
              <a:rPr lang="en-US" dirty="0"/>
              <a:t>Narrow rows (&lt; 30”)</a:t>
            </a:r>
          </a:p>
          <a:p>
            <a:r>
              <a:rPr lang="en-US" b="1" i="1" u="sng" dirty="0"/>
              <a:t>PRE</a:t>
            </a:r>
          </a:p>
          <a:p>
            <a:pPr lvl="1"/>
            <a:r>
              <a:rPr lang="en-US" dirty="0"/>
              <a:t>Metribuzin + Group 15 or Prowl</a:t>
            </a:r>
          </a:p>
          <a:p>
            <a:pPr lvl="2"/>
            <a:r>
              <a:rPr lang="en-US" dirty="0"/>
              <a:t>tolerant variety</a:t>
            </a:r>
          </a:p>
          <a:p>
            <a:pPr lvl="1"/>
            <a:r>
              <a:rPr lang="en-US" dirty="0"/>
              <a:t>Irrigation or rainfall</a:t>
            </a:r>
          </a:p>
          <a:p>
            <a:r>
              <a:rPr lang="en-US" b="1" i="1" u="sng" dirty="0"/>
              <a:t>POST + Residual (weeds &lt;3” tall)</a:t>
            </a:r>
          </a:p>
          <a:p>
            <a:pPr lvl="1"/>
            <a:r>
              <a:rPr lang="en-US" dirty="0"/>
              <a:t>Post = Reflex or Prefix or Warrant Ultra or Liberty or Dicamba (Engenia/Tavium/ Xtendimax) or Enlist One (2,4-D choline) or Enlist Duo (glyphosate + 2,4-D choline) </a:t>
            </a:r>
          </a:p>
          <a:p>
            <a:pPr lvl="1"/>
            <a:r>
              <a:rPr lang="en-US" dirty="0"/>
              <a:t>Residual = Anthem </a:t>
            </a:r>
            <a:r>
              <a:rPr lang="en-US" dirty="0" err="1"/>
              <a:t>Flexx</a:t>
            </a:r>
            <a:r>
              <a:rPr lang="en-US" dirty="0"/>
              <a:t>/Max or Dual or Warrant or Outlook or Zidua</a:t>
            </a:r>
          </a:p>
          <a:p>
            <a:pPr lvl="2"/>
            <a:r>
              <a:rPr lang="en-US" i="1" dirty="0"/>
              <a:t>Check tank-mix sites first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89719-0FC4-4144-910A-A162EF94C2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667448"/>
            <a:ext cx="3001508" cy="217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52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8344F-DC5E-44D3-AC3C-4A2549EF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Options???</a:t>
            </a:r>
            <a:br>
              <a:rPr lang="en-US" dirty="0"/>
            </a:br>
            <a:r>
              <a:rPr lang="en-US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(Seedbank Mgt.)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9A5A0-AE8B-4F0A-9FA1-56FC8F687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984" y="1524000"/>
            <a:ext cx="4038600" cy="4572000"/>
          </a:xfrm>
        </p:spPr>
        <p:txBody>
          <a:bodyPr/>
          <a:lstStyle/>
          <a:p>
            <a:r>
              <a:rPr lang="en-US" sz="1600" b="1" u="sng" dirty="0"/>
              <a:t>Seed Mills</a:t>
            </a:r>
          </a:p>
          <a:p>
            <a:pPr lvl="1"/>
            <a:r>
              <a:rPr lang="en-US" sz="1600" dirty="0"/>
              <a:t>Integrated Harrington Seed Destructor</a:t>
            </a:r>
          </a:p>
          <a:p>
            <a:pPr lvl="2"/>
            <a:r>
              <a:rPr lang="en-US" sz="1600" dirty="0"/>
              <a:t>~$55,000</a:t>
            </a:r>
          </a:p>
          <a:p>
            <a:pPr lvl="1"/>
            <a:r>
              <a:rPr lang="en-US" sz="1600" dirty="0" err="1"/>
              <a:t>Redekop</a:t>
            </a:r>
            <a:r>
              <a:rPr lang="en-US" sz="1600" dirty="0"/>
              <a:t> Seed Control</a:t>
            </a:r>
          </a:p>
          <a:p>
            <a:pPr lvl="2"/>
            <a:r>
              <a:rPr lang="en-US" sz="1600" dirty="0"/>
              <a:t>~$70,000</a:t>
            </a:r>
            <a:endParaRPr lang="en-US" sz="1600" b="1" i="1" u="sng" dirty="0"/>
          </a:p>
          <a:p>
            <a:r>
              <a:rPr lang="en-US" sz="1600" b="1" i="1" u="sng" dirty="0"/>
              <a:t>Chaff Lining</a:t>
            </a:r>
          </a:p>
          <a:p>
            <a:pPr lvl="1"/>
            <a:r>
              <a:rPr lang="en-US" sz="1600" dirty="0"/>
              <a:t>$5000-$6,000</a:t>
            </a:r>
            <a:endParaRPr lang="en-US" sz="1600" b="1" i="1" dirty="0"/>
          </a:p>
          <a:p>
            <a:r>
              <a:rPr lang="en-US" sz="1600" b="1" i="1" u="sng" dirty="0"/>
              <a:t>Blue LED Light</a:t>
            </a:r>
          </a:p>
          <a:p>
            <a:pPr lvl="1"/>
            <a:r>
              <a:rPr lang="en-US" sz="1600" dirty="0"/>
              <a:t>Weed Seed Destroyer</a:t>
            </a:r>
          </a:p>
          <a:p>
            <a:pPr lvl="2"/>
            <a:r>
              <a:rPr lang="en-US" sz="1600" dirty="0"/>
              <a:t>heat + blue light</a:t>
            </a:r>
          </a:p>
          <a:p>
            <a:pPr lvl="3"/>
            <a:r>
              <a:rPr lang="en-US" sz="1600" dirty="0"/>
              <a:t>$30,000</a:t>
            </a:r>
          </a:p>
          <a:p>
            <a:r>
              <a:rPr lang="en-US" sz="1600" b="1" u="sng" dirty="0"/>
              <a:t>Weed Zapper</a:t>
            </a:r>
          </a:p>
          <a:p>
            <a:pPr lvl="1"/>
            <a:r>
              <a:rPr lang="en-US" sz="1600" dirty="0"/>
              <a:t>$69,000-$89,000</a:t>
            </a:r>
          </a:p>
          <a:p>
            <a:r>
              <a:rPr lang="en-US" sz="1600" b="1" i="1" u="sng" dirty="0"/>
              <a:t>Crop Zone</a:t>
            </a:r>
          </a:p>
          <a:p>
            <a:pPr lvl="1"/>
            <a:r>
              <a:rPr lang="en-US" sz="1600" dirty="0"/>
              <a:t>Electrophysical </a:t>
            </a:r>
            <a:r>
              <a:rPr lang="en-US" sz="1600" dirty="0" err="1"/>
              <a:t>weeder</a:t>
            </a:r>
            <a:r>
              <a:rPr lang="en-US" sz="1600" dirty="0"/>
              <a:t> + </a:t>
            </a:r>
            <a:r>
              <a:rPr lang="en-US" sz="1600" dirty="0" err="1"/>
              <a:t>Volt.fuel</a:t>
            </a:r>
            <a:endParaRPr lang="en-US" sz="1600" dirty="0"/>
          </a:p>
          <a:p>
            <a:pPr lvl="1"/>
            <a:r>
              <a:rPr lang="en-US" sz="1600" dirty="0"/>
              <a:t>Cost???????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2000" dirty="0"/>
          </a:p>
          <a:p>
            <a:pPr lvl="1"/>
            <a:endParaRPr lang="en-US" sz="1600" dirty="0"/>
          </a:p>
          <a:p>
            <a:endParaRPr lang="en-US" sz="3000" dirty="0"/>
          </a:p>
          <a:p>
            <a:pPr lvl="1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95DC56-1C49-4BA0-BDFD-CBA17EC2E5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447800"/>
            <a:ext cx="2766767" cy="2124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5DA70-2E3D-4C8F-8593-1822080375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3207287"/>
            <a:ext cx="2507530" cy="1358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FED0CF-5562-4ED8-BB7B-60C5188889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2828" y="3101235"/>
            <a:ext cx="1533631" cy="1686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1AC38-A7B8-4EE6-9549-6425BA646B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991" y="1585764"/>
            <a:ext cx="2662603" cy="1452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B2DEC-97A8-4D85-B621-5C1942F672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450" y="4868653"/>
            <a:ext cx="2007683" cy="1505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84C20E-D594-4CB9-9D20-DC6014FA88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047" y="4788229"/>
            <a:ext cx="2560320" cy="135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1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1818-1DF6-47E9-8448-61B4E760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Double-Cropped Soybean</a:t>
            </a:r>
            <a:br>
              <a:rPr lang="en-US" dirty="0"/>
            </a:br>
            <a:r>
              <a:rPr lang="en-US" dirty="0"/>
              <a:t>Behind Field Corn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83EB94E-7F94-4A2A-837C-4AC978AD34A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52819" y="1934310"/>
            <a:ext cx="2883666" cy="2162749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2D21ECF-0A24-4BE6-951F-67BAA5B4716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49668" y="3427079"/>
            <a:ext cx="2946400" cy="22098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D42B4-3C93-4109-8DEE-56F860959B95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553199" y="1618785"/>
            <a:ext cx="4546196" cy="4572000"/>
          </a:xfrm>
        </p:spPr>
        <p:txBody>
          <a:bodyPr/>
          <a:lstStyle/>
          <a:p>
            <a:r>
              <a:rPr lang="en-US" sz="2000" b="1" u="sng" dirty="0"/>
              <a:t>What herbicides are safe?</a:t>
            </a:r>
          </a:p>
          <a:p>
            <a:pPr lvl="1"/>
            <a:r>
              <a:rPr lang="en-US" sz="2000" i="1" dirty="0"/>
              <a:t>Roundup, Liberty, Group 15’s, Atrazine (?)</a:t>
            </a:r>
          </a:p>
          <a:p>
            <a:endParaRPr lang="en-US" sz="2000" dirty="0"/>
          </a:p>
          <a:p>
            <a:r>
              <a:rPr lang="en-US" sz="2000" b="1" u="sng" dirty="0"/>
              <a:t>What about the HPPD herbicides?</a:t>
            </a:r>
          </a:p>
          <a:p>
            <a:pPr lvl="1"/>
            <a:r>
              <a:rPr lang="en-US" sz="2000" i="1" dirty="0"/>
              <a:t>Callisto = 10 months</a:t>
            </a:r>
          </a:p>
          <a:p>
            <a:pPr lvl="1"/>
            <a:r>
              <a:rPr lang="en-US" sz="2000" i="1" dirty="0"/>
              <a:t>Impact = 9 months</a:t>
            </a:r>
          </a:p>
          <a:p>
            <a:pPr lvl="1"/>
            <a:r>
              <a:rPr lang="en-US" sz="2000" i="1" dirty="0"/>
              <a:t>Laudis = 8 months</a:t>
            </a:r>
          </a:p>
          <a:p>
            <a:pPr lvl="1"/>
            <a:r>
              <a:rPr lang="en-US" sz="2000" i="1" dirty="0"/>
              <a:t>Shieldex = 9 months</a:t>
            </a:r>
          </a:p>
          <a:p>
            <a:pPr lvl="1"/>
            <a:endParaRPr lang="en-US" sz="2000" i="1" dirty="0"/>
          </a:p>
          <a:p>
            <a:r>
              <a:rPr lang="en-US" sz="2000" b="1" u="sng" dirty="0"/>
              <a:t>What about south Georgia?</a:t>
            </a:r>
          </a:p>
          <a:p>
            <a:pPr lvl="1"/>
            <a:r>
              <a:rPr lang="en-US" sz="1700" i="1" dirty="0"/>
              <a:t>Irrigation, sandier soils, low OM</a:t>
            </a:r>
          </a:p>
          <a:p>
            <a:pPr lvl="2"/>
            <a:r>
              <a:rPr lang="en-US" sz="1700" i="1" dirty="0"/>
              <a:t>less carryover potential (?)</a:t>
            </a:r>
          </a:p>
          <a:p>
            <a:pPr marL="457200" lvl="1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60864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180DDD-2630-4000-A89F-451614DF3F21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HPPD/Soybean Test - 2023</a:t>
            </a:r>
            <a:br>
              <a:rPr lang="en-US" dirty="0"/>
            </a:br>
            <a:r>
              <a:rPr lang="en-US" i="1" dirty="0">
                <a:solidFill>
                  <a:srgbClr val="FFC000"/>
                </a:solidFill>
              </a:rPr>
              <a:t>Planted 92 DAT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1E4478-8F09-4C44-8A94-010ABF3063BA}"/>
              </a:ext>
            </a:extLst>
          </p:cNvPr>
          <p:cNvSpPr txBox="1"/>
          <p:nvPr/>
        </p:nvSpPr>
        <p:spPr>
          <a:xfrm>
            <a:off x="0" y="6039501"/>
            <a:ext cx="106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SB-03-23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September 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67 DAP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10A3604-E4DA-4B01-9678-56698DD073F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19200" y="2028825"/>
            <a:ext cx="2209800" cy="1657350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417C2C3-74EA-4B79-9768-5AFF7FA46B4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10200" y="2028825"/>
            <a:ext cx="2209800" cy="1657350"/>
          </a:xfrm>
        </p:spPr>
      </p:pic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C7AA06C3-89EE-48F6-807A-70FBF1D191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10200" y="4391025"/>
            <a:ext cx="2209800" cy="1657350"/>
          </a:xfrm>
        </p:spPr>
      </p:pic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25727F78-A6F2-43A5-A07E-B5DCE3DBFEA4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19200" y="4391025"/>
            <a:ext cx="2209800" cy="1657350"/>
          </a:xfr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5F5B852-45B4-44FD-ACAD-34E137342C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93739" y="2883437"/>
            <a:ext cx="3048836" cy="22866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D10B24-F5D4-42CA-B1C1-632BD7B82B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084" y="2515209"/>
            <a:ext cx="755970" cy="4999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9A4F41C-00F5-40DB-BF91-5E3790A86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7648" y="1643222"/>
            <a:ext cx="987638" cy="4938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670AFA5-F8AB-4AD0-830C-65D160029E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7746" y="1628112"/>
            <a:ext cx="1054699" cy="4938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7E294A-8E42-43C1-9F0C-8182D23685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7349" y="4082534"/>
            <a:ext cx="969348" cy="4938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FD9DDB3-AE19-4E32-96EA-5AE52BFB90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425" y="4026750"/>
            <a:ext cx="115834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13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180DDD-2630-4000-A89F-451614DF3F21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HPPD/Soybean Test - 2023</a:t>
            </a:r>
            <a:br>
              <a:rPr lang="en-US" dirty="0"/>
            </a:br>
            <a:r>
              <a:rPr lang="en-US" i="1" dirty="0">
                <a:solidFill>
                  <a:srgbClr val="FFC000"/>
                </a:solidFill>
              </a:rPr>
              <a:t>Planted 92 DAT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1E4478-8F09-4C44-8A94-010ABF3063BA}"/>
              </a:ext>
            </a:extLst>
          </p:cNvPr>
          <p:cNvSpPr txBox="1"/>
          <p:nvPr/>
        </p:nvSpPr>
        <p:spPr>
          <a:xfrm>
            <a:off x="0" y="6246167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SB-03-23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October 31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F8BEE56-B833-4C55-95AB-B6D467319DE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19200" y="2028825"/>
            <a:ext cx="2209800" cy="1657350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3703089-CBB1-4568-A584-827123B2916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0200" y="2028825"/>
            <a:ext cx="2209800" cy="1657350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0F689C6A-2127-48BB-866B-9FF0DA00AA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27031" y="4543424"/>
            <a:ext cx="2209800" cy="1657350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37A9657D-F43C-4241-9804-A46764D41000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29020" y="4543424"/>
            <a:ext cx="2209800" cy="1657350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532585-CB8A-4794-A0D0-E524B89329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77775" y="3083406"/>
            <a:ext cx="2590800" cy="1943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FD4E5E-9D4E-4332-882B-62C4CEA66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2438400"/>
            <a:ext cx="755970" cy="4999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B1F2F9-F12F-448B-958A-871FFA848A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225" y="1429491"/>
            <a:ext cx="987638" cy="4938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937909-F2D5-4972-BE6A-C107A62981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4582" y="1446229"/>
            <a:ext cx="1054699" cy="4938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E73B5E-FECA-42CE-9DA2-E116D43A98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0426" y="3962400"/>
            <a:ext cx="969348" cy="4938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637EDD-B584-4ADC-A320-9609E1BA23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4930" y="3962400"/>
            <a:ext cx="115834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58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57AD42-C77A-44B8-865A-853DE454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Soybean Yield Response to HPPD Herbicides Applied 92 DBP* - 2023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B619336-7330-4CF1-8104-810B690DC3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2540471"/>
              </p:ext>
            </p:extLst>
          </p:nvPr>
        </p:nvGraphicFramePr>
        <p:xfrm>
          <a:off x="304800" y="17526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58B80D4-4B12-43B9-AC33-B21806A2C466}"/>
              </a:ext>
            </a:extLst>
          </p:cNvPr>
          <p:cNvSpPr txBox="1"/>
          <p:nvPr/>
        </p:nvSpPr>
        <p:spPr>
          <a:xfrm>
            <a:off x="-57986" y="6021658"/>
            <a:ext cx="1205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SB-03-23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Asgrow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AG66XF2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PD: July 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7.5” rows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2B562C-051B-431B-9FFB-E228D2971D7E}"/>
              </a:ext>
            </a:extLst>
          </p:cNvPr>
          <p:cNvSpPr txBox="1"/>
          <p:nvPr/>
        </p:nvSpPr>
        <p:spPr>
          <a:xfrm>
            <a:off x="7136781" y="2270389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C0C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LSD 0.10 = 9.8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71018-1FA3-4F57-8F4B-C72090A04434}"/>
              </a:ext>
            </a:extLst>
          </p:cNvPr>
          <p:cNvSpPr txBox="1"/>
          <p:nvPr/>
        </p:nvSpPr>
        <p:spPr>
          <a:xfrm>
            <a:off x="5858664" y="3228201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</a:rPr>
              <a:t>-30%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420C15-7E93-4BAF-B1D7-BD65D32B1652}"/>
              </a:ext>
            </a:extLst>
          </p:cNvPr>
          <p:cNvSpPr txBox="1"/>
          <p:nvPr/>
        </p:nvSpPr>
        <p:spPr>
          <a:xfrm>
            <a:off x="7382664" y="4419600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</a:rPr>
              <a:t>-68%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3CD71-E363-4768-9208-1D24C90FE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664" y="6455200"/>
            <a:ext cx="1828959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52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7526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191324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BCD05B-ABC5-4C08-872C-DD173DE89B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87957"/>
            <a:ext cx="3805881" cy="518439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C877ED-2676-41CC-99A1-96EADE8DE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698254"/>
            <a:ext cx="4038600" cy="4530725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6633"/>
                </a:solidFill>
                <a:latin typeface="Garamond"/>
                <a:ea typeface="+mj-ea"/>
                <a:cs typeface="+mj-cs"/>
              </a:rPr>
              <a:t>Weed Control in Grain Sorghum – 2024</a:t>
            </a:r>
          </a:p>
          <a:p>
            <a:pPr algn="ctr"/>
            <a:endParaRPr lang="en-US" sz="3600" b="1" dirty="0">
              <a:solidFill>
                <a:srgbClr val="006633"/>
              </a:solidFill>
              <a:latin typeface="Garamond"/>
              <a:ea typeface="+mj-ea"/>
              <a:cs typeface="+mj-cs"/>
            </a:endParaRPr>
          </a:p>
          <a:p>
            <a:pPr algn="ctr"/>
            <a:r>
              <a:rPr lang="en-US" sz="3600" b="1" i="1" dirty="0">
                <a:latin typeface="Garamond"/>
                <a:ea typeface="+mj-ea"/>
                <a:cs typeface="+mj-cs"/>
              </a:rPr>
              <a:t>Eric P. Prostko Extension Weed Specialist</a:t>
            </a:r>
          </a:p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0AABF5-1BF2-4E8F-AC52-36E1C04186F5}"/>
              </a:ext>
            </a:extLst>
          </p:cNvPr>
          <p:cNvSpPr/>
          <p:nvPr/>
        </p:nvSpPr>
        <p:spPr>
          <a:xfrm>
            <a:off x="549876" y="5638800"/>
            <a:ext cx="33775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Seth McAllister, Terrell Co. (October 2022)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B40CCA-DB07-4D61-9B10-0B09350798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6248400"/>
            <a:ext cx="1377908" cy="5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152400"/>
            <a:ext cx="7923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Grain Sorghum Weed Control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676400"/>
            <a:ext cx="8686800" cy="452431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Start clean!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Concep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treated seed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Dual Magnum or Outlook or Warrant (PRE)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Atrazine 4L @ 1.5 QT/A (EPOST)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Add Huskie if you have ATZ resistance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Paraquat (Hooded sprayer)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Mechanical Cultivation</a:t>
            </a:r>
          </a:p>
        </p:txBody>
      </p:sp>
    </p:spTree>
    <p:extLst>
      <p:ext uri="{BB962C8B-B14F-4D97-AF65-F5344CB8AC3E}">
        <p14:creationId xmlns:p14="http://schemas.microsoft.com/office/powerpoint/2010/main" val="2406779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2188" y="103188"/>
            <a:ext cx="703493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 New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 Product to Consider?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143000"/>
            <a:ext cx="8686800" cy="563231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Huskie 2.06EC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Bayer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CropScience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Buctril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(1.75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lbs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/gal) 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pyrasulfotole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(0.31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lbs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/gal)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MOA = 6 + 27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Postemergence (13-16 oz/A)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3-leaf to 12” tall  sorghum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Broadleaf weeds, good on pigweed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Tank-mix with atrazine (16 oz/A)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Huskie FX </a:t>
            </a:r>
            <a:r>
              <a:rPr lang="en-US" sz="3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= Huskie + </a:t>
            </a:r>
            <a:r>
              <a:rPr lang="en-US" sz="36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Starane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1219200"/>
            <a:ext cx="15843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992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24409D-B7B7-45DD-9342-C19C67FF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Grain Sorghum Weed Control - 2021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628756D-8128-4C44-9DB6-1F964C92DD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2725" y="2165152"/>
            <a:ext cx="4525963" cy="3394472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FC77196-13F2-4A47-8DD1-643A05490B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03725" y="2165152"/>
            <a:ext cx="4525963" cy="33944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12A34A-3491-4767-A523-379DBD0F7F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6293914"/>
            <a:ext cx="1161362" cy="545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E21B51-16D6-4D2B-89E8-9561ED664AD3}"/>
              </a:ext>
            </a:extLst>
          </p:cNvPr>
          <p:cNvSpPr txBox="1"/>
          <p:nvPr/>
        </p:nvSpPr>
        <p:spPr>
          <a:xfrm>
            <a:off x="0" y="6193134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GS-04-21</a:t>
            </a:r>
          </a:p>
          <a:p>
            <a:r>
              <a:rPr lang="en-US" sz="1200" i="1" dirty="0"/>
              <a:t>July 16</a:t>
            </a:r>
          </a:p>
          <a:p>
            <a:r>
              <a:rPr lang="en-US" sz="1200" i="1" dirty="0"/>
              <a:t>58 DAP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07D2B-44AC-493A-B927-52BAE95944D2}"/>
              </a:ext>
            </a:extLst>
          </p:cNvPr>
          <p:cNvSpPr txBox="1"/>
          <p:nvPr/>
        </p:nvSpPr>
        <p:spPr>
          <a:xfrm>
            <a:off x="2193385" y="1828800"/>
            <a:ext cx="56464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9948C7-658E-4567-BD6C-53E05F290C55}"/>
              </a:ext>
            </a:extLst>
          </p:cNvPr>
          <p:cNvSpPr txBox="1"/>
          <p:nvPr/>
        </p:nvSpPr>
        <p:spPr>
          <a:xfrm>
            <a:off x="5791200" y="1599406"/>
            <a:ext cx="1638590" cy="138499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Warrant @ 48 oz/A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Atrazine @ 16 oz/A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Huskie @ 16 oz/A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Induce @ 0.25% v/v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AMS @ 5% v/v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Applied 19 DAP</a:t>
            </a:r>
          </a:p>
        </p:txBody>
      </p:sp>
    </p:spTree>
    <p:extLst>
      <p:ext uri="{BB962C8B-B14F-4D97-AF65-F5344CB8AC3E}">
        <p14:creationId xmlns:p14="http://schemas.microsoft.com/office/powerpoint/2010/main" val="8922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58CAE-06CC-46A1-97F0-AB61FA7A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Metribuzin</a:t>
            </a:r>
            <a:r>
              <a:rPr lang="en-US" dirty="0"/>
              <a:t> Products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D015C9D-D0B3-4493-BE19-A3B203F6AA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685607"/>
              </p:ext>
            </p:extLst>
          </p:nvPr>
        </p:nvGraphicFramePr>
        <p:xfrm>
          <a:off x="266700" y="1600200"/>
          <a:ext cx="8610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195">
                  <a:extLst>
                    <a:ext uri="{9D8B030D-6E8A-4147-A177-3AD203B41FA5}">
                      <a16:colId xmlns:a16="http://schemas.microsoft.com/office/drawing/2014/main" val="681294726"/>
                    </a:ext>
                  </a:extLst>
                </a:gridCol>
                <a:gridCol w="2072922">
                  <a:extLst>
                    <a:ext uri="{9D8B030D-6E8A-4147-A177-3AD203B41FA5}">
                      <a16:colId xmlns:a16="http://schemas.microsoft.com/office/drawing/2014/main" val="3455520289"/>
                    </a:ext>
                  </a:extLst>
                </a:gridCol>
                <a:gridCol w="4544483">
                  <a:extLst>
                    <a:ext uri="{9D8B030D-6E8A-4147-A177-3AD203B41FA5}">
                      <a16:colId xmlns:a16="http://schemas.microsoft.com/office/drawing/2014/main" val="327555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Trade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Active Ingredients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588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Authority MTZ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sulfentrazone + </a:t>
                      </a:r>
                      <a:r>
                        <a:rPr lang="en-US" sz="1600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922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Syngenta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/>
                        <a:t>s</a:t>
                      </a:r>
                      <a:r>
                        <a:rPr lang="en-US" sz="1600" dirty="0"/>
                        <a:t>-metolachlor + </a:t>
                      </a:r>
                      <a:r>
                        <a:rPr lang="en-US" sz="1600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192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Corteva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Canopy</a:t>
                      </a:r>
                    </a:p>
                    <a:p>
                      <a:r>
                        <a:rPr lang="en-US" sz="1600" dirty="0"/>
                        <a:t>Canopy Blend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chlorimuron (10.7%) + </a:t>
                      </a:r>
                      <a:r>
                        <a:rPr lang="en-US" sz="1600" b="1" dirty="0"/>
                        <a:t>metribuzin</a:t>
                      </a:r>
                      <a:r>
                        <a:rPr lang="en-US" sz="1600" dirty="0"/>
                        <a:t> (64.3%)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chlorimuron (8.3%) + </a:t>
                      </a:r>
                      <a:r>
                        <a:rPr lang="en-US" sz="1600" b="1" dirty="0"/>
                        <a:t>metribuzin</a:t>
                      </a:r>
                      <a:r>
                        <a:rPr lang="en-US" sz="1600" dirty="0"/>
                        <a:t> (50%)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859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NuFarm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Cloak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chlorimuron (10.7%) + </a:t>
                      </a:r>
                      <a:r>
                        <a:rPr lang="en-US" sz="1600" b="1" dirty="0"/>
                        <a:t>metribuzin</a:t>
                      </a:r>
                      <a:r>
                        <a:rPr lang="en-US" sz="1600" dirty="0"/>
                        <a:t> (64.3%)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394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Valent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Fierce MTZ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flumioxazin + pyroxasulfone + </a:t>
                      </a:r>
                      <a:r>
                        <a:rPr lang="en-US" sz="1600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296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Loveland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Intimidator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/>
                        <a:t>s</a:t>
                      </a:r>
                      <a:r>
                        <a:rPr lang="en-US" sz="1600" dirty="0"/>
                        <a:t>-metolachlor + fomesafen + </a:t>
                      </a:r>
                      <a:r>
                        <a:rPr lang="en-US" sz="1600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7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NuFarm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Panther MTZ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flumioxazin + </a:t>
                      </a:r>
                      <a:r>
                        <a:rPr lang="en-US" sz="1600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624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NuFarm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Panther 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flumioxazin + imazethapyr + </a:t>
                      </a:r>
                      <a:r>
                        <a:rPr lang="en-US" sz="1600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963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Valent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Mauler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30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Syngenta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tendovo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metribuzin </a:t>
                      </a:r>
                      <a:r>
                        <a:rPr lang="en-US" sz="1600" b="0" dirty="0"/>
                        <a:t>+ s-metolachlor + </a:t>
                      </a:r>
                      <a:r>
                        <a:rPr lang="en-US" sz="1600" b="0" dirty="0" err="1"/>
                        <a:t>chloransulam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093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UPL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TriCor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838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Corteva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Trivence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flumioxazin + chlorimuron + </a:t>
                      </a:r>
                      <a:r>
                        <a:rPr lang="en-US" sz="1600" b="1" dirty="0"/>
                        <a:t>metribuzin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399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80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Huskie Injury on Sorghum</a:t>
            </a:r>
          </a:p>
        </p:txBody>
      </p:sp>
      <p:pic>
        <p:nvPicPr>
          <p:cNvPr id="60419" name="Picture 2" descr="C:\Users\eprostko\prostkoeric C drive\herbicide injury pictures\sorghum\huskie\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1524000"/>
            <a:ext cx="3028950" cy="4038600"/>
          </a:xfrm>
          <a:noFill/>
        </p:spPr>
      </p:pic>
      <p:pic>
        <p:nvPicPr>
          <p:cNvPr id="60420" name="Picture 3" descr="C:\Users\eprostko\prostkoeric C drive\herbicide injury pictures\sorghum\huskie\IMG_32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752600"/>
            <a:ext cx="4038600" cy="3028950"/>
          </a:xfrm>
          <a:noFill/>
        </p:spPr>
      </p:pic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935663"/>
            <a:ext cx="1371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591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F455E-0823-4D4F-8EF7-A5F81A1A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Texas Panicum in Grain Sorghum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802C9E-08E2-4EF4-A481-F9456FB45E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2725" y="2165152"/>
            <a:ext cx="4525963" cy="3394472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268A8EF-22FE-4707-92B2-CF49BD7187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03725" y="2165152"/>
            <a:ext cx="4525963" cy="33944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BA9F6-E7BC-4BC7-A433-EAA4155E8A3C}"/>
              </a:ext>
            </a:extLst>
          </p:cNvPr>
          <p:cNvSpPr txBox="1"/>
          <p:nvPr/>
        </p:nvSpPr>
        <p:spPr>
          <a:xfrm>
            <a:off x="0" y="6260196"/>
            <a:ext cx="1126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Terrell Co.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08/05/22</a:t>
            </a:r>
          </a:p>
        </p:txBody>
      </p:sp>
    </p:spTree>
    <p:extLst>
      <p:ext uri="{BB962C8B-B14F-4D97-AF65-F5344CB8AC3E}">
        <p14:creationId xmlns:p14="http://schemas.microsoft.com/office/powerpoint/2010/main" val="3974430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E204B8-85D3-4FF8-AE88-BD84DEC95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9066"/>
            <a:ext cx="82867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New Grain Sorghum Weed Control Technologies (Non-GMO)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D68FA2-B7E1-42F3-946F-7A72D0902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120" y="1447800"/>
            <a:ext cx="4343400" cy="4351338"/>
          </a:xfrm>
        </p:spPr>
        <p:txBody>
          <a:bodyPr>
            <a:noAutofit/>
          </a:bodyPr>
          <a:lstStyle/>
          <a:p>
            <a:r>
              <a:rPr lang="en-US" sz="2000" b="1" u="sng" dirty="0"/>
              <a:t>Igrowth®</a:t>
            </a:r>
          </a:p>
          <a:p>
            <a:pPr lvl="1"/>
            <a:r>
              <a:rPr lang="en-US" sz="2000" dirty="0"/>
              <a:t>Alta/UPL</a:t>
            </a:r>
          </a:p>
          <a:p>
            <a:pPr lvl="1"/>
            <a:r>
              <a:rPr lang="en-US" sz="2000" b="1" i="1" u="sng" dirty="0" err="1"/>
              <a:t>ImiFlex</a:t>
            </a:r>
            <a:r>
              <a:rPr lang="en-US" sz="2000" dirty="0"/>
              <a:t> (imazamox)</a:t>
            </a:r>
          </a:p>
          <a:p>
            <a:pPr lvl="2"/>
            <a:r>
              <a:rPr lang="en-US" dirty="0"/>
              <a:t>PRE/POST</a:t>
            </a:r>
          </a:p>
          <a:p>
            <a:endParaRPr lang="en-US" sz="2000" b="1" u="sng" dirty="0"/>
          </a:p>
          <a:p>
            <a:r>
              <a:rPr lang="en-US" sz="2000" b="1" u="sng" dirty="0"/>
              <a:t>DoubleTeam™</a:t>
            </a:r>
          </a:p>
          <a:p>
            <a:pPr lvl="1"/>
            <a:r>
              <a:rPr lang="en-US" sz="2000" dirty="0"/>
              <a:t>S&amp;W/Sorghum Partners/ADAMA</a:t>
            </a:r>
          </a:p>
          <a:p>
            <a:pPr lvl="1"/>
            <a:r>
              <a:rPr lang="en-US" sz="2000" b="1" i="1" u="sng" dirty="0" err="1"/>
              <a:t>FirstAct</a:t>
            </a:r>
            <a:r>
              <a:rPr lang="en-US" sz="2000" dirty="0"/>
              <a:t> (quizalofop)</a:t>
            </a:r>
          </a:p>
          <a:p>
            <a:pPr lvl="2"/>
            <a:r>
              <a:rPr lang="en-US" dirty="0"/>
              <a:t> POST</a:t>
            </a:r>
          </a:p>
          <a:p>
            <a:pPr lvl="4"/>
            <a:endParaRPr lang="en-US" sz="2000" dirty="0"/>
          </a:p>
          <a:p>
            <a:r>
              <a:rPr lang="en-US" sz="2000" b="1" u="sng" dirty="0" err="1"/>
              <a:t>Inzen</a:t>
            </a:r>
            <a:r>
              <a:rPr lang="en-US" sz="2000" b="1" u="sng" dirty="0"/>
              <a:t>™</a:t>
            </a:r>
          </a:p>
          <a:p>
            <a:pPr lvl="1"/>
            <a:r>
              <a:rPr lang="en-US" sz="2000" dirty="0"/>
              <a:t>Pioneer/Corteva</a:t>
            </a:r>
          </a:p>
          <a:p>
            <a:pPr lvl="1"/>
            <a:r>
              <a:rPr lang="en-US" sz="2000" b="1" i="1" u="sng" dirty="0"/>
              <a:t>Zest</a:t>
            </a:r>
            <a:r>
              <a:rPr lang="en-US" sz="2000" dirty="0"/>
              <a:t> (nicosulfuron) </a:t>
            </a:r>
          </a:p>
          <a:p>
            <a:pPr lvl="2"/>
            <a:r>
              <a:rPr lang="en-US" dirty="0"/>
              <a:t>POST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E98C1-C406-4306-B61D-796DF88531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1447800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041241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DCD29-8D37-431A-A72E-10827817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Grain Sorghum Weed Control – 2022</a:t>
            </a:r>
            <a:br>
              <a:rPr lang="en-US" dirty="0"/>
            </a:br>
            <a:r>
              <a:rPr lang="en-US" dirty="0"/>
              <a:t>I-Growth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7B5A2-8E4F-424D-8ACC-CB073F96197C}"/>
              </a:ext>
            </a:extLst>
          </p:cNvPr>
          <p:cNvSpPr txBox="1"/>
          <p:nvPr/>
        </p:nvSpPr>
        <p:spPr>
          <a:xfrm>
            <a:off x="1160479" y="5457343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0FA43-4A60-4B16-BB52-4CF8F91024F6}"/>
              </a:ext>
            </a:extLst>
          </p:cNvPr>
          <p:cNvSpPr txBox="1"/>
          <p:nvPr/>
        </p:nvSpPr>
        <p:spPr>
          <a:xfrm>
            <a:off x="-45654" y="6250540"/>
            <a:ext cx="210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69 DAT (POST)/77 DAT (EPOST)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C5476-3E43-4805-B8EC-ECE9506F3E52}"/>
              </a:ext>
            </a:extLst>
          </p:cNvPr>
          <p:cNvSpPr txBox="1"/>
          <p:nvPr/>
        </p:nvSpPr>
        <p:spPr>
          <a:xfrm>
            <a:off x="2954794" y="5490422"/>
            <a:ext cx="26941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Mocassin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II Plus 7.64EC @ 21 oz/A (PRE)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Imiflex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1AS @ 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Agridex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 (V7, 9-10” tall, 22 DAP)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16521E-9E78-436D-ACA5-C0435DC68D73}"/>
              </a:ext>
            </a:extLst>
          </p:cNvPr>
          <p:cNvSpPr txBox="1"/>
          <p:nvPr/>
        </p:nvSpPr>
        <p:spPr>
          <a:xfrm>
            <a:off x="6354699" y="5457343"/>
            <a:ext cx="1854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Imiflex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1AS @ 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Agridex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EPOST (V3, 4” tall, 14 DAP)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66E19-1B06-49D3-8D27-4467381278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86753" y="2435825"/>
            <a:ext cx="3530476" cy="2647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5DC7-E8C8-4677-AC3C-C5AF017F6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13485" y="2435826"/>
            <a:ext cx="3530477" cy="2647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5A3B2A-4899-4831-9232-6F1D8C43D4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360000" y="2435823"/>
            <a:ext cx="3530478" cy="2647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A357B-F615-4C51-8F74-77F1A18E11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725" y="1994512"/>
            <a:ext cx="1280271" cy="5993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1B159-78EB-4075-9886-B971DE73F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103" y="1990352"/>
            <a:ext cx="1280271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78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EABBE-76D0-4A40-A5E8-B41D30B9A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886700" cy="1325563"/>
          </a:xfrm>
        </p:spPr>
        <p:txBody>
          <a:bodyPr/>
          <a:lstStyle/>
          <a:p>
            <a:r>
              <a:rPr lang="en-US" dirty="0"/>
              <a:t>Igrowth Grain Sorghum Hybrids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30A4B6-97EC-4C8E-B8DB-07D3D3DAE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1137184"/>
            <a:ext cx="73152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98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6B7D-F3DF-487F-91A2-1C6F193C9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DoubleTeam Sorghum - 2022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83684-84AF-49BA-9D9A-7830295CE11E}"/>
              </a:ext>
            </a:extLst>
          </p:cNvPr>
          <p:cNvSpPr txBox="1"/>
          <p:nvPr/>
        </p:nvSpPr>
        <p:spPr>
          <a:xfrm>
            <a:off x="0" y="6211669"/>
            <a:ext cx="1074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69 DAT (POST)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FB9D5-28F0-47C6-B623-2D5FDEC7E5B7}"/>
              </a:ext>
            </a:extLst>
          </p:cNvPr>
          <p:cNvSpPr txBox="1"/>
          <p:nvPr/>
        </p:nvSpPr>
        <p:spPr>
          <a:xfrm>
            <a:off x="2000855" y="5785519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7A53A77-CF6E-433D-99D6-4723732477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4407" y="1912029"/>
            <a:ext cx="4525963" cy="3394472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ABC1B73-2962-4D9B-80CF-259DE27160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13072" y="1904343"/>
            <a:ext cx="4525963" cy="339447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FD35FA-A0FE-43D5-BD85-E5520C914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436" y="5627501"/>
            <a:ext cx="1920406" cy="10546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81E29A-64A1-41FA-A6BC-D4094532DC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369219"/>
            <a:ext cx="1755800" cy="6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92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BDE88-34EE-4725-AF92-F932C1BD4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DoubleTeam™ System – First Act</a:t>
            </a:r>
            <a:br>
              <a:rPr lang="en-US" dirty="0"/>
            </a:br>
            <a:r>
              <a:rPr lang="en-US" dirty="0"/>
              <a:t>Off-Types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1FADD7-272A-4796-B517-C7AC9FA2D7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D85F7D-DC47-4297-B681-DFECE34284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806" y="1600200"/>
            <a:ext cx="3258064" cy="244354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14FFD0-3B8D-44D7-A2ED-490665884474}"/>
              </a:ext>
            </a:extLst>
          </p:cNvPr>
          <p:cNvSpPr txBox="1"/>
          <p:nvPr/>
        </p:nvSpPr>
        <p:spPr>
          <a:xfrm>
            <a:off x="0" y="6304002"/>
            <a:ext cx="6623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GS-02-21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DAT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213F4F-FCAB-4B37-B1BD-BE1396D48B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929" y="4226310"/>
            <a:ext cx="3159211" cy="23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84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9E41-48A8-405B-AE01-5573F461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838200"/>
          </a:xfrm>
        </p:spPr>
        <p:txBody>
          <a:bodyPr/>
          <a:lstStyle/>
          <a:p>
            <a:r>
              <a:rPr lang="en-US" dirty="0"/>
              <a:t>DoubleTeam Sorghum Hybrids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E15A1-93D1-4A5E-97BD-4CE5554708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914400"/>
            <a:ext cx="7030539" cy="5592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4BD659-AC01-4501-B54C-F8096256F0AF}"/>
              </a:ext>
            </a:extLst>
          </p:cNvPr>
          <p:cNvSpPr txBox="1"/>
          <p:nvPr/>
        </p:nvSpPr>
        <p:spPr>
          <a:xfrm>
            <a:off x="3962400" y="6322208"/>
            <a:ext cx="314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Disease/lodging issues in 2023?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AB2B51-CE00-4450-BC04-76CB2D9B355A}"/>
              </a:ext>
            </a:extLst>
          </p:cNvPr>
          <p:cNvCxnSpPr/>
          <p:nvPr/>
        </p:nvCxnSpPr>
        <p:spPr>
          <a:xfrm flipH="1" flipV="1">
            <a:off x="5334000" y="5334000"/>
            <a:ext cx="76200" cy="9144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991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61D0-5C2D-4097-A24E-1268A687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Inzen Grain Sorghum - 2022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0385C-4FF6-4199-8290-B31912DAD2E2}"/>
              </a:ext>
            </a:extLst>
          </p:cNvPr>
          <p:cNvSpPr txBox="1"/>
          <p:nvPr/>
        </p:nvSpPr>
        <p:spPr>
          <a:xfrm>
            <a:off x="0" y="6257836"/>
            <a:ext cx="10150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69 DAT (POST)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A002D-0EC8-4DEC-9939-147C1862F922}"/>
              </a:ext>
            </a:extLst>
          </p:cNvPr>
          <p:cNvSpPr txBox="1"/>
          <p:nvPr/>
        </p:nvSpPr>
        <p:spPr>
          <a:xfrm>
            <a:off x="2030818" y="607317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B38B3-3C64-4231-9E1A-DCD061698528}"/>
              </a:ext>
            </a:extLst>
          </p:cNvPr>
          <p:cNvSpPr txBox="1"/>
          <p:nvPr/>
        </p:nvSpPr>
        <p:spPr>
          <a:xfrm>
            <a:off x="5425291" y="6073170"/>
            <a:ext cx="2738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Everprex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7.62EC @ 16 oz/A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(PRE)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Zest 75DG @ 0.67 oz/A 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Aatrex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4L @ 48 oz/A +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Agridex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@ 1% v/v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(POST)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D3A4C3B-8521-4E2B-9F94-15738E4945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370" y="2165945"/>
            <a:ext cx="4525963" cy="3394472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9DDC942-7275-4AAE-8D92-CC3881D020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03725" y="2165152"/>
            <a:ext cx="4525963" cy="339447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86539-8EDE-4F70-A9DF-E1EAC537A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676400"/>
            <a:ext cx="1341236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5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C:\Users\eprostko\prostkoeric C drive\crop pictures\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6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50472" y="381000"/>
            <a:ext cx="355257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Questions/Comments?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eprostko@uga.edu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gaweed.com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5791200"/>
            <a:ext cx="244470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22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DEB41-3EF4-4790-A069-CCE57565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Metribuzin Tolerant Soybean Cultivars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A0DB8E-EC92-4D36-9A74-D417BB6C3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527" y="1600200"/>
            <a:ext cx="8738945" cy="473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2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C78223-BC71-4EF1-B20D-DB5854355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Soybean Weed Control - 2023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3CFD71-58F9-42C3-A1C6-D68D6EB779F4}"/>
              </a:ext>
            </a:extLst>
          </p:cNvPr>
          <p:cNvSpPr txBox="1"/>
          <p:nvPr/>
        </p:nvSpPr>
        <p:spPr>
          <a:xfrm>
            <a:off x="-44604" y="6137631"/>
            <a:ext cx="75533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SB-05-23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 DAT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C072CC-1FF8-416D-8939-13D43168953C}"/>
              </a:ext>
            </a:extLst>
          </p:cNvPr>
          <p:cNvSpPr txBox="1"/>
          <p:nvPr/>
        </p:nvSpPr>
        <p:spPr>
          <a:xfrm>
            <a:off x="4793175" y="6186326"/>
            <a:ext cx="348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Tricor 4F @ 8 oz/A + Zidua 4.17SC @ 2.5 oz/A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(metribuzin + pyroxasulfone)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F209E-A32F-4507-AEBA-F73AE4F47D0C}"/>
              </a:ext>
            </a:extLst>
          </p:cNvPr>
          <p:cNvSpPr txBox="1"/>
          <p:nvPr/>
        </p:nvSpPr>
        <p:spPr>
          <a:xfrm>
            <a:off x="1950522" y="613601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BB19B9B-224D-4A9F-9838-FA68911901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7313" y="2185825"/>
            <a:ext cx="4572000" cy="342900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7C922E-B296-4834-BC5C-7D8C6CE11B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11258" y="2189589"/>
            <a:ext cx="4572000" cy="3429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EE8EBC-9B56-402C-8D30-1FF2332FC8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258" y="2372607"/>
            <a:ext cx="1338146" cy="337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CE0CB-DC5B-48B0-9447-EE04EB2740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425" y="2222245"/>
            <a:ext cx="1164836" cy="5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37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4CBB2F-F860-48A8-97D7-9BBF3A4D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Valor in GA Soybeans?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3452F9-2797-4732-9272-2CFB2D8B4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475295"/>
            <a:ext cx="4343400" cy="4572000"/>
          </a:xfrm>
        </p:spPr>
        <p:txBody>
          <a:bodyPr/>
          <a:lstStyle/>
          <a:p>
            <a:r>
              <a:rPr lang="en-US" sz="2200" dirty="0"/>
              <a:t>Effective, legal and labeled but…….</a:t>
            </a:r>
          </a:p>
          <a:p>
            <a:endParaRPr lang="en-US" sz="2200" dirty="0"/>
          </a:p>
          <a:p>
            <a:r>
              <a:rPr lang="en-US" sz="2200" dirty="0"/>
              <a:t>Valor fb Reflex/Prefix/Warrant Ultra is a good weed control program but a </a:t>
            </a:r>
            <a:r>
              <a:rPr lang="en-US" sz="2200" b="1" i="1" u="sng" dirty="0"/>
              <a:t>bad</a:t>
            </a:r>
            <a:r>
              <a:rPr lang="en-US" sz="2200" dirty="0"/>
              <a:t> resistance mgt plan!</a:t>
            </a:r>
          </a:p>
          <a:p>
            <a:pPr lvl="1"/>
            <a:r>
              <a:rPr lang="en-US" sz="1800" i="1" dirty="0"/>
              <a:t>Unless you hand-weed escapes!</a:t>
            </a:r>
          </a:p>
          <a:p>
            <a:pPr lvl="1"/>
            <a:endParaRPr lang="en-US" sz="1800" dirty="0"/>
          </a:p>
          <a:p>
            <a:pPr lvl="0"/>
            <a:r>
              <a:rPr lang="en-US" sz="2200" dirty="0"/>
              <a:t>Weed control in cotton and peanut without Valor/Reflex?</a:t>
            </a:r>
          </a:p>
          <a:p>
            <a:endParaRPr lang="en-US" sz="2200" dirty="0"/>
          </a:p>
        </p:txBody>
      </p:sp>
      <p:pic>
        <p:nvPicPr>
          <p:cNvPr id="1026" name="Picture 2" descr="Liquid Formulation Valor® EZ Herbicide Available for 2017">
            <a:extLst>
              <a:ext uri="{FF2B5EF4-FFF2-40B4-BE49-F238E27FC236}">
                <a16:creationId xmlns:a16="http://schemas.microsoft.com/office/drawing/2014/main" id="{727C204F-BBFD-4F5E-A12D-AF36820BE3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84808"/>
            <a:ext cx="4038600" cy="120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1349FD-789D-4395-BDAC-55032C4B4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" y="3657600"/>
            <a:ext cx="420624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42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FA557-AD91-4E13-8D79-B4B16D54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would be OK with 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43DC0-DCF9-4090-9179-E779680EA6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/>
              <a:t>PRE</a:t>
            </a:r>
          </a:p>
          <a:p>
            <a:pPr lvl="1"/>
            <a:r>
              <a:rPr lang="en-US" b="1" dirty="0"/>
              <a:t>Valor</a:t>
            </a:r>
            <a:r>
              <a:rPr lang="en-US" dirty="0"/>
              <a:t> or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Envive</a:t>
            </a:r>
            <a:r>
              <a:rPr lang="en-US" dirty="0"/>
              <a:t> (Valor + Classic + Harmony) or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Surveil</a:t>
            </a:r>
            <a:r>
              <a:rPr lang="en-US" dirty="0"/>
              <a:t> (Valor + FirstRate) or 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Fierce</a:t>
            </a:r>
            <a:r>
              <a:rPr lang="en-US" dirty="0"/>
              <a:t> (Valor + Zidua)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61FAD-CF2A-4D78-9EEA-E3E8197C3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223994" cy="4572000"/>
          </a:xfrm>
        </p:spPr>
        <p:txBody>
          <a:bodyPr/>
          <a:lstStyle/>
          <a:p>
            <a:r>
              <a:rPr lang="en-US" b="1" u="sng" dirty="0"/>
              <a:t>POST</a:t>
            </a:r>
          </a:p>
          <a:p>
            <a:pPr lvl="1"/>
            <a:r>
              <a:rPr lang="en-US" dirty="0"/>
              <a:t>Roundup + Xtendimax/ Engenia + residual (Xtend System) or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Liberty + residual (Liberty-Link or XtendFlex System) or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Liberty + Enlist One + residual (Enlist System)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936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C78223-BC71-4EF1-B20D-DB5854355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Soybean Weed Control - 2023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3CFD71-58F9-42C3-A1C6-D68D6EB779F4}"/>
              </a:ext>
            </a:extLst>
          </p:cNvPr>
          <p:cNvSpPr txBox="1"/>
          <p:nvPr/>
        </p:nvSpPr>
        <p:spPr>
          <a:xfrm>
            <a:off x="-44604" y="6137631"/>
            <a:ext cx="75533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SB-05-23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 DAT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F209E-A32F-4507-AEBA-F73AE4F47D0C}"/>
              </a:ext>
            </a:extLst>
          </p:cNvPr>
          <p:cNvSpPr txBox="1"/>
          <p:nvPr/>
        </p:nvSpPr>
        <p:spPr>
          <a:xfrm>
            <a:off x="1950522" y="613601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6DCD874-51A9-4C5A-89B6-475C879545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323" y="2185825"/>
            <a:ext cx="4572000" cy="3429000"/>
          </a:xfr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E74796F7-ECF0-4683-B46D-0FCB032C17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15718" y="2185825"/>
            <a:ext cx="4572000" cy="3429000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6662D3-1A8B-495D-9048-ED02CDC87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427" y="5976226"/>
            <a:ext cx="1981372" cy="6889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D13B69-D146-4CEF-B771-AA9F6E1F2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223" y="2362200"/>
            <a:ext cx="1488006" cy="380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C0C5DD-6C5B-4103-ACAB-3604904603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2362200"/>
            <a:ext cx="1371600" cy="4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97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A6BD-B894-4EA0-A6E3-E4E4E952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Enlist Soybeans - 2023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6A998D-F288-4DC2-BF7A-DDBBAA92DAC6}"/>
              </a:ext>
            </a:extLst>
          </p:cNvPr>
          <p:cNvSpPr txBox="1"/>
          <p:nvPr/>
        </p:nvSpPr>
        <p:spPr>
          <a:xfrm>
            <a:off x="1873405" y="606845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AD1C7-A684-4CC0-BA1D-7F7E9F3F7476}"/>
              </a:ext>
            </a:extLst>
          </p:cNvPr>
          <p:cNvSpPr txBox="1"/>
          <p:nvPr/>
        </p:nvSpPr>
        <p:spPr>
          <a:xfrm>
            <a:off x="-47800" y="6156695"/>
            <a:ext cx="742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SB-04-23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 DAT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A4EA0C1-4C4D-44C1-AEE7-004AE99CA4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100" y="2131870"/>
            <a:ext cx="4572000" cy="3429000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A094C8E5-AD75-48F9-91F2-94FB32EEBC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17587" y="2131871"/>
            <a:ext cx="4572000" cy="3429000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D250D4-1624-485C-9065-97B02F085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361" y="5838889"/>
            <a:ext cx="1658256" cy="8718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3002EE-DE67-4DCE-B213-A3CAA30AA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078" y="2068156"/>
            <a:ext cx="126807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78169"/>
      </p:ext>
    </p:extLst>
  </p:cSld>
  <p:clrMapOvr>
    <a:masterClrMapping/>
  </p:clrMapOvr>
</p:sld>
</file>

<file path=ppt/theme/theme1.xml><?xml version="1.0" encoding="utf-8"?>
<a:theme xmlns:a="http://schemas.openxmlformats.org/drawingml/2006/main" name="PPP_SGENE_TXT_Firetruck_Sign">
  <a:themeElements>
    <a:clrScheme name="Custom 1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7F7F7F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PPP_SGENE_TXT_Firetruck_Sign">
  <a:themeElements>
    <a:clrScheme name="Custom 1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7F7F7F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c613e7a6-ae2b-4057-9573-8cbc37370f0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19" ma:contentTypeDescription="Create a new document." ma:contentTypeScope="" ma:versionID="ce357b3fd03bfbaf988dbebf4bea9624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c123cb5254c67ec84bf25b7bffd623c6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89A359-E5FB-489D-B4A0-FC955F79D4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2B14C9-0932-4894-B883-CEC30641AB7A}">
  <ds:schemaRefs>
    <ds:schemaRef ds:uri="d2182f11-ec6d-4344-bcdd-126cac1ae7e5"/>
    <ds:schemaRef ds:uri="http://schemas.microsoft.com/office/2006/metadata/properties"/>
    <ds:schemaRef ds:uri="http://purl.org/dc/terms/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c613e7a6-ae2b-4057-9573-8cbc37370f0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1D46826-F2C8-47CD-8B65-9F13441EE9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38730</TotalTime>
  <Words>1344</Words>
  <Application>Microsoft Office PowerPoint</Application>
  <PresentationFormat>On-screen Show (4:3)</PresentationFormat>
  <Paragraphs>304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Arial</vt:lpstr>
      <vt:lpstr>Calibri</vt:lpstr>
      <vt:lpstr>Calibri Light</vt:lpstr>
      <vt:lpstr>Garamond</vt:lpstr>
      <vt:lpstr>Wingdings</vt:lpstr>
      <vt:lpstr>PPP_SGENE_TXT_Firetruck_Sign</vt:lpstr>
      <vt:lpstr>1_PPP_SGENE_TXT_Firetruck_Sign</vt:lpstr>
      <vt:lpstr>2_Edge</vt:lpstr>
      <vt:lpstr>4_Office Theme</vt:lpstr>
      <vt:lpstr>7_Office Theme</vt:lpstr>
      <vt:lpstr>6_Office Theme</vt:lpstr>
      <vt:lpstr>Office Theme</vt:lpstr>
      <vt:lpstr>2_PPP_SGENE_TXT_Firetruck_Sign</vt:lpstr>
      <vt:lpstr>4_PPP_SGENE_TXT_Firetruck_Sign</vt:lpstr>
      <vt:lpstr>2024 Soybean Weed Control Update</vt:lpstr>
      <vt:lpstr>Soybean Weed Control Simplified  </vt:lpstr>
      <vt:lpstr>Metribuzin Products</vt:lpstr>
      <vt:lpstr>Metribuzin Tolerant Soybean Cultivars</vt:lpstr>
      <vt:lpstr>Soybean Weed Control - 2023</vt:lpstr>
      <vt:lpstr>Valor in GA Soybeans?</vt:lpstr>
      <vt:lpstr>But would be OK with ……</vt:lpstr>
      <vt:lpstr>Soybean Weed Control - 2023</vt:lpstr>
      <vt:lpstr>Enlist Soybeans - 2023</vt:lpstr>
      <vt:lpstr>Dicamba Soybeans Hooded Sprayers</vt:lpstr>
      <vt:lpstr>“Old School” Conventional Systems</vt:lpstr>
      <vt:lpstr>Weed Control in Conventional Soybeans</vt:lpstr>
      <vt:lpstr>Conventional Soybeans</vt:lpstr>
      <vt:lpstr>Conventional Soybeans - 2023</vt:lpstr>
      <vt:lpstr>New Stuff?</vt:lpstr>
      <vt:lpstr>Weed Control in Soybeans - 2023</vt:lpstr>
      <vt:lpstr>Liberty Ultra 1.76SL</vt:lpstr>
      <vt:lpstr>PowerPoint Presentation</vt:lpstr>
      <vt:lpstr>Tropical Spiderwort - 2022</vt:lpstr>
      <vt:lpstr>Other Options??? (Seedbank Mgt.)</vt:lpstr>
      <vt:lpstr>Double-Cropped Soybean Behind Field Corn</vt:lpstr>
      <vt:lpstr>HPPD/Soybean Test - 2023 Planted 92 DAT</vt:lpstr>
      <vt:lpstr>HPPD/Soybean Test - 2023 Planted 92 DAT</vt:lpstr>
      <vt:lpstr>Soybean Yield Response to HPPD Herbicides Applied 92 DBP* - 2023</vt:lpstr>
      <vt:lpstr>Questions/Comments</vt:lpstr>
      <vt:lpstr>PowerPoint Presentation</vt:lpstr>
      <vt:lpstr>PowerPoint Presentation</vt:lpstr>
      <vt:lpstr>PowerPoint Presentation</vt:lpstr>
      <vt:lpstr>Grain Sorghum Weed Control - 2021</vt:lpstr>
      <vt:lpstr>Huskie Injury on Sorghum</vt:lpstr>
      <vt:lpstr>Texas Panicum in Grain Sorghum</vt:lpstr>
      <vt:lpstr>New Grain Sorghum Weed Control Technologies (Non-GMO)</vt:lpstr>
      <vt:lpstr>Grain Sorghum Weed Control – 2022 I-Growth</vt:lpstr>
      <vt:lpstr>Igrowth Grain Sorghum Hybrids</vt:lpstr>
      <vt:lpstr>DoubleTeam Sorghum - 2022</vt:lpstr>
      <vt:lpstr>DoubleTeam™ System – First Act Off-Types</vt:lpstr>
      <vt:lpstr>DoubleTeam Sorghum Hybrids</vt:lpstr>
      <vt:lpstr>Inzen Grain Sorghum - 2022</vt:lpstr>
      <vt:lpstr>PowerPoint Presentation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Webster County – September 4, 2015</dc:title>
  <dc:creator>Eric P. Prostko</dc:creator>
  <cp:lastModifiedBy>Eric P. Prostko</cp:lastModifiedBy>
  <cp:revision>252</cp:revision>
  <cp:lastPrinted>2019-10-28T20:59:33Z</cp:lastPrinted>
  <dcterms:created xsi:type="dcterms:W3CDTF">2019-01-08T19:26:03Z</dcterms:created>
  <dcterms:modified xsi:type="dcterms:W3CDTF">2023-11-24T13:31:06Z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