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56" r:id="rId6"/>
    <p:sldId id="349" r:id="rId7"/>
    <p:sldId id="351" r:id="rId8"/>
    <p:sldId id="314" r:id="rId9"/>
    <p:sldId id="311" r:id="rId10"/>
    <p:sldId id="741" r:id="rId11"/>
    <p:sldId id="1858" r:id="rId12"/>
    <p:sldId id="318" r:id="rId13"/>
    <p:sldId id="338" r:id="rId14"/>
    <p:sldId id="1806" r:id="rId15"/>
    <p:sldId id="331" r:id="rId16"/>
    <p:sldId id="1807" r:id="rId17"/>
    <p:sldId id="1809" r:id="rId18"/>
    <p:sldId id="1811" r:id="rId19"/>
    <p:sldId id="327" r:id="rId20"/>
    <p:sldId id="372" r:id="rId21"/>
    <p:sldId id="276" r:id="rId22"/>
    <p:sldId id="1813" r:id="rId23"/>
    <p:sldId id="1794" r:id="rId24"/>
    <p:sldId id="1795" r:id="rId25"/>
    <p:sldId id="1797" r:id="rId26"/>
    <p:sldId id="1803" r:id="rId27"/>
    <p:sldId id="1805" r:id="rId28"/>
    <p:sldId id="1796" r:id="rId29"/>
    <p:sldId id="1800" r:id="rId30"/>
    <p:sldId id="1799" r:id="rId31"/>
    <p:sldId id="1801" r:id="rId32"/>
    <p:sldId id="1802" r:id="rId33"/>
    <p:sldId id="1812" r:id="rId34"/>
    <p:sldId id="1860" r:id="rId35"/>
    <p:sldId id="35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4" autoAdjust="0"/>
    <p:restoredTop sz="79883" autoAdjust="0"/>
  </p:normalViewPr>
  <p:slideViewPr>
    <p:cSldViewPr snapToGrid="0">
      <p:cViewPr varScale="1">
        <p:scale>
          <a:sx n="75" d="100"/>
          <a:sy n="75" d="100"/>
        </p:scale>
        <p:origin x="1637" y="2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13 DAP</c:v>
                </c:pt>
              </c:strCache>
            </c:strRef>
          </c:tx>
          <c:spPr>
            <a:gradFill rotWithShape="1">
              <a:gsLst>
                <a:gs pos="0">
                  <a:srgbClr val="C00000"/>
                </a:gs>
                <a:gs pos="74000">
                  <a:srgbClr val="C00000"/>
                </a:gs>
                <a:gs pos="83000">
                  <a:srgbClr val="C00000"/>
                </a:gs>
                <a:gs pos="100000">
                  <a:srgbClr val="C00000"/>
                </a:gs>
              </a:gsLst>
              <a:lin ang="5400000" scaled="1"/>
            </a:gradFill>
            <a:ln w="19050">
              <a:solidFill>
                <a:schemeClr val="tx1"/>
              </a:solidFill>
            </a:ln>
            <a:effectLst/>
          </c:spPr>
          <c:invertIfNegative val="0"/>
          <c:dPt>
            <c:idx val="0"/>
            <c:invertIfNegative val="0"/>
            <c:bubble3D val="0"/>
            <c:spPr>
              <a:solidFill>
                <a:schemeClr val="tx1"/>
              </a:solidFill>
              <a:ln w="19050">
                <a:solidFill>
                  <a:schemeClr val="tx1"/>
                </a:solidFill>
              </a:ln>
              <a:effectLst/>
            </c:spPr>
            <c:extLst>
              <c:ext xmlns:c16="http://schemas.microsoft.com/office/drawing/2014/chart" uri="{C3380CC4-5D6E-409C-BE32-E72D297353CC}">
                <c16:uniqueId val="{00000001-5E62-4357-9EAA-6CDBF9B1112E}"/>
              </c:ext>
            </c:extLst>
          </c:dPt>
          <c:dPt>
            <c:idx val="1"/>
            <c:invertIfNegative val="0"/>
            <c:bubble3D val="0"/>
            <c:spPr>
              <a:gradFill rotWithShape="1">
                <a:gsLst>
                  <a:gs pos="0">
                    <a:schemeClr val="tx2">
                      <a:lumMod val="60000"/>
                      <a:lumOff val="40000"/>
                    </a:schemeClr>
                  </a:gs>
                  <a:gs pos="74000">
                    <a:schemeClr val="tx2">
                      <a:lumMod val="75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2-5E62-4357-9EAA-6CDBF9B1112E}"/>
              </c:ext>
            </c:extLst>
          </c:dPt>
          <c:dPt>
            <c:idx val="2"/>
            <c:invertIfNegative val="0"/>
            <c:bubble3D val="0"/>
            <c:spPr>
              <a:gradFill rotWithShape="1">
                <a:gsLst>
                  <a:gs pos="0">
                    <a:schemeClr val="tx2">
                      <a:lumMod val="60000"/>
                      <a:lumOff val="40000"/>
                    </a:schemeClr>
                  </a:gs>
                  <a:gs pos="74000">
                    <a:schemeClr val="tx2">
                      <a:lumMod val="75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3-5E62-4357-9EAA-6CDBF9B1112E}"/>
              </c:ext>
            </c:extLst>
          </c:dPt>
          <c:dPt>
            <c:idx val="3"/>
            <c:invertIfNegative val="0"/>
            <c:bubble3D val="0"/>
            <c:spPr>
              <a:gradFill rotWithShape="1">
                <a:gsLst>
                  <a:gs pos="0">
                    <a:schemeClr val="tx2">
                      <a:lumMod val="60000"/>
                      <a:lumOff val="40000"/>
                    </a:schemeClr>
                  </a:gs>
                  <a:gs pos="74000">
                    <a:schemeClr val="tx2">
                      <a:lumMod val="75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4-5E62-4357-9EAA-6CDBF9B1112E}"/>
              </c:ext>
            </c:extLst>
          </c:dPt>
          <c:dPt>
            <c:idx val="4"/>
            <c:invertIfNegative val="0"/>
            <c:bubble3D val="0"/>
            <c:spPr>
              <a:gradFill rotWithShape="1">
                <a:gsLst>
                  <a:gs pos="0">
                    <a:schemeClr val="tx2">
                      <a:lumMod val="60000"/>
                      <a:lumOff val="40000"/>
                    </a:schemeClr>
                  </a:gs>
                  <a:gs pos="74000">
                    <a:schemeClr val="tx2">
                      <a:lumMod val="75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5-5E62-4357-9EAA-6CDBF9B1112E}"/>
              </c:ext>
            </c:extLst>
          </c:dPt>
          <c:dLbls>
            <c:dLbl>
              <c:idx val="0"/>
              <c:tx>
                <c:rich>
                  <a:bodyPr/>
                  <a:lstStyle/>
                  <a:p>
                    <a:fld id="{7804CB2B-FFB9-4CF4-AD57-9067D253B66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62-4357-9EAA-6CDBF9B1112E}"/>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NTC</c:v>
                </c:pt>
                <c:pt idx="1">
                  <c:v>1</c:v>
                </c:pt>
                <c:pt idx="2">
                  <c:v>3</c:v>
                </c:pt>
                <c:pt idx="3">
                  <c:v>5</c:v>
                </c:pt>
                <c:pt idx="4">
                  <c:v>7</c:v>
                </c:pt>
              </c:strCache>
            </c:strRef>
          </c:cat>
          <c:val>
            <c:numRef>
              <c:f>Sheet1!$B$2:$B$6</c:f>
              <c:numCache>
                <c:formatCode>General</c:formatCode>
                <c:ptCount val="5"/>
                <c:pt idx="0">
                  <c:v>25</c:v>
                </c:pt>
                <c:pt idx="1">
                  <c:v>25</c:v>
                </c:pt>
                <c:pt idx="2">
                  <c:v>24</c:v>
                </c:pt>
                <c:pt idx="3">
                  <c:v>25</c:v>
                </c:pt>
                <c:pt idx="4">
                  <c:v>24</c:v>
                </c:pt>
              </c:numCache>
            </c:numRef>
          </c:val>
          <c:extLst>
            <c:ext xmlns:c16="http://schemas.microsoft.com/office/drawing/2014/chart" uri="{C3380CC4-5D6E-409C-BE32-E72D297353CC}">
              <c16:uniqueId val="{00000000-470D-4A9F-9DAC-8BF9C638AC65}"/>
            </c:ext>
          </c:extLst>
        </c:ser>
        <c:dLbls>
          <c:dLblPos val="inEnd"/>
          <c:showLegendKey val="0"/>
          <c:showVal val="1"/>
          <c:showCatName val="0"/>
          <c:showSerName val="0"/>
          <c:showPercent val="0"/>
          <c:showBubbleSize val="0"/>
        </c:dLbls>
        <c:gapWidth val="57"/>
        <c:overlap val="-24"/>
        <c:axId val="197786575"/>
        <c:axId val="1621212223"/>
      </c:barChart>
      <c:catAx>
        <c:axId val="197786575"/>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Brake </a:t>
                </a:r>
                <a:r>
                  <a:rPr lang="en-US" baseline="0" dirty="0">
                    <a:solidFill>
                      <a:schemeClr val="tx1"/>
                    </a:solidFill>
                  </a:rPr>
                  <a:t>Timing (DAP)</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1212223"/>
        <c:crosses val="autoZero"/>
        <c:auto val="1"/>
        <c:lblAlgn val="ctr"/>
        <c:lblOffset val="100"/>
        <c:noMultiLvlLbl val="0"/>
      </c:catAx>
      <c:valAx>
        <c:axId val="1621212223"/>
        <c:scaling>
          <c:orientation val="minMax"/>
          <c:max val="30"/>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Density</a:t>
                </a:r>
                <a:r>
                  <a:rPr lang="en-US" baseline="0" dirty="0">
                    <a:solidFill>
                      <a:schemeClr val="tx1"/>
                    </a:solidFill>
                  </a:rPr>
                  <a:t> </a:t>
                </a:r>
                <a:r>
                  <a:rPr lang="en-US" dirty="0">
                    <a:solidFill>
                      <a:schemeClr val="tx1"/>
                    </a:solidFill>
                  </a:rPr>
                  <a:t>(plant</a:t>
                </a:r>
                <a:r>
                  <a:rPr lang="en-US" baseline="0" dirty="0">
                    <a:solidFill>
                      <a:schemeClr val="tx1"/>
                    </a:solidFill>
                  </a:rPr>
                  <a:t>s/5 ft</a:t>
                </a:r>
                <a:r>
                  <a:rPr lang="en-US" dirty="0">
                    <a:solidFill>
                      <a:schemeClr val="tx1"/>
                    </a:solidFill>
                  </a:rPr>
                  <a:t>)</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786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13 DAP</c:v>
                </c:pt>
              </c:strCache>
            </c:strRef>
          </c:tx>
          <c:spPr>
            <a:gradFill rotWithShape="1">
              <a:gsLst>
                <a:gs pos="0">
                  <a:schemeClr val="accent2">
                    <a:lumMod val="50000"/>
                  </a:schemeClr>
                </a:gs>
                <a:gs pos="74000">
                  <a:srgbClr val="C00000"/>
                </a:gs>
                <a:gs pos="83000">
                  <a:srgbClr val="C00000"/>
                </a:gs>
                <a:gs pos="100000">
                  <a:srgbClr val="C00000"/>
                </a:gs>
              </a:gsLst>
              <a:lin ang="5400000" scaled="1"/>
            </a:gradFill>
            <a:ln w="19050">
              <a:solidFill>
                <a:schemeClr val="tx1"/>
              </a:solidFill>
            </a:ln>
            <a:effectLst/>
          </c:spPr>
          <c:invertIfNegative val="0"/>
          <c:dPt>
            <c:idx val="0"/>
            <c:invertIfNegative val="0"/>
            <c:bubble3D val="0"/>
            <c:spPr>
              <a:gradFill rotWithShape="1">
                <a:gsLst>
                  <a:gs pos="0">
                    <a:schemeClr val="accent2">
                      <a:lumMod val="50000"/>
                    </a:schemeClr>
                  </a:gs>
                  <a:gs pos="74000">
                    <a:srgbClr val="C00000"/>
                  </a:gs>
                  <a:gs pos="83000">
                    <a:srgbClr val="C00000"/>
                  </a:gs>
                  <a:gs pos="100000">
                    <a:srgbClr val="C00000"/>
                  </a:gs>
                </a:gsLst>
                <a:lin ang="5400000" scaled="0"/>
              </a:gradFill>
              <a:ln w="19050">
                <a:solidFill>
                  <a:schemeClr val="tx1"/>
                </a:solidFill>
              </a:ln>
              <a:effectLst/>
            </c:spPr>
            <c:extLst>
              <c:ext xmlns:c16="http://schemas.microsoft.com/office/drawing/2014/chart" uri="{C3380CC4-5D6E-409C-BE32-E72D297353CC}">
                <c16:uniqueId val="{00000001-5E62-4357-9EAA-6CDBF9B1112E}"/>
              </c:ext>
            </c:extLst>
          </c:dPt>
          <c:dPt>
            <c:idx val="1"/>
            <c:invertIfNegative val="0"/>
            <c:bubble3D val="0"/>
            <c:spPr>
              <a:gradFill rotWithShape="1">
                <a:gsLst>
                  <a:gs pos="0">
                    <a:schemeClr val="tx2">
                      <a:lumMod val="60000"/>
                      <a:lumOff val="40000"/>
                    </a:schemeClr>
                  </a:gs>
                  <a:gs pos="66000">
                    <a:schemeClr val="tx2">
                      <a:lumMod val="60000"/>
                      <a:lumOff val="40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2-5E62-4357-9EAA-6CDBF9B1112E}"/>
              </c:ext>
            </c:extLst>
          </c:dPt>
          <c:dPt>
            <c:idx val="2"/>
            <c:invertIfNegative val="0"/>
            <c:bubble3D val="0"/>
            <c:spPr>
              <a:gradFill rotWithShape="1">
                <a:gsLst>
                  <a:gs pos="0">
                    <a:schemeClr val="tx2">
                      <a:lumMod val="60000"/>
                      <a:lumOff val="40000"/>
                    </a:schemeClr>
                  </a:gs>
                  <a:gs pos="63000">
                    <a:schemeClr val="tx2">
                      <a:lumMod val="60000"/>
                      <a:lumOff val="40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3-5E62-4357-9EAA-6CDBF9B1112E}"/>
              </c:ext>
            </c:extLst>
          </c:dPt>
          <c:dPt>
            <c:idx val="3"/>
            <c:invertIfNegative val="0"/>
            <c:bubble3D val="0"/>
            <c:spPr>
              <a:gradFill rotWithShape="1">
                <a:gsLst>
                  <a:gs pos="0">
                    <a:schemeClr val="tx2">
                      <a:lumMod val="60000"/>
                      <a:lumOff val="40000"/>
                    </a:schemeClr>
                  </a:gs>
                  <a:gs pos="74000">
                    <a:schemeClr val="tx2">
                      <a:lumMod val="60000"/>
                      <a:lumOff val="40000"/>
                    </a:schemeClr>
                  </a:gs>
                  <a:gs pos="100000">
                    <a:schemeClr val="tx2">
                      <a:lumMod val="75000"/>
                    </a:schemeClr>
                  </a:gs>
                </a:gsLst>
                <a:lin ang="5400000" scaled="1"/>
              </a:gradFill>
              <a:ln w="19050">
                <a:solidFill>
                  <a:schemeClr val="tx1"/>
                </a:solidFill>
              </a:ln>
              <a:effectLst/>
            </c:spPr>
            <c:extLst>
              <c:ext xmlns:c16="http://schemas.microsoft.com/office/drawing/2014/chart" uri="{C3380CC4-5D6E-409C-BE32-E72D297353CC}">
                <c16:uniqueId val="{00000004-5E62-4357-9EAA-6CDBF9B1112E}"/>
              </c:ext>
            </c:extLst>
          </c:dPt>
          <c:dPt>
            <c:idx val="4"/>
            <c:invertIfNegative val="0"/>
            <c:bubble3D val="0"/>
            <c:spPr>
              <a:gradFill rotWithShape="1">
                <a:gsLst>
                  <a:gs pos="0">
                    <a:schemeClr val="tx2">
                      <a:lumMod val="60000"/>
                      <a:lumOff val="40000"/>
                    </a:schemeClr>
                  </a:gs>
                  <a:gs pos="72000">
                    <a:schemeClr val="tx2">
                      <a:lumMod val="60000"/>
                      <a:lumOff val="40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5-5E62-4357-9EAA-6CDBF9B1112E}"/>
              </c:ext>
            </c:extLst>
          </c:dPt>
          <c:dLbls>
            <c:dLbl>
              <c:idx val="0"/>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37A2CFE6-2CFA-4C21-B781-1D4DB69733B6}" type="VALUE">
                      <a:rPr lang="en-US" b="1" smtClean="0">
                        <a:solidFill>
                          <a:schemeClr val="tx1"/>
                        </a:solidFill>
                      </a:rPr>
                      <a:pPr>
                        <a:defRPr sz="1400" b="1">
                          <a:solidFill>
                            <a:schemeClr val="tx1"/>
                          </a:solidFill>
                        </a:defRPr>
                      </a:pPr>
                      <a:t>[VALUE]</a:t>
                    </a:fld>
                    <a:endParaRPr lang="en-US" b="1">
                      <a:solidFill>
                        <a:schemeClr val="tx1"/>
                      </a:solidFill>
                    </a:endParaRPr>
                  </a:p>
                  <a:p>
                    <a:pPr>
                      <a:defRPr sz="1400" b="1">
                        <a:solidFill>
                          <a:schemeClr val="tx1"/>
                        </a:solidFill>
                      </a:defRPr>
                    </a:pPr>
                    <a:r>
                      <a:rPr lang="en-US" b="1">
                        <a:solidFill>
                          <a:schemeClr val="tx1"/>
                        </a:solidFill>
                      </a:rPr>
                      <a:t>d</a:t>
                    </a:r>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62-4357-9EAA-6CDBF9B1112E}"/>
                </c:ext>
              </c:extLst>
            </c:dLbl>
            <c:dLbl>
              <c:idx val="1"/>
              <c:tx>
                <c:rich>
                  <a:bodyPr/>
                  <a:lstStyle/>
                  <a:p>
                    <a:fld id="{2BF2211D-AB78-40ED-A3A3-BE9807524555}" type="VALUE">
                      <a:rPr lang="en-US" smtClean="0"/>
                      <a:pPr/>
                      <a:t>[VALUE]</a:t>
                    </a:fld>
                    <a:endParaRPr lang="en-US"/>
                  </a:p>
                  <a:p>
                    <a:r>
                      <a:rPr lang="en-US"/>
                      <a:t>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62-4357-9EAA-6CDBF9B1112E}"/>
                </c:ext>
              </c:extLst>
            </c:dLbl>
            <c:dLbl>
              <c:idx val="2"/>
              <c:tx>
                <c:rich>
                  <a:bodyPr/>
                  <a:lstStyle/>
                  <a:p>
                    <a:fld id="{133E6CCB-D104-403F-A796-F33DCF4EBF74}" type="VALUE">
                      <a:rPr lang="en-US" smtClean="0"/>
                      <a:pPr/>
                      <a:t>[VALUE]</a:t>
                    </a:fld>
                    <a:endParaRPr lang="en-US"/>
                  </a:p>
                  <a:p>
                    <a:r>
                      <a:rPr lang="en-US"/>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62-4357-9EAA-6CDBF9B1112E}"/>
                </c:ext>
              </c:extLst>
            </c:dLbl>
            <c:dLbl>
              <c:idx val="3"/>
              <c:tx>
                <c:rich>
                  <a:bodyPr/>
                  <a:lstStyle/>
                  <a:p>
                    <a:fld id="{C25E4575-37D6-4FEE-A135-3F0F9803E46C}" type="VALUE">
                      <a:rPr lang="en-US" smtClean="0"/>
                      <a:pPr/>
                      <a:t>[VALUE]</a:t>
                    </a:fld>
                    <a:endParaRPr lang="en-US"/>
                  </a:p>
                  <a:p>
                    <a:r>
                      <a:rPr lang="en-US"/>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E62-4357-9EAA-6CDBF9B1112E}"/>
                </c:ext>
              </c:extLst>
            </c:dLbl>
            <c:dLbl>
              <c:idx val="4"/>
              <c:tx>
                <c:rich>
                  <a:bodyPr/>
                  <a:lstStyle/>
                  <a:p>
                    <a:fld id="{04639C31-131E-44F4-9505-5C1A1A45FD34}" type="VALUE">
                      <a:rPr lang="en-US" smtClean="0"/>
                      <a:pPr/>
                      <a:t>[VALUE]</a:t>
                    </a:fld>
                    <a:endParaRPr lang="en-US"/>
                  </a:p>
                  <a:p>
                    <a:r>
                      <a:rPr lang="en-US"/>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62-4357-9EAA-6CDBF9B1112E}"/>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NTC</c:v>
                </c:pt>
                <c:pt idx="1">
                  <c:v>1</c:v>
                </c:pt>
                <c:pt idx="2">
                  <c:v>3</c:v>
                </c:pt>
                <c:pt idx="3">
                  <c:v>5</c:v>
                </c:pt>
                <c:pt idx="4">
                  <c:v>7</c:v>
                </c:pt>
              </c:strCache>
            </c:strRef>
          </c:cat>
          <c:val>
            <c:numRef>
              <c:f>Sheet1!$B$2:$B$6</c:f>
              <c:numCache>
                <c:formatCode>General</c:formatCode>
                <c:ptCount val="5"/>
                <c:pt idx="0">
                  <c:v>0</c:v>
                </c:pt>
                <c:pt idx="1">
                  <c:v>8</c:v>
                </c:pt>
                <c:pt idx="2">
                  <c:v>5</c:v>
                </c:pt>
                <c:pt idx="3">
                  <c:v>11</c:v>
                </c:pt>
                <c:pt idx="4">
                  <c:v>11</c:v>
                </c:pt>
              </c:numCache>
            </c:numRef>
          </c:val>
          <c:extLst>
            <c:ext xmlns:c16="http://schemas.microsoft.com/office/drawing/2014/chart" uri="{C3380CC4-5D6E-409C-BE32-E72D297353CC}">
              <c16:uniqueId val="{00000000-470D-4A9F-9DAC-8BF9C638AC65}"/>
            </c:ext>
          </c:extLst>
        </c:ser>
        <c:dLbls>
          <c:dLblPos val="inEnd"/>
          <c:showLegendKey val="0"/>
          <c:showVal val="1"/>
          <c:showCatName val="0"/>
          <c:showSerName val="0"/>
          <c:showPercent val="0"/>
          <c:showBubbleSize val="0"/>
        </c:dLbls>
        <c:gapWidth val="57"/>
        <c:overlap val="-24"/>
        <c:axId val="197786575"/>
        <c:axId val="1621212223"/>
      </c:barChart>
      <c:catAx>
        <c:axId val="197786575"/>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Brake</a:t>
                </a:r>
                <a:r>
                  <a:rPr lang="en-US" baseline="0" dirty="0">
                    <a:solidFill>
                      <a:schemeClr val="tx1"/>
                    </a:solidFill>
                  </a:rPr>
                  <a:t> Timing (DAP)</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1212223"/>
        <c:crosses val="autoZero"/>
        <c:auto val="1"/>
        <c:lblAlgn val="ctr"/>
        <c:lblOffset val="100"/>
        <c:noMultiLvlLbl val="0"/>
      </c:catAx>
      <c:valAx>
        <c:axId val="1621212223"/>
        <c:scaling>
          <c:orientation val="minMax"/>
          <c:max val="15"/>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Stunting</a:t>
                </a:r>
                <a:r>
                  <a:rPr lang="en-US" baseline="0" dirty="0">
                    <a:solidFill>
                      <a:schemeClr val="tx1"/>
                    </a:solidFill>
                  </a:rPr>
                  <a:t> (%)</a:t>
                </a:r>
                <a:endParaRPr lang="en-US" dirty="0">
                  <a:solidFill>
                    <a:schemeClr val="tx1"/>
                  </a:solidFill>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786575"/>
        <c:crosses val="autoZero"/>
        <c:crossBetween val="between"/>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13 DAP</c:v>
                </c:pt>
              </c:strCache>
            </c:strRef>
          </c:tx>
          <c:spPr>
            <a:gradFill rotWithShape="1">
              <a:gsLst>
                <a:gs pos="0">
                  <a:schemeClr val="accent2">
                    <a:lumMod val="50000"/>
                  </a:schemeClr>
                </a:gs>
                <a:gs pos="74000">
                  <a:srgbClr val="C00000"/>
                </a:gs>
                <a:gs pos="83000">
                  <a:srgbClr val="C00000"/>
                </a:gs>
                <a:gs pos="100000">
                  <a:srgbClr val="C00000"/>
                </a:gs>
              </a:gsLst>
              <a:lin ang="5400000" scaled="1"/>
            </a:gradFill>
            <a:ln w="19050">
              <a:solidFill>
                <a:schemeClr val="tx1"/>
              </a:solidFill>
            </a:ln>
            <a:effectLst/>
          </c:spPr>
          <c:invertIfNegative val="0"/>
          <c:dPt>
            <c:idx val="0"/>
            <c:invertIfNegative val="0"/>
            <c:bubble3D val="0"/>
            <c:spPr>
              <a:solidFill>
                <a:schemeClr val="tx1"/>
              </a:solidFill>
              <a:ln w="19050">
                <a:solidFill>
                  <a:schemeClr val="tx1"/>
                </a:solidFill>
              </a:ln>
              <a:effectLst/>
            </c:spPr>
            <c:extLst>
              <c:ext xmlns:c16="http://schemas.microsoft.com/office/drawing/2014/chart" uri="{C3380CC4-5D6E-409C-BE32-E72D297353CC}">
                <c16:uniqueId val="{00000001-5E62-4357-9EAA-6CDBF9B1112E}"/>
              </c:ext>
            </c:extLst>
          </c:dPt>
          <c:dPt>
            <c:idx val="1"/>
            <c:invertIfNegative val="0"/>
            <c:bubble3D val="0"/>
            <c:spPr>
              <a:gradFill rotWithShape="1">
                <a:gsLst>
                  <a:gs pos="0">
                    <a:schemeClr val="tx2">
                      <a:lumMod val="60000"/>
                      <a:lumOff val="40000"/>
                    </a:schemeClr>
                  </a:gs>
                  <a:gs pos="66000">
                    <a:schemeClr val="tx2">
                      <a:lumMod val="60000"/>
                      <a:lumOff val="40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2-5E62-4357-9EAA-6CDBF9B1112E}"/>
              </c:ext>
            </c:extLst>
          </c:dPt>
          <c:dPt>
            <c:idx val="2"/>
            <c:invertIfNegative val="0"/>
            <c:bubble3D val="0"/>
            <c:spPr>
              <a:gradFill rotWithShape="1">
                <a:gsLst>
                  <a:gs pos="0">
                    <a:schemeClr val="tx2">
                      <a:lumMod val="60000"/>
                      <a:lumOff val="40000"/>
                    </a:schemeClr>
                  </a:gs>
                  <a:gs pos="63000">
                    <a:schemeClr val="tx2">
                      <a:lumMod val="60000"/>
                      <a:lumOff val="40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3-5E62-4357-9EAA-6CDBF9B1112E}"/>
              </c:ext>
            </c:extLst>
          </c:dPt>
          <c:dPt>
            <c:idx val="3"/>
            <c:invertIfNegative val="0"/>
            <c:bubble3D val="0"/>
            <c:spPr>
              <a:gradFill rotWithShape="1">
                <a:gsLst>
                  <a:gs pos="0">
                    <a:schemeClr val="tx2">
                      <a:lumMod val="60000"/>
                      <a:lumOff val="40000"/>
                    </a:schemeClr>
                  </a:gs>
                  <a:gs pos="74000">
                    <a:schemeClr val="tx2">
                      <a:lumMod val="60000"/>
                      <a:lumOff val="40000"/>
                    </a:schemeClr>
                  </a:gs>
                  <a:gs pos="100000">
                    <a:schemeClr val="tx2">
                      <a:lumMod val="75000"/>
                    </a:schemeClr>
                  </a:gs>
                </a:gsLst>
                <a:lin ang="5400000" scaled="1"/>
              </a:gradFill>
              <a:ln w="19050">
                <a:solidFill>
                  <a:schemeClr val="tx1"/>
                </a:solidFill>
              </a:ln>
              <a:effectLst/>
            </c:spPr>
            <c:extLst>
              <c:ext xmlns:c16="http://schemas.microsoft.com/office/drawing/2014/chart" uri="{C3380CC4-5D6E-409C-BE32-E72D297353CC}">
                <c16:uniqueId val="{00000004-5E62-4357-9EAA-6CDBF9B1112E}"/>
              </c:ext>
            </c:extLst>
          </c:dPt>
          <c:dPt>
            <c:idx val="4"/>
            <c:invertIfNegative val="0"/>
            <c:bubble3D val="0"/>
            <c:spPr>
              <a:gradFill rotWithShape="1">
                <a:gsLst>
                  <a:gs pos="0">
                    <a:schemeClr val="tx2">
                      <a:lumMod val="60000"/>
                      <a:lumOff val="40000"/>
                    </a:schemeClr>
                  </a:gs>
                  <a:gs pos="72000">
                    <a:schemeClr val="tx2">
                      <a:lumMod val="60000"/>
                      <a:lumOff val="40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5-5E62-4357-9EAA-6CDBF9B1112E}"/>
              </c:ext>
            </c:extLst>
          </c:dPt>
          <c:dLbls>
            <c:dLbl>
              <c:idx val="0"/>
              <c:tx>
                <c:rich>
                  <a:bodyPr/>
                  <a:lstStyle/>
                  <a:p>
                    <a:fld id="{37A2CFE6-2CFA-4C21-B781-1D4DB69733B6}" type="VALUE">
                      <a:rPr lang="en-US" b="1" smtClean="0">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62-4357-9EAA-6CDBF9B1112E}"/>
                </c:ext>
              </c:extLst>
            </c:dLbl>
            <c:dLbl>
              <c:idx val="1"/>
              <c:tx>
                <c:rich>
                  <a:bodyPr/>
                  <a:lstStyle/>
                  <a:p>
                    <a:fld id="{2BF2211D-AB78-40ED-A3A3-BE9807524555}"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62-4357-9EAA-6CDBF9B1112E}"/>
                </c:ext>
              </c:extLst>
            </c:dLbl>
            <c:dLbl>
              <c:idx val="2"/>
              <c:tx>
                <c:rich>
                  <a:bodyPr/>
                  <a:lstStyle/>
                  <a:p>
                    <a:fld id="{133E6CCB-D104-403F-A796-F33DCF4EBF74}" type="VALUE">
                      <a:rPr lang="en-US" smtClean="0"/>
                      <a:pPr/>
                      <a:t>[VALUE]</a:t>
                    </a:fld>
                    <a:endParaRPr lang="en-US" dirty="0"/>
                  </a:p>
                  <a:p>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62-4357-9EAA-6CDBF9B1112E}"/>
                </c:ext>
              </c:extLst>
            </c:dLbl>
            <c:dLbl>
              <c:idx val="3"/>
              <c:tx>
                <c:rich>
                  <a:bodyPr/>
                  <a:lstStyle/>
                  <a:p>
                    <a:fld id="{C25E4575-37D6-4FEE-A135-3F0F9803E46C}"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E62-4357-9EAA-6CDBF9B1112E}"/>
                </c:ext>
              </c:extLst>
            </c:dLbl>
            <c:dLbl>
              <c:idx val="4"/>
              <c:layout>
                <c:manualLayout>
                  <c:x val="0"/>
                  <c:y val="5.951712320191168E-2"/>
                </c:manualLayout>
              </c:layout>
              <c:tx>
                <c:rich>
                  <a:bodyPr/>
                  <a:lstStyle/>
                  <a:p>
                    <a:fld id="{04639C31-131E-44F4-9505-5C1A1A45FD34}"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62-4357-9EAA-6CDBF9B1112E}"/>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NTC</c:v>
                </c:pt>
                <c:pt idx="1">
                  <c:v>1</c:v>
                </c:pt>
                <c:pt idx="2">
                  <c:v>3</c:v>
                </c:pt>
                <c:pt idx="3">
                  <c:v>5</c:v>
                </c:pt>
                <c:pt idx="4">
                  <c:v>7</c:v>
                </c:pt>
              </c:strCache>
            </c:strRef>
          </c:cat>
          <c:val>
            <c:numRef>
              <c:f>Sheet1!$B$2:$B$6</c:f>
              <c:numCache>
                <c:formatCode>General</c:formatCode>
                <c:ptCount val="5"/>
                <c:pt idx="0">
                  <c:v>5</c:v>
                </c:pt>
                <c:pt idx="1">
                  <c:v>5</c:v>
                </c:pt>
                <c:pt idx="2">
                  <c:v>5</c:v>
                </c:pt>
                <c:pt idx="3">
                  <c:v>5</c:v>
                </c:pt>
                <c:pt idx="4">
                  <c:v>5</c:v>
                </c:pt>
              </c:numCache>
            </c:numRef>
          </c:val>
          <c:extLst>
            <c:ext xmlns:c16="http://schemas.microsoft.com/office/drawing/2014/chart" uri="{C3380CC4-5D6E-409C-BE32-E72D297353CC}">
              <c16:uniqueId val="{00000000-470D-4A9F-9DAC-8BF9C638AC65}"/>
            </c:ext>
          </c:extLst>
        </c:ser>
        <c:dLbls>
          <c:dLblPos val="inEnd"/>
          <c:showLegendKey val="0"/>
          <c:showVal val="1"/>
          <c:showCatName val="0"/>
          <c:showSerName val="0"/>
          <c:showPercent val="0"/>
          <c:showBubbleSize val="0"/>
        </c:dLbls>
        <c:gapWidth val="57"/>
        <c:overlap val="-24"/>
        <c:axId val="197786575"/>
        <c:axId val="1621212223"/>
      </c:barChart>
      <c:catAx>
        <c:axId val="197786575"/>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Brake </a:t>
                </a:r>
                <a:r>
                  <a:rPr lang="en-US" baseline="0" dirty="0">
                    <a:solidFill>
                      <a:schemeClr val="tx1"/>
                    </a:solidFill>
                  </a:rPr>
                  <a:t>Timing (DAP)</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1212223"/>
        <c:crosses val="autoZero"/>
        <c:auto val="1"/>
        <c:lblAlgn val="ctr"/>
        <c:lblOffset val="100"/>
        <c:noMultiLvlLbl val="0"/>
      </c:catAx>
      <c:valAx>
        <c:axId val="1621212223"/>
        <c:scaling>
          <c:orientation val="minMax"/>
          <c:max val="10"/>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Height (in)</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786575"/>
        <c:crosses val="autoZero"/>
        <c:crossBetween val="between"/>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13 DAP</c:v>
                </c:pt>
              </c:strCache>
            </c:strRef>
          </c:tx>
          <c:spPr>
            <a:gradFill rotWithShape="1">
              <a:gsLst>
                <a:gs pos="0">
                  <a:schemeClr val="accent2">
                    <a:lumMod val="50000"/>
                  </a:schemeClr>
                </a:gs>
                <a:gs pos="74000">
                  <a:srgbClr val="C00000"/>
                </a:gs>
                <a:gs pos="83000">
                  <a:srgbClr val="C00000"/>
                </a:gs>
                <a:gs pos="100000">
                  <a:srgbClr val="C00000"/>
                </a:gs>
              </a:gsLst>
              <a:lin ang="5400000" scaled="1"/>
            </a:gradFill>
            <a:ln w="19050">
              <a:solidFill>
                <a:schemeClr val="tx1"/>
              </a:solidFill>
            </a:ln>
            <a:effectLst/>
          </c:spPr>
          <c:invertIfNegative val="0"/>
          <c:dPt>
            <c:idx val="0"/>
            <c:invertIfNegative val="0"/>
            <c:bubble3D val="0"/>
            <c:spPr>
              <a:solidFill>
                <a:schemeClr val="tx1"/>
              </a:solidFill>
              <a:ln w="19050">
                <a:solidFill>
                  <a:schemeClr val="tx1"/>
                </a:solidFill>
              </a:ln>
              <a:effectLst/>
            </c:spPr>
            <c:extLst>
              <c:ext xmlns:c16="http://schemas.microsoft.com/office/drawing/2014/chart" uri="{C3380CC4-5D6E-409C-BE32-E72D297353CC}">
                <c16:uniqueId val="{00000001-5E62-4357-9EAA-6CDBF9B1112E}"/>
              </c:ext>
            </c:extLst>
          </c:dPt>
          <c:dPt>
            <c:idx val="1"/>
            <c:invertIfNegative val="0"/>
            <c:bubble3D val="0"/>
            <c:spPr>
              <a:gradFill rotWithShape="1">
                <a:gsLst>
                  <a:gs pos="0">
                    <a:schemeClr val="tx2">
                      <a:lumMod val="60000"/>
                      <a:lumOff val="40000"/>
                    </a:schemeClr>
                  </a:gs>
                  <a:gs pos="66000">
                    <a:schemeClr val="tx2">
                      <a:lumMod val="60000"/>
                      <a:lumOff val="40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2-5E62-4357-9EAA-6CDBF9B1112E}"/>
              </c:ext>
            </c:extLst>
          </c:dPt>
          <c:dPt>
            <c:idx val="2"/>
            <c:invertIfNegative val="0"/>
            <c:bubble3D val="0"/>
            <c:spPr>
              <a:gradFill rotWithShape="1">
                <a:gsLst>
                  <a:gs pos="0">
                    <a:schemeClr val="tx2">
                      <a:lumMod val="60000"/>
                      <a:lumOff val="40000"/>
                    </a:schemeClr>
                  </a:gs>
                  <a:gs pos="63000">
                    <a:schemeClr val="tx2">
                      <a:lumMod val="60000"/>
                      <a:lumOff val="40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3-5E62-4357-9EAA-6CDBF9B1112E}"/>
              </c:ext>
            </c:extLst>
          </c:dPt>
          <c:dPt>
            <c:idx val="3"/>
            <c:invertIfNegative val="0"/>
            <c:bubble3D val="0"/>
            <c:spPr>
              <a:gradFill rotWithShape="1">
                <a:gsLst>
                  <a:gs pos="0">
                    <a:schemeClr val="tx2">
                      <a:lumMod val="60000"/>
                      <a:lumOff val="40000"/>
                    </a:schemeClr>
                  </a:gs>
                  <a:gs pos="74000">
                    <a:schemeClr val="tx2">
                      <a:lumMod val="60000"/>
                      <a:lumOff val="40000"/>
                    </a:schemeClr>
                  </a:gs>
                  <a:gs pos="100000">
                    <a:schemeClr val="tx2">
                      <a:lumMod val="75000"/>
                    </a:schemeClr>
                  </a:gs>
                </a:gsLst>
                <a:lin ang="5400000" scaled="1"/>
              </a:gradFill>
              <a:ln w="19050">
                <a:solidFill>
                  <a:schemeClr val="tx1"/>
                </a:solidFill>
              </a:ln>
              <a:effectLst/>
            </c:spPr>
            <c:extLst>
              <c:ext xmlns:c16="http://schemas.microsoft.com/office/drawing/2014/chart" uri="{C3380CC4-5D6E-409C-BE32-E72D297353CC}">
                <c16:uniqueId val="{00000004-5E62-4357-9EAA-6CDBF9B1112E}"/>
              </c:ext>
            </c:extLst>
          </c:dPt>
          <c:dPt>
            <c:idx val="4"/>
            <c:invertIfNegative val="0"/>
            <c:bubble3D val="0"/>
            <c:spPr>
              <a:gradFill rotWithShape="1">
                <a:gsLst>
                  <a:gs pos="0">
                    <a:schemeClr val="tx2">
                      <a:lumMod val="60000"/>
                      <a:lumOff val="40000"/>
                    </a:schemeClr>
                  </a:gs>
                  <a:gs pos="72000">
                    <a:schemeClr val="tx2">
                      <a:lumMod val="60000"/>
                      <a:lumOff val="40000"/>
                    </a:schemeClr>
                  </a:gs>
                  <a:gs pos="100000">
                    <a:schemeClr val="tx2">
                      <a:lumMod val="50000"/>
                    </a:schemeClr>
                  </a:gs>
                </a:gsLst>
                <a:lin ang="5400000" scaled="1"/>
              </a:gradFill>
              <a:ln w="19050">
                <a:solidFill>
                  <a:schemeClr val="tx1"/>
                </a:solidFill>
              </a:ln>
              <a:effectLst/>
            </c:spPr>
            <c:extLst>
              <c:ext xmlns:c16="http://schemas.microsoft.com/office/drawing/2014/chart" uri="{C3380CC4-5D6E-409C-BE32-E72D297353CC}">
                <c16:uniqueId val="{00000005-5E62-4357-9EAA-6CDBF9B1112E}"/>
              </c:ext>
            </c:extLst>
          </c:dPt>
          <c:dLbls>
            <c:dLbl>
              <c:idx val="0"/>
              <c:tx>
                <c:rich>
                  <a:bodyPr/>
                  <a:lstStyle/>
                  <a:p>
                    <a:fld id="{37A2CFE6-2CFA-4C21-B781-1D4DB69733B6}" type="VALUE">
                      <a:rPr lang="en-US" b="1" smtClean="0">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62-4357-9EAA-6CDBF9B1112E}"/>
                </c:ext>
              </c:extLst>
            </c:dLbl>
            <c:dLbl>
              <c:idx val="1"/>
              <c:tx>
                <c:rich>
                  <a:bodyPr/>
                  <a:lstStyle/>
                  <a:p>
                    <a:fld id="{2BF2211D-AB78-40ED-A3A3-BE9807524555}"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62-4357-9EAA-6CDBF9B1112E}"/>
                </c:ext>
              </c:extLst>
            </c:dLbl>
            <c:dLbl>
              <c:idx val="2"/>
              <c:tx>
                <c:rich>
                  <a:bodyPr/>
                  <a:lstStyle/>
                  <a:p>
                    <a:fld id="{133E6CCB-D104-403F-A796-F33DCF4EBF74}" type="VALUE">
                      <a:rPr lang="en-US" smtClean="0"/>
                      <a:pPr/>
                      <a:t>[VALUE]</a:t>
                    </a:fld>
                    <a:endParaRPr lang="en-US" dirty="0"/>
                  </a:p>
                  <a:p>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62-4357-9EAA-6CDBF9B1112E}"/>
                </c:ext>
              </c:extLst>
            </c:dLbl>
            <c:dLbl>
              <c:idx val="3"/>
              <c:tx>
                <c:rich>
                  <a:bodyPr/>
                  <a:lstStyle/>
                  <a:p>
                    <a:fld id="{C25E4575-37D6-4FEE-A135-3F0F9803E46C}"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E62-4357-9EAA-6CDBF9B1112E}"/>
                </c:ext>
              </c:extLst>
            </c:dLbl>
            <c:dLbl>
              <c:idx val="4"/>
              <c:layout>
                <c:manualLayout>
                  <c:x val="0"/>
                  <c:y val="5.951712320191168E-2"/>
                </c:manualLayout>
              </c:layout>
              <c:tx>
                <c:rich>
                  <a:bodyPr/>
                  <a:lstStyle/>
                  <a:p>
                    <a:fld id="{04639C31-131E-44F4-9505-5C1A1A45FD34}"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62-4357-9EAA-6CDBF9B1112E}"/>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NTC</c:v>
                </c:pt>
                <c:pt idx="1">
                  <c:v>1</c:v>
                </c:pt>
                <c:pt idx="2">
                  <c:v>3</c:v>
                </c:pt>
                <c:pt idx="3">
                  <c:v>5</c:v>
                </c:pt>
                <c:pt idx="4">
                  <c:v>7</c:v>
                </c:pt>
              </c:strCache>
            </c:strRef>
          </c:cat>
          <c:val>
            <c:numRef>
              <c:f>Sheet1!$B$2:$B$6</c:f>
              <c:numCache>
                <c:formatCode>General</c:formatCode>
                <c:ptCount val="5"/>
                <c:pt idx="0">
                  <c:v>4812</c:v>
                </c:pt>
                <c:pt idx="1">
                  <c:v>4874</c:v>
                </c:pt>
                <c:pt idx="2">
                  <c:v>4735</c:v>
                </c:pt>
                <c:pt idx="3">
                  <c:v>4843</c:v>
                </c:pt>
                <c:pt idx="4">
                  <c:v>4918</c:v>
                </c:pt>
              </c:numCache>
            </c:numRef>
          </c:val>
          <c:extLst>
            <c:ext xmlns:c16="http://schemas.microsoft.com/office/drawing/2014/chart" uri="{C3380CC4-5D6E-409C-BE32-E72D297353CC}">
              <c16:uniqueId val="{00000000-470D-4A9F-9DAC-8BF9C638AC65}"/>
            </c:ext>
          </c:extLst>
        </c:ser>
        <c:dLbls>
          <c:dLblPos val="inEnd"/>
          <c:showLegendKey val="0"/>
          <c:showVal val="1"/>
          <c:showCatName val="0"/>
          <c:showSerName val="0"/>
          <c:showPercent val="0"/>
          <c:showBubbleSize val="0"/>
        </c:dLbls>
        <c:gapWidth val="57"/>
        <c:overlap val="-24"/>
        <c:axId val="197786575"/>
        <c:axId val="1621212223"/>
      </c:barChart>
      <c:catAx>
        <c:axId val="197786575"/>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Brake </a:t>
                </a:r>
                <a:r>
                  <a:rPr lang="en-US" baseline="0" dirty="0">
                    <a:solidFill>
                      <a:schemeClr val="tx1"/>
                    </a:solidFill>
                  </a:rPr>
                  <a:t>Timing (DAP)</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1212223"/>
        <c:crosses val="autoZero"/>
        <c:auto val="1"/>
        <c:lblAlgn val="ctr"/>
        <c:lblOffset val="100"/>
        <c:noMultiLvlLbl val="0"/>
      </c:catAx>
      <c:valAx>
        <c:axId val="1621212223"/>
        <c:scaling>
          <c:orientation val="minMax"/>
          <c:max val="6000"/>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Yield (lbs/A</a:t>
                </a:r>
                <a:r>
                  <a:rPr lang="en-US" baseline="0" dirty="0">
                    <a:solidFill>
                      <a:schemeClr val="tx1"/>
                    </a:solidFill>
                  </a:rPr>
                  <a:t>)</a:t>
                </a:r>
                <a:endParaRPr lang="en-US" dirty="0">
                  <a:solidFill>
                    <a:schemeClr val="tx1"/>
                  </a:solidFill>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786575"/>
        <c:crosses val="autoZero"/>
        <c:crossBetween val="between"/>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Arial" panose="020B0604020202020204" pitchFamily="34" charset="0"/>
                <a:ea typeface="+mn-ea"/>
                <a:cs typeface="Arial" panose="020B0604020202020204" pitchFamily="34" charset="0"/>
              </a:defRPr>
            </a:pPr>
            <a:r>
              <a:rPr lang="en-US" sz="2000" baseline="0" dirty="0">
                <a:solidFill>
                  <a:schemeClr val="tx1"/>
                </a:solidFill>
              </a:rPr>
              <a:t>PRE</a:t>
            </a:r>
            <a:endParaRPr lang="en-US" sz="2000" dirty="0">
              <a:solidFill>
                <a:schemeClr val="tx1"/>
              </a:solidFill>
            </a:endParaRPr>
          </a:p>
        </c:rich>
      </c:tx>
      <c:layout>
        <c:manualLayout>
          <c:xMode val="edge"/>
          <c:yMode val="edge"/>
          <c:x val="0.44691881010091611"/>
          <c:y val="1.4156679890714891E-2"/>
        </c:manualLayout>
      </c:layout>
      <c:overlay val="0"/>
      <c:spPr>
        <a:solidFill>
          <a:schemeClr val="bg1"/>
        </a:solidFill>
        <a:ln>
          <a:noFill/>
        </a:ln>
        <a:effectLst/>
      </c:spPr>
      <c:txPr>
        <a:bodyPr rot="0" spcFirstLastPara="1" vertOverflow="ellipsis" vert="horz" wrap="square" anchor="ctr" anchorCtr="1"/>
        <a:lstStyle/>
        <a:p>
          <a:pPr>
            <a:defRPr sz="20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2 WAT</c:v>
                </c:pt>
              </c:strCache>
            </c:strRef>
          </c:tx>
          <c:spPr>
            <a:solidFill>
              <a:srgbClr val="C00000"/>
            </a:solidFill>
            <a:ln>
              <a:solidFill>
                <a:schemeClr val="tx1"/>
              </a:solidFill>
            </a:ln>
            <a:effectLst/>
          </c:spPr>
          <c:invertIfNegative val="0"/>
          <c:dPt>
            <c:idx val="0"/>
            <c:invertIfNegative val="0"/>
            <c:bubble3D val="0"/>
            <c:spPr>
              <a:solidFill>
                <a:srgbClr val="C00000"/>
              </a:solidFill>
              <a:ln>
                <a:solidFill>
                  <a:schemeClr val="tx1"/>
                </a:solidFill>
              </a:ln>
              <a:effectLst/>
            </c:spPr>
            <c:extLst>
              <c:ext xmlns:c16="http://schemas.microsoft.com/office/drawing/2014/chart" uri="{C3380CC4-5D6E-409C-BE32-E72D297353CC}">
                <c16:uniqueId val="{00000001-5E62-4357-9EAA-6CDBF9B1112E}"/>
              </c:ext>
            </c:extLst>
          </c:dPt>
          <c:dPt>
            <c:idx val="1"/>
            <c:invertIfNegative val="0"/>
            <c:bubble3D val="0"/>
            <c:spPr>
              <a:solidFill>
                <a:schemeClr val="tx1"/>
              </a:solidFill>
              <a:ln>
                <a:solidFill>
                  <a:schemeClr val="tx1"/>
                </a:solidFill>
              </a:ln>
              <a:effectLst/>
            </c:spPr>
            <c:extLst>
              <c:ext xmlns:c16="http://schemas.microsoft.com/office/drawing/2014/chart" uri="{C3380CC4-5D6E-409C-BE32-E72D297353CC}">
                <c16:uniqueId val="{00000002-5E62-4357-9EAA-6CDBF9B1112E}"/>
              </c:ext>
            </c:extLst>
          </c:dPt>
          <c:dPt>
            <c:idx val="2"/>
            <c:invertIfNegative val="0"/>
            <c:bubble3D val="0"/>
            <c:spPr>
              <a:solidFill>
                <a:schemeClr val="tx1">
                  <a:lumMod val="50000"/>
                  <a:lumOff val="50000"/>
                </a:schemeClr>
              </a:solidFill>
              <a:ln>
                <a:solidFill>
                  <a:schemeClr val="tx1"/>
                </a:solidFill>
              </a:ln>
              <a:effectLst/>
            </c:spPr>
            <c:extLst>
              <c:ext xmlns:c16="http://schemas.microsoft.com/office/drawing/2014/chart" uri="{C3380CC4-5D6E-409C-BE32-E72D297353CC}">
                <c16:uniqueId val="{00000003-5E62-4357-9EAA-6CDBF9B1112E}"/>
              </c:ext>
            </c:extLst>
          </c:dPt>
          <c:dPt>
            <c:idx val="3"/>
            <c:invertIfNegative val="0"/>
            <c:bubble3D val="0"/>
            <c:spPr>
              <a:solidFill>
                <a:schemeClr val="tx2"/>
              </a:solidFill>
              <a:ln>
                <a:solidFill>
                  <a:schemeClr val="tx1"/>
                </a:solidFill>
              </a:ln>
              <a:effectLst/>
            </c:spPr>
            <c:extLst>
              <c:ext xmlns:c16="http://schemas.microsoft.com/office/drawing/2014/chart" uri="{C3380CC4-5D6E-409C-BE32-E72D297353CC}">
                <c16:uniqueId val="{00000004-5E62-4357-9EAA-6CDBF9B1112E}"/>
              </c:ext>
            </c:extLst>
          </c:dPt>
          <c:dPt>
            <c:idx val="4"/>
            <c:invertIfNegative val="0"/>
            <c:bubble3D val="0"/>
            <c:spPr>
              <a:solidFill>
                <a:srgbClr val="C00000"/>
              </a:solidFill>
              <a:ln>
                <a:solidFill>
                  <a:schemeClr val="tx1"/>
                </a:solidFill>
              </a:ln>
              <a:effectLst/>
            </c:spPr>
            <c:extLst>
              <c:ext xmlns:c16="http://schemas.microsoft.com/office/drawing/2014/chart" uri="{C3380CC4-5D6E-409C-BE32-E72D297353CC}">
                <c16:uniqueId val="{00000005-5E62-4357-9EAA-6CDBF9B1112E}"/>
              </c:ext>
            </c:extLst>
          </c:dPt>
          <c:dPt>
            <c:idx val="5"/>
            <c:invertIfNegative val="0"/>
            <c:bubble3D val="0"/>
            <c:spPr>
              <a:solidFill>
                <a:srgbClr val="C00000"/>
              </a:solidFill>
              <a:ln>
                <a:solidFill>
                  <a:schemeClr val="tx1"/>
                </a:solidFill>
              </a:ln>
              <a:effectLst/>
            </c:spPr>
            <c:extLst>
              <c:ext xmlns:c16="http://schemas.microsoft.com/office/drawing/2014/chart" uri="{C3380CC4-5D6E-409C-BE32-E72D297353CC}">
                <c16:uniqueId val="{00000006-5E62-4357-9EAA-6CDBF9B1112E}"/>
              </c:ext>
            </c:extLst>
          </c:dPt>
          <c:dPt>
            <c:idx val="6"/>
            <c:invertIfNegative val="0"/>
            <c:bubble3D val="0"/>
            <c:spPr>
              <a:solidFill>
                <a:srgbClr val="C00000"/>
              </a:solidFill>
              <a:ln>
                <a:solidFill>
                  <a:schemeClr val="tx1"/>
                </a:solidFill>
              </a:ln>
              <a:effectLst/>
            </c:spPr>
            <c:extLst>
              <c:ext xmlns:c16="http://schemas.microsoft.com/office/drawing/2014/chart" uri="{C3380CC4-5D6E-409C-BE32-E72D297353CC}">
                <c16:uniqueId val="{00000007-5E62-4357-9EAA-6CDBF9B1112E}"/>
              </c:ext>
            </c:extLst>
          </c:dPt>
          <c:dPt>
            <c:idx val="7"/>
            <c:invertIfNegative val="0"/>
            <c:bubble3D val="0"/>
            <c:spPr>
              <a:solidFill>
                <a:srgbClr val="C00000"/>
              </a:solidFill>
              <a:ln>
                <a:solidFill>
                  <a:schemeClr val="tx1"/>
                </a:solidFill>
              </a:ln>
              <a:effectLst/>
            </c:spPr>
            <c:extLst>
              <c:ext xmlns:c16="http://schemas.microsoft.com/office/drawing/2014/chart" uri="{C3380CC4-5D6E-409C-BE32-E72D297353CC}">
                <c16:uniqueId val="{00000008-5E62-4357-9EAA-6CDBF9B1112E}"/>
              </c:ext>
            </c:extLst>
          </c:dPt>
          <c:dPt>
            <c:idx val="8"/>
            <c:invertIfNegative val="0"/>
            <c:bubble3D val="0"/>
            <c:spPr>
              <a:solidFill>
                <a:srgbClr val="C00000"/>
              </a:solidFill>
              <a:ln>
                <a:solidFill>
                  <a:schemeClr val="tx1"/>
                </a:solidFill>
              </a:ln>
              <a:effectLst/>
            </c:spPr>
            <c:extLst>
              <c:ext xmlns:c16="http://schemas.microsoft.com/office/drawing/2014/chart" uri="{C3380CC4-5D6E-409C-BE32-E72D297353CC}">
                <c16:uniqueId val="{00000009-5E62-4357-9EAA-6CDBF9B1112E}"/>
              </c:ext>
            </c:extLst>
          </c:dPt>
          <c:dPt>
            <c:idx val="9"/>
            <c:invertIfNegative val="0"/>
            <c:bubble3D val="0"/>
            <c:spPr>
              <a:solidFill>
                <a:srgbClr val="C00000"/>
              </a:solidFill>
              <a:ln>
                <a:solidFill>
                  <a:schemeClr val="tx1"/>
                </a:solidFill>
              </a:ln>
              <a:effectLst/>
            </c:spPr>
            <c:extLst>
              <c:ext xmlns:c16="http://schemas.microsoft.com/office/drawing/2014/chart" uri="{C3380CC4-5D6E-409C-BE32-E72D297353CC}">
                <c16:uniqueId val="{0000000A-5E62-4357-9EAA-6CDBF9B1112E}"/>
              </c:ext>
            </c:extLst>
          </c:dPt>
          <c:dLbls>
            <c:dLbl>
              <c:idx val="0"/>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88D09EFA-B174-419A-8D08-06D4540E5067}" type="VALUE">
                      <a:rPr lang="en-US" smtClean="0"/>
                      <a:pPr>
                        <a:defRPr sz="1400" b="1">
                          <a:solidFill>
                            <a:schemeClr val="tx1"/>
                          </a:solidFill>
                        </a:defRPr>
                      </a:pPr>
                      <a:t>[VALUE]</a:t>
                    </a:fld>
                    <a:endParaRPr lang="en-US"/>
                  </a:p>
                  <a:p>
                    <a:pPr>
                      <a:defRPr sz="1400" b="1">
                        <a:solidFill>
                          <a:schemeClr val="tx1"/>
                        </a:solidFill>
                      </a:defRPr>
                    </a:pPr>
                    <a:r>
                      <a:rPr lang="en-US"/>
                      <a:t>f</a:t>
                    </a:r>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62-4357-9EAA-6CDBF9B1112E}"/>
                </c:ext>
              </c:extLst>
            </c:dLbl>
            <c:dLbl>
              <c:idx val="1"/>
              <c:tx>
                <c:rich>
                  <a:bodyPr/>
                  <a:lstStyle/>
                  <a:p>
                    <a:fld id="{0F529FA0-8A07-41D3-B561-C180291ED323}" type="VALUE">
                      <a:rPr lang="en-US" smtClean="0"/>
                      <a:pPr/>
                      <a:t>[VALUE]</a:t>
                    </a:fld>
                    <a:endParaRPr lang="en-US"/>
                  </a:p>
                  <a:p>
                    <a:r>
                      <a:rPr lang="en-US"/>
                      <a:t>ab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62-4357-9EAA-6CDBF9B1112E}"/>
                </c:ext>
              </c:extLst>
            </c:dLbl>
            <c:dLbl>
              <c:idx val="2"/>
              <c:tx>
                <c:rich>
                  <a:bodyPr/>
                  <a:lstStyle/>
                  <a:p>
                    <a:fld id="{E8547EBF-FDFC-417B-980F-E935E9F7545E}" type="VALUE">
                      <a:rPr lang="en-US" smtClean="0"/>
                      <a:pPr/>
                      <a:t>[VALUE]</a:t>
                    </a:fld>
                    <a:endParaRPr lang="en-US" dirty="0"/>
                  </a:p>
                  <a:p>
                    <a:r>
                      <a:rPr lang="en-US" dirty="0" err="1"/>
                      <a:t>cde</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62-4357-9EAA-6CDBF9B1112E}"/>
                </c:ext>
              </c:extLst>
            </c:dLbl>
            <c:dLbl>
              <c:idx val="3"/>
              <c:tx>
                <c:rich>
                  <a:bodyPr/>
                  <a:lstStyle/>
                  <a:p>
                    <a:fld id="{A2F2CAC8-EAF3-49ED-8AE0-F10062B07568}" type="VALUE">
                      <a:rPr lang="en-US" smtClean="0"/>
                      <a:pPr/>
                      <a:t>[VALUE]</a:t>
                    </a:fld>
                    <a:endParaRPr lang="en-US"/>
                  </a:p>
                  <a:p>
                    <a:r>
                      <a:rPr lang="en-US"/>
                      <a:t>cdef</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E62-4357-9EAA-6CDBF9B1112E}"/>
                </c:ext>
              </c:extLst>
            </c:dLbl>
            <c:dLbl>
              <c:idx val="4"/>
              <c:tx>
                <c:rich>
                  <a:bodyPr/>
                  <a:lstStyle/>
                  <a:p>
                    <a:fld id="{1A596E01-F677-45FB-A9E7-571A10245657}" type="VALUE">
                      <a:rPr lang="en-US" smtClean="0"/>
                      <a:pPr/>
                      <a:t>[VALUE]</a:t>
                    </a:fld>
                    <a:endParaRPr lang="en-US"/>
                  </a:p>
                  <a:p>
                    <a:r>
                      <a:rPr lang="en-US"/>
                      <a:t>cdef</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62-4357-9EAA-6CDBF9B1112E}"/>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NTC</c:v>
                </c:pt>
                <c:pt idx="1">
                  <c:v>1X</c:v>
                </c:pt>
                <c:pt idx="2">
                  <c:v>1/5X</c:v>
                </c:pt>
                <c:pt idx="3">
                  <c:v>1/10X</c:v>
                </c:pt>
                <c:pt idx="4">
                  <c:v>1/100X</c:v>
                </c:pt>
              </c:strCache>
            </c:strRef>
          </c:cat>
          <c:val>
            <c:numRef>
              <c:f>Sheet1!$B$2:$B$6</c:f>
              <c:numCache>
                <c:formatCode>0</c:formatCode>
                <c:ptCount val="5"/>
                <c:pt idx="0">
                  <c:v>0</c:v>
                </c:pt>
                <c:pt idx="1">
                  <c:v>86.7</c:v>
                </c:pt>
                <c:pt idx="2">
                  <c:v>26.7</c:v>
                </c:pt>
                <c:pt idx="3">
                  <c:v>18.3</c:v>
                </c:pt>
                <c:pt idx="4">
                  <c:v>15</c:v>
                </c:pt>
              </c:numCache>
            </c:numRef>
          </c:val>
          <c:extLst>
            <c:ext xmlns:c16="http://schemas.microsoft.com/office/drawing/2014/chart" uri="{C3380CC4-5D6E-409C-BE32-E72D297353CC}">
              <c16:uniqueId val="{00000000-470D-4A9F-9DAC-8BF9C638AC65}"/>
            </c:ext>
          </c:extLst>
        </c:ser>
        <c:dLbls>
          <c:dLblPos val="inEnd"/>
          <c:showLegendKey val="0"/>
          <c:showVal val="1"/>
          <c:showCatName val="0"/>
          <c:showSerName val="0"/>
          <c:showPercent val="0"/>
          <c:showBubbleSize val="0"/>
        </c:dLbls>
        <c:gapWidth val="44"/>
        <c:overlap val="42"/>
        <c:axId val="197786575"/>
        <c:axId val="1621212223"/>
      </c:barChart>
      <c:catAx>
        <c:axId val="19778657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1212223"/>
        <c:crosses val="autoZero"/>
        <c:auto val="1"/>
        <c:lblAlgn val="ctr"/>
        <c:lblOffset val="100"/>
        <c:noMultiLvlLbl val="0"/>
      </c:catAx>
      <c:valAx>
        <c:axId val="1621212223"/>
        <c:scaling>
          <c:orientation val="minMax"/>
          <c:max val="100"/>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Injury (%)</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786575"/>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160" b="1" i="0" u="none" strike="noStrike" kern="1200" baseline="0">
                <a:solidFill>
                  <a:schemeClr val="tx2"/>
                </a:solidFill>
                <a:latin typeface="Arial" panose="020B0604020202020204" pitchFamily="34" charset="0"/>
                <a:ea typeface="+mn-ea"/>
                <a:cs typeface="Arial" panose="020B0604020202020204" pitchFamily="34" charset="0"/>
              </a:defRPr>
            </a:pPr>
            <a:r>
              <a:rPr lang="en-US" sz="2000" baseline="0" dirty="0">
                <a:solidFill>
                  <a:schemeClr val="tx1"/>
                </a:solidFill>
              </a:rPr>
              <a:t>30 DAP</a:t>
            </a:r>
            <a:endParaRPr lang="en-US" sz="2000" dirty="0">
              <a:solidFill>
                <a:schemeClr val="tx1"/>
              </a:solidFill>
            </a:endParaRPr>
          </a:p>
        </c:rich>
      </c:tx>
      <c:overlay val="0"/>
      <c:spPr>
        <a:noFill/>
        <a:ln>
          <a:noFill/>
        </a:ln>
        <a:effectLst/>
      </c:spPr>
      <c:txPr>
        <a:bodyPr rot="0" spcFirstLastPara="1" vertOverflow="ellipsis" vert="horz" wrap="square" anchor="ctr" anchorCtr="1"/>
        <a:lstStyle/>
        <a:p>
          <a:pPr algn="l">
            <a:defRPr sz="216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2 WAT</c:v>
                </c:pt>
              </c:strCache>
            </c:strRef>
          </c:tx>
          <c:spPr>
            <a:solidFill>
              <a:schemeClr val="tx1"/>
            </a:solidFill>
            <a:ln>
              <a:solidFill>
                <a:schemeClr val="tx1"/>
              </a:solidFill>
            </a:ln>
            <a:effectLst/>
          </c:spPr>
          <c:invertIfNegative val="0"/>
          <c:dPt>
            <c:idx val="0"/>
            <c:invertIfNegative val="0"/>
            <c:bubble3D val="0"/>
            <c:spPr>
              <a:solidFill>
                <a:schemeClr val="tx1"/>
              </a:solidFill>
              <a:ln>
                <a:solidFill>
                  <a:schemeClr val="tx1"/>
                </a:solidFill>
              </a:ln>
              <a:effectLst/>
            </c:spPr>
            <c:extLst>
              <c:ext xmlns:c16="http://schemas.microsoft.com/office/drawing/2014/chart" uri="{C3380CC4-5D6E-409C-BE32-E72D297353CC}">
                <c16:uniqueId val="{00000001-43FD-4C85-97A4-47F158E9E337}"/>
              </c:ext>
            </c:extLst>
          </c:dPt>
          <c:dPt>
            <c:idx val="1"/>
            <c:invertIfNegative val="0"/>
            <c:bubble3D val="0"/>
            <c:spPr>
              <a:solidFill>
                <a:schemeClr val="tx1"/>
              </a:solidFill>
              <a:ln>
                <a:solidFill>
                  <a:schemeClr val="tx1"/>
                </a:solidFill>
              </a:ln>
              <a:effectLst/>
            </c:spPr>
            <c:extLst>
              <c:ext xmlns:c16="http://schemas.microsoft.com/office/drawing/2014/chart" uri="{C3380CC4-5D6E-409C-BE32-E72D297353CC}">
                <c16:uniqueId val="{00000003-43FD-4C85-97A4-47F158E9E337}"/>
              </c:ext>
            </c:extLst>
          </c:dPt>
          <c:dPt>
            <c:idx val="2"/>
            <c:invertIfNegative val="0"/>
            <c:bubble3D val="0"/>
            <c:spPr>
              <a:solidFill>
                <a:schemeClr val="tx1">
                  <a:lumMod val="50000"/>
                  <a:lumOff val="50000"/>
                </a:schemeClr>
              </a:solidFill>
              <a:ln>
                <a:solidFill>
                  <a:schemeClr val="tx1"/>
                </a:solidFill>
              </a:ln>
              <a:effectLst/>
            </c:spPr>
            <c:extLst>
              <c:ext xmlns:c16="http://schemas.microsoft.com/office/drawing/2014/chart" uri="{C3380CC4-5D6E-409C-BE32-E72D297353CC}">
                <c16:uniqueId val="{00000005-43FD-4C85-97A4-47F158E9E337}"/>
              </c:ext>
            </c:extLst>
          </c:dPt>
          <c:dPt>
            <c:idx val="3"/>
            <c:invertIfNegative val="0"/>
            <c:bubble3D val="0"/>
            <c:spPr>
              <a:solidFill>
                <a:schemeClr val="tx2"/>
              </a:solidFill>
              <a:ln>
                <a:solidFill>
                  <a:schemeClr val="tx1"/>
                </a:solidFill>
              </a:ln>
              <a:effectLst/>
            </c:spPr>
            <c:extLst>
              <c:ext xmlns:c16="http://schemas.microsoft.com/office/drawing/2014/chart" uri="{C3380CC4-5D6E-409C-BE32-E72D297353CC}">
                <c16:uniqueId val="{00000007-43FD-4C85-97A4-47F158E9E337}"/>
              </c:ext>
            </c:extLst>
          </c:dPt>
          <c:dPt>
            <c:idx val="4"/>
            <c:invertIfNegative val="0"/>
            <c:bubble3D val="0"/>
            <c:spPr>
              <a:solidFill>
                <a:srgbClr val="C00000"/>
              </a:solidFill>
              <a:ln>
                <a:solidFill>
                  <a:schemeClr val="tx1"/>
                </a:solidFill>
              </a:ln>
              <a:effectLst/>
            </c:spPr>
            <c:extLst>
              <c:ext xmlns:c16="http://schemas.microsoft.com/office/drawing/2014/chart" uri="{C3380CC4-5D6E-409C-BE32-E72D297353CC}">
                <c16:uniqueId val="{00000009-43FD-4C85-97A4-47F158E9E337}"/>
              </c:ext>
            </c:extLst>
          </c:dPt>
          <c:dPt>
            <c:idx val="5"/>
            <c:invertIfNegative val="0"/>
            <c:bubble3D val="0"/>
            <c:spPr>
              <a:solidFill>
                <a:schemeClr val="tx1"/>
              </a:solidFill>
              <a:ln>
                <a:solidFill>
                  <a:schemeClr val="tx1"/>
                </a:solidFill>
              </a:ln>
              <a:effectLst/>
            </c:spPr>
            <c:extLst>
              <c:ext xmlns:c16="http://schemas.microsoft.com/office/drawing/2014/chart" uri="{C3380CC4-5D6E-409C-BE32-E72D297353CC}">
                <c16:uniqueId val="{0000000B-43FD-4C85-97A4-47F158E9E337}"/>
              </c:ext>
            </c:extLst>
          </c:dPt>
          <c:dPt>
            <c:idx val="6"/>
            <c:invertIfNegative val="0"/>
            <c:bubble3D val="0"/>
            <c:spPr>
              <a:solidFill>
                <a:schemeClr val="tx1"/>
              </a:solidFill>
              <a:ln>
                <a:solidFill>
                  <a:schemeClr val="tx1"/>
                </a:solidFill>
              </a:ln>
              <a:effectLst/>
            </c:spPr>
            <c:extLst>
              <c:ext xmlns:c16="http://schemas.microsoft.com/office/drawing/2014/chart" uri="{C3380CC4-5D6E-409C-BE32-E72D297353CC}">
                <c16:uniqueId val="{0000000D-43FD-4C85-97A4-47F158E9E337}"/>
              </c:ext>
            </c:extLst>
          </c:dPt>
          <c:dPt>
            <c:idx val="7"/>
            <c:invertIfNegative val="0"/>
            <c:bubble3D val="0"/>
            <c:spPr>
              <a:solidFill>
                <a:schemeClr val="tx1"/>
              </a:solidFill>
              <a:ln>
                <a:solidFill>
                  <a:schemeClr val="tx1"/>
                </a:solidFill>
              </a:ln>
              <a:effectLst/>
            </c:spPr>
            <c:extLst>
              <c:ext xmlns:c16="http://schemas.microsoft.com/office/drawing/2014/chart" uri="{C3380CC4-5D6E-409C-BE32-E72D297353CC}">
                <c16:uniqueId val="{0000000F-43FD-4C85-97A4-47F158E9E337}"/>
              </c:ext>
            </c:extLst>
          </c:dPt>
          <c:dPt>
            <c:idx val="8"/>
            <c:invertIfNegative val="0"/>
            <c:bubble3D val="0"/>
            <c:spPr>
              <a:solidFill>
                <a:schemeClr val="tx1"/>
              </a:solidFill>
              <a:ln>
                <a:solidFill>
                  <a:schemeClr val="tx1"/>
                </a:solidFill>
              </a:ln>
              <a:effectLst/>
            </c:spPr>
            <c:extLst>
              <c:ext xmlns:c16="http://schemas.microsoft.com/office/drawing/2014/chart" uri="{C3380CC4-5D6E-409C-BE32-E72D297353CC}">
                <c16:uniqueId val="{00000011-43FD-4C85-97A4-47F158E9E337}"/>
              </c:ext>
            </c:extLst>
          </c:dPt>
          <c:dPt>
            <c:idx val="9"/>
            <c:invertIfNegative val="0"/>
            <c:bubble3D val="0"/>
            <c:spPr>
              <a:solidFill>
                <a:schemeClr val="tx1"/>
              </a:solidFill>
              <a:ln>
                <a:solidFill>
                  <a:schemeClr val="tx1"/>
                </a:solidFill>
              </a:ln>
              <a:effectLst/>
            </c:spPr>
            <c:extLst>
              <c:ext xmlns:c16="http://schemas.microsoft.com/office/drawing/2014/chart" uri="{C3380CC4-5D6E-409C-BE32-E72D297353CC}">
                <c16:uniqueId val="{00000013-43FD-4C85-97A4-47F158E9E337}"/>
              </c:ext>
            </c:extLst>
          </c:dPt>
          <c:dLbls>
            <c:dLbl>
              <c:idx val="0"/>
              <c:tx>
                <c:rich>
                  <a:bodyPr/>
                  <a:lstStyle/>
                  <a:p>
                    <a:fld id="{E52963F4-8EC3-4FDE-801E-9D90F980C64C}" type="VALUE">
                      <a:rPr lang="en-US" smtClean="0">
                        <a:solidFill>
                          <a:schemeClr val="tx1"/>
                        </a:solidFill>
                      </a:rPr>
                      <a:pPr/>
                      <a:t>[VALUE]</a:t>
                    </a:fld>
                    <a:endParaRPr lang="en-US" dirty="0">
                      <a:solidFill>
                        <a:schemeClr val="tx1"/>
                      </a:solidFill>
                    </a:endParaRPr>
                  </a:p>
                  <a:p>
                    <a:r>
                      <a:rPr lang="en-US" dirty="0">
                        <a:solidFill>
                          <a:schemeClr val="tx1"/>
                        </a:solidFill>
                      </a:rPr>
                      <a:t>f</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FD-4C85-97A4-47F158E9E337}"/>
                </c:ext>
              </c:extLst>
            </c:dLbl>
            <c:dLbl>
              <c:idx val="1"/>
              <c:tx>
                <c:rich>
                  <a:bodyPr/>
                  <a:lstStyle/>
                  <a:p>
                    <a:fld id="{9ACAF827-1EF2-4066-B0C3-AA4A38BD1D52}" type="VALUE">
                      <a:rPr lang="en-US" smtClean="0"/>
                      <a:pPr/>
                      <a:t>[VALUE]</a:t>
                    </a:fld>
                    <a:endParaRPr lang="en-US"/>
                  </a:p>
                  <a:p>
                    <a:r>
                      <a:rPr lang="en-US"/>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FD-4C85-97A4-47F158E9E337}"/>
                </c:ext>
              </c:extLst>
            </c:dLbl>
            <c:dLbl>
              <c:idx val="2"/>
              <c:tx>
                <c:rich>
                  <a:bodyPr/>
                  <a:lstStyle/>
                  <a:p>
                    <a:fld id="{1300DE63-DDB7-4ABA-B26B-CB964F4867A3}" type="VALUE">
                      <a:rPr lang="en-US" smtClean="0"/>
                      <a:pPr/>
                      <a:t>[VALUE]</a:t>
                    </a:fld>
                    <a:endParaRPr lang="en-US"/>
                  </a:p>
                  <a:p>
                    <a:r>
                      <a:rPr lang="en-US"/>
                      <a:t>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FD-4C85-97A4-47F158E9E337}"/>
                </c:ext>
              </c:extLst>
            </c:dLbl>
            <c:dLbl>
              <c:idx val="3"/>
              <c:tx>
                <c:rich>
                  <a:bodyPr/>
                  <a:lstStyle/>
                  <a:p>
                    <a:fld id="{35697FBD-18BC-4AE0-B58E-9CCFBED5DD91}" type="VALUE">
                      <a:rPr lang="en-US" smtClean="0"/>
                      <a:pPr/>
                      <a:t>[VALUE]</a:t>
                    </a:fld>
                    <a:endParaRPr lang="en-US"/>
                  </a:p>
                  <a:p>
                    <a:r>
                      <a:rPr lang="en-US"/>
                      <a:t>cd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3FD-4C85-97A4-47F158E9E337}"/>
                </c:ext>
              </c:extLst>
            </c:dLbl>
            <c:dLbl>
              <c:idx val="4"/>
              <c:layout>
                <c:manualLayout>
                  <c:x val="0"/>
                  <c:y val="8.5934019467850033E-3"/>
                </c:manualLayout>
              </c:layout>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7CC309DC-E0C7-497C-8054-6A030BDB5B42}" type="VALUE">
                      <a:rPr lang="en-US" smtClean="0"/>
                      <a:pPr>
                        <a:defRPr sz="1400" b="1">
                          <a:solidFill>
                            <a:schemeClr val="tx1"/>
                          </a:solidFill>
                        </a:defRPr>
                      </a:pPr>
                      <a:t>[VALUE]</a:t>
                    </a:fld>
                    <a:endParaRPr lang="en-US" dirty="0"/>
                  </a:p>
                  <a:p>
                    <a:pPr>
                      <a:defRPr sz="1400" b="1">
                        <a:solidFill>
                          <a:schemeClr val="tx1"/>
                        </a:solidFill>
                      </a:defRPr>
                    </a:pPr>
                    <a:r>
                      <a:rPr lang="en-US" dirty="0" err="1"/>
                      <a:t>ef</a:t>
                    </a:r>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3FD-4C85-97A4-47F158E9E337}"/>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NTC</c:v>
                </c:pt>
                <c:pt idx="1">
                  <c:v>1X</c:v>
                </c:pt>
                <c:pt idx="2">
                  <c:v>1/5X</c:v>
                </c:pt>
                <c:pt idx="3">
                  <c:v>1/10X</c:v>
                </c:pt>
                <c:pt idx="4">
                  <c:v>1/100X</c:v>
                </c:pt>
              </c:strCache>
            </c:strRef>
          </c:cat>
          <c:val>
            <c:numRef>
              <c:f>Sheet1!$B$2:$B$6</c:f>
              <c:numCache>
                <c:formatCode>0</c:formatCode>
                <c:ptCount val="5"/>
                <c:pt idx="0">
                  <c:v>0</c:v>
                </c:pt>
                <c:pt idx="1">
                  <c:v>70</c:v>
                </c:pt>
                <c:pt idx="2">
                  <c:v>33.299999999999997</c:v>
                </c:pt>
                <c:pt idx="3">
                  <c:v>31.7</c:v>
                </c:pt>
                <c:pt idx="4">
                  <c:v>2.5</c:v>
                </c:pt>
              </c:numCache>
            </c:numRef>
          </c:val>
          <c:extLst>
            <c:ext xmlns:c16="http://schemas.microsoft.com/office/drawing/2014/chart" uri="{C3380CC4-5D6E-409C-BE32-E72D297353CC}">
              <c16:uniqueId val="{00000014-43FD-4C85-97A4-47F158E9E337}"/>
            </c:ext>
          </c:extLst>
        </c:ser>
        <c:dLbls>
          <c:dLblPos val="inEnd"/>
          <c:showLegendKey val="0"/>
          <c:showVal val="1"/>
          <c:showCatName val="0"/>
          <c:showSerName val="0"/>
          <c:showPercent val="0"/>
          <c:showBubbleSize val="0"/>
        </c:dLbls>
        <c:gapWidth val="44"/>
        <c:overlap val="42"/>
        <c:axId val="197786575"/>
        <c:axId val="1621212223"/>
      </c:barChart>
      <c:catAx>
        <c:axId val="19778657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52000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1212223"/>
        <c:crosses val="autoZero"/>
        <c:auto val="1"/>
        <c:lblAlgn val="ctr"/>
        <c:lblOffset val="100"/>
        <c:noMultiLvlLbl val="0"/>
      </c:catAx>
      <c:valAx>
        <c:axId val="1621212223"/>
        <c:scaling>
          <c:orientation val="minMax"/>
          <c:max val="100"/>
          <c:min val="0"/>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786575"/>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Arial" panose="020B0604020202020204" pitchFamily="34" charset="0"/>
                <a:ea typeface="+mn-ea"/>
                <a:cs typeface="Arial" panose="020B0604020202020204" pitchFamily="34" charset="0"/>
              </a:defRPr>
            </a:pPr>
            <a:r>
              <a:rPr lang="en-US" sz="2000" baseline="0" dirty="0">
                <a:solidFill>
                  <a:schemeClr val="tx1"/>
                </a:solidFill>
              </a:rPr>
              <a:t>60 DAP</a:t>
            </a:r>
            <a:endParaRPr lang="en-US" sz="2000" dirty="0">
              <a:solidFill>
                <a:schemeClr val="tx1"/>
              </a:solidFill>
            </a:endParaRP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4239807345130531"/>
          <c:y val="0.10838703396748571"/>
          <c:w val="0.82791452553104805"/>
          <c:h val="0.72124772740699783"/>
        </c:manualLayout>
      </c:layout>
      <c:barChart>
        <c:barDir val="col"/>
        <c:grouping val="clustered"/>
        <c:varyColors val="0"/>
        <c:ser>
          <c:idx val="0"/>
          <c:order val="0"/>
          <c:tx>
            <c:strRef>
              <c:f>Sheet1!$B$1</c:f>
              <c:strCache>
                <c:ptCount val="1"/>
                <c:pt idx="0">
                  <c:v>2 WAT</c:v>
                </c:pt>
              </c:strCache>
            </c:strRef>
          </c:tx>
          <c:spPr>
            <a:solidFill>
              <a:srgbClr val="C00000"/>
            </a:solidFill>
            <a:ln>
              <a:solidFill>
                <a:schemeClr val="tx1"/>
              </a:solidFill>
            </a:ln>
            <a:effectLst/>
          </c:spPr>
          <c:invertIfNegative val="0"/>
          <c:dPt>
            <c:idx val="0"/>
            <c:invertIfNegative val="0"/>
            <c:bubble3D val="0"/>
            <c:spPr>
              <a:solidFill>
                <a:srgbClr val="C00000"/>
              </a:solidFill>
              <a:ln>
                <a:solidFill>
                  <a:schemeClr val="tx1"/>
                </a:solidFill>
              </a:ln>
              <a:effectLst/>
            </c:spPr>
            <c:extLst>
              <c:ext xmlns:c16="http://schemas.microsoft.com/office/drawing/2014/chart" uri="{C3380CC4-5D6E-409C-BE32-E72D297353CC}">
                <c16:uniqueId val="{00000001-A72A-46BA-9C8E-1342BF1192C5}"/>
              </c:ext>
            </c:extLst>
          </c:dPt>
          <c:dPt>
            <c:idx val="1"/>
            <c:invertIfNegative val="0"/>
            <c:bubble3D val="0"/>
            <c:spPr>
              <a:solidFill>
                <a:schemeClr val="tx1"/>
              </a:solidFill>
              <a:ln>
                <a:solidFill>
                  <a:schemeClr val="tx1"/>
                </a:solidFill>
              </a:ln>
              <a:effectLst/>
            </c:spPr>
            <c:extLst>
              <c:ext xmlns:c16="http://schemas.microsoft.com/office/drawing/2014/chart" uri="{C3380CC4-5D6E-409C-BE32-E72D297353CC}">
                <c16:uniqueId val="{00000003-A72A-46BA-9C8E-1342BF1192C5}"/>
              </c:ext>
            </c:extLst>
          </c:dPt>
          <c:dPt>
            <c:idx val="2"/>
            <c:invertIfNegative val="0"/>
            <c:bubble3D val="0"/>
            <c:spPr>
              <a:solidFill>
                <a:schemeClr val="tx1">
                  <a:lumMod val="50000"/>
                  <a:lumOff val="50000"/>
                </a:schemeClr>
              </a:solidFill>
              <a:ln>
                <a:solidFill>
                  <a:schemeClr val="tx1"/>
                </a:solidFill>
              </a:ln>
              <a:effectLst/>
            </c:spPr>
            <c:extLst>
              <c:ext xmlns:c16="http://schemas.microsoft.com/office/drawing/2014/chart" uri="{C3380CC4-5D6E-409C-BE32-E72D297353CC}">
                <c16:uniqueId val="{00000005-A72A-46BA-9C8E-1342BF1192C5}"/>
              </c:ext>
            </c:extLst>
          </c:dPt>
          <c:dPt>
            <c:idx val="3"/>
            <c:invertIfNegative val="0"/>
            <c:bubble3D val="0"/>
            <c:spPr>
              <a:solidFill>
                <a:schemeClr val="tx2"/>
              </a:solidFill>
              <a:ln>
                <a:solidFill>
                  <a:schemeClr val="tx1"/>
                </a:solidFill>
              </a:ln>
              <a:effectLst/>
            </c:spPr>
            <c:extLst>
              <c:ext xmlns:c16="http://schemas.microsoft.com/office/drawing/2014/chart" uri="{C3380CC4-5D6E-409C-BE32-E72D297353CC}">
                <c16:uniqueId val="{00000007-A72A-46BA-9C8E-1342BF1192C5}"/>
              </c:ext>
            </c:extLst>
          </c:dPt>
          <c:dPt>
            <c:idx val="4"/>
            <c:invertIfNegative val="0"/>
            <c:bubble3D val="0"/>
            <c:spPr>
              <a:solidFill>
                <a:srgbClr val="C00000"/>
              </a:solidFill>
              <a:ln>
                <a:solidFill>
                  <a:schemeClr val="tx1"/>
                </a:solidFill>
              </a:ln>
              <a:effectLst/>
            </c:spPr>
            <c:extLst>
              <c:ext xmlns:c16="http://schemas.microsoft.com/office/drawing/2014/chart" uri="{C3380CC4-5D6E-409C-BE32-E72D297353CC}">
                <c16:uniqueId val="{00000009-A72A-46BA-9C8E-1342BF1192C5}"/>
              </c:ext>
            </c:extLst>
          </c:dPt>
          <c:dPt>
            <c:idx val="5"/>
            <c:invertIfNegative val="0"/>
            <c:bubble3D val="0"/>
            <c:spPr>
              <a:solidFill>
                <a:srgbClr val="C00000"/>
              </a:solidFill>
              <a:ln>
                <a:solidFill>
                  <a:schemeClr val="tx1"/>
                </a:solidFill>
              </a:ln>
              <a:effectLst/>
            </c:spPr>
            <c:extLst>
              <c:ext xmlns:c16="http://schemas.microsoft.com/office/drawing/2014/chart" uri="{C3380CC4-5D6E-409C-BE32-E72D297353CC}">
                <c16:uniqueId val="{0000000B-A72A-46BA-9C8E-1342BF1192C5}"/>
              </c:ext>
            </c:extLst>
          </c:dPt>
          <c:dPt>
            <c:idx val="6"/>
            <c:invertIfNegative val="0"/>
            <c:bubble3D val="0"/>
            <c:spPr>
              <a:solidFill>
                <a:srgbClr val="C00000"/>
              </a:solidFill>
              <a:ln>
                <a:solidFill>
                  <a:schemeClr val="tx1"/>
                </a:solidFill>
              </a:ln>
              <a:effectLst/>
            </c:spPr>
            <c:extLst>
              <c:ext xmlns:c16="http://schemas.microsoft.com/office/drawing/2014/chart" uri="{C3380CC4-5D6E-409C-BE32-E72D297353CC}">
                <c16:uniqueId val="{0000000D-A72A-46BA-9C8E-1342BF1192C5}"/>
              </c:ext>
            </c:extLst>
          </c:dPt>
          <c:dPt>
            <c:idx val="7"/>
            <c:invertIfNegative val="0"/>
            <c:bubble3D val="0"/>
            <c:spPr>
              <a:solidFill>
                <a:srgbClr val="C00000"/>
              </a:solidFill>
              <a:ln>
                <a:solidFill>
                  <a:schemeClr val="tx1"/>
                </a:solidFill>
              </a:ln>
              <a:effectLst/>
            </c:spPr>
            <c:extLst>
              <c:ext xmlns:c16="http://schemas.microsoft.com/office/drawing/2014/chart" uri="{C3380CC4-5D6E-409C-BE32-E72D297353CC}">
                <c16:uniqueId val="{0000000F-A72A-46BA-9C8E-1342BF1192C5}"/>
              </c:ext>
            </c:extLst>
          </c:dPt>
          <c:dPt>
            <c:idx val="8"/>
            <c:invertIfNegative val="0"/>
            <c:bubble3D val="0"/>
            <c:spPr>
              <a:solidFill>
                <a:srgbClr val="C00000"/>
              </a:solidFill>
              <a:ln>
                <a:solidFill>
                  <a:schemeClr val="tx1"/>
                </a:solidFill>
              </a:ln>
              <a:effectLst/>
            </c:spPr>
            <c:extLst>
              <c:ext xmlns:c16="http://schemas.microsoft.com/office/drawing/2014/chart" uri="{C3380CC4-5D6E-409C-BE32-E72D297353CC}">
                <c16:uniqueId val="{00000011-A72A-46BA-9C8E-1342BF1192C5}"/>
              </c:ext>
            </c:extLst>
          </c:dPt>
          <c:dPt>
            <c:idx val="9"/>
            <c:invertIfNegative val="0"/>
            <c:bubble3D val="0"/>
            <c:spPr>
              <a:solidFill>
                <a:srgbClr val="C00000"/>
              </a:solidFill>
              <a:ln>
                <a:solidFill>
                  <a:schemeClr val="tx1"/>
                </a:solidFill>
              </a:ln>
              <a:effectLst/>
            </c:spPr>
            <c:extLst>
              <c:ext xmlns:c16="http://schemas.microsoft.com/office/drawing/2014/chart" uri="{C3380CC4-5D6E-409C-BE32-E72D297353CC}">
                <c16:uniqueId val="{00000013-A72A-46BA-9C8E-1342BF1192C5}"/>
              </c:ext>
            </c:extLst>
          </c:dPt>
          <c:dLbls>
            <c:dLbl>
              <c:idx val="0"/>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135FD4D2-0D44-49DC-BAD4-7BED5269A9FD}" type="VALUE">
                      <a:rPr lang="en-US" smtClean="0"/>
                      <a:pPr>
                        <a:defRPr sz="1400" b="1">
                          <a:solidFill>
                            <a:schemeClr val="tx1"/>
                          </a:solidFill>
                        </a:defRPr>
                      </a:pPr>
                      <a:t>[VALUE]</a:t>
                    </a:fld>
                    <a:endParaRPr lang="en-US"/>
                  </a:p>
                  <a:p>
                    <a:pPr>
                      <a:defRPr sz="1400" b="1">
                        <a:solidFill>
                          <a:schemeClr val="tx1"/>
                        </a:solidFill>
                      </a:defRPr>
                    </a:pPr>
                    <a:r>
                      <a:rPr lang="en-US"/>
                      <a:t>f</a:t>
                    </a:r>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2A-46BA-9C8E-1342BF1192C5}"/>
                </c:ext>
              </c:extLst>
            </c:dLbl>
            <c:dLbl>
              <c:idx val="1"/>
              <c:tx>
                <c:rich>
                  <a:bodyPr/>
                  <a:lstStyle/>
                  <a:p>
                    <a:fld id="{1BCDA3AB-825C-44FF-9DBF-0A4C0D8F0FF5}" type="VALUE">
                      <a:rPr lang="en-US" smtClean="0"/>
                      <a:pPr/>
                      <a:t>[VALUE]</a:t>
                    </a:fld>
                    <a:endParaRPr lang="en-US"/>
                  </a:p>
                  <a:p>
                    <a:r>
                      <a:rPr lang="en-US"/>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72A-46BA-9C8E-1342BF1192C5}"/>
                </c:ext>
              </c:extLst>
            </c:dLbl>
            <c:dLbl>
              <c:idx val="2"/>
              <c:tx>
                <c:rich>
                  <a:bodyPr/>
                  <a:lstStyle/>
                  <a:p>
                    <a:fld id="{E934A3EC-1C2B-4D55-8E19-DFEC9815CB72}" type="VALUE">
                      <a:rPr lang="en-US" smtClean="0"/>
                      <a:pPr/>
                      <a:t>[VALUE]</a:t>
                    </a:fld>
                    <a:endParaRPr lang="en-US"/>
                  </a:p>
                  <a:p>
                    <a:r>
                      <a:rPr lang="en-US"/>
                      <a:t>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72A-46BA-9C8E-1342BF1192C5}"/>
                </c:ext>
              </c:extLst>
            </c:dLbl>
            <c:dLbl>
              <c:idx val="3"/>
              <c:tx>
                <c:rich>
                  <a:bodyPr/>
                  <a:lstStyle/>
                  <a:p>
                    <a:fld id="{18181D48-F0FE-4AFD-9C27-7C5D65C6B630}" type="VALUE">
                      <a:rPr lang="en-US" smtClean="0"/>
                      <a:pPr/>
                      <a:t>[VALUE]</a:t>
                    </a:fld>
                    <a:endParaRPr lang="en-US"/>
                  </a:p>
                  <a:p>
                    <a:r>
                      <a:rPr lang="en-US"/>
                      <a:t>c</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72A-46BA-9C8E-1342BF1192C5}"/>
                </c:ext>
              </c:extLst>
            </c:dLbl>
            <c:dLbl>
              <c:idx val="4"/>
              <c:layout>
                <c:manualLayout>
                  <c:x val="0"/>
                  <c:y val="7.7490172997601659E-3"/>
                </c:manualLayout>
              </c:layout>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0990C055-668C-4DAB-9EBD-0902667783C6}" type="VALUE">
                      <a:rPr lang="en-US" smtClean="0"/>
                      <a:pPr>
                        <a:defRPr sz="1400" b="1">
                          <a:solidFill>
                            <a:schemeClr val="tx1"/>
                          </a:solidFill>
                        </a:defRPr>
                      </a:pPr>
                      <a:t>[VALUE]</a:t>
                    </a:fld>
                    <a:endParaRPr lang="en-US" dirty="0"/>
                  </a:p>
                  <a:p>
                    <a:pPr>
                      <a:defRPr sz="1400" b="1">
                        <a:solidFill>
                          <a:schemeClr val="tx1"/>
                        </a:solidFill>
                      </a:defRPr>
                    </a:pPr>
                    <a:r>
                      <a:rPr lang="en-US" dirty="0"/>
                      <a:t>def</a:t>
                    </a:r>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72A-46BA-9C8E-1342BF1192C5}"/>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NTC</c:v>
                </c:pt>
                <c:pt idx="1">
                  <c:v>1X</c:v>
                </c:pt>
                <c:pt idx="2">
                  <c:v>1/5X</c:v>
                </c:pt>
                <c:pt idx="3">
                  <c:v>1/10X</c:v>
                </c:pt>
                <c:pt idx="4">
                  <c:v>1/100thx</c:v>
                </c:pt>
              </c:strCache>
            </c:strRef>
          </c:cat>
          <c:val>
            <c:numRef>
              <c:f>Sheet1!$B$2:$B$6</c:f>
              <c:numCache>
                <c:formatCode>0</c:formatCode>
                <c:ptCount val="5"/>
                <c:pt idx="0">
                  <c:v>0</c:v>
                </c:pt>
                <c:pt idx="1">
                  <c:v>99.3</c:v>
                </c:pt>
                <c:pt idx="2">
                  <c:v>40</c:v>
                </c:pt>
                <c:pt idx="3">
                  <c:v>36.700000000000003</c:v>
                </c:pt>
                <c:pt idx="4">
                  <c:v>5</c:v>
                </c:pt>
              </c:numCache>
            </c:numRef>
          </c:val>
          <c:extLst>
            <c:ext xmlns:c16="http://schemas.microsoft.com/office/drawing/2014/chart" uri="{C3380CC4-5D6E-409C-BE32-E72D297353CC}">
              <c16:uniqueId val="{00000014-A72A-46BA-9C8E-1342BF1192C5}"/>
            </c:ext>
          </c:extLst>
        </c:ser>
        <c:dLbls>
          <c:dLblPos val="inEnd"/>
          <c:showLegendKey val="0"/>
          <c:showVal val="1"/>
          <c:showCatName val="0"/>
          <c:showSerName val="0"/>
          <c:showPercent val="0"/>
          <c:showBubbleSize val="0"/>
        </c:dLbls>
        <c:gapWidth val="44"/>
        <c:overlap val="42"/>
        <c:axId val="197786575"/>
        <c:axId val="1621212223"/>
      </c:barChart>
      <c:catAx>
        <c:axId val="19778657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1212223"/>
        <c:crosses val="autoZero"/>
        <c:auto val="1"/>
        <c:lblAlgn val="ctr"/>
        <c:lblOffset val="100"/>
        <c:noMultiLvlLbl val="0"/>
      </c:catAx>
      <c:valAx>
        <c:axId val="1621212223"/>
        <c:scaling>
          <c:orientation val="minMax"/>
          <c:max val="100"/>
          <c:min val="0"/>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786575"/>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Height 98 DAP</c:v>
                </c:pt>
              </c:strCache>
            </c:strRef>
          </c:tx>
          <c:spPr>
            <a:solidFill>
              <a:schemeClr val="tx1"/>
            </a:solidFill>
            <a:ln>
              <a:solidFill>
                <a:schemeClr val="tx1"/>
              </a:solidFill>
            </a:ln>
            <a:effectLst/>
          </c:spPr>
          <c:invertIfNegative val="0"/>
          <c:dPt>
            <c:idx val="0"/>
            <c:invertIfNegative val="0"/>
            <c:bubble3D val="0"/>
            <c:spPr>
              <a:solidFill>
                <a:schemeClr val="tx1"/>
              </a:solidFill>
              <a:ln>
                <a:solidFill>
                  <a:schemeClr val="tx1"/>
                </a:solidFill>
              </a:ln>
              <a:effectLst/>
            </c:spPr>
            <c:extLst>
              <c:ext xmlns:c16="http://schemas.microsoft.com/office/drawing/2014/chart" uri="{C3380CC4-5D6E-409C-BE32-E72D297353CC}">
                <c16:uniqueId val="{00000001-5E62-4357-9EAA-6CDBF9B1112E}"/>
              </c:ext>
            </c:extLst>
          </c:dPt>
          <c:dPt>
            <c:idx val="1"/>
            <c:invertIfNegative val="0"/>
            <c:bubble3D val="0"/>
            <c:spPr>
              <a:solidFill>
                <a:schemeClr val="tx1"/>
              </a:solidFill>
              <a:ln>
                <a:solidFill>
                  <a:schemeClr val="tx1"/>
                </a:solidFill>
              </a:ln>
              <a:effectLst/>
            </c:spPr>
            <c:extLst>
              <c:ext xmlns:c16="http://schemas.microsoft.com/office/drawing/2014/chart" uri="{C3380CC4-5D6E-409C-BE32-E72D297353CC}">
                <c16:uniqueId val="{00000002-5E62-4357-9EAA-6CDBF9B1112E}"/>
              </c:ext>
            </c:extLst>
          </c:dPt>
          <c:dPt>
            <c:idx val="2"/>
            <c:invertIfNegative val="0"/>
            <c:bubble3D val="0"/>
            <c:spPr>
              <a:solidFill>
                <a:schemeClr val="tx1">
                  <a:lumMod val="50000"/>
                  <a:lumOff val="50000"/>
                </a:schemeClr>
              </a:solidFill>
              <a:ln>
                <a:solidFill>
                  <a:schemeClr val="tx1"/>
                </a:solidFill>
              </a:ln>
              <a:effectLst/>
            </c:spPr>
            <c:extLst>
              <c:ext xmlns:c16="http://schemas.microsoft.com/office/drawing/2014/chart" uri="{C3380CC4-5D6E-409C-BE32-E72D297353CC}">
                <c16:uniqueId val="{00000003-5E62-4357-9EAA-6CDBF9B1112E}"/>
              </c:ext>
            </c:extLst>
          </c:dPt>
          <c:dPt>
            <c:idx val="3"/>
            <c:invertIfNegative val="0"/>
            <c:bubble3D val="0"/>
            <c:spPr>
              <a:solidFill>
                <a:schemeClr val="tx2"/>
              </a:solidFill>
              <a:ln>
                <a:solidFill>
                  <a:schemeClr val="tx1"/>
                </a:solidFill>
              </a:ln>
              <a:effectLst/>
            </c:spPr>
            <c:extLst>
              <c:ext xmlns:c16="http://schemas.microsoft.com/office/drawing/2014/chart" uri="{C3380CC4-5D6E-409C-BE32-E72D297353CC}">
                <c16:uniqueId val="{00000004-5E62-4357-9EAA-6CDBF9B1112E}"/>
              </c:ext>
            </c:extLst>
          </c:dPt>
          <c:dPt>
            <c:idx val="4"/>
            <c:invertIfNegative val="0"/>
            <c:bubble3D val="0"/>
            <c:spPr>
              <a:solidFill>
                <a:srgbClr val="C00000"/>
              </a:solidFill>
              <a:ln>
                <a:solidFill>
                  <a:schemeClr val="tx1"/>
                </a:solidFill>
              </a:ln>
              <a:effectLst/>
            </c:spPr>
            <c:extLst>
              <c:ext xmlns:c16="http://schemas.microsoft.com/office/drawing/2014/chart" uri="{C3380CC4-5D6E-409C-BE32-E72D297353CC}">
                <c16:uniqueId val="{00000005-5E62-4357-9EAA-6CDBF9B1112E}"/>
              </c:ext>
            </c:extLst>
          </c:dPt>
          <c:dPt>
            <c:idx val="5"/>
            <c:invertIfNegative val="0"/>
            <c:bubble3D val="0"/>
            <c:spPr>
              <a:solidFill>
                <a:schemeClr val="tx1"/>
              </a:solidFill>
              <a:ln>
                <a:solidFill>
                  <a:schemeClr val="tx1"/>
                </a:solidFill>
              </a:ln>
              <a:effectLst/>
            </c:spPr>
            <c:extLst>
              <c:ext xmlns:c16="http://schemas.microsoft.com/office/drawing/2014/chart" uri="{C3380CC4-5D6E-409C-BE32-E72D297353CC}">
                <c16:uniqueId val="{00000006-5E62-4357-9EAA-6CDBF9B1112E}"/>
              </c:ext>
            </c:extLst>
          </c:dPt>
          <c:dPt>
            <c:idx val="6"/>
            <c:invertIfNegative val="0"/>
            <c:bubble3D val="0"/>
            <c:spPr>
              <a:solidFill>
                <a:schemeClr val="tx1"/>
              </a:solidFill>
              <a:ln>
                <a:solidFill>
                  <a:schemeClr val="tx1"/>
                </a:solidFill>
              </a:ln>
              <a:effectLst/>
            </c:spPr>
            <c:extLst>
              <c:ext xmlns:c16="http://schemas.microsoft.com/office/drawing/2014/chart" uri="{C3380CC4-5D6E-409C-BE32-E72D297353CC}">
                <c16:uniqueId val="{00000007-5E62-4357-9EAA-6CDBF9B1112E}"/>
              </c:ext>
            </c:extLst>
          </c:dPt>
          <c:dPt>
            <c:idx val="7"/>
            <c:invertIfNegative val="0"/>
            <c:bubble3D val="0"/>
            <c:spPr>
              <a:solidFill>
                <a:schemeClr val="tx1"/>
              </a:solidFill>
              <a:ln>
                <a:solidFill>
                  <a:schemeClr val="tx1"/>
                </a:solidFill>
              </a:ln>
              <a:effectLst/>
            </c:spPr>
            <c:extLst>
              <c:ext xmlns:c16="http://schemas.microsoft.com/office/drawing/2014/chart" uri="{C3380CC4-5D6E-409C-BE32-E72D297353CC}">
                <c16:uniqueId val="{00000008-5E62-4357-9EAA-6CDBF9B1112E}"/>
              </c:ext>
            </c:extLst>
          </c:dPt>
          <c:dPt>
            <c:idx val="8"/>
            <c:invertIfNegative val="0"/>
            <c:bubble3D val="0"/>
            <c:spPr>
              <a:solidFill>
                <a:schemeClr val="tx1"/>
              </a:solidFill>
              <a:ln>
                <a:solidFill>
                  <a:schemeClr val="tx1"/>
                </a:solidFill>
              </a:ln>
              <a:effectLst/>
            </c:spPr>
            <c:extLst>
              <c:ext xmlns:c16="http://schemas.microsoft.com/office/drawing/2014/chart" uri="{C3380CC4-5D6E-409C-BE32-E72D297353CC}">
                <c16:uniqueId val="{00000009-5E62-4357-9EAA-6CDBF9B1112E}"/>
              </c:ext>
            </c:extLst>
          </c:dPt>
          <c:dPt>
            <c:idx val="9"/>
            <c:invertIfNegative val="0"/>
            <c:bubble3D val="0"/>
            <c:spPr>
              <a:solidFill>
                <a:schemeClr val="tx1"/>
              </a:solidFill>
              <a:ln>
                <a:solidFill>
                  <a:schemeClr val="tx1"/>
                </a:solidFill>
              </a:ln>
              <a:effectLst/>
            </c:spPr>
            <c:extLst>
              <c:ext xmlns:c16="http://schemas.microsoft.com/office/drawing/2014/chart" uri="{C3380CC4-5D6E-409C-BE32-E72D297353CC}">
                <c16:uniqueId val="{0000000A-5E62-4357-9EAA-6CDBF9B1112E}"/>
              </c:ext>
            </c:extLst>
          </c:dPt>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NTC</c:v>
                </c:pt>
                <c:pt idx="1">
                  <c:v>1X</c:v>
                </c:pt>
                <c:pt idx="2">
                  <c:v>1/5X</c:v>
                </c:pt>
                <c:pt idx="3">
                  <c:v>1/10X</c:v>
                </c:pt>
                <c:pt idx="4">
                  <c:v>1/100X</c:v>
                </c:pt>
              </c:strCache>
            </c:strRef>
          </c:cat>
          <c:val>
            <c:numRef>
              <c:f>Sheet1!$B$2:$B$6</c:f>
              <c:numCache>
                <c:formatCode>0</c:formatCode>
                <c:ptCount val="5"/>
                <c:pt idx="0">
                  <c:v>17</c:v>
                </c:pt>
                <c:pt idx="1">
                  <c:v>0</c:v>
                </c:pt>
                <c:pt idx="2">
                  <c:v>5</c:v>
                </c:pt>
                <c:pt idx="3">
                  <c:v>8</c:v>
                </c:pt>
                <c:pt idx="4">
                  <c:v>15</c:v>
                </c:pt>
              </c:numCache>
            </c:numRef>
          </c:val>
          <c:extLst>
            <c:ext xmlns:c16="http://schemas.microsoft.com/office/drawing/2014/chart" uri="{C3380CC4-5D6E-409C-BE32-E72D297353CC}">
              <c16:uniqueId val="{00000000-470D-4A9F-9DAC-8BF9C638AC65}"/>
            </c:ext>
          </c:extLst>
        </c:ser>
        <c:dLbls>
          <c:dLblPos val="inEnd"/>
          <c:showLegendKey val="0"/>
          <c:showVal val="1"/>
          <c:showCatName val="0"/>
          <c:showSerName val="0"/>
          <c:showPercent val="0"/>
          <c:showBubbleSize val="0"/>
        </c:dLbls>
        <c:gapWidth val="44"/>
        <c:overlap val="42"/>
        <c:axId val="197786575"/>
        <c:axId val="1621212223"/>
      </c:barChart>
      <c:catAx>
        <c:axId val="19778657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t>Milestone Rate</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1212223"/>
        <c:crosses val="autoZero"/>
        <c:auto val="1"/>
        <c:lblAlgn val="ctr"/>
        <c:lblOffset val="100"/>
        <c:noMultiLvlLbl val="0"/>
      </c:catAx>
      <c:valAx>
        <c:axId val="1621212223"/>
        <c:scaling>
          <c:orientation val="minMax"/>
          <c:max val="20"/>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en-US"/>
                  <a:t>Height (in)</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786575"/>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Height 98 DAP</c:v>
                </c:pt>
              </c:strCache>
            </c:strRef>
          </c:tx>
          <c:spPr>
            <a:solidFill>
              <a:schemeClr val="tx1"/>
            </a:solidFill>
            <a:ln>
              <a:solidFill>
                <a:schemeClr val="tx1"/>
              </a:solidFill>
            </a:ln>
            <a:effectLst/>
          </c:spPr>
          <c:invertIfNegative val="0"/>
          <c:dPt>
            <c:idx val="0"/>
            <c:invertIfNegative val="0"/>
            <c:bubble3D val="0"/>
            <c:spPr>
              <a:solidFill>
                <a:schemeClr val="tx1"/>
              </a:solidFill>
              <a:ln>
                <a:solidFill>
                  <a:schemeClr val="tx1"/>
                </a:solidFill>
              </a:ln>
              <a:effectLst/>
            </c:spPr>
            <c:extLst>
              <c:ext xmlns:c16="http://schemas.microsoft.com/office/drawing/2014/chart" uri="{C3380CC4-5D6E-409C-BE32-E72D297353CC}">
                <c16:uniqueId val="{00000001-5E62-4357-9EAA-6CDBF9B1112E}"/>
              </c:ext>
            </c:extLst>
          </c:dPt>
          <c:dPt>
            <c:idx val="1"/>
            <c:invertIfNegative val="0"/>
            <c:bubble3D val="0"/>
            <c:spPr>
              <a:solidFill>
                <a:schemeClr val="tx1"/>
              </a:solidFill>
              <a:ln>
                <a:solidFill>
                  <a:schemeClr val="tx1"/>
                </a:solidFill>
              </a:ln>
              <a:effectLst/>
            </c:spPr>
            <c:extLst>
              <c:ext xmlns:c16="http://schemas.microsoft.com/office/drawing/2014/chart" uri="{C3380CC4-5D6E-409C-BE32-E72D297353CC}">
                <c16:uniqueId val="{00000002-5E62-4357-9EAA-6CDBF9B1112E}"/>
              </c:ext>
            </c:extLst>
          </c:dPt>
          <c:dPt>
            <c:idx val="2"/>
            <c:invertIfNegative val="0"/>
            <c:bubble3D val="0"/>
            <c:spPr>
              <a:solidFill>
                <a:schemeClr val="tx1">
                  <a:lumMod val="50000"/>
                  <a:lumOff val="50000"/>
                </a:schemeClr>
              </a:solidFill>
              <a:ln>
                <a:solidFill>
                  <a:schemeClr val="tx1"/>
                </a:solidFill>
              </a:ln>
              <a:effectLst/>
            </c:spPr>
            <c:extLst>
              <c:ext xmlns:c16="http://schemas.microsoft.com/office/drawing/2014/chart" uri="{C3380CC4-5D6E-409C-BE32-E72D297353CC}">
                <c16:uniqueId val="{00000003-5E62-4357-9EAA-6CDBF9B1112E}"/>
              </c:ext>
            </c:extLst>
          </c:dPt>
          <c:dPt>
            <c:idx val="3"/>
            <c:invertIfNegative val="0"/>
            <c:bubble3D val="0"/>
            <c:spPr>
              <a:solidFill>
                <a:schemeClr val="tx2"/>
              </a:solidFill>
              <a:ln>
                <a:solidFill>
                  <a:schemeClr val="tx1"/>
                </a:solidFill>
              </a:ln>
              <a:effectLst/>
            </c:spPr>
            <c:extLst>
              <c:ext xmlns:c16="http://schemas.microsoft.com/office/drawing/2014/chart" uri="{C3380CC4-5D6E-409C-BE32-E72D297353CC}">
                <c16:uniqueId val="{00000004-5E62-4357-9EAA-6CDBF9B1112E}"/>
              </c:ext>
            </c:extLst>
          </c:dPt>
          <c:dPt>
            <c:idx val="4"/>
            <c:invertIfNegative val="0"/>
            <c:bubble3D val="0"/>
            <c:spPr>
              <a:solidFill>
                <a:srgbClr val="C00000"/>
              </a:solidFill>
              <a:ln>
                <a:solidFill>
                  <a:schemeClr val="tx1"/>
                </a:solidFill>
              </a:ln>
              <a:effectLst/>
            </c:spPr>
            <c:extLst>
              <c:ext xmlns:c16="http://schemas.microsoft.com/office/drawing/2014/chart" uri="{C3380CC4-5D6E-409C-BE32-E72D297353CC}">
                <c16:uniqueId val="{00000005-5E62-4357-9EAA-6CDBF9B1112E}"/>
              </c:ext>
            </c:extLst>
          </c:dPt>
          <c:dPt>
            <c:idx val="5"/>
            <c:invertIfNegative val="0"/>
            <c:bubble3D val="0"/>
            <c:spPr>
              <a:solidFill>
                <a:schemeClr val="tx1"/>
              </a:solidFill>
              <a:ln>
                <a:solidFill>
                  <a:schemeClr val="tx1"/>
                </a:solidFill>
              </a:ln>
              <a:effectLst/>
            </c:spPr>
            <c:extLst>
              <c:ext xmlns:c16="http://schemas.microsoft.com/office/drawing/2014/chart" uri="{C3380CC4-5D6E-409C-BE32-E72D297353CC}">
                <c16:uniqueId val="{00000006-5E62-4357-9EAA-6CDBF9B1112E}"/>
              </c:ext>
            </c:extLst>
          </c:dPt>
          <c:dPt>
            <c:idx val="6"/>
            <c:invertIfNegative val="0"/>
            <c:bubble3D val="0"/>
            <c:spPr>
              <a:solidFill>
                <a:schemeClr val="tx1"/>
              </a:solidFill>
              <a:ln>
                <a:solidFill>
                  <a:schemeClr val="tx1"/>
                </a:solidFill>
              </a:ln>
              <a:effectLst/>
            </c:spPr>
            <c:extLst>
              <c:ext xmlns:c16="http://schemas.microsoft.com/office/drawing/2014/chart" uri="{C3380CC4-5D6E-409C-BE32-E72D297353CC}">
                <c16:uniqueId val="{00000007-5E62-4357-9EAA-6CDBF9B1112E}"/>
              </c:ext>
            </c:extLst>
          </c:dPt>
          <c:dPt>
            <c:idx val="7"/>
            <c:invertIfNegative val="0"/>
            <c:bubble3D val="0"/>
            <c:spPr>
              <a:solidFill>
                <a:schemeClr val="tx1"/>
              </a:solidFill>
              <a:ln>
                <a:solidFill>
                  <a:schemeClr val="tx1"/>
                </a:solidFill>
              </a:ln>
              <a:effectLst/>
            </c:spPr>
            <c:extLst>
              <c:ext xmlns:c16="http://schemas.microsoft.com/office/drawing/2014/chart" uri="{C3380CC4-5D6E-409C-BE32-E72D297353CC}">
                <c16:uniqueId val="{00000008-5E62-4357-9EAA-6CDBF9B1112E}"/>
              </c:ext>
            </c:extLst>
          </c:dPt>
          <c:dPt>
            <c:idx val="8"/>
            <c:invertIfNegative val="0"/>
            <c:bubble3D val="0"/>
            <c:spPr>
              <a:solidFill>
                <a:schemeClr val="tx1"/>
              </a:solidFill>
              <a:ln>
                <a:solidFill>
                  <a:schemeClr val="tx1"/>
                </a:solidFill>
              </a:ln>
              <a:effectLst/>
            </c:spPr>
            <c:extLst>
              <c:ext xmlns:c16="http://schemas.microsoft.com/office/drawing/2014/chart" uri="{C3380CC4-5D6E-409C-BE32-E72D297353CC}">
                <c16:uniqueId val="{00000009-5E62-4357-9EAA-6CDBF9B1112E}"/>
              </c:ext>
            </c:extLst>
          </c:dPt>
          <c:dPt>
            <c:idx val="9"/>
            <c:invertIfNegative val="0"/>
            <c:bubble3D val="0"/>
            <c:spPr>
              <a:solidFill>
                <a:schemeClr val="tx1"/>
              </a:solidFill>
              <a:ln>
                <a:solidFill>
                  <a:schemeClr val="tx1"/>
                </a:solidFill>
              </a:ln>
              <a:effectLst/>
            </c:spPr>
            <c:extLst>
              <c:ext xmlns:c16="http://schemas.microsoft.com/office/drawing/2014/chart" uri="{C3380CC4-5D6E-409C-BE32-E72D297353CC}">
                <c16:uniqueId val="{0000000A-5E62-4357-9EAA-6CDBF9B1112E}"/>
              </c:ext>
            </c:extLst>
          </c:dPt>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NTC</c:v>
                </c:pt>
                <c:pt idx="1">
                  <c:v>1X</c:v>
                </c:pt>
                <c:pt idx="2">
                  <c:v>1/5X</c:v>
                </c:pt>
                <c:pt idx="3">
                  <c:v>1/10X</c:v>
                </c:pt>
                <c:pt idx="4">
                  <c:v>1/100X</c:v>
                </c:pt>
              </c:strCache>
            </c:strRef>
          </c:cat>
          <c:val>
            <c:numRef>
              <c:f>Sheet1!$B$2:$B$6</c:f>
              <c:numCache>
                <c:formatCode>0</c:formatCode>
                <c:ptCount val="5"/>
                <c:pt idx="0">
                  <c:v>5592</c:v>
                </c:pt>
                <c:pt idx="1">
                  <c:v>0</c:v>
                </c:pt>
                <c:pt idx="2">
                  <c:v>402</c:v>
                </c:pt>
                <c:pt idx="3">
                  <c:v>1527</c:v>
                </c:pt>
                <c:pt idx="4">
                  <c:v>4703</c:v>
                </c:pt>
              </c:numCache>
            </c:numRef>
          </c:val>
          <c:extLst>
            <c:ext xmlns:c16="http://schemas.microsoft.com/office/drawing/2014/chart" uri="{C3380CC4-5D6E-409C-BE32-E72D297353CC}">
              <c16:uniqueId val="{00000000-470D-4A9F-9DAC-8BF9C638AC65}"/>
            </c:ext>
          </c:extLst>
        </c:ser>
        <c:dLbls>
          <c:dLblPos val="inEnd"/>
          <c:showLegendKey val="0"/>
          <c:showVal val="1"/>
          <c:showCatName val="0"/>
          <c:showSerName val="0"/>
          <c:showPercent val="0"/>
          <c:showBubbleSize val="0"/>
        </c:dLbls>
        <c:gapWidth val="44"/>
        <c:overlap val="42"/>
        <c:axId val="197786575"/>
        <c:axId val="1621212223"/>
      </c:barChart>
      <c:catAx>
        <c:axId val="19778657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t>Milestone Rate</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1212223"/>
        <c:crosses val="autoZero"/>
        <c:auto val="1"/>
        <c:lblAlgn val="ctr"/>
        <c:lblOffset val="100"/>
        <c:noMultiLvlLbl val="0"/>
      </c:catAx>
      <c:valAx>
        <c:axId val="1621212223"/>
        <c:scaling>
          <c:orientation val="minMax"/>
          <c:max val="6000"/>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t>Yield (lbs/A</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786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A31EF-70B8-40F2-8CAF-2874141BF2FD}"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9E3CE-B0B0-4D48-9ABF-D676AD71CC41}" type="slidenum">
              <a:rPr lang="en-US" smtClean="0"/>
              <a:t>‹#›</a:t>
            </a:fld>
            <a:endParaRPr lang="en-US"/>
          </a:p>
        </p:txBody>
      </p:sp>
    </p:spTree>
    <p:extLst>
      <p:ext uri="{BB962C8B-B14F-4D97-AF65-F5344CB8AC3E}">
        <p14:creationId xmlns:p14="http://schemas.microsoft.com/office/powerpoint/2010/main" val="38270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a:t>
            </a:fld>
            <a:endParaRPr lang="en-US"/>
          </a:p>
        </p:txBody>
      </p:sp>
    </p:spTree>
    <p:extLst>
      <p:ext uri="{BB962C8B-B14F-4D97-AF65-F5344CB8AC3E}">
        <p14:creationId xmlns:p14="http://schemas.microsoft.com/office/powerpoint/2010/main" val="166257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12</a:t>
            </a:fld>
            <a:endParaRPr lang="en-US"/>
          </a:p>
        </p:txBody>
      </p:sp>
    </p:spTree>
    <p:extLst>
      <p:ext uri="{BB962C8B-B14F-4D97-AF65-F5344CB8AC3E}">
        <p14:creationId xmlns:p14="http://schemas.microsoft.com/office/powerpoint/2010/main" val="955036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13</a:t>
            </a:fld>
            <a:endParaRPr lang="en-US"/>
          </a:p>
        </p:txBody>
      </p:sp>
    </p:spTree>
    <p:extLst>
      <p:ext uri="{BB962C8B-B14F-4D97-AF65-F5344CB8AC3E}">
        <p14:creationId xmlns:p14="http://schemas.microsoft.com/office/powerpoint/2010/main" val="2144344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14</a:t>
            </a:fld>
            <a:endParaRPr lang="en-US"/>
          </a:p>
        </p:txBody>
      </p:sp>
    </p:spTree>
    <p:extLst>
      <p:ext uri="{BB962C8B-B14F-4D97-AF65-F5344CB8AC3E}">
        <p14:creationId xmlns:p14="http://schemas.microsoft.com/office/powerpoint/2010/main" val="1865617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15</a:t>
            </a:fld>
            <a:endParaRPr lang="en-US"/>
          </a:p>
        </p:txBody>
      </p:sp>
    </p:spTree>
    <p:extLst>
      <p:ext uri="{BB962C8B-B14F-4D97-AF65-F5344CB8AC3E}">
        <p14:creationId xmlns:p14="http://schemas.microsoft.com/office/powerpoint/2010/main" val="3733313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16</a:t>
            </a:fld>
            <a:endParaRPr lang="en-US"/>
          </a:p>
        </p:txBody>
      </p:sp>
    </p:spTree>
    <p:extLst>
      <p:ext uri="{BB962C8B-B14F-4D97-AF65-F5344CB8AC3E}">
        <p14:creationId xmlns:p14="http://schemas.microsoft.com/office/powerpoint/2010/main" val="4083037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 AGRISCIENCES - Aminopyralid – WSSA Group 4 - pyridine carboxylic acid - pre and postemergence in pastures systems with tolerance to both cool and warm season grasses.</a:t>
            </a:r>
          </a:p>
          <a:p>
            <a:r>
              <a:rPr lang="en-US" dirty="0"/>
              <a:t>Controls annual, biennial, and perennial broadleaf species</a:t>
            </a:r>
          </a:p>
          <a:p>
            <a:r>
              <a:rPr lang="en-US" dirty="0"/>
              <a:t>Offers soil residual activity </a:t>
            </a:r>
          </a:p>
          <a:p>
            <a:r>
              <a:rPr lang="en-US" dirty="0"/>
              <a:t>Low use rates = 3 – 7 oz ac</a:t>
            </a:r>
          </a:p>
          <a:p>
            <a:endParaRPr lang="en-US" dirty="0"/>
          </a:p>
          <a:p>
            <a:r>
              <a:rPr lang="en-US" dirty="0"/>
              <a:t>Restrictions:</a:t>
            </a:r>
          </a:p>
          <a:p>
            <a:r>
              <a:rPr lang="en-US" dirty="0"/>
              <a:t>Do not distribute hay/straw off of farm prior to 18 months</a:t>
            </a:r>
          </a:p>
          <a:p>
            <a:r>
              <a:rPr lang="en-US" dirty="0"/>
              <a:t>Manure must be &gt; 3 days post consumed treated forage</a:t>
            </a:r>
          </a:p>
          <a:p>
            <a:r>
              <a:rPr lang="en-US" dirty="0"/>
              <a:t>Avoid non-target uses (drift) within 50 feet of application to susceptible crops</a:t>
            </a:r>
          </a:p>
          <a:p>
            <a:r>
              <a:rPr lang="en-US" b="1" dirty="0"/>
              <a:t>Label recommendations:</a:t>
            </a:r>
          </a:p>
          <a:p>
            <a:r>
              <a:rPr lang="en-US" sz="1200" b="1" i="0" kern="1200" dirty="0">
                <a:solidFill>
                  <a:schemeClr val="tx1"/>
                </a:solidFill>
                <a:effectLst/>
                <a:latin typeface="+mn-lt"/>
                <a:ea typeface="+mn-ea"/>
                <a:cs typeface="+mn-cs"/>
              </a:rPr>
              <a:t>Crop Rotation: </a:t>
            </a:r>
            <a:r>
              <a:rPr lang="en-US" sz="1200" b="0" i="0" kern="1200" dirty="0">
                <a:solidFill>
                  <a:schemeClr val="tx1"/>
                </a:solidFill>
                <a:effectLst/>
                <a:latin typeface="+mn-lt"/>
                <a:ea typeface="+mn-ea"/>
                <a:cs typeface="+mn-cs"/>
              </a:rPr>
              <a:t>Do not rotate to any crop from rangeland, permanent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pasture, or CRP acres within one year following treatment. Cereals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corn can be planted one year after treatment. Broadleaf crops are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sensitive to aminopyralid residues in the soil and prediction of crop safety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by field bioassay (see instructions below) is the BEST way to determine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planting options. Broadleaf crops such as canola, flax, and alfalfa can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require </a:t>
            </a:r>
            <a:r>
              <a:rPr lang="en-US" sz="1200" b="1" i="0" kern="1200" dirty="0">
                <a:solidFill>
                  <a:schemeClr val="tx1"/>
                </a:solidFill>
                <a:effectLst/>
                <a:latin typeface="+mn-lt"/>
                <a:ea typeface="+mn-ea"/>
                <a:cs typeface="+mn-cs"/>
              </a:rPr>
              <a:t>at least </a:t>
            </a:r>
            <a:r>
              <a:rPr lang="en-US" sz="1200" b="0" i="0" kern="1200" dirty="0">
                <a:solidFill>
                  <a:schemeClr val="tx1"/>
                </a:solidFill>
                <a:effectLst/>
                <a:latin typeface="+mn-lt"/>
                <a:ea typeface="+mn-ea"/>
                <a:cs typeface="+mn-cs"/>
              </a:rPr>
              <a:t>2 to 3 years depending on the crop and environmental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conditions. </a:t>
            </a:r>
            <a:r>
              <a:rPr lang="en-US" sz="1200" b="1" i="0" kern="1200" dirty="0">
                <a:solidFill>
                  <a:schemeClr val="tx1"/>
                </a:solidFill>
                <a:effectLst/>
                <a:latin typeface="+mn-lt"/>
                <a:ea typeface="+mn-ea"/>
                <a:cs typeface="+mn-cs"/>
              </a:rPr>
              <a:t>More sensitive crops such as soybeans, tobacco, peanuts,</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potatoes, and peas may require a longer plant-back interval and should</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not be planted until a field bioassay shows that the level of aminopyralid</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present in the soil will not adversely affect that broadleaf crop.</a:t>
            </a:r>
            <a:r>
              <a:rPr lang="en-US" b="1" dirty="0"/>
              <a:t> </a:t>
            </a:r>
            <a:br>
              <a:rPr lang="en-US" b="1" dirty="0"/>
            </a:br>
            <a:endParaRPr lang="en-US" b="1" dirty="0"/>
          </a:p>
        </p:txBody>
      </p:sp>
      <p:sp>
        <p:nvSpPr>
          <p:cNvPr id="4" name="Slide Number Placeholder 3"/>
          <p:cNvSpPr>
            <a:spLocks noGrp="1"/>
          </p:cNvSpPr>
          <p:nvPr>
            <p:ph type="sldNum" sz="quarter" idx="5"/>
          </p:nvPr>
        </p:nvSpPr>
        <p:spPr/>
        <p:txBody>
          <a:bodyPr/>
          <a:lstStyle/>
          <a:p>
            <a:fld id="{387EB487-1D62-4090-BEAC-5DF7E63A8D14}" type="slidenum">
              <a:rPr lang="en-US" smtClean="0"/>
              <a:t>17</a:t>
            </a:fld>
            <a:endParaRPr lang="en-US"/>
          </a:p>
        </p:txBody>
      </p:sp>
    </p:spTree>
    <p:extLst>
      <p:ext uri="{BB962C8B-B14F-4D97-AF65-F5344CB8AC3E}">
        <p14:creationId xmlns:p14="http://schemas.microsoft.com/office/powerpoint/2010/main" val="3570565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18</a:t>
            </a:fld>
            <a:endParaRPr lang="en-US"/>
          </a:p>
        </p:txBody>
      </p:sp>
    </p:spTree>
    <p:extLst>
      <p:ext uri="{BB962C8B-B14F-4D97-AF65-F5344CB8AC3E}">
        <p14:creationId xmlns:p14="http://schemas.microsoft.com/office/powerpoint/2010/main" val="1254874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20</a:t>
            </a:fld>
            <a:endParaRPr lang="en-US"/>
          </a:p>
        </p:txBody>
      </p:sp>
    </p:spTree>
    <p:extLst>
      <p:ext uri="{BB962C8B-B14F-4D97-AF65-F5344CB8AC3E}">
        <p14:creationId xmlns:p14="http://schemas.microsoft.com/office/powerpoint/2010/main" val="2487714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21</a:t>
            </a:fld>
            <a:endParaRPr lang="en-US"/>
          </a:p>
        </p:txBody>
      </p:sp>
    </p:spTree>
    <p:extLst>
      <p:ext uri="{BB962C8B-B14F-4D97-AF65-F5344CB8AC3E}">
        <p14:creationId xmlns:p14="http://schemas.microsoft.com/office/powerpoint/2010/main" val="182380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22</a:t>
            </a:fld>
            <a:endParaRPr lang="en-US"/>
          </a:p>
        </p:txBody>
      </p:sp>
    </p:spTree>
    <p:extLst>
      <p:ext uri="{BB962C8B-B14F-4D97-AF65-F5344CB8AC3E}">
        <p14:creationId xmlns:p14="http://schemas.microsoft.com/office/powerpoint/2010/main" val="65396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development of new herbicides for peanut is needed but also infrequent. Good news for peanut producers is that fluridone sold under the trade name Brake was registered for use in peanuts.</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87EB487-1D62-4090-BEAC-5DF7E63A8D14}" type="slidenum">
              <a:rPr lang="en-US" smtClean="0"/>
              <a:t>2</a:t>
            </a:fld>
            <a:endParaRPr lang="en-US"/>
          </a:p>
        </p:txBody>
      </p:sp>
    </p:spTree>
    <p:extLst>
      <p:ext uri="{BB962C8B-B14F-4D97-AF65-F5344CB8AC3E}">
        <p14:creationId xmlns:p14="http://schemas.microsoft.com/office/powerpoint/2010/main" val="4243992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23</a:t>
            </a:fld>
            <a:endParaRPr lang="en-US"/>
          </a:p>
        </p:txBody>
      </p:sp>
    </p:spTree>
    <p:extLst>
      <p:ext uri="{BB962C8B-B14F-4D97-AF65-F5344CB8AC3E}">
        <p14:creationId xmlns:p14="http://schemas.microsoft.com/office/powerpoint/2010/main" val="3915726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24</a:t>
            </a:fld>
            <a:endParaRPr lang="en-US"/>
          </a:p>
        </p:txBody>
      </p:sp>
    </p:spTree>
    <p:extLst>
      <p:ext uri="{BB962C8B-B14F-4D97-AF65-F5344CB8AC3E}">
        <p14:creationId xmlns:p14="http://schemas.microsoft.com/office/powerpoint/2010/main" val="4027026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25</a:t>
            </a:fld>
            <a:endParaRPr lang="en-US"/>
          </a:p>
        </p:txBody>
      </p:sp>
    </p:spTree>
    <p:extLst>
      <p:ext uri="{BB962C8B-B14F-4D97-AF65-F5344CB8AC3E}">
        <p14:creationId xmlns:p14="http://schemas.microsoft.com/office/powerpoint/2010/main" val="2571433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26</a:t>
            </a:fld>
            <a:endParaRPr lang="en-US"/>
          </a:p>
        </p:txBody>
      </p:sp>
    </p:spTree>
    <p:extLst>
      <p:ext uri="{BB962C8B-B14F-4D97-AF65-F5344CB8AC3E}">
        <p14:creationId xmlns:p14="http://schemas.microsoft.com/office/powerpoint/2010/main" val="2673015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27</a:t>
            </a:fld>
            <a:endParaRPr lang="en-US"/>
          </a:p>
        </p:txBody>
      </p:sp>
    </p:spTree>
    <p:extLst>
      <p:ext uri="{BB962C8B-B14F-4D97-AF65-F5344CB8AC3E}">
        <p14:creationId xmlns:p14="http://schemas.microsoft.com/office/powerpoint/2010/main" val="3675189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28</a:t>
            </a:fld>
            <a:endParaRPr lang="en-US"/>
          </a:p>
        </p:txBody>
      </p:sp>
    </p:spTree>
    <p:extLst>
      <p:ext uri="{BB962C8B-B14F-4D97-AF65-F5344CB8AC3E}">
        <p14:creationId xmlns:p14="http://schemas.microsoft.com/office/powerpoint/2010/main" val="3344891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29</a:t>
            </a:fld>
            <a:endParaRPr lang="en-US"/>
          </a:p>
        </p:txBody>
      </p:sp>
    </p:spTree>
    <p:extLst>
      <p:ext uri="{BB962C8B-B14F-4D97-AF65-F5344CB8AC3E}">
        <p14:creationId xmlns:p14="http://schemas.microsoft.com/office/powerpoint/2010/main" val="1553006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EB487-1D62-4090-BEAC-5DF7E63A8D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594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31</a:t>
            </a:fld>
            <a:endParaRPr lang="en-US"/>
          </a:p>
        </p:txBody>
      </p:sp>
    </p:spTree>
    <p:extLst>
      <p:ext uri="{BB962C8B-B14F-4D97-AF65-F5344CB8AC3E}">
        <p14:creationId xmlns:p14="http://schemas.microsoft.com/office/powerpoint/2010/main" val="364821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3</a:t>
            </a:fld>
            <a:endParaRPr lang="en-US"/>
          </a:p>
        </p:txBody>
      </p:sp>
    </p:spTree>
    <p:extLst>
      <p:ext uri="{BB962C8B-B14F-4D97-AF65-F5344CB8AC3E}">
        <p14:creationId xmlns:p14="http://schemas.microsoft.com/office/powerpoint/2010/main" val="404690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4</a:t>
            </a:fld>
            <a:endParaRPr lang="en-US"/>
          </a:p>
        </p:txBody>
      </p:sp>
    </p:spTree>
    <p:extLst>
      <p:ext uri="{BB962C8B-B14F-4D97-AF65-F5344CB8AC3E}">
        <p14:creationId xmlns:p14="http://schemas.microsoft.com/office/powerpoint/2010/main" val="23815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202,622 seeds / ha</a:t>
            </a:r>
          </a:p>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5</a:t>
            </a:fld>
            <a:endParaRPr lang="en-US"/>
          </a:p>
        </p:txBody>
      </p:sp>
    </p:spTree>
    <p:extLst>
      <p:ext uri="{BB962C8B-B14F-4D97-AF65-F5344CB8AC3E}">
        <p14:creationId xmlns:p14="http://schemas.microsoft.com/office/powerpoint/2010/main" val="211274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8</a:t>
            </a:fld>
            <a:endParaRPr lang="en-US"/>
          </a:p>
        </p:txBody>
      </p:sp>
    </p:spTree>
    <p:extLst>
      <p:ext uri="{BB962C8B-B14F-4D97-AF65-F5344CB8AC3E}">
        <p14:creationId xmlns:p14="http://schemas.microsoft.com/office/powerpoint/2010/main" val="26610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9</a:t>
            </a:fld>
            <a:endParaRPr lang="en-US"/>
          </a:p>
        </p:txBody>
      </p:sp>
    </p:spTree>
    <p:extLst>
      <p:ext uri="{BB962C8B-B14F-4D97-AF65-F5344CB8AC3E}">
        <p14:creationId xmlns:p14="http://schemas.microsoft.com/office/powerpoint/2010/main" val="2053655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10</a:t>
            </a:fld>
            <a:endParaRPr lang="en-US"/>
          </a:p>
        </p:txBody>
      </p:sp>
    </p:spTree>
    <p:extLst>
      <p:ext uri="{BB962C8B-B14F-4D97-AF65-F5344CB8AC3E}">
        <p14:creationId xmlns:p14="http://schemas.microsoft.com/office/powerpoint/2010/main" val="359572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11</a:t>
            </a:fld>
            <a:endParaRPr lang="en-US"/>
          </a:p>
        </p:txBody>
      </p:sp>
    </p:spTree>
    <p:extLst>
      <p:ext uri="{BB962C8B-B14F-4D97-AF65-F5344CB8AC3E}">
        <p14:creationId xmlns:p14="http://schemas.microsoft.com/office/powerpoint/2010/main" val="61505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923F-B126-485F-AC0B-248241BD90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FB81FA-1E6B-4EF7-BDE0-99D0B136F9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278DFC-A34A-40EE-896D-8CD4C1882226}"/>
              </a:ext>
            </a:extLst>
          </p:cNvPr>
          <p:cNvSpPr>
            <a:spLocks noGrp="1"/>
          </p:cNvSpPr>
          <p:nvPr>
            <p:ph type="dt" sz="half" idx="10"/>
          </p:nvPr>
        </p:nvSpPr>
        <p:spPr/>
        <p:txBody>
          <a:bodyPr/>
          <a:lstStyle/>
          <a:p>
            <a:fld id="{3249F980-11B7-4B7E-B628-E14F6F098D24}" type="datetimeFigureOut">
              <a:rPr lang="en-US" smtClean="0"/>
              <a:t>11/21/2023</a:t>
            </a:fld>
            <a:endParaRPr lang="en-US"/>
          </a:p>
        </p:txBody>
      </p:sp>
      <p:sp>
        <p:nvSpPr>
          <p:cNvPr id="5" name="Footer Placeholder 4">
            <a:extLst>
              <a:ext uri="{FF2B5EF4-FFF2-40B4-BE49-F238E27FC236}">
                <a16:creationId xmlns:a16="http://schemas.microsoft.com/office/drawing/2014/main" id="{4E497FFE-F9F8-40B9-AB7F-98AEB0CF6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CB4B8-0EB3-4E4E-BE86-CD5B36E4F888}"/>
              </a:ext>
            </a:extLst>
          </p:cNvPr>
          <p:cNvSpPr>
            <a:spLocks noGrp="1"/>
          </p:cNvSpPr>
          <p:nvPr>
            <p:ph type="sldNum" sz="quarter" idx="12"/>
          </p:nvPr>
        </p:nvSpPr>
        <p:spPr/>
        <p:txBody>
          <a:bodyPr/>
          <a:lstStyle/>
          <a:p>
            <a:fld id="{440CAD7B-810D-4D7A-8DDB-753E61FCCB2C}" type="slidenum">
              <a:rPr lang="en-US" smtClean="0"/>
              <a:t>‹#›</a:t>
            </a:fld>
            <a:endParaRPr lang="en-US"/>
          </a:p>
        </p:txBody>
      </p:sp>
    </p:spTree>
    <p:extLst>
      <p:ext uri="{BB962C8B-B14F-4D97-AF65-F5344CB8AC3E}">
        <p14:creationId xmlns:p14="http://schemas.microsoft.com/office/powerpoint/2010/main" val="77674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AF42-4687-453B-BD46-D40B9253C2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36ADFE-34CF-4848-AC62-10F5D34692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F3BEB-1682-475E-9C75-90C7F65C2DF4}"/>
              </a:ext>
            </a:extLst>
          </p:cNvPr>
          <p:cNvSpPr>
            <a:spLocks noGrp="1"/>
          </p:cNvSpPr>
          <p:nvPr>
            <p:ph type="dt" sz="half" idx="10"/>
          </p:nvPr>
        </p:nvSpPr>
        <p:spPr/>
        <p:txBody>
          <a:bodyPr/>
          <a:lstStyle/>
          <a:p>
            <a:fld id="{3249F980-11B7-4B7E-B628-E14F6F098D24}" type="datetimeFigureOut">
              <a:rPr lang="en-US" smtClean="0"/>
              <a:t>11/21/2023</a:t>
            </a:fld>
            <a:endParaRPr lang="en-US"/>
          </a:p>
        </p:txBody>
      </p:sp>
      <p:sp>
        <p:nvSpPr>
          <p:cNvPr id="5" name="Footer Placeholder 4">
            <a:extLst>
              <a:ext uri="{FF2B5EF4-FFF2-40B4-BE49-F238E27FC236}">
                <a16:creationId xmlns:a16="http://schemas.microsoft.com/office/drawing/2014/main" id="{43F19BE3-2EDB-453C-A7F5-EF0810BBF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168F5-B6EE-4100-8E8E-BF84833E9F3C}"/>
              </a:ext>
            </a:extLst>
          </p:cNvPr>
          <p:cNvSpPr>
            <a:spLocks noGrp="1"/>
          </p:cNvSpPr>
          <p:nvPr>
            <p:ph type="sldNum" sz="quarter" idx="12"/>
          </p:nvPr>
        </p:nvSpPr>
        <p:spPr/>
        <p:txBody>
          <a:bodyPr/>
          <a:lstStyle/>
          <a:p>
            <a:fld id="{440CAD7B-810D-4D7A-8DDB-753E61FCCB2C}" type="slidenum">
              <a:rPr lang="en-US" smtClean="0"/>
              <a:t>‹#›</a:t>
            </a:fld>
            <a:endParaRPr lang="en-US"/>
          </a:p>
        </p:txBody>
      </p:sp>
    </p:spTree>
    <p:extLst>
      <p:ext uri="{BB962C8B-B14F-4D97-AF65-F5344CB8AC3E}">
        <p14:creationId xmlns:p14="http://schemas.microsoft.com/office/powerpoint/2010/main" val="411875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A91D4-5226-4E03-9D88-77068C8461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EBA1FF-65F3-4AD5-A078-488CA64A8B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0917A-E2F8-430E-BE25-6C68DBD840F7}"/>
              </a:ext>
            </a:extLst>
          </p:cNvPr>
          <p:cNvSpPr>
            <a:spLocks noGrp="1"/>
          </p:cNvSpPr>
          <p:nvPr>
            <p:ph type="dt" sz="half" idx="10"/>
          </p:nvPr>
        </p:nvSpPr>
        <p:spPr/>
        <p:txBody>
          <a:bodyPr/>
          <a:lstStyle/>
          <a:p>
            <a:fld id="{3249F980-11B7-4B7E-B628-E14F6F098D24}" type="datetimeFigureOut">
              <a:rPr lang="en-US" smtClean="0"/>
              <a:t>11/21/2023</a:t>
            </a:fld>
            <a:endParaRPr lang="en-US"/>
          </a:p>
        </p:txBody>
      </p:sp>
      <p:sp>
        <p:nvSpPr>
          <p:cNvPr id="5" name="Footer Placeholder 4">
            <a:extLst>
              <a:ext uri="{FF2B5EF4-FFF2-40B4-BE49-F238E27FC236}">
                <a16:creationId xmlns:a16="http://schemas.microsoft.com/office/drawing/2014/main" id="{E39C356B-C095-480D-AB87-EEEA974BD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E9221-F33F-4C29-B6FE-08D610A4BF5B}"/>
              </a:ext>
            </a:extLst>
          </p:cNvPr>
          <p:cNvSpPr>
            <a:spLocks noGrp="1"/>
          </p:cNvSpPr>
          <p:nvPr>
            <p:ph type="sldNum" sz="quarter" idx="12"/>
          </p:nvPr>
        </p:nvSpPr>
        <p:spPr/>
        <p:txBody>
          <a:bodyPr/>
          <a:lstStyle/>
          <a:p>
            <a:fld id="{440CAD7B-810D-4D7A-8DDB-753E61FCCB2C}" type="slidenum">
              <a:rPr lang="en-US" smtClean="0"/>
              <a:t>‹#›</a:t>
            </a:fld>
            <a:endParaRPr lang="en-US"/>
          </a:p>
        </p:txBody>
      </p:sp>
    </p:spTree>
    <p:extLst>
      <p:ext uri="{BB962C8B-B14F-4D97-AF65-F5344CB8AC3E}">
        <p14:creationId xmlns:p14="http://schemas.microsoft.com/office/powerpoint/2010/main" val="792032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09901" y="2754313"/>
            <a:ext cx="8887884" cy="825500"/>
          </a:xfrm>
        </p:spPr>
        <p:txBody>
          <a:bodyPr/>
          <a:lstStyle>
            <a:lvl1pPr>
              <a:defRPr/>
            </a:lvl1pPr>
          </a:lstStyle>
          <a:p>
            <a:pPr lvl="0"/>
            <a:r>
              <a:rPr lang="en-US" noProof="0"/>
              <a:t>Click to edit Master title style</a:t>
            </a:r>
          </a:p>
        </p:txBody>
      </p:sp>
      <p:sp>
        <p:nvSpPr>
          <p:cNvPr id="4099" name="Rectangle 3"/>
          <p:cNvSpPr>
            <a:spLocks noGrp="1" noChangeArrowheads="1"/>
          </p:cNvSpPr>
          <p:nvPr>
            <p:ph type="subTitle" idx="1"/>
          </p:nvPr>
        </p:nvSpPr>
        <p:spPr>
          <a:xfrm>
            <a:off x="3020484" y="3649663"/>
            <a:ext cx="7423149" cy="550862"/>
          </a:xfrm>
        </p:spPr>
        <p:txBody>
          <a:bodyPr/>
          <a:lstStyle>
            <a:lvl1pPr marL="0" indent="0">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xfrm>
            <a:off x="914400" y="6583363"/>
            <a:ext cx="2540000" cy="233362"/>
          </a:xfrm>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165600" y="6583363"/>
            <a:ext cx="3860800" cy="233362"/>
          </a:xfrm>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583363"/>
            <a:ext cx="2540000" cy="233362"/>
          </a:xfrm>
        </p:spPr>
        <p:txBody>
          <a:bodyPr/>
          <a:lstStyle>
            <a:lvl1pPr>
              <a:defRPr/>
            </a:lvl1pPr>
          </a:lstStyle>
          <a:p>
            <a:pPr>
              <a:defRPr/>
            </a:pPr>
            <a:fld id="{79DE4C4E-E5B1-471D-B77E-FA5AA3482C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656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DEE1D8-A984-40AF-9A5A-EA4B145D74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450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E36657-5C7B-47D0-81CC-F6E6BA1FFF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8531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79134" y="1308101"/>
            <a:ext cx="4703233"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85567" y="1308101"/>
            <a:ext cx="4705351"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FD8219-0FAB-43DB-9414-6E1DCAC06A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8050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7CCE3A-E335-49E2-AC31-CA19EEBBC9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9705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86A950-F900-4E23-B0BB-83BA6EE6F3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006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D38530-B3C2-44F1-BD81-C164BC26DE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0183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DAE4F5-65A0-4427-8B57-1C9658EA55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66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775E-9989-4835-8EEA-B5A7A9E36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B526B-6D10-4F9C-91DF-3773ACE0E9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23FD0-A382-4F4E-BF28-B9DB6C02A3DB}"/>
              </a:ext>
            </a:extLst>
          </p:cNvPr>
          <p:cNvSpPr>
            <a:spLocks noGrp="1"/>
          </p:cNvSpPr>
          <p:nvPr>
            <p:ph type="dt" sz="half" idx="10"/>
          </p:nvPr>
        </p:nvSpPr>
        <p:spPr/>
        <p:txBody>
          <a:bodyPr/>
          <a:lstStyle/>
          <a:p>
            <a:fld id="{3249F980-11B7-4B7E-B628-E14F6F098D24}" type="datetimeFigureOut">
              <a:rPr lang="en-US" smtClean="0"/>
              <a:t>11/21/2023</a:t>
            </a:fld>
            <a:endParaRPr lang="en-US"/>
          </a:p>
        </p:txBody>
      </p:sp>
      <p:sp>
        <p:nvSpPr>
          <p:cNvPr id="5" name="Footer Placeholder 4">
            <a:extLst>
              <a:ext uri="{FF2B5EF4-FFF2-40B4-BE49-F238E27FC236}">
                <a16:creationId xmlns:a16="http://schemas.microsoft.com/office/drawing/2014/main" id="{8E85DBCD-3E25-411E-8966-2AE85101B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4EAF6-AC44-4998-9B72-908A23112504}"/>
              </a:ext>
            </a:extLst>
          </p:cNvPr>
          <p:cNvSpPr>
            <a:spLocks noGrp="1"/>
          </p:cNvSpPr>
          <p:nvPr>
            <p:ph type="sldNum" sz="quarter" idx="12"/>
          </p:nvPr>
        </p:nvSpPr>
        <p:spPr/>
        <p:txBody>
          <a:bodyPr/>
          <a:lstStyle/>
          <a:p>
            <a:fld id="{440CAD7B-810D-4D7A-8DDB-753E61FCCB2C}" type="slidenum">
              <a:rPr lang="en-US" smtClean="0"/>
              <a:t>‹#›</a:t>
            </a:fld>
            <a:endParaRPr lang="en-US"/>
          </a:p>
        </p:txBody>
      </p:sp>
    </p:spTree>
    <p:extLst>
      <p:ext uri="{BB962C8B-B14F-4D97-AF65-F5344CB8AC3E}">
        <p14:creationId xmlns:p14="http://schemas.microsoft.com/office/powerpoint/2010/main" val="2874392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05DA24-629B-441B-99CB-4B84CD367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4882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6FC9E2-EFE1-4786-AE22-4EE55A0DF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7792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1051" y="96839"/>
            <a:ext cx="2429933" cy="6307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79134" y="96839"/>
            <a:ext cx="7088717" cy="6307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E4F796-2410-4CC9-9DE3-DF2EA8C658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2730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79133" y="96838"/>
            <a:ext cx="9721851" cy="1143000"/>
          </a:xfrm>
        </p:spPr>
        <p:txBody>
          <a:bodyPr/>
          <a:lstStyle/>
          <a:p>
            <a:r>
              <a:rPr lang="en-US"/>
              <a:t>Click to edit Master title style</a:t>
            </a:r>
          </a:p>
        </p:txBody>
      </p:sp>
      <p:sp>
        <p:nvSpPr>
          <p:cNvPr id="3" name="ClipArt Placeholder 2"/>
          <p:cNvSpPr>
            <a:spLocks noGrp="1"/>
          </p:cNvSpPr>
          <p:nvPr>
            <p:ph type="clipArt" sz="half" idx="1"/>
          </p:nvPr>
        </p:nvSpPr>
        <p:spPr>
          <a:xfrm>
            <a:off x="2379134" y="1308101"/>
            <a:ext cx="4703233" cy="5095875"/>
          </a:xfrm>
        </p:spPr>
        <p:txBody>
          <a:bodyPr/>
          <a:lstStyle/>
          <a:p>
            <a:pPr lvl="0"/>
            <a:endParaRPr lang="en-US" noProof="0"/>
          </a:p>
        </p:txBody>
      </p:sp>
      <p:sp>
        <p:nvSpPr>
          <p:cNvPr id="4" name="Text Placeholder 3"/>
          <p:cNvSpPr>
            <a:spLocks noGrp="1"/>
          </p:cNvSpPr>
          <p:nvPr>
            <p:ph type="body" sz="half" idx="2"/>
          </p:nvPr>
        </p:nvSpPr>
        <p:spPr>
          <a:xfrm>
            <a:off x="7285567" y="1308101"/>
            <a:ext cx="4705351"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03B065-C381-4AC5-A6EE-5B33AA7D30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525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9133" y="96838"/>
            <a:ext cx="9721851" cy="1143000"/>
          </a:xfrm>
        </p:spPr>
        <p:txBody>
          <a:bodyPr/>
          <a:lstStyle/>
          <a:p>
            <a:r>
              <a:rPr lang="en-US"/>
              <a:t>Click to edit Master title style</a:t>
            </a:r>
          </a:p>
        </p:txBody>
      </p:sp>
      <p:sp>
        <p:nvSpPr>
          <p:cNvPr id="3" name="Text Placeholder 2"/>
          <p:cNvSpPr>
            <a:spLocks noGrp="1"/>
          </p:cNvSpPr>
          <p:nvPr>
            <p:ph type="body" sz="half" idx="1"/>
          </p:nvPr>
        </p:nvSpPr>
        <p:spPr>
          <a:xfrm>
            <a:off x="2379134" y="1308101"/>
            <a:ext cx="4703233"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85567" y="1308101"/>
            <a:ext cx="4705351"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8C98C3-3BDC-488D-9303-6C735B475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261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379133" y="96838"/>
            <a:ext cx="9721851" cy="1143000"/>
          </a:xfrm>
        </p:spPr>
        <p:txBody>
          <a:bodyPr/>
          <a:lstStyle/>
          <a:p>
            <a:r>
              <a:rPr lang="en-US"/>
              <a:t>Click to edit Master title style</a:t>
            </a:r>
          </a:p>
        </p:txBody>
      </p:sp>
      <p:sp>
        <p:nvSpPr>
          <p:cNvPr id="3" name="Text Placeholder 2"/>
          <p:cNvSpPr>
            <a:spLocks noGrp="1"/>
          </p:cNvSpPr>
          <p:nvPr>
            <p:ph type="body" sz="half" idx="1"/>
          </p:nvPr>
        </p:nvSpPr>
        <p:spPr>
          <a:xfrm>
            <a:off x="2379134" y="1308101"/>
            <a:ext cx="4703233"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7285567" y="1308101"/>
            <a:ext cx="4705351" cy="5095875"/>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A9509D-896B-425C-A177-3F4B6C5041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0297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379133" y="96838"/>
            <a:ext cx="9721851" cy="1143000"/>
          </a:xfrm>
        </p:spPr>
        <p:txBody>
          <a:bodyPr/>
          <a:lstStyle/>
          <a:p>
            <a:r>
              <a:rPr lang="en-US"/>
              <a:t>Click to edit Master title style</a:t>
            </a:r>
          </a:p>
        </p:txBody>
      </p:sp>
      <p:sp>
        <p:nvSpPr>
          <p:cNvPr id="3" name="Content Placeholder 2"/>
          <p:cNvSpPr>
            <a:spLocks noGrp="1"/>
          </p:cNvSpPr>
          <p:nvPr>
            <p:ph sz="quarter" idx="1"/>
          </p:nvPr>
        </p:nvSpPr>
        <p:spPr>
          <a:xfrm>
            <a:off x="2379134" y="1308100"/>
            <a:ext cx="4703233" cy="2471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285567" y="1308100"/>
            <a:ext cx="4705351" cy="2471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379134" y="3932239"/>
            <a:ext cx="4703233" cy="2471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7285567" y="3932239"/>
            <a:ext cx="4705351" cy="2471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DB25BE-1A71-48FA-8EAE-C6D6738202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2753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79133" y="96838"/>
            <a:ext cx="9721851" cy="1143000"/>
          </a:xfrm>
        </p:spPr>
        <p:txBody>
          <a:bodyPr/>
          <a:lstStyle/>
          <a:p>
            <a:r>
              <a:rPr lang="en-US"/>
              <a:t>Click to edit Master title style</a:t>
            </a:r>
          </a:p>
        </p:txBody>
      </p:sp>
      <p:sp>
        <p:nvSpPr>
          <p:cNvPr id="3" name="Content Placeholder 2"/>
          <p:cNvSpPr>
            <a:spLocks noGrp="1"/>
          </p:cNvSpPr>
          <p:nvPr>
            <p:ph sz="quarter" idx="1"/>
          </p:nvPr>
        </p:nvSpPr>
        <p:spPr>
          <a:xfrm>
            <a:off x="2379134" y="1308100"/>
            <a:ext cx="4703233" cy="2471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379134" y="3932239"/>
            <a:ext cx="4703233" cy="2471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7285567" y="1308101"/>
            <a:ext cx="4705351"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5ED1A17-222D-489A-8474-8675DC950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77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79133" y="96838"/>
            <a:ext cx="9721851" cy="1143000"/>
          </a:xfrm>
        </p:spPr>
        <p:txBody>
          <a:bodyPr/>
          <a:lstStyle/>
          <a:p>
            <a:r>
              <a:rPr lang="en-US"/>
              <a:t>Click to edit Master title style</a:t>
            </a:r>
          </a:p>
        </p:txBody>
      </p:sp>
      <p:sp>
        <p:nvSpPr>
          <p:cNvPr id="3" name="Text Placeholder 2"/>
          <p:cNvSpPr>
            <a:spLocks noGrp="1"/>
          </p:cNvSpPr>
          <p:nvPr>
            <p:ph type="body" sz="half" idx="1"/>
          </p:nvPr>
        </p:nvSpPr>
        <p:spPr>
          <a:xfrm>
            <a:off x="2379134" y="1308101"/>
            <a:ext cx="4703233"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285567" y="1308100"/>
            <a:ext cx="4705351" cy="2471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285567" y="3932239"/>
            <a:ext cx="4705351" cy="2471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90A5A2A-8FE0-4A03-90D4-EF2FC2588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157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79133" y="96838"/>
            <a:ext cx="9721851" cy="1143000"/>
          </a:xfrm>
        </p:spPr>
        <p:txBody>
          <a:bodyPr/>
          <a:lstStyle/>
          <a:p>
            <a:r>
              <a:rPr lang="en-US"/>
              <a:t>Click to edit Master title style</a:t>
            </a:r>
          </a:p>
        </p:txBody>
      </p:sp>
      <p:sp>
        <p:nvSpPr>
          <p:cNvPr id="3" name="Content Placeholder 2"/>
          <p:cNvSpPr>
            <a:spLocks noGrp="1"/>
          </p:cNvSpPr>
          <p:nvPr>
            <p:ph sz="half" idx="1"/>
          </p:nvPr>
        </p:nvSpPr>
        <p:spPr>
          <a:xfrm>
            <a:off x="2379134" y="1308101"/>
            <a:ext cx="4703233"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285567" y="1308100"/>
            <a:ext cx="4705351" cy="2471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285567" y="3932239"/>
            <a:ext cx="4705351" cy="2471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D084BBD-88AD-41B5-B51A-E7EACE7AE0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040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FE4C-F59C-4765-B313-69BD7C83F6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36B50C-B45A-45B8-9F2B-B4F0FEBEB9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43AA63-806C-44C7-A9A5-A457F5CC0B06}"/>
              </a:ext>
            </a:extLst>
          </p:cNvPr>
          <p:cNvSpPr>
            <a:spLocks noGrp="1"/>
          </p:cNvSpPr>
          <p:nvPr>
            <p:ph type="dt" sz="half" idx="10"/>
          </p:nvPr>
        </p:nvSpPr>
        <p:spPr/>
        <p:txBody>
          <a:bodyPr/>
          <a:lstStyle/>
          <a:p>
            <a:fld id="{3249F980-11B7-4B7E-B628-E14F6F098D24}" type="datetimeFigureOut">
              <a:rPr lang="en-US" smtClean="0"/>
              <a:t>11/21/2023</a:t>
            </a:fld>
            <a:endParaRPr lang="en-US"/>
          </a:p>
        </p:txBody>
      </p:sp>
      <p:sp>
        <p:nvSpPr>
          <p:cNvPr id="5" name="Footer Placeholder 4">
            <a:extLst>
              <a:ext uri="{FF2B5EF4-FFF2-40B4-BE49-F238E27FC236}">
                <a16:creationId xmlns:a16="http://schemas.microsoft.com/office/drawing/2014/main" id="{26F0AA83-D598-4D23-8BED-57B182C65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0888A-9DF1-4EAD-A6CA-040AF744734C}"/>
              </a:ext>
            </a:extLst>
          </p:cNvPr>
          <p:cNvSpPr>
            <a:spLocks noGrp="1"/>
          </p:cNvSpPr>
          <p:nvPr>
            <p:ph type="sldNum" sz="quarter" idx="12"/>
          </p:nvPr>
        </p:nvSpPr>
        <p:spPr/>
        <p:txBody>
          <a:bodyPr/>
          <a:lstStyle/>
          <a:p>
            <a:fld id="{440CAD7B-810D-4D7A-8DDB-753E61FCCB2C}" type="slidenum">
              <a:rPr lang="en-US" smtClean="0"/>
              <a:t>‹#›</a:t>
            </a:fld>
            <a:endParaRPr lang="en-US"/>
          </a:p>
        </p:txBody>
      </p:sp>
    </p:spTree>
    <p:extLst>
      <p:ext uri="{BB962C8B-B14F-4D97-AF65-F5344CB8AC3E}">
        <p14:creationId xmlns:p14="http://schemas.microsoft.com/office/powerpoint/2010/main" val="1987515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79133" y="96838"/>
            <a:ext cx="9721851" cy="1143000"/>
          </a:xfrm>
        </p:spPr>
        <p:txBody>
          <a:bodyPr/>
          <a:lstStyle/>
          <a:p>
            <a:r>
              <a:rPr lang="en-US"/>
              <a:t>Click to edit Master title style</a:t>
            </a:r>
          </a:p>
        </p:txBody>
      </p:sp>
      <p:sp>
        <p:nvSpPr>
          <p:cNvPr id="3" name="Content Placeholder 2"/>
          <p:cNvSpPr>
            <a:spLocks noGrp="1"/>
          </p:cNvSpPr>
          <p:nvPr>
            <p:ph sz="half" idx="1"/>
          </p:nvPr>
        </p:nvSpPr>
        <p:spPr>
          <a:xfrm>
            <a:off x="2379134" y="1308101"/>
            <a:ext cx="4703233"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85567" y="1308101"/>
            <a:ext cx="4705351"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52D35A-1EFF-4D30-A8C3-3C54E50DF8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19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53B2-D414-40D5-BB0A-2E8E77183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8DBD7-9F23-4904-BE72-E323219545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95A901-89FD-431E-932F-8360D79C98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9211E7-474F-40A8-A85B-FF0E69A24B24}"/>
              </a:ext>
            </a:extLst>
          </p:cNvPr>
          <p:cNvSpPr>
            <a:spLocks noGrp="1"/>
          </p:cNvSpPr>
          <p:nvPr>
            <p:ph type="dt" sz="half" idx="10"/>
          </p:nvPr>
        </p:nvSpPr>
        <p:spPr/>
        <p:txBody>
          <a:bodyPr/>
          <a:lstStyle/>
          <a:p>
            <a:fld id="{3249F980-11B7-4B7E-B628-E14F6F098D24}" type="datetimeFigureOut">
              <a:rPr lang="en-US" smtClean="0"/>
              <a:t>11/21/2023</a:t>
            </a:fld>
            <a:endParaRPr lang="en-US"/>
          </a:p>
        </p:txBody>
      </p:sp>
      <p:sp>
        <p:nvSpPr>
          <p:cNvPr id="6" name="Footer Placeholder 5">
            <a:extLst>
              <a:ext uri="{FF2B5EF4-FFF2-40B4-BE49-F238E27FC236}">
                <a16:creationId xmlns:a16="http://schemas.microsoft.com/office/drawing/2014/main" id="{D68E731C-22E2-48B4-A092-96153798B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849C7-91F4-43E7-9C90-991CF3744DF0}"/>
              </a:ext>
            </a:extLst>
          </p:cNvPr>
          <p:cNvSpPr>
            <a:spLocks noGrp="1"/>
          </p:cNvSpPr>
          <p:nvPr>
            <p:ph type="sldNum" sz="quarter" idx="12"/>
          </p:nvPr>
        </p:nvSpPr>
        <p:spPr/>
        <p:txBody>
          <a:bodyPr/>
          <a:lstStyle/>
          <a:p>
            <a:fld id="{440CAD7B-810D-4D7A-8DDB-753E61FCCB2C}" type="slidenum">
              <a:rPr lang="en-US" smtClean="0"/>
              <a:t>‹#›</a:t>
            </a:fld>
            <a:endParaRPr lang="en-US"/>
          </a:p>
        </p:txBody>
      </p:sp>
    </p:spTree>
    <p:extLst>
      <p:ext uri="{BB962C8B-B14F-4D97-AF65-F5344CB8AC3E}">
        <p14:creationId xmlns:p14="http://schemas.microsoft.com/office/powerpoint/2010/main" val="38623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B01A-E707-4EF7-8B44-FFB614F3B3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7AB661-235D-449D-ADB5-B54769685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8B2968-C66D-43A7-97B9-F167248496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014C12-DB25-4000-BD54-D6323BF6E9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04001C-4C93-479D-AAEF-7A3E34EE24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DAAD7E-A084-4DA9-9634-18BB3B13D830}"/>
              </a:ext>
            </a:extLst>
          </p:cNvPr>
          <p:cNvSpPr>
            <a:spLocks noGrp="1"/>
          </p:cNvSpPr>
          <p:nvPr>
            <p:ph type="dt" sz="half" idx="10"/>
          </p:nvPr>
        </p:nvSpPr>
        <p:spPr/>
        <p:txBody>
          <a:bodyPr/>
          <a:lstStyle/>
          <a:p>
            <a:fld id="{3249F980-11B7-4B7E-B628-E14F6F098D24}" type="datetimeFigureOut">
              <a:rPr lang="en-US" smtClean="0"/>
              <a:t>11/21/2023</a:t>
            </a:fld>
            <a:endParaRPr lang="en-US"/>
          </a:p>
        </p:txBody>
      </p:sp>
      <p:sp>
        <p:nvSpPr>
          <p:cNvPr id="8" name="Footer Placeholder 7">
            <a:extLst>
              <a:ext uri="{FF2B5EF4-FFF2-40B4-BE49-F238E27FC236}">
                <a16:creationId xmlns:a16="http://schemas.microsoft.com/office/drawing/2014/main" id="{3687D866-2ECD-4CF2-8F6B-691DAE4BD3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8F49B4-0B8F-4EB6-AB25-4875C24048A3}"/>
              </a:ext>
            </a:extLst>
          </p:cNvPr>
          <p:cNvSpPr>
            <a:spLocks noGrp="1"/>
          </p:cNvSpPr>
          <p:nvPr>
            <p:ph type="sldNum" sz="quarter" idx="12"/>
          </p:nvPr>
        </p:nvSpPr>
        <p:spPr/>
        <p:txBody>
          <a:bodyPr/>
          <a:lstStyle/>
          <a:p>
            <a:fld id="{440CAD7B-810D-4D7A-8DDB-753E61FCCB2C}" type="slidenum">
              <a:rPr lang="en-US" smtClean="0"/>
              <a:t>‹#›</a:t>
            </a:fld>
            <a:endParaRPr lang="en-US"/>
          </a:p>
        </p:txBody>
      </p:sp>
    </p:spTree>
    <p:extLst>
      <p:ext uri="{BB962C8B-B14F-4D97-AF65-F5344CB8AC3E}">
        <p14:creationId xmlns:p14="http://schemas.microsoft.com/office/powerpoint/2010/main" val="267085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667C-EFBE-40FC-A1DF-730D24A01F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02FEC-7C3D-4E09-8EA6-8E0FEF696DA1}"/>
              </a:ext>
            </a:extLst>
          </p:cNvPr>
          <p:cNvSpPr>
            <a:spLocks noGrp="1"/>
          </p:cNvSpPr>
          <p:nvPr>
            <p:ph type="dt" sz="half" idx="10"/>
          </p:nvPr>
        </p:nvSpPr>
        <p:spPr/>
        <p:txBody>
          <a:bodyPr/>
          <a:lstStyle/>
          <a:p>
            <a:fld id="{3249F980-11B7-4B7E-B628-E14F6F098D24}" type="datetimeFigureOut">
              <a:rPr lang="en-US" smtClean="0"/>
              <a:t>11/21/2023</a:t>
            </a:fld>
            <a:endParaRPr lang="en-US"/>
          </a:p>
        </p:txBody>
      </p:sp>
      <p:sp>
        <p:nvSpPr>
          <p:cNvPr id="4" name="Footer Placeholder 3">
            <a:extLst>
              <a:ext uri="{FF2B5EF4-FFF2-40B4-BE49-F238E27FC236}">
                <a16:creationId xmlns:a16="http://schemas.microsoft.com/office/drawing/2014/main" id="{A6D31140-4321-4F90-A917-CE171A58A6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792E27-FBB5-4C55-9530-FBD067F1CD61}"/>
              </a:ext>
            </a:extLst>
          </p:cNvPr>
          <p:cNvSpPr>
            <a:spLocks noGrp="1"/>
          </p:cNvSpPr>
          <p:nvPr>
            <p:ph type="sldNum" sz="quarter" idx="12"/>
          </p:nvPr>
        </p:nvSpPr>
        <p:spPr/>
        <p:txBody>
          <a:bodyPr/>
          <a:lstStyle/>
          <a:p>
            <a:fld id="{440CAD7B-810D-4D7A-8DDB-753E61FCCB2C}" type="slidenum">
              <a:rPr lang="en-US" smtClean="0"/>
              <a:t>‹#›</a:t>
            </a:fld>
            <a:endParaRPr lang="en-US"/>
          </a:p>
        </p:txBody>
      </p:sp>
    </p:spTree>
    <p:extLst>
      <p:ext uri="{BB962C8B-B14F-4D97-AF65-F5344CB8AC3E}">
        <p14:creationId xmlns:p14="http://schemas.microsoft.com/office/powerpoint/2010/main" val="35720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97DDB-1AE4-4277-AF63-ADB3E32F9C82}"/>
              </a:ext>
            </a:extLst>
          </p:cNvPr>
          <p:cNvSpPr>
            <a:spLocks noGrp="1"/>
          </p:cNvSpPr>
          <p:nvPr>
            <p:ph type="dt" sz="half" idx="10"/>
          </p:nvPr>
        </p:nvSpPr>
        <p:spPr/>
        <p:txBody>
          <a:bodyPr/>
          <a:lstStyle/>
          <a:p>
            <a:fld id="{3249F980-11B7-4B7E-B628-E14F6F098D24}" type="datetimeFigureOut">
              <a:rPr lang="en-US" smtClean="0"/>
              <a:t>11/21/2023</a:t>
            </a:fld>
            <a:endParaRPr lang="en-US"/>
          </a:p>
        </p:txBody>
      </p:sp>
      <p:sp>
        <p:nvSpPr>
          <p:cNvPr id="3" name="Footer Placeholder 2">
            <a:extLst>
              <a:ext uri="{FF2B5EF4-FFF2-40B4-BE49-F238E27FC236}">
                <a16:creationId xmlns:a16="http://schemas.microsoft.com/office/drawing/2014/main" id="{45C88C02-EBA1-44BF-839B-09B82BB616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E05F83-DA1E-449F-85D4-6CD58B28436A}"/>
              </a:ext>
            </a:extLst>
          </p:cNvPr>
          <p:cNvSpPr>
            <a:spLocks noGrp="1"/>
          </p:cNvSpPr>
          <p:nvPr>
            <p:ph type="sldNum" sz="quarter" idx="12"/>
          </p:nvPr>
        </p:nvSpPr>
        <p:spPr/>
        <p:txBody>
          <a:bodyPr/>
          <a:lstStyle/>
          <a:p>
            <a:fld id="{440CAD7B-810D-4D7A-8DDB-753E61FCCB2C}" type="slidenum">
              <a:rPr lang="en-US" smtClean="0"/>
              <a:t>‹#›</a:t>
            </a:fld>
            <a:endParaRPr lang="en-US"/>
          </a:p>
        </p:txBody>
      </p:sp>
    </p:spTree>
    <p:extLst>
      <p:ext uri="{BB962C8B-B14F-4D97-AF65-F5344CB8AC3E}">
        <p14:creationId xmlns:p14="http://schemas.microsoft.com/office/powerpoint/2010/main" val="146654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176-2022-4F8F-A301-7DCCAC306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0CBED1-48A0-4A69-9DE2-3A32095E41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97394E-3E8B-4838-A9C8-2591765EB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4A121E-E03A-4569-943E-3A775881111E}"/>
              </a:ext>
            </a:extLst>
          </p:cNvPr>
          <p:cNvSpPr>
            <a:spLocks noGrp="1"/>
          </p:cNvSpPr>
          <p:nvPr>
            <p:ph type="dt" sz="half" idx="10"/>
          </p:nvPr>
        </p:nvSpPr>
        <p:spPr/>
        <p:txBody>
          <a:bodyPr/>
          <a:lstStyle/>
          <a:p>
            <a:fld id="{3249F980-11B7-4B7E-B628-E14F6F098D24}" type="datetimeFigureOut">
              <a:rPr lang="en-US" smtClean="0"/>
              <a:t>11/21/2023</a:t>
            </a:fld>
            <a:endParaRPr lang="en-US"/>
          </a:p>
        </p:txBody>
      </p:sp>
      <p:sp>
        <p:nvSpPr>
          <p:cNvPr id="6" name="Footer Placeholder 5">
            <a:extLst>
              <a:ext uri="{FF2B5EF4-FFF2-40B4-BE49-F238E27FC236}">
                <a16:creationId xmlns:a16="http://schemas.microsoft.com/office/drawing/2014/main" id="{7FCAD580-9064-4A00-91AE-140084F40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59A83-C038-4EFF-B96A-9FA95C865EC8}"/>
              </a:ext>
            </a:extLst>
          </p:cNvPr>
          <p:cNvSpPr>
            <a:spLocks noGrp="1"/>
          </p:cNvSpPr>
          <p:nvPr>
            <p:ph type="sldNum" sz="quarter" idx="12"/>
          </p:nvPr>
        </p:nvSpPr>
        <p:spPr/>
        <p:txBody>
          <a:bodyPr/>
          <a:lstStyle/>
          <a:p>
            <a:fld id="{440CAD7B-810D-4D7A-8DDB-753E61FCCB2C}" type="slidenum">
              <a:rPr lang="en-US" smtClean="0"/>
              <a:t>‹#›</a:t>
            </a:fld>
            <a:endParaRPr lang="en-US"/>
          </a:p>
        </p:txBody>
      </p:sp>
    </p:spTree>
    <p:extLst>
      <p:ext uri="{BB962C8B-B14F-4D97-AF65-F5344CB8AC3E}">
        <p14:creationId xmlns:p14="http://schemas.microsoft.com/office/powerpoint/2010/main" val="349328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BE55-7F69-4B0D-88F7-6283C0F82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F71706-2C7C-4CD4-99B9-41D529A4D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84DB94-82F2-4E7B-9B40-7B08B7486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FE6A6F-DA84-4349-BE18-3135E6A677AF}"/>
              </a:ext>
            </a:extLst>
          </p:cNvPr>
          <p:cNvSpPr>
            <a:spLocks noGrp="1"/>
          </p:cNvSpPr>
          <p:nvPr>
            <p:ph type="dt" sz="half" idx="10"/>
          </p:nvPr>
        </p:nvSpPr>
        <p:spPr/>
        <p:txBody>
          <a:bodyPr/>
          <a:lstStyle/>
          <a:p>
            <a:fld id="{3249F980-11B7-4B7E-B628-E14F6F098D24}" type="datetimeFigureOut">
              <a:rPr lang="en-US" smtClean="0"/>
              <a:t>11/21/2023</a:t>
            </a:fld>
            <a:endParaRPr lang="en-US"/>
          </a:p>
        </p:txBody>
      </p:sp>
      <p:sp>
        <p:nvSpPr>
          <p:cNvPr id="6" name="Footer Placeholder 5">
            <a:extLst>
              <a:ext uri="{FF2B5EF4-FFF2-40B4-BE49-F238E27FC236}">
                <a16:creationId xmlns:a16="http://schemas.microsoft.com/office/drawing/2014/main" id="{A05B0152-D208-4BF9-B891-664DC60F8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25CD1-5676-400B-A1C6-DA49FC2ABAC8}"/>
              </a:ext>
            </a:extLst>
          </p:cNvPr>
          <p:cNvSpPr>
            <a:spLocks noGrp="1"/>
          </p:cNvSpPr>
          <p:nvPr>
            <p:ph type="sldNum" sz="quarter" idx="12"/>
          </p:nvPr>
        </p:nvSpPr>
        <p:spPr/>
        <p:txBody>
          <a:bodyPr/>
          <a:lstStyle/>
          <a:p>
            <a:fld id="{440CAD7B-810D-4D7A-8DDB-753E61FCCB2C}" type="slidenum">
              <a:rPr lang="en-US" smtClean="0"/>
              <a:t>‹#›</a:t>
            </a:fld>
            <a:endParaRPr lang="en-US"/>
          </a:p>
        </p:txBody>
      </p:sp>
    </p:spTree>
    <p:extLst>
      <p:ext uri="{BB962C8B-B14F-4D97-AF65-F5344CB8AC3E}">
        <p14:creationId xmlns:p14="http://schemas.microsoft.com/office/powerpoint/2010/main" val="129516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1042A9-CEEC-4016-92B2-EBC7AE6D6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53BB9-5140-4B26-95AA-4CE7C30707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0B73F-15EC-4C00-B7B0-4582DE6DE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9F980-11B7-4B7E-B628-E14F6F098D24}" type="datetimeFigureOut">
              <a:rPr lang="en-US" smtClean="0"/>
              <a:t>11/21/2023</a:t>
            </a:fld>
            <a:endParaRPr lang="en-US"/>
          </a:p>
        </p:txBody>
      </p:sp>
      <p:sp>
        <p:nvSpPr>
          <p:cNvPr id="5" name="Footer Placeholder 4">
            <a:extLst>
              <a:ext uri="{FF2B5EF4-FFF2-40B4-BE49-F238E27FC236}">
                <a16:creationId xmlns:a16="http://schemas.microsoft.com/office/drawing/2014/main" id="{0C0A0869-3ECF-47E7-8129-AD4A9DAE78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AD9CC3-A81A-42A9-861C-3FB07C4C6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CAD7B-810D-4D7A-8DDB-753E61FCCB2C}" type="slidenum">
              <a:rPr lang="en-US" smtClean="0"/>
              <a:t>‹#›</a:t>
            </a:fld>
            <a:endParaRPr lang="en-US"/>
          </a:p>
        </p:txBody>
      </p:sp>
    </p:spTree>
    <p:extLst>
      <p:ext uri="{BB962C8B-B14F-4D97-AF65-F5344CB8AC3E}">
        <p14:creationId xmlns:p14="http://schemas.microsoft.com/office/powerpoint/2010/main" val="43776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79133" y="96838"/>
            <a:ext cx="972185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379133" y="1308101"/>
            <a:ext cx="9611784"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914400" y="6513513"/>
            <a:ext cx="25400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a:defRPr/>
            </a:lvl1pPr>
          </a:lstStyle>
          <a:p>
            <a:pPr eaLnBrk="0" fontAlgn="base" hangingPunct="0">
              <a:spcBef>
                <a:spcPct val="0"/>
              </a:spcBef>
              <a:spcAft>
                <a:spcPct val="0"/>
              </a:spcAft>
              <a:defRPr/>
            </a:pPr>
            <a:endParaRPr lang="en-US" sz="1400">
              <a:solidFill>
                <a:srgbClr val="000000"/>
              </a:solidFill>
              <a:latin typeface="Times New Roman" pitchFamily="18" charset="0"/>
            </a:endParaRPr>
          </a:p>
        </p:txBody>
      </p:sp>
      <p:sp>
        <p:nvSpPr>
          <p:cNvPr id="3077" name="Rectangle 5"/>
          <p:cNvSpPr>
            <a:spLocks noGrp="1" noChangeArrowheads="1"/>
          </p:cNvSpPr>
          <p:nvPr>
            <p:ph type="ftr" sz="quarter" idx="3"/>
          </p:nvPr>
        </p:nvSpPr>
        <p:spPr bwMode="auto">
          <a:xfrm>
            <a:off x="4165600" y="6513513"/>
            <a:ext cx="3860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algn="ctr">
              <a:defRPr/>
            </a:lvl1pPr>
          </a:lstStyle>
          <a:p>
            <a:pPr eaLnBrk="0" fontAlgn="base" hangingPunct="0">
              <a:spcBef>
                <a:spcPct val="0"/>
              </a:spcBef>
              <a:spcAft>
                <a:spcPct val="0"/>
              </a:spcAft>
              <a:defRPr/>
            </a:pPr>
            <a:endParaRPr lang="en-US" sz="1400">
              <a:solidFill>
                <a:srgbClr val="000000"/>
              </a:solidFill>
              <a:latin typeface="Times New Roman" pitchFamily="18" charset="0"/>
            </a:endParaRPr>
          </a:p>
        </p:txBody>
      </p:sp>
      <p:sp>
        <p:nvSpPr>
          <p:cNvPr id="3078" name="Rectangle 6"/>
          <p:cNvSpPr>
            <a:spLocks noGrp="1" noChangeArrowheads="1"/>
          </p:cNvSpPr>
          <p:nvPr>
            <p:ph type="sldNum" sz="quarter" idx="4"/>
          </p:nvPr>
        </p:nvSpPr>
        <p:spPr bwMode="auto">
          <a:xfrm>
            <a:off x="8737600" y="6513513"/>
            <a:ext cx="25400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algn="r">
              <a:defRPr/>
            </a:lvl1pPr>
          </a:lstStyle>
          <a:p>
            <a:pPr eaLnBrk="0" fontAlgn="base" hangingPunct="0">
              <a:spcBef>
                <a:spcPct val="0"/>
              </a:spcBef>
              <a:spcAft>
                <a:spcPct val="0"/>
              </a:spcAft>
              <a:defRPr/>
            </a:pPr>
            <a:fld id="{E7010B3D-6225-435D-AB6C-4BD166BA55C6}" type="slidenum">
              <a:rPr lang="en-US" sz="1400">
                <a:solidFill>
                  <a:srgbClr val="000000"/>
                </a:solidFill>
                <a:latin typeface="Times New Roman" pitchFamily="18" charset="0"/>
              </a:rPr>
              <a:pPr eaLnBrk="0" fontAlgn="base" hangingPunct="0">
                <a:spcBef>
                  <a:spcPct val="0"/>
                </a:spcBef>
                <a:spcAft>
                  <a:spcPct val="0"/>
                </a:spcAft>
                <a:defRPr/>
              </a:pPr>
              <a:t>‹#›</a:t>
            </a:fld>
            <a:endParaRPr lang="en-US" sz="1400">
              <a:solidFill>
                <a:srgbClr val="000000"/>
              </a:solidFill>
              <a:latin typeface="Times New Roman" pitchFamily="18" charset="0"/>
            </a:endParaRPr>
          </a:p>
        </p:txBody>
      </p:sp>
    </p:spTree>
    <p:extLst>
      <p:ext uri="{BB962C8B-B14F-4D97-AF65-F5344CB8AC3E}">
        <p14:creationId xmlns:p14="http://schemas.microsoft.com/office/powerpoint/2010/main" val="2892747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500">
          <a:solidFill>
            <a:schemeClr val="tx1"/>
          </a:solidFill>
          <a:latin typeface="+mn-lt"/>
        </a:defRPr>
      </a:lvl3pPr>
      <a:lvl4pPr marL="1600200" indent="-228600" algn="l" rtl="0" eaLnBrk="0" fontAlgn="base" hangingPunct="0">
        <a:spcBef>
          <a:spcPct val="20000"/>
        </a:spcBef>
        <a:spcAft>
          <a:spcPct val="0"/>
        </a:spcAft>
        <a:buChar char="–"/>
        <a:defRPr sz="2500">
          <a:solidFill>
            <a:schemeClr val="tx1"/>
          </a:solidFill>
          <a:latin typeface="+mn-lt"/>
        </a:defRPr>
      </a:lvl4pPr>
      <a:lvl5pPr marL="2057400" indent="-228600" algn="l" rtl="0" eaLnBrk="0" fontAlgn="base" hangingPunct="0">
        <a:spcBef>
          <a:spcPct val="20000"/>
        </a:spcBef>
        <a:spcAft>
          <a:spcPct val="0"/>
        </a:spcAft>
        <a:buChar char="»"/>
        <a:defRPr sz="2500">
          <a:solidFill>
            <a:schemeClr val="tx1"/>
          </a:solidFill>
          <a:latin typeface="+mn-lt"/>
        </a:defRPr>
      </a:lvl5pPr>
      <a:lvl6pPr marL="2514600" indent="-228600" algn="l" rtl="0" fontAlgn="base">
        <a:spcBef>
          <a:spcPct val="20000"/>
        </a:spcBef>
        <a:spcAft>
          <a:spcPct val="0"/>
        </a:spcAft>
        <a:buChar char="»"/>
        <a:defRPr sz="2500">
          <a:solidFill>
            <a:schemeClr val="tx1"/>
          </a:solidFill>
          <a:latin typeface="+mn-lt"/>
        </a:defRPr>
      </a:lvl6pPr>
      <a:lvl7pPr marL="2971800" indent="-228600" algn="l" rtl="0" fontAlgn="base">
        <a:spcBef>
          <a:spcPct val="20000"/>
        </a:spcBef>
        <a:spcAft>
          <a:spcPct val="0"/>
        </a:spcAft>
        <a:buChar char="»"/>
        <a:defRPr sz="2500">
          <a:solidFill>
            <a:schemeClr val="tx1"/>
          </a:solidFill>
          <a:latin typeface="+mn-lt"/>
        </a:defRPr>
      </a:lvl7pPr>
      <a:lvl8pPr marL="3429000" indent="-228600" algn="l" rtl="0" fontAlgn="base">
        <a:spcBef>
          <a:spcPct val="20000"/>
        </a:spcBef>
        <a:spcAft>
          <a:spcPct val="0"/>
        </a:spcAft>
        <a:buChar char="»"/>
        <a:defRPr sz="2500">
          <a:solidFill>
            <a:schemeClr val="tx1"/>
          </a:solidFill>
          <a:latin typeface="+mn-lt"/>
        </a:defRPr>
      </a:lvl8pPr>
      <a:lvl9pPr marL="3886200" indent="-228600" algn="l" rtl="0" fontAlgn="base">
        <a:spcBef>
          <a:spcPct val="20000"/>
        </a:spcBef>
        <a:spcAft>
          <a:spcPct val="0"/>
        </a:spcAft>
        <a:buChar char="»"/>
        <a:defRPr sz="2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6.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EA9ADB-36B0-41AE-8FB0-5CFC0D5DD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444ABF-32F0-49EC-80B2-BF88E1B792B1}"/>
              </a:ext>
            </a:extLst>
          </p:cNvPr>
          <p:cNvSpPr>
            <a:spLocks noGrp="1"/>
          </p:cNvSpPr>
          <p:nvPr>
            <p:ph type="ctrTitle"/>
          </p:nvPr>
        </p:nvSpPr>
        <p:spPr>
          <a:xfrm>
            <a:off x="672353" y="382772"/>
            <a:ext cx="10730754" cy="4868455"/>
          </a:xfrm>
          <a:solidFill>
            <a:schemeClr val="tx1">
              <a:lumMod val="95000"/>
              <a:lumOff val="5000"/>
              <a:alpha val="60000"/>
            </a:schemeClr>
          </a:solidFill>
        </p:spPr>
        <p:txBody>
          <a:bodyPr>
            <a:normAutofit fontScale="90000"/>
          </a:bodyPr>
          <a:lstStyle/>
          <a:p>
            <a:pPr>
              <a:lnSpc>
                <a:spcPct val="100000"/>
              </a:lnSpc>
            </a:pPr>
            <a:r>
              <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Brake (fluridone) Application Timing in Peanut</a:t>
            </a:r>
            <a:br>
              <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a:t>
            </a:r>
            <a:br>
              <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Response to Milestone (aminopyralid)</a:t>
            </a:r>
            <a:br>
              <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Nicholas Shay/Dr. Eric Prostko</a:t>
            </a:r>
            <a:br>
              <a:rPr lang="en-US" sz="3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UGA Weed Science Update for County Extension Agents</a:t>
            </a:r>
            <a:br>
              <a:rPr lang="en-US" sz="3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December 6, 2023</a:t>
            </a:r>
          </a:p>
        </p:txBody>
      </p:sp>
      <p:sp>
        <p:nvSpPr>
          <p:cNvPr id="4" name="Rectangle 3">
            <a:extLst>
              <a:ext uri="{FF2B5EF4-FFF2-40B4-BE49-F238E27FC236}">
                <a16:creationId xmlns:a16="http://schemas.microsoft.com/office/drawing/2014/main" id="{D613DAA2-6284-4951-81EB-228D0F208E11}"/>
              </a:ext>
            </a:extLst>
          </p:cNvPr>
          <p:cNvSpPr/>
          <p:nvPr/>
        </p:nvSpPr>
        <p:spPr>
          <a:xfrm>
            <a:off x="74428" y="95692"/>
            <a:ext cx="12036056" cy="6677247"/>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E7C58F-F6D9-4B04-AD96-8BDCE079C9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1134" y="5401789"/>
            <a:ext cx="3729731" cy="1220589"/>
          </a:xfrm>
          <a:prstGeom prst="rect">
            <a:avLst/>
          </a:prstGeom>
          <a:noFill/>
        </p:spPr>
      </p:pic>
    </p:spTree>
    <p:extLst>
      <p:ext uri="{BB962C8B-B14F-4D97-AF65-F5344CB8AC3E}">
        <p14:creationId xmlns:p14="http://schemas.microsoft.com/office/powerpoint/2010/main" val="222054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a:ln>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stunting 13 DAP following Brake @ 1, 3, 5, 7 DAP (2022-2023)</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4722707E-ECF2-4FF9-AF05-B545C8DEB75F}"/>
              </a:ext>
            </a:extLst>
          </p:cNvPr>
          <p:cNvGraphicFramePr/>
          <p:nvPr>
            <p:extLst>
              <p:ext uri="{D42A27DB-BD31-4B8C-83A1-F6EECF244321}">
                <p14:modId xmlns:p14="http://schemas.microsoft.com/office/powerpoint/2010/main" val="3366907359"/>
              </p:ext>
            </p:extLst>
          </p:nvPr>
        </p:nvGraphicFramePr>
        <p:xfrm>
          <a:off x="2032000" y="1057024"/>
          <a:ext cx="8128000" cy="559066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picture containing text&#10;&#10;Description automatically generated">
            <a:extLst>
              <a:ext uri="{FF2B5EF4-FFF2-40B4-BE49-F238E27FC236}">
                <a16:creationId xmlns:a16="http://schemas.microsoft.com/office/drawing/2014/main" id="{C63D735C-739C-4FC6-99F4-069B5E4E14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7017" y="6179258"/>
            <a:ext cx="2207295" cy="585386"/>
          </a:xfrm>
          <a:prstGeom prst="rect">
            <a:avLst/>
          </a:prstGeom>
        </p:spPr>
      </p:pic>
      <p:sp>
        <p:nvSpPr>
          <p:cNvPr id="5" name="TextBox 4">
            <a:extLst>
              <a:ext uri="{FF2B5EF4-FFF2-40B4-BE49-F238E27FC236}">
                <a16:creationId xmlns:a16="http://schemas.microsoft.com/office/drawing/2014/main" id="{A822C14A-9B1B-4978-9095-8120DD28FEA3}"/>
              </a:ext>
            </a:extLst>
          </p:cNvPr>
          <p:cNvSpPr txBox="1"/>
          <p:nvPr/>
        </p:nvSpPr>
        <p:spPr>
          <a:xfrm>
            <a:off x="5866346" y="1272573"/>
            <a:ext cx="762359" cy="276999"/>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txBody>
          <a:bodyPr wrap="square" rtlCol="0">
            <a:spAutoFit/>
          </a:bodyPr>
          <a:lstStyle/>
          <a:p>
            <a:r>
              <a:rPr lang="en-U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0.01</a:t>
            </a:r>
          </a:p>
        </p:txBody>
      </p:sp>
      <p:sp>
        <p:nvSpPr>
          <p:cNvPr id="12" name="TextBox 11">
            <a:extLst>
              <a:ext uri="{FF2B5EF4-FFF2-40B4-BE49-F238E27FC236}">
                <a16:creationId xmlns:a16="http://schemas.microsoft.com/office/drawing/2014/main" id="{946EDF86-F0AF-4FA3-BC88-6CBFFAE8C2E5}"/>
              </a:ext>
            </a:extLst>
          </p:cNvPr>
          <p:cNvSpPr txBox="1"/>
          <p:nvPr/>
        </p:nvSpPr>
        <p:spPr>
          <a:xfrm>
            <a:off x="1" y="6581001"/>
            <a:ext cx="50474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*Columns with letter separation are significantly different at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0.1)</a:t>
            </a:r>
          </a:p>
        </p:txBody>
      </p:sp>
    </p:spTree>
    <p:extLst>
      <p:ext uri="{BB962C8B-B14F-4D97-AF65-F5344CB8AC3E}">
        <p14:creationId xmlns:p14="http://schemas.microsoft.com/office/powerpoint/2010/main" val="40159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3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Brake</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A856FC9-B4B7-42A6-9667-AFA0267249E9}"/>
              </a:ext>
            </a:extLst>
          </p:cNvPr>
          <p:cNvSpPr txBox="1"/>
          <p:nvPr/>
        </p:nvSpPr>
        <p:spPr>
          <a:xfrm>
            <a:off x="1618315" y="1267990"/>
            <a:ext cx="1004273"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1 DAP</a:t>
            </a:r>
          </a:p>
        </p:txBody>
      </p:sp>
      <p:sp>
        <p:nvSpPr>
          <p:cNvPr id="18" name="TextBox 17">
            <a:extLst>
              <a:ext uri="{FF2B5EF4-FFF2-40B4-BE49-F238E27FC236}">
                <a16:creationId xmlns:a16="http://schemas.microsoft.com/office/drawing/2014/main" id="{2658E4EE-E972-471E-8CD5-EB31E97FFCCC}"/>
              </a:ext>
            </a:extLst>
          </p:cNvPr>
          <p:cNvSpPr txBox="1"/>
          <p:nvPr/>
        </p:nvSpPr>
        <p:spPr>
          <a:xfrm>
            <a:off x="4593434" y="6305160"/>
            <a:ext cx="325022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13 DAP; May 15, 2023</a:t>
            </a:r>
          </a:p>
        </p:txBody>
      </p:sp>
      <p:pic>
        <p:nvPicPr>
          <p:cNvPr id="4" name="Picture 3">
            <a:extLst>
              <a:ext uri="{FF2B5EF4-FFF2-40B4-BE49-F238E27FC236}">
                <a16:creationId xmlns:a16="http://schemas.microsoft.com/office/drawing/2014/main" id="{19BE72E3-3795-469A-9386-0C2429085F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874" y="1743958"/>
            <a:ext cx="3930979" cy="4561204"/>
          </a:xfrm>
          <a:prstGeom prst="rect">
            <a:avLst/>
          </a:prstGeom>
        </p:spPr>
      </p:pic>
      <p:sp>
        <p:nvSpPr>
          <p:cNvPr id="15" name="TextBox 14">
            <a:extLst>
              <a:ext uri="{FF2B5EF4-FFF2-40B4-BE49-F238E27FC236}">
                <a16:creationId xmlns:a16="http://schemas.microsoft.com/office/drawing/2014/main" id="{C0988D00-7C3B-428E-946A-D320FFB270C1}"/>
              </a:ext>
            </a:extLst>
          </p:cNvPr>
          <p:cNvSpPr txBox="1"/>
          <p:nvPr/>
        </p:nvSpPr>
        <p:spPr>
          <a:xfrm>
            <a:off x="5593861" y="1267990"/>
            <a:ext cx="1004273"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3 DAP</a:t>
            </a:r>
          </a:p>
        </p:txBody>
      </p:sp>
      <p:pic>
        <p:nvPicPr>
          <p:cNvPr id="6" name="Picture 5">
            <a:extLst>
              <a:ext uri="{FF2B5EF4-FFF2-40B4-BE49-F238E27FC236}">
                <a16:creationId xmlns:a16="http://schemas.microsoft.com/office/drawing/2014/main" id="{27623821-6D6B-4C2F-A003-1B74BD9D47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4130506" y="1743956"/>
            <a:ext cx="3930979" cy="4561203"/>
          </a:xfrm>
          <a:prstGeom prst="rect">
            <a:avLst/>
          </a:prstGeom>
        </p:spPr>
      </p:pic>
      <p:pic>
        <p:nvPicPr>
          <p:cNvPr id="9" name="Picture 8">
            <a:extLst>
              <a:ext uri="{FF2B5EF4-FFF2-40B4-BE49-F238E27FC236}">
                <a16:creationId xmlns:a16="http://schemas.microsoft.com/office/drawing/2014/main" id="{89B1C014-8B41-48A1-B96F-E1EF24C5687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7835035" y="2059069"/>
            <a:ext cx="4561202" cy="3930979"/>
          </a:xfrm>
          <a:prstGeom prst="rect">
            <a:avLst/>
          </a:prstGeom>
        </p:spPr>
      </p:pic>
      <p:sp>
        <p:nvSpPr>
          <p:cNvPr id="20" name="TextBox 19">
            <a:extLst>
              <a:ext uri="{FF2B5EF4-FFF2-40B4-BE49-F238E27FC236}">
                <a16:creationId xmlns:a16="http://schemas.microsoft.com/office/drawing/2014/main" id="{A6684383-B18B-4E46-BC48-AF8D471314CB}"/>
              </a:ext>
            </a:extLst>
          </p:cNvPr>
          <p:cNvSpPr txBox="1"/>
          <p:nvPr/>
        </p:nvSpPr>
        <p:spPr>
          <a:xfrm>
            <a:off x="9613501" y="1267989"/>
            <a:ext cx="1004273"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7 DAP</a:t>
            </a:r>
          </a:p>
        </p:txBody>
      </p:sp>
    </p:spTree>
    <p:extLst>
      <p:ext uri="{BB962C8B-B14F-4D97-AF65-F5344CB8AC3E}">
        <p14:creationId xmlns:p14="http://schemas.microsoft.com/office/powerpoint/2010/main" val="366977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a:ln>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height 30 DAP following Brake @ 1, 3, 5, 7 DAP (2022-2023)</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4722707E-ECF2-4FF9-AF05-B545C8DEB75F}"/>
              </a:ext>
            </a:extLst>
          </p:cNvPr>
          <p:cNvGraphicFramePr/>
          <p:nvPr>
            <p:extLst>
              <p:ext uri="{D42A27DB-BD31-4B8C-83A1-F6EECF244321}">
                <p14:modId xmlns:p14="http://schemas.microsoft.com/office/powerpoint/2010/main" val="3147660516"/>
              </p:ext>
            </p:extLst>
          </p:nvPr>
        </p:nvGraphicFramePr>
        <p:xfrm>
          <a:off x="2032000" y="1057024"/>
          <a:ext cx="8128000" cy="559066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picture containing text&#10;&#10;Description automatically generated">
            <a:extLst>
              <a:ext uri="{FF2B5EF4-FFF2-40B4-BE49-F238E27FC236}">
                <a16:creationId xmlns:a16="http://schemas.microsoft.com/office/drawing/2014/main" id="{C63D735C-739C-4FC6-99F4-069B5E4E14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7017" y="6179258"/>
            <a:ext cx="2207295" cy="585386"/>
          </a:xfrm>
          <a:prstGeom prst="rect">
            <a:avLst/>
          </a:prstGeom>
        </p:spPr>
      </p:pic>
      <p:sp>
        <p:nvSpPr>
          <p:cNvPr id="5" name="TextBox 4">
            <a:extLst>
              <a:ext uri="{FF2B5EF4-FFF2-40B4-BE49-F238E27FC236}">
                <a16:creationId xmlns:a16="http://schemas.microsoft.com/office/drawing/2014/main" id="{A822C14A-9B1B-4978-9095-8120DD28FEA3}"/>
              </a:ext>
            </a:extLst>
          </p:cNvPr>
          <p:cNvSpPr txBox="1"/>
          <p:nvPr/>
        </p:nvSpPr>
        <p:spPr>
          <a:xfrm>
            <a:off x="5928435" y="1255639"/>
            <a:ext cx="762359" cy="276999"/>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txBody>
          <a:bodyPr wrap="square" rtlCol="0">
            <a:spAutoFit/>
          </a:bodyPr>
          <a:lstStyle/>
          <a:p>
            <a:r>
              <a:rPr lang="en-U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0.62</a:t>
            </a:r>
          </a:p>
        </p:txBody>
      </p:sp>
      <p:sp>
        <p:nvSpPr>
          <p:cNvPr id="12" name="TextBox 11">
            <a:extLst>
              <a:ext uri="{FF2B5EF4-FFF2-40B4-BE49-F238E27FC236}">
                <a16:creationId xmlns:a16="http://schemas.microsoft.com/office/drawing/2014/main" id="{946EDF86-F0AF-4FA3-BC88-6CBFFAE8C2E5}"/>
              </a:ext>
            </a:extLst>
          </p:cNvPr>
          <p:cNvSpPr txBox="1"/>
          <p:nvPr/>
        </p:nvSpPr>
        <p:spPr>
          <a:xfrm>
            <a:off x="1" y="6581001"/>
            <a:ext cx="50474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*Columns with letter separation are significantly different at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0.1)</a:t>
            </a:r>
          </a:p>
        </p:txBody>
      </p:sp>
    </p:spTree>
    <p:extLst>
      <p:ext uri="{BB962C8B-B14F-4D97-AF65-F5344CB8AC3E}">
        <p14:creationId xmlns:p14="http://schemas.microsoft.com/office/powerpoint/2010/main" val="119379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3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Brake</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A856FC9-B4B7-42A6-9667-AFA0267249E9}"/>
              </a:ext>
            </a:extLst>
          </p:cNvPr>
          <p:cNvSpPr txBox="1"/>
          <p:nvPr/>
        </p:nvSpPr>
        <p:spPr>
          <a:xfrm>
            <a:off x="1618315" y="1267990"/>
            <a:ext cx="1004273"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NTC</a:t>
            </a:r>
          </a:p>
        </p:txBody>
      </p:sp>
      <p:sp>
        <p:nvSpPr>
          <p:cNvPr id="18" name="TextBox 17">
            <a:extLst>
              <a:ext uri="{FF2B5EF4-FFF2-40B4-BE49-F238E27FC236}">
                <a16:creationId xmlns:a16="http://schemas.microsoft.com/office/drawing/2014/main" id="{2658E4EE-E972-471E-8CD5-EB31E97FFCCC}"/>
              </a:ext>
            </a:extLst>
          </p:cNvPr>
          <p:cNvSpPr txBox="1"/>
          <p:nvPr/>
        </p:nvSpPr>
        <p:spPr>
          <a:xfrm>
            <a:off x="4593434" y="6305160"/>
            <a:ext cx="325022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30 DAP; May 31, 2023</a:t>
            </a:r>
          </a:p>
        </p:txBody>
      </p:sp>
      <p:sp>
        <p:nvSpPr>
          <p:cNvPr id="15" name="TextBox 14">
            <a:extLst>
              <a:ext uri="{FF2B5EF4-FFF2-40B4-BE49-F238E27FC236}">
                <a16:creationId xmlns:a16="http://schemas.microsoft.com/office/drawing/2014/main" id="{C0988D00-7C3B-428E-946A-D320FFB270C1}"/>
              </a:ext>
            </a:extLst>
          </p:cNvPr>
          <p:cNvSpPr txBox="1"/>
          <p:nvPr/>
        </p:nvSpPr>
        <p:spPr>
          <a:xfrm>
            <a:off x="5593861" y="1267990"/>
            <a:ext cx="1004273"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1 DAP</a:t>
            </a:r>
          </a:p>
        </p:txBody>
      </p:sp>
      <p:sp>
        <p:nvSpPr>
          <p:cNvPr id="20" name="TextBox 19">
            <a:extLst>
              <a:ext uri="{FF2B5EF4-FFF2-40B4-BE49-F238E27FC236}">
                <a16:creationId xmlns:a16="http://schemas.microsoft.com/office/drawing/2014/main" id="{A6684383-B18B-4E46-BC48-AF8D471314CB}"/>
              </a:ext>
            </a:extLst>
          </p:cNvPr>
          <p:cNvSpPr txBox="1"/>
          <p:nvPr/>
        </p:nvSpPr>
        <p:spPr>
          <a:xfrm>
            <a:off x="9613501" y="1267989"/>
            <a:ext cx="1004273"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7 DAP</a:t>
            </a:r>
          </a:p>
        </p:txBody>
      </p:sp>
      <p:pic>
        <p:nvPicPr>
          <p:cNvPr id="4" name="Picture 3">
            <a:extLst>
              <a:ext uri="{FF2B5EF4-FFF2-40B4-BE49-F238E27FC236}">
                <a16:creationId xmlns:a16="http://schemas.microsoft.com/office/drawing/2014/main" id="{835DBBB5-23B0-4409-8CC2-34FD7F364E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597" y="1743942"/>
            <a:ext cx="3930975" cy="4561213"/>
          </a:xfrm>
          <a:prstGeom prst="rect">
            <a:avLst/>
          </a:prstGeom>
        </p:spPr>
      </p:pic>
      <p:pic>
        <p:nvPicPr>
          <p:cNvPr id="6" name="Picture 5">
            <a:extLst>
              <a:ext uri="{FF2B5EF4-FFF2-40B4-BE49-F238E27FC236}">
                <a16:creationId xmlns:a16="http://schemas.microsoft.com/office/drawing/2014/main" id="{C4B3982E-2866-4BFD-A3E2-728E3B689D6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32623" y="1743942"/>
            <a:ext cx="3930972" cy="4561213"/>
          </a:xfrm>
          <a:prstGeom prst="rect">
            <a:avLst/>
          </a:prstGeom>
        </p:spPr>
      </p:pic>
      <p:pic>
        <p:nvPicPr>
          <p:cNvPr id="9" name="Picture 8">
            <a:extLst>
              <a:ext uri="{FF2B5EF4-FFF2-40B4-BE49-F238E27FC236}">
                <a16:creationId xmlns:a16="http://schemas.microsoft.com/office/drawing/2014/main" id="{A6906DBA-7D4A-40C8-BCAB-68A73C4A744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60430" y="1743943"/>
            <a:ext cx="3930972" cy="4561212"/>
          </a:xfrm>
          <a:prstGeom prst="rect">
            <a:avLst/>
          </a:prstGeom>
        </p:spPr>
      </p:pic>
    </p:spTree>
    <p:extLst>
      <p:ext uri="{BB962C8B-B14F-4D97-AF65-F5344CB8AC3E}">
        <p14:creationId xmlns:p14="http://schemas.microsoft.com/office/powerpoint/2010/main" val="4064273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a:ln>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yield following Brake at 1, 3, 5, 7 DAP (2022-2023)</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4722707E-ECF2-4FF9-AF05-B545C8DEB75F}"/>
              </a:ext>
            </a:extLst>
          </p:cNvPr>
          <p:cNvGraphicFramePr/>
          <p:nvPr>
            <p:extLst>
              <p:ext uri="{D42A27DB-BD31-4B8C-83A1-F6EECF244321}">
                <p14:modId xmlns:p14="http://schemas.microsoft.com/office/powerpoint/2010/main" val="60079535"/>
              </p:ext>
            </p:extLst>
          </p:nvPr>
        </p:nvGraphicFramePr>
        <p:xfrm>
          <a:off x="2032000" y="1057024"/>
          <a:ext cx="8128000" cy="559066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picture containing text&#10;&#10;Description automatically generated">
            <a:extLst>
              <a:ext uri="{FF2B5EF4-FFF2-40B4-BE49-F238E27FC236}">
                <a16:creationId xmlns:a16="http://schemas.microsoft.com/office/drawing/2014/main" id="{C63D735C-739C-4FC6-99F4-069B5E4E14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7017" y="6179258"/>
            <a:ext cx="2207295" cy="585386"/>
          </a:xfrm>
          <a:prstGeom prst="rect">
            <a:avLst/>
          </a:prstGeom>
        </p:spPr>
      </p:pic>
      <p:sp>
        <p:nvSpPr>
          <p:cNvPr id="5" name="TextBox 4">
            <a:extLst>
              <a:ext uri="{FF2B5EF4-FFF2-40B4-BE49-F238E27FC236}">
                <a16:creationId xmlns:a16="http://schemas.microsoft.com/office/drawing/2014/main" id="{A822C14A-9B1B-4978-9095-8120DD28FEA3}"/>
              </a:ext>
            </a:extLst>
          </p:cNvPr>
          <p:cNvSpPr txBox="1"/>
          <p:nvPr/>
        </p:nvSpPr>
        <p:spPr>
          <a:xfrm>
            <a:off x="6216302" y="1249994"/>
            <a:ext cx="762359" cy="276999"/>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txBody>
          <a:bodyPr wrap="square" rtlCol="0">
            <a:spAutoFit/>
          </a:bodyPr>
          <a:lstStyle/>
          <a:p>
            <a:r>
              <a:rPr lang="en-U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0.74</a:t>
            </a:r>
          </a:p>
        </p:txBody>
      </p:sp>
      <p:sp>
        <p:nvSpPr>
          <p:cNvPr id="12" name="TextBox 11">
            <a:extLst>
              <a:ext uri="{FF2B5EF4-FFF2-40B4-BE49-F238E27FC236}">
                <a16:creationId xmlns:a16="http://schemas.microsoft.com/office/drawing/2014/main" id="{946EDF86-F0AF-4FA3-BC88-6CBFFAE8C2E5}"/>
              </a:ext>
            </a:extLst>
          </p:cNvPr>
          <p:cNvSpPr txBox="1"/>
          <p:nvPr/>
        </p:nvSpPr>
        <p:spPr>
          <a:xfrm>
            <a:off x="1" y="6581001"/>
            <a:ext cx="50474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*Columns with letter separation are significantly different at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0.1)</a:t>
            </a:r>
          </a:p>
        </p:txBody>
      </p:sp>
    </p:spTree>
    <p:extLst>
      <p:ext uri="{BB962C8B-B14F-4D97-AF65-F5344CB8AC3E}">
        <p14:creationId xmlns:p14="http://schemas.microsoft.com/office/powerpoint/2010/main" val="230860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0" y="0"/>
            <a:ext cx="12192000"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Summary/Conclusions:</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10;&#10;Description automatically generated">
            <a:extLst>
              <a:ext uri="{FF2B5EF4-FFF2-40B4-BE49-F238E27FC236}">
                <a16:creationId xmlns:a16="http://schemas.microsoft.com/office/drawing/2014/main" id="{C63D735C-739C-4FC6-99F4-069B5E4E14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7017" y="6179258"/>
            <a:ext cx="2207295" cy="585386"/>
          </a:xfrm>
          <a:prstGeom prst="rect">
            <a:avLst/>
          </a:prstGeom>
        </p:spPr>
      </p:pic>
      <p:sp>
        <p:nvSpPr>
          <p:cNvPr id="3" name="TextBox 2">
            <a:extLst>
              <a:ext uri="{FF2B5EF4-FFF2-40B4-BE49-F238E27FC236}">
                <a16:creationId xmlns:a16="http://schemas.microsoft.com/office/drawing/2014/main" id="{3F0607FD-F57B-4D9F-BBF3-06ABD92B9EEF}"/>
              </a:ext>
            </a:extLst>
          </p:cNvPr>
          <p:cNvSpPr txBox="1"/>
          <p:nvPr/>
        </p:nvSpPr>
        <p:spPr>
          <a:xfrm>
            <a:off x="307857" y="3591459"/>
            <a:ext cx="7605601" cy="2308324"/>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pPr algn="ctr"/>
            <a:r>
              <a:rPr lang="en-US" sz="2000" b="1" u="sng" dirty="0">
                <a:latin typeface="Arial" panose="020B0604020202020204" pitchFamily="34" charset="0"/>
                <a:cs typeface="Arial" panose="020B0604020202020204" pitchFamily="34" charset="0"/>
              </a:rPr>
              <a:t>Overall Takeaways: </a:t>
            </a:r>
          </a:p>
          <a:p>
            <a:r>
              <a:rPr lang="en-US" sz="2000" dirty="0">
                <a:latin typeface="Arial" panose="020B0604020202020204" pitchFamily="34" charset="0"/>
                <a:cs typeface="Arial" panose="020B0604020202020204" pitchFamily="34" charset="0"/>
              </a:rPr>
              <a:t>1) Peanuts were tolerant of applications of Brake up to 7 DAP without negatively impacting yield.</a:t>
            </a:r>
          </a:p>
          <a:p>
            <a:r>
              <a:rPr lang="en-US" sz="2000" dirty="0">
                <a:latin typeface="Arial" panose="020B0604020202020204" pitchFamily="34" charset="0"/>
                <a:cs typeface="Arial" panose="020B0604020202020204" pitchFamily="34" charset="0"/>
              </a:rPr>
              <a:t>2) Increase window of application? </a:t>
            </a:r>
            <a:r>
              <a:rPr lang="en-US" sz="2000" b="1" dirty="0">
                <a:latin typeface="Arial" panose="020B0604020202020204" pitchFamily="34" charset="0"/>
                <a:cs typeface="Arial" panose="020B0604020202020204" pitchFamily="34" charset="0"/>
              </a:rPr>
              <a:t>READ/FOLLOW THE LABEL</a:t>
            </a:r>
          </a:p>
          <a:p>
            <a:endParaRPr lang="en-US" sz="2200" b="1" dirty="0">
              <a:latin typeface="Arial" panose="020B0604020202020204" pitchFamily="34" charset="0"/>
              <a:cs typeface="Arial" panose="020B0604020202020204" pitchFamily="34" charset="0"/>
            </a:endParaRPr>
          </a:p>
          <a:p>
            <a:pPr lvl="1" algn="ctr"/>
            <a:r>
              <a:rPr lang="en-US" sz="2200" b="1" u="sng" dirty="0">
                <a:latin typeface="Arial" panose="020B0604020202020204" pitchFamily="34" charset="0"/>
                <a:cs typeface="Arial" panose="020B0604020202020204" pitchFamily="34" charset="0"/>
              </a:rPr>
              <a:t>Repeating study in 2024!</a:t>
            </a:r>
          </a:p>
        </p:txBody>
      </p:sp>
      <p:pic>
        <p:nvPicPr>
          <p:cNvPr id="4" name="Picture 3">
            <a:extLst>
              <a:ext uri="{FF2B5EF4-FFF2-40B4-BE49-F238E27FC236}">
                <a16:creationId xmlns:a16="http://schemas.microsoft.com/office/drawing/2014/main" id="{0344DF8B-C950-41F6-9B8F-FFDCFADB1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12216" y="1489436"/>
            <a:ext cx="3671927" cy="420404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2EF202-AF92-442F-A409-FABF4FEE6F3A}"/>
              </a:ext>
            </a:extLst>
          </p:cNvPr>
          <p:cNvSpPr txBox="1"/>
          <p:nvPr/>
        </p:nvSpPr>
        <p:spPr>
          <a:xfrm>
            <a:off x="205098" y="1258014"/>
            <a:ext cx="7549374" cy="2092881"/>
          </a:xfrm>
          <a:prstGeom prst="rect">
            <a:avLst/>
          </a:prstGeom>
          <a:noFill/>
        </p:spPr>
        <p:txBody>
          <a:bodyPr wrap="none" rtlCol="0">
            <a:spAutoFit/>
          </a:bodyPr>
          <a:lstStyle/>
          <a:p>
            <a:pPr marL="342900" indent="-342900">
              <a:buAutoNum type="arabicParenR"/>
            </a:pPr>
            <a:r>
              <a:rPr lang="en-US" sz="2800" dirty="0"/>
              <a:t>No effect on peanut density</a:t>
            </a:r>
          </a:p>
          <a:p>
            <a:pPr marL="342900" indent="-342900">
              <a:buAutoNum type="arabicParenR"/>
            </a:pPr>
            <a:r>
              <a:rPr lang="en-US" sz="2800" dirty="0"/>
              <a:t>Increased visual injury with delayed applications</a:t>
            </a:r>
          </a:p>
          <a:p>
            <a:pPr marL="342900" indent="-342900">
              <a:buAutoNum type="arabicParenR"/>
            </a:pPr>
            <a:r>
              <a:rPr lang="en-US" sz="2800" dirty="0"/>
              <a:t>No effect on peanut plant height</a:t>
            </a:r>
          </a:p>
          <a:p>
            <a:pPr marL="342900" indent="-342900">
              <a:buAutoNum type="arabicParenR"/>
            </a:pPr>
            <a:r>
              <a:rPr lang="en-US" sz="2800" dirty="0"/>
              <a:t>No effect on yield.</a:t>
            </a:r>
          </a:p>
          <a:p>
            <a:pPr marL="342900" indent="-342900">
              <a:buAutoNum type="arabicParenR"/>
            </a:pPr>
            <a:endParaRPr lang="en-US" dirty="0"/>
          </a:p>
        </p:txBody>
      </p:sp>
    </p:spTree>
    <p:extLst>
      <p:ext uri="{BB962C8B-B14F-4D97-AF65-F5344CB8AC3E}">
        <p14:creationId xmlns:p14="http://schemas.microsoft.com/office/powerpoint/2010/main" val="392780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D10CC4A-8DD8-4D57-BEDC-A564B6DB4478}"/>
              </a:ext>
            </a:extLst>
          </p:cNvPr>
          <p:cNvSpPr txBox="1"/>
          <p:nvPr/>
        </p:nvSpPr>
        <p:spPr>
          <a:xfrm>
            <a:off x="0" y="1445500"/>
            <a:ext cx="12192000" cy="3016210"/>
          </a:xfrm>
          <a:prstGeom prst="rect">
            <a:avLst/>
          </a:prstGeom>
          <a:solidFill>
            <a:schemeClr val="tx1">
              <a:lumMod val="65000"/>
              <a:lumOff val="35000"/>
              <a:alpha val="68000"/>
            </a:schemeClr>
          </a:solidFill>
          <a:ln w="28575">
            <a:noFill/>
          </a:ln>
          <a:effectLst>
            <a:outerShdw blurRad="50800" dist="38100" dir="5400000" algn="t" rotWithShape="0">
              <a:prstClr val="black">
                <a:alpha val="45000"/>
              </a:prstClr>
            </a:outerShdw>
          </a:effectLst>
        </p:spPr>
        <p:txBody>
          <a:bodyPr wrap="square" rtlCol="0">
            <a:spAutoFit/>
          </a:bodyPr>
          <a:lstStyle/>
          <a:p>
            <a:pPr algn="ctr"/>
            <a:endParaRPr lang="en-US" sz="5000" b="1"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5000" b="1"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Response to Milestone (aminopyralid)</a:t>
            </a:r>
          </a:p>
          <a:p>
            <a:pPr algn="ctr"/>
            <a:endParaRPr lang="en-US" sz="4000" b="1"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0CA70AC-3D6E-4A51-BC72-98339AE4DFAD}"/>
              </a:ext>
            </a:extLst>
          </p:cNvPr>
          <p:cNvSpPr/>
          <p:nvPr/>
        </p:nvSpPr>
        <p:spPr>
          <a:xfrm>
            <a:off x="2711116" y="5832909"/>
            <a:ext cx="6769768" cy="933651"/>
          </a:xfrm>
          <a:prstGeom prst="rect">
            <a:avLst/>
          </a:prstGeom>
          <a:solidFill>
            <a:schemeClr val="tx1">
              <a:lumMod val="65000"/>
              <a:lumOff val="35000"/>
              <a:alpha val="6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pic>
        <p:nvPicPr>
          <p:cNvPr id="6" name="Picture 5">
            <a:extLst>
              <a:ext uri="{FF2B5EF4-FFF2-40B4-BE49-F238E27FC236}">
                <a16:creationId xmlns:a16="http://schemas.microsoft.com/office/drawing/2014/main" id="{D11177F9-DBFE-44FF-90F9-C6ADF696E9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2158" y="5928202"/>
            <a:ext cx="6547683" cy="746713"/>
          </a:xfrm>
          <a:prstGeom prst="rect">
            <a:avLst/>
          </a:prstGeom>
          <a:noFill/>
          <a:ln w="28575">
            <a:noFill/>
          </a:ln>
        </p:spPr>
      </p:pic>
    </p:spTree>
    <p:extLst>
      <p:ext uri="{BB962C8B-B14F-4D97-AF65-F5344CB8AC3E}">
        <p14:creationId xmlns:p14="http://schemas.microsoft.com/office/powerpoint/2010/main" val="300013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DF66E-5A65-4A62-86A1-C5625917D9F8}"/>
              </a:ext>
            </a:extLst>
          </p:cNvPr>
          <p:cNvSpPr>
            <a:spLocks noGrp="1"/>
          </p:cNvSpPr>
          <p:nvPr>
            <p:ph idx="1"/>
          </p:nvPr>
        </p:nvSpPr>
        <p:spPr>
          <a:xfrm>
            <a:off x="838200" y="1387462"/>
            <a:ext cx="4763735" cy="5377693"/>
          </a:xfrm>
        </p:spPr>
        <p:txBody>
          <a:bodyPr>
            <a:normAutofit fontScale="92500" lnSpcReduction="20000"/>
          </a:bodyPr>
          <a:lstStyle/>
          <a:p>
            <a:pPr marL="0" indent="0">
              <a:buNone/>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Aminopyralid</a:t>
            </a:r>
          </a:p>
          <a:p>
            <a:r>
              <a:rPr lang="en-US" sz="2200" dirty="0">
                <a:latin typeface="Arial" panose="020B0604020202020204" pitchFamily="34" charset="0"/>
                <a:cs typeface="Arial" panose="020B0604020202020204" pitchFamily="34" charset="0"/>
              </a:rPr>
              <a:t>WSSA Group 4 – Auxin</a:t>
            </a:r>
          </a:p>
          <a:p>
            <a:r>
              <a:rPr lang="en-US" sz="2200" b="1" dirty="0">
                <a:latin typeface="Arial" panose="020B0604020202020204" pitchFamily="34" charset="0"/>
                <a:cs typeface="Arial" panose="020B0604020202020204" pitchFamily="34" charset="0"/>
              </a:rPr>
              <a:t>Family: </a:t>
            </a:r>
            <a:r>
              <a:rPr lang="en-US" sz="2200" dirty="0">
                <a:latin typeface="Arial" panose="020B0604020202020204" pitchFamily="34" charset="0"/>
                <a:cs typeface="Arial" panose="020B0604020202020204" pitchFamily="34" charset="0"/>
              </a:rPr>
              <a:t>Pyridine Carboxylate</a:t>
            </a:r>
          </a:p>
          <a:p>
            <a:r>
              <a:rPr lang="en-US" sz="2200" b="1" dirty="0">
                <a:latin typeface="Arial" panose="020B0604020202020204" pitchFamily="34" charset="0"/>
                <a:cs typeface="Arial" panose="020B0604020202020204" pitchFamily="34" charset="0"/>
              </a:rPr>
              <a:t>Trade names</a:t>
            </a:r>
            <a:r>
              <a:rPr lang="en-US" sz="2200" dirty="0">
                <a:latin typeface="Arial" panose="020B0604020202020204" pitchFamily="34" charset="0"/>
                <a:cs typeface="Arial" panose="020B0604020202020204" pitchFamily="34" charset="0"/>
              </a:rPr>
              <a:t>: Milestone, </a:t>
            </a:r>
            <a:r>
              <a:rPr lang="en-US" sz="2200" dirty="0" err="1">
                <a:latin typeface="Arial" panose="020B0604020202020204" pitchFamily="34" charset="0"/>
                <a:cs typeface="Arial" panose="020B0604020202020204" pitchFamily="34" charset="0"/>
              </a:rPr>
              <a:t>GrazonNext</a:t>
            </a:r>
            <a:r>
              <a:rPr lang="en-US" sz="2200" dirty="0">
                <a:latin typeface="Arial" panose="020B0604020202020204" pitchFamily="34" charset="0"/>
                <a:cs typeface="Arial" panose="020B0604020202020204" pitchFamily="34" charset="0"/>
              </a:rPr>
              <a:t>, Chaparral DF</a:t>
            </a:r>
          </a:p>
          <a:p>
            <a:r>
              <a:rPr lang="en-US" sz="2200" dirty="0">
                <a:latin typeface="Arial" panose="020B0604020202020204" pitchFamily="34" charset="0"/>
                <a:cs typeface="Arial" panose="020B0604020202020204" pitchFamily="34" charset="0"/>
              </a:rPr>
              <a:t>Pre/Postemergence</a:t>
            </a:r>
          </a:p>
          <a:p>
            <a:r>
              <a:rPr lang="en-US" sz="2200" dirty="0">
                <a:latin typeface="Arial" panose="020B0604020202020204" pitchFamily="34" charset="0"/>
                <a:cs typeface="Arial" panose="020B0604020202020204" pitchFamily="34" charset="0"/>
              </a:rPr>
              <a:t>Mostly foliar applications</a:t>
            </a:r>
          </a:p>
          <a:p>
            <a:pPr lvl="1"/>
            <a:r>
              <a:rPr lang="en-US" sz="1800" dirty="0" err="1">
                <a:latin typeface="Arial" panose="020B0604020202020204" pitchFamily="34" charset="0"/>
                <a:cs typeface="Arial" panose="020B0604020202020204" pitchFamily="34" charset="0"/>
              </a:rPr>
              <a:t>Horsenettle</a:t>
            </a:r>
            <a:r>
              <a:rPr lang="en-US" sz="1800" dirty="0">
                <a:latin typeface="Arial" panose="020B0604020202020204" pitchFamily="34" charset="0"/>
                <a:cs typeface="Arial" panose="020B0604020202020204" pitchFamily="34" charset="0"/>
              </a:rPr>
              <a:t>, Tropical Soda Apple</a:t>
            </a:r>
          </a:p>
          <a:p>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Uses: </a:t>
            </a:r>
            <a:r>
              <a:rPr lang="en-US" sz="2200" dirty="0">
                <a:latin typeface="Arial" panose="020B0604020202020204" pitchFamily="34" charset="0"/>
                <a:cs typeface="Arial" panose="020B0604020202020204" pitchFamily="34" charset="0"/>
              </a:rPr>
              <a:t>pastures, right-of-way, rangelands, CRP</a:t>
            </a:r>
          </a:p>
          <a:p>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Advantages:     </a:t>
            </a:r>
            <a:r>
              <a:rPr lang="en-US" sz="2200" dirty="0">
                <a:latin typeface="Arial" panose="020B0604020202020204" pitchFamily="34" charset="0"/>
                <a:cs typeface="Arial" panose="020B0604020202020204" pitchFamily="34" charset="0"/>
              </a:rPr>
              <a:t>soil residual activity</a:t>
            </a:r>
          </a:p>
          <a:p>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Restrictions:</a:t>
            </a:r>
          </a:p>
          <a:p>
            <a:pPr lvl="1"/>
            <a:r>
              <a:rPr lang="en-US" sz="1800" dirty="0">
                <a:latin typeface="Arial" panose="020B0604020202020204" pitchFamily="34" charset="0"/>
                <a:cs typeface="Arial" panose="020B0604020202020204" pitchFamily="34" charset="0"/>
              </a:rPr>
              <a:t>Animal/manure management</a:t>
            </a:r>
          </a:p>
          <a:p>
            <a:pPr lvl="1"/>
            <a:r>
              <a:rPr lang="en-US" sz="1800" dirty="0">
                <a:latin typeface="Arial" panose="020B0604020202020204" pitchFamily="34" charset="0"/>
                <a:cs typeface="Arial" panose="020B0604020202020204" pitchFamily="34" charset="0"/>
              </a:rPr>
              <a:t>Hay distribution 18 months</a:t>
            </a:r>
          </a:p>
          <a:p>
            <a:pPr lvl="1"/>
            <a:r>
              <a:rPr lang="en-US" sz="1800" dirty="0">
                <a:latin typeface="Arial" panose="020B0604020202020204" pitchFamily="34" charset="0"/>
                <a:cs typeface="Arial" panose="020B0604020202020204" pitchFamily="34" charset="0"/>
              </a:rPr>
              <a:t>Crop rotations 1 (corn); 2-3 (BL crops) years</a:t>
            </a:r>
          </a:p>
          <a:p>
            <a:pPr lvl="1"/>
            <a:r>
              <a:rPr lang="en-US" sz="1800" dirty="0">
                <a:latin typeface="Arial" panose="020B0604020202020204" pitchFamily="34" charset="0"/>
                <a:cs typeface="Arial" panose="020B0604020202020204" pitchFamily="34" charset="0"/>
              </a:rPr>
              <a:t>6-74 day ½ life</a:t>
            </a:r>
          </a:p>
          <a:p>
            <a:pPr lvl="1"/>
            <a:endParaRPr lang="en-US" sz="1800"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753031F-CBF0-4558-BD30-6EF42845661B}"/>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BF1831A-19B0-4FD1-A076-B9729CE0FF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pic>
        <p:nvPicPr>
          <p:cNvPr id="1028" name="Picture 4" descr="Milestone Specialty Herbicide">
            <a:extLst>
              <a:ext uri="{FF2B5EF4-FFF2-40B4-BE49-F238E27FC236}">
                <a16:creationId xmlns:a16="http://schemas.microsoft.com/office/drawing/2014/main" id="{BD6031C8-2005-4D7F-8ACB-24F9F925954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6672" r="16686"/>
          <a:stretch/>
        </p:blipFill>
        <p:spPr bwMode="auto">
          <a:xfrm>
            <a:off x="9596284" y="1890484"/>
            <a:ext cx="2497393" cy="3902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Arrow: Up 10">
            <a:extLst>
              <a:ext uri="{FF2B5EF4-FFF2-40B4-BE49-F238E27FC236}">
                <a16:creationId xmlns:a16="http://schemas.microsoft.com/office/drawing/2014/main" id="{DD19688C-C087-4367-A42B-5B0894D92D6B}"/>
              </a:ext>
            </a:extLst>
          </p:cNvPr>
          <p:cNvSpPr/>
          <p:nvPr/>
        </p:nvSpPr>
        <p:spPr>
          <a:xfrm>
            <a:off x="2625315" y="4800762"/>
            <a:ext cx="250253" cy="32143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No Till Peanut Field Photograph by Inga Spence | Fine Art America">
            <a:extLst>
              <a:ext uri="{FF2B5EF4-FFF2-40B4-BE49-F238E27FC236}">
                <a16:creationId xmlns:a16="http://schemas.microsoft.com/office/drawing/2014/main" id="{B5F5A554-1A0C-4634-B389-C71A268FFCB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601936" y="1890485"/>
            <a:ext cx="3677265" cy="3902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Fichier:Dow AgroSciences logo.png — Wikipédia">
            <a:extLst>
              <a:ext uri="{FF2B5EF4-FFF2-40B4-BE49-F238E27FC236}">
                <a16:creationId xmlns:a16="http://schemas.microsoft.com/office/drawing/2014/main" id="{63CF58C7-DDB9-4E20-B9E3-85F3A41B69A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96283" y="1890477"/>
            <a:ext cx="2497393" cy="4299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bn1304files.storage.live.com/y4mUaFRAu7tFvOFxD5_YzKgzRxlOMM3Bb3DIFPyoirtmqGrepk2k40KUdixxy4SIdan4HfGcTUTUAnK259bV1smGNleg3MI9lcApl_XxdL8Xu_FCW9ORu0eBOCzV_VLP0rHKVk6DL4KcPW-mJ2vWr05IcnT_UKteyOTMVrl5tmHZXRZjkImi6iOFHk2bLWtEw-bgXqocxmsn4No49rAHA9xgtcqMStYpoKKB-TjcPuy148?encodeFailures=1&amp;width=1185&amp;height=889">
            <a:extLst>
              <a:ext uri="{FF2B5EF4-FFF2-40B4-BE49-F238E27FC236}">
                <a16:creationId xmlns:a16="http://schemas.microsoft.com/office/drawing/2014/main" id="{24B4B411-1CD2-460B-885A-B4F83544408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39950" y="1890485"/>
            <a:ext cx="3677265" cy="3902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Graphic 3" descr="Close">
            <a:extLst>
              <a:ext uri="{FF2B5EF4-FFF2-40B4-BE49-F238E27FC236}">
                <a16:creationId xmlns:a16="http://schemas.microsoft.com/office/drawing/2014/main" id="{B44E5E56-3B47-480B-B79E-527C2674660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774842" y="2027432"/>
            <a:ext cx="3765339" cy="3765339"/>
          </a:xfrm>
          <a:prstGeom prst="rect">
            <a:avLst/>
          </a:prstGeom>
        </p:spPr>
      </p:pic>
      <p:sp>
        <p:nvSpPr>
          <p:cNvPr id="12" name="Title 1">
            <a:extLst>
              <a:ext uri="{FF2B5EF4-FFF2-40B4-BE49-F238E27FC236}">
                <a16:creationId xmlns:a16="http://schemas.microsoft.com/office/drawing/2014/main" id="{3D6C1752-64B3-4C94-B83A-8CFFBE276C0F}"/>
              </a:ext>
            </a:extLst>
          </p:cNvPr>
          <p:cNvSpPr txBox="1">
            <a:spLocks/>
          </p:cNvSpPr>
          <p:nvPr/>
        </p:nvSpPr>
        <p:spPr>
          <a:xfrm>
            <a:off x="-1" y="-12296"/>
            <a:ext cx="12192001" cy="10775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p>
          <a:p>
            <a:pPr lvl="1"/>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MILESTONE</a:t>
            </a:r>
            <a:r>
              <a:rPr lang="en-US" sz="4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cxnSp>
        <p:nvCxnSpPr>
          <p:cNvPr id="13" name="Straight Connector 12">
            <a:extLst>
              <a:ext uri="{FF2B5EF4-FFF2-40B4-BE49-F238E27FC236}">
                <a16:creationId xmlns:a16="http://schemas.microsoft.com/office/drawing/2014/main" id="{4D92AD4C-2D77-4A25-A0E7-BB18FBC83AE4}"/>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8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500"/>
                                        <p:tgtEl>
                                          <p:spTgt spid="3">
                                            <p:txEl>
                                              <p:pRg st="13" end="13"/>
                                            </p:txEl>
                                          </p:spTgt>
                                        </p:tgtEl>
                                      </p:cBhvr>
                                    </p:animEffect>
                                  </p:childTnLst>
                                </p:cTn>
                              </p:par>
                              <p:par>
                                <p:cTn id="56" presetID="0" presetClass="path" presetSubtype="0" accel="50000" decel="50000" fill="hold" nodeType="withEffect">
                                  <p:stCondLst>
                                    <p:cond delay="0"/>
                                  </p:stCondLst>
                                  <p:childTnLst>
                                    <p:animMotion origin="layout" path="M 2.29167E-6 4.81481E-6 L 0.21536 -0.0007 " pathEditMode="relative" rAng="0" ptsTypes="AA">
                                      <p:cBhvr>
                                        <p:cTn id="57" dur="2000" fill="hold"/>
                                        <p:tgtEl>
                                          <p:spTgt spid="1026"/>
                                        </p:tgtEl>
                                        <p:attrNameLst>
                                          <p:attrName>ppt_x</p:attrName>
                                          <p:attrName>ppt_y</p:attrName>
                                        </p:attrNameLst>
                                      </p:cBhvr>
                                      <p:rCtr x="10768" y="-46"/>
                                    </p:animMotion>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1030"/>
                                        </p:tgtEl>
                                        <p:attrNameLst>
                                          <p:attrName>style.visibility</p:attrName>
                                        </p:attrNameLst>
                                      </p:cBhvr>
                                      <p:to>
                                        <p:strVal val="visible"/>
                                      </p:to>
                                    </p:set>
                                    <p:animEffect transition="in" filter="fade">
                                      <p:cBhvr>
                                        <p:cTn id="61" dur="500"/>
                                        <p:tgtEl>
                                          <p:spTgt spid="1030"/>
                                        </p:tgtEl>
                                      </p:cBhvr>
                                    </p:animEffect>
                                  </p:childTnLst>
                                </p:cTn>
                              </p:par>
                            </p:childTnLst>
                          </p:cTn>
                        </p:par>
                        <p:par>
                          <p:cTn id="62" fill="hold">
                            <p:stCondLst>
                              <p:cond delay="2500"/>
                            </p:stCondLst>
                            <p:childTnLst>
                              <p:par>
                                <p:cTn id="63" presetID="53" presetClass="entr" presetSubtype="16"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87FD299-134F-49A2-BF05-8117357B2F2A}"/>
              </a:ext>
            </a:extLst>
          </p:cNvPr>
          <p:cNvSpPr txBox="1"/>
          <p:nvPr/>
        </p:nvSpPr>
        <p:spPr>
          <a:xfrm>
            <a:off x="4671350" y="4718073"/>
            <a:ext cx="2298583" cy="369332"/>
          </a:xfrm>
          <a:prstGeom prst="rect">
            <a:avLst/>
          </a:prstGeom>
          <a:noFill/>
        </p:spPr>
        <p:txBody>
          <a:bodyPr wrap="square" rtlCol="0">
            <a:spAutoFit/>
          </a:bodyPr>
          <a:lstStyle/>
          <a:p>
            <a:endParaRPr lang="en-US" dirty="0">
              <a:solidFill>
                <a:schemeClr val="bg1"/>
              </a:solidFill>
            </a:endParaRPr>
          </a:p>
        </p:txBody>
      </p:sp>
      <p:pic>
        <p:nvPicPr>
          <p:cNvPr id="25" name="Picture 24" descr="A picture containing text&#10;&#10;Description automatically generated">
            <a:extLst>
              <a:ext uri="{FF2B5EF4-FFF2-40B4-BE49-F238E27FC236}">
                <a16:creationId xmlns:a16="http://schemas.microsoft.com/office/drawing/2014/main" id="{18E9831F-744A-4575-8CCC-9B958D040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7017" y="6179258"/>
            <a:ext cx="2207295" cy="585386"/>
          </a:xfrm>
          <a:prstGeom prst="rect">
            <a:avLst/>
          </a:prstGeom>
        </p:spPr>
      </p:pic>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535622-376E-4803-8312-902B12CA564C}"/>
              </a:ext>
            </a:extLst>
          </p:cNvPr>
          <p:cNvSpPr txBox="1"/>
          <p:nvPr/>
        </p:nvSpPr>
        <p:spPr>
          <a:xfrm>
            <a:off x="953365" y="2040417"/>
            <a:ext cx="10285268" cy="1661993"/>
          </a:xfrm>
          <a:prstGeom prst="rect">
            <a:avLst/>
          </a:prstGeom>
          <a:noFill/>
        </p:spPr>
        <p:txBody>
          <a:bodyPr wrap="square" rtlCol="0">
            <a:spAutoFit/>
          </a:bodyPr>
          <a:lstStyle/>
          <a:p>
            <a:pPr algn="ctr"/>
            <a:r>
              <a:rPr lang="en-US" sz="3400" dirty="0">
                <a:latin typeface="Arial" panose="020B0604020202020204" pitchFamily="34" charset="0"/>
                <a:cs typeface="Arial" panose="020B0604020202020204" pitchFamily="34" charset="0"/>
              </a:rPr>
              <a:t>Evaluate peanut responses to applications of Milestone (aminopyralid).</a:t>
            </a:r>
          </a:p>
          <a:p>
            <a:pPr algn="ct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29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grass, tree, outdoor, green&#10;&#10;Description automatically generated">
            <a:extLst>
              <a:ext uri="{FF2B5EF4-FFF2-40B4-BE49-F238E27FC236}">
                <a16:creationId xmlns:a16="http://schemas.microsoft.com/office/drawing/2014/main" id="{FFC90B7A-8918-4AB7-8C7E-7D85EF53C560}"/>
              </a:ext>
            </a:extLst>
          </p:cNvPr>
          <p:cNvPicPr>
            <a:picLocks noChangeAspect="1"/>
          </p:cNvPicPr>
          <p:nvPr/>
        </p:nvPicPr>
        <p:blipFill>
          <a:blip r:embed="rId2"/>
          <a:stretch>
            <a:fillRect/>
          </a:stretch>
        </p:blipFill>
        <p:spPr>
          <a:xfrm>
            <a:off x="-1" y="1065229"/>
            <a:ext cx="12191999" cy="5792768"/>
          </a:xfrm>
          <a:prstGeom prst="rect">
            <a:avLst/>
          </a:prstGeom>
          <a:solidFill>
            <a:schemeClr val="bg1"/>
          </a:solidFill>
        </p:spPr>
      </p:pic>
      <p:sp>
        <p:nvSpPr>
          <p:cNvPr id="2" name="Rectangle 1">
            <a:extLst>
              <a:ext uri="{FF2B5EF4-FFF2-40B4-BE49-F238E27FC236}">
                <a16:creationId xmlns:a16="http://schemas.microsoft.com/office/drawing/2014/main" id="{DDCE58DE-7993-4FE6-AC9B-4763D04FC14F}"/>
              </a:ext>
            </a:extLst>
          </p:cNvPr>
          <p:cNvSpPr/>
          <p:nvPr/>
        </p:nvSpPr>
        <p:spPr>
          <a:xfrm>
            <a:off x="0" y="1065229"/>
            <a:ext cx="12192000" cy="5792771"/>
          </a:xfrm>
          <a:prstGeom prst="rect">
            <a:avLst/>
          </a:prstGeom>
          <a:solidFill>
            <a:schemeClr val="tx2">
              <a:lumMod val="25000"/>
              <a:alpha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CDF66E-5A65-4A62-86A1-C5625917D9F8}"/>
              </a:ext>
            </a:extLst>
          </p:cNvPr>
          <p:cNvSpPr>
            <a:spLocks noGrp="1"/>
          </p:cNvSpPr>
          <p:nvPr>
            <p:ph idx="1"/>
          </p:nvPr>
        </p:nvSpPr>
        <p:spPr>
          <a:xfrm>
            <a:off x="838200" y="1387463"/>
            <a:ext cx="5361264" cy="4599833"/>
          </a:xfrm>
        </p:spPr>
        <p:txBody>
          <a:bodyPr>
            <a:normAutofit fontScale="92500" lnSpcReduction="10000"/>
          </a:bodyPr>
          <a:lstStyle/>
          <a:p>
            <a:r>
              <a:rPr lang="en-US" sz="2400" b="1" dirty="0">
                <a:solidFill>
                  <a:schemeClr val="bg1">
                    <a:lumMod val="95000"/>
                  </a:schemeClr>
                </a:solidFill>
                <a:latin typeface="Arial" panose="020B0604020202020204" pitchFamily="34" charset="0"/>
                <a:cs typeface="Arial" panose="020B0604020202020204" pitchFamily="34" charset="0"/>
              </a:rPr>
              <a:t>Experimental Period: </a:t>
            </a:r>
            <a:r>
              <a:rPr lang="en-US" sz="2400" dirty="0">
                <a:solidFill>
                  <a:schemeClr val="bg1">
                    <a:lumMod val="95000"/>
                  </a:schemeClr>
                </a:solidFill>
                <a:latin typeface="Arial" panose="020B0604020202020204" pitchFamily="34" charset="0"/>
                <a:cs typeface="Arial" panose="020B0604020202020204" pitchFamily="34" charset="0"/>
              </a:rPr>
              <a:t>2023-2024</a:t>
            </a:r>
          </a:p>
          <a:p>
            <a:r>
              <a:rPr lang="en-US" sz="2400" b="1" dirty="0">
                <a:solidFill>
                  <a:schemeClr val="bg1">
                    <a:lumMod val="95000"/>
                  </a:schemeClr>
                </a:solidFill>
                <a:latin typeface="Arial" panose="020B0604020202020204" pitchFamily="34" charset="0"/>
                <a:cs typeface="Arial" panose="020B0604020202020204" pitchFamily="34" charset="0"/>
              </a:rPr>
              <a:t>Location: </a:t>
            </a:r>
            <a:r>
              <a:rPr lang="en-US" sz="2400" dirty="0">
                <a:solidFill>
                  <a:schemeClr val="bg1">
                    <a:lumMod val="95000"/>
                  </a:schemeClr>
                </a:solidFill>
                <a:latin typeface="Arial" panose="020B0604020202020204" pitchFamily="34" charset="0"/>
                <a:cs typeface="Arial" panose="020B0604020202020204" pitchFamily="34" charset="0"/>
              </a:rPr>
              <a:t>Ponder Farm, Ty </a:t>
            </a:r>
            <a:r>
              <a:rPr lang="en-US" sz="2400" dirty="0" err="1">
                <a:solidFill>
                  <a:schemeClr val="bg1">
                    <a:lumMod val="95000"/>
                  </a:schemeClr>
                </a:solidFill>
                <a:latin typeface="Arial" panose="020B0604020202020204" pitchFamily="34" charset="0"/>
                <a:cs typeface="Arial" panose="020B0604020202020204" pitchFamily="34" charset="0"/>
              </a:rPr>
              <a:t>Ty</a:t>
            </a:r>
            <a:r>
              <a:rPr lang="en-US" sz="2400" dirty="0">
                <a:solidFill>
                  <a:schemeClr val="bg1">
                    <a:lumMod val="95000"/>
                  </a:schemeClr>
                </a:solidFill>
                <a:latin typeface="Arial" panose="020B0604020202020204" pitchFamily="34" charset="0"/>
                <a:cs typeface="Arial" panose="020B0604020202020204" pitchFamily="34" charset="0"/>
              </a:rPr>
              <a:t>, GA</a:t>
            </a:r>
          </a:p>
          <a:p>
            <a:r>
              <a:rPr lang="en-US" sz="2400" b="1" dirty="0">
                <a:solidFill>
                  <a:schemeClr val="bg1">
                    <a:lumMod val="95000"/>
                  </a:schemeClr>
                </a:solidFill>
                <a:latin typeface="Arial" panose="020B0604020202020204" pitchFamily="34" charset="0"/>
                <a:cs typeface="Arial" panose="020B0604020202020204" pitchFamily="34" charset="0"/>
              </a:rPr>
              <a:t>RCB design: </a:t>
            </a:r>
            <a:r>
              <a:rPr lang="en-US" sz="2400" dirty="0">
                <a:solidFill>
                  <a:schemeClr val="bg1">
                    <a:lumMod val="95000"/>
                  </a:schemeClr>
                </a:solidFill>
                <a:latin typeface="Arial" panose="020B0604020202020204" pitchFamily="34" charset="0"/>
                <a:cs typeface="Arial" panose="020B0604020202020204" pitchFamily="34" charset="0"/>
              </a:rPr>
              <a:t>3 replications</a:t>
            </a:r>
          </a:p>
          <a:p>
            <a:pPr lvl="1"/>
            <a:r>
              <a:rPr lang="en-US" dirty="0">
                <a:solidFill>
                  <a:schemeClr val="bg1">
                    <a:lumMod val="95000"/>
                  </a:schemeClr>
                </a:solidFill>
                <a:latin typeface="Arial" panose="020B0604020202020204" pitchFamily="34" charset="0"/>
                <a:cs typeface="Arial" panose="020B0604020202020204" pitchFamily="34" charset="0"/>
              </a:rPr>
              <a:t>5x4 factorial arrangement</a:t>
            </a:r>
          </a:p>
          <a:p>
            <a:pPr lvl="1"/>
            <a:r>
              <a:rPr lang="en-US" dirty="0">
                <a:solidFill>
                  <a:schemeClr val="bg1">
                    <a:lumMod val="95000"/>
                  </a:schemeClr>
                </a:solidFill>
                <a:latin typeface="Arial" panose="020B0604020202020204" pitchFamily="34" charset="0"/>
                <a:cs typeface="Arial" panose="020B0604020202020204" pitchFamily="34" charset="0"/>
              </a:rPr>
              <a:t>20 treatments</a:t>
            </a:r>
          </a:p>
          <a:p>
            <a:pPr lvl="1"/>
            <a:r>
              <a:rPr lang="en-US" dirty="0">
                <a:solidFill>
                  <a:schemeClr val="bg1">
                    <a:lumMod val="95000"/>
                  </a:schemeClr>
                </a:solidFill>
                <a:latin typeface="Arial" panose="020B0604020202020204" pitchFamily="34" charset="0"/>
                <a:cs typeface="Arial" panose="020B0604020202020204" pitchFamily="34" charset="0"/>
              </a:rPr>
              <a:t>60 plots</a:t>
            </a:r>
          </a:p>
          <a:p>
            <a:pPr lvl="1"/>
            <a:r>
              <a:rPr lang="en-US" dirty="0">
                <a:solidFill>
                  <a:schemeClr val="bg1">
                    <a:lumMod val="95000"/>
                  </a:schemeClr>
                </a:solidFill>
                <a:latin typeface="Arial" panose="020B0604020202020204" pitchFamily="34" charset="0"/>
                <a:cs typeface="Arial" panose="020B0604020202020204" pitchFamily="34" charset="0"/>
              </a:rPr>
              <a:t>2 m x 7.62 m plots</a:t>
            </a:r>
          </a:p>
          <a:p>
            <a:r>
              <a:rPr lang="en-US" sz="2400" b="1" dirty="0">
                <a:solidFill>
                  <a:schemeClr val="bg1">
                    <a:lumMod val="95000"/>
                  </a:schemeClr>
                </a:solidFill>
                <a:latin typeface="Arial" panose="020B0604020202020204" pitchFamily="34" charset="0"/>
                <a:cs typeface="Arial" panose="020B0604020202020204" pitchFamily="34" charset="0"/>
              </a:rPr>
              <a:t>Treatments:</a:t>
            </a:r>
          </a:p>
          <a:p>
            <a:pPr lvl="1"/>
            <a:r>
              <a:rPr lang="en-US" dirty="0">
                <a:solidFill>
                  <a:schemeClr val="bg1">
                    <a:lumMod val="95000"/>
                  </a:schemeClr>
                </a:solidFill>
                <a:latin typeface="Arial" panose="020B0604020202020204" pitchFamily="34" charset="0"/>
                <a:cs typeface="Arial" panose="020B0604020202020204" pitchFamily="34" charset="0"/>
              </a:rPr>
              <a:t>Milestone 3LC</a:t>
            </a:r>
          </a:p>
          <a:p>
            <a:pPr lvl="1"/>
            <a:r>
              <a:rPr lang="en-US" dirty="0">
                <a:solidFill>
                  <a:schemeClr val="bg1">
                    <a:lumMod val="95000"/>
                  </a:schemeClr>
                </a:solidFill>
                <a:latin typeface="Arial" panose="020B0604020202020204" pitchFamily="34" charset="0"/>
                <a:cs typeface="Arial" panose="020B0604020202020204" pitchFamily="34" charset="0"/>
              </a:rPr>
              <a:t>1x rate: 7 oz/A</a:t>
            </a:r>
          </a:p>
          <a:p>
            <a:pPr lvl="2"/>
            <a:r>
              <a:rPr lang="en-US" sz="2400" dirty="0">
                <a:solidFill>
                  <a:schemeClr val="bg1">
                    <a:lumMod val="95000"/>
                  </a:schemeClr>
                </a:solidFill>
                <a:latin typeface="Arial" panose="020B0604020202020204" pitchFamily="34" charset="0"/>
                <a:cs typeface="Arial" panose="020B0604020202020204" pitchFamily="34" charset="0"/>
              </a:rPr>
              <a:t>NTC, 1x, 1/5X, 1/10X, 1/100X </a:t>
            </a:r>
          </a:p>
          <a:p>
            <a:pPr lvl="1"/>
            <a:r>
              <a:rPr lang="en-US" dirty="0">
                <a:solidFill>
                  <a:schemeClr val="bg1">
                    <a:lumMod val="95000"/>
                  </a:schemeClr>
                </a:solidFill>
                <a:latin typeface="Arial" panose="020B0604020202020204" pitchFamily="34" charset="0"/>
                <a:cs typeface="Arial" panose="020B0604020202020204" pitchFamily="34" charset="0"/>
              </a:rPr>
              <a:t>Timing: PRE, 30, 60 - DAP</a:t>
            </a:r>
          </a:p>
          <a:p>
            <a:pPr lvl="1"/>
            <a:endParaRPr lang="en-US" sz="1800"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753031F-CBF0-4558-BD30-6EF42845661B}"/>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02EB5BD-8FF2-46FF-BB3A-2E4224D61501}"/>
              </a:ext>
            </a:extLst>
          </p:cNvPr>
          <p:cNvSpPr txBox="1">
            <a:spLocks/>
          </p:cNvSpPr>
          <p:nvPr/>
        </p:nvSpPr>
        <p:spPr>
          <a:xfrm>
            <a:off x="6384721" y="1387463"/>
            <a:ext cx="5361264" cy="4599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bg1">
                    <a:lumMod val="95000"/>
                  </a:schemeClr>
                </a:solidFill>
                <a:latin typeface="Arial" panose="020B0604020202020204" pitchFamily="34" charset="0"/>
                <a:cs typeface="Arial" panose="020B0604020202020204" pitchFamily="34" charset="0"/>
              </a:rPr>
              <a:t>In-season data collection:</a:t>
            </a:r>
          </a:p>
          <a:p>
            <a:pPr lvl="1"/>
            <a:r>
              <a:rPr lang="en-US" dirty="0">
                <a:solidFill>
                  <a:schemeClr val="bg1">
                    <a:lumMod val="95000"/>
                  </a:schemeClr>
                </a:solidFill>
                <a:latin typeface="Arial" panose="020B0604020202020204" pitchFamily="34" charset="0"/>
                <a:cs typeface="Arial" panose="020B0604020202020204" pitchFamily="34" charset="0"/>
              </a:rPr>
              <a:t>Plant density / 5ft</a:t>
            </a:r>
          </a:p>
          <a:p>
            <a:pPr lvl="1"/>
            <a:r>
              <a:rPr lang="en-US" dirty="0">
                <a:solidFill>
                  <a:schemeClr val="bg1">
                    <a:lumMod val="95000"/>
                  </a:schemeClr>
                </a:solidFill>
                <a:latin typeface="Arial" panose="020B0604020202020204" pitchFamily="34" charset="0"/>
                <a:cs typeface="Arial" panose="020B0604020202020204" pitchFamily="34" charset="0"/>
              </a:rPr>
              <a:t>% stunting</a:t>
            </a:r>
          </a:p>
          <a:p>
            <a:pPr lvl="1"/>
            <a:r>
              <a:rPr lang="en-US" dirty="0">
                <a:solidFill>
                  <a:schemeClr val="bg1">
                    <a:lumMod val="95000"/>
                  </a:schemeClr>
                </a:solidFill>
                <a:latin typeface="Arial" panose="020B0604020202020204" pitchFamily="34" charset="0"/>
                <a:cs typeface="Arial" panose="020B0604020202020204" pitchFamily="34" charset="0"/>
              </a:rPr>
              <a:t>% leaf curl</a:t>
            </a:r>
          </a:p>
          <a:p>
            <a:pPr lvl="1"/>
            <a:r>
              <a:rPr lang="en-US" dirty="0">
                <a:solidFill>
                  <a:schemeClr val="bg1">
                    <a:lumMod val="95000"/>
                  </a:schemeClr>
                </a:solidFill>
                <a:latin typeface="Arial" panose="020B0604020202020204" pitchFamily="34" charset="0"/>
                <a:cs typeface="Arial" panose="020B0604020202020204" pitchFamily="34" charset="0"/>
              </a:rPr>
              <a:t>% necrosis</a:t>
            </a:r>
          </a:p>
          <a:p>
            <a:pPr lvl="1"/>
            <a:r>
              <a:rPr lang="en-US" dirty="0">
                <a:solidFill>
                  <a:schemeClr val="bg1">
                    <a:lumMod val="95000"/>
                  </a:schemeClr>
                </a:solidFill>
                <a:latin typeface="Arial" panose="020B0604020202020204" pitchFamily="34" charset="0"/>
                <a:cs typeface="Arial" panose="020B0604020202020204" pitchFamily="34" charset="0"/>
              </a:rPr>
              <a:t>% epinasty</a:t>
            </a:r>
          </a:p>
          <a:p>
            <a:pPr lvl="1"/>
            <a:r>
              <a:rPr lang="en-US" dirty="0">
                <a:solidFill>
                  <a:schemeClr val="bg1">
                    <a:lumMod val="95000"/>
                  </a:schemeClr>
                </a:solidFill>
                <a:latin typeface="Arial" panose="020B0604020202020204" pitchFamily="34" charset="0"/>
                <a:cs typeface="Arial" panose="020B0604020202020204" pitchFamily="34" charset="0"/>
              </a:rPr>
              <a:t>Plant height &amp; width</a:t>
            </a:r>
          </a:p>
          <a:p>
            <a:pPr lvl="1"/>
            <a:r>
              <a:rPr lang="en-US" dirty="0">
                <a:solidFill>
                  <a:schemeClr val="bg1">
                    <a:lumMod val="95000"/>
                  </a:schemeClr>
                </a:solidFill>
                <a:latin typeface="Arial" panose="020B0604020202020204" pitchFamily="34" charset="0"/>
                <a:cs typeface="Arial" panose="020B0604020202020204" pitchFamily="34" charset="0"/>
              </a:rPr>
              <a:t>Yield</a:t>
            </a:r>
          </a:p>
          <a:p>
            <a:pPr lvl="1"/>
            <a:endParaRPr lang="en-US" sz="18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BF1831A-19B0-4FD1-A076-B9729CE0FF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sp>
        <p:nvSpPr>
          <p:cNvPr id="14" name="Title 1">
            <a:extLst>
              <a:ext uri="{FF2B5EF4-FFF2-40B4-BE49-F238E27FC236}">
                <a16:creationId xmlns:a16="http://schemas.microsoft.com/office/drawing/2014/main" id="{D2F87E33-4DA0-47E5-9EE7-62180F3ABED0}"/>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Methods:</a:t>
            </a:r>
          </a:p>
          <a:p>
            <a:pPr lvl="1"/>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Experimental Design</a:t>
            </a:r>
          </a:p>
        </p:txBody>
      </p:sp>
      <p:cxnSp>
        <p:nvCxnSpPr>
          <p:cNvPr id="15" name="Straight Connector 14">
            <a:extLst>
              <a:ext uri="{FF2B5EF4-FFF2-40B4-BE49-F238E27FC236}">
                <a16:creationId xmlns:a16="http://schemas.microsoft.com/office/drawing/2014/main" id="{01BDF864-B1A3-474B-B6EE-858545E7859F}"/>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51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95AF01-4690-4F38-B34A-C03224B6D8CB}"/>
              </a:ext>
            </a:extLst>
          </p:cNvPr>
          <p:cNvSpPr txBox="1">
            <a:spLocks/>
          </p:cNvSpPr>
          <p:nvPr/>
        </p:nvSpPr>
        <p:spPr>
          <a:xfrm>
            <a:off x="-1" y="-12296"/>
            <a:ext cx="12192001" cy="10775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p>
          <a:p>
            <a:pPr lvl="1"/>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Brake</a:t>
            </a:r>
            <a:r>
              <a:rPr lang="en-US" sz="4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registration 2023</a:t>
            </a:r>
          </a:p>
        </p:txBody>
      </p:sp>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ACC7FFD-0C8A-4BA8-A419-22A14A292A71}"/>
              </a:ext>
            </a:extLst>
          </p:cNvPr>
          <p:cNvPicPr>
            <a:picLocks noChangeAspect="1"/>
          </p:cNvPicPr>
          <p:nvPr/>
        </p:nvPicPr>
        <p:blipFill>
          <a:blip r:embed="rId3" cstate="screen">
            <a:extLst>
              <a:ext uri="{28A0092B-C50C-407E-A947-70E740481C1C}">
                <a14:useLocalDpi xmlns:a14="http://schemas.microsoft.com/office/drawing/2010/main"/>
              </a:ext>
            </a:extLst>
          </a:blip>
          <a:srcRect b="2749"/>
          <a:stretch>
            <a:fillRect/>
          </a:stretch>
        </p:blipFill>
        <p:spPr>
          <a:xfrm>
            <a:off x="3168529" y="1259039"/>
            <a:ext cx="6444401" cy="5297769"/>
          </a:xfrm>
          <a:custGeom>
            <a:avLst/>
            <a:gdLst>
              <a:gd name="connsiteX0" fmla="*/ 0 w 5968313"/>
              <a:gd name="connsiteY0" fmla="*/ 0 h 4672532"/>
              <a:gd name="connsiteX1" fmla="*/ 5968313 w 5968313"/>
              <a:gd name="connsiteY1" fmla="*/ 0 h 4672532"/>
              <a:gd name="connsiteX2" fmla="*/ 5968313 w 5968313"/>
              <a:gd name="connsiteY2" fmla="*/ 4434792 h 4672532"/>
              <a:gd name="connsiteX3" fmla="*/ 5946021 w 5968313"/>
              <a:gd name="connsiteY3" fmla="*/ 4446426 h 4672532"/>
              <a:gd name="connsiteX4" fmla="*/ 5919041 w 5968313"/>
              <a:gd name="connsiteY4" fmla="*/ 4428692 h 4672532"/>
              <a:gd name="connsiteX5" fmla="*/ 5929201 w 5968313"/>
              <a:gd name="connsiteY5" fmla="*/ 4398212 h 4672532"/>
              <a:gd name="connsiteX6" fmla="*/ 5939361 w 5968313"/>
              <a:gd name="connsiteY6" fmla="*/ 4306772 h 4672532"/>
              <a:gd name="connsiteX7" fmla="*/ 5695521 w 5968313"/>
              <a:gd name="connsiteY7" fmla="*/ 4428692 h 4672532"/>
              <a:gd name="connsiteX8" fmla="*/ 5583761 w 5968313"/>
              <a:gd name="connsiteY8" fmla="*/ 4479492 h 4672532"/>
              <a:gd name="connsiteX9" fmla="*/ 5370401 w 5968313"/>
              <a:gd name="connsiteY9" fmla="*/ 4489652 h 4672532"/>
              <a:gd name="connsiteX10" fmla="*/ 5339921 w 5968313"/>
              <a:gd name="connsiteY10" fmla="*/ 4499812 h 4672532"/>
              <a:gd name="connsiteX11" fmla="*/ 5177361 w 5968313"/>
              <a:gd name="connsiteY11" fmla="*/ 4560772 h 4672532"/>
              <a:gd name="connsiteX12" fmla="*/ 5167201 w 5968313"/>
              <a:gd name="connsiteY12" fmla="*/ 4469332 h 4672532"/>
              <a:gd name="connsiteX13" fmla="*/ 5146881 w 5968313"/>
              <a:gd name="connsiteY13" fmla="*/ 4438852 h 4672532"/>
              <a:gd name="connsiteX14" fmla="*/ 5106241 w 5968313"/>
              <a:gd name="connsiteY14" fmla="*/ 4459172 h 4672532"/>
              <a:gd name="connsiteX15" fmla="*/ 5116401 w 5968313"/>
              <a:gd name="connsiteY15" fmla="*/ 4408372 h 4672532"/>
              <a:gd name="connsiteX16" fmla="*/ 5126561 w 5968313"/>
              <a:gd name="connsiteY16" fmla="*/ 4367732 h 4672532"/>
              <a:gd name="connsiteX17" fmla="*/ 5035121 w 5968313"/>
              <a:gd name="connsiteY17" fmla="*/ 4418532 h 4672532"/>
              <a:gd name="connsiteX18" fmla="*/ 4882721 w 5968313"/>
              <a:gd name="connsiteY18" fmla="*/ 4479492 h 4672532"/>
              <a:gd name="connsiteX19" fmla="*/ 4730321 w 5968313"/>
              <a:gd name="connsiteY19" fmla="*/ 4540452 h 4672532"/>
              <a:gd name="connsiteX20" fmla="*/ 4598241 w 5968313"/>
              <a:gd name="connsiteY20" fmla="*/ 4560772 h 4672532"/>
              <a:gd name="connsiteX21" fmla="*/ 4638881 w 5968313"/>
              <a:gd name="connsiteY21" fmla="*/ 4469332 h 4672532"/>
              <a:gd name="connsiteX22" fmla="*/ 4659201 w 5968313"/>
              <a:gd name="connsiteY22" fmla="*/ 4418532 h 4672532"/>
              <a:gd name="connsiteX23" fmla="*/ 4669361 w 5968313"/>
              <a:gd name="connsiteY23" fmla="*/ 4388052 h 4672532"/>
              <a:gd name="connsiteX24" fmla="*/ 4689681 w 5968313"/>
              <a:gd name="connsiteY24" fmla="*/ 4357572 h 4672532"/>
              <a:gd name="connsiteX25" fmla="*/ 4699841 w 5968313"/>
              <a:gd name="connsiteY25" fmla="*/ 4286452 h 4672532"/>
              <a:gd name="connsiteX26" fmla="*/ 4638881 w 5968313"/>
              <a:gd name="connsiteY26" fmla="*/ 4316932 h 4672532"/>
              <a:gd name="connsiteX27" fmla="*/ 4557601 w 5968313"/>
              <a:gd name="connsiteY27" fmla="*/ 4377892 h 4672532"/>
              <a:gd name="connsiteX28" fmla="*/ 4496641 w 5968313"/>
              <a:gd name="connsiteY28" fmla="*/ 4438852 h 4672532"/>
              <a:gd name="connsiteX29" fmla="*/ 4405201 w 5968313"/>
              <a:gd name="connsiteY29" fmla="*/ 4509972 h 4672532"/>
              <a:gd name="connsiteX30" fmla="*/ 4273121 w 5968313"/>
              <a:gd name="connsiteY30" fmla="*/ 4621732 h 4672532"/>
              <a:gd name="connsiteX31" fmla="*/ 4283281 w 5968313"/>
              <a:gd name="connsiteY31" fmla="*/ 4570932 h 4672532"/>
              <a:gd name="connsiteX32" fmla="*/ 4262961 w 5968313"/>
              <a:gd name="connsiteY32" fmla="*/ 4520132 h 4672532"/>
              <a:gd name="connsiteX33" fmla="*/ 4222321 w 5968313"/>
              <a:gd name="connsiteY33" fmla="*/ 4530292 h 4672532"/>
              <a:gd name="connsiteX34" fmla="*/ 4151201 w 5968313"/>
              <a:gd name="connsiteY34" fmla="*/ 4550612 h 4672532"/>
              <a:gd name="connsiteX35" fmla="*/ 4008961 w 5968313"/>
              <a:gd name="connsiteY35" fmla="*/ 4581092 h 4672532"/>
              <a:gd name="connsiteX36" fmla="*/ 3937841 w 5968313"/>
              <a:gd name="connsiteY36" fmla="*/ 4591252 h 4672532"/>
              <a:gd name="connsiteX37" fmla="*/ 3917521 w 5968313"/>
              <a:gd name="connsiteY37" fmla="*/ 4530292 h 4672532"/>
              <a:gd name="connsiteX38" fmla="*/ 3907361 w 5968313"/>
              <a:gd name="connsiteY38" fmla="*/ 4489652 h 4672532"/>
              <a:gd name="connsiteX39" fmla="*/ 3836241 w 5968313"/>
              <a:gd name="connsiteY39" fmla="*/ 4469332 h 4672532"/>
              <a:gd name="connsiteX40" fmla="*/ 3846401 w 5968313"/>
              <a:gd name="connsiteY40" fmla="*/ 4428692 h 4672532"/>
              <a:gd name="connsiteX41" fmla="*/ 3815921 w 5968313"/>
              <a:gd name="connsiteY41" fmla="*/ 4438852 h 4672532"/>
              <a:gd name="connsiteX42" fmla="*/ 3765121 w 5968313"/>
              <a:gd name="connsiteY42" fmla="*/ 4469332 h 4672532"/>
              <a:gd name="connsiteX43" fmla="*/ 3673681 w 5968313"/>
              <a:gd name="connsiteY43" fmla="*/ 4489652 h 4672532"/>
              <a:gd name="connsiteX44" fmla="*/ 3714321 w 5968313"/>
              <a:gd name="connsiteY44" fmla="*/ 4449012 h 4672532"/>
              <a:gd name="connsiteX45" fmla="*/ 3744801 w 5968313"/>
              <a:gd name="connsiteY45" fmla="*/ 4408372 h 4672532"/>
              <a:gd name="connsiteX46" fmla="*/ 3694001 w 5968313"/>
              <a:gd name="connsiteY46" fmla="*/ 4428692 h 4672532"/>
              <a:gd name="connsiteX47" fmla="*/ 3653361 w 5968313"/>
              <a:gd name="connsiteY47" fmla="*/ 4438852 h 4672532"/>
              <a:gd name="connsiteX48" fmla="*/ 3480641 w 5968313"/>
              <a:gd name="connsiteY48" fmla="*/ 4530292 h 4672532"/>
              <a:gd name="connsiteX49" fmla="*/ 3419681 w 5968313"/>
              <a:gd name="connsiteY49" fmla="*/ 4560772 h 4672532"/>
              <a:gd name="connsiteX50" fmla="*/ 3358721 w 5968313"/>
              <a:gd name="connsiteY50" fmla="*/ 4601412 h 4672532"/>
              <a:gd name="connsiteX51" fmla="*/ 3307921 w 5968313"/>
              <a:gd name="connsiteY51" fmla="*/ 4581092 h 4672532"/>
              <a:gd name="connsiteX52" fmla="*/ 3348561 w 5968313"/>
              <a:gd name="connsiteY52" fmla="*/ 4459172 h 4672532"/>
              <a:gd name="connsiteX53" fmla="*/ 3358721 w 5968313"/>
              <a:gd name="connsiteY53" fmla="*/ 4398212 h 4672532"/>
              <a:gd name="connsiteX54" fmla="*/ 3399361 w 5968313"/>
              <a:gd name="connsiteY54" fmla="*/ 4306772 h 4672532"/>
              <a:gd name="connsiteX55" fmla="*/ 3409521 w 5968313"/>
              <a:gd name="connsiteY55" fmla="*/ 4276292 h 4672532"/>
              <a:gd name="connsiteX56" fmla="*/ 3419681 w 5968313"/>
              <a:gd name="connsiteY56" fmla="*/ 4174692 h 4672532"/>
              <a:gd name="connsiteX57" fmla="*/ 3368881 w 5968313"/>
              <a:gd name="connsiteY57" fmla="*/ 4225492 h 4672532"/>
              <a:gd name="connsiteX58" fmla="*/ 3338401 w 5968313"/>
              <a:gd name="connsiteY58" fmla="*/ 4266132 h 4672532"/>
              <a:gd name="connsiteX59" fmla="*/ 3277441 w 5968313"/>
              <a:gd name="connsiteY59" fmla="*/ 4306772 h 4672532"/>
              <a:gd name="connsiteX60" fmla="*/ 3114881 w 5968313"/>
              <a:gd name="connsiteY60" fmla="*/ 4418532 h 4672532"/>
              <a:gd name="connsiteX61" fmla="*/ 2952321 w 5968313"/>
              <a:gd name="connsiteY61" fmla="*/ 4509972 h 4672532"/>
              <a:gd name="connsiteX62" fmla="*/ 2830401 w 5968313"/>
              <a:gd name="connsiteY62" fmla="*/ 4581092 h 4672532"/>
              <a:gd name="connsiteX63" fmla="*/ 2799921 w 5968313"/>
              <a:gd name="connsiteY63" fmla="*/ 4591252 h 4672532"/>
              <a:gd name="connsiteX64" fmla="*/ 2810081 w 5968313"/>
              <a:gd name="connsiteY64" fmla="*/ 4560772 h 4672532"/>
              <a:gd name="connsiteX65" fmla="*/ 2820241 w 5968313"/>
              <a:gd name="connsiteY65" fmla="*/ 4520132 h 4672532"/>
              <a:gd name="connsiteX66" fmla="*/ 2647521 w 5968313"/>
              <a:gd name="connsiteY66" fmla="*/ 4560772 h 4672532"/>
              <a:gd name="connsiteX67" fmla="*/ 2474801 w 5968313"/>
              <a:gd name="connsiteY67" fmla="*/ 4601412 h 4672532"/>
              <a:gd name="connsiteX68" fmla="*/ 2332561 w 5968313"/>
              <a:gd name="connsiteY68" fmla="*/ 4621732 h 4672532"/>
              <a:gd name="connsiteX69" fmla="*/ 2352881 w 5968313"/>
              <a:gd name="connsiteY69" fmla="*/ 4591252 h 4672532"/>
              <a:gd name="connsiteX70" fmla="*/ 2403681 w 5968313"/>
              <a:gd name="connsiteY70" fmla="*/ 4499812 h 4672532"/>
              <a:gd name="connsiteX71" fmla="*/ 2342721 w 5968313"/>
              <a:gd name="connsiteY71" fmla="*/ 4520132 h 4672532"/>
              <a:gd name="connsiteX72" fmla="*/ 2312241 w 5968313"/>
              <a:gd name="connsiteY72" fmla="*/ 4540452 h 4672532"/>
              <a:gd name="connsiteX73" fmla="*/ 2200481 w 5968313"/>
              <a:gd name="connsiteY73" fmla="*/ 4520132 h 4672532"/>
              <a:gd name="connsiteX74" fmla="*/ 2210641 w 5968313"/>
              <a:gd name="connsiteY74" fmla="*/ 4489652 h 4672532"/>
              <a:gd name="connsiteX75" fmla="*/ 2109041 w 5968313"/>
              <a:gd name="connsiteY75" fmla="*/ 4530292 h 4672532"/>
              <a:gd name="connsiteX76" fmla="*/ 1966801 w 5968313"/>
              <a:gd name="connsiteY76" fmla="*/ 4570932 h 4672532"/>
              <a:gd name="connsiteX77" fmla="*/ 1936321 w 5968313"/>
              <a:gd name="connsiteY77" fmla="*/ 4560772 h 4672532"/>
              <a:gd name="connsiteX78" fmla="*/ 1855041 w 5968313"/>
              <a:gd name="connsiteY78" fmla="*/ 4591252 h 4672532"/>
              <a:gd name="connsiteX79" fmla="*/ 1804241 w 5968313"/>
              <a:gd name="connsiteY79" fmla="*/ 4601412 h 4672532"/>
              <a:gd name="connsiteX80" fmla="*/ 1824561 w 5968313"/>
              <a:gd name="connsiteY80" fmla="*/ 4570932 h 4672532"/>
              <a:gd name="connsiteX81" fmla="*/ 1834721 w 5968313"/>
              <a:gd name="connsiteY81" fmla="*/ 4540452 h 4672532"/>
              <a:gd name="connsiteX82" fmla="*/ 1865201 w 5968313"/>
              <a:gd name="connsiteY82" fmla="*/ 4499812 h 4672532"/>
              <a:gd name="connsiteX83" fmla="*/ 1885521 w 5968313"/>
              <a:gd name="connsiteY83" fmla="*/ 4469332 h 4672532"/>
              <a:gd name="connsiteX84" fmla="*/ 1773761 w 5968313"/>
              <a:gd name="connsiteY84" fmla="*/ 4540452 h 4672532"/>
              <a:gd name="connsiteX85" fmla="*/ 1794081 w 5968313"/>
              <a:gd name="connsiteY85" fmla="*/ 4509972 h 4672532"/>
              <a:gd name="connsiteX86" fmla="*/ 1855041 w 5968313"/>
              <a:gd name="connsiteY86" fmla="*/ 4438852 h 4672532"/>
              <a:gd name="connsiteX87" fmla="*/ 1956641 w 5968313"/>
              <a:gd name="connsiteY87" fmla="*/ 4337252 h 4672532"/>
              <a:gd name="connsiteX88" fmla="*/ 1976961 w 5968313"/>
              <a:gd name="connsiteY88" fmla="*/ 4296612 h 4672532"/>
              <a:gd name="connsiteX89" fmla="*/ 2007441 w 5968313"/>
              <a:gd name="connsiteY89" fmla="*/ 4266132 h 4672532"/>
              <a:gd name="connsiteX90" fmla="*/ 2017601 w 5968313"/>
              <a:gd name="connsiteY90" fmla="*/ 4235652 h 4672532"/>
              <a:gd name="connsiteX91" fmla="*/ 1976961 w 5968313"/>
              <a:gd name="connsiteY91" fmla="*/ 4296612 h 4672532"/>
              <a:gd name="connsiteX92" fmla="*/ 1905841 w 5968313"/>
              <a:gd name="connsiteY92" fmla="*/ 4327092 h 4672532"/>
              <a:gd name="connsiteX93" fmla="*/ 1621361 w 5968313"/>
              <a:gd name="connsiteY93" fmla="*/ 4499812 h 4672532"/>
              <a:gd name="connsiteX94" fmla="*/ 1601041 w 5968313"/>
              <a:gd name="connsiteY94" fmla="*/ 4550612 h 4672532"/>
              <a:gd name="connsiteX95" fmla="*/ 1560401 w 5968313"/>
              <a:gd name="connsiteY95" fmla="*/ 4570932 h 4672532"/>
              <a:gd name="connsiteX96" fmla="*/ 1540081 w 5968313"/>
              <a:gd name="connsiteY96" fmla="*/ 4601412 h 4672532"/>
              <a:gd name="connsiteX97" fmla="*/ 1479121 w 5968313"/>
              <a:gd name="connsiteY97" fmla="*/ 4631892 h 4672532"/>
              <a:gd name="connsiteX98" fmla="*/ 1448641 w 5968313"/>
              <a:gd name="connsiteY98" fmla="*/ 4652212 h 4672532"/>
              <a:gd name="connsiteX99" fmla="*/ 1408001 w 5968313"/>
              <a:gd name="connsiteY99" fmla="*/ 4672532 h 4672532"/>
              <a:gd name="connsiteX100" fmla="*/ 1367361 w 5968313"/>
              <a:gd name="connsiteY100" fmla="*/ 4652212 h 4672532"/>
              <a:gd name="connsiteX101" fmla="*/ 1408001 w 5968313"/>
              <a:gd name="connsiteY101" fmla="*/ 4591252 h 4672532"/>
              <a:gd name="connsiteX102" fmla="*/ 1479121 w 5968313"/>
              <a:gd name="connsiteY102" fmla="*/ 4499812 h 4672532"/>
              <a:gd name="connsiteX103" fmla="*/ 1468961 w 5968313"/>
              <a:gd name="connsiteY103" fmla="*/ 4459172 h 4672532"/>
              <a:gd name="connsiteX104" fmla="*/ 1438481 w 5968313"/>
              <a:gd name="connsiteY104" fmla="*/ 4489652 h 4672532"/>
              <a:gd name="connsiteX105" fmla="*/ 1377521 w 5968313"/>
              <a:gd name="connsiteY105" fmla="*/ 4509972 h 4672532"/>
              <a:gd name="connsiteX106" fmla="*/ 1306401 w 5968313"/>
              <a:gd name="connsiteY106" fmla="*/ 4530292 h 4672532"/>
              <a:gd name="connsiteX107" fmla="*/ 1235281 w 5968313"/>
              <a:gd name="connsiteY107" fmla="*/ 4570932 h 4672532"/>
              <a:gd name="connsiteX108" fmla="*/ 1194641 w 5968313"/>
              <a:gd name="connsiteY108" fmla="*/ 4581092 h 4672532"/>
              <a:gd name="connsiteX109" fmla="*/ 1235281 w 5968313"/>
              <a:gd name="connsiteY109" fmla="*/ 4489652 h 4672532"/>
              <a:gd name="connsiteX110" fmla="*/ 1255601 w 5968313"/>
              <a:gd name="connsiteY110" fmla="*/ 4449012 h 4672532"/>
              <a:gd name="connsiteX111" fmla="*/ 1265761 w 5968313"/>
              <a:gd name="connsiteY111" fmla="*/ 4398212 h 4672532"/>
              <a:gd name="connsiteX112" fmla="*/ 1275921 w 5968313"/>
              <a:gd name="connsiteY112" fmla="*/ 4357572 h 4672532"/>
              <a:gd name="connsiteX113" fmla="*/ 1093041 w 5968313"/>
              <a:gd name="connsiteY113" fmla="*/ 4428692 h 4672532"/>
              <a:gd name="connsiteX114" fmla="*/ 1021921 w 5968313"/>
              <a:gd name="connsiteY114" fmla="*/ 4449012 h 4672532"/>
              <a:gd name="connsiteX115" fmla="*/ 930481 w 5968313"/>
              <a:gd name="connsiteY115" fmla="*/ 4479492 h 4672532"/>
              <a:gd name="connsiteX116" fmla="*/ 839041 w 5968313"/>
              <a:gd name="connsiteY116" fmla="*/ 4499812 h 4672532"/>
              <a:gd name="connsiteX117" fmla="*/ 808561 w 5968313"/>
              <a:gd name="connsiteY117" fmla="*/ 4489652 h 4672532"/>
              <a:gd name="connsiteX118" fmla="*/ 839041 w 5968313"/>
              <a:gd name="connsiteY118" fmla="*/ 4459172 h 4672532"/>
              <a:gd name="connsiteX119" fmla="*/ 767921 w 5968313"/>
              <a:gd name="connsiteY119" fmla="*/ 4499812 h 4672532"/>
              <a:gd name="connsiteX120" fmla="*/ 737441 w 5968313"/>
              <a:gd name="connsiteY120" fmla="*/ 4509972 h 4672532"/>
              <a:gd name="connsiteX121" fmla="*/ 757761 w 5968313"/>
              <a:gd name="connsiteY121" fmla="*/ 4469332 h 4672532"/>
              <a:gd name="connsiteX122" fmla="*/ 706961 w 5968313"/>
              <a:gd name="connsiteY122" fmla="*/ 4479492 h 4672532"/>
              <a:gd name="connsiteX123" fmla="*/ 666321 w 5968313"/>
              <a:gd name="connsiteY123" fmla="*/ 4499812 h 4672532"/>
              <a:gd name="connsiteX124" fmla="*/ 605361 w 5968313"/>
              <a:gd name="connsiteY124" fmla="*/ 4520132 h 4672532"/>
              <a:gd name="connsiteX125" fmla="*/ 463121 w 5968313"/>
              <a:gd name="connsiteY125" fmla="*/ 4550612 h 4672532"/>
              <a:gd name="connsiteX126" fmla="*/ 524081 w 5968313"/>
              <a:gd name="connsiteY126" fmla="*/ 4449012 h 4672532"/>
              <a:gd name="connsiteX127" fmla="*/ 473281 w 5968313"/>
              <a:gd name="connsiteY127" fmla="*/ 4428692 h 4672532"/>
              <a:gd name="connsiteX128" fmla="*/ 361521 w 5968313"/>
              <a:gd name="connsiteY128" fmla="*/ 4469332 h 4672532"/>
              <a:gd name="connsiteX129" fmla="*/ 219281 w 5968313"/>
              <a:gd name="connsiteY129" fmla="*/ 4509972 h 4672532"/>
              <a:gd name="connsiteX130" fmla="*/ 107521 w 5968313"/>
              <a:gd name="connsiteY130" fmla="*/ 4540452 h 4672532"/>
              <a:gd name="connsiteX131" fmla="*/ 127841 w 5968313"/>
              <a:gd name="connsiteY131" fmla="*/ 4509972 h 4672532"/>
              <a:gd name="connsiteX132" fmla="*/ 148161 w 5968313"/>
              <a:gd name="connsiteY132" fmla="*/ 4469332 h 4672532"/>
              <a:gd name="connsiteX133" fmla="*/ 87201 w 5968313"/>
              <a:gd name="connsiteY133" fmla="*/ 4489652 h 4672532"/>
              <a:gd name="connsiteX134" fmla="*/ 41754 w 5968313"/>
              <a:gd name="connsiteY134" fmla="*/ 4498805 h 4672532"/>
              <a:gd name="connsiteX135" fmla="*/ 0 w 5968313"/>
              <a:gd name="connsiteY135" fmla="*/ 4508943 h 467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968313" h="4672532">
                <a:moveTo>
                  <a:pt x="0" y="0"/>
                </a:moveTo>
                <a:lnTo>
                  <a:pt x="5968313" y="0"/>
                </a:lnTo>
                <a:lnTo>
                  <a:pt x="5968313" y="4434792"/>
                </a:lnTo>
                <a:lnTo>
                  <a:pt x="5946021" y="4446426"/>
                </a:lnTo>
                <a:cubicBezTo>
                  <a:pt x="5924229" y="4462851"/>
                  <a:pt x="5933059" y="4470746"/>
                  <a:pt x="5919041" y="4428692"/>
                </a:cubicBezTo>
                <a:lnTo>
                  <a:pt x="5929201" y="4398212"/>
                </a:lnTo>
                <a:cubicBezTo>
                  <a:pt x="5952908" y="4327092"/>
                  <a:pt x="5956294" y="4357572"/>
                  <a:pt x="5939361" y="4306772"/>
                </a:cubicBezTo>
                <a:cubicBezTo>
                  <a:pt x="5844646" y="4369915"/>
                  <a:pt x="5911470" y="4327466"/>
                  <a:pt x="5695521" y="4428692"/>
                </a:cubicBezTo>
                <a:cubicBezTo>
                  <a:pt x="5658468" y="4446060"/>
                  <a:pt x="5622582" y="4466552"/>
                  <a:pt x="5583761" y="4479492"/>
                </a:cubicBezTo>
                <a:cubicBezTo>
                  <a:pt x="5382320" y="4546639"/>
                  <a:pt x="5419056" y="4586961"/>
                  <a:pt x="5370401" y="4489652"/>
                </a:cubicBezTo>
                <a:cubicBezTo>
                  <a:pt x="5360241" y="4493039"/>
                  <a:pt x="5349765" y="4495593"/>
                  <a:pt x="5339921" y="4499812"/>
                </a:cubicBezTo>
                <a:cubicBezTo>
                  <a:pt x="5296572" y="4518390"/>
                  <a:pt x="5212939" y="4574456"/>
                  <a:pt x="5177361" y="4560772"/>
                </a:cubicBezTo>
                <a:cubicBezTo>
                  <a:pt x="5148738" y="4549763"/>
                  <a:pt x="5174639" y="4499084"/>
                  <a:pt x="5167201" y="4469332"/>
                </a:cubicBezTo>
                <a:cubicBezTo>
                  <a:pt x="5164239" y="4457486"/>
                  <a:pt x="5153654" y="4449012"/>
                  <a:pt x="5146881" y="4438852"/>
                </a:cubicBezTo>
                <a:cubicBezTo>
                  <a:pt x="5133334" y="4445625"/>
                  <a:pt x="5120162" y="4453206"/>
                  <a:pt x="5106241" y="4459172"/>
                </a:cubicBezTo>
                <a:cubicBezTo>
                  <a:pt x="5042842" y="4486343"/>
                  <a:pt x="5092056" y="4457062"/>
                  <a:pt x="5116401" y="4408372"/>
                </a:cubicBezTo>
                <a:cubicBezTo>
                  <a:pt x="5122646" y="4395883"/>
                  <a:pt x="5123174" y="4381279"/>
                  <a:pt x="5126561" y="4367732"/>
                </a:cubicBezTo>
                <a:cubicBezTo>
                  <a:pt x="5068258" y="4396883"/>
                  <a:pt x="5098908" y="4380260"/>
                  <a:pt x="5035121" y="4418532"/>
                </a:cubicBezTo>
                <a:cubicBezTo>
                  <a:pt x="4988205" y="4446682"/>
                  <a:pt x="4932897" y="4457676"/>
                  <a:pt x="4882721" y="4479492"/>
                </a:cubicBezTo>
                <a:cubicBezTo>
                  <a:pt x="4795649" y="4517350"/>
                  <a:pt x="4817332" y="4523050"/>
                  <a:pt x="4730321" y="4540452"/>
                </a:cubicBezTo>
                <a:cubicBezTo>
                  <a:pt x="4686641" y="4549188"/>
                  <a:pt x="4641216" y="4572492"/>
                  <a:pt x="4598241" y="4560772"/>
                </a:cubicBezTo>
                <a:cubicBezTo>
                  <a:pt x="4592272" y="4559144"/>
                  <a:pt x="4636908" y="4473771"/>
                  <a:pt x="4638881" y="4469332"/>
                </a:cubicBezTo>
                <a:cubicBezTo>
                  <a:pt x="4646288" y="4452666"/>
                  <a:pt x="4652797" y="4435609"/>
                  <a:pt x="4659201" y="4418532"/>
                </a:cubicBezTo>
                <a:cubicBezTo>
                  <a:pt x="4662961" y="4408504"/>
                  <a:pt x="4664572" y="4397631"/>
                  <a:pt x="4669361" y="4388052"/>
                </a:cubicBezTo>
                <a:cubicBezTo>
                  <a:pt x="4674822" y="4377130"/>
                  <a:pt x="4686172" y="4369268"/>
                  <a:pt x="4689681" y="4357572"/>
                </a:cubicBezTo>
                <a:cubicBezTo>
                  <a:pt x="4696562" y="4334635"/>
                  <a:pt x="4696454" y="4310159"/>
                  <a:pt x="4699841" y="4286452"/>
                </a:cubicBezTo>
                <a:cubicBezTo>
                  <a:pt x="4660450" y="4312713"/>
                  <a:pt x="4680945" y="4302911"/>
                  <a:pt x="4638881" y="4316932"/>
                </a:cubicBezTo>
                <a:cubicBezTo>
                  <a:pt x="4606752" y="4327642"/>
                  <a:pt x="4583314" y="4355852"/>
                  <a:pt x="4557601" y="4377892"/>
                </a:cubicBezTo>
                <a:cubicBezTo>
                  <a:pt x="4535782" y="4396594"/>
                  <a:pt x="4516961" y="4418532"/>
                  <a:pt x="4496641" y="4438852"/>
                </a:cubicBezTo>
                <a:cubicBezTo>
                  <a:pt x="4469337" y="4466156"/>
                  <a:pt x="4435087" y="4485520"/>
                  <a:pt x="4405201" y="4509972"/>
                </a:cubicBezTo>
                <a:cubicBezTo>
                  <a:pt x="4360565" y="4546493"/>
                  <a:pt x="4324705" y="4595940"/>
                  <a:pt x="4273121" y="4621732"/>
                </a:cubicBezTo>
                <a:cubicBezTo>
                  <a:pt x="4257675" y="4629455"/>
                  <a:pt x="4284999" y="4588115"/>
                  <a:pt x="4283281" y="4570932"/>
                </a:cubicBezTo>
                <a:cubicBezTo>
                  <a:pt x="4281466" y="4552785"/>
                  <a:pt x="4269734" y="4537065"/>
                  <a:pt x="4262961" y="4520132"/>
                </a:cubicBezTo>
                <a:cubicBezTo>
                  <a:pt x="4249414" y="4523519"/>
                  <a:pt x="4235793" y="4526618"/>
                  <a:pt x="4222321" y="4530292"/>
                </a:cubicBezTo>
                <a:cubicBezTo>
                  <a:pt x="4198534" y="4536779"/>
                  <a:pt x="4175120" y="4544632"/>
                  <a:pt x="4151201" y="4550612"/>
                </a:cubicBezTo>
                <a:cubicBezTo>
                  <a:pt x="4137887" y="4553941"/>
                  <a:pt x="4037846" y="4576278"/>
                  <a:pt x="4008961" y="4581092"/>
                </a:cubicBezTo>
                <a:cubicBezTo>
                  <a:pt x="3985339" y="4585029"/>
                  <a:pt x="3961548" y="4587865"/>
                  <a:pt x="3937841" y="4591252"/>
                </a:cubicBezTo>
                <a:cubicBezTo>
                  <a:pt x="3931068" y="4570932"/>
                  <a:pt x="3923676" y="4550808"/>
                  <a:pt x="3917521" y="4530292"/>
                </a:cubicBezTo>
                <a:cubicBezTo>
                  <a:pt x="3913509" y="4516917"/>
                  <a:pt x="3920196" y="4495153"/>
                  <a:pt x="3907361" y="4489652"/>
                </a:cubicBezTo>
                <a:cubicBezTo>
                  <a:pt x="3819281" y="4451903"/>
                  <a:pt x="3861523" y="4545177"/>
                  <a:pt x="3836241" y="4469332"/>
                </a:cubicBezTo>
                <a:cubicBezTo>
                  <a:pt x="3839628" y="4455785"/>
                  <a:pt x="3854147" y="4440310"/>
                  <a:pt x="3846401" y="4428692"/>
                </a:cubicBezTo>
                <a:cubicBezTo>
                  <a:pt x="3840460" y="4419781"/>
                  <a:pt x="3825500" y="4434063"/>
                  <a:pt x="3815921" y="4438852"/>
                </a:cubicBezTo>
                <a:cubicBezTo>
                  <a:pt x="3798258" y="4447683"/>
                  <a:pt x="3782054" y="4459172"/>
                  <a:pt x="3765121" y="4469332"/>
                </a:cubicBezTo>
                <a:cubicBezTo>
                  <a:pt x="3734641" y="4476105"/>
                  <a:pt x="3702671" y="4501248"/>
                  <a:pt x="3673681" y="4489652"/>
                </a:cubicBezTo>
                <a:cubicBezTo>
                  <a:pt x="3655893" y="4482537"/>
                  <a:pt x="3701705" y="4463430"/>
                  <a:pt x="3714321" y="4449012"/>
                </a:cubicBezTo>
                <a:cubicBezTo>
                  <a:pt x="3725472" y="4436268"/>
                  <a:pt x="3734641" y="4421919"/>
                  <a:pt x="3744801" y="4408372"/>
                </a:cubicBezTo>
                <a:cubicBezTo>
                  <a:pt x="3727868" y="4415145"/>
                  <a:pt x="3711303" y="4422925"/>
                  <a:pt x="3694001" y="4428692"/>
                </a:cubicBezTo>
                <a:cubicBezTo>
                  <a:pt x="3680754" y="4433108"/>
                  <a:pt x="3666250" y="4433481"/>
                  <a:pt x="3653361" y="4438852"/>
                </a:cubicBezTo>
                <a:cubicBezTo>
                  <a:pt x="3601715" y="4460371"/>
                  <a:pt x="3528550" y="4504740"/>
                  <a:pt x="3480641" y="4530292"/>
                </a:cubicBezTo>
                <a:cubicBezTo>
                  <a:pt x="3460595" y="4540983"/>
                  <a:pt x="3439305" y="4549325"/>
                  <a:pt x="3419681" y="4560772"/>
                </a:cubicBezTo>
                <a:cubicBezTo>
                  <a:pt x="3398586" y="4573077"/>
                  <a:pt x="3382749" y="4597043"/>
                  <a:pt x="3358721" y="4601412"/>
                </a:cubicBezTo>
                <a:cubicBezTo>
                  <a:pt x="3340777" y="4604674"/>
                  <a:pt x="3324854" y="4587865"/>
                  <a:pt x="3307921" y="4581092"/>
                </a:cubicBezTo>
                <a:cubicBezTo>
                  <a:pt x="3307921" y="4581092"/>
                  <a:pt x="3337096" y="4500447"/>
                  <a:pt x="3348561" y="4459172"/>
                </a:cubicBezTo>
                <a:cubicBezTo>
                  <a:pt x="3354075" y="4439323"/>
                  <a:pt x="3355334" y="4418532"/>
                  <a:pt x="3358721" y="4398212"/>
                </a:cubicBezTo>
                <a:cubicBezTo>
                  <a:pt x="3381811" y="4352033"/>
                  <a:pt x="3379902" y="4358662"/>
                  <a:pt x="3399361" y="4306772"/>
                </a:cubicBezTo>
                <a:cubicBezTo>
                  <a:pt x="3403121" y="4296744"/>
                  <a:pt x="3407893" y="4286877"/>
                  <a:pt x="3409521" y="4276292"/>
                </a:cubicBezTo>
                <a:cubicBezTo>
                  <a:pt x="3414696" y="4242652"/>
                  <a:pt x="3416294" y="4208559"/>
                  <a:pt x="3419681" y="4174692"/>
                </a:cubicBezTo>
                <a:cubicBezTo>
                  <a:pt x="3402748" y="4191625"/>
                  <a:pt x="3384791" y="4207594"/>
                  <a:pt x="3368881" y="4225492"/>
                </a:cubicBezTo>
                <a:cubicBezTo>
                  <a:pt x="3357631" y="4238148"/>
                  <a:pt x="3351057" y="4254882"/>
                  <a:pt x="3338401" y="4266132"/>
                </a:cubicBezTo>
                <a:cubicBezTo>
                  <a:pt x="3320148" y="4282357"/>
                  <a:pt x="3297314" y="4292577"/>
                  <a:pt x="3277441" y="4306772"/>
                </a:cubicBezTo>
                <a:cubicBezTo>
                  <a:pt x="3127865" y="4413612"/>
                  <a:pt x="3265197" y="4324585"/>
                  <a:pt x="3114881" y="4418532"/>
                </a:cubicBezTo>
                <a:cubicBezTo>
                  <a:pt x="3062160" y="4451483"/>
                  <a:pt x="3007441" y="4481214"/>
                  <a:pt x="2952321" y="4509972"/>
                </a:cubicBezTo>
                <a:cubicBezTo>
                  <a:pt x="2830783" y="4573383"/>
                  <a:pt x="2926973" y="4503834"/>
                  <a:pt x="2830401" y="4581092"/>
                </a:cubicBezTo>
                <a:cubicBezTo>
                  <a:pt x="2820241" y="4584479"/>
                  <a:pt x="2807494" y="4598825"/>
                  <a:pt x="2799921" y="4591252"/>
                </a:cubicBezTo>
                <a:cubicBezTo>
                  <a:pt x="2792348" y="4583679"/>
                  <a:pt x="2807139" y="4571070"/>
                  <a:pt x="2810081" y="4560772"/>
                </a:cubicBezTo>
                <a:cubicBezTo>
                  <a:pt x="2813917" y="4547346"/>
                  <a:pt x="2816854" y="4533679"/>
                  <a:pt x="2820241" y="4520132"/>
                </a:cubicBezTo>
                <a:cubicBezTo>
                  <a:pt x="2739630" y="4547002"/>
                  <a:pt x="2818932" y="4521815"/>
                  <a:pt x="2647521" y="4560772"/>
                </a:cubicBezTo>
                <a:cubicBezTo>
                  <a:pt x="2584550" y="4575084"/>
                  <a:pt x="2539166" y="4590218"/>
                  <a:pt x="2474801" y="4601412"/>
                </a:cubicBezTo>
                <a:cubicBezTo>
                  <a:pt x="2427615" y="4609618"/>
                  <a:pt x="2380290" y="4625709"/>
                  <a:pt x="2332561" y="4621732"/>
                </a:cubicBezTo>
                <a:cubicBezTo>
                  <a:pt x="2320392" y="4620718"/>
                  <a:pt x="2345784" y="4601188"/>
                  <a:pt x="2352881" y="4591252"/>
                </a:cubicBezTo>
                <a:cubicBezTo>
                  <a:pt x="2396814" y="4529746"/>
                  <a:pt x="2374368" y="4573094"/>
                  <a:pt x="2403681" y="4499812"/>
                </a:cubicBezTo>
                <a:cubicBezTo>
                  <a:pt x="2403681" y="4499812"/>
                  <a:pt x="2362294" y="4511433"/>
                  <a:pt x="2342721" y="4520132"/>
                </a:cubicBezTo>
                <a:cubicBezTo>
                  <a:pt x="2331563" y="4525091"/>
                  <a:pt x="2322401" y="4533679"/>
                  <a:pt x="2312241" y="4540452"/>
                </a:cubicBezTo>
                <a:cubicBezTo>
                  <a:pt x="2147091" y="4565860"/>
                  <a:pt x="2166395" y="4599667"/>
                  <a:pt x="2200481" y="4520132"/>
                </a:cubicBezTo>
                <a:cubicBezTo>
                  <a:pt x="2204700" y="4510288"/>
                  <a:pt x="2207254" y="4499812"/>
                  <a:pt x="2210641" y="4489652"/>
                </a:cubicBezTo>
                <a:cubicBezTo>
                  <a:pt x="2115333" y="4537306"/>
                  <a:pt x="2234588" y="4480073"/>
                  <a:pt x="2109041" y="4530292"/>
                </a:cubicBezTo>
                <a:cubicBezTo>
                  <a:pt x="2034823" y="4559979"/>
                  <a:pt x="2089378" y="4561503"/>
                  <a:pt x="1966801" y="4570932"/>
                </a:cubicBezTo>
                <a:cubicBezTo>
                  <a:pt x="1956123" y="4571753"/>
                  <a:pt x="1946481" y="4564159"/>
                  <a:pt x="1936321" y="4560772"/>
                </a:cubicBezTo>
                <a:cubicBezTo>
                  <a:pt x="1889193" y="4584336"/>
                  <a:pt x="1904841" y="4580185"/>
                  <a:pt x="1855041" y="4591252"/>
                </a:cubicBezTo>
                <a:cubicBezTo>
                  <a:pt x="1838184" y="4594998"/>
                  <a:pt x="1818609" y="4610991"/>
                  <a:pt x="1804241" y="4601412"/>
                </a:cubicBezTo>
                <a:cubicBezTo>
                  <a:pt x="1794081" y="4594639"/>
                  <a:pt x="1819100" y="4581854"/>
                  <a:pt x="1824561" y="4570932"/>
                </a:cubicBezTo>
                <a:cubicBezTo>
                  <a:pt x="1829350" y="4561353"/>
                  <a:pt x="1829408" y="4549751"/>
                  <a:pt x="1834721" y="4540452"/>
                </a:cubicBezTo>
                <a:cubicBezTo>
                  <a:pt x="1843122" y="4525750"/>
                  <a:pt x="1855359" y="4513591"/>
                  <a:pt x="1865201" y="4499812"/>
                </a:cubicBezTo>
                <a:cubicBezTo>
                  <a:pt x="1872298" y="4489876"/>
                  <a:pt x="1878748" y="4479492"/>
                  <a:pt x="1885521" y="4469332"/>
                </a:cubicBezTo>
                <a:cubicBezTo>
                  <a:pt x="1885521" y="4469332"/>
                  <a:pt x="1814112" y="4522518"/>
                  <a:pt x="1773761" y="4540452"/>
                </a:cubicBezTo>
                <a:cubicBezTo>
                  <a:pt x="1762603" y="4545411"/>
                  <a:pt x="1787308" y="4520132"/>
                  <a:pt x="1794081" y="4509972"/>
                </a:cubicBezTo>
                <a:cubicBezTo>
                  <a:pt x="1840992" y="4478698"/>
                  <a:pt x="1818279" y="4500123"/>
                  <a:pt x="1855041" y="4438852"/>
                </a:cubicBezTo>
                <a:cubicBezTo>
                  <a:pt x="1879683" y="4397783"/>
                  <a:pt x="1925472" y="4373616"/>
                  <a:pt x="1956641" y="4337252"/>
                </a:cubicBezTo>
                <a:cubicBezTo>
                  <a:pt x="1966498" y="4325753"/>
                  <a:pt x="1968158" y="4308937"/>
                  <a:pt x="1976961" y="4296612"/>
                </a:cubicBezTo>
                <a:cubicBezTo>
                  <a:pt x="1985312" y="4284920"/>
                  <a:pt x="1999471" y="4278087"/>
                  <a:pt x="2007441" y="4266132"/>
                </a:cubicBezTo>
                <a:cubicBezTo>
                  <a:pt x="2013382" y="4257221"/>
                  <a:pt x="2014214" y="4245812"/>
                  <a:pt x="2017601" y="4235652"/>
                </a:cubicBezTo>
                <a:cubicBezTo>
                  <a:pt x="2025324" y="4212484"/>
                  <a:pt x="1990508" y="4276292"/>
                  <a:pt x="1976961" y="4296612"/>
                </a:cubicBezTo>
                <a:cubicBezTo>
                  <a:pt x="1926742" y="4321721"/>
                  <a:pt x="1950689" y="4312143"/>
                  <a:pt x="1905841" y="4327092"/>
                </a:cubicBezTo>
                <a:cubicBezTo>
                  <a:pt x="1829423" y="4352565"/>
                  <a:pt x="1670393" y="4456228"/>
                  <a:pt x="1621361" y="4499812"/>
                </a:cubicBezTo>
                <a:cubicBezTo>
                  <a:pt x="1607730" y="4511929"/>
                  <a:pt x="1612910" y="4536765"/>
                  <a:pt x="1601041" y="4550612"/>
                </a:cubicBezTo>
                <a:cubicBezTo>
                  <a:pt x="1591184" y="4562111"/>
                  <a:pt x="1572036" y="4561236"/>
                  <a:pt x="1560401" y="4570932"/>
                </a:cubicBezTo>
                <a:cubicBezTo>
                  <a:pt x="1551020" y="4578749"/>
                  <a:pt x="1546854" y="4591252"/>
                  <a:pt x="1540081" y="4601412"/>
                </a:cubicBezTo>
                <a:cubicBezTo>
                  <a:pt x="1452730" y="4659646"/>
                  <a:pt x="1563249" y="4589828"/>
                  <a:pt x="1479121" y="4631892"/>
                </a:cubicBezTo>
                <a:cubicBezTo>
                  <a:pt x="1468199" y="4637353"/>
                  <a:pt x="1459243" y="4646154"/>
                  <a:pt x="1448641" y="4652212"/>
                </a:cubicBezTo>
                <a:cubicBezTo>
                  <a:pt x="1435491" y="4659726"/>
                  <a:pt x="1423147" y="4672532"/>
                  <a:pt x="1408001" y="4672532"/>
                </a:cubicBezTo>
                <a:cubicBezTo>
                  <a:pt x="1392855" y="4672532"/>
                  <a:pt x="1380908" y="4658985"/>
                  <a:pt x="1367361" y="4652212"/>
                </a:cubicBezTo>
                <a:cubicBezTo>
                  <a:pt x="1367361" y="4652212"/>
                  <a:pt x="1393008" y="4610529"/>
                  <a:pt x="1408001" y="4591252"/>
                </a:cubicBezTo>
                <a:cubicBezTo>
                  <a:pt x="1436806" y="4554218"/>
                  <a:pt x="1462710" y="4554517"/>
                  <a:pt x="1479121" y="4499812"/>
                </a:cubicBezTo>
                <a:cubicBezTo>
                  <a:pt x="1483133" y="4486437"/>
                  <a:pt x="1482508" y="4462559"/>
                  <a:pt x="1468961" y="4459172"/>
                </a:cubicBezTo>
                <a:cubicBezTo>
                  <a:pt x="1455022" y="4455687"/>
                  <a:pt x="1448641" y="4479492"/>
                  <a:pt x="1438481" y="4489652"/>
                </a:cubicBezTo>
                <a:cubicBezTo>
                  <a:pt x="1418161" y="4496425"/>
                  <a:pt x="1397993" y="4503673"/>
                  <a:pt x="1377521" y="4509972"/>
                </a:cubicBezTo>
                <a:cubicBezTo>
                  <a:pt x="1353956" y="4517223"/>
                  <a:pt x="1329063" y="4520580"/>
                  <a:pt x="1306401" y="4530292"/>
                </a:cubicBezTo>
                <a:cubicBezTo>
                  <a:pt x="1281304" y="4541048"/>
                  <a:pt x="1258988" y="4557385"/>
                  <a:pt x="1235281" y="4570932"/>
                </a:cubicBezTo>
                <a:lnTo>
                  <a:pt x="1194641" y="4581092"/>
                </a:lnTo>
                <a:cubicBezTo>
                  <a:pt x="1165076" y="4588483"/>
                  <a:pt x="1233720" y="4492384"/>
                  <a:pt x="1235281" y="4489652"/>
                </a:cubicBezTo>
                <a:cubicBezTo>
                  <a:pt x="1242795" y="4476502"/>
                  <a:pt x="1250812" y="4463380"/>
                  <a:pt x="1255601" y="4449012"/>
                </a:cubicBezTo>
                <a:cubicBezTo>
                  <a:pt x="1261062" y="4432629"/>
                  <a:pt x="1262015" y="4415069"/>
                  <a:pt x="1265761" y="4398212"/>
                </a:cubicBezTo>
                <a:cubicBezTo>
                  <a:pt x="1268790" y="4384581"/>
                  <a:pt x="1272534" y="4371119"/>
                  <a:pt x="1275921" y="4357572"/>
                </a:cubicBezTo>
                <a:cubicBezTo>
                  <a:pt x="1202512" y="4406511"/>
                  <a:pt x="1249895" y="4378784"/>
                  <a:pt x="1093041" y="4428692"/>
                </a:cubicBezTo>
                <a:cubicBezTo>
                  <a:pt x="1069546" y="4436168"/>
                  <a:pt x="1045454" y="4441658"/>
                  <a:pt x="1021921" y="4449012"/>
                </a:cubicBezTo>
                <a:cubicBezTo>
                  <a:pt x="991255" y="4458595"/>
                  <a:pt x="961438" y="4470893"/>
                  <a:pt x="930481" y="4479492"/>
                </a:cubicBezTo>
                <a:cubicBezTo>
                  <a:pt x="900397" y="4487849"/>
                  <a:pt x="870157" y="4497219"/>
                  <a:pt x="839041" y="4499812"/>
                </a:cubicBezTo>
                <a:cubicBezTo>
                  <a:pt x="828368" y="4500701"/>
                  <a:pt x="808561" y="4500362"/>
                  <a:pt x="808561" y="4489652"/>
                </a:cubicBezTo>
                <a:cubicBezTo>
                  <a:pt x="808561" y="4475284"/>
                  <a:pt x="828881" y="4469332"/>
                  <a:pt x="839041" y="4459172"/>
                </a:cubicBezTo>
                <a:cubicBezTo>
                  <a:pt x="769155" y="4482467"/>
                  <a:pt x="854034" y="4450604"/>
                  <a:pt x="767921" y="4499812"/>
                </a:cubicBezTo>
                <a:cubicBezTo>
                  <a:pt x="758622" y="4505125"/>
                  <a:pt x="740828" y="4520132"/>
                  <a:pt x="737441" y="4509972"/>
                </a:cubicBezTo>
                <a:cubicBezTo>
                  <a:pt x="732652" y="4495604"/>
                  <a:pt x="750988" y="4482879"/>
                  <a:pt x="757761" y="4469332"/>
                </a:cubicBezTo>
                <a:cubicBezTo>
                  <a:pt x="740828" y="4472719"/>
                  <a:pt x="723344" y="4474031"/>
                  <a:pt x="706961" y="4479492"/>
                </a:cubicBezTo>
                <a:cubicBezTo>
                  <a:pt x="692593" y="4484281"/>
                  <a:pt x="680383" y="4494187"/>
                  <a:pt x="666321" y="4499812"/>
                </a:cubicBezTo>
                <a:cubicBezTo>
                  <a:pt x="646434" y="4507767"/>
                  <a:pt x="625877" y="4513977"/>
                  <a:pt x="605361" y="4520132"/>
                </a:cubicBezTo>
                <a:cubicBezTo>
                  <a:pt x="568288" y="4531254"/>
                  <a:pt x="486717" y="4545893"/>
                  <a:pt x="463121" y="4550612"/>
                </a:cubicBezTo>
                <a:cubicBezTo>
                  <a:pt x="424393" y="4558358"/>
                  <a:pt x="520801" y="4488371"/>
                  <a:pt x="524081" y="4449012"/>
                </a:cubicBezTo>
                <a:cubicBezTo>
                  <a:pt x="525596" y="4430837"/>
                  <a:pt x="490214" y="4435465"/>
                  <a:pt x="473281" y="4428692"/>
                </a:cubicBezTo>
                <a:cubicBezTo>
                  <a:pt x="387598" y="4453173"/>
                  <a:pt x="424213" y="4437986"/>
                  <a:pt x="361521" y="4469332"/>
                </a:cubicBezTo>
                <a:cubicBezTo>
                  <a:pt x="317416" y="4491384"/>
                  <a:pt x="266512" y="4495803"/>
                  <a:pt x="219281" y="4509972"/>
                </a:cubicBezTo>
                <a:cubicBezTo>
                  <a:pt x="219119" y="4510021"/>
                  <a:pt x="117099" y="4546837"/>
                  <a:pt x="107521" y="4540452"/>
                </a:cubicBezTo>
                <a:cubicBezTo>
                  <a:pt x="97361" y="4533679"/>
                  <a:pt x="121783" y="4520574"/>
                  <a:pt x="127841" y="4509972"/>
                </a:cubicBezTo>
                <a:cubicBezTo>
                  <a:pt x="135355" y="4496822"/>
                  <a:pt x="141388" y="4482879"/>
                  <a:pt x="148161" y="4469332"/>
                </a:cubicBezTo>
                <a:cubicBezTo>
                  <a:pt x="148161" y="4469332"/>
                  <a:pt x="107865" y="4484016"/>
                  <a:pt x="87201" y="4489652"/>
                </a:cubicBezTo>
                <a:cubicBezTo>
                  <a:pt x="75400" y="4492871"/>
                  <a:pt x="58622" y="4495670"/>
                  <a:pt x="41754" y="4498805"/>
                </a:cubicBezTo>
                <a:lnTo>
                  <a:pt x="0" y="4508943"/>
                </a:lnTo>
                <a:close/>
              </a:path>
            </a:pathLst>
          </a:cu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13D5272A-3797-49FF-B783-284D00E91F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rot="21090279">
            <a:off x="357026" y="3646056"/>
            <a:ext cx="6149068" cy="1765104"/>
          </a:xfrm>
          <a:custGeom>
            <a:avLst/>
            <a:gdLst>
              <a:gd name="connsiteX0" fmla="*/ 0 w 6772275"/>
              <a:gd name="connsiteY0" fmla="*/ 0 h 1943997"/>
              <a:gd name="connsiteX1" fmla="*/ 6772275 w 6772275"/>
              <a:gd name="connsiteY1" fmla="*/ 0 h 1943997"/>
              <a:gd name="connsiteX2" fmla="*/ 6772275 w 6772275"/>
              <a:gd name="connsiteY2" fmla="*/ 1824093 h 1943997"/>
              <a:gd name="connsiteX3" fmla="*/ 6751580 w 6772275"/>
              <a:gd name="connsiteY3" fmla="*/ 1833309 h 1943997"/>
              <a:gd name="connsiteX4" fmla="*/ 6705976 w 6772275"/>
              <a:gd name="connsiteY4" fmla="*/ 1838851 h 1943997"/>
              <a:gd name="connsiteX5" fmla="*/ 6689855 w 6772275"/>
              <a:gd name="connsiteY5" fmla="*/ 1828480 h 1943997"/>
              <a:gd name="connsiteX6" fmla="*/ 6688138 w 6772275"/>
              <a:gd name="connsiteY6" fmla="*/ 1824038 h 1943997"/>
              <a:gd name="connsiteX7" fmla="*/ 6685582 w 6772275"/>
              <a:gd name="connsiteY7" fmla="*/ 1825732 h 1943997"/>
              <a:gd name="connsiteX8" fmla="*/ 6677978 w 6772275"/>
              <a:gd name="connsiteY8" fmla="*/ 1820840 h 1943997"/>
              <a:gd name="connsiteX9" fmla="*/ 6657658 w 6772275"/>
              <a:gd name="connsiteY9" fmla="*/ 1780200 h 1943997"/>
              <a:gd name="connsiteX10" fmla="*/ 6576378 w 6772275"/>
              <a:gd name="connsiteY10" fmla="*/ 1831000 h 1943997"/>
              <a:gd name="connsiteX11" fmla="*/ 6515418 w 6772275"/>
              <a:gd name="connsiteY11" fmla="*/ 1861480 h 1943997"/>
              <a:gd name="connsiteX12" fmla="*/ 6470498 w 6772275"/>
              <a:gd name="connsiteY12" fmla="*/ 1890123 h 1943997"/>
              <a:gd name="connsiteX13" fmla="*/ 6462339 w 6772275"/>
              <a:gd name="connsiteY13" fmla="*/ 1894070 h 1943997"/>
              <a:gd name="connsiteX14" fmla="*/ 6469907 w 6772275"/>
              <a:gd name="connsiteY14" fmla="*/ 1864723 h 1943997"/>
              <a:gd name="connsiteX15" fmla="*/ 6474778 w 6772275"/>
              <a:gd name="connsiteY15" fmla="*/ 1844358 h 1943997"/>
              <a:gd name="connsiteX16" fmla="*/ 6464618 w 6772275"/>
              <a:gd name="connsiteY16" fmla="*/ 1661478 h 1943997"/>
              <a:gd name="connsiteX17" fmla="*/ 6453331 w 6772275"/>
              <a:gd name="connsiteY17" fmla="*/ 1665534 h 1943997"/>
              <a:gd name="connsiteX18" fmla="*/ 6450860 w 6772275"/>
              <a:gd name="connsiteY18" fmla="*/ 1666453 h 1943997"/>
              <a:gd name="connsiteX19" fmla="*/ 6444124 w 6772275"/>
              <a:gd name="connsiteY19" fmla="*/ 1646802 h 1943997"/>
              <a:gd name="connsiteX20" fmla="*/ 6434138 w 6772275"/>
              <a:gd name="connsiteY20" fmla="*/ 1617640 h 1943997"/>
              <a:gd name="connsiteX21" fmla="*/ 6332538 w 6772275"/>
              <a:gd name="connsiteY21" fmla="*/ 1658280 h 1943997"/>
              <a:gd name="connsiteX22" fmla="*/ 6251258 w 6772275"/>
              <a:gd name="connsiteY22" fmla="*/ 1709080 h 1943997"/>
              <a:gd name="connsiteX23" fmla="*/ 6180872 w 6772275"/>
              <a:gd name="connsiteY23" fmla="*/ 1745917 h 1943997"/>
              <a:gd name="connsiteX24" fmla="*/ 6152593 w 6772275"/>
              <a:gd name="connsiteY24" fmla="*/ 1759410 h 1943997"/>
              <a:gd name="connsiteX25" fmla="*/ 6190298 w 6772275"/>
              <a:gd name="connsiteY25" fmla="*/ 1712278 h 1943997"/>
              <a:gd name="connsiteX26" fmla="*/ 6098858 w 6772275"/>
              <a:gd name="connsiteY26" fmla="*/ 1752918 h 1943997"/>
              <a:gd name="connsiteX27" fmla="*/ 6079775 w 6772275"/>
              <a:gd name="connsiteY27" fmla="*/ 1760551 h 1943997"/>
              <a:gd name="connsiteX28" fmla="*/ 6079939 w 6772275"/>
              <a:gd name="connsiteY28" fmla="*/ 1760268 h 1943997"/>
              <a:gd name="connsiteX29" fmla="*/ 6119178 w 6772275"/>
              <a:gd name="connsiteY29" fmla="*/ 1719240 h 1943997"/>
              <a:gd name="connsiteX30" fmla="*/ 6159818 w 6772275"/>
              <a:gd name="connsiteY30" fmla="*/ 1668440 h 1943997"/>
              <a:gd name="connsiteX31" fmla="*/ 6068378 w 6772275"/>
              <a:gd name="connsiteY31" fmla="*/ 1709080 h 1943997"/>
              <a:gd name="connsiteX32" fmla="*/ 5966778 w 6772275"/>
              <a:gd name="connsiteY32" fmla="*/ 1749720 h 1943997"/>
              <a:gd name="connsiteX33" fmla="*/ 5804218 w 6772275"/>
              <a:gd name="connsiteY33" fmla="*/ 1790360 h 1943997"/>
              <a:gd name="connsiteX34" fmla="*/ 5621338 w 6772275"/>
              <a:gd name="connsiteY34" fmla="*/ 1871640 h 1943997"/>
              <a:gd name="connsiteX35" fmla="*/ 5560378 w 6772275"/>
              <a:gd name="connsiteY35" fmla="*/ 1810680 h 1943997"/>
              <a:gd name="connsiteX36" fmla="*/ 5438458 w 6772275"/>
              <a:gd name="connsiteY36" fmla="*/ 1841160 h 1943997"/>
              <a:gd name="connsiteX37" fmla="*/ 5286058 w 6772275"/>
              <a:gd name="connsiteY37" fmla="*/ 1881800 h 1943997"/>
              <a:gd name="connsiteX38" fmla="*/ 5222130 w 6772275"/>
              <a:gd name="connsiteY38" fmla="*/ 1904605 h 1943997"/>
              <a:gd name="connsiteX39" fmla="*/ 5225098 w 6772275"/>
              <a:gd name="connsiteY39" fmla="*/ 1895158 h 1943997"/>
              <a:gd name="connsiteX40" fmla="*/ 5275898 w 6772275"/>
              <a:gd name="connsiteY40" fmla="*/ 1854518 h 1943997"/>
              <a:gd name="connsiteX41" fmla="*/ 5203786 w 6772275"/>
              <a:gd name="connsiteY41" fmla="*/ 1874740 h 1943997"/>
              <a:gd name="connsiteX42" fmla="*/ 5185208 w 6772275"/>
              <a:gd name="connsiteY42" fmla="*/ 1879675 h 1943997"/>
              <a:gd name="connsiteX43" fmla="*/ 5189764 w 6772275"/>
              <a:gd name="connsiteY43" fmla="*/ 1866769 h 1943997"/>
              <a:gd name="connsiteX44" fmla="*/ 5194618 w 6772275"/>
              <a:gd name="connsiteY44" fmla="*/ 1851320 h 1943997"/>
              <a:gd name="connsiteX45" fmla="*/ 5245418 w 6772275"/>
              <a:gd name="connsiteY45" fmla="*/ 1810680 h 1943997"/>
              <a:gd name="connsiteX46" fmla="*/ 5052378 w 6772275"/>
              <a:gd name="connsiteY46" fmla="*/ 1861480 h 1943997"/>
              <a:gd name="connsiteX47" fmla="*/ 4910138 w 6772275"/>
              <a:gd name="connsiteY47" fmla="*/ 1881800 h 1943997"/>
              <a:gd name="connsiteX48" fmla="*/ 4757738 w 6772275"/>
              <a:gd name="connsiteY48" fmla="*/ 1922440 h 1943997"/>
              <a:gd name="connsiteX49" fmla="*/ 4696310 w 6772275"/>
              <a:gd name="connsiteY49" fmla="*/ 1938204 h 1943997"/>
              <a:gd name="connsiteX50" fmla="*/ 4737418 w 6772275"/>
              <a:gd name="connsiteY50" fmla="*/ 1905318 h 1943997"/>
              <a:gd name="connsiteX51" fmla="*/ 4818698 w 6772275"/>
              <a:gd name="connsiteY51" fmla="*/ 1854518 h 1943997"/>
              <a:gd name="connsiteX52" fmla="*/ 4849178 w 6772275"/>
              <a:gd name="connsiteY52" fmla="*/ 1824038 h 1943997"/>
              <a:gd name="connsiteX53" fmla="*/ 4950778 w 6772275"/>
              <a:gd name="connsiteY53" fmla="*/ 1722438 h 1943997"/>
              <a:gd name="connsiteX54" fmla="*/ 4899978 w 6772275"/>
              <a:gd name="connsiteY54" fmla="*/ 1732598 h 1943997"/>
              <a:gd name="connsiteX55" fmla="*/ 4853347 w 6772275"/>
              <a:gd name="connsiteY55" fmla="*/ 1745551 h 1943997"/>
              <a:gd name="connsiteX56" fmla="*/ 4920298 w 6772275"/>
              <a:gd name="connsiteY56" fmla="*/ 1678600 h 1943997"/>
              <a:gd name="connsiteX57" fmla="*/ 4869498 w 6772275"/>
              <a:gd name="connsiteY57" fmla="*/ 1688760 h 1943997"/>
              <a:gd name="connsiteX58" fmla="*/ 4686618 w 6772275"/>
              <a:gd name="connsiteY58" fmla="*/ 1739560 h 1943997"/>
              <a:gd name="connsiteX59" fmla="*/ 4544378 w 6772275"/>
              <a:gd name="connsiteY59" fmla="*/ 1790360 h 1943997"/>
              <a:gd name="connsiteX60" fmla="*/ 4522926 w 6772275"/>
              <a:gd name="connsiteY60" fmla="*/ 1796947 h 1943997"/>
              <a:gd name="connsiteX61" fmla="*/ 4554538 w 6772275"/>
              <a:gd name="connsiteY61" fmla="*/ 1773238 h 1943997"/>
              <a:gd name="connsiteX62" fmla="*/ 4666298 w 6772275"/>
              <a:gd name="connsiteY62" fmla="*/ 1681798 h 1943997"/>
              <a:gd name="connsiteX63" fmla="*/ 4717098 w 6772275"/>
              <a:gd name="connsiteY63" fmla="*/ 1580198 h 1943997"/>
              <a:gd name="connsiteX64" fmla="*/ 4688806 w 6772275"/>
              <a:gd name="connsiteY64" fmla="*/ 1589252 h 1943997"/>
              <a:gd name="connsiteX65" fmla="*/ 4695162 w 6772275"/>
              <a:gd name="connsiteY65" fmla="*/ 1582851 h 1943997"/>
              <a:gd name="connsiteX66" fmla="*/ 4686618 w 6772275"/>
              <a:gd name="connsiteY66" fmla="*/ 1536360 h 1943997"/>
              <a:gd name="connsiteX67" fmla="*/ 4432618 w 6772275"/>
              <a:gd name="connsiteY67" fmla="*/ 1617640 h 1943997"/>
              <a:gd name="connsiteX68" fmla="*/ 4127818 w 6772275"/>
              <a:gd name="connsiteY68" fmla="*/ 1698920 h 1943997"/>
              <a:gd name="connsiteX69" fmla="*/ 3629978 w 6772275"/>
              <a:gd name="connsiteY69" fmla="*/ 1851320 h 1943997"/>
              <a:gd name="connsiteX70" fmla="*/ 3596593 w 6772275"/>
              <a:gd name="connsiteY70" fmla="*/ 1857109 h 1943997"/>
              <a:gd name="connsiteX71" fmla="*/ 3607391 w 6772275"/>
              <a:gd name="connsiteY71" fmla="*/ 1846116 h 1943997"/>
              <a:gd name="connsiteX72" fmla="*/ 3629978 w 6772275"/>
              <a:gd name="connsiteY72" fmla="*/ 1813878 h 1943997"/>
              <a:gd name="connsiteX73" fmla="*/ 3650298 w 6772275"/>
              <a:gd name="connsiteY73" fmla="*/ 1702118 h 1943997"/>
              <a:gd name="connsiteX74" fmla="*/ 3613677 w 6772275"/>
              <a:gd name="connsiteY74" fmla="*/ 1706036 h 1943997"/>
              <a:gd name="connsiteX75" fmla="*/ 3619818 w 6772275"/>
              <a:gd name="connsiteY75" fmla="*/ 1658280 h 1943997"/>
              <a:gd name="connsiteX76" fmla="*/ 3406458 w 6772275"/>
              <a:gd name="connsiteY76" fmla="*/ 1709080 h 1943997"/>
              <a:gd name="connsiteX77" fmla="*/ 3264218 w 6772275"/>
              <a:gd name="connsiteY77" fmla="*/ 1739560 h 1943997"/>
              <a:gd name="connsiteX78" fmla="*/ 2857818 w 6772275"/>
              <a:gd name="connsiteY78" fmla="*/ 1881800 h 1943997"/>
              <a:gd name="connsiteX79" fmla="*/ 2777328 w 6772275"/>
              <a:gd name="connsiteY79" fmla="*/ 1909012 h 1943997"/>
              <a:gd name="connsiteX80" fmla="*/ 2764118 w 6772275"/>
              <a:gd name="connsiteY80" fmla="*/ 1912986 h 1943997"/>
              <a:gd name="connsiteX81" fmla="*/ 2771345 w 6772275"/>
              <a:gd name="connsiteY81" fmla="*/ 1909443 h 1943997"/>
              <a:gd name="connsiteX82" fmla="*/ 2744651 w 6772275"/>
              <a:gd name="connsiteY82" fmla="*/ 1918842 h 1943997"/>
              <a:gd name="connsiteX83" fmla="*/ 2764118 w 6772275"/>
              <a:gd name="connsiteY83" fmla="*/ 1912986 h 1943997"/>
              <a:gd name="connsiteX84" fmla="*/ 2737185 w 6772275"/>
              <a:gd name="connsiteY84" fmla="*/ 1926188 h 1943997"/>
              <a:gd name="connsiteX85" fmla="*/ 2697328 w 6772275"/>
              <a:gd name="connsiteY85" fmla="*/ 1943997 h 1943997"/>
              <a:gd name="connsiteX86" fmla="*/ 2725738 w 6772275"/>
              <a:gd name="connsiteY86" fmla="*/ 1905318 h 1943997"/>
              <a:gd name="connsiteX87" fmla="*/ 2817178 w 6772275"/>
              <a:gd name="connsiteY87" fmla="*/ 1783398 h 1943997"/>
              <a:gd name="connsiteX88" fmla="*/ 2857818 w 6772275"/>
              <a:gd name="connsiteY88" fmla="*/ 1702118 h 1943997"/>
              <a:gd name="connsiteX89" fmla="*/ 2847658 w 6772275"/>
              <a:gd name="connsiteY89" fmla="*/ 1671638 h 1943997"/>
              <a:gd name="connsiteX90" fmla="*/ 2822001 w 6772275"/>
              <a:gd name="connsiteY90" fmla="*/ 1678052 h 1943997"/>
              <a:gd name="connsiteX91" fmla="*/ 2827338 w 6772275"/>
              <a:gd name="connsiteY91" fmla="*/ 1658280 h 1943997"/>
              <a:gd name="connsiteX92" fmla="*/ 2817178 w 6772275"/>
              <a:gd name="connsiteY92" fmla="*/ 1627800 h 1943997"/>
              <a:gd name="connsiteX93" fmla="*/ 2776538 w 6772275"/>
              <a:gd name="connsiteY93" fmla="*/ 1637960 h 1943997"/>
              <a:gd name="connsiteX94" fmla="*/ 2349818 w 6772275"/>
              <a:gd name="connsiteY94" fmla="*/ 1810680 h 1943997"/>
              <a:gd name="connsiteX95" fmla="*/ 2256893 w 6772275"/>
              <a:gd name="connsiteY95" fmla="*/ 1858516 h 1943997"/>
              <a:gd name="connsiteX96" fmla="*/ 2209110 w 6772275"/>
              <a:gd name="connsiteY96" fmla="*/ 1887075 h 1943997"/>
              <a:gd name="connsiteX97" fmla="*/ 2213154 w 6772275"/>
              <a:gd name="connsiteY97" fmla="*/ 1880766 h 1943997"/>
              <a:gd name="connsiteX98" fmla="*/ 2224359 w 6772275"/>
              <a:gd name="connsiteY98" fmla="*/ 1863607 h 1943997"/>
              <a:gd name="connsiteX99" fmla="*/ 2235368 w 6772275"/>
              <a:gd name="connsiteY99" fmla="*/ 1847546 h 1943997"/>
              <a:gd name="connsiteX100" fmla="*/ 2235821 w 6772275"/>
              <a:gd name="connsiteY100" fmla="*/ 1848193 h 1943997"/>
              <a:gd name="connsiteX101" fmla="*/ 2235994 w 6772275"/>
              <a:gd name="connsiteY101" fmla="*/ 1846632 h 1943997"/>
              <a:gd name="connsiteX102" fmla="*/ 2235368 w 6772275"/>
              <a:gd name="connsiteY102" fmla="*/ 1847546 h 1943997"/>
              <a:gd name="connsiteX103" fmla="*/ 2235250 w 6772275"/>
              <a:gd name="connsiteY103" fmla="*/ 1847377 h 1943997"/>
              <a:gd name="connsiteX104" fmla="*/ 2299018 w 6772275"/>
              <a:gd name="connsiteY104" fmla="*/ 1722438 h 1943997"/>
              <a:gd name="connsiteX105" fmla="*/ 2309178 w 6772275"/>
              <a:gd name="connsiteY105" fmla="*/ 1661478 h 1943997"/>
              <a:gd name="connsiteX106" fmla="*/ 2275137 w 6772275"/>
              <a:gd name="connsiteY106" fmla="*/ 1668239 h 1943997"/>
              <a:gd name="connsiteX107" fmla="*/ 2282573 w 6772275"/>
              <a:gd name="connsiteY107" fmla="*/ 1656563 h 1943997"/>
              <a:gd name="connsiteX108" fmla="*/ 2278698 w 6772275"/>
              <a:gd name="connsiteY108" fmla="*/ 1617640 h 1943997"/>
              <a:gd name="connsiteX109" fmla="*/ 2014538 w 6772275"/>
              <a:gd name="connsiteY109" fmla="*/ 1719240 h 1943997"/>
              <a:gd name="connsiteX110" fmla="*/ 1740218 w 6772275"/>
              <a:gd name="connsiteY110" fmla="*/ 1820840 h 1943997"/>
              <a:gd name="connsiteX111" fmla="*/ 1502382 w 6772275"/>
              <a:gd name="connsiteY111" fmla="*/ 1920769 h 1943997"/>
              <a:gd name="connsiteX112" fmla="*/ 1480022 w 6772275"/>
              <a:gd name="connsiteY112" fmla="*/ 1930157 h 1943997"/>
              <a:gd name="connsiteX113" fmla="*/ 1486218 w 6772275"/>
              <a:gd name="connsiteY113" fmla="*/ 1905318 h 1943997"/>
              <a:gd name="connsiteX114" fmla="*/ 1567498 w 6772275"/>
              <a:gd name="connsiteY114" fmla="*/ 1813878 h 1943997"/>
              <a:gd name="connsiteX115" fmla="*/ 1618298 w 6772275"/>
              <a:gd name="connsiteY115" fmla="*/ 1763078 h 1943997"/>
              <a:gd name="connsiteX116" fmla="*/ 1658938 w 6772275"/>
              <a:gd name="connsiteY116" fmla="*/ 1691958 h 1943997"/>
              <a:gd name="connsiteX117" fmla="*/ 1730058 w 6772275"/>
              <a:gd name="connsiteY117" fmla="*/ 1590358 h 1943997"/>
              <a:gd name="connsiteX118" fmla="*/ 1740218 w 6772275"/>
              <a:gd name="connsiteY118" fmla="*/ 1549718 h 1943997"/>
              <a:gd name="connsiteX119" fmla="*/ 1730058 w 6772275"/>
              <a:gd name="connsiteY119" fmla="*/ 1519238 h 1943997"/>
              <a:gd name="connsiteX120" fmla="*/ 1702224 w 6772275"/>
              <a:gd name="connsiteY120" fmla="*/ 1535939 h 1943997"/>
              <a:gd name="connsiteX121" fmla="*/ 1709738 w 6772275"/>
              <a:gd name="connsiteY121" fmla="*/ 1505880 h 1943997"/>
              <a:gd name="connsiteX122" fmla="*/ 1699578 w 6772275"/>
              <a:gd name="connsiteY122" fmla="*/ 1475400 h 1943997"/>
              <a:gd name="connsiteX123" fmla="*/ 1648778 w 6772275"/>
              <a:gd name="connsiteY123" fmla="*/ 1505880 h 1943997"/>
              <a:gd name="connsiteX124" fmla="*/ 1130618 w 6772275"/>
              <a:gd name="connsiteY124" fmla="*/ 1698920 h 1943997"/>
              <a:gd name="connsiteX125" fmla="*/ 955556 w 6772275"/>
              <a:gd name="connsiteY125" fmla="*/ 1773510 h 1943997"/>
              <a:gd name="connsiteX126" fmla="*/ 882979 w 6772275"/>
              <a:gd name="connsiteY126" fmla="*/ 1808191 h 1943997"/>
              <a:gd name="connsiteX127" fmla="*/ 886778 w 6772275"/>
              <a:gd name="connsiteY127" fmla="*/ 1803718 h 1943997"/>
              <a:gd name="connsiteX128" fmla="*/ 968058 w 6772275"/>
              <a:gd name="connsiteY128" fmla="*/ 1722438 h 1943997"/>
              <a:gd name="connsiteX129" fmla="*/ 988378 w 6772275"/>
              <a:gd name="connsiteY129" fmla="*/ 1641158 h 1943997"/>
              <a:gd name="connsiteX130" fmla="*/ 946807 w 6772275"/>
              <a:gd name="connsiteY130" fmla="*/ 1667160 h 1943997"/>
              <a:gd name="connsiteX131" fmla="*/ 940705 w 6772275"/>
              <a:gd name="connsiteY131" fmla="*/ 1669255 h 1943997"/>
              <a:gd name="connsiteX132" fmla="*/ 950749 w 6772275"/>
              <a:gd name="connsiteY132" fmla="*/ 1639239 h 1943997"/>
              <a:gd name="connsiteX133" fmla="*/ 957898 w 6772275"/>
              <a:gd name="connsiteY133" fmla="*/ 1597320 h 1943997"/>
              <a:gd name="connsiteX134" fmla="*/ 846138 w 6772275"/>
              <a:gd name="connsiteY134" fmla="*/ 1648120 h 1943997"/>
              <a:gd name="connsiteX135" fmla="*/ 602298 w 6772275"/>
              <a:gd name="connsiteY135" fmla="*/ 1739560 h 1943997"/>
              <a:gd name="connsiteX136" fmla="*/ 480378 w 6772275"/>
              <a:gd name="connsiteY136" fmla="*/ 1800520 h 1943997"/>
              <a:gd name="connsiteX137" fmla="*/ 429230 w 6772275"/>
              <a:gd name="connsiteY137" fmla="*/ 1820130 h 1943997"/>
              <a:gd name="connsiteX138" fmla="*/ 425543 w 6772275"/>
              <a:gd name="connsiteY138" fmla="*/ 1821667 h 1943997"/>
              <a:gd name="connsiteX139" fmla="*/ 439738 w 6772275"/>
              <a:gd name="connsiteY139" fmla="*/ 1803718 h 1943997"/>
              <a:gd name="connsiteX140" fmla="*/ 500698 w 6772275"/>
              <a:gd name="connsiteY140" fmla="*/ 1722438 h 1943997"/>
              <a:gd name="connsiteX141" fmla="*/ 439738 w 6772275"/>
              <a:gd name="connsiteY141" fmla="*/ 1742758 h 1943997"/>
              <a:gd name="connsiteX142" fmla="*/ 412436 w 6772275"/>
              <a:gd name="connsiteY142" fmla="*/ 1756409 h 1943997"/>
              <a:gd name="connsiteX143" fmla="*/ 429117 w 6772275"/>
              <a:gd name="connsiteY143" fmla="*/ 1738190 h 1943997"/>
              <a:gd name="connsiteX144" fmla="*/ 470218 w 6772275"/>
              <a:gd name="connsiteY144" fmla="*/ 1678600 h 1943997"/>
              <a:gd name="connsiteX145" fmla="*/ 409258 w 6772275"/>
              <a:gd name="connsiteY145" fmla="*/ 1698920 h 1943997"/>
              <a:gd name="connsiteX146" fmla="*/ 307658 w 6772275"/>
              <a:gd name="connsiteY146" fmla="*/ 1749720 h 1943997"/>
              <a:gd name="connsiteX147" fmla="*/ 43498 w 6772275"/>
              <a:gd name="connsiteY147" fmla="*/ 1861480 h 1943997"/>
              <a:gd name="connsiteX148" fmla="*/ 0 w 6772275"/>
              <a:gd name="connsiteY148" fmla="*/ 1892768 h 194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772275" h="1943997">
                <a:moveTo>
                  <a:pt x="0" y="0"/>
                </a:moveTo>
                <a:lnTo>
                  <a:pt x="6772275" y="0"/>
                </a:lnTo>
                <a:lnTo>
                  <a:pt x="6772275" y="1824093"/>
                </a:lnTo>
                <a:lnTo>
                  <a:pt x="6751580" y="1833309"/>
                </a:lnTo>
                <a:cubicBezTo>
                  <a:pt x="6735224" y="1840698"/>
                  <a:pt x="6722332" y="1845008"/>
                  <a:pt x="6705976" y="1838851"/>
                </a:cubicBezTo>
                <a:lnTo>
                  <a:pt x="6689855" y="1828480"/>
                </a:lnTo>
                <a:lnTo>
                  <a:pt x="6688138" y="1824038"/>
                </a:lnTo>
                <a:lnTo>
                  <a:pt x="6685582" y="1825732"/>
                </a:lnTo>
                <a:lnTo>
                  <a:pt x="6677978" y="1820840"/>
                </a:lnTo>
                <a:cubicBezTo>
                  <a:pt x="6666479" y="1810983"/>
                  <a:pt x="6664431" y="1793747"/>
                  <a:pt x="6657658" y="1780200"/>
                </a:cubicBezTo>
                <a:cubicBezTo>
                  <a:pt x="6627796" y="1800108"/>
                  <a:pt x="6610077" y="1812619"/>
                  <a:pt x="6576378" y="1831000"/>
                </a:cubicBezTo>
                <a:cubicBezTo>
                  <a:pt x="6556434" y="1841879"/>
                  <a:pt x="6536005" y="1851873"/>
                  <a:pt x="6515418" y="1861480"/>
                </a:cubicBezTo>
                <a:cubicBezTo>
                  <a:pt x="6500305" y="1868533"/>
                  <a:pt x="6485535" y="1880715"/>
                  <a:pt x="6470498" y="1890123"/>
                </a:cubicBezTo>
                <a:lnTo>
                  <a:pt x="6462339" y="1894070"/>
                </a:lnTo>
                <a:lnTo>
                  <a:pt x="6469907" y="1864723"/>
                </a:lnTo>
                <a:cubicBezTo>
                  <a:pt x="6472490" y="1854821"/>
                  <a:pt x="6474425" y="1847182"/>
                  <a:pt x="6474778" y="1844358"/>
                </a:cubicBezTo>
                <a:cubicBezTo>
                  <a:pt x="6491058" y="1714117"/>
                  <a:pt x="6495554" y="1754286"/>
                  <a:pt x="6464618" y="1661478"/>
                </a:cubicBezTo>
                <a:cubicBezTo>
                  <a:pt x="6464618" y="1661478"/>
                  <a:pt x="6460307" y="1662999"/>
                  <a:pt x="6453331" y="1665534"/>
                </a:cubicBezTo>
                <a:lnTo>
                  <a:pt x="6450860" y="1666453"/>
                </a:lnTo>
                <a:lnTo>
                  <a:pt x="6444124" y="1646802"/>
                </a:lnTo>
                <a:cubicBezTo>
                  <a:pt x="6441318" y="1638764"/>
                  <a:pt x="6438005" y="1629241"/>
                  <a:pt x="6434138" y="1617640"/>
                </a:cubicBezTo>
                <a:cubicBezTo>
                  <a:pt x="6434138" y="1617640"/>
                  <a:pt x="6365163" y="1641968"/>
                  <a:pt x="6332538" y="1658280"/>
                </a:cubicBezTo>
                <a:cubicBezTo>
                  <a:pt x="6303961" y="1672568"/>
                  <a:pt x="6278351" y="1692147"/>
                  <a:pt x="6251258" y="1709080"/>
                </a:cubicBezTo>
                <a:cubicBezTo>
                  <a:pt x="6228782" y="1723128"/>
                  <a:pt x="6204949" y="1734735"/>
                  <a:pt x="6180872" y="1745917"/>
                </a:cubicBezTo>
                <a:lnTo>
                  <a:pt x="6152593" y="1759410"/>
                </a:lnTo>
                <a:lnTo>
                  <a:pt x="6190298" y="1712278"/>
                </a:lnTo>
                <a:cubicBezTo>
                  <a:pt x="6118314" y="1736273"/>
                  <a:pt x="6211720" y="1703541"/>
                  <a:pt x="6098858" y="1752918"/>
                </a:cubicBezTo>
                <a:lnTo>
                  <a:pt x="6079775" y="1760551"/>
                </a:lnTo>
                <a:lnTo>
                  <a:pt x="6079939" y="1760268"/>
                </a:lnTo>
                <a:cubicBezTo>
                  <a:pt x="6090519" y="1745272"/>
                  <a:pt x="6099517" y="1741710"/>
                  <a:pt x="6119178" y="1719240"/>
                </a:cubicBezTo>
                <a:cubicBezTo>
                  <a:pt x="6133458" y="1702920"/>
                  <a:pt x="6146271" y="1685373"/>
                  <a:pt x="6159818" y="1668440"/>
                </a:cubicBezTo>
                <a:cubicBezTo>
                  <a:pt x="6087834" y="1692435"/>
                  <a:pt x="6181240" y="1659703"/>
                  <a:pt x="6068378" y="1709080"/>
                </a:cubicBezTo>
                <a:cubicBezTo>
                  <a:pt x="6034961" y="1723700"/>
                  <a:pt x="6001641" y="1738993"/>
                  <a:pt x="5966778" y="1749720"/>
                </a:cubicBezTo>
                <a:cubicBezTo>
                  <a:pt x="5913394" y="1766146"/>
                  <a:pt x="5857206" y="1772697"/>
                  <a:pt x="5804218" y="1790360"/>
                </a:cubicBezTo>
                <a:cubicBezTo>
                  <a:pt x="5772294" y="1801001"/>
                  <a:pt x="5652345" y="1875516"/>
                  <a:pt x="5621338" y="1871640"/>
                </a:cubicBezTo>
                <a:cubicBezTo>
                  <a:pt x="5592823" y="1868076"/>
                  <a:pt x="5580698" y="1831000"/>
                  <a:pt x="5560378" y="1810680"/>
                </a:cubicBezTo>
                <a:cubicBezTo>
                  <a:pt x="5437639" y="1828214"/>
                  <a:pt x="5537055" y="1808294"/>
                  <a:pt x="5438458" y="1841160"/>
                </a:cubicBezTo>
                <a:cubicBezTo>
                  <a:pt x="5382636" y="1859767"/>
                  <a:pt x="5343513" y="1866130"/>
                  <a:pt x="5286058" y="1881800"/>
                </a:cubicBezTo>
                <a:lnTo>
                  <a:pt x="5222130" y="1904605"/>
                </a:lnTo>
                <a:lnTo>
                  <a:pt x="5225098" y="1895158"/>
                </a:lnTo>
                <a:cubicBezTo>
                  <a:pt x="5239211" y="1878693"/>
                  <a:pt x="5258965" y="1868065"/>
                  <a:pt x="5275898" y="1854518"/>
                </a:cubicBezTo>
                <a:cubicBezTo>
                  <a:pt x="5275898" y="1854518"/>
                  <a:pt x="5243910" y="1863766"/>
                  <a:pt x="5203786" y="1874740"/>
                </a:cubicBezTo>
                <a:lnTo>
                  <a:pt x="5185208" y="1879675"/>
                </a:lnTo>
                <a:lnTo>
                  <a:pt x="5189764" y="1866769"/>
                </a:lnTo>
                <a:cubicBezTo>
                  <a:pt x="5190486" y="1861112"/>
                  <a:pt x="5191133" y="1855386"/>
                  <a:pt x="5194618" y="1851320"/>
                </a:cubicBezTo>
                <a:cubicBezTo>
                  <a:pt x="5208731" y="1834855"/>
                  <a:pt x="5228485" y="1824227"/>
                  <a:pt x="5245418" y="1810680"/>
                </a:cubicBezTo>
                <a:cubicBezTo>
                  <a:pt x="5245418" y="1810680"/>
                  <a:pt x="5117467" y="1847673"/>
                  <a:pt x="5052378" y="1861480"/>
                </a:cubicBezTo>
                <a:cubicBezTo>
                  <a:pt x="5005526" y="1871418"/>
                  <a:pt x="4957039" y="1872096"/>
                  <a:pt x="4910138" y="1881800"/>
                </a:cubicBezTo>
                <a:cubicBezTo>
                  <a:pt x="4858653" y="1892452"/>
                  <a:pt x="4809146" y="1911424"/>
                  <a:pt x="4757738" y="1922440"/>
                </a:cubicBezTo>
                <a:lnTo>
                  <a:pt x="4696310" y="1938204"/>
                </a:lnTo>
                <a:lnTo>
                  <a:pt x="4737418" y="1905318"/>
                </a:lnTo>
                <a:cubicBezTo>
                  <a:pt x="4763687" y="1887132"/>
                  <a:pt x="4791605" y="1871451"/>
                  <a:pt x="4818698" y="1854518"/>
                </a:cubicBezTo>
                <a:cubicBezTo>
                  <a:pt x="4830882" y="1846903"/>
                  <a:pt x="4839018" y="1834198"/>
                  <a:pt x="4849178" y="1824038"/>
                </a:cubicBezTo>
                <a:lnTo>
                  <a:pt x="4950778" y="1722438"/>
                </a:lnTo>
                <a:cubicBezTo>
                  <a:pt x="4933845" y="1725825"/>
                  <a:pt x="4916804" y="1728715"/>
                  <a:pt x="4899978" y="1732598"/>
                </a:cubicBezTo>
                <a:lnTo>
                  <a:pt x="4853347" y="1745551"/>
                </a:lnTo>
                <a:lnTo>
                  <a:pt x="4920298" y="1678600"/>
                </a:lnTo>
                <a:cubicBezTo>
                  <a:pt x="4903365" y="1681987"/>
                  <a:pt x="4886324" y="1684877"/>
                  <a:pt x="4869498" y="1688760"/>
                </a:cubicBezTo>
                <a:cubicBezTo>
                  <a:pt x="4808535" y="1702828"/>
                  <a:pt x="4745816" y="1719827"/>
                  <a:pt x="4686618" y="1739560"/>
                </a:cubicBezTo>
                <a:cubicBezTo>
                  <a:pt x="4638855" y="1755481"/>
                  <a:pt x="4592860" y="1776785"/>
                  <a:pt x="4544378" y="1790360"/>
                </a:cubicBezTo>
                <a:lnTo>
                  <a:pt x="4522926" y="1796947"/>
                </a:lnTo>
                <a:lnTo>
                  <a:pt x="4554538" y="1773238"/>
                </a:lnTo>
                <a:cubicBezTo>
                  <a:pt x="4592124" y="1743169"/>
                  <a:pt x="4631247" y="1714787"/>
                  <a:pt x="4666298" y="1681798"/>
                </a:cubicBezTo>
                <a:cubicBezTo>
                  <a:pt x="4738114" y="1614206"/>
                  <a:pt x="4735799" y="1636300"/>
                  <a:pt x="4717098" y="1580198"/>
                </a:cubicBezTo>
                <a:lnTo>
                  <a:pt x="4688806" y="1589252"/>
                </a:lnTo>
                <a:lnTo>
                  <a:pt x="4695162" y="1582851"/>
                </a:lnTo>
                <a:cubicBezTo>
                  <a:pt x="4701222" y="1572913"/>
                  <a:pt x="4695968" y="1564411"/>
                  <a:pt x="4686618" y="1536360"/>
                </a:cubicBezTo>
                <a:lnTo>
                  <a:pt x="4432618" y="1617640"/>
                </a:lnTo>
                <a:cubicBezTo>
                  <a:pt x="4332470" y="1649687"/>
                  <a:pt x="4229217" y="1671085"/>
                  <a:pt x="4127818" y="1698920"/>
                </a:cubicBezTo>
                <a:cubicBezTo>
                  <a:pt x="3892508" y="1763515"/>
                  <a:pt x="3885464" y="1769200"/>
                  <a:pt x="3629978" y="1851320"/>
                </a:cubicBezTo>
                <a:lnTo>
                  <a:pt x="3596593" y="1857109"/>
                </a:lnTo>
                <a:lnTo>
                  <a:pt x="3607391" y="1846116"/>
                </a:lnTo>
                <a:cubicBezTo>
                  <a:pt x="3616636" y="1836405"/>
                  <a:pt x="3624943" y="1826107"/>
                  <a:pt x="3629978" y="1813878"/>
                </a:cubicBezTo>
                <a:cubicBezTo>
                  <a:pt x="3644395" y="1778866"/>
                  <a:pt x="3643525" y="1739371"/>
                  <a:pt x="3650298" y="1702118"/>
                </a:cubicBezTo>
                <a:lnTo>
                  <a:pt x="3613677" y="1706036"/>
                </a:lnTo>
                <a:lnTo>
                  <a:pt x="3619818" y="1658280"/>
                </a:lnTo>
                <a:cubicBezTo>
                  <a:pt x="3441974" y="1678040"/>
                  <a:pt x="3618694" y="1651940"/>
                  <a:pt x="3406458" y="1709080"/>
                </a:cubicBezTo>
                <a:cubicBezTo>
                  <a:pt x="3359636" y="1721686"/>
                  <a:pt x="3310795" y="1726077"/>
                  <a:pt x="3264218" y="1739560"/>
                </a:cubicBezTo>
                <a:cubicBezTo>
                  <a:pt x="3013721" y="1812072"/>
                  <a:pt x="3068012" y="1809041"/>
                  <a:pt x="2857818" y="1881800"/>
                </a:cubicBezTo>
                <a:cubicBezTo>
                  <a:pt x="2821237" y="1894463"/>
                  <a:pt x="2795298" y="1903186"/>
                  <a:pt x="2777328" y="1909012"/>
                </a:cubicBezTo>
                <a:lnTo>
                  <a:pt x="2764118" y="1912986"/>
                </a:lnTo>
                <a:lnTo>
                  <a:pt x="2771345" y="1909443"/>
                </a:lnTo>
                <a:cubicBezTo>
                  <a:pt x="2791748" y="1897769"/>
                  <a:pt x="2725831" y="1923142"/>
                  <a:pt x="2744651" y="1918842"/>
                </a:cubicBezTo>
                <a:lnTo>
                  <a:pt x="2764118" y="1912986"/>
                </a:lnTo>
                <a:lnTo>
                  <a:pt x="2737185" y="1926188"/>
                </a:lnTo>
                <a:lnTo>
                  <a:pt x="2697328" y="1943997"/>
                </a:lnTo>
                <a:lnTo>
                  <a:pt x="2725738" y="1905318"/>
                </a:lnTo>
                <a:cubicBezTo>
                  <a:pt x="2789194" y="1825998"/>
                  <a:pt x="2764616" y="1865996"/>
                  <a:pt x="2817178" y="1783398"/>
                </a:cubicBezTo>
                <a:cubicBezTo>
                  <a:pt x="2822919" y="1774376"/>
                  <a:pt x="2857818" y="1723694"/>
                  <a:pt x="2857818" y="1702118"/>
                </a:cubicBezTo>
                <a:cubicBezTo>
                  <a:pt x="2857818" y="1691408"/>
                  <a:pt x="2851045" y="1681798"/>
                  <a:pt x="2847658" y="1671638"/>
                </a:cubicBezTo>
                <a:lnTo>
                  <a:pt x="2822001" y="1678052"/>
                </a:lnTo>
                <a:lnTo>
                  <a:pt x="2827338" y="1658280"/>
                </a:lnTo>
                <a:cubicBezTo>
                  <a:pt x="2827338" y="1647570"/>
                  <a:pt x="2820565" y="1637960"/>
                  <a:pt x="2817178" y="1627800"/>
                </a:cubicBezTo>
                <a:cubicBezTo>
                  <a:pt x="2803631" y="1631187"/>
                  <a:pt x="2789884" y="1633854"/>
                  <a:pt x="2776538" y="1637960"/>
                </a:cubicBezTo>
                <a:cubicBezTo>
                  <a:pt x="2615381" y="1687547"/>
                  <a:pt x="2542921" y="1728758"/>
                  <a:pt x="2349818" y="1810680"/>
                </a:cubicBezTo>
                <a:cubicBezTo>
                  <a:pt x="2317720" y="1824298"/>
                  <a:pt x="2287059" y="1840913"/>
                  <a:pt x="2256893" y="1858516"/>
                </a:cubicBezTo>
                <a:lnTo>
                  <a:pt x="2209110" y="1887075"/>
                </a:lnTo>
                <a:lnTo>
                  <a:pt x="2213154" y="1880766"/>
                </a:lnTo>
                <a:cubicBezTo>
                  <a:pt x="2217605" y="1873881"/>
                  <a:pt x="2221301" y="1868229"/>
                  <a:pt x="2224359" y="1863607"/>
                </a:cubicBezTo>
                <a:lnTo>
                  <a:pt x="2235368" y="1847546"/>
                </a:lnTo>
                <a:lnTo>
                  <a:pt x="2235821" y="1848193"/>
                </a:lnTo>
                <a:cubicBezTo>
                  <a:pt x="2237343" y="1846232"/>
                  <a:pt x="2239898" y="1841412"/>
                  <a:pt x="2235994" y="1846632"/>
                </a:cubicBezTo>
                <a:lnTo>
                  <a:pt x="2235368" y="1847546"/>
                </a:lnTo>
                <a:lnTo>
                  <a:pt x="2235250" y="1847377"/>
                </a:lnTo>
                <a:cubicBezTo>
                  <a:pt x="2237326" y="1841192"/>
                  <a:pt x="2250154" y="1814059"/>
                  <a:pt x="2299018" y="1722438"/>
                </a:cubicBezTo>
                <a:cubicBezTo>
                  <a:pt x="2323259" y="1676987"/>
                  <a:pt x="2324971" y="1708857"/>
                  <a:pt x="2309178" y="1661478"/>
                </a:cubicBezTo>
                <a:lnTo>
                  <a:pt x="2275137" y="1668239"/>
                </a:lnTo>
                <a:lnTo>
                  <a:pt x="2282573" y="1656563"/>
                </a:lnTo>
                <a:cubicBezTo>
                  <a:pt x="2292541" y="1644131"/>
                  <a:pt x="2290543" y="1653174"/>
                  <a:pt x="2278698" y="1617640"/>
                </a:cubicBezTo>
                <a:cubicBezTo>
                  <a:pt x="2152024" y="1642975"/>
                  <a:pt x="2243770" y="1620998"/>
                  <a:pt x="2014538" y="1719240"/>
                </a:cubicBezTo>
                <a:cubicBezTo>
                  <a:pt x="1924912" y="1757651"/>
                  <a:pt x="1831658" y="1786973"/>
                  <a:pt x="1740218" y="1820840"/>
                </a:cubicBezTo>
                <a:cubicBezTo>
                  <a:pt x="1621672" y="1864746"/>
                  <a:pt x="1547282" y="1900434"/>
                  <a:pt x="1502382" y="1920769"/>
                </a:cubicBezTo>
                <a:lnTo>
                  <a:pt x="1480022" y="1930157"/>
                </a:lnTo>
                <a:lnTo>
                  <a:pt x="1486218" y="1905318"/>
                </a:lnTo>
                <a:cubicBezTo>
                  <a:pt x="1566802" y="1844880"/>
                  <a:pt x="1488034" y="1911001"/>
                  <a:pt x="1567498" y="1813878"/>
                </a:cubicBezTo>
                <a:cubicBezTo>
                  <a:pt x="1582662" y="1795344"/>
                  <a:pt x="1603930" y="1782236"/>
                  <a:pt x="1618298" y="1763078"/>
                </a:cubicBezTo>
                <a:cubicBezTo>
                  <a:pt x="1634681" y="1741235"/>
                  <a:pt x="1643792" y="1714676"/>
                  <a:pt x="1658938" y="1691958"/>
                </a:cubicBezTo>
                <a:cubicBezTo>
                  <a:pt x="1694011" y="1639349"/>
                  <a:pt x="1704725" y="1647358"/>
                  <a:pt x="1730058" y="1590358"/>
                </a:cubicBezTo>
                <a:cubicBezTo>
                  <a:pt x="1735729" y="1577598"/>
                  <a:pt x="1740218" y="1563682"/>
                  <a:pt x="1740218" y="1549718"/>
                </a:cubicBezTo>
                <a:cubicBezTo>
                  <a:pt x="1740218" y="1539008"/>
                  <a:pt x="1733445" y="1529398"/>
                  <a:pt x="1730058" y="1519238"/>
                </a:cubicBezTo>
                <a:lnTo>
                  <a:pt x="1702224" y="1535939"/>
                </a:lnTo>
                <a:lnTo>
                  <a:pt x="1709738" y="1505880"/>
                </a:lnTo>
                <a:cubicBezTo>
                  <a:pt x="1709738" y="1495170"/>
                  <a:pt x="1702965" y="1485560"/>
                  <a:pt x="1699578" y="1475400"/>
                </a:cubicBezTo>
                <a:cubicBezTo>
                  <a:pt x="1682645" y="1485560"/>
                  <a:pt x="1666646" y="1497472"/>
                  <a:pt x="1648778" y="1505880"/>
                </a:cubicBezTo>
                <a:cubicBezTo>
                  <a:pt x="1512535" y="1569994"/>
                  <a:pt x="1201056" y="1671405"/>
                  <a:pt x="1130618" y="1698920"/>
                </a:cubicBezTo>
                <a:cubicBezTo>
                  <a:pt x="1095721" y="1712552"/>
                  <a:pt x="1026941" y="1741069"/>
                  <a:pt x="955556" y="1773510"/>
                </a:cubicBezTo>
                <a:lnTo>
                  <a:pt x="882979" y="1808191"/>
                </a:lnTo>
                <a:lnTo>
                  <a:pt x="886778" y="1803718"/>
                </a:lnTo>
                <a:cubicBezTo>
                  <a:pt x="911714" y="1774627"/>
                  <a:pt x="947751" y="1754930"/>
                  <a:pt x="968058" y="1722438"/>
                </a:cubicBezTo>
                <a:cubicBezTo>
                  <a:pt x="982859" y="1698756"/>
                  <a:pt x="981605" y="1668251"/>
                  <a:pt x="988378" y="1641158"/>
                </a:cubicBezTo>
                <a:cubicBezTo>
                  <a:pt x="961100" y="1659344"/>
                  <a:pt x="956339" y="1663352"/>
                  <a:pt x="946807" y="1667160"/>
                </a:cubicBezTo>
                <a:lnTo>
                  <a:pt x="940705" y="1669255"/>
                </a:lnTo>
                <a:lnTo>
                  <a:pt x="950749" y="1639239"/>
                </a:lnTo>
                <a:cubicBezTo>
                  <a:pt x="953132" y="1625266"/>
                  <a:pt x="954512" y="1610867"/>
                  <a:pt x="957898" y="1597320"/>
                </a:cubicBezTo>
                <a:cubicBezTo>
                  <a:pt x="903342" y="1633691"/>
                  <a:pt x="938851" y="1613353"/>
                  <a:pt x="846138" y="1648120"/>
                </a:cubicBezTo>
                <a:cubicBezTo>
                  <a:pt x="764858" y="1678600"/>
                  <a:pt x="682428" y="1706173"/>
                  <a:pt x="602298" y="1739560"/>
                </a:cubicBezTo>
                <a:cubicBezTo>
                  <a:pt x="560356" y="1757036"/>
                  <a:pt x="521742" y="1781718"/>
                  <a:pt x="480378" y="1800520"/>
                </a:cubicBezTo>
                <a:cubicBezTo>
                  <a:pt x="463775" y="1808067"/>
                  <a:pt x="446445" y="1813980"/>
                  <a:pt x="429230" y="1820130"/>
                </a:cubicBezTo>
                <a:lnTo>
                  <a:pt x="425543" y="1821667"/>
                </a:lnTo>
                <a:lnTo>
                  <a:pt x="439738" y="1803718"/>
                </a:lnTo>
                <a:cubicBezTo>
                  <a:pt x="502601" y="1731875"/>
                  <a:pt x="480957" y="1781661"/>
                  <a:pt x="500698" y="1722438"/>
                </a:cubicBezTo>
                <a:cubicBezTo>
                  <a:pt x="500698" y="1722438"/>
                  <a:pt x="459361" y="1734173"/>
                  <a:pt x="439738" y="1742758"/>
                </a:cubicBezTo>
                <a:lnTo>
                  <a:pt x="412436" y="1756409"/>
                </a:lnTo>
                <a:lnTo>
                  <a:pt x="429117" y="1738190"/>
                </a:lnTo>
                <a:cubicBezTo>
                  <a:pt x="467357" y="1698780"/>
                  <a:pt x="452945" y="1730420"/>
                  <a:pt x="470218" y="1678600"/>
                </a:cubicBezTo>
                <a:cubicBezTo>
                  <a:pt x="470218" y="1678600"/>
                  <a:pt x="428881" y="1690335"/>
                  <a:pt x="409258" y="1698920"/>
                </a:cubicBezTo>
                <a:cubicBezTo>
                  <a:pt x="374569" y="1714097"/>
                  <a:pt x="341525" y="1732787"/>
                  <a:pt x="307658" y="1749720"/>
                </a:cubicBezTo>
                <a:cubicBezTo>
                  <a:pt x="222142" y="1792478"/>
                  <a:pt x="128522" y="1817753"/>
                  <a:pt x="43498" y="1861480"/>
                </a:cubicBezTo>
                <a:lnTo>
                  <a:pt x="0" y="1892768"/>
                </a:lnTo>
                <a:close/>
              </a:path>
            </a:pathLst>
          </a:cu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977817E5-279B-40F9-81DC-969B6770894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rot="742179">
            <a:off x="6296838" y="1737498"/>
            <a:ext cx="5732874" cy="1790215"/>
          </a:xfrm>
          <a:custGeom>
            <a:avLst/>
            <a:gdLst>
              <a:gd name="connsiteX0" fmla="*/ 2166303 w 7096125"/>
              <a:gd name="connsiteY0" fmla="*/ 2124240 h 2215920"/>
              <a:gd name="connsiteX1" fmla="*/ 2095183 w 7096125"/>
              <a:gd name="connsiteY1" fmla="*/ 2164880 h 2215920"/>
              <a:gd name="connsiteX2" fmla="*/ 2125663 w 7096125"/>
              <a:gd name="connsiteY2" fmla="*/ 2144560 h 2215920"/>
              <a:gd name="connsiteX3" fmla="*/ 2166303 w 7096125"/>
              <a:gd name="connsiteY3" fmla="*/ 2124240 h 2215920"/>
              <a:gd name="connsiteX4" fmla="*/ 0 w 7096125"/>
              <a:gd name="connsiteY4" fmla="*/ 0 h 2215920"/>
              <a:gd name="connsiteX5" fmla="*/ 7096125 w 7096125"/>
              <a:gd name="connsiteY5" fmla="*/ 0 h 2215920"/>
              <a:gd name="connsiteX6" fmla="*/ 7096125 w 7096125"/>
              <a:gd name="connsiteY6" fmla="*/ 2048000 h 2215920"/>
              <a:gd name="connsiteX7" fmla="*/ 7089112 w 7096125"/>
              <a:gd name="connsiteY7" fmla="*/ 2046730 h 2215920"/>
              <a:gd name="connsiteX8" fmla="*/ 7053263 w 7096125"/>
              <a:gd name="connsiteY8" fmla="*/ 2042960 h 2215920"/>
              <a:gd name="connsiteX9" fmla="*/ 7022783 w 7096125"/>
              <a:gd name="connsiteY9" fmla="*/ 2053120 h 2215920"/>
              <a:gd name="connsiteX10" fmla="*/ 6982143 w 7096125"/>
              <a:gd name="connsiteY10" fmla="*/ 2093760 h 2215920"/>
              <a:gd name="connsiteX11" fmla="*/ 6951663 w 7096125"/>
              <a:gd name="connsiteY11" fmla="*/ 2114080 h 2215920"/>
              <a:gd name="connsiteX12" fmla="*/ 6900863 w 7096125"/>
              <a:gd name="connsiteY12" fmla="*/ 2144560 h 2215920"/>
              <a:gd name="connsiteX13" fmla="*/ 6911023 w 7096125"/>
              <a:gd name="connsiteY13" fmla="*/ 2103920 h 2215920"/>
              <a:gd name="connsiteX14" fmla="*/ 6941503 w 7096125"/>
              <a:gd name="connsiteY14" fmla="*/ 2053120 h 2215920"/>
              <a:gd name="connsiteX15" fmla="*/ 6961823 w 7096125"/>
              <a:gd name="connsiteY15" fmla="*/ 2022640 h 2215920"/>
              <a:gd name="connsiteX16" fmla="*/ 6971983 w 7096125"/>
              <a:gd name="connsiteY16" fmla="*/ 1982000 h 2215920"/>
              <a:gd name="connsiteX17" fmla="*/ 7012623 w 7096125"/>
              <a:gd name="connsiteY17" fmla="*/ 1880400 h 2215920"/>
              <a:gd name="connsiteX18" fmla="*/ 6961823 w 7096125"/>
              <a:gd name="connsiteY18" fmla="*/ 1921040 h 2215920"/>
              <a:gd name="connsiteX19" fmla="*/ 6799263 w 7096125"/>
              <a:gd name="connsiteY19" fmla="*/ 2042960 h 2215920"/>
              <a:gd name="connsiteX20" fmla="*/ 6738303 w 7096125"/>
              <a:gd name="connsiteY20" fmla="*/ 2073440 h 2215920"/>
              <a:gd name="connsiteX21" fmla="*/ 6657023 w 7096125"/>
              <a:gd name="connsiteY21" fmla="*/ 2134400 h 2215920"/>
              <a:gd name="connsiteX22" fmla="*/ 6555423 w 7096125"/>
              <a:gd name="connsiteY22" fmla="*/ 2144560 h 2215920"/>
              <a:gd name="connsiteX23" fmla="*/ 6606223 w 7096125"/>
              <a:gd name="connsiteY23" fmla="*/ 1971840 h 2215920"/>
              <a:gd name="connsiteX24" fmla="*/ 6646863 w 7096125"/>
              <a:gd name="connsiteY24" fmla="*/ 1890560 h 2215920"/>
              <a:gd name="connsiteX25" fmla="*/ 6677343 w 7096125"/>
              <a:gd name="connsiteY25" fmla="*/ 1819440 h 2215920"/>
              <a:gd name="connsiteX26" fmla="*/ 6697663 w 7096125"/>
              <a:gd name="connsiteY26" fmla="*/ 1758480 h 2215920"/>
              <a:gd name="connsiteX27" fmla="*/ 6687503 w 7096125"/>
              <a:gd name="connsiteY27" fmla="*/ 1697520 h 2215920"/>
              <a:gd name="connsiteX28" fmla="*/ 6585903 w 7096125"/>
              <a:gd name="connsiteY28" fmla="*/ 1748320 h 2215920"/>
              <a:gd name="connsiteX29" fmla="*/ 6484303 w 7096125"/>
              <a:gd name="connsiteY29" fmla="*/ 1799120 h 2215920"/>
              <a:gd name="connsiteX30" fmla="*/ 6281103 w 7096125"/>
              <a:gd name="connsiteY30" fmla="*/ 1900720 h 2215920"/>
              <a:gd name="connsiteX31" fmla="*/ 6189663 w 7096125"/>
              <a:gd name="connsiteY31" fmla="*/ 1931200 h 2215920"/>
              <a:gd name="connsiteX32" fmla="*/ 6209983 w 7096125"/>
              <a:gd name="connsiteY32" fmla="*/ 1890560 h 2215920"/>
              <a:gd name="connsiteX33" fmla="*/ 6240463 w 7096125"/>
              <a:gd name="connsiteY33" fmla="*/ 1839760 h 2215920"/>
              <a:gd name="connsiteX34" fmla="*/ 6260783 w 7096125"/>
              <a:gd name="connsiteY34" fmla="*/ 1809280 h 2215920"/>
              <a:gd name="connsiteX35" fmla="*/ 6270943 w 7096125"/>
              <a:gd name="connsiteY35" fmla="*/ 1768640 h 2215920"/>
              <a:gd name="connsiteX36" fmla="*/ 6067743 w 7096125"/>
              <a:gd name="connsiteY36" fmla="*/ 1890560 h 2215920"/>
              <a:gd name="connsiteX37" fmla="*/ 5823903 w 7096125"/>
              <a:gd name="connsiteY37" fmla="*/ 2002320 h 2215920"/>
              <a:gd name="connsiteX38" fmla="*/ 5569903 w 7096125"/>
              <a:gd name="connsiteY38" fmla="*/ 2134400 h 2215920"/>
              <a:gd name="connsiteX39" fmla="*/ 5529263 w 7096125"/>
              <a:gd name="connsiteY39" fmla="*/ 2144560 h 2215920"/>
              <a:gd name="connsiteX40" fmla="*/ 5549583 w 7096125"/>
              <a:gd name="connsiteY40" fmla="*/ 2114080 h 2215920"/>
              <a:gd name="connsiteX41" fmla="*/ 5580063 w 7096125"/>
              <a:gd name="connsiteY41" fmla="*/ 2042960 h 2215920"/>
              <a:gd name="connsiteX42" fmla="*/ 5427663 w 7096125"/>
              <a:gd name="connsiteY42" fmla="*/ 2124240 h 2215920"/>
              <a:gd name="connsiteX43" fmla="*/ 5346383 w 7096125"/>
              <a:gd name="connsiteY43" fmla="*/ 2154720 h 2215920"/>
              <a:gd name="connsiteX44" fmla="*/ 5315903 w 7096125"/>
              <a:gd name="connsiteY44" fmla="*/ 2164880 h 2215920"/>
              <a:gd name="connsiteX45" fmla="*/ 5326063 w 7096125"/>
              <a:gd name="connsiteY45" fmla="*/ 2134400 h 2215920"/>
              <a:gd name="connsiteX46" fmla="*/ 5366703 w 7096125"/>
              <a:gd name="connsiteY46" fmla="*/ 2042960 h 2215920"/>
              <a:gd name="connsiteX47" fmla="*/ 5458143 w 7096125"/>
              <a:gd name="connsiteY47" fmla="*/ 1910880 h 2215920"/>
              <a:gd name="connsiteX48" fmla="*/ 5478463 w 7096125"/>
              <a:gd name="connsiteY48" fmla="*/ 1860080 h 2215920"/>
              <a:gd name="connsiteX49" fmla="*/ 5519103 w 7096125"/>
              <a:gd name="connsiteY49" fmla="*/ 1707680 h 2215920"/>
              <a:gd name="connsiteX50" fmla="*/ 5488623 w 7096125"/>
              <a:gd name="connsiteY50" fmla="*/ 1728000 h 2215920"/>
              <a:gd name="connsiteX51" fmla="*/ 5447983 w 7096125"/>
              <a:gd name="connsiteY51" fmla="*/ 1758480 h 2215920"/>
              <a:gd name="connsiteX52" fmla="*/ 5376863 w 7096125"/>
              <a:gd name="connsiteY52" fmla="*/ 1799120 h 2215920"/>
              <a:gd name="connsiteX53" fmla="*/ 5315903 w 7096125"/>
              <a:gd name="connsiteY53" fmla="*/ 1849920 h 2215920"/>
              <a:gd name="connsiteX54" fmla="*/ 5254943 w 7096125"/>
              <a:gd name="connsiteY54" fmla="*/ 1890560 h 2215920"/>
              <a:gd name="connsiteX55" fmla="*/ 5183823 w 7096125"/>
              <a:gd name="connsiteY55" fmla="*/ 1971840 h 2215920"/>
              <a:gd name="connsiteX56" fmla="*/ 5193983 w 7096125"/>
              <a:gd name="connsiteY56" fmla="*/ 1941360 h 2215920"/>
              <a:gd name="connsiteX57" fmla="*/ 5214303 w 7096125"/>
              <a:gd name="connsiteY57" fmla="*/ 1900720 h 2215920"/>
              <a:gd name="connsiteX58" fmla="*/ 5275263 w 7096125"/>
              <a:gd name="connsiteY58" fmla="*/ 1788960 h 2215920"/>
              <a:gd name="connsiteX59" fmla="*/ 5346383 w 7096125"/>
              <a:gd name="connsiteY59" fmla="*/ 1606080 h 2215920"/>
              <a:gd name="connsiteX60" fmla="*/ 5366703 w 7096125"/>
              <a:gd name="connsiteY60" fmla="*/ 1534960 h 2215920"/>
              <a:gd name="connsiteX61" fmla="*/ 5376863 w 7096125"/>
              <a:gd name="connsiteY61" fmla="*/ 1423200 h 2215920"/>
              <a:gd name="connsiteX62" fmla="*/ 5254943 w 7096125"/>
              <a:gd name="connsiteY62" fmla="*/ 1494320 h 2215920"/>
              <a:gd name="connsiteX63" fmla="*/ 5051743 w 7096125"/>
              <a:gd name="connsiteY63" fmla="*/ 1636560 h 2215920"/>
              <a:gd name="connsiteX64" fmla="*/ 4950143 w 7096125"/>
              <a:gd name="connsiteY64" fmla="*/ 1728000 h 2215920"/>
              <a:gd name="connsiteX65" fmla="*/ 4797743 w 7096125"/>
              <a:gd name="connsiteY65" fmla="*/ 1829600 h 2215920"/>
              <a:gd name="connsiteX66" fmla="*/ 4553903 w 7096125"/>
              <a:gd name="connsiteY66" fmla="*/ 2002320 h 2215920"/>
              <a:gd name="connsiteX67" fmla="*/ 4431983 w 7096125"/>
              <a:gd name="connsiteY67" fmla="*/ 2073440 h 2215920"/>
              <a:gd name="connsiteX68" fmla="*/ 4350703 w 7096125"/>
              <a:gd name="connsiteY68" fmla="*/ 2134400 h 2215920"/>
              <a:gd name="connsiteX69" fmla="*/ 4299903 w 7096125"/>
              <a:gd name="connsiteY69" fmla="*/ 2124240 h 2215920"/>
              <a:gd name="connsiteX70" fmla="*/ 4320223 w 7096125"/>
              <a:gd name="connsiteY70" fmla="*/ 2093760 h 2215920"/>
              <a:gd name="connsiteX71" fmla="*/ 4340543 w 7096125"/>
              <a:gd name="connsiteY71" fmla="*/ 2042960 h 2215920"/>
              <a:gd name="connsiteX72" fmla="*/ 4421823 w 7096125"/>
              <a:gd name="connsiteY72" fmla="*/ 1788960 h 2215920"/>
              <a:gd name="connsiteX73" fmla="*/ 4310063 w 7096125"/>
              <a:gd name="connsiteY73" fmla="*/ 1839760 h 2215920"/>
              <a:gd name="connsiteX74" fmla="*/ 4228783 w 7096125"/>
              <a:gd name="connsiteY74" fmla="*/ 1880400 h 2215920"/>
              <a:gd name="connsiteX75" fmla="*/ 4035743 w 7096125"/>
              <a:gd name="connsiteY75" fmla="*/ 1982000 h 2215920"/>
              <a:gd name="connsiteX76" fmla="*/ 3913823 w 7096125"/>
              <a:gd name="connsiteY76" fmla="*/ 2032800 h 2215920"/>
              <a:gd name="connsiteX77" fmla="*/ 3923983 w 7096125"/>
              <a:gd name="connsiteY77" fmla="*/ 1961680 h 2215920"/>
              <a:gd name="connsiteX78" fmla="*/ 3791903 w 7096125"/>
              <a:gd name="connsiteY78" fmla="*/ 1992160 h 2215920"/>
              <a:gd name="connsiteX79" fmla="*/ 3730943 w 7096125"/>
              <a:gd name="connsiteY79" fmla="*/ 2022640 h 2215920"/>
              <a:gd name="connsiteX80" fmla="*/ 3568383 w 7096125"/>
              <a:gd name="connsiteY80" fmla="*/ 2012480 h 2215920"/>
              <a:gd name="connsiteX81" fmla="*/ 3497263 w 7096125"/>
              <a:gd name="connsiteY81" fmla="*/ 2053120 h 2215920"/>
              <a:gd name="connsiteX82" fmla="*/ 3517583 w 7096125"/>
              <a:gd name="connsiteY82" fmla="*/ 2012480 h 2215920"/>
              <a:gd name="connsiteX83" fmla="*/ 3527743 w 7096125"/>
              <a:gd name="connsiteY83" fmla="*/ 1971840 h 2215920"/>
              <a:gd name="connsiteX84" fmla="*/ 3436303 w 7096125"/>
              <a:gd name="connsiteY84" fmla="*/ 2032800 h 2215920"/>
              <a:gd name="connsiteX85" fmla="*/ 3212783 w 7096125"/>
              <a:gd name="connsiteY85" fmla="*/ 2154720 h 2215920"/>
              <a:gd name="connsiteX86" fmla="*/ 3121343 w 7096125"/>
              <a:gd name="connsiteY86" fmla="*/ 2185200 h 2215920"/>
              <a:gd name="connsiteX87" fmla="*/ 3040063 w 7096125"/>
              <a:gd name="connsiteY87" fmla="*/ 2195360 h 2215920"/>
              <a:gd name="connsiteX88" fmla="*/ 3009583 w 7096125"/>
              <a:gd name="connsiteY88" fmla="*/ 2185200 h 2215920"/>
              <a:gd name="connsiteX89" fmla="*/ 2999423 w 7096125"/>
              <a:gd name="connsiteY89" fmla="*/ 1921040 h 2215920"/>
              <a:gd name="connsiteX90" fmla="*/ 2836863 w 7096125"/>
              <a:gd name="connsiteY90" fmla="*/ 1992160 h 2215920"/>
              <a:gd name="connsiteX91" fmla="*/ 2613343 w 7096125"/>
              <a:gd name="connsiteY91" fmla="*/ 2093760 h 2215920"/>
              <a:gd name="connsiteX92" fmla="*/ 2399983 w 7096125"/>
              <a:gd name="connsiteY92" fmla="*/ 2205520 h 2215920"/>
              <a:gd name="connsiteX93" fmla="*/ 2440623 w 7096125"/>
              <a:gd name="connsiteY93" fmla="*/ 2175040 h 2215920"/>
              <a:gd name="connsiteX94" fmla="*/ 2471103 w 7096125"/>
              <a:gd name="connsiteY94" fmla="*/ 2144560 h 2215920"/>
              <a:gd name="connsiteX95" fmla="*/ 2511743 w 7096125"/>
              <a:gd name="connsiteY95" fmla="*/ 2093760 h 2215920"/>
              <a:gd name="connsiteX96" fmla="*/ 2613343 w 7096125"/>
              <a:gd name="connsiteY96" fmla="*/ 1992160 h 2215920"/>
              <a:gd name="connsiteX97" fmla="*/ 2633663 w 7096125"/>
              <a:gd name="connsiteY97" fmla="*/ 1931200 h 2215920"/>
              <a:gd name="connsiteX98" fmla="*/ 2521903 w 7096125"/>
              <a:gd name="connsiteY98" fmla="*/ 1982000 h 2215920"/>
              <a:gd name="connsiteX99" fmla="*/ 2430463 w 7096125"/>
              <a:gd name="connsiteY99" fmla="*/ 2002320 h 2215920"/>
              <a:gd name="connsiteX100" fmla="*/ 2247583 w 7096125"/>
              <a:gd name="connsiteY100" fmla="*/ 2093760 h 2215920"/>
              <a:gd name="connsiteX101" fmla="*/ 2166303 w 7096125"/>
              <a:gd name="connsiteY101" fmla="*/ 2124240 h 2215920"/>
              <a:gd name="connsiteX102" fmla="*/ 2288223 w 7096125"/>
              <a:gd name="connsiteY102" fmla="*/ 2042960 h 2215920"/>
              <a:gd name="connsiteX103" fmla="*/ 2318703 w 7096125"/>
              <a:gd name="connsiteY103" fmla="*/ 2002320 h 2215920"/>
              <a:gd name="connsiteX104" fmla="*/ 2460943 w 7096125"/>
              <a:gd name="connsiteY104" fmla="*/ 1910880 h 2215920"/>
              <a:gd name="connsiteX105" fmla="*/ 2542223 w 7096125"/>
              <a:gd name="connsiteY105" fmla="*/ 1839760 h 2215920"/>
              <a:gd name="connsiteX106" fmla="*/ 2572703 w 7096125"/>
              <a:gd name="connsiteY106" fmla="*/ 1799120 h 2215920"/>
              <a:gd name="connsiteX107" fmla="*/ 2542223 w 7096125"/>
              <a:gd name="connsiteY107" fmla="*/ 1819440 h 2215920"/>
              <a:gd name="connsiteX108" fmla="*/ 2481263 w 7096125"/>
              <a:gd name="connsiteY108" fmla="*/ 1839760 h 2215920"/>
              <a:gd name="connsiteX109" fmla="*/ 2318703 w 7096125"/>
              <a:gd name="connsiteY109" fmla="*/ 1870240 h 2215920"/>
              <a:gd name="connsiteX110" fmla="*/ 2125663 w 7096125"/>
              <a:gd name="connsiteY110" fmla="*/ 1931200 h 2215920"/>
              <a:gd name="connsiteX111" fmla="*/ 1875596 w 7096125"/>
              <a:gd name="connsiteY111" fmla="*/ 1995072 h 2215920"/>
              <a:gd name="connsiteX112" fmla="*/ 1883647 w 7096125"/>
              <a:gd name="connsiteY112" fmla="*/ 1991731 h 2215920"/>
              <a:gd name="connsiteX113" fmla="*/ 1893562 w 7096125"/>
              <a:gd name="connsiteY113" fmla="*/ 1988266 h 2215920"/>
              <a:gd name="connsiteX114" fmla="*/ 1890506 w 7096125"/>
              <a:gd name="connsiteY114" fmla="*/ 1988886 h 2215920"/>
              <a:gd name="connsiteX115" fmla="*/ 1883647 w 7096125"/>
              <a:gd name="connsiteY115" fmla="*/ 1991731 h 2215920"/>
              <a:gd name="connsiteX116" fmla="*/ 1873223 w 7096125"/>
              <a:gd name="connsiteY116" fmla="*/ 1995375 h 2215920"/>
              <a:gd name="connsiteX117" fmla="*/ 1577023 w 7096125"/>
              <a:gd name="connsiteY117" fmla="*/ 2093760 h 2215920"/>
              <a:gd name="connsiteX118" fmla="*/ 1292543 w 7096125"/>
              <a:gd name="connsiteY118" fmla="*/ 2185200 h 2215920"/>
              <a:gd name="connsiteX119" fmla="*/ 1180783 w 7096125"/>
              <a:gd name="connsiteY119" fmla="*/ 2215680 h 2215920"/>
              <a:gd name="connsiteX120" fmla="*/ 1221423 w 7096125"/>
              <a:gd name="connsiteY120" fmla="*/ 2195360 h 2215920"/>
              <a:gd name="connsiteX121" fmla="*/ 1323023 w 7096125"/>
              <a:gd name="connsiteY121" fmla="*/ 2093760 h 2215920"/>
              <a:gd name="connsiteX122" fmla="*/ 1475423 w 7096125"/>
              <a:gd name="connsiteY122" fmla="*/ 1951520 h 2215920"/>
              <a:gd name="connsiteX123" fmla="*/ 1526223 w 7096125"/>
              <a:gd name="connsiteY123" fmla="*/ 1890560 h 2215920"/>
              <a:gd name="connsiteX124" fmla="*/ 1597343 w 7096125"/>
              <a:gd name="connsiteY124" fmla="*/ 1799120 h 2215920"/>
              <a:gd name="connsiteX125" fmla="*/ 1587183 w 7096125"/>
              <a:gd name="connsiteY125" fmla="*/ 1768640 h 2215920"/>
              <a:gd name="connsiteX126" fmla="*/ 1221423 w 7096125"/>
              <a:gd name="connsiteY126" fmla="*/ 1890560 h 2215920"/>
              <a:gd name="connsiteX127" fmla="*/ 713423 w 7096125"/>
              <a:gd name="connsiteY127" fmla="*/ 2042960 h 2215920"/>
              <a:gd name="connsiteX128" fmla="*/ 246063 w 7096125"/>
              <a:gd name="connsiteY128" fmla="*/ 2185200 h 2215920"/>
              <a:gd name="connsiteX129" fmla="*/ 0 w 7096125"/>
              <a:gd name="connsiteY129" fmla="*/ 2195506 h 221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096125" h="2215920">
                <a:moveTo>
                  <a:pt x="2166303" y="2124240"/>
                </a:moveTo>
                <a:cubicBezTo>
                  <a:pt x="2141560" y="2135787"/>
                  <a:pt x="2119605" y="2152669"/>
                  <a:pt x="2095183" y="2164880"/>
                </a:cubicBezTo>
                <a:cubicBezTo>
                  <a:pt x="2084261" y="2170341"/>
                  <a:pt x="2115061" y="2150618"/>
                  <a:pt x="2125663" y="2144560"/>
                </a:cubicBezTo>
                <a:cubicBezTo>
                  <a:pt x="2138813" y="2137046"/>
                  <a:pt x="2153007" y="2131493"/>
                  <a:pt x="2166303" y="2124240"/>
                </a:cubicBezTo>
                <a:close/>
                <a:moveTo>
                  <a:pt x="0" y="0"/>
                </a:moveTo>
                <a:lnTo>
                  <a:pt x="7096125" y="0"/>
                </a:lnTo>
                <a:lnTo>
                  <a:pt x="7096125" y="2048000"/>
                </a:lnTo>
                <a:lnTo>
                  <a:pt x="7089112" y="2046730"/>
                </a:lnTo>
                <a:cubicBezTo>
                  <a:pt x="7077162" y="2045473"/>
                  <a:pt x="7065117" y="2044654"/>
                  <a:pt x="7053263" y="2042960"/>
                </a:cubicBezTo>
                <a:cubicBezTo>
                  <a:pt x="7043103" y="2046347"/>
                  <a:pt x="7031498" y="2046895"/>
                  <a:pt x="7022783" y="2053120"/>
                </a:cubicBezTo>
                <a:cubicBezTo>
                  <a:pt x="7007194" y="2064255"/>
                  <a:pt x="6996689" y="2081292"/>
                  <a:pt x="6982143" y="2093760"/>
                </a:cubicBezTo>
                <a:cubicBezTo>
                  <a:pt x="6972872" y="2101707"/>
                  <a:pt x="6962018" y="2107608"/>
                  <a:pt x="6951663" y="2114080"/>
                </a:cubicBezTo>
                <a:cubicBezTo>
                  <a:pt x="6934917" y="2124546"/>
                  <a:pt x="6920021" y="2149349"/>
                  <a:pt x="6900863" y="2144560"/>
                </a:cubicBezTo>
                <a:cubicBezTo>
                  <a:pt x="6887316" y="2141173"/>
                  <a:pt x="6907636" y="2117467"/>
                  <a:pt x="6911023" y="2103920"/>
                </a:cubicBezTo>
                <a:cubicBezTo>
                  <a:pt x="6921183" y="2086987"/>
                  <a:pt x="6931037" y="2069866"/>
                  <a:pt x="6941503" y="2053120"/>
                </a:cubicBezTo>
                <a:cubicBezTo>
                  <a:pt x="6947975" y="2042765"/>
                  <a:pt x="6957013" y="2033863"/>
                  <a:pt x="6961823" y="2022640"/>
                </a:cubicBezTo>
                <a:cubicBezTo>
                  <a:pt x="6967324" y="2009805"/>
                  <a:pt x="6966797" y="1994965"/>
                  <a:pt x="6971983" y="1982000"/>
                </a:cubicBezTo>
                <a:cubicBezTo>
                  <a:pt x="7020949" y="1859584"/>
                  <a:pt x="6989429" y="1973177"/>
                  <a:pt x="7012623" y="1880400"/>
                </a:cubicBezTo>
                <a:cubicBezTo>
                  <a:pt x="7012623" y="1880400"/>
                  <a:pt x="6979072" y="1907898"/>
                  <a:pt x="6961823" y="1921040"/>
                </a:cubicBezTo>
                <a:cubicBezTo>
                  <a:pt x="6907946" y="1962089"/>
                  <a:pt x="6855226" y="2004803"/>
                  <a:pt x="6799263" y="2042960"/>
                </a:cubicBezTo>
                <a:cubicBezTo>
                  <a:pt x="6780492" y="2055758"/>
                  <a:pt x="6757413" y="2061155"/>
                  <a:pt x="6738303" y="2073440"/>
                </a:cubicBezTo>
                <a:cubicBezTo>
                  <a:pt x="6709815" y="2091754"/>
                  <a:pt x="6684116" y="2114080"/>
                  <a:pt x="6657023" y="2134400"/>
                </a:cubicBezTo>
                <a:lnTo>
                  <a:pt x="6555423" y="2144560"/>
                </a:lnTo>
                <a:cubicBezTo>
                  <a:pt x="6495709" y="2150531"/>
                  <a:pt x="6585896" y="2028304"/>
                  <a:pt x="6606223" y="1971840"/>
                </a:cubicBezTo>
                <a:cubicBezTo>
                  <a:pt x="6616483" y="1943339"/>
                  <a:pt x="6634053" y="1918009"/>
                  <a:pt x="6646863" y="1890560"/>
                </a:cubicBezTo>
                <a:cubicBezTo>
                  <a:pt x="6657770" y="1867188"/>
                  <a:pt x="6668084" y="1843513"/>
                  <a:pt x="6677343" y="1819440"/>
                </a:cubicBezTo>
                <a:cubicBezTo>
                  <a:pt x="6685032" y="1799449"/>
                  <a:pt x="6695884" y="1779825"/>
                  <a:pt x="6697663" y="1758480"/>
                </a:cubicBezTo>
                <a:cubicBezTo>
                  <a:pt x="6699374" y="1737951"/>
                  <a:pt x="6690890" y="1717840"/>
                  <a:pt x="6687503" y="1697520"/>
                </a:cubicBezTo>
                <a:cubicBezTo>
                  <a:pt x="6627209" y="1737716"/>
                  <a:pt x="6685892" y="1701267"/>
                  <a:pt x="6585903" y="1748320"/>
                </a:cubicBezTo>
                <a:cubicBezTo>
                  <a:pt x="6551643" y="1764442"/>
                  <a:pt x="6517480" y="1780873"/>
                  <a:pt x="6484303" y="1799120"/>
                </a:cubicBezTo>
                <a:cubicBezTo>
                  <a:pt x="6340874" y="1878006"/>
                  <a:pt x="6429118" y="1846188"/>
                  <a:pt x="6281103" y="1900720"/>
                </a:cubicBezTo>
                <a:cubicBezTo>
                  <a:pt x="6250955" y="1911827"/>
                  <a:pt x="6221469" y="1935744"/>
                  <a:pt x="6189663" y="1931200"/>
                </a:cubicBezTo>
                <a:cubicBezTo>
                  <a:pt x="6174670" y="1929058"/>
                  <a:pt x="6202628" y="1903800"/>
                  <a:pt x="6209983" y="1890560"/>
                </a:cubicBezTo>
                <a:cubicBezTo>
                  <a:pt x="6219573" y="1873298"/>
                  <a:pt x="6229997" y="1856506"/>
                  <a:pt x="6240463" y="1839760"/>
                </a:cubicBezTo>
                <a:cubicBezTo>
                  <a:pt x="6246935" y="1829405"/>
                  <a:pt x="6255973" y="1820503"/>
                  <a:pt x="6260783" y="1809280"/>
                </a:cubicBezTo>
                <a:cubicBezTo>
                  <a:pt x="6266284" y="1796445"/>
                  <a:pt x="6267556" y="1782187"/>
                  <a:pt x="6270943" y="1768640"/>
                </a:cubicBezTo>
                <a:lnTo>
                  <a:pt x="6067743" y="1890560"/>
                </a:lnTo>
                <a:cubicBezTo>
                  <a:pt x="5991074" y="1936561"/>
                  <a:pt x="5905183" y="1965067"/>
                  <a:pt x="5823903" y="2002320"/>
                </a:cubicBezTo>
                <a:cubicBezTo>
                  <a:pt x="5737151" y="2042081"/>
                  <a:pt x="5655842" y="2092912"/>
                  <a:pt x="5569903" y="2134400"/>
                </a:cubicBezTo>
                <a:cubicBezTo>
                  <a:pt x="5557328" y="2140471"/>
                  <a:pt x="5539137" y="2154434"/>
                  <a:pt x="5529263" y="2144560"/>
                </a:cubicBezTo>
                <a:cubicBezTo>
                  <a:pt x="5520629" y="2135926"/>
                  <a:pt x="5543525" y="2124682"/>
                  <a:pt x="5549583" y="2114080"/>
                </a:cubicBezTo>
                <a:cubicBezTo>
                  <a:pt x="5569671" y="2078927"/>
                  <a:pt x="5568665" y="2077155"/>
                  <a:pt x="5580063" y="2042960"/>
                </a:cubicBezTo>
                <a:cubicBezTo>
                  <a:pt x="5438455" y="2099603"/>
                  <a:pt x="5662140" y="2007001"/>
                  <a:pt x="5427663" y="2124240"/>
                </a:cubicBezTo>
                <a:cubicBezTo>
                  <a:pt x="5401782" y="2137180"/>
                  <a:pt x="5373577" y="2144831"/>
                  <a:pt x="5346383" y="2154720"/>
                </a:cubicBezTo>
                <a:cubicBezTo>
                  <a:pt x="5336318" y="2158380"/>
                  <a:pt x="5323476" y="2172453"/>
                  <a:pt x="5315903" y="2164880"/>
                </a:cubicBezTo>
                <a:cubicBezTo>
                  <a:pt x="5308330" y="2157307"/>
                  <a:pt x="5320750" y="2143699"/>
                  <a:pt x="5326063" y="2134400"/>
                </a:cubicBezTo>
                <a:cubicBezTo>
                  <a:pt x="5372140" y="2053765"/>
                  <a:pt x="5347882" y="2137063"/>
                  <a:pt x="5366703" y="2042960"/>
                </a:cubicBezTo>
                <a:cubicBezTo>
                  <a:pt x="5409395" y="1989595"/>
                  <a:pt x="5422233" y="1977570"/>
                  <a:pt x="5458143" y="1910880"/>
                </a:cubicBezTo>
                <a:cubicBezTo>
                  <a:pt x="5466790" y="1894822"/>
                  <a:pt x="5472230" y="1877220"/>
                  <a:pt x="5478463" y="1860080"/>
                </a:cubicBezTo>
                <a:cubicBezTo>
                  <a:pt x="5504343" y="1788909"/>
                  <a:pt x="5500424" y="1791734"/>
                  <a:pt x="5519103" y="1707680"/>
                </a:cubicBezTo>
                <a:cubicBezTo>
                  <a:pt x="5508943" y="1714453"/>
                  <a:pt x="5498559" y="1720903"/>
                  <a:pt x="5488623" y="1728000"/>
                </a:cubicBezTo>
                <a:cubicBezTo>
                  <a:pt x="5474844" y="1737842"/>
                  <a:pt x="5462269" y="1749389"/>
                  <a:pt x="5447983" y="1758480"/>
                </a:cubicBezTo>
                <a:cubicBezTo>
                  <a:pt x="5424948" y="1773139"/>
                  <a:pt x="5399312" y="1783578"/>
                  <a:pt x="5376863" y="1799120"/>
                </a:cubicBezTo>
                <a:cubicBezTo>
                  <a:pt x="5355115" y="1814176"/>
                  <a:pt x="5337064" y="1834050"/>
                  <a:pt x="5315903" y="1849920"/>
                </a:cubicBezTo>
                <a:cubicBezTo>
                  <a:pt x="5296366" y="1864573"/>
                  <a:pt x="5272888" y="1873995"/>
                  <a:pt x="5254943" y="1890560"/>
                </a:cubicBezTo>
                <a:cubicBezTo>
                  <a:pt x="5228490" y="1914979"/>
                  <a:pt x="5211480" y="1948793"/>
                  <a:pt x="5183823" y="1971840"/>
                </a:cubicBezTo>
                <a:cubicBezTo>
                  <a:pt x="5175596" y="1978696"/>
                  <a:pt x="5189764" y="1951204"/>
                  <a:pt x="5193983" y="1941360"/>
                </a:cubicBezTo>
                <a:cubicBezTo>
                  <a:pt x="5199949" y="1927439"/>
                  <a:pt x="5206948" y="1913960"/>
                  <a:pt x="5214303" y="1900720"/>
                </a:cubicBezTo>
                <a:cubicBezTo>
                  <a:pt x="5256274" y="1825173"/>
                  <a:pt x="5236179" y="1873641"/>
                  <a:pt x="5275263" y="1788960"/>
                </a:cubicBezTo>
                <a:cubicBezTo>
                  <a:pt x="5302486" y="1729978"/>
                  <a:pt x="5325934" y="1667428"/>
                  <a:pt x="5346383" y="1606080"/>
                </a:cubicBezTo>
                <a:cubicBezTo>
                  <a:pt x="5354180" y="1582690"/>
                  <a:pt x="5362650" y="1559280"/>
                  <a:pt x="5366703" y="1534960"/>
                </a:cubicBezTo>
                <a:cubicBezTo>
                  <a:pt x="5372853" y="1498062"/>
                  <a:pt x="5373476" y="1460453"/>
                  <a:pt x="5376863" y="1423200"/>
                </a:cubicBezTo>
                <a:lnTo>
                  <a:pt x="5254943" y="1494320"/>
                </a:lnTo>
                <a:cubicBezTo>
                  <a:pt x="5183527" y="1535980"/>
                  <a:pt x="5117358" y="1586255"/>
                  <a:pt x="5051743" y="1636560"/>
                </a:cubicBezTo>
                <a:cubicBezTo>
                  <a:pt x="5015584" y="1664282"/>
                  <a:pt x="4984010" y="1697520"/>
                  <a:pt x="4950143" y="1728000"/>
                </a:cubicBezTo>
                <a:cubicBezTo>
                  <a:pt x="4904762" y="1768843"/>
                  <a:pt x="4847941" y="1794847"/>
                  <a:pt x="4797743" y="1829600"/>
                </a:cubicBezTo>
                <a:cubicBezTo>
                  <a:pt x="4715849" y="1886296"/>
                  <a:pt x="4636779" y="1947069"/>
                  <a:pt x="4553903" y="2002320"/>
                </a:cubicBezTo>
                <a:cubicBezTo>
                  <a:pt x="4514756" y="2028418"/>
                  <a:pt x="4471431" y="2047799"/>
                  <a:pt x="4431983" y="2073440"/>
                </a:cubicBezTo>
                <a:cubicBezTo>
                  <a:pt x="4403588" y="2091897"/>
                  <a:pt x="4382312" y="2122243"/>
                  <a:pt x="4350703" y="2134400"/>
                </a:cubicBezTo>
                <a:cubicBezTo>
                  <a:pt x="4334585" y="2140599"/>
                  <a:pt x="4316836" y="2127627"/>
                  <a:pt x="4299903" y="2124240"/>
                </a:cubicBezTo>
                <a:cubicBezTo>
                  <a:pt x="4306676" y="2114080"/>
                  <a:pt x="4314762" y="2104682"/>
                  <a:pt x="4320223" y="2093760"/>
                </a:cubicBezTo>
                <a:cubicBezTo>
                  <a:pt x="4328379" y="2077448"/>
                  <a:pt x="4333770" y="2059893"/>
                  <a:pt x="4340543" y="2042960"/>
                </a:cubicBezTo>
                <a:cubicBezTo>
                  <a:pt x="4373558" y="1960422"/>
                  <a:pt x="4394730" y="1873627"/>
                  <a:pt x="4421823" y="1788960"/>
                </a:cubicBezTo>
                <a:cubicBezTo>
                  <a:pt x="4367267" y="1825331"/>
                  <a:pt x="4402776" y="1804993"/>
                  <a:pt x="4310063" y="1839760"/>
                </a:cubicBezTo>
                <a:cubicBezTo>
                  <a:pt x="4281700" y="1850396"/>
                  <a:pt x="4255674" y="1866456"/>
                  <a:pt x="4228783" y="1880400"/>
                </a:cubicBezTo>
                <a:cubicBezTo>
                  <a:pt x="4164230" y="1913872"/>
                  <a:pt x="4101198" y="1950328"/>
                  <a:pt x="4035743" y="1982000"/>
                </a:cubicBezTo>
                <a:cubicBezTo>
                  <a:pt x="3996112" y="2001176"/>
                  <a:pt x="3957140" y="2040676"/>
                  <a:pt x="3913823" y="2032800"/>
                </a:cubicBezTo>
                <a:cubicBezTo>
                  <a:pt x="3890262" y="2028516"/>
                  <a:pt x="3920596" y="1985387"/>
                  <a:pt x="3923983" y="1961680"/>
                </a:cubicBezTo>
                <a:cubicBezTo>
                  <a:pt x="3873178" y="1970147"/>
                  <a:pt x="3841569" y="1973058"/>
                  <a:pt x="3791903" y="1992160"/>
                </a:cubicBezTo>
                <a:cubicBezTo>
                  <a:pt x="3770699" y="2000315"/>
                  <a:pt x="3753044" y="2017378"/>
                  <a:pt x="3730943" y="2022640"/>
                </a:cubicBezTo>
                <a:cubicBezTo>
                  <a:pt x="3573201" y="2060198"/>
                  <a:pt x="3593647" y="2088273"/>
                  <a:pt x="3568383" y="2012480"/>
                </a:cubicBezTo>
                <a:cubicBezTo>
                  <a:pt x="3562714" y="2016259"/>
                  <a:pt x="3502419" y="2058276"/>
                  <a:pt x="3497263" y="2053120"/>
                </a:cubicBezTo>
                <a:cubicBezTo>
                  <a:pt x="3486553" y="2042410"/>
                  <a:pt x="3512265" y="2026661"/>
                  <a:pt x="3517583" y="2012480"/>
                </a:cubicBezTo>
                <a:cubicBezTo>
                  <a:pt x="3522486" y="1999405"/>
                  <a:pt x="3524356" y="1985387"/>
                  <a:pt x="3527743" y="1971840"/>
                </a:cubicBezTo>
                <a:cubicBezTo>
                  <a:pt x="3462423" y="2011032"/>
                  <a:pt x="3492741" y="1990472"/>
                  <a:pt x="3436303" y="2032800"/>
                </a:cubicBezTo>
                <a:cubicBezTo>
                  <a:pt x="3417939" y="2046573"/>
                  <a:pt x="3259603" y="2135441"/>
                  <a:pt x="3212783" y="2154720"/>
                </a:cubicBezTo>
                <a:cubicBezTo>
                  <a:pt x="3183074" y="2166953"/>
                  <a:pt x="3151823" y="2175040"/>
                  <a:pt x="3121343" y="2185200"/>
                </a:cubicBezTo>
                <a:cubicBezTo>
                  <a:pt x="3094250" y="2188587"/>
                  <a:pt x="3067367" y="2195360"/>
                  <a:pt x="3040063" y="2195360"/>
                </a:cubicBezTo>
                <a:cubicBezTo>
                  <a:pt x="3029353" y="2195360"/>
                  <a:pt x="3011152" y="2195794"/>
                  <a:pt x="3009583" y="2185200"/>
                </a:cubicBezTo>
                <a:cubicBezTo>
                  <a:pt x="2996669" y="2098033"/>
                  <a:pt x="3002810" y="2009093"/>
                  <a:pt x="2999423" y="1921040"/>
                </a:cubicBezTo>
                <a:cubicBezTo>
                  <a:pt x="2916618" y="1948642"/>
                  <a:pt x="3007300" y="1917168"/>
                  <a:pt x="2836863" y="1992160"/>
                </a:cubicBezTo>
                <a:cubicBezTo>
                  <a:pt x="2692976" y="2055470"/>
                  <a:pt x="2743155" y="2025036"/>
                  <a:pt x="2613343" y="2093760"/>
                </a:cubicBezTo>
                <a:cubicBezTo>
                  <a:pt x="2524497" y="2140796"/>
                  <a:pt x="2511702" y="2160832"/>
                  <a:pt x="2399983" y="2205520"/>
                </a:cubicBezTo>
                <a:cubicBezTo>
                  <a:pt x="2384261" y="2211809"/>
                  <a:pt x="2427766" y="2186060"/>
                  <a:pt x="2440623" y="2175040"/>
                </a:cubicBezTo>
                <a:cubicBezTo>
                  <a:pt x="2451532" y="2165689"/>
                  <a:pt x="2461641" y="2155373"/>
                  <a:pt x="2471103" y="2144560"/>
                </a:cubicBezTo>
                <a:cubicBezTo>
                  <a:pt x="2485383" y="2128240"/>
                  <a:pt x="2498196" y="2110693"/>
                  <a:pt x="2511743" y="2093760"/>
                </a:cubicBezTo>
                <a:cubicBezTo>
                  <a:pt x="2541663" y="2056361"/>
                  <a:pt x="2584606" y="2030476"/>
                  <a:pt x="2613343" y="1992160"/>
                </a:cubicBezTo>
                <a:cubicBezTo>
                  <a:pt x="2626194" y="1975025"/>
                  <a:pt x="2626890" y="1951520"/>
                  <a:pt x="2633663" y="1931200"/>
                </a:cubicBezTo>
                <a:cubicBezTo>
                  <a:pt x="2600868" y="1947598"/>
                  <a:pt x="2554300" y="1971876"/>
                  <a:pt x="2521903" y="1982000"/>
                </a:cubicBezTo>
                <a:cubicBezTo>
                  <a:pt x="2492101" y="1991313"/>
                  <a:pt x="2460084" y="1992446"/>
                  <a:pt x="2430463" y="2002320"/>
                </a:cubicBezTo>
                <a:cubicBezTo>
                  <a:pt x="2335561" y="2033954"/>
                  <a:pt x="2338491" y="2050980"/>
                  <a:pt x="2247583" y="2093760"/>
                </a:cubicBezTo>
                <a:cubicBezTo>
                  <a:pt x="2221401" y="2106081"/>
                  <a:pt x="2192524" y="2112004"/>
                  <a:pt x="2166303" y="2124240"/>
                </a:cubicBezTo>
                <a:cubicBezTo>
                  <a:pt x="2211155" y="2099775"/>
                  <a:pt x="2251917" y="2079266"/>
                  <a:pt x="2288223" y="2042960"/>
                </a:cubicBezTo>
                <a:cubicBezTo>
                  <a:pt x="2300197" y="2030986"/>
                  <a:pt x="2308543" y="2015867"/>
                  <a:pt x="2318703" y="2002320"/>
                </a:cubicBezTo>
                <a:cubicBezTo>
                  <a:pt x="2318703" y="2002320"/>
                  <a:pt x="2414424" y="1942709"/>
                  <a:pt x="2460943" y="1910880"/>
                </a:cubicBezTo>
                <a:cubicBezTo>
                  <a:pt x="2484192" y="1894973"/>
                  <a:pt x="2522098" y="1863239"/>
                  <a:pt x="2542223" y="1839760"/>
                </a:cubicBezTo>
                <a:cubicBezTo>
                  <a:pt x="2553243" y="1826903"/>
                  <a:pt x="2572703" y="1816053"/>
                  <a:pt x="2572703" y="1799120"/>
                </a:cubicBezTo>
                <a:cubicBezTo>
                  <a:pt x="2572703" y="1786909"/>
                  <a:pt x="2553381" y="1814481"/>
                  <a:pt x="2542223" y="1819440"/>
                </a:cubicBezTo>
                <a:cubicBezTo>
                  <a:pt x="2522650" y="1828139"/>
                  <a:pt x="2502150" y="1835013"/>
                  <a:pt x="2481263" y="1839760"/>
                </a:cubicBezTo>
                <a:cubicBezTo>
                  <a:pt x="2427503" y="1851978"/>
                  <a:pt x="2372097" y="1856510"/>
                  <a:pt x="2318703" y="1870240"/>
                </a:cubicBezTo>
                <a:cubicBezTo>
                  <a:pt x="2253350" y="1887045"/>
                  <a:pt x="2190658" y="1913062"/>
                  <a:pt x="2125663" y="1931200"/>
                </a:cubicBezTo>
                <a:cubicBezTo>
                  <a:pt x="1903774" y="1993123"/>
                  <a:pt x="1869044" y="1999395"/>
                  <a:pt x="1875596" y="1995072"/>
                </a:cubicBezTo>
                <a:lnTo>
                  <a:pt x="1883647" y="1991731"/>
                </a:lnTo>
                <a:lnTo>
                  <a:pt x="1893562" y="1988266"/>
                </a:lnTo>
                <a:cubicBezTo>
                  <a:pt x="1906536" y="1983612"/>
                  <a:pt x="1899439" y="1985696"/>
                  <a:pt x="1890506" y="1988886"/>
                </a:cubicBezTo>
                <a:lnTo>
                  <a:pt x="1883647" y="1991731"/>
                </a:lnTo>
                <a:lnTo>
                  <a:pt x="1873223" y="1995375"/>
                </a:lnTo>
                <a:cubicBezTo>
                  <a:pt x="1835384" y="2008404"/>
                  <a:pt x="1751058" y="2036749"/>
                  <a:pt x="1577023" y="2093760"/>
                </a:cubicBezTo>
                <a:cubicBezTo>
                  <a:pt x="1482368" y="2124768"/>
                  <a:pt x="1387743" y="2155908"/>
                  <a:pt x="1292543" y="2185200"/>
                </a:cubicBezTo>
                <a:cubicBezTo>
                  <a:pt x="1255637" y="2196556"/>
                  <a:pt x="1219009" y="2210219"/>
                  <a:pt x="1180783" y="2215680"/>
                </a:cubicBezTo>
                <a:cubicBezTo>
                  <a:pt x="1165790" y="2217822"/>
                  <a:pt x="1209924" y="2205217"/>
                  <a:pt x="1221423" y="2195360"/>
                </a:cubicBezTo>
                <a:cubicBezTo>
                  <a:pt x="1257787" y="2164191"/>
                  <a:pt x="1288254" y="2126699"/>
                  <a:pt x="1323023" y="2093760"/>
                </a:cubicBezTo>
                <a:cubicBezTo>
                  <a:pt x="1401238" y="2019661"/>
                  <a:pt x="1410080" y="2022803"/>
                  <a:pt x="1475423" y="1951520"/>
                </a:cubicBezTo>
                <a:cubicBezTo>
                  <a:pt x="1493296" y="1932022"/>
                  <a:pt x="1508430" y="1910132"/>
                  <a:pt x="1526223" y="1890560"/>
                </a:cubicBezTo>
                <a:cubicBezTo>
                  <a:pt x="1547197" y="1867489"/>
                  <a:pt x="1591950" y="1836869"/>
                  <a:pt x="1597343" y="1799120"/>
                </a:cubicBezTo>
                <a:cubicBezTo>
                  <a:pt x="1598858" y="1788518"/>
                  <a:pt x="1590570" y="1778800"/>
                  <a:pt x="1587183" y="1768640"/>
                </a:cubicBezTo>
                <a:cubicBezTo>
                  <a:pt x="1391799" y="1817486"/>
                  <a:pt x="1591399" y="1764768"/>
                  <a:pt x="1221423" y="1890560"/>
                </a:cubicBezTo>
                <a:cubicBezTo>
                  <a:pt x="1031531" y="1955123"/>
                  <a:pt x="912125" y="1986188"/>
                  <a:pt x="713423" y="2042960"/>
                </a:cubicBezTo>
                <a:cubicBezTo>
                  <a:pt x="647953" y="2061666"/>
                  <a:pt x="371088" y="2176752"/>
                  <a:pt x="246063" y="2185200"/>
                </a:cubicBezTo>
                <a:lnTo>
                  <a:pt x="0" y="2195506"/>
                </a:lnTo>
                <a:close/>
              </a:path>
            </a:pathLst>
          </a:cu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6B66F91E-B4E9-40A9-960E-2F6B76E3CB00}"/>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rot="309324">
            <a:off x="307725" y="1330184"/>
            <a:ext cx="4530610" cy="1476979"/>
          </a:xfrm>
          <a:custGeom>
            <a:avLst/>
            <a:gdLst>
              <a:gd name="connsiteX0" fmla="*/ 0 w 4362450"/>
              <a:gd name="connsiteY0" fmla="*/ 0 h 1669303"/>
              <a:gd name="connsiteX1" fmla="*/ 4362450 w 4362450"/>
              <a:gd name="connsiteY1" fmla="*/ 0 h 1669303"/>
              <a:gd name="connsiteX2" fmla="*/ 4362450 w 4362450"/>
              <a:gd name="connsiteY2" fmla="*/ 1488291 h 1669303"/>
              <a:gd name="connsiteX3" fmla="*/ 4348752 w 4362450"/>
              <a:gd name="connsiteY3" fmla="*/ 1490465 h 1669303"/>
              <a:gd name="connsiteX4" fmla="*/ 4323638 w 4362450"/>
              <a:gd name="connsiteY4" fmla="*/ 1496548 h 1669303"/>
              <a:gd name="connsiteX5" fmla="*/ 4252518 w 4362450"/>
              <a:gd name="connsiteY5" fmla="*/ 1537188 h 1669303"/>
              <a:gd name="connsiteX6" fmla="*/ 4211878 w 4362450"/>
              <a:gd name="connsiteY6" fmla="*/ 1516868 h 1669303"/>
              <a:gd name="connsiteX7" fmla="*/ 4028998 w 4362450"/>
              <a:gd name="connsiteY7" fmla="*/ 1618468 h 1669303"/>
              <a:gd name="connsiteX8" fmla="*/ 3805478 w 4362450"/>
              <a:gd name="connsiteY8" fmla="*/ 1669268 h 1669303"/>
              <a:gd name="connsiteX9" fmla="*/ 3815638 w 4362450"/>
              <a:gd name="connsiteY9" fmla="*/ 1628628 h 1669303"/>
              <a:gd name="connsiteX10" fmla="*/ 3846118 w 4362450"/>
              <a:gd name="connsiteY10" fmla="*/ 1537188 h 1669303"/>
              <a:gd name="connsiteX11" fmla="*/ 3785158 w 4362450"/>
              <a:gd name="connsiteY11" fmla="*/ 1547348 h 1669303"/>
              <a:gd name="connsiteX12" fmla="*/ 3683558 w 4362450"/>
              <a:gd name="connsiteY12" fmla="*/ 1577828 h 1669303"/>
              <a:gd name="connsiteX13" fmla="*/ 3663238 w 4362450"/>
              <a:gd name="connsiteY13" fmla="*/ 1537188 h 1669303"/>
              <a:gd name="connsiteX14" fmla="*/ 3561638 w 4362450"/>
              <a:gd name="connsiteY14" fmla="*/ 1557508 h 1669303"/>
              <a:gd name="connsiteX15" fmla="*/ 3531158 w 4362450"/>
              <a:gd name="connsiteY15" fmla="*/ 1506708 h 1669303"/>
              <a:gd name="connsiteX16" fmla="*/ 3429558 w 4362450"/>
              <a:gd name="connsiteY16" fmla="*/ 1527028 h 1669303"/>
              <a:gd name="connsiteX17" fmla="*/ 3368598 w 4362450"/>
              <a:gd name="connsiteY17" fmla="*/ 1506708 h 1669303"/>
              <a:gd name="connsiteX18" fmla="*/ 3266998 w 4362450"/>
              <a:gd name="connsiteY18" fmla="*/ 1527028 h 1669303"/>
              <a:gd name="connsiteX19" fmla="*/ 3297478 w 4362450"/>
              <a:gd name="connsiteY19" fmla="*/ 1466068 h 1669303"/>
              <a:gd name="connsiteX20" fmla="*/ 3124758 w 4362450"/>
              <a:gd name="connsiteY20" fmla="*/ 1466068 h 1669303"/>
              <a:gd name="connsiteX21" fmla="*/ 3094278 w 4362450"/>
              <a:gd name="connsiteY21" fmla="*/ 1445748 h 1669303"/>
              <a:gd name="connsiteX22" fmla="*/ 3145078 w 4362450"/>
              <a:gd name="connsiteY22" fmla="*/ 1384788 h 1669303"/>
              <a:gd name="connsiteX23" fmla="*/ 3195878 w 4362450"/>
              <a:gd name="connsiteY23" fmla="*/ 1323828 h 1669303"/>
              <a:gd name="connsiteX24" fmla="*/ 3266998 w 4362450"/>
              <a:gd name="connsiteY24" fmla="*/ 1232388 h 1669303"/>
              <a:gd name="connsiteX25" fmla="*/ 3256838 w 4362450"/>
              <a:gd name="connsiteY25" fmla="*/ 1201908 h 1669303"/>
              <a:gd name="connsiteX26" fmla="*/ 3104438 w 4362450"/>
              <a:gd name="connsiteY26" fmla="*/ 1273028 h 1669303"/>
              <a:gd name="connsiteX27" fmla="*/ 2769158 w 4362450"/>
              <a:gd name="connsiteY27" fmla="*/ 1425428 h 1669303"/>
              <a:gd name="connsiteX28" fmla="*/ 2626918 w 4362450"/>
              <a:gd name="connsiteY28" fmla="*/ 1476228 h 1669303"/>
              <a:gd name="connsiteX29" fmla="*/ 2515158 w 4362450"/>
              <a:gd name="connsiteY29" fmla="*/ 1537188 h 1669303"/>
              <a:gd name="connsiteX30" fmla="*/ 2413558 w 4362450"/>
              <a:gd name="connsiteY30" fmla="*/ 1577828 h 1669303"/>
              <a:gd name="connsiteX31" fmla="*/ 2311958 w 4362450"/>
              <a:gd name="connsiteY31" fmla="*/ 1567668 h 1669303"/>
              <a:gd name="connsiteX32" fmla="*/ 2301798 w 4362450"/>
              <a:gd name="connsiteY32" fmla="*/ 1537188 h 1669303"/>
              <a:gd name="connsiteX33" fmla="*/ 2220518 w 4362450"/>
              <a:gd name="connsiteY33" fmla="*/ 1557508 h 1669303"/>
              <a:gd name="connsiteX34" fmla="*/ 2159558 w 4362450"/>
              <a:gd name="connsiteY34" fmla="*/ 1547348 h 1669303"/>
              <a:gd name="connsiteX35" fmla="*/ 2108758 w 4362450"/>
              <a:gd name="connsiteY35" fmla="*/ 1557508 h 1669303"/>
              <a:gd name="connsiteX36" fmla="*/ 2037638 w 4362450"/>
              <a:gd name="connsiteY36" fmla="*/ 1577828 h 1669303"/>
              <a:gd name="connsiteX37" fmla="*/ 2057958 w 4362450"/>
              <a:gd name="connsiteY37" fmla="*/ 1547348 h 1669303"/>
              <a:gd name="connsiteX38" fmla="*/ 2068118 w 4362450"/>
              <a:gd name="connsiteY38" fmla="*/ 1496548 h 1669303"/>
              <a:gd name="connsiteX39" fmla="*/ 1976678 w 4362450"/>
              <a:gd name="connsiteY39" fmla="*/ 1527028 h 1669303"/>
              <a:gd name="connsiteX40" fmla="*/ 1885238 w 4362450"/>
              <a:gd name="connsiteY40" fmla="*/ 1557508 h 1669303"/>
              <a:gd name="connsiteX41" fmla="*/ 1814118 w 4362450"/>
              <a:gd name="connsiteY41" fmla="*/ 1587988 h 1669303"/>
              <a:gd name="connsiteX42" fmla="*/ 1844598 w 4362450"/>
              <a:gd name="connsiteY42" fmla="*/ 1557508 h 1669303"/>
              <a:gd name="connsiteX43" fmla="*/ 1864918 w 4362450"/>
              <a:gd name="connsiteY43" fmla="*/ 1466068 h 1669303"/>
              <a:gd name="connsiteX44" fmla="*/ 1742998 w 4362450"/>
              <a:gd name="connsiteY44" fmla="*/ 1516868 h 1669303"/>
              <a:gd name="connsiteX45" fmla="*/ 1682038 w 4362450"/>
              <a:gd name="connsiteY45" fmla="*/ 1557508 h 1669303"/>
              <a:gd name="connsiteX46" fmla="*/ 1529638 w 4362450"/>
              <a:gd name="connsiteY46" fmla="*/ 1648948 h 1669303"/>
              <a:gd name="connsiteX47" fmla="*/ 1549958 w 4362450"/>
              <a:gd name="connsiteY47" fmla="*/ 1608308 h 1669303"/>
              <a:gd name="connsiteX48" fmla="*/ 1641398 w 4362450"/>
              <a:gd name="connsiteY48" fmla="*/ 1506708 h 1669303"/>
              <a:gd name="connsiteX49" fmla="*/ 1661718 w 4362450"/>
              <a:gd name="connsiteY49" fmla="*/ 1466068 h 1669303"/>
              <a:gd name="connsiteX50" fmla="*/ 1702358 w 4362450"/>
              <a:gd name="connsiteY50" fmla="*/ 1415268 h 1669303"/>
              <a:gd name="connsiteX51" fmla="*/ 1651558 w 4362450"/>
              <a:gd name="connsiteY51" fmla="*/ 1435588 h 1669303"/>
              <a:gd name="connsiteX52" fmla="*/ 1590598 w 4362450"/>
              <a:gd name="connsiteY52" fmla="*/ 1466068 h 1669303"/>
              <a:gd name="connsiteX53" fmla="*/ 1519478 w 4362450"/>
              <a:gd name="connsiteY53" fmla="*/ 1486388 h 1669303"/>
              <a:gd name="connsiteX54" fmla="*/ 1153718 w 4362450"/>
              <a:gd name="connsiteY54" fmla="*/ 1628628 h 1669303"/>
              <a:gd name="connsiteX55" fmla="*/ 1092758 w 4362450"/>
              <a:gd name="connsiteY55" fmla="*/ 1638788 h 1669303"/>
              <a:gd name="connsiteX56" fmla="*/ 1133398 w 4362450"/>
              <a:gd name="connsiteY56" fmla="*/ 1598148 h 1669303"/>
              <a:gd name="connsiteX57" fmla="*/ 1184198 w 4362450"/>
              <a:gd name="connsiteY57" fmla="*/ 1516868 h 1669303"/>
              <a:gd name="connsiteX58" fmla="*/ 1143558 w 4362450"/>
              <a:gd name="connsiteY58" fmla="*/ 1527028 h 1669303"/>
              <a:gd name="connsiteX59" fmla="*/ 1082598 w 4362450"/>
              <a:gd name="connsiteY59" fmla="*/ 1537188 h 1669303"/>
              <a:gd name="connsiteX60" fmla="*/ 1031798 w 4362450"/>
              <a:gd name="connsiteY60" fmla="*/ 1567668 h 1669303"/>
              <a:gd name="connsiteX61" fmla="*/ 859078 w 4362450"/>
              <a:gd name="connsiteY61" fmla="*/ 1618468 h 1669303"/>
              <a:gd name="connsiteX62" fmla="*/ 787958 w 4362450"/>
              <a:gd name="connsiteY62" fmla="*/ 1648948 h 1669303"/>
              <a:gd name="connsiteX63" fmla="*/ 798118 w 4362450"/>
              <a:gd name="connsiteY63" fmla="*/ 1608308 h 1669303"/>
              <a:gd name="connsiteX64" fmla="*/ 818438 w 4362450"/>
              <a:gd name="connsiteY64" fmla="*/ 1516868 h 1669303"/>
              <a:gd name="connsiteX65" fmla="*/ 716838 w 4362450"/>
              <a:gd name="connsiteY65" fmla="*/ 1547348 h 1669303"/>
              <a:gd name="connsiteX66" fmla="*/ 584758 w 4362450"/>
              <a:gd name="connsiteY66" fmla="*/ 1567668 h 1669303"/>
              <a:gd name="connsiteX67" fmla="*/ 594918 w 4362450"/>
              <a:gd name="connsiteY67" fmla="*/ 1527028 h 1669303"/>
              <a:gd name="connsiteX68" fmla="*/ 584758 w 4362450"/>
              <a:gd name="connsiteY68" fmla="*/ 1496548 h 1669303"/>
              <a:gd name="connsiteX69" fmla="*/ 472998 w 4362450"/>
              <a:gd name="connsiteY69" fmla="*/ 1537188 h 1669303"/>
              <a:gd name="connsiteX70" fmla="*/ 432358 w 4362450"/>
              <a:gd name="connsiteY70" fmla="*/ 1547348 h 1669303"/>
              <a:gd name="connsiteX71" fmla="*/ 371398 w 4362450"/>
              <a:gd name="connsiteY71" fmla="*/ 1567668 h 1669303"/>
              <a:gd name="connsiteX72" fmla="*/ 330758 w 4362450"/>
              <a:gd name="connsiteY72" fmla="*/ 1557508 h 1669303"/>
              <a:gd name="connsiteX73" fmla="*/ 351078 w 4362450"/>
              <a:gd name="connsiteY73" fmla="*/ 1496548 h 1669303"/>
              <a:gd name="connsiteX74" fmla="*/ 310438 w 4362450"/>
              <a:gd name="connsiteY74" fmla="*/ 1506708 h 1669303"/>
              <a:gd name="connsiteX75" fmla="*/ 269798 w 4362450"/>
              <a:gd name="connsiteY75" fmla="*/ 1537188 h 1669303"/>
              <a:gd name="connsiteX76" fmla="*/ 208838 w 4362450"/>
              <a:gd name="connsiteY76" fmla="*/ 1547348 h 1669303"/>
              <a:gd name="connsiteX77" fmla="*/ 137718 w 4362450"/>
              <a:gd name="connsiteY77" fmla="*/ 1577828 h 1669303"/>
              <a:gd name="connsiteX78" fmla="*/ 97078 w 4362450"/>
              <a:gd name="connsiteY78" fmla="*/ 1557508 h 1669303"/>
              <a:gd name="connsiteX79" fmla="*/ 56438 w 4362450"/>
              <a:gd name="connsiteY79" fmla="*/ 1577828 h 1669303"/>
              <a:gd name="connsiteX80" fmla="*/ 15798 w 4362450"/>
              <a:gd name="connsiteY80" fmla="*/ 1587988 h 1669303"/>
              <a:gd name="connsiteX81" fmla="*/ 0 w 4362450"/>
              <a:gd name="connsiteY81" fmla="*/ 1596885 h 166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362450" h="1669303">
                <a:moveTo>
                  <a:pt x="0" y="0"/>
                </a:moveTo>
                <a:lnTo>
                  <a:pt x="4362450" y="0"/>
                </a:lnTo>
                <a:lnTo>
                  <a:pt x="4362450" y="1488291"/>
                </a:lnTo>
                <a:lnTo>
                  <a:pt x="4348752" y="1490465"/>
                </a:lnTo>
                <a:cubicBezTo>
                  <a:pt x="4340190" y="1491823"/>
                  <a:pt x="4331723" y="1493517"/>
                  <a:pt x="4323638" y="1496548"/>
                </a:cubicBezTo>
                <a:cubicBezTo>
                  <a:pt x="4302475" y="1504484"/>
                  <a:pt x="4276893" y="1537188"/>
                  <a:pt x="4252518" y="1537188"/>
                </a:cubicBezTo>
                <a:cubicBezTo>
                  <a:pt x="4237372" y="1537188"/>
                  <a:pt x="4225425" y="1523641"/>
                  <a:pt x="4211878" y="1516868"/>
                </a:cubicBezTo>
                <a:cubicBezTo>
                  <a:pt x="4125196" y="1545762"/>
                  <a:pt x="4190581" y="1521518"/>
                  <a:pt x="4028998" y="1618468"/>
                </a:cubicBezTo>
                <a:cubicBezTo>
                  <a:pt x="3987658" y="1628803"/>
                  <a:pt x="3824000" y="1670693"/>
                  <a:pt x="3805478" y="1669268"/>
                </a:cubicBezTo>
                <a:cubicBezTo>
                  <a:pt x="3791556" y="1668197"/>
                  <a:pt x="3811222" y="1641875"/>
                  <a:pt x="3815638" y="1628628"/>
                </a:cubicBezTo>
                <a:cubicBezTo>
                  <a:pt x="3853897" y="1513851"/>
                  <a:pt x="3821770" y="1634578"/>
                  <a:pt x="3846118" y="1537188"/>
                </a:cubicBezTo>
                <a:cubicBezTo>
                  <a:pt x="3825798" y="1540575"/>
                  <a:pt x="3804889" y="1541429"/>
                  <a:pt x="3785158" y="1547348"/>
                </a:cubicBezTo>
                <a:cubicBezTo>
                  <a:pt x="3753371" y="1556884"/>
                  <a:pt x="3722354" y="1592377"/>
                  <a:pt x="3683558" y="1577828"/>
                </a:cubicBezTo>
                <a:cubicBezTo>
                  <a:pt x="3669377" y="1572510"/>
                  <a:pt x="3670011" y="1550735"/>
                  <a:pt x="3663238" y="1537188"/>
                </a:cubicBezTo>
                <a:cubicBezTo>
                  <a:pt x="3663238" y="1537188"/>
                  <a:pt x="3595291" y="1565274"/>
                  <a:pt x="3561638" y="1557508"/>
                </a:cubicBezTo>
                <a:cubicBezTo>
                  <a:pt x="3542396" y="1553068"/>
                  <a:pt x="3541318" y="1523641"/>
                  <a:pt x="3531158" y="1506708"/>
                </a:cubicBezTo>
                <a:cubicBezTo>
                  <a:pt x="3508526" y="1512366"/>
                  <a:pt x="3448241" y="1528585"/>
                  <a:pt x="3429558" y="1527028"/>
                </a:cubicBezTo>
                <a:cubicBezTo>
                  <a:pt x="3408213" y="1525249"/>
                  <a:pt x="3388918" y="1513481"/>
                  <a:pt x="3368598" y="1506708"/>
                </a:cubicBezTo>
                <a:cubicBezTo>
                  <a:pt x="3353001" y="1510607"/>
                  <a:pt x="3275302" y="1531180"/>
                  <a:pt x="3266998" y="1527028"/>
                </a:cubicBezTo>
                <a:cubicBezTo>
                  <a:pt x="3265829" y="1526444"/>
                  <a:pt x="3307514" y="1474097"/>
                  <a:pt x="3297478" y="1466068"/>
                </a:cubicBezTo>
                <a:cubicBezTo>
                  <a:pt x="3269186" y="1443434"/>
                  <a:pt x="3130713" y="1465527"/>
                  <a:pt x="3124758" y="1466068"/>
                </a:cubicBezTo>
                <a:lnTo>
                  <a:pt x="3094278" y="1445748"/>
                </a:lnTo>
                <a:cubicBezTo>
                  <a:pt x="3133392" y="1406634"/>
                  <a:pt x="3116788" y="1427223"/>
                  <a:pt x="3145078" y="1384788"/>
                </a:cubicBezTo>
                <a:cubicBezTo>
                  <a:pt x="3159750" y="1362780"/>
                  <a:pt x="3179354" y="1344483"/>
                  <a:pt x="3195878" y="1323828"/>
                </a:cubicBezTo>
                <a:cubicBezTo>
                  <a:pt x="3220000" y="1293676"/>
                  <a:pt x="3249729" y="1266925"/>
                  <a:pt x="3266998" y="1232388"/>
                </a:cubicBezTo>
                <a:cubicBezTo>
                  <a:pt x="3271787" y="1222809"/>
                  <a:pt x="3260225" y="1212068"/>
                  <a:pt x="3256838" y="1201908"/>
                </a:cubicBezTo>
                <a:cubicBezTo>
                  <a:pt x="3153308" y="1253673"/>
                  <a:pt x="3235338" y="1213811"/>
                  <a:pt x="3104438" y="1273028"/>
                </a:cubicBezTo>
                <a:cubicBezTo>
                  <a:pt x="2992587" y="1323627"/>
                  <a:pt x="2882120" y="1377359"/>
                  <a:pt x="2769158" y="1425428"/>
                </a:cubicBezTo>
                <a:cubicBezTo>
                  <a:pt x="2722832" y="1445141"/>
                  <a:pt x="2673001" y="1455952"/>
                  <a:pt x="2626918" y="1476228"/>
                </a:cubicBezTo>
                <a:cubicBezTo>
                  <a:pt x="2588077" y="1493318"/>
                  <a:pt x="2553471" y="1518944"/>
                  <a:pt x="2515158" y="1537188"/>
                </a:cubicBezTo>
                <a:cubicBezTo>
                  <a:pt x="2482226" y="1552870"/>
                  <a:pt x="2447425" y="1564281"/>
                  <a:pt x="2413558" y="1577828"/>
                </a:cubicBezTo>
                <a:cubicBezTo>
                  <a:pt x="2372089" y="1584740"/>
                  <a:pt x="2345710" y="1601420"/>
                  <a:pt x="2311958" y="1567668"/>
                </a:cubicBezTo>
                <a:cubicBezTo>
                  <a:pt x="2304385" y="1560095"/>
                  <a:pt x="2305185" y="1547348"/>
                  <a:pt x="2301798" y="1537188"/>
                </a:cubicBezTo>
                <a:cubicBezTo>
                  <a:pt x="2301798" y="1537188"/>
                  <a:pt x="2248374" y="1555518"/>
                  <a:pt x="2220518" y="1557508"/>
                </a:cubicBezTo>
                <a:cubicBezTo>
                  <a:pt x="2199970" y="1558976"/>
                  <a:pt x="2179878" y="1550735"/>
                  <a:pt x="2159558" y="1547348"/>
                </a:cubicBezTo>
                <a:cubicBezTo>
                  <a:pt x="2142625" y="1550735"/>
                  <a:pt x="2125511" y="1553320"/>
                  <a:pt x="2108758" y="1557508"/>
                </a:cubicBezTo>
                <a:cubicBezTo>
                  <a:pt x="2084839" y="1563488"/>
                  <a:pt x="2061815" y="1582663"/>
                  <a:pt x="2037638" y="1577828"/>
                </a:cubicBezTo>
                <a:cubicBezTo>
                  <a:pt x="2025664" y="1575433"/>
                  <a:pt x="2053671" y="1558781"/>
                  <a:pt x="2057958" y="1547348"/>
                </a:cubicBezTo>
                <a:cubicBezTo>
                  <a:pt x="2064021" y="1531179"/>
                  <a:pt x="2064731" y="1513481"/>
                  <a:pt x="2068118" y="1496548"/>
                </a:cubicBezTo>
                <a:cubicBezTo>
                  <a:pt x="1962499" y="1517672"/>
                  <a:pt x="2067817" y="1491975"/>
                  <a:pt x="1976678" y="1527028"/>
                </a:cubicBezTo>
                <a:cubicBezTo>
                  <a:pt x="1946691" y="1538562"/>
                  <a:pt x="1915321" y="1546227"/>
                  <a:pt x="1885238" y="1557508"/>
                </a:cubicBezTo>
                <a:cubicBezTo>
                  <a:pt x="1861088" y="1566564"/>
                  <a:pt x="1839910" y="1587988"/>
                  <a:pt x="1814118" y="1587988"/>
                </a:cubicBezTo>
                <a:cubicBezTo>
                  <a:pt x="1799750" y="1587988"/>
                  <a:pt x="1836628" y="1569463"/>
                  <a:pt x="1844598" y="1557508"/>
                </a:cubicBezTo>
                <a:cubicBezTo>
                  <a:pt x="1855714" y="1540834"/>
                  <a:pt x="1863689" y="1473444"/>
                  <a:pt x="1864918" y="1466068"/>
                </a:cubicBezTo>
                <a:cubicBezTo>
                  <a:pt x="1781602" y="1521612"/>
                  <a:pt x="1914705" y="1436738"/>
                  <a:pt x="1742998" y="1516868"/>
                </a:cubicBezTo>
                <a:cubicBezTo>
                  <a:pt x="1720868" y="1527196"/>
                  <a:pt x="1702358" y="1543961"/>
                  <a:pt x="1682038" y="1557508"/>
                </a:cubicBezTo>
                <a:cubicBezTo>
                  <a:pt x="1632745" y="1590370"/>
                  <a:pt x="1584932" y="1627681"/>
                  <a:pt x="1529638" y="1648948"/>
                </a:cubicBezTo>
                <a:cubicBezTo>
                  <a:pt x="1515502" y="1654385"/>
                  <a:pt x="1543185" y="1621855"/>
                  <a:pt x="1549958" y="1608308"/>
                </a:cubicBezTo>
                <a:cubicBezTo>
                  <a:pt x="1603693" y="1572485"/>
                  <a:pt x="1586769" y="1588652"/>
                  <a:pt x="1641398" y="1506708"/>
                </a:cubicBezTo>
                <a:cubicBezTo>
                  <a:pt x="1649799" y="1494106"/>
                  <a:pt x="1653317" y="1478670"/>
                  <a:pt x="1661718" y="1466068"/>
                </a:cubicBezTo>
                <a:cubicBezTo>
                  <a:pt x="1673747" y="1448025"/>
                  <a:pt x="1688811" y="1432201"/>
                  <a:pt x="1702358" y="1415268"/>
                </a:cubicBezTo>
                <a:cubicBezTo>
                  <a:pt x="1685425" y="1422041"/>
                  <a:pt x="1668161" y="1428041"/>
                  <a:pt x="1651558" y="1435588"/>
                </a:cubicBezTo>
                <a:cubicBezTo>
                  <a:pt x="1630876" y="1444989"/>
                  <a:pt x="1611802" y="1457913"/>
                  <a:pt x="1590598" y="1466068"/>
                </a:cubicBezTo>
                <a:cubicBezTo>
                  <a:pt x="1567586" y="1474919"/>
                  <a:pt x="1543185" y="1479615"/>
                  <a:pt x="1519478" y="1486388"/>
                </a:cubicBezTo>
                <a:cubicBezTo>
                  <a:pt x="1355677" y="1533188"/>
                  <a:pt x="1288871" y="1567195"/>
                  <a:pt x="1153718" y="1628628"/>
                </a:cubicBezTo>
                <a:cubicBezTo>
                  <a:pt x="1133398" y="1632015"/>
                  <a:pt x="1104185" y="1655928"/>
                  <a:pt x="1092758" y="1638788"/>
                </a:cubicBezTo>
                <a:cubicBezTo>
                  <a:pt x="1082131" y="1622848"/>
                  <a:pt x="1120670" y="1612467"/>
                  <a:pt x="1133398" y="1598148"/>
                </a:cubicBezTo>
                <a:cubicBezTo>
                  <a:pt x="1177573" y="1548451"/>
                  <a:pt x="1168739" y="1563245"/>
                  <a:pt x="1184198" y="1516868"/>
                </a:cubicBezTo>
                <a:cubicBezTo>
                  <a:pt x="1170651" y="1520255"/>
                  <a:pt x="1157250" y="1524290"/>
                  <a:pt x="1143558" y="1527028"/>
                </a:cubicBezTo>
                <a:cubicBezTo>
                  <a:pt x="1123358" y="1531068"/>
                  <a:pt x="1101958" y="1530148"/>
                  <a:pt x="1082598" y="1537188"/>
                </a:cubicBezTo>
                <a:cubicBezTo>
                  <a:pt x="1064039" y="1543937"/>
                  <a:pt x="1048731" y="1557508"/>
                  <a:pt x="1031798" y="1567668"/>
                </a:cubicBezTo>
                <a:cubicBezTo>
                  <a:pt x="928881" y="1590538"/>
                  <a:pt x="954052" y="1580478"/>
                  <a:pt x="859078" y="1618468"/>
                </a:cubicBezTo>
                <a:cubicBezTo>
                  <a:pt x="835131" y="1628047"/>
                  <a:pt x="813399" y="1653188"/>
                  <a:pt x="787958" y="1648948"/>
                </a:cubicBezTo>
                <a:cubicBezTo>
                  <a:pt x="774184" y="1646652"/>
                  <a:pt x="792447" y="1621068"/>
                  <a:pt x="798118" y="1608308"/>
                </a:cubicBezTo>
                <a:cubicBezTo>
                  <a:pt x="832267" y="1531473"/>
                  <a:pt x="835873" y="1586609"/>
                  <a:pt x="818438" y="1516868"/>
                </a:cubicBezTo>
                <a:cubicBezTo>
                  <a:pt x="787303" y="1527246"/>
                  <a:pt x="745916" y="1541532"/>
                  <a:pt x="716838" y="1547348"/>
                </a:cubicBezTo>
                <a:cubicBezTo>
                  <a:pt x="673158" y="1556084"/>
                  <a:pt x="628697" y="1574991"/>
                  <a:pt x="584758" y="1567668"/>
                </a:cubicBezTo>
                <a:cubicBezTo>
                  <a:pt x="570984" y="1565372"/>
                  <a:pt x="594918" y="1540992"/>
                  <a:pt x="594918" y="1527028"/>
                </a:cubicBezTo>
                <a:cubicBezTo>
                  <a:pt x="594918" y="1516318"/>
                  <a:pt x="588145" y="1506708"/>
                  <a:pt x="584758" y="1496548"/>
                </a:cubicBezTo>
                <a:cubicBezTo>
                  <a:pt x="493123" y="1519457"/>
                  <a:pt x="604927" y="1489214"/>
                  <a:pt x="472998" y="1537188"/>
                </a:cubicBezTo>
                <a:cubicBezTo>
                  <a:pt x="459875" y="1541960"/>
                  <a:pt x="445733" y="1543336"/>
                  <a:pt x="432358" y="1547348"/>
                </a:cubicBezTo>
                <a:cubicBezTo>
                  <a:pt x="411842" y="1553503"/>
                  <a:pt x="392711" y="1565537"/>
                  <a:pt x="371398" y="1567668"/>
                </a:cubicBezTo>
                <a:cubicBezTo>
                  <a:pt x="357504" y="1569057"/>
                  <a:pt x="344305" y="1560895"/>
                  <a:pt x="330758" y="1557508"/>
                </a:cubicBezTo>
                <a:cubicBezTo>
                  <a:pt x="330758" y="1557508"/>
                  <a:pt x="359033" y="1516435"/>
                  <a:pt x="351078" y="1496548"/>
                </a:cubicBezTo>
                <a:cubicBezTo>
                  <a:pt x="345892" y="1483583"/>
                  <a:pt x="322927" y="1500463"/>
                  <a:pt x="310438" y="1506708"/>
                </a:cubicBezTo>
                <a:cubicBezTo>
                  <a:pt x="295292" y="1514281"/>
                  <a:pt x="283345" y="1527028"/>
                  <a:pt x="269798" y="1537188"/>
                </a:cubicBezTo>
                <a:cubicBezTo>
                  <a:pt x="249478" y="1540575"/>
                  <a:pt x="228527" y="1541290"/>
                  <a:pt x="208838" y="1547348"/>
                </a:cubicBezTo>
                <a:cubicBezTo>
                  <a:pt x="184186" y="1554933"/>
                  <a:pt x="163404" y="1575493"/>
                  <a:pt x="137718" y="1577828"/>
                </a:cubicBezTo>
                <a:cubicBezTo>
                  <a:pt x="122635" y="1579199"/>
                  <a:pt x="110625" y="1564281"/>
                  <a:pt x="97078" y="1557508"/>
                </a:cubicBezTo>
                <a:cubicBezTo>
                  <a:pt x="83531" y="1564281"/>
                  <a:pt x="70619" y="1572510"/>
                  <a:pt x="56438" y="1577828"/>
                </a:cubicBezTo>
                <a:cubicBezTo>
                  <a:pt x="43363" y="1582731"/>
                  <a:pt x="28558" y="1582317"/>
                  <a:pt x="15798" y="1587988"/>
                </a:cubicBezTo>
                <a:lnTo>
                  <a:pt x="0" y="1596885"/>
                </a:lnTo>
                <a:close/>
              </a:path>
            </a:pathLst>
          </a:custGeom>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BA965F21-6597-447B-BA39-21DE050C0A8C}"/>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rot="20797033">
            <a:off x="5315573" y="3703291"/>
            <a:ext cx="6724244" cy="2103900"/>
          </a:xfrm>
          <a:custGeom>
            <a:avLst/>
            <a:gdLst>
              <a:gd name="connsiteX0" fmla="*/ 1420579 w 9029700"/>
              <a:gd name="connsiteY0" fmla="*/ 3020766 h 3052246"/>
              <a:gd name="connsiteX1" fmla="*/ 1436371 w 9029700"/>
              <a:gd name="connsiteY1" fmla="*/ 3021698 h 3052246"/>
              <a:gd name="connsiteX2" fmla="*/ 1365251 w 9029700"/>
              <a:gd name="connsiteY2" fmla="*/ 3052178 h 3052246"/>
              <a:gd name="connsiteX3" fmla="*/ 1405891 w 9029700"/>
              <a:gd name="connsiteY3" fmla="*/ 3031858 h 3052246"/>
              <a:gd name="connsiteX4" fmla="*/ 1416289 w 9029700"/>
              <a:gd name="connsiteY4" fmla="*/ 3023990 h 3052246"/>
              <a:gd name="connsiteX5" fmla="*/ 3993608 w 9029700"/>
              <a:gd name="connsiteY5" fmla="*/ 2903971 h 3052246"/>
              <a:gd name="connsiteX6" fmla="*/ 3982037 w 9029700"/>
              <a:gd name="connsiteY6" fmla="*/ 2906891 h 3052246"/>
              <a:gd name="connsiteX7" fmla="*/ 3980492 w 9029700"/>
              <a:gd name="connsiteY7" fmla="*/ 2907174 h 3052246"/>
              <a:gd name="connsiteX8" fmla="*/ 9029700 w 9029700"/>
              <a:gd name="connsiteY8" fmla="*/ 2803342 h 3052246"/>
              <a:gd name="connsiteX9" fmla="*/ 9029700 w 9029700"/>
              <a:gd name="connsiteY9" fmla="*/ 2838800 h 3052246"/>
              <a:gd name="connsiteX10" fmla="*/ 9025891 w 9029700"/>
              <a:gd name="connsiteY10" fmla="*/ 2838818 h 3052246"/>
              <a:gd name="connsiteX11" fmla="*/ 9023300 w 9029700"/>
              <a:gd name="connsiteY11" fmla="*/ 2818783 h 3052246"/>
              <a:gd name="connsiteX12" fmla="*/ 0 w 9029700"/>
              <a:gd name="connsiteY12" fmla="*/ 0 h 3052246"/>
              <a:gd name="connsiteX13" fmla="*/ 9029700 w 9029700"/>
              <a:gd name="connsiteY13" fmla="*/ 0 h 3052246"/>
              <a:gd name="connsiteX14" fmla="*/ 9029700 w 9029700"/>
              <a:gd name="connsiteY14" fmla="*/ 2789229 h 3052246"/>
              <a:gd name="connsiteX15" fmla="*/ 8996384 w 9029700"/>
              <a:gd name="connsiteY15" fmla="*/ 2795581 h 3052246"/>
              <a:gd name="connsiteX16" fmla="*/ 8914131 w 9029700"/>
              <a:gd name="connsiteY16" fmla="*/ 2838818 h 3052246"/>
              <a:gd name="connsiteX17" fmla="*/ 8721091 w 9029700"/>
              <a:gd name="connsiteY17" fmla="*/ 2909938 h 3052246"/>
              <a:gd name="connsiteX18" fmla="*/ 8649971 w 9029700"/>
              <a:gd name="connsiteY18" fmla="*/ 2930258 h 3052246"/>
              <a:gd name="connsiteX19" fmla="*/ 8589011 w 9029700"/>
              <a:gd name="connsiteY19" fmla="*/ 2920098 h 3052246"/>
              <a:gd name="connsiteX20" fmla="*/ 8700771 w 9029700"/>
              <a:gd name="connsiteY20" fmla="*/ 2798178 h 3052246"/>
              <a:gd name="connsiteX21" fmla="*/ 8751571 w 9029700"/>
              <a:gd name="connsiteY21" fmla="*/ 2747378 h 3052246"/>
              <a:gd name="connsiteX22" fmla="*/ 8812531 w 9029700"/>
              <a:gd name="connsiteY22" fmla="*/ 2696578 h 3052246"/>
              <a:gd name="connsiteX23" fmla="*/ 8843011 w 9029700"/>
              <a:gd name="connsiteY23" fmla="*/ 2645778 h 3052246"/>
              <a:gd name="connsiteX24" fmla="*/ 8782051 w 9029700"/>
              <a:gd name="connsiteY24" fmla="*/ 2666098 h 3052246"/>
              <a:gd name="connsiteX25" fmla="*/ 8710931 w 9029700"/>
              <a:gd name="connsiteY25" fmla="*/ 2696578 h 3052246"/>
              <a:gd name="connsiteX26" fmla="*/ 8609331 w 9029700"/>
              <a:gd name="connsiteY26" fmla="*/ 2727058 h 3052246"/>
              <a:gd name="connsiteX27" fmla="*/ 8416291 w 9029700"/>
              <a:gd name="connsiteY27" fmla="*/ 2818498 h 3052246"/>
              <a:gd name="connsiteX28" fmla="*/ 8335011 w 9029700"/>
              <a:gd name="connsiteY28" fmla="*/ 2828658 h 3052246"/>
              <a:gd name="connsiteX29" fmla="*/ 8365491 w 9029700"/>
              <a:gd name="connsiteY29" fmla="*/ 2808338 h 3052246"/>
              <a:gd name="connsiteX30" fmla="*/ 8436611 w 9029700"/>
              <a:gd name="connsiteY30" fmla="*/ 2737218 h 3052246"/>
              <a:gd name="connsiteX31" fmla="*/ 8487411 w 9029700"/>
              <a:gd name="connsiteY31" fmla="*/ 2676258 h 3052246"/>
              <a:gd name="connsiteX32" fmla="*/ 8517891 w 9029700"/>
              <a:gd name="connsiteY32" fmla="*/ 2655938 h 3052246"/>
              <a:gd name="connsiteX33" fmla="*/ 8548371 w 9029700"/>
              <a:gd name="connsiteY33" fmla="*/ 2625458 h 3052246"/>
              <a:gd name="connsiteX34" fmla="*/ 8426451 w 9029700"/>
              <a:gd name="connsiteY34" fmla="*/ 2666098 h 3052246"/>
              <a:gd name="connsiteX35" fmla="*/ 8253731 w 9029700"/>
              <a:gd name="connsiteY35" fmla="*/ 2716898 h 3052246"/>
              <a:gd name="connsiteX36" fmla="*/ 7999731 w 9029700"/>
              <a:gd name="connsiteY36" fmla="*/ 2798178 h 3052246"/>
              <a:gd name="connsiteX37" fmla="*/ 7827011 w 9029700"/>
              <a:gd name="connsiteY37" fmla="*/ 2869298 h 3052246"/>
              <a:gd name="connsiteX38" fmla="*/ 7705091 w 9029700"/>
              <a:gd name="connsiteY38" fmla="*/ 2869298 h 3052246"/>
              <a:gd name="connsiteX39" fmla="*/ 7725411 w 9029700"/>
              <a:gd name="connsiteY39" fmla="*/ 2818498 h 3052246"/>
              <a:gd name="connsiteX40" fmla="*/ 7766051 w 9029700"/>
              <a:gd name="connsiteY40" fmla="*/ 2757538 h 3052246"/>
              <a:gd name="connsiteX41" fmla="*/ 7725411 w 9029700"/>
              <a:gd name="connsiteY41" fmla="*/ 2767698 h 3052246"/>
              <a:gd name="connsiteX42" fmla="*/ 7664451 w 9029700"/>
              <a:gd name="connsiteY42" fmla="*/ 2777858 h 3052246"/>
              <a:gd name="connsiteX43" fmla="*/ 7583171 w 9029700"/>
              <a:gd name="connsiteY43" fmla="*/ 2808338 h 3052246"/>
              <a:gd name="connsiteX44" fmla="*/ 7512051 w 9029700"/>
              <a:gd name="connsiteY44" fmla="*/ 2828658 h 3052246"/>
              <a:gd name="connsiteX45" fmla="*/ 7461251 w 9029700"/>
              <a:gd name="connsiteY45" fmla="*/ 2838818 h 3052246"/>
              <a:gd name="connsiteX46" fmla="*/ 7451091 w 9029700"/>
              <a:gd name="connsiteY46" fmla="*/ 2808338 h 3052246"/>
              <a:gd name="connsiteX47" fmla="*/ 7522211 w 9029700"/>
              <a:gd name="connsiteY47" fmla="*/ 2696578 h 3052246"/>
              <a:gd name="connsiteX48" fmla="*/ 7501891 w 9029700"/>
              <a:gd name="connsiteY48" fmla="*/ 2655938 h 3052246"/>
              <a:gd name="connsiteX49" fmla="*/ 7390131 w 9029700"/>
              <a:gd name="connsiteY49" fmla="*/ 2686418 h 3052246"/>
              <a:gd name="connsiteX50" fmla="*/ 7339331 w 9029700"/>
              <a:gd name="connsiteY50" fmla="*/ 2716898 h 3052246"/>
              <a:gd name="connsiteX51" fmla="*/ 7288531 w 9029700"/>
              <a:gd name="connsiteY51" fmla="*/ 2737218 h 3052246"/>
              <a:gd name="connsiteX52" fmla="*/ 7329171 w 9029700"/>
              <a:gd name="connsiteY52" fmla="*/ 2686418 h 3052246"/>
              <a:gd name="connsiteX53" fmla="*/ 7390131 w 9029700"/>
              <a:gd name="connsiteY53" fmla="*/ 2615298 h 3052246"/>
              <a:gd name="connsiteX54" fmla="*/ 7400291 w 9029700"/>
              <a:gd name="connsiteY54" fmla="*/ 2584818 h 3052246"/>
              <a:gd name="connsiteX55" fmla="*/ 7278371 w 9029700"/>
              <a:gd name="connsiteY55" fmla="*/ 2645778 h 3052246"/>
              <a:gd name="connsiteX56" fmla="*/ 7095491 w 9029700"/>
              <a:gd name="connsiteY56" fmla="*/ 2737218 h 3052246"/>
              <a:gd name="connsiteX57" fmla="*/ 6953251 w 9029700"/>
              <a:gd name="connsiteY57" fmla="*/ 2777858 h 3052246"/>
              <a:gd name="connsiteX58" fmla="*/ 6871971 w 9029700"/>
              <a:gd name="connsiteY58" fmla="*/ 2808338 h 3052246"/>
              <a:gd name="connsiteX59" fmla="*/ 6750051 w 9029700"/>
              <a:gd name="connsiteY59" fmla="*/ 2859138 h 3052246"/>
              <a:gd name="connsiteX60" fmla="*/ 6689091 w 9029700"/>
              <a:gd name="connsiteY60" fmla="*/ 2869298 h 3052246"/>
              <a:gd name="connsiteX61" fmla="*/ 6678931 w 9029700"/>
              <a:gd name="connsiteY61" fmla="*/ 2788018 h 3052246"/>
              <a:gd name="connsiteX62" fmla="*/ 6699251 w 9029700"/>
              <a:gd name="connsiteY62" fmla="*/ 2757538 h 3052246"/>
              <a:gd name="connsiteX63" fmla="*/ 6709411 w 9029700"/>
              <a:gd name="connsiteY63" fmla="*/ 2716898 h 3052246"/>
              <a:gd name="connsiteX64" fmla="*/ 6729731 w 9029700"/>
              <a:gd name="connsiteY64" fmla="*/ 2594978 h 3052246"/>
              <a:gd name="connsiteX65" fmla="*/ 6699251 w 9029700"/>
              <a:gd name="connsiteY65" fmla="*/ 2605138 h 3052246"/>
              <a:gd name="connsiteX66" fmla="*/ 6668771 w 9029700"/>
              <a:gd name="connsiteY66" fmla="*/ 2625458 h 3052246"/>
              <a:gd name="connsiteX67" fmla="*/ 6607811 w 9029700"/>
              <a:gd name="connsiteY67" fmla="*/ 2655938 h 3052246"/>
              <a:gd name="connsiteX68" fmla="*/ 6557011 w 9029700"/>
              <a:gd name="connsiteY68" fmla="*/ 2676258 h 3052246"/>
              <a:gd name="connsiteX69" fmla="*/ 6496051 w 9029700"/>
              <a:gd name="connsiteY69" fmla="*/ 2696578 h 3052246"/>
              <a:gd name="connsiteX70" fmla="*/ 6424931 w 9029700"/>
              <a:gd name="connsiteY70" fmla="*/ 2737218 h 3052246"/>
              <a:gd name="connsiteX71" fmla="*/ 6363971 w 9029700"/>
              <a:gd name="connsiteY71" fmla="*/ 2757538 h 3052246"/>
              <a:gd name="connsiteX72" fmla="*/ 6414771 w 9029700"/>
              <a:gd name="connsiteY72" fmla="*/ 2676258 h 3052246"/>
              <a:gd name="connsiteX73" fmla="*/ 6384291 w 9029700"/>
              <a:gd name="connsiteY73" fmla="*/ 2696578 h 3052246"/>
              <a:gd name="connsiteX74" fmla="*/ 6343651 w 9029700"/>
              <a:gd name="connsiteY74" fmla="*/ 2716898 h 3052246"/>
              <a:gd name="connsiteX75" fmla="*/ 6282691 w 9029700"/>
              <a:gd name="connsiteY75" fmla="*/ 2747378 h 3052246"/>
              <a:gd name="connsiteX76" fmla="*/ 6018531 w 9029700"/>
              <a:gd name="connsiteY76" fmla="*/ 2889618 h 3052246"/>
              <a:gd name="connsiteX77" fmla="*/ 5947411 w 9029700"/>
              <a:gd name="connsiteY77" fmla="*/ 2909938 h 3052246"/>
              <a:gd name="connsiteX78" fmla="*/ 5967731 w 9029700"/>
              <a:gd name="connsiteY78" fmla="*/ 2879458 h 3052246"/>
              <a:gd name="connsiteX79" fmla="*/ 6008371 w 9029700"/>
              <a:gd name="connsiteY79" fmla="*/ 2808338 h 3052246"/>
              <a:gd name="connsiteX80" fmla="*/ 6038851 w 9029700"/>
              <a:gd name="connsiteY80" fmla="*/ 2777858 h 3052246"/>
              <a:gd name="connsiteX81" fmla="*/ 5998211 w 9029700"/>
              <a:gd name="connsiteY81" fmla="*/ 2747378 h 3052246"/>
              <a:gd name="connsiteX82" fmla="*/ 5937251 w 9029700"/>
              <a:gd name="connsiteY82" fmla="*/ 2788018 h 3052246"/>
              <a:gd name="connsiteX83" fmla="*/ 5866131 w 9029700"/>
              <a:gd name="connsiteY83" fmla="*/ 2788018 h 3052246"/>
              <a:gd name="connsiteX84" fmla="*/ 5795011 w 9029700"/>
              <a:gd name="connsiteY84" fmla="*/ 2818498 h 3052246"/>
              <a:gd name="connsiteX85" fmla="*/ 5723891 w 9029700"/>
              <a:gd name="connsiteY85" fmla="*/ 2838818 h 3052246"/>
              <a:gd name="connsiteX86" fmla="*/ 5673091 w 9029700"/>
              <a:gd name="connsiteY86" fmla="*/ 2859138 h 3052246"/>
              <a:gd name="connsiteX87" fmla="*/ 5530851 w 9029700"/>
              <a:gd name="connsiteY87" fmla="*/ 2869298 h 3052246"/>
              <a:gd name="connsiteX88" fmla="*/ 5591811 w 9029700"/>
              <a:gd name="connsiteY88" fmla="*/ 2788018 h 3052246"/>
              <a:gd name="connsiteX89" fmla="*/ 5601971 w 9029700"/>
              <a:gd name="connsiteY89" fmla="*/ 2757538 h 3052246"/>
              <a:gd name="connsiteX90" fmla="*/ 5632451 w 9029700"/>
              <a:gd name="connsiteY90" fmla="*/ 2645778 h 3052246"/>
              <a:gd name="connsiteX91" fmla="*/ 5612131 w 9029700"/>
              <a:gd name="connsiteY91" fmla="*/ 2615298 h 3052246"/>
              <a:gd name="connsiteX92" fmla="*/ 5541011 w 9029700"/>
              <a:gd name="connsiteY92" fmla="*/ 2645778 h 3052246"/>
              <a:gd name="connsiteX93" fmla="*/ 5368291 w 9029700"/>
              <a:gd name="connsiteY93" fmla="*/ 2716898 h 3052246"/>
              <a:gd name="connsiteX94" fmla="*/ 5226051 w 9029700"/>
              <a:gd name="connsiteY94" fmla="*/ 2767698 h 3052246"/>
              <a:gd name="connsiteX95" fmla="*/ 4982211 w 9029700"/>
              <a:gd name="connsiteY95" fmla="*/ 2879458 h 3052246"/>
              <a:gd name="connsiteX96" fmla="*/ 5012691 w 9029700"/>
              <a:gd name="connsiteY96" fmla="*/ 2838818 h 3052246"/>
              <a:gd name="connsiteX97" fmla="*/ 5043171 w 9029700"/>
              <a:gd name="connsiteY97" fmla="*/ 2788018 h 3052246"/>
              <a:gd name="connsiteX98" fmla="*/ 5012691 w 9029700"/>
              <a:gd name="connsiteY98" fmla="*/ 2808338 h 3052246"/>
              <a:gd name="connsiteX99" fmla="*/ 4982211 w 9029700"/>
              <a:gd name="connsiteY99" fmla="*/ 2818498 h 3052246"/>
              <a:gd name="connsiteX100" fmla="*/ 4951731 w 9029700"/>
              <a:gd name="connsiteY100" fmla="*/ 2848978 h 3052246"/>
              <a:gd name="connsiteX101" fmla="*/ 4839971 w 9029700"/>
              <a:gd name="connsiteY101" fmla="*/ 2899778 h 3052246"/>
              <a:gd name="connsiteX102" fmla="*/ 4921251 w 9029700"/>
              <a:gd name="connsiteY102" fmla="*/ 2818498 h 3052246"/>
              <a:gd name="connsiteX103" fmla="*/ 4992371 w 9029700"/>
              <a:gd name="connsiteY103" fmla="*/ 2757538 h 3052246"/>
              <a:gd name="connsiteX104" fmla="*/ 5012691 w 9029700"/>
              <a:gd name="connsiteY104" fmla="*/ 2696578 h 3052246"/>
              <a:gd name="connsiteX105" fmla="*/ 4758691 w 9029700"/>
              <a:gd name="connsiteY105" fmla="*/ 2798178 h 3052246"/>
              <a:gd name="connsiteX106" fmla="*/ 4646931 w 9029700"/>
              <a:gd name="connsiteY106" fmla="*/ 2848978 h 3052246"/>
              <a:gd name="connsiteX107" fmla="*/ 4525011 w 9029700"/>
              <a:gd name="connsiteY107" fmla="*/ 2889618 h 3052246"/>
              <a:gd name="connsiteX108" fmla="*/ 4413251 w 9029700"/>
              <a:gd name="connsiteY108" fmla="*/ 2950578 h 3052246"/>
              <a:gd name="connsiteX109" fmla="*/ 4372611 w 9029700"/>
              <a:gd name="connsiteY109" fmla="*/ 2960738 h 3052246"/>
              <a:gd name="connsiteX110" fmla="*/ 4413251 w 9029700"/>
              <a:gd name="connsiteY110" fmla="*/ 2920098 h 3052246"/>
              <a:gd name="connsiteX111" fmla="*/ 4453891 w 9029700"/>
              <a:gd name="connsiteY111" fmla="*/ 2869298 h 3052246"/>
              <a:gd name="connsiteX112" fmla="*/ 4494531 w 9029700"/>
              <a:gd name="connsiteY112" fmla="*/ 2808338 h 3052246"/>
              <a:gd name="connsiteX113" fmla="*/ 4535171 w 9029700"/>
              <a:gd name="connsiteY113" fmla="*/ 2757538 h 3052246"/>
              <a:gd name="connsiteX114" fmla="*/ 4565651 w 9029700"/>
              <a:gd name="connsiteY114" fmla="*/ 2686418 h 3052246"/>
              <a:gd name="connsiteX115" fmla="*/ 4453891 w 9029700"/>
              <a:gd name="connsiteY115" fmla="*/ 2737218 h 3052246"/>
              <a:gd name="connsiteX116" fmla="*/ 4342131 w 9029700"/>
              <a:gd name="connsiteY116" fmla="*/ 2767698 h 3052246"/>
              <a:gd name="connsiteX117" fmla="*/ 4240531 w 9029700"/>
              <a:gd name="connsiteY117" fmla="*/ 2808338 h 3052246"/>
              <a:gd name="connsiteX118" fmla="*/ 4077971 w 9029700"/>
              <a:gd name="connsiteY118" fmla="*/ 2859138 h 3052246"/>
              <a:gd name="connsiteX119" fmla="*/ 3964043 w 9029700"/>
              <a:gd name="connsiteY119" fmla="*/ 2910192 h 3052246"/>
              <a:gd name="connsiteX120" fmla="*/ 3980492 w 9029700"/>
              <a:gd name="connsiteY120" fmla="*/ 2907174 h 3052246"/>
              <a:gd name="connsiteX121" fmla="*/ 3978111 w 9029700"/>
              <a:gd name="connsiteY121" fmla="*/ 2907756 h 3052246"/>
              <a:gd name="connsiteX122" fmla="*/ 3783331 w 9029700"/>
              <a:gd name="connsiteY122" fmla="*/ 2960738 h 3052246"/>
              <a:gd name="connsiteX123" fmla="*/ 3803651 w 9029700"/>
              <a:gd name="connsiteY123" fmla="*/ 2930258 h 3052246"/>
              <a:gd name="connsiteX124" fmla="*/ 3884931 w 9029700"/>
              <a:gd name="connsiteY124" fmla="*/ 2798178 h 3052246"/>
              <a:gd name="connsiteX125" fmla="*/ 3854451 w 9029700"/>
              <a:gd name="connsiteY125" fmla="*/ 2808338 h 3052246"/>
              <a:gd name="connsiteX126" fmla="*/ 3752851 w 9029700"/>
              <a:gd name="connsiteY126" fmla="*/ 2828658 h 3052246"/>
              <a:gd name="connsiteX127" fmla="*/ 3681731 w 9029700"/>
              <a:gd name="connsiteY127" fmla="*/ 2859138 h 3052246"/>
              <a:gd name="connsiteX128" fmla="*/ 3559811 w 9029700"/>
              <a:gd name="connsiteY128" fmla="*/ 2889618 h 3052246"/>
              <a:gd name="connsiteX129" fmla="*/ 3498851 w 9029700"/>
              <a:gd name="connsiteY129" fmla="*/ 2909938 h 3052246"/>
              <a:gd name="connsiteX130" fmla="*/ 3458211 w 9029700"/>
              <a:gd name="connsiteY130" fmla="*/ 2920098 h 3052246"/>
              <a:gd name="connsiteX131" fmla="*/ 3468371 w 9029700"/>
              <a:gd name="connsiteY131" fmla="*/ 2889618 h 3052246"/>
              <a:gd name="connsiteX132" fmla="*/ 3529331 w 9029700"/>
              <a:gd name="connsiteY132" fmla="*/ 2808338 h 3052246"/>
              <a:gd name="connsiteX133" fmla="*/ 3559811 w 9029700"/>
              <a:gd name="connsiteY133" fmla="*/ 2767698 h 3052246"/>
              <a:gd name="connsiteX134" fmla="*/ 3580131 w 9029700"/>
              <a:gd name="connsiteY134" fmla="*/ 2737218 h 3052246"/>
              <a:gd name="connsiteX135" fmla="*/ 3478531 w 9029700"/>
              <a:gd name="connsiteY135" fmla="*/ 2767698 h 3052246"/>
              <a:gd name="connsiteX136" fmla="*/ 3387091 w 9029700"/>
              <a:gd name="connsiteY136" fmla="*/ 2777858 h 3052246"/>
              <a:gd name="connsiteX137" fmla="*/ 3255011 w 9029700"/>
              <a:gd name="connsiteY137" fmla="*/ 2818498 h 3052246"/>
              <a:gd name="connsiteX138" fmla="*/ 3072131 w 9029700"/>
              <a:gd name="connsiteY138" fmla="*/ 2859138 h 3052246"/>
              <a:gd name="connsiteX139" fmla="*/ 3092451 w 9029700"/>
              <a:gd name="connsiteY139" fmla="*/ 2798178 h 3052246"/>
              <a:gd name="connsiteX140" fmla="*/ 3133091 w 9029700"/>
              <a:gd name="connsiteY140" fmla="*/ 2686418 h 3052246"/>
              <a:gd name="connsiteX141" fmla="*/ 3031491 w 9029700"/>
              <a:gd name="connsiteY141" fmla="*/ 2716898 h 3052246"/>
              <a:gd name="connsiteX142" fmla="*/ 2950211 w 9029700"/>
              <a:gd name="connsiteY142" fmla="*/ 2747378 h 3052246"/>
              <a:gd name="connsiteX143" fmla="*/ 2767331 w 9029700"/>
              <a:gd name="connsiteY143" fmla="*/ 2818498 h 3052246"/>
              <a:gd name="connsiteX144" fmla="*/ 2696211 w 9029700"/>
              <a:gd name="connsiteY144" fmla="*/ 2828658 h 3052246"/>
              <a:gd name="connsiteX145" fmla="*/ 2706371 w 9029700"/>
              <a:gd name="connsiteY145" fmla="*/ 2798178 h 3052246"/>
              <a:gd name="connsiteX146" fmla="*/ 2747011 w 9029700"/>
              <a:gd name="connsiteY146" fmla="*/ 2767698 h 3052246"/>
              <a:gd name="connsiteX147" fmla="*/ 2767331 w 9029700"/>
              <a:gd name="connsiteY147" fmla="*/ 2737218 h 3052246"/>
              <a:gd name="connsiteX148" fmla="*/ 2706371 w 9029700"/>
              <a:gd name="connsiteY148" fmla="*/ 2747378 h 3052246"/>
              <a:gd name="connsiteX149" fmla="*/ 2645411 w 9029700"/>
              <a:gd name="connsiteY149" fmla="*/ 2767698 h 3052246"/>
              <a:gd name="connsiteX150" fmla="*/ 2452371 w 9029700"/>
              <a:gd name="connsiteY150" fmla="*/ 2818498 h 3052246"/>
              <a:gd name="connsiteX151" fmla="*/ 2269491 w 9029700"/>
              <a:gd name="connsiteY151" fmla="*/ 2848978 h 3052246"/>
              <a:gd name="connsiteX152" fmla="*/ 2279651 w 9029700"/>
              <a:gd name="connsiteY152" fmla="*/ 2818498 h 3052246"/>
              <a:gd name="connsiteX153" fmla="*/ 2312040 w 9029700"/>
              <a:gd name="connsiteY153" fmla="*/ 2773773 h 3052246"/>
              <a:gd name="connsiteX154" fmla="*/ 2306993 w 9029700"/>
              <a:gd name="connsiteY154" fmla="*/ 2784366 h 3052246"/>
              <a:gd name="connsiteX155" fmla="*/ 2302545 w 9029700"/>
              <a:gd name="connsiteY155" fmla="*/ 2793417 h 3052246"/>
              <a:gd name="connsiteX156" fmla="*/ 2304021 w 9029700"/>
              <a:gd name="connsiteY156" fmla="*/ 2790606 h 3052246"/>
              <a:gd name="connsiteX157" fmla="*/ 2306993 w 9029700"/>
              <a:gd name="connsiteY157" fmla="*/ 2784366 h 3052246"/>
              <a:gd name="connsiteX158" fmla="*/ 2307653 w 9029700"/>
              <a:gd name="connsiteY158" fmla="*/ 2783023 h 3052246"/>
              <a:gd name="connsiteX159" fmla="*/ 2330451 w 9029700"/>
              <a:gd name="connsiteY159" fmla="*/ 2737218 h 3052246"/>
              <a:gd name="connsiteX160" fmla="*/ 2228851 w 9029700"/>
              <a:gd name="connsiteY160" fmla="*/ 2788018 h 3052246"/>
              <a:gd name="connsiteX161" fmla="*/ 2076451 w 9029700"/>
              <a:gd name="connsiteY161" fmla="*/ 2848978 h 3052246"/>
              <a:gd name="connsiteX162" fmla="*/ 2025651 w 9029700"/>
              <a:gd name="connsiteY162" fmla="*/ 2879458 h 3052246"/>
              <a:gd name="connsiteX163" fmla="*/ 1954531 w 9029700"/>
              <a:gd name="connsiteY163" fmla="*/ 2899778 h 3052246"/>
              <a:gd name="connsiteX164" fmla="*/ 1974851 w 9029700"/>
              <a:gd name="connsiteY164" fmla="*/ 2869298 h 3052246"/>
              <a:gd name="connsiteX165" fmla="*/ 2005331 w 9029700"/>
              <a:gd name="connsiteY165" fmla="*/ 2808338 h 3052246"/>
              <a:gd name="connsiteX166" fmla="*/ 1852931 w 9029700"/>
              <a:gd name="connsiteY166" fmla="*/ 2869298 h 3052246"/>
              <a:gd name="connsiteX167" fmla="*/ 1649731 w 9029700"/>
              <a:gd name="connsiteY167" fmla="*/ 2940418 h 3052246"/>
              <a:gd name="connsiteX168" fmla="*/ 1568451 w 9029700"/>
              <a:gd name="connsiteY168" fmla="*/ 2960738 h 3052246"/>
              <a:gd name="connsiteX169" fmla="*/ 1477011 w 9029700"/>
              <a:gd name="connsiteY169" fmla="*/ 2981058 h 3052246"/>
              <a:gd name="connsiteX170" fmla="*/ 1438513 w 9029700"/>
              <a:gd name="connsiteY170" fmla="*/ 3007287 h 3052246"/>
              <a:gd name="connsiteX171" fmla="*/ 1420579 w 9029700"/>
              <a:gd name="connsiteY171" fmla="*/ 3020766 h 3052246"/>
              <a:gd name="connsiteX172" fmla="*/ 1213071 w 9029700"/>
              <a:gd name="connsiteY172" fmla="*/ 3008512 h 3052246"/>
              <a:gd name="connsiteX173" fmla="*/ 989331 w 9029700"/>
              <a:gd name="connsiteY173" fmla="*/ 3001378 h 3052246"/>
              <a:gd name="connsiteX174" fmla="*/ 1019811 w 9029700"/>
              <a:gd name="connsiteY174" fmla="*/ 2981058 h 3052246"/>
              <a:gd name="connsiteX175" fmla="*/ 928371 w 9029700"/>
              <a:gd name="connsiteY175" fmla="*/ 2981058 h 3052246"/>
              <a:gd name="connsiteX176" fmla="*/ 725171 w 9029700"/>
              <a:gd name="connsiteY176" fmla="*/ 2991218 h 3052246"/>
              <a:gd name="connsiteX177" fmla="*/ 755651 w 9029700"/>
              <a:gd name="connsiteY177" fmla="*/ 2970898 h 3052246"/>
              <a:gd name="connsiteX178" fmla="*/ 806451 w 9029700"/>
              <a:gd name="connsiteY178" fmla="*/ 2950578 h 3052246"/>
              <a:gd name="connsiteX179" fmla="*/ 816611 w 9029700"/>
              <a:gd name="connsiteY179" fmla="*/ 2930258 h 3052246"/>
              <a:gd name="connsiteX180" fmla="*/ 643891 w 9029700"/>
              <a:gd name="connsiteY180" fmla="*/ 2940418 h 3052246"/>
              <a:gd name="connsiteX181" fmla="*/ 379731 w 9029700"/>
              <a:gd name="connsiteY181" fmla="*/ 2960738 h 3052246"/>
              <a:gd name="connsiteX182" fmla="*/ 339091 w 9029700"/>
              <a:gd name="connsiteY182" fmla="*/ 2940418 h 3052246"/>
              <a:gd name="connsiteX183" fmla="*/ 369571 w 9029700"/>
              <a:gd name="connsiteY183" fmla="*/ 2889618 h 3052246"/>
              <a:gd name="connsiteX184" fmla="*/ 257811 w 9029700"/>
              <a:gd name="connsiteY184" fmla="*/ 2889618 h 3052246"/>
              <a:gd name="connsiteX185" fmla="*/ 166371 w 9029700"/>
              <a:gd name="connsiteY185" fmla="*/ 2899778 h 3052246"/>
              <a:gd name="connsiteX186" fmla="*/ 135891 w 9029700"/>
              <a:gd name="connsiteY186" fmla="*/ 2909938 h 3052246"/>
              <a:gd name="connsiteX187" fmla="*/ 45035 w 9029700"/>
              <a:gd name="connsiteY187" fmla="*/ 2925990 h 3052246"/>
              <a:gd name="connsiteX188" fmla="*/ 0 w 9029700"/>
              <a:gd name="connsiteY188" fmla="*/ 2933316 h 305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9029700" h="3052246">
                <a:moveTo>
                  <a:pt x="1420579" y="3020766"/>
                </a:moveTo>
                <a:lnTo>
                  <a:pt x="1436371" y="3021698"/>
                </a:lnTo>
                <a:cubicBezTo>
                  <a:pt x="1451984" y="3023259"/>
                  <a:pt x="1363549" y="3053880"/>
                  <a:pt x="1365251" y="3052178"/>
                </a:cubicBezTo>
                <a:cubicBezTo>
                  <a:pt x="1375961" y="3041468"/>
                  <a:pt x="1393048" y="3039885"/>
                  <a:pt x="1405891" y="3031858"/>
                </a:cubicBezTo>
                <a:cubicBezTo>
                  <a:pt x="1406235" y="3031643"/>
                  <a:pt x="1410276" y="3028553"/>
                  <a:pt x="1416289" y="3023990"/>
                </a:cubicBezTo>
                <a:close/>
                <a:moveTo>
                  <a:pt x="3993608" y="2903971"/>
                </a:moveTo>
                <a:cubicBezTo>
                  <a:pt x="3993116" y="2904178"/>
                  <a:pt x="3988112" y="2905503"/>
                  <a:pt x="3982037" y="2906891"/>
                </a:cubicBezTo>
                <a:lnTo>
                  <a:pt x="3980492" y="2907174"/>
                </a:lnTo>
                <a:close/>
                <a:moveTo>
                  <a:pt x="9029700" y="2803342"/>
                </a:moveTo>
                <a:lnTo>
                  <a:pt x="9029700" y="2838800"/>
                </a:lnTo>
                <a:lnTo>
                  <a:pt x="9025891" y="2838818"/>
                </a:lnTo>
                <a:cubicBezTo>
                  <a:pt x="9017357" y="2837505"/>
                  <a:pt x="9019050" y="2829039"/>
                  <a:pt x="9023300" y="2818783"/>
                </a:cubicBezTo>
                <a:close/>
                <a:moveTo>
                  <a:pt x="0" y="0"/>
                </a:moveTo>
                <a:lnTo>
                  <a:pt x="9029700" y="0"/>
                </a:lnTo>
                <a:lnTo>
                  <a:pt x="9029700" y="2789229"/>
                </a:lnTo>
                <a:lnTo>
                  <a:pt x="8996384" y="2795581"/>
                </a:lnTo>
                <a:cubicBezTo>
                  <a:pt x="8971368" y="2800517"/>
                  <a:pt x="8978716" y="2801912"/>
                  <a:pt x="8914131" y="2838818"/>
                </a:cubicBezTo>
                <a:cubicBezTo>
                  <a:pt x="8854591" y="2872841"/>
                  <a:pt x="8785893" y="2887506"/>
                  <a:pt x="8721091" y="2909938"/>
                </a:cubicBezTo>
                <a:cubicBezTo>
                  <a:pt x="8697792" y="2918003"/>
                  <a:pt x="8674554" y="2928367"/>
                  <a:pt x="8649971" y="2930258"/>
                </a:cubicBezTo>
                <a:cubicBezTo>
                  <a:pt x="8629431" y="2931838"/>
                  <a:pt x="8609331" y="2923485"/>
                  <a:pt x="8589011" y="2920098"/>
                </a:cubicBezTo>
                <a:cubicBezTo>
                  <a:pt x="8660518" y="2872427"/>
                  <a:pt x="8594315" y="2921011"/>
                  <a:pt x="8700771" y="2798178"/>
                </a:cubicBezTo>
                <a:cubicBezTo>
                  <a:pt x="8716455" y="2780081"/>
                  <a:pt x="8733851" y="2763487"/>
                  <a:pt x="8751571" y="2747378"/>
                </a:cubicBezTo>
                <a:cubicBezTo>
                  <a:pt x="8771143" y="2729585"/>
                  <a:pt x="8794836" y="2716239"/>
                  <a:pt x="8812531" y="2696578"/>
                </a:cubicBezTo>
                <a:cubicBezTo>
                  <a:pt x="8825741" y="2681900"/>
                  <a:pt x="8832851" y="2662711"/>
                  <a:pt x="8843011" y="2645778"/>
                </a:cubicBezTo>
                <a:cubicBezTo>
                  <a:pt x="8822691" y="2652551"/>
                  <a:pt x="8802042" y="2658409"/>
                  <a:pt x="8782051" y="2666098"/>
                </a:cubicBezTo>
                <a:cubicBezTo>
                  <a:pt x="8757978" y="2675357"/>
                  <a:pt x="8735253" y="2687994"/>
                  <a:pt x="8710931" y="2696578"/>
                </a:cubicBezTo>
                <a:cubicBezTo>
                  <a:pt x="8677589" y="2708346"/>
                  <a:pt x="8643198" y="2716898"/>
                  <a:pt x="8609331" y="2727058"/>
                </a:cubicBezTo>
                <a:cubicBezTo>
                  <a:pt x="8541133" y="2747517"/>
                  <a:pt x="8480638" y="2788018"/>
                  <a:pt x="8416291" y="2818498"/>
                </a:cubicBezTo>
                <a:cubicBezTo>
                  <a:pt x="8389198" y="2821885"/>
                  <a:pt x="8361785" y="2834013"/>
                  <a:pt x="8335011" y="2828658"/>
                </a:cubicBezTo>
                <a:cubicBezTo>
                  <a:pt x="8323037" y="2826263"/>
                  <a:pt x="8355331" y="2815111"/>
                  <a:pt x="8365491" y="2808338"/>
                </a:cubicBezTo>
                <a:cubicBezTo>
                  <a:pt x="8393387" y="2789741"/>
                  <a:pt x="8413871" y="2761853"/>
                  <a:pt x="8436611" y="2737218"/>
                </a:cubicBezTo>
                <a:cubicBezTo>
                  <a:pt x="8454552" y="2717782"/>
                  <a:pt x="8468708" y="2694961"/>
                  <a:pt x="8487411" y="2676258"/>
                </a:cubicBezTo>
                <a:cubicBezTo>
                  <a:pt x="8496045" y="2667624"/>
                  <a:pt x="8508510" y="2663755"/>
                  <a:pt x="8517891" y="2655938"/>
                </a:cubicBezTo>
                <a:cubicBezTo>
                  <a:pt x="8528929" y="2646740"/>
                  <a:pt x="8538211" y="2635618"/>
                  <a:pt x="8548371" y="2625458"/>
                </a:cubicBezTo>
                <a:lnTo>
                  <a:pt x="8426451" y="2666098"/>
                </a:lnTo>
                <a:cubicBezTo>
                  <a:pt x="8369519" y="2685075"/>
                  <a:pt x="8311060" y="2699153"/>
                  <a:pt x="8253731" y="2716898"/>
                </a:cubicBezTo>
                <a:cubicBezTo>
                  <a:pt x="8168810" y="2743183"/>
                  <a:pt x="8083448" y="2768279"/>
                  <a:pt x="7999731" y="2798178"/>
                </a:cubicBezTo>
                <a:cubicBezTo>
                  <a:pt x="7941095" y="2819119"/>
                  <a:pt x="7885849" y="2848931"/>
                  <a:pt x="7827011" y="2869298"/>
                </a:cubicBezTo>
                <a:cubicBezTo>
                  <a:pt x="7736298" y="2900699"/>
                  <a:pt x="7756604" y="2903640"/>
                  <a:pt x="7705091" y="2869298"/>
                </a:cubicBezTo>
                <a:cubicBezTo>
                  <a:pt x="7711864" y="2852365"/>
                  <a:pt x="7714811" y="2833339"/>
                  <a:pt x="7725411" y="2818498"/>
                </a:cubicBezTo>
                <a:cubicBezTo>
                  <a:pt x="7779383" y="2742937"/>
                  <a:pt x="7739351" y="2864338"/>
                  <a:pt x="7766051" y="2757538"/>
                </a:cubicBezTo>
                <a:cubicBezTo>
                  <a:pt x="7752504" y="2760925"/>
                  <a:pt x="7739103" y="2764960"/>
                  <a:pt x="7725411" y="2767698"/>
                </a:cubicBezTo>
                <a:cubicBezTo>
                  <a:pt x="7705211" y="2771738"/>
                  <a:pt x="7684259" y="2772199"/>
                  <a:pt x="7664451" y="2777858"/>
                </a:cubicBezTo>
                <a:cubicBezTo>
                  <a:pt x="7636629" y="2785807"/>
                  <a:pt x="7610622" y="2799188"/>
                  <a:pt x="7583171" y="2808338"/>
                </a:cubicBezTo>
                <a:cubicBezTo>
                  <a:pt x="7559781" y="2816135"/>
                  <a:pt x="7535970" y="2822678"/>
                  <a:pt x="7512051" y="2828658"/>
                </a:cubicBezTo>
                <a:cubicBezTo>
                  <a:pt x="7495298" y="2832846"/>
                  <a:pt x="7477634" y="2844279"/>
                  <a:pt x="7461251" y="2838818"/>
                </a:cubicBezTo>
                <a:cubicBezTo>
                  <a:pt x="7451091" y="2835431"/>
                  <a:pt x="7454478" y="2818498"/>
                  <a:pt x="7451091" y="2808338"/>
                </a:cubicBezTo>
                <a:cubicBezTo>
                  <a:pt x="7485489" y="2773940"/>
                  <a:pt x="7517141" y="2752350"/>
                  <a:pt x="7522211" y="2696578"/>
                </a:cubicBezTo>
                <a:cubicBezTo>
                  <a:pt x="7523582" y="2681495"/>
                  <a:pt x="7508664" y="2669485"/>
                  <a:pt x="7501891" y="2655938"/>
                </a:cubicBezTo>
                <a:cubicBezTo>
                  <a:pt x="7459781" y="2664360"/>
                  <a:pt x="7430644" y="2668003"/>
                  <a:pt x="7390131" y="2686418"/>
                </a:cubicBezTo>
                <a:cubicBezTo>
                  <a:pt x="7372154" y="2694590"/>
                  <a:pt x="7356994" y="2708067"/>
                  <a:pt x="7339331" y="2716898"/>
                </a:cubicBezTo>
                <a:cubicBezTo>
                  <a:pt x="7323019" y="2725054"/>
                  <a:pt x="7294298" y="2754520"/>
                  <a:pt x="7288531" y="2737218"/>
                </a:cubicBezTo>
                <a:cubicBezTo>
                  <a:pt x="7281674" y="2716646"/>
                  <a:pt x="7314764" y="2702626"/>
                  <a:pt x="7329171" y="2686418"/>
                </a:cubicBezTo>
                <a:cubicBezTo>
                  <a:pt x="7357740" y="2654278"/>
                  <a:pt x="7372381" y="2650797"/>
                  <a:pt x="7390131" y="2615298"/>
                </a:cubicBezTo>
                <a:cubicBezTo>
                  <a:pt x="7394920" y="2605719"/>
                  <a:pt x="7396904" y="2594978"/>
                  <a:pt x="7400291" y="2584818"/>
                </a:cubicBezTo>
                <a:cubicBezTo>
                  <a:pt x="7298082" y="2646143"/>
                  <a:pt x="7405901" y="2584564"/>
                  <a:pt x="7278371" y="2645778"/>
                </a:cubicBezTo>
                <a:cubicBezTo>
                  <a:pt x="7216927" y="2675271"/>
                  <a:pt x="7158635" y="2711566"/>
                  <a:pt x="7095491" y="2737218"/>
                </a:cubicBezTo>
                <a:cubicBezTo>
                  <a:pt x="7049806" y="2755777"/>
                  <a:pt x="7000240" y="2762907"/>
                  <a:pt x="6953251" y="2777858"/>
                </a:cubicBezTo>
                <a:cubicBezTo>
                  <a:pt x="6925677" y="2786631"/>
                  <a:pt x="6898837" y="2797592"/>
                  <a:pt x="6871971" y="2808338"/>
                </a:cubicBezTo>
                <a:cubicBezTo>
                  <a:pt x="6831093" y="2824689"/>
                  <a:pt x="6791818" y="2845216"/>
                  <a:pt x="6750051" y="2859138"/>
                </a:cubicBezTo>
                <a:cubicBezTo>
                  <a:pt x="6730508" y="2865652"/>
                  <a:pt x="6703658" y="2883865"/>
                  <a:pt x="6689091" y="2869298"/>
                </a:cubicBezTo>
                <a:cubicBezTo>
                  <a:pt x="6669784" y="2849991"/>
                  <a:pt x="6682318" y="2815111"/>
                  <a:pt x="6678931" y="2788018"/>
                </a:cubicBezTo>
                <a:cubicBezTo>
                  <a:pt x="6685704" y="2777858"/>
                  <a:pt x="6694441" y="2768761"/>
                  <a:pt x="6699251" y="2757538"/>
                </a:cubicBezTo>
                <a:cubicBezTo>
                  <a:pt x="6704752" y="2744703"/>
                  <a:pt x="6706838" y="2730622"/>
                  <a:pt x="6709411" y="2716898"/>
                </a:cubicBezTo>
                <a:cubicBezTo>
                  <a:pt x="6717004" y="2676403"/>
                  <a:pt x="6722958" y="2635618"/>
                  <a:pt x="6729731" y="2594978"/>
                </a:cubicBezTo>
                <a:cubicBezTo>
                  <a:pt x="6719571" y="2598365"/>
                  <a:pt x="6708830" y="2600349"/>
                  <a:pt x="6699251" y="2605138"/>
                </a:cubicBezTo>
                <a:cubicBezTo>
                  <a:pt x="6688329" y="2610599"/>
                  <a:pt x="6679445" y="2619528"/>
                  <a:pt x="6668771" y="2625458"/>
                </a:cubicBezTo>
                <a:cubicBezTo>
                  <a:pt x="6648912" y="2636491"/>
                  <a:pt x="6628493" y="2646537"/>
                  <a:pt x="6607811" y="2655938"/>
                </a:cubicBezTo>
                <a:cubicBezTo>
                  <a:pt x="6591208" y="2663485"/>
                  <a:pt x="6574151" y="2670025"/>
                  <a:pt x="6557011" y="2676258"/>
                </a:cubicBezTo>
                <a:cubicBezTo>
                  <a:pt x="6536881" y="2683578"/>
                  <a:pt x="6515499" y="2687602"/>
                  <a:pt x="6496051" y="2696578"/>
                </a:cubicBezTo>
                <a:cubicBezTo>
                  <a:pt x="6471260" y="2708020"/>
                  <a:pt x="6449722" y="2725776"/>
                  <a:pt x="6424931" y="2737218"/>
                </a:cubicBezTo>
                <a:cubicBezTo>
                  <a:pt x="6405483" y="2746194"/>
                  <a:pt x="6379117" y="2772684"/>
                  <a:pt x="6363971" y="2757538"/>
                </a:cubicBezTo>
                <a:cubicBezTo>
                  <a:pt x="6361520" y="2755087"/>
                  <a:pt x="6407744" y="2686798"/>
                  <a:pt x="6414771" y="2676258"/>
                </a:cubicBezTo>
                <a:lnTo>
                  <a:pt x="6384291" y="2696578"/>
                </a:lnTo>
                <a:cubicBezTo>
                  <a:pt x="6371689" y="2704979"/>
                  <a:pt x="6357198" y="2710125"/>
                  <a:pt x="6343651" y="2716898"/>
                </a:cubicBezTo>
                <a:lnTo>
                  <a:pt x="6282691" y="2747378"/>
                </a:lnTo>
                <a:cubicBezTo>
                  <a:pt x="6071234" y="2853106"/>
                  <a:pt x="6157607" y="2802696"/>
                  <a:pt x="6018531" y="2889618"/>
                </a:cubicBezTo>
                <a:cubicBezTo>
                  <a:pt x="5994824" y="2896391"/>
                  <a:pt x="5971588" y="2914773"/>
                  <a:pt x="5947411" y="2909938"/>
                </a:cubicBezTo>
                <a:cubicBezTo>
                  <a:pt x="5935437" y="2907543"/>
                  <a:pt x="5961673" y="2890060"/>
                  <a:pt x="5967731" y="2879458"/>
                </a:cubicBezTo>
                <a:cubicBezTo>
                  <a:pt x="5985799" y="2847839"/>
                  <a:pt x="5985868" y="2835342"/>
                  <a:pt x="6008371" y="2808338"/>
                </a:cubicBezTo>
                <a:cubicBezTo>
                  <a:pt x="6017569" y="2797300"/>
                  <a:pt x="6041213" y="2792031"/>
                  <a:pt x="6038851" y="2777858"/>
                </a:cubicBezTo>
                <a:cubicBezTo>
                  <a:pt x="6036067" y="2761155"/>
                  <a:pt x="6011758" y="2757538"/>
                  <a:pt x="5998211" y="2747378"/>
                </a:cubicBezTo>
                <a:cubicBezTo>
                  <a:pt x="5998211" y="2747378"/>
                  <a:pt x="5959094" y="2777096"/>
                  <a:pt x="5937251" y="2788018"/>
                </a:cubicBezTo>
                <a:cubicBezTo>
                  <a:pt x="5901530" y="2805878"/>
                  <a:pt x="5898117" y="2798680"/>
                  <a:pt x="5866131" y="2788018"/>
                </a:cubicBezTo>
                <a:cubicBezTo>
                  <a:pt x="5842424" y="2798178"/>
                  <a:pt x="5819300" y="2809823"/>
                  <a:pt x="5795011" y="2818498"/>
                </a:cubicBezTo>
                <a:cubicBezTo>
                  <a:pt x="5771792" y="2826790"/>
                  <a:pt x="5747281" y="2831021"/>
                  <a:pt x="5723891" y="2838818"/>
                </a:cubicBezTo>
                <a:cubicBezTo>
                  <a:pt x="5706589" y="2844585"/>
                  <a:pt x="5690024" y="2852365"/>
                  <a:pt x="5673091" y="2859138"/>
                </a:cubicBezTo>
                <a:lnTo>
                  <a:pt x="5530851" y="2869298"/>
                </a:lnTo>
                <a:cubicBezTo>
                  <a:pt x="5497070" y="2871711"/>
                  <a:pt x="5573629" y="2816590"/>
                  <a:pt x="5591811" y="2788018"/>
                </a:cubicBezTo>
                <a:cubicBezTo>
                  <a:pt x="5597561" y="2778983"/>
                  <a:pt x="5598211" y="2767566"/>
                  <a:pt x="5601971" y="2757538"/>
                </a:cubicBezTo>
                <a:cubicBezTo>
                  <a:pt x="5614565" y="2723955"/>
                  <a:pt x="5636662" y="2683676"/>
                  <a:pt x="5632451" y="2645778"/>
                </a:cubicBezTo>
                <a:cubicBezTo>
                  <a:pt x="5631103" y="2633642"/>
                  <a:pt x="5618904" y="2625458"/>
                  <a:pt x="5612131" y="2615298"/>
                </a:cubicBezTo>
                <a:cubicBezTo>
                  <a:pt x="5612131" y="2615298"/>
                  <a:pt x="5564819" y="2635858"/>
                  <a:pt x="5541011" y="2645778"/>
                </a:cubicBezTo>
                <a:cubicBezTo>
                  <a:pt x="5483537" y="2669725"/>
                  <a:pt x="5426356" y="2694421"/>
                  <a:pt x="5368291" y="2716898"/>
                </a:cubicBezTo>
                <a:cubicBezTo>
                  <a:pt x="5321340" y="2735073"/>
                  <a:pt x="5272525" y="2748334"/>
                  <a:pt x="5226051" y="2767698"/>
                </a:cubicBezTo>
                <a:cubicBezTo>
                  <a:pt x="5162431" y="2794206"/>
                  <a:pt x="5044655" y="2868104"/>
                  <a:pt x="4982211" y="2879458"/>
                </a:cubicBezTo>
                <a:cubicBezTo>
                  <a:pt x="4965551" y="2882487"/>
                  <a:pt x="5003298" y="2852907"/>
                  <a:pt x="5012691" y="2838818"/>
                </a:cubicBezTo>
                <a:cubicBezTo>
                  <a:pt x="5023645" y="2822387"/>
                  <a:pt x="5033011" y="2804951"/>
                  <a:pt x="5043171" y="2788018"/>
                </a:cubicBezTo>
                <a:cubicBezTo>
                  <a:pt x="5033011" y="2794791"/>
                  <a:pt x="5023613" y="2802877"/>
                  <a:pt x="5012691" y="2808338"/>
                </a:cubicBezTo>
                <a:cubicBezTo>
                  <a:pt x="5003112" y="2813127"/>
                  <a:pt x="4991122" y="2812557"/>
                  <a:pt x="4982211" y="2818498"/>
                </a:cubicBezTo>
                <a:cubicBezTo>
                  <a:pt x="4970256" y="2826468"/>
                  <a:pt x="4961891" y="2838818"/>
                  <a:pt x="4951731" y="2848978"/>
                </a:cubicBezTo>
                <a:cubicBezTo>
                  <a:pt x="4866690" y="2885424"/>
                  <a:pt x="4903680" y="2867923"/>
                  <a:pt x="4839971" y="2899778"/>
                </a:cubicBezTo>
                <a:cubicBezTo>
                  <a:pt x="4805700" y="2916913"/>
                  <a:pt x="4892900" y="2844272"/>
                  <a:pt x="4921251" y="2818498"/>
                </a:cubicBezTo>
                <a:cubicBezTo>
                  <a:pt x="4954888" y="2787919"/>
                  <a:pt x="4963152" y="2806236"/>
                  <a:pt x="4992371" y="2757538"/>
                </a:cubicBezTo>
                <a:cubicBezTo>
                  <a:pt x="5003391" y="2739171"/>
                  <a:pt x="5005918" y="2716898"/>
                  <a:pt x="5012691" y="2696578"/>
                </a:cubicBezTo>
                <a:cubicBezTo>
                  <a:pt x="4867970" y="2768939"/>
                  <a:pt x="5040741" y="2685358"/>
                  <a:pt x="4758691" y="2798178"/>
                </a:cubicBezTo>
                <a:cubicBezTo>
                  <a:pt x="4720697" y="2813376"/>
                  <a:pt x="4685039" y="2834066"/>
                  <a:pt x="4646931" y="2848978"/>
                </a:cubicBezTo>
                <a:cubicBezTo>
                  <a:pt x="4607038" y="2864588"/>
                  <a:pt x="4564297" y="2872537"/>
                  <a:pt x="4525011" y="2889618"/>
                </a:cubicBezTo>
                <a:cubicBezTo>
                  <a:pt x="4486095" y="2906538"/>
                  <a:pt x="4450504" y="2930258"/>
                  <a:pt x="4413251" y="2950578"/>
                </a:cubicBezTo>
                <a:cubicBezTo>
                  <a:pt x="4399704" y="2953965"/>
                  <a:pt x="4372611" y="2974702"/>
                  <a:pt x="4372611" y="2960738"/>
                </a:cubicBezTo>
                <a:cubicBezTo>
                  <a:pt x="4372611" y="2941580"/>
                  <a:pt x="4400523" y="2934417"/>
                  <a:pt x="4413251" y="2920098"/>
                </a:cubicBezTo>
                <a:cubicBezTo>
                  <a:pt x="4427658" y="2903890"/>
                  <a:pt x="4441136" y="2886836"/>
                  <a:pt x="4453891" y="2869298"/>
                </a:cubicBezTo>
                <a:cubicBezTo>
                  <a:pt x="4468255" y="2849547"/>
                  <a:pt x="4480167" y="2828089"/>
                  <a:pt x="4494531" y="2808338"/>
                </a:cubicBezTo>
                <a:cubicBezTo>
                  <a:pt x="4507286" y="2790800"/>
                  <a:pt x="4524244" y="2776269"/>
                  <a:pt x="4535171" y="2757538"/>
                </a:cubicBezTo>
                <a:cubicBezTo>
                  <a:pt x="4548167" y="2735259"/>
                  <a:pt x="4555491" y="2710125"/>
                  <a:pt x="4565651" y="2686418"/>
                </a:cubicBezTo>
                <a:cubicBezTo>
                  <a:pt x="4528398" y="2703351"/>
                  <a:pt x="4492349" y="2723233"/>
                  <a:pt x="4453891" y="2737218"/>
                </a:cubicBezTo>
                <a:cubicBezTo>
                  <a:pt x="4417602" y="2750414"/>
                  <a:pt x="4378763" y="2755487"/>
                  <a:pt x="4342131" y="2767698"/>
                </a:cubicBezTo>
                <a:cubicBezTo>
                  <a:pt x="4307527" y="2779233"/>
                  <a:pt x="4275000" y="2796406"/>
                  <a:pt x="4240531" y="2808338"/>
                </a:cubicBezTo>
                <a:cubicBezTo>
                  <a:pt x="4186883" y="2826908"/>
                  <a:pt x="4131208" y="2839421"/>
                  <a:pt x="4077971" y="2859138"/>
                </a:cubicBezTo>
                <a:cubicBezTo>
                  <a:pt x="3956727" y="2904044"/>
                  <a:pt x="3949719" y="2911575"/>
                  <a:pt x="3964043" y="2910192"/>
                </a:cubicBezTo>
                <a:lnTo>
                  <a:pt x="3980492" y="2907174"/>
                </a:lnTo>
                <a:lnTo>
                  <a:pt x="3978111" y="2907756"/>
                </a:lnTo>
                <a:cubicBezTo>
                  <a:pt x="3954169" y="2913920"/>
                  <a:pt x="3898418" y="2928770"/>
                  <a:pt x="3783331" y="2960738"/>
                </a:cubicBezTo>
                <a:cubicBezTo>
                  <a:pt x="3771566" y="2964006"/>
                  <a:pt x="3796878" y="2940418"/>
                  <a:pt x="3803651" y="2930258"/>
                </a:cubicBezTo>
                <a:cubicBezTo>
                  <a:pt x="3873012" y="2826216"/>
                  <a:pt x="3848228" y="2871583"/>
                  <a:pt x="3884931" y="2798178"/>
                </a:cubicBezTo>
                <a:cubicBezTo>
                  <a:pt x="3874771" y="2801565"/>
                  <a:pt x="3864886" y="2805930"/>
                  <a:pt x="3854451" y="2808338"/>
                </a:cubicBezTo>
                <a:cubicBezTo>
                  <a:pt x="3820798" y="2816104"/>
                  <a:pt x="3785985" y="2818913"/>
                  <a:pt x="3752851" y="2828658"/>
                </a:cubicBezTo>
                <a:cubicBezTo>
                  <a:pt x="3728107" y="2835936"/>
                  <a:pt x="3706326" y="2851371"/>
                  <a:pt x="3681731" y="2859138"/>
                </a:cubicBezTo>
                <a:cubicBezTo>
                  <a:pt x="3641785" y="2871753"/>
                  <a:pt x="3600173" y="2878406"/>
                  <a:pt x="3559811" y="2889618"/>
                </a:cubicBezTo>
                <a:cubicBezTo>
                  <a:pt x="3539173" y="2895351"/>
                  <a:pt x="3519367" y="2903783"/>
                  <a:pt x="3498851" y="2909938"/>
                </a:cubicBezTo>
                <a:cubicBezTo>
                  <a:pt x="3485476" y="2913950"/>
                  <a:pt x="3469829" y="2927844"/>
                  <a:pt x="3458211" y="2920098"/>
                </a:cubicBezTo>
                <a:cubicBezTo>
                  <a:pt x="3449300" y="2914157"/>
                  <a:pt x="3464984" y="2899778"/>
                  <a:pt x="3468371" y="2889618"/>
                </a:cubicBezTo>
                <a:cubicBezTo>
                  <a:pt x="3522000" y="2835989"/>
                  <a:pt x="3478834" y="2884083"/>
                  <a:pt x="3529331" y="2808338"/>
                </a:cubicBezTo>
                <a:cubicBezTo>
                  <a:pt x="3538724" y="2794249"/>
                  <a:pt x="3549969" y="2781477"/>
                  <a:pt x="3559811" y="2767698"/>
                </a:cubicBezTo>
                <a:cubicBezTo>
                  <a:pt x="3566908" y="2757762"/>
                  <a:pt x="3573358" y="2747378"/>
                  <a:pt x="3580131" y="2737218"/>
                </a:cubicBezTo>
                <a:cubicBezTo>
                  <a:pt x="3529417" y="2757504"/>
                  <a:pt x="3531952" y="2760066"/>
                  <a:pt x="3478531" y="2767698"/>
                </a:cubicBezTo>
                <a:cubicBezTo>
                  <a:pt x="3448172" y="2772035"/>
                  <a:pt x="3416996" y="2771061"/>
                  <a:pt x="3387091" y="2777858"/>
                </a:cubicBezTo>
                <a:cubicBezTo>
                  <a:pt x="3342173" y="2788067"/>
                  <a:pt x="3299302" y="2805843"/>
                  <a:pt x="3255011" y="2818498"/>
                </a:cubicBezTo>
                <a:cubicBezTo>
                  <a:pt x="3188052" y="2837629"/>
                  <a:pt x="3141968" y="2845171"/>
                  <a:pt x="3072131" y="2859138"/>
                </a:cubicBezTo>
                <a:cubicBezTo>
                  <a:pt x="3051128" y="2863339"/>
                  <a:pt x="3082872" y="2817336"/>
                  <a:pt x="3092451" y="2798178"/>
                </a:cubicBezTo>
                <a:cubicBezTo>
                  <a:pt x="3143279" y="2696522"/>
                  <a:pt x="3112080" y="2833498"/>
                  <a:pt x="3133091" y="2686418"/>
                </a:cubicBezTo>
                <a:cubicBezTo>
                  <a:pt x="3082422" y="2699085"/>
                  <a:pt x="3089208" y="2696285"/>
                  <a:pt x="3031491" y="2716898"/>
                </a:cubicBezTo>
                <a:cubicBezTo>
                  <a:pt x="3004241" y="2726630"/>
                  <a:pt x="2977662" y="2738228"/>
                  <a:pt x="2950211" y="2747378"/>
                </a:cubicBezTo>
                <a:cubicBezTo>
                  <a:pt x="2796347" y="2798666"/>
                  <a:pt x="2973565" y="2724755"/>
                  <a:pt x="2767331" y="2818498"/>
                </a:cubicBezTo>
                <a:cubicBezTo>
                  <a:pt x="2743624" y="2821885"/>
                  <a:pt x="2718929" y="2836231"/>
                  <a:pt x="2696211" y="2828658"/>
                </a:cubicBezTo>
                <a:cubicBezTo>
                  <a:pt x="2686051" y="2825271"/>
                  <a:pt x="2699515" y="2806405"/>
                  <a:pt x="2706371" y="2798178"/>
                </a:cubicBezTo>
                <a:cubicBezTo>
                  <a:pt x="2717211" y="2785169"/>
                  <a:pt x="2735037" y="2779672"/>
                  <a:pt x="2747011" y="2767698"/>
                </a:cubicBezTo>
                <a:cubicBezTo>
                  <a:pt x="2755645" y="2759064"/>
                  <a:pt x="2760558" y="2747378"/>
                  <a:pt x="2767331" y="2737218"/>
                </a:cubicBezTo>
                <a:cubicBezTo>
                  <a:pt x="2747011" y="2740605"/>
                  <a:pt x="2726356" y="2742382"/>
                  <a:pt x="2706371" y="2747378"/>
                </a:cubicBezTo>
                <a:cubicBezTo>
                  <a:pt x="2685591" y="2752573"/>
                  <a:pt x="2666463" y="2763751"/>
                  <a:pt x="2645411" y="2767698"/>
                </a:cubicBezTo>
                <a:cubicBezTo>
                  <a:pt x="2464721" y="2801577"/>
                  <a:pt x="2619896" y="2744042"/>
                  <a:pt x="2452371" y="2818498"/>
                </a:cubicBezTo>
                <a:cubicBezTo>
                  <a:pt x="2447589" y="2819454"/>
                  <a:pt x="2287333" y="2854076"/>
                  <a:pt x="2269491" y="2848978"/>
                </a:cubicBezTo>
                <a:cubicBezTo>
                  <a:pt x="2259193" y="2846036"/>
                  <a:pt x="2274338" y="2827797"/>
                  <a:pt x="2279651" y="2818498"/>
                </a:cubicBezTo>
                <a:cubicBezTo>
                  <a:pt x="2332408" y="2726174"/>
                  <a:pt x="2323389" y="2749292"/>
                  <a:pt x="2312040" y="2773773"/>
                </a:cubicBezTo>
                <a:lnTo>
                  <a:pt x="2306993" y="2784366"/>
                </a:lnTo>
                <a:lnTo>
                  <a:pt x="2302545" y="2793417"/>
                </a:lnTo>
                <a:cubicBezTo>
                  <a:pt x="2299184" y="2800310"/>
                  <a:pt x="2300721" y="2797367"/>
                  <a:pt x="2304021" y="2790606"/>
                </a:cubicBezTo>
                <a:lnTo>
                  <a:pt x="2306993" y="2784366"/>
                </a:lnTo>
                <a:lnTo>
                  <a:pt x="2307653" y="2783023"/>
                </a:lnTo>
                <a:cubicBezTo>
                  <a:pt x="2312302" y="2773612"/>
                  <a:pt x="2319592" y="2758937"/>
                  <a:pt x="2330451" y="2737218"/>
                </a:cubicBezTo>
                <a:cubicBezTo>
                  <a:pt x="2330451" y="2737218"/>
                  <a:pt x="2263452" y="2772640"/>
                  <a:pt x="2228851" y="2788018"/>
                </a:cubicBezTo>
                <a:cubicBezTo>
                  <a:pt x="2132581" y="2830804"/>
                  <a:pt x="2166002" y="2804203"/>
                  <a:pt x="2076451" y="2848978"/>
                </a:cubicBezTo>
                <a:cubicBezTo>
                  <a:pt x="2058788" y="2857809"/>
                  <a:pt x="2042584" y="2869298"/>
                  <a:pt x="2025651" y="2879458"/>
                </a:cubicBezTo>
                <a:cubicBezTo>
                  <a:pt x="2001944" y="2886231"/>
                  <a:pt x="1978708" y="2904613"/>
                  <a:pt x="1954531" y="2899778"/>
                </a:cubicBezTo>
                <a:cubicBezTo>
                  <a:pt x="1942557" y="2897383"/>
                  <a:pt x="1968921" y="2879972"/>
                  <a:pt x="1974851" y="2869298"/>
                </a:cubicBezTo>
                <a:cubicBezTo>
                  <a:pt x="1985884" y="2849439"/>
                  <a:pt x="1995171" y="2828658"/>
                  <a:pt x="2005331" y="2808338"/>
                </a:cubicBezTo>
                <a:cubicBezTo>
                  <a:pt x="1935402" y="2854957"/>
                  <a:pt x="1999786" y="2815896"/>
                  <a:pt x="1852931" y="2869298"/>
                </a:cubicBezTo>
                <a:cubicBezTo>
                  <a:pt x="1698024" y="2925628"/>
                  <a:pt x="1806119" y="2896977"/>
                  <a:pt x="1649731" y="2940418"/>
                </a:cubicBezTo>
                <a:cubicBezTo>
                  <a:pt x="1622823" y="2947893"/>
                  <a:pt x="1595636" y="2954342"/>
                  <a:pt x="1568451" y="2960738"/>
                </a:cubicBezTo>
                <a:cubicBezTo>
                  <a:pt x="1538057" y="2967889"/>
                  <a:pt x="1506632" y="2971184"/>
                  <a:pt x="1477011" y="2981058"/>
                </a:cubicBezTo>
                <a:cubicBezTo>
                  <a:pt x="1472405" y="2982594"/>
                  <a:pt x="1454969" y="2995079"/>
                  <a:pt x="1438513" y="3007287"/>
                </a:cubicBezTo>
                <a:lnTo>
                  <a:pt x="1420579" y="3020766"/>
                </a:lnTo>
                <a:lnTo>
                  <a:pt x="1213071" y="3008512"/>
                </a:lnTo>
                <a:cubicBezTo>
                  <a:pt x="1138491" y="3006134"/>
                  <a:pt x="1063838" y="3004765"/>
                  <a:pt x="989331" y="3001378"/>
                </a:cubicBezTo>
                <a:cubicBezTo>
                  <a:pt x="999491" y="2994605"/>
                  <a:pt x="1023672" y="2992642"/>
                  <a:pt x="1019811" y="2981058"/>
                </a:cubicBezTo>
                <a:cubicBezTo>
                  <a:pt x="1011740" y="2956845"/>
                  <a:pt x="931867" y="2980359"/>
                  <a:pt x="928371" y="2981058"/>
                </a:cubicBezTo>
                <a:lnTo>
                  <a:pt x="725171" y="2991218"/>
                </a:lnTo>
                <a:cubicBezTo>
                  <a:pt x="712981" y="2990501"/>
                  <a:pt x="744729" y="2976359"/>
                  <a:pt x="755651" y="2970898"/>
                </a:cubicBezTo>
                <a:cubicBezTo>
                  <a:pt x="771963" y="2962742"/>
                  <a:pt x="789149" y="2956345"/>
                  <a:pt x="806451" y="2950578"/>
                </a:cubicBezTo>
                <a:cubicBezTo>
                  <a:pt x="851102" y="2935694"/>
                  <a:pt x="865230" y="2946464"/>
                  <a:pt x="816611" y="2930258"/>
                </a:cubicBezTo>
                <a:cubicBezTo>
                  <a:pt x="759038" y="2933645"/>
                  <a:pt x="701365" y="2935629"/>
                  <a:pt x="643891" y="2940418"/>
                </a:cubicBezTo>
                <a:cubicBezTo>
                  <a:pt x="506768" y="2951845"/>
                  <a:pt x="602645" y="2970430"/>
                  <a:pt x="379731" y="2960738"/>
                </a:cubicBezTo>
                <a:cubicBezTo>
                  <a:pt x="364600" y="2960080"/>
                  <a:pt x="352638" y="2947191"/>
                  <a:pt x="339091" y="2940418"/>
                </a:cubicBezTo>
                <a:cubicBezTo>
                  <a:pt x="349251" y="2923485"/>
                  <a:pt x="380525" y="2906049"/>
                  <a:pt x="369571" y="2889618"/>
                </a:cubicBezTo>
                <a:cubicBezTo>
                  <a:pt x="350502" y="2861015"/>
                  <a:pt x="283272" y="2883253"/>
                  <a:pt x="257811" y="2889618"/>
                </a:cubicBezTo>
                <a:cubicBezTo>
                  <a:pt x="227331" y="2893005"/>
                  <a:pt x="196621" y="2894736"/>
                  <a:pt x="166371" y="2899778"/>
                </a:cubicBezTo>
                <a:cubicBezTo>
                  <a:pt x="155807" y="2901539"/>
                  <a:pt x="146404" y="2907894"/>
                  <a:pt x="135891" y="2909938"/>
                </a:cubicBezTo>
                <a:cubicBezTo>
                  <a:pt x="108015" y="2915359"/>
                  <a:pt x="76932" y="2920714"/>
                  <a:pt x="45035" y="2925990"/>
                </a:cubicBezTo>
                <a:lnTo>
                  <a:pt x="0" y="2933316"/>
                </a:lnTo>
                <a:close/>
              </a:path>
            </a:pathLst>
          </a:custGeom>
          <a:effectLst>
            <a:outerShdw blurRad="50800" dist="38100" dir="2700000" algn="tl" rotWithShape="0">
              <a:prstClr val="black">
                <a:alpha val="40000"/>
              </a:prstClr>
            </a:outerShdw>
          </a:effectLst>
        </p:spPr>
      </p:pic>
      <p:pic>
        <p:nvPicPr>
          <p:cNvPr id="9" name="Picture 8" descr="A picture containing text&#10;&#10;Description automatically generated">
            <a:extLst>
              <a:ext uri="{FF2B5EF4-FFF2-40B4-BE49-F238E27FC236}">
                <a16:creationId xmlns:a16="http://schemas.microsoft.com/office/drawing/2014/main" id="{FB37A5C1-DD06-4AF4-AEFB-4BE422BD5B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47017" y="6179258"/>
            <a:ext cx="2207295" cy="585386"/>
          </a:xfrm>
          <a:prstGeom prst="rect">
            <a:avLst/>
          </a:prstGeom>
        </p:spPr>
      </p:pic>
    </p:spTree>
    <p:extLst>
      <p:ext uri="{BB962C8B-B14F-4D97-AF65-F5344CB8AC3E}">
        <p14:creationId xmlns:p14="http://schemas.microsoft.com/office/powerpoint/2010/main" val="989456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visual injury ratings 2 WAT from Milestone in TyTy, Georgia, 2023.</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4722707E-ECF2-4FF9-AF05-B545C8DEB75F}"/>
              </a:ext>
            </a:extLst>
          </p:cNvPr>
          <p:cNvGraphicFramePr/>
          <p:nvPr>
            <p:extLst>
              <p:ext uri="{D42A27DB-BD31-4B8C-83A1-F6EECF244321}">
                <p14:modId xmlns:p14="http://schemas.microsoft.com/office/powerpoint/2010/main" val="813295198"/>
              </p:ext>
            </p:extLst>
          </p:nvPr>
        </p:nvGraphicFramePr>
        <p:xfrm>
          <a:off x="2482" y="1198383"/>
          <a:ext cx="4277909" cy="53826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822C14A-9B1B-4978-9095-8120DD28FEA3}"/>
              </a:ext>
            </a:extLst>
          </p:cNvPr>
          <p:cNvSpPr txBox="1"/>
          <p:nvPr/>
        </p:nvSpPr>
        <p:spPr>
          <a:xfrm>
            <a:off x="11429641" y="6581001"/>
            <a:ext cx="762359" cy="276999"/>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txBody>
          <a:bodyPr wrap="square" rtlCol="0">
            <a:spAutoFit/>
          </a:bodyPr>
          <a:lstStyle/>
          <a:p>
            <a:r>
              <a:rPr lang="en-U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0.03</a:t>
            </a:r>
          </a:p>
        </p:txBody>
      </p:sp>
      <p:sp>
        <p:nvSpPr>
          <p:cNvPr id="12" name="TextBox 11">
            <a:extLst>
              <a:ext uri="{FF2B5EF4-FFF2-40B4-BE49-F238E27FC236}">
                <a16:creationId xmlns:a16="http://schemas.microsoft.com/office/drawing/2014/main" id="{946EDF86-F0AF-4FA3-BC88-6CBFFAE8C2E5}"/>
              </a:ext>
            </a:extLst>
          </p:cNvPr>
          <p:cNvSpPr txBox="1"/>
          <p:nvPr/>
        </p:nvSpPr>
        <p:spPr>
          <a:xfrm>
            <a:off x="1" y="6581001"/>
            <a:ext cx="50474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*Columns with letter separation are significantly different at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0.1)</a:t>
            </a:r>
          </a:p>
        </p:txBody>
      </p:sp>
      <p:graphicFrame>
        <p:nvGraphicFramePr>
          <p:cNvPr id="9" name="Chart 8">
            <a:extLst>
              <a:ext uri="{FF2B5EF4-FFF2-40B4-BE49-F238E27FC236}">
                <a16:creationId xmlns:a16="http://schemas.microsoft.com/office/drawing/2014/main" id="{CAAC9533-598F-44E7-8636-8C586E1CED82}"/>
              </a:ext>
            </a:extLst>
          </p:cNvPr>
          <p:cNvGraphicFramePr/>
          <p:nvPr>
            <p:extLst>
              <p:ext uri="{D42A27DB-BD31-4B8C-83A1-F6EECF244321}">
                <p14:modId xmlns:p14="http://schemas.microsoft.com/office/powerpoint/2010/main" val="910653491"/>
              </p:ext>
            </p:extLst>
          </p:nvPr>
        </p:nvGraphicFramePr>
        <p:xfrm>
          <a:off x="4057371" y="1198383"/>
          <a:ext cx="4277909" cy="53826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0A817288-B4B3-4830-A0FE-0964D018300B}"/>
              </a:ext>
            </a:extLst>
          </p:cNvPr>
          <p:cNvGraphicFramePr/>
          <p:nvPr>
            <p:extLst>
              <p:ext uri="{D42A27DB-BD31-4B8C-83A1-F6EECF244321}">
                <p14:modId xmlns:p14="http://schemas.microsoft.com/office/powerpoint/2010/main" val="2582604172"/>
              </p:ext>
            </p:extLst>
          </p:nvPr>
        </p:nvGraphicFramePr>
        <p:xfrm>
          <a:off x="8027643" y="1198383"/>
          <a:ext cx="4277909" cy="53826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180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fade">
                                      <p:cBhvr>
                                        <p:cTn id="11" dur="500"/>
                                        <p:tgtEl>
                                          <p:spTgt spid="4">
                                            <p:graphicEl>
                                              <a:chart seriesIdx="0" categoryIdx="0" bldStep="ptIn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fade">
                                      <p:cBhvr>
                                        <p:cTn id="14" dur="500"/>
                                        <p:tgtEl>
                                          <p:spTgt spid="4">
                                            <p:graphicEl>
                                              <a:chart seriesIdx="0" categoryIdx="1" bldStep="ptInSeries"/>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fade">
                                      <p:cBhvr>
                                        <p:cTn id="17" dur="500"/>
                                        <p:tgtEl>
                                          <p:spTgt spid="4">
                                            <p:graphicEl>
                                              <a:chart seriesIdx="0" categoryIdx="2" bldStep="ptInSeries"/>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fade">
                                      <p:cBhvr>
                                        <p:cTn id="20" dur="500"/>
                                        <p:tgtEl>
                                          <p:spTgt spid="4">
                                            <p:graphicEl>
                                              <a:chart seriesIdx="0" categoryIdx="3" bldStep="ptInSeries"/>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fade">
                                      <p:cBhvr>
                                        <p:cTn id="23" dur="500"/>
                                        <p:tgtEl>
                                          <p:spTgt spid="4">
                                            <p:graphicEl>
                                              <a:chart seriesIdx="0" categoryIdx="4" bldStep="ptInSeries"/>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31" dur="500"/>
                                        <p:tgtEl>
                                          <p:spTgt spid="9">
                                            <p:graphicEl>
                                              <a:chart seriesIdx="-3" categoryIdx="-3" bldStep="gridLegend"/>
                                            </p:graphic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9">
                                            <p:graphicEl>
                                              <a:chart seriesIdx="0" categoryIdx="0" bldStep="ptInSeries"/>
                                            </p:graphicEl>
                                          </p:spTgt>
                                        </p:tgtEl>
                                        <p:attrNameLst>
                                          <p:attrName>style.visibility</p:attrName>
                                        </p:attrNameLst>
                                      </p:cBhvr>
                                      <p:to>
                                        <p:strVal val="visible"/>
                                      </p:to>
                                    </p:set>
                                    <p:animEffect transition="in" filter="fade">
                                      <p:cBhvr>
                                        <p:cTn id="35" dur="500"/>
                                        <p:tgtEl>
                                          <p:spTgt spid="9">
                                            <p:graphicEl>
                                              <a:chart seriesIdx="0" categoryIdx="0" bldStep="ptInSeries"/>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graphicEl>
                                              <a:chart seriesIdx="0" categoryIdx="1" bldStep="ptInSeries"/>
                                            </p:graphicEl>
                                          </p:spTgt>
                                        </p:tgtEl>
                                        <p:attrNameLst>
                                          <p:attrName>style.visibility</p:attrName>
                                        </p:attrNameLst>
                                      </p:cBhvr>
                                      <p:to>
                                        <p:strVal val="visible"/>
                                      </p:to>
                                    </p:set>
                                    <p:animEffect transition="in" filter="fade">
                                      <p:cBhvr>
                                        <p:cTn id="38" dur="500"/>
                                        <p:tgtEl>
                                          <p:spTgt spid="9">
                                            <p:graphicEl>
                                              <a:chart seriesIdx="0" categoryIdx="1" bldStep="ptInSeries"/>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graphicEl>
                                              <a:chart seriesIdx="0" categoryIdx="2" bldStep="ptInSeries"/>
                                            </p:graphicEl>
                                          </p:spTgt>
                                        </p:tgtEl>
                                        <p:attrNameLst>
                                          <p:attrName>style.visibility</p:attrName>
                                        </p:attrNameLst>
                                      </p:cBhvr>
                                      <p:to>
                                        <p:strVal val="visible"/>
                                      </p:to>
                                    </p:set>
                                    <p:animEffect transition="in" filter="fade">
                                      <p:cBhvr>
                                        <p:cTn id="41" dur="500"/>
                                        <p:tgtEl>
                                          <p:spTgt spid="9">
                                            <p:graphicEl>
                                              <a:chart seriesIdx="0" categoryIdx="2" bldStep="ptInSeries"/>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graphicEl>
                                              <a:chart seriesIdx="0" categoryIdx="3" bldStep="ptInSeries"/>
                                            </p:graphicEl>
                                          </p:spTgt>
                                        </p:tgtEl>
                                        <p:attrNameLst>
                                          <p:attrName>style.visibility</p:attrName>
                                        </p:attrNameLst>
                                      </p:cBhvr>
                                      <p:to>
                                        <p:strVal val="visible"/>
                                      </p:to>
                                    </p:set>
                                    <p:animEffect transition="in" filter="fade">
                                      <p:cBhvr>
                                        <p:cTn id="44" dur="500"/>
                                        <p:tgtEl>
                                          <p:spTgt spid="9">
                                            <p:graphicEl>
                                              <a:chart seriesIdx="0" categoryIdx="3" bldStep="ptInSeries"/>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chart seriesIdx="0" categoryIdx="4" bldStep="ptInSeries"/>
                                            </p:graphicEl>
                                          </p:spTgt>
                                        </p:tgtEl>
                                        <p:attrNameLst>
                                          <p:attrName>style.visibility</p:attrName>
                                        </p:attrNameLst>
                                      </p:cBhvr>
                                      <p:to>
                                        <p:strVal val="visible"/>
                                      </p:to>
                                    </p:set>
                                    <p:animEffect transition="in" filter="fade">
                                      <p:cBhvr>
                                        <p:cTn id="47" dur="500"/>
                                        <p:tgtEl>
                                          <p:spTgt spid="9">
                                            <p:graphicEl>
                                              <a:chart seriesIdx="0" categoryIdx="4"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52" dur="500"/>
                                        <p:tgtEl>
                                          <p:spTgt spid="11">
                                            <p:graphicEl>
                                              <a:chart seriesIdx="-3" categoryIdx="-3" bldStep="gridLegend"/>
                                            </p:graphicEl>
                                          </p:spTgt>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1">
                                            <p:graphicEl>
                                              <a:chart seriesIdx="0" categoryIdx="0" bldStep="ptInSeries"/>
                                            </p:graphicEl>
                                          </p:spTgt>
                                        </p:tgtEl>
                                        <p:attrNameLst>
                                          <p:attrName>style.visibility</p:attrName>
                                        </p:attrNameLst>
                                      </p:cBhvr>
                                      <p:to>
                                        <p:strVal val="visible"/>
                                      </p:to>
                                    </p:set>
                                    <p:animEffect transition="in" filter="fade">
                                      <p:cBhvr>
                                        <p:cTn id="56" dur="500"/>
                                        <p:tgtEl>
                                          <p:spTgt spid="11">
                                            <p:graphicEl>
                                              <a:chart seriesIdx="0" categoryIdx="0" bldStep="ptInSeries"/>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graphicEl>
                                              <a:chart seriesIdx="0" categoryIdx="1" bldStep="ptInSeries"/>
                                            </p:graphicEl>
                                          </p:spTgt>
                                        </p:tgtEl>
                                        <p:attrNameLst>
                                          <p:attrName>style.visibility</p:attrName>
                                        </p:attrNameLst>
                                      </p:cBhvr>
                                      <p:to>
                                        <p:strVal val="visible"/>
                                      </p:to>
                                    </p:set>
                                    <p:animEffect transition="in" filter="fade">
                                      <p:cBhvr>
                                        <p:cTn id="59" dur="500"/>
                                        <p:tgtEl>
                                          <p:spTgt spid="11">
                                            <p:graphicEl>
                                              <a:chart seriesIdx="0" categoryIdx="1" bldStep="ptInSeries"/>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graphicEl>
                                              <a:chart seriesIdx="0" categoryIdx="2" bldStep="ptInSeries"/>
                                            </p:graphicEl>
                                          </p:spTgt>
                                        </p:tgtEl>
                                        <p:attrNameLst>
                                          <p:attrName>style.visibility</p:attrName>
                                        </p:attrNameLst>
                                      </p:cBhvr>
                                      <p:to>
                                        <p:strVal val="visible"/>
                                      </p:to>
                                    </p:set>
                                    <p:animEffect transition="in" filter="fade">
                                      <p:cBhvr>
                                        <p:cTn id="62" dur="500"/>
                                        <p:tgtEl>
                                          <p:spTgt spid="11">
                                            <p:graphicEl>
                                              <a:chart seriesIdx="0" categoryIdx="2" bldStep="ptInSeries"/>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graphicEl>
                                              <a:chart seriesIdx="0" categoryIdx="3" bldStep="ptInSeries"/>
                                            </p:graphicEl>
                                          </p:spTgt>
                                        </p:tgtEl>
                                        <p:attrNameLst>
                                          <p:attrName>style.visibility</p:attrName>
                                        </p:attrNameLst>
                                      </p:cBhvr>
                                      <p:to>
                                        <p:strVal val="visible"/>
                                      </p:to>
                                    </p:set>
                                    <p:animEffect transition="in" filter="fade">
                                      <p:cBhvr>
                                        <p:cTn id="65" dur="500"/>
                                        <p:tgtEl>
                                          <p:spTgt spid="11">
                                            <p:graphicEl>
                                              <a:chart seriesIdx="0" categoryIdx="3" bldStep="ptInSeries"/>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graphicEl>
                                              <a:chart seriesIdx="0" categoryIdx="4" bldStep="ptInSeries"/>
                                            </p:graphicEl>
                                          </p:spTgt>
                                        </p:tgtEl>
                                        <p:attrNameLst>
                                          <p:attrName>style.visibility</p:attrName>
                                        </p:attrNameLst>
                                      </p:cBhvr>
                                      <p:to>
                                        <p:strVal val="visible"/>
                                      </p:to>
                                    </p:set>
                                    <p:animEffect transition="in" filter="fade">
                                      <p:cBhvr>
                                        <p:cTn id="68" dur="500"/>
                                        <p:tgtEl>
                                          <p:spTgt spid="11">
                                            <p:graphicEl>
                                              <a:chart seriesIdx="0" categoryIdx="4"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P spid="5" grpId="0" animBg="1"/>
      <p:bldGraphic spid="9" grpId="0" uiExpand="1">
        <p:bldSub>
          <a:bldChart bld="seriesEl"/>
        </p:bldSub>
      </p:bldGraphic>
      <p:bldGraphic spid="11" grpId="0" uiExpand="1">
        <p:bldSub>
          <a:bldChart bld="seriesEl"/>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F4006668-2A3B-4789-9705-5C830347C2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986" y="1619007"/>
            <a:ext cx="3897416" cy="4808097"/>
          </a:xfrm>
          <a:prstGeom prst="rect">
            <a:avLst/>
          </a:prstGeom>
        </p:spPr>
      </p:pic>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Visual peanut injury from PRE treatment</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AA5D5B8-6DB0-4087-9CC9-FE02647318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986" y="1618997"/>
            <a:ext cx="3897416" cy="4808096"/>
          </a:xfrm>
          <a:prstGeom prst="rect">
            <a:avLst/>
          </a:prstGeom>
        </p:spPr>
      </p:pic>
      <p:sp>
        <p:nvSpPr>
          <p:cNvPr id="30" name="TextBox 29">
            <a:extLst>
              <a:ext uri="{FF2B5EF4-FFF2-40B4-BE49-F238E27FC236}">
                <a16:creationId xmlns:a16="http://schemas.microsoft.com/office/drawing/2014/main" id="{8E1DBC5F-18CF-48C0-847A-802632F2C907}"/>
              </a:ext>
            </a:extLst>
          </p:cNvPr>
          <p:cNvSpPr txBox="1"/>
          <p:nvPr/>
        </p:nvSpPr>
        <p:spPr>
          <a:xfrm>
            <a:off x="4672715" y="6427113"/>
            <a:ext cx="325022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14 DAT; May 9, 2023</a:t>
            </a:r>
          </a:p>
        </p:txBody>
      </p:sp>
      <p:pic>
        <p:nvPicPr>
          <p:cNvPr id="7" name="Picture 6">
            <a:extLst>
              <a:ext uri="{FF2B5EF4-FFF2-40B4-BE49-F238E27FC236}">
                <a16:creationId xmlns:a16="http://schemas.microsoft.com/office/drawing/2014/main" id="{DB93E27C-A577-4105-A134-2FC65FF1049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80476" y="1618997"/>
            <a:ext cx="3898366" cy="4808096"/>
          </a:xfrm>
          <a:prstGeom prst="rect">
            <a:avLst/>
          </a:prstGeom>
        </p:spPr>
      </p:pic>
      <p:pic>
        <p:nvPicPr>
          <p:cNvPr id="8" name="Picture 7">
            <a:extLst>
              <a:ext uri="{FF2B5EF4-FFF2-40B4-BE49-F238E27FC236}">
                <a16:creationId xmlns:a16="http://schemas.microsoft.com/office/drawing/2014/main" id="{C1CDB0F9-0C6F-4B1F-BCE9-17A12781E7B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73920" y="1618997"/>
            <a:ext cx="3830091" cy="4808091"/>
          </a:xfrm>
          <a:prstGeom prst="rect">
            <a:avLst/>
          </a:prstGeom>
        </p:spPr>
      </p:pic>
      <p:cxnSp>
        <p:nvCxnSpPr>
          <p:cNvPr id="33" name="Straight Connector 32">
            <a:extLst>
              <a:ext uri="{FF2B5EF4-FFF2-40B4-BE49-F238E27FC236}">
                <a16:creationId xmlns:a16="http://schemas.microsoft.com/office/drawing/2014/main" id="{8041D1A5-994F-4566-A904-939981D1803E}"/>
              </a:ext>
            </a:extLst>
          </p:cNvPr>
          <p:cNvCxnSpPr>
            <a:cxnSpLocks/>
          </p:cNvCxnSpPr>
          <p:nvPr/>
        </p:nvCxnSpPr>
        <p:spPr>
          <a:xfrm>
            <a:off x="4090630" y="1488687"/>
            <a:ext cx="0" cy="506109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653041A-F31A-46A7-B41C-D6AC0A547BB6}"/>
              </a:ext>
            </a:extLst>
          </p:cNvPr>
          <p:cNvCxnSpPr>
            <a:cxnSpLocks/>
          </p:cNvCxnSpPr>
          <p:nvPr/>
        </p:nvCxnSpPr>
        <p:spPr>
          <a:xfrm>
            <a:off x="8184075" y="1488687"/>
            <a:ext cx="0" cy="506109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2EF66D63-B2BA-47F6-BE6E-5E8D2FB5B2BA}"/>
              </a:ext>
            </a:extLst>
          </p:cNvPr>
          <p:cNvSpPr txBox="1"/>
          <p:nvPr/>
        </p:nvSpPr>
        <p:spPr>
          <a:xfrm>
            <a:off x="1671281" y="1130783"/>
            <a:ext cx="77314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NTC</a:t>
            </a:r>
          </a:p>
        </p:txBody>
      </p:sp>
      <p:sp>
        <p:nvSpPr>
          <p:cNvPr id="36" name="TextBox 35">
            <a:extLst>
              <a:ext uri="{FF2B5EF4-FFF2-40B4-BE49-F238E27FC236}">
                <a16:creationId xmlns:a16="http://schemas.microsoft.com/office/drawing/2014/main" id="{CE872080-2711-44BF-A9E8-934D82384550}"/>
              </a:ext>
            </a:extLst>
          </p:cNvPr>
          <p:cNvSpPr txBox="1"/>
          <p:nvPr/>
        </p:nvSpPr>
        <p:spPr>
          <a:xfrm>
            <a:off x="5748986" y="1073445"/>
            <a:ext cx="77673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1X</a:t>
            </a:r>
          </a:p>
        </p:txBody>
      </p:sp>
      <p:sp>
        <p:nvSpPr>
          <p:cNvPr id="37" name="TextBox 36">
            <a:extLst>
              <a:ext uri="{FF2B5EF4-FFF2-40B4-BE49-F238E27FC236}">
                <a16:creationId xmlns:a16="http://schemas.microsoft.com/office/drawing/2014/main" id="{9DAA4230-6BB2-42A4-8D47-2A71F0C068B5}"/>
              </a:ext>
            </a:extLst>
          </p:cNvPr>
          <p:cNvSpPr txBox="1"/>
          <p:nvPr/>
        </p:nvSpPr>
        <p:spPr>
          <a:xfrm>
            <a:off x="9664803" y="1081661"/>
            <a:ext cx="1908722"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1/100X</a:t>
            </a:r>
          </a:p>
        </p:txBody>
      </p:sp>
    </p:spTree>
    <p:extLst>
      <p:ext uri="{BB962C8B-B14F-4D97-AF65-F5344CB8AC3E}">
        <p14:creationId xmlns:p14="http://schemas.microsoft.com/office/powerpoint/2010/main" val="1638696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Visual peanut injury from 30 DAP</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E1DBC5F-18CF-48C0-847A-802632F2C907}"/>
              </a:ext>
            </a:extLst>
          </p:cNvPr>
          <p:cNvSpPr txBox="1"/>
          <p:nvPr/>
        </p:nvSpPr>
        <p:spPr>
          <a:xfrm>
            <a:off x="4195857" y="6427113"/>
            <a:ext cx="4518419"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14 DAT, 30DAP; June 7, 2023</a:t>
            </a:r>
          </a:p>
        </p:txBody>
      </p:sp>
      <p:sp>
        <p:nvSpPr>
          <p:cNvPr id="31" name="TextBox 30">
            <a:extLst>
              <a:ext uri="{FF2B5EF4-FFF2-40B4-BE49-F238E27FC236}">
                <a16:creationId xmlns:a16="http://schemas.microsoft.com/office/drawing/2014/main" id="{809148BB-C789-4151-A2A1-3C8ABB3BD21D}"/>
              </a:ext>
            </a:extLst>
          </p:cNvPr>
          <p:cNvSpPr txBox="1"/>
          <p:nvPr/>
        </p:nvSpPr>
        <p:spPr>
          <a:xfrm>
            <a:off x="5748986" y="1073445"/>
            <a:ext cx="77673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1X</a:t>
            </a:r>
          </a:p>
        </p:txBody>
      </p:sp>
      <p:sp>
        <p:nvSpPr>
          <p:cNvPr id="32" name="TextBox 31">
            <a:extLst>
              <a:ext uri="{FF2B5EF4-FFF2-40B4-BE49-F238E27FC236}">
                <a16:creationId xmlns:a16="http://schemas.microsoft.com/office/drawing/2014/main" id="{6118FED4-C359-4443-9B95-F5D5A86329A1}"/>
              </a:ext>
            </a:extLst>
          </p:cNvPr>
          <p:cNvSpPr txBox="1"/>
          <p:nvPr/>
        </p:nvSpPr>
        <p:spPr>
          <a:xfrm>
            <a:off x="9559577" y="1131784"/>
            <a:ext cx="1908722"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1/100X</a:t>
            </a:r>
          </a:p>
        </p:txBody>
      </p:sp>
      <p:pic>
        <p:nvPicPr>
          <p:cNvPr id="2" name="Picture 1">
            <a:extLst>
              <a:ext uri="{FF2B5EF4-FFF2-40B4-BE49-F238E27FC236}">
                <a16:creationId xmlns:a16="http://schemas.microsoft.com/office/drawing/2014/main" id="{ACC7C602-BE50-4CF9-B481-D5E34AF12D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95857" y="1619007"/>
            <a:ext cx="3882986" cy="4808097"/>
          </a:xfrm>
          <a:prstGeom prst="rect">
            <a:avLst/>
          </a:prstGeom>
        </p:spPr>
      </p:pic>
      <p:pic>
        <p:nvPicPr>
          <p:cNvPr id="4" name="Picture 3">
            <a:extLst>
              <a:ext uri="{FF2B5EF4-FFF2-40B4-BE49-F238E27FC236}">
                <a16:creationId xmlns:a16="http://schemas.microsoft.com/office/drawing/2014/main" id="{3AAC05FC-CD2A-48FF-A610-F18BFE7623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986" y="1619007"/>
            <a:ext cx="3897416" cy="4808097"/>
          </a:xfrm>
          <a:prstGeom prst="rect">
            <a:avLst/>
          </a:prstGeom>
        </p:spPr>
      </p:pic>
      <p:pic>
        <p:nvPicPr>
          <p:cNvPr id="5" name="Picture 4">
            <a:extLst>
              <a:ext uri="{FF2B5EF4-FFF2-40B4-BE49-F238E27FC236}">
                <a16:creationId xmlns:a16="http://schemas.microsoft.com/office/drawing/2014/main" id="{304375D2-32EA-4676-8D1A-BCF221DF9E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89302" y="1619007"/>
            <a:ext cx="3814713" cy="4799889"/>
          </a:xfrm>
          <a:prstGeom prst="rect">
            <a:avLst/>
          </a:prstGeom>
        </p:spPr>
      </p:pic>
      <p:cxnSp>
        <p:nvCxnSpPr>
          <p:cNvPr id="15" name="Straight Connector 14">
            <a:extLst>
              <a:ext uri="{FF2B5EF4-FFF2-40B4-BE49-F238E27FC236}">
                <a16:creationId xmlns:a16="http://schemas.microsoft.com/office/drawing/2014/main" id="{E3B379E8-A7A7-4B13-91C9-5CEFDBA59478}"/>
              </a:ext>
            </a:extLst>
          </p:cNvPr>
          <p:cNvCxnSpPr>
            <a:cxnSpLocks/>
          </p:cNvCxnSpPr>
          <p:nvPr/>
        </p:nvCxnSpPr>
        <p:spPr>
          <a:xfrm>
            <a:off x="4090630" y="1488687"/>
            <a:ext cx="0" cy="506109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9B3945A-51A2-419A-8717-C3B8E5FA7FF4}"/>
              </a:ext>
            </a:extLst>
          </p:cNvPr>
          <p:cNvCxnSpPr>
            <a:cxnSpLocks/>
          </p:cNvCxnSpPr>
          <p:nvPr/>
        </p:nvCxnSpPr>
        <p:spPr>
          <a:xfrm>
            <a:off x="8184075" y="1488687"/>
            <a:ext cx="0" cy="506109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D0DABBF-1D94-440A-A0CD-705418350AAA}"/>
              </a:ext>
            </a:extLst>
          </p:cNvPr>
          <p:cNvSpPr txBox="1"/>
          <p:nvPr/>
        </p:nvSpPr>
        <p:spPr>
          <a:xfrm>
            <a:off x="1671281" y="1130783"/>
            <a:ext cx="77314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NTC</a:t>
            </a:r>
          </a:p>
        </p:txBody>
      </p:sp>
    </p:spTree>
    <p:extLst>
      <p:ext uri="{BB962C8B-B14F-4D97-AF65-F5344CB8AC3E}">
        <p14:creationId xmlns:p14="http://schemas.microsoft.com/office/powerpoint/2010/main" val="1511655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Visual peanut injury from 60 DAP</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E1DBC5F-18CF-48C0-847A-802632F2C907}"/>
              </a:ext>
            </a:extLst>
          </p:cNvPr>
          <p:cNvSpPr txBox="1"/>
          <p:nvPr/>
        </p:nvSpPr>
        <p:spPr>
          <a:xfrm>
            <a:off x="4195864" y="6427113"/>
            <a:ext cx="4518419"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14 DAT, 60 DAP; July 5, 2023</a:t>
            </a:r>
          </a:p>
        </p:txBody>
      </p:sp>
      <p:sp>
        <p:nvSpPr>
          <p:cNvPr id="31" name="TextBox 30">
            <a:extLst>
              <a:ext uri="{FF2B5EF4-FFF2-40B4-BE49-F238E27FC236}">
                <a16:creationId xmlns:a16="http://schemas.microsoft.com/office/drawing/2014/main" id="{809148BB-C789-4151-A2A1-3C8ABB3BD21D}"/>
              </a:ext>
            </a:extLst>
          </p:cNvPr>
          <p:cNvSpPr txBox="1"/>
          <p:nvPr/>
        </p:nvSpPr>
        <p:spPr>
          <a:xfrm>
            <a:off x="5748986" y="1073445"/>
            <a:ext cx="77673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1X</a:t>
            </a:r>
          </a:p>
        </p:txBody>
      </p:sp>
      <p:sp>
        <p:nvSpPr>
          <p:cNvPr id="32" name="TextBox 31">
            <a:extLst>
              <a:ext uri="{FF2B5EF4-FFF2-40B4-BE49-F238E27FC236}">
                <a16:creationId xmlns:a16="http://schemas.microsoft.com/office/drawing/2014/main" id="{6118FED4-C359-4443-9B95-F5D5A86329A1}"/>
              </a:ext>
            </a:extLst>
          </p:cNvPr>
          <p:cNvSpPr txBox="1"/>
          <p:nvPr/>
        </p:nvSpPr>
        <p:spPr>
          <a:xfrm>
            <a:off x="9566358" y="1122564"/>
            <a:ext cx="1908722"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1/100X</a:t>
            </a:r>
          </a:p>
        </p:txBody>
      </p:sp>
      <p:cxnSp>
        <p:nvCxnSpPr>
          <p:cNvPr id="15" name="Straight Connector 14">
            <a:extLst>
              <a:ext uri="{FF2B5EF4-FFF2-40B4-BE49-F238E27FC236}">
                <a16:creationId xmlns:a16="http://schemas.microsoft.com/office/drawing/2014/main" id="{E3B379E8-A7A7-4B13-91C9-5CEFDBA59478}"/>
              </a:ext>
            </a:extLst>
          </p:cNvPr>
          <p:cNvCxnSpPr>
            <a:cxnSpLocks/>
          </p:cNvCxnSpPr>
          <p:nvPr/>
        </p:nvCxnSpPr>
        <p:spPr>
          <a:xfrm>
            <a:off x="4090630" y="1488687"/>
            <a:ext cx="0" cy="506109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9B3945A-51A2-419A-8717-C3B8E5FA7FF4}"/>
              </a:ext>
            </a:extLst>
          </p:cNvPr>
          <p:cNvCxnSpPr>
            <a:cxnSpLocks/>
          </p:cNvCxnSpPr>
          <p:nvPr/>
        </p:nvCxnSpPr>
        <p:spPr>
          <a:xfrm>
            <a:off x="8184075" y="1488687"/>
            <a:ext cx="0" cy="506109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D0DABBF-1D94-440A-A0CD-705418350AAA}"/>
              </a:ext>
            </a:extLst>
          </p:cNvPr>
          <p:cNvSpPr txBox="1"/>
          <p:nvPr/>
        </p:nvSpPr>
        <p:spPr>
          <a:xfrm>
            <a:off x="1671281" y="1130783"/>
            <a:ext cx="77314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NTC</a:t>
            </a:r>
          </a:p>
        </p:txBody>
      </p:sp>
      <p:pic>
        <p:nvPicPr>
          <p:cNvPr id="9" name="Picture 8">
            <a:extLst>
              <a:ext uri="{FF2B5EF4-FFF2-40B4-BE49-F238E27FC236}">
                <a16:creationId xmlns:a16="http://schemas.microsoft.com/office/drawing/2014/main" id="{40EC3432-F1D7-4B26-B5A8-01F2BE9058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05360" y="1619003"/>
            <a:ext cx="3873485" cy="4808102"/>
          </a:xfrm>
          <a:prstGeom prst="rect">
            <a:avLst/>
          </a:prstGeom>
        </p:spPr>
      </p:pic>
      <p:pic>
        <p:nvPicPr>
          <p:cNvPr id="11" name="Picture 10">
            <a:extLst>
              <a:ext uri="{FF2B5EF4-FFF2-40B4-BE49-F238E27FC236}">
                <a16:creationId xmlns:a16="http://schemas.microsoft.com/office/drawing/2014/main" id="{22C564EC-3D77-416F-83B2-2863A3E01A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04173" y="1619002"/>
            <a:ext cx="3790418" cy="4799893"/>
          </a:xfrm>
          <a:prstGeom prst="rect">
            <a:avLst/>
          </a:prstGeom>
        </p:spPr>
      </p:pic>
      <p:pic>
        <p:nvPicPr>
          <p:cNvPr id="12" name="Picture 11">
            <a:extLst>
              <a:ext uri="{FF2B5EF4-FFF2-40B4-BE49-F238E27FC236}">
                <a16:creationId xmlns:a16="http://schemas.microsoft.com/office/drawing/2014/main" id="{787D6710-25DE-4F68-85BC-EFC6D8F59A7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409" y="1619003"/>
            <a:ext cx="3887988" cy="4799892"/>
          </a:xfrm>
          <a:prstGeom prst="rect">
            <a:avLst/>
          </a:prstGeom>
        </p:spPr>
      </p:pic>
    </p:spTree>
    <p:extLst>
      <p:ext uri="{BB962C8B-B14F-4D97-AF65-F5344CB8AC3E}">
        <p14:creationId xmlns:p14="http://schemas.microsoft.com/office/powerpoint/2010/main" val="2714809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plant height at 98 DAP from Milestone in TyTy, Georgia, 2023.</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4722707E-ECF2-4FF9-AF05-B545C8DEB75F}"/>
              </a:ext>
            </a:extLst>
          </p:cNvPr>
          <p:cNvGraphicFramePr/>
          <p:nvPr>
            <p:extLst>
              <p:ext uri="{D42A27DB-BD31-4B8C-83A1-F6EECF244321}">
                <p14:modId xmlns:p14="http://schemas.microsoft.com/office/powerpoint/2010/main" val="2304243229"/>
              </p:ext>
            </p:extLst>
          </p:nvPr>
        </p:nvGraphicFramePr>
        <p:xfrm>
          <a:off x="2147458" y="1103980"/>
          <a:ext cx="7895064" cy="56982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822C14A-9B1B-4978-9095-8120DD28FEA3}"/>
              </a:ext>
            </a:extLst>
          </p:cNvPr>
          <p:cNvSpPr txBox="1"/>
          <p:nvPr/>
        </p:nvSpPr>
        <p:spPr>
          <a:xfrm>
            <a:off x="11252865" y="6561737"/>
            <a:ext cx="864243" cy="276999"/>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txBody>
          <a:bodyPr wrap="square" rtlCol="0">
            <a:spAutoFit/>
          </a:bodyPr>
          <a:lstStyle/>
          <a:p>
            <a:r>
              <a:rPr lang="en-U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&lt; 0.001</a:t>
            </a:r>
          </a:p>
        </p:txBody>
      </p:sp>
      <p:sp>
        <p:nvSpPr>
          <p:cNvPr id="12" name="TextBox 11">
            <a:extLst>
              <a:ext uri="{FF2B5EF4-FFF2-40B4-BE49-F238E27FC236}">
                <a16:creationId xmlns:a16="http://schemas.microsoft.com/office/drawing/2014/main" id="{946EDF86-F0AF-4FA3-BC88-6CBFFAE8C2E5}"/>
              </a:ext>
            </a:extLst>
          </p:cNvPr>
          <p:cNvSpPr txBox="1"/>
          <p:nvPr/>
        </p:nvSpPr>
        <p:spPr>
          <a:xfrm>
            <a:off x="1" y="6581001"/>
            <a:ext cx="50474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*Columns with letter separation are significantly different at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0.1)</a:t>
            </a:r>
          </a:p>
        </p:txBody>
      </p:sp>
      <p:sp>
        <p:nvSpPr>
          <p:cNvPr id="13" name="TextBox 12">
            <a:extLst>
              <a:ext uri="{FF2B5EF4-FFF2-40B4-BE49-F238E27FC236}">
                <a16:creationId xmlns:a16="http://schemas.microsoft.com/office/drawing/2014/main" id="{26278684-66EB-478A-BC5A-F014604BDA24}"/>
              </a:ext>
            </a:extLst>
          </p:cNvPr>
          <p:cNvSpPr txBox="1"/>
          <p:nvPr/>
        </p:nvSpPr>
        <p:spPr>
          <a:xfrm>
            <a:off x="5044316" y="5510146"/>
            <a:ext cx="809483"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b</a:t>
            </a:r>
          </a:p>
        </p:txBody>
      </p:sp>
      <p:sp>
        <p:nvSpPr>
          <p:cNvPr id="19" name="TextBox 18">
            <a:extLst>
              <a:ext uri="{FF2B5EF4-FFF2-40B4-BE49-F238E27FC236}">
                <a16:creationId xmlns:a16="http://schemas.microsoft.com/office/drawing/2014/main" id="{5DCB6B25-DE33-492D-9C09-1C42AE41F0C0}"/>
              </a:ext>
            </a:extLst>
          </p:cNvPr>
          <p:cNvSpPr txBox="1"/>
          <p:nvPr/>
        </p:nvSpPr>
        <p:spPr>
          <a:xfrm>
            <a:off x="6369672" y="4407613"/>
            <a:ext cx="551736"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d</a:t>
            </a:r>
          </a:p>
        </p:txBody>
      </p:sp>
      <p:sp>
        <p:nvSpPr>
          <p:cNvPr id="20" name="TextBox 19">
            <a:extLst>
              <a:ext uri="{FF2B5EF4-FFF2-40B4-BE49-F238E27FC236}">
                <a16:creationId xmlns:a16="http://schemas.microsoft.com/office/drawing/2014/main" id="{C82B5316-FE8B-4E1D-9A51-22A2717B6ECD}"/>
              </a:ext>
            </a:extLst>
          </p:cNvPr>
          <p:cNvSpPr txBox="1"/>
          <p:nvPr/>
        </p:nvSpPr>
        <p:spPr>
          <a:xfrm>
            <a:off x="7711915" y="3712692"/>
            <a:ext cx="466611"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c</a:t>
            </a:r>
          </a:p>
        </p:txBody>
      </p:sp>
      <p:sp>
        <p:nvSpPr>
          <p:cNvPr id="21" name="TextBox 20">
            <a:extLst>
              <a:ext uri="{FF2B5EF4-FFF2-40B4-BE49-F238E27FC236}">
                <a16:creationId xmlns:a16="http://schemas.microsoft.com/office/drawing/2014/main" id="{CA629DFF-C6B4-47B6-B362-96212259938E}"/>
              </a:ext>
            </a:extLst>
          </p:cNvPr>
          <p:cNvSpPr txBox="1"/>
          <p:nvPr/>
        </p:nvSpPr>
        <p:spPr>
          <a:xfrm>
            <a:off x="9063097" y="2103901"/>
            <a:ext cx="602578"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e</a:t>
            </a:r>
          </a:p>
        </p:txBody>
      </p:sp>
      <p:sp>
        <p:nvSpPr>
          <p:cNvPr id="24" name="TextBox 23">
            <a:extLst>
              <a:ext uri="{FF2B5EF4-FFF2-40B4-BE49-F238E27FC236}">
                <a16:creationId xmlns:a16="http://schemas.microsoft.com/office/drawing/2014/main" id="{1C965B08-7908-47B1-B901-2C67BD851A63}"/>
              </a:ext>
            </a:extLst>
          </p:cNvPr>
          <p:cNvSpPr txBox="1"/>
          <p:nvPr/>
        </p:nvSpPr>
        <p:spPr>
          <a:xfrm>
            <a:off x="3668779" y="1635845"/>
            <a:ext cx="602575"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2996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fade">
                                      <p:cBhvr>
                                        <p:cTn id="11" dur="500"/>
                                        <p:tgtEl>
                                          <p:spTgt spid="4">
                                            <p:graphicEl>
                                              <a:chart seriesIdx="0" categoryIdx="0" bldStep="ptIn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fade">
                                      <p:cBhvr>
                                        <p:cTn id="14" dur="500"/>
                                        <p:tgtEl>
                                          <p:spTgt spid="4">
                                            <p:graphicEl>
                                              <a:chart seriesIdx="0" categoryIdx="1" bldStep="ptInSeries"/>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fade">
                                      <p:cBhvr>
                                        <p:cTn id="17" dur="500"/>
                                        <p:tgtEl>
                                          <p:spTgt spid="4">
                                            <p:graphicEl>
                                              <a:chart seriesIdx="0" categoryIdx="2" bldStep="ptInSeries"/>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fade">
                                      <p:cBhvr>
                                        <p:cTn id="20" dur="500"/>
                                        <p:tgtEl>
                                          <p:spTgt spid="4">
                                            <p:graphicEl>
                                              <a:chart seriesIdx="0" categoryIdx="3" bldStep="ptInSeries"/>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fade">
                                      <p:cBhvr>
                                        <p:cTn id="23" dur="500"/>
                                        <p:tgtEl>
                                          <p:spTgt spid="4">
                                            <p:graphicEl>
                                              <a:chart seriesIdx="0" categoryIdx="4" bldStep="ptInSeries"/>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P spid="5" grpId="0" animBg="1"/>
      <p:bldP spid="13" grpId="0"/>
      <p:bldP spid="19" grpId="0"/>
      <p:bldP spid="20" grpId="0"/>
      <p:bldP spid="21"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plant height at 98 DAP in </a:t>
            </a:r>
            <a:r>
              <a:rPr lang="en-US" sz="2200" b="1"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TyTy</a:t>
            </a:r>
            <a:r>
              <a:rPr lang="en-US" sz="2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Georgia, 2023.</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A2FD5A7-C2B6-414F-BE8B-D48D10F5E6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2191" y="1545131"/>
            <a:ext cx="3871324" cy="4948209"/>
          </a:xfrm>
          <a:prstGeom prst="rect">
            <a:avLst/>
          </a:prstGeom>
        </p:spPr>
      </p:pic>
      <p:pic>
        <p:nvPicPr>
          <p:cNvPr id="3" name="Picture 2">
            <a:extLst>
              <a:ext uri="{FF2B5EF4-FFF2-40B4-BE49-F238E27FC236}">
                <a16:creationId xmlns:a16="http://schemas.microsoft.com/office/drawing/2014/main" id="{1D85309B-DE5F-4F7B-8F87-839BD9335D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16788" y="1545131"/>
            <a:ext cx="3871323" cy="4948210"/>
          </a:xfrm>
          <a:prstGeom prst="rect">
            <a:avLst/>
          </a:prstGeom>
        </p:spPr>
      </p:pic>
      <p:sp>
        <p:nvSpPr>
          <p:cNvPr id="17" name="TextBox 16">
            <a:extLst>
              <a:ext uri="{FF2B5EF4-FFF2-40B4-BE49-F238E27FC236}">
                <a16:creationId xmlns:a16="http://schemas.microsoft.com/office/drawing/2014/main" id="{89ED0881-0E90-4AF9-83FD-4A7C7F91CDFA}"/>
              </a:ext>
            </a:extLst>
          </p:cNvPr>
          <p:cNvSpPr txBox="1"/>
          <p:nvPr/>
        </p:nvSpPr>
        <p:spPr>
          <a:xfrm>
            <a:off x="5216449" y="1130783"/>
            <a:ext cx="1403187"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PRE; 1X</a:t>
            </a:r>
          </a:p>
        </p:txBody>
      </p:sp>
      <p:sp>
        <p:nvSpPr>
          <p:cNvPr id="22" name="TextBox 21">
            <a:extLst>
              <a:ext uri="{FF2B5EF4-FFF2-40B4-BE49-F238E27FC236}">
                <a16:creationId xmlns:a16="http://schemas.microsoft.com/office/drawing/2014/main" id="{FABEF429-9217-4F20-93A9-581C0801A7C5}"/>
              </a:ext>
            </a:extLst>
          </p:cNvPr>
          <p:cNvSpPr txBox="1"/>
          <p:nvPr/>
        </p:nvSpPr>
        <p:spPr>
          <a:xfrm>
            <a:off x="9512022" y="1130783"/>
            <a:ext cx="173888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30 DAP; 1X</a:t>
            </a:r>
          </a:p>
        </p:txBody>
      </p:sp>
      <p:sp>
        <p:nvSpPr>
          <p:cNvPr id="8" name="TextBox 7">
            <a:extLst>
              <a:ext uri="{FF2B5EF4-FFF2-40B4-BE49-F238E27FC236}">
                <a16:creationId xmlns:a16="http://schemas.microsoft.com/office/drawing/2014/main" id="{B3DAF0A0-5DB5-49F4-AD3A-A6E8664BE9D3}"/>
              </a:ext>
            </a:extLst>
          </p:cNvPr>
          <p:cNvSpPr txBox="1"/>
          <p:nvPr/>
        </p:nvSpPr>
        <p:spPr>
          <a:xfrm>
            <a:off x="64714" y="6493340"/>
            <a:ext cx="213520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Aug. 11, 2023</a:t>
            </a:r>
          </a:p>
        </p:txBody>
      </p:sp>
      <p:cxnSp>
        <p:nvCxnSpPr>
          <p:cNvPr id="16" name="Straight Connector 15">
            <a:extLst>
              <a:ext uri="{FF2B5EF4-FFF2-40B4-BE49-F238E27FC236}">
                <a16:creationId xmlns:a16="http://schemas.microsoft.com/office/drawing/2014/main" id="{35AF4DB5-AF69-4AA6-84BD-56F659CE7558}"/>
              </a:ext>
            </a:extLst>
          </p:cNvPr>
          <p:cNvCxnSpPr>
            <a:cxnSpLocks/>
          </p:cNvCxnSpPr>
          <p:nvPr/>
        </p:nvCxnSpPr>
        <p:spPr>
          <a:xfrm>
            <a:off x="4090630" y="1488687"/>
            <a:ext cx="0" cy="506109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A36E8EB-F822-4C18-A921-F4A14D74B624}"/>
              </a:ext>
            </a:extLst>
          </p:cNvPr>
          <p:cNvCxnSpPr>
            <a:cxnSpLocks/>
          </p:cNvCxnSpPr>
          <p:nvPr/>
        </p:nvCxnSpPr>
        <p:spPr>
          <a:xfrm>
            <a:off x="8184075" y="1488687"/>
            <a:ext cx="0" cy="506109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234B216E-3600-492A-95AA-72BF4EFF3B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25576" y="1545131"/>
            <a:ext cx="3744233" cy="4948210"/>
          </a:xfrm>
          <a:prstGeom prst="rect">
            <a:avLst/>
          </a:prstGeom>
        </p:spPr>
      </p:pic>
      <p:sp>
        <p:nvSpPr>
          <p:cNvPr id="15" name="TextBox 14">
            <a:extLst>
              <a:ext uri="{FF2B5EF4-FFF2-40B4-BE49-F238E27FC236}">
                <a16:creationId xmlns:a16="http://schemas.microsoft.com/office/drawing/2014/main" id="{A206085C-0CA7-42ED-84B9-477F1DA11966}"/>
              </a:ext>
            </a:extLst>
          </p:cNvPr>
          <p:cNvSpPr txBox="1"/>
          <p:nvPr/>
        </p:nvSpPr>
        <p:spPr>
          <a:xfrm>
            <a:off x="1671281" y="1130783"/>
            <a:ext cx="77314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NTC</a:t>
            </a:r>
          </a:p>
        </p:txBody>
      </p:sp>
    </p:spTree>
    <p:extLst>
      <p:ext uri="{BB962C8B-B14F-4D97-AF65-F5344CB8AC3E}">
        <p14:creationId xmlns:p14="http://schemas.microsoft.com/office/powerpoint/2010/main" val="3365940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plant height at 98 DAP in </a:t>
            </a:r>
            <a:r>
              <a:rPr lang="en-US" sz="2200" b="1"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TyTy</a:t>
            </a:r>
            <a:r>
              <a:rPr lang="en-US" sz="2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Georgia, 2023.</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A2FD5A7-C2B6-414F-BE8B-D48D10F5E6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2191" y="1545131"/>
            <a:ext cx="3871324" cy="4948209"/>
          </a:xfrm>
          <a:prstGeom prst="rect">
            <a:avLst/>
          </a:prstGeom>
        </p:spPr>
      </p:pic>
      <p:pic>
        <p:nvPicPr>
          <p:cNvPr id="3" name="Picture 2">
            <a:extLst>
              <a:ext uri="{FF2B5EF4-FFF2-40B4-BE49-F238E27FC236}">
                <a16:creationId xmlns:a16="http://schemas.microsoft.com/office/drawing/2014/main" id="{1D85309B-DE5F-4F7B-8F87-839BD9335D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16788" y="1545131"/>
            <a:ext cx="3871323" cy="4948210"/>
          </a:xfrm>
          <a:prstGeom prst="rect">
            <a:avLst/>
          </a:prstGeom>
        </p:spPr>
      </p:pic>
      <p:sp>
        <p:nvSpPr>
          <p:cNvPr id="17" name="TextBox 16">
            <a:extLst>
              <a:ext uri="{FF2B5EF4-FFF2-40B4-BE49-F238E27FC236}">
                <a16:creationId xmlns:a16="http://schemas.microsoft.com/office/drawing/2014/main" id="{89ED0881-0E90-4AF9-83FD-4A7C7F91CDFA}"/>
              </a:ext>
            </a:extLst>
          </p:cNvPr>
          <p:cNvSpPr txBox="1"/>
          <p:nvPr/>
        </p:nvSpPr>
        <p:spPr>
          <a:xfrm>
            <a:off x="5216449" y="1130783"/>
            <a:ext cx="1403187"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PRE; 1X</a:t>
            </a:r>
          </a:p>
        </p:txBody>
      </p:sp>
      <p:sp>
        <p:nvSpPr>
          <p:cNvPr id="22" name="TextBox 21">
            <a:extLst>
              <a:ext uri="{FF2B5EF4-FFF2-40B4-BE49-F238E27FC236}">
                <a16:creationId xmlns:a16="http://schemas.microsoft.com/office/drawing/2014/main" id="{FABEF429-9217-4F20-93A9-581C0801A7C5}"/>
              </a:ext>
            </a:extLst>
          </p:cNvPr>
          <p:cNvSpPr txBox="1"/>
          <p:nvPr/>
        </p:nvSpPr>
        <p:spPr>
          <a:xfrm>
            <a:off x="9512022" y="1130783"/>
            <a:ext cx="173888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60 DAP; 1X</a:t>
            </a:r>
          </a:p>
        </p:txBody>
      </p:sp>
      <p:pic>
        <p:nvPicPr>
          <p:cNvPr id="4" name="Picture 3">
            <a:extLst>
              <a:ext uri="{FF2B5EF4-FFF2-40B4-BE49-F238E27FC236}">
                <a16:creationId xmlns:a16="http://schemas.microsoft.com/office/drawing/2014/main" id="{10685589-A4C6-478B-9F2D-33BE822563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11384" y="1545131"/>
            <a:ext cx="3758420" cy="4948208"/>
          </a:xfrm>
          <a:prstGeom prst="rect">
            <a:avLst/>
          </a:prstGeom>
        </p:spPr>
      </p:pic>
      <p:cxnSp>
        <p:nvCxnSpPr>
          <p:cNvPr id="16" name="Straight Connector 15">
            <a:extLst>
              <a:ext uri="{FF2B5EF4-FFF2-40B4-BE49-F238E27FC236}">
                <a16:creationId xmlns:a16="http://schemas.microsoft.com/office/drawing/2014/main" id="{35AF4DB5-AF69-4AA6-84BD-56F659CE7558}"/>
              </a:ext>
            </a:extLst>
          </p:cNvPr>
          <p:cNvCxnSpPr>
            <a:cxnSpLocks/>
          </p:cNvCxnSpPr>
          <p:nvPr/>
        </p:nvCxnSpPr>
        <p:spPr>
          <a:xfrm>
            <a:off x="4090630" y="1488687"/>
            <a:ext cx="0" cy="506109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A36E8EB-F822-4C18-A921-F4A14D74B624}"/>
              </a:ext>
            </a:extLst>
          </p:cNvPr>
          <p:cNvCxnSpPr>
            <a:cxnSpLocks/>
          </p:cNvCxnSpPr>
          <p:nvPr/>
        </p:nvCxnSpPr>
        <p:spPr>
          <a:xfrm>
            <a:off x="8184075" y="1488687"/>
            <a:ext cx="0" cy="506109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86960CE0-7AFB-40AE-9DDC-38FA5F75980F}"/>
              </a:ext>
            </a:extLst>
          </p:cNvPr>
          <p:cNvSpPr txBox="1"/>
          <p:nvPr/>
        </p:nvSpPr>
        <p:spPr>
          <a:xfrm>
            <a:off x="1671281" y="1130783"/>
            <a:ext cx="77314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NTC</a:t>
            </a:r>
          </a:p>
        </p:txBody>
      </p:sp>
      <p:sp>
        <p:nvSpPr>
          <p:cNvPr id="14" name="TextBox 13">
            <a:extLst>
              <a:ext uri="{FF2B5EF4-FFF2-40B4-BE49-F238E27FC236}">
                <a16:creationId xmlns:a16="http://schemas.microsoft.com/office/drawing/2014/main" id="{BCB90DC9-94F5-4FD1-8513-A5AC04837A64}"/>
              </a:ext>
            </a:extLst>
          </p:cNvPr>
          <p:cNvSpPr txBox="1"/>
          <p:nvPr/>
        </p:nvSpPr>
        <p:spPr>
          <a:xfrm>
            <a:off x="64714" y="6493340"/>
            <a:ext cx="213520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Aug. 11, 2023</a:t>
            </a:r>
          </a:p>
        </p:txBody>
      </p:sp>
    </p:spTree>
    <p:extLst>
      <p:ext uri="{BB962C8B-B14F-4D97-AF65-F5344CB8AC3E}">
        <p14:creationId xmlns:p14="http://schemas.microsoft.com/office/powerpoint/2010/main" val="1313741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plant height at 98 DAP in </a:t>
            </a:r>
            <a:r>
              <a:rPr lang="en-US" sz="2200" b="1"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TyTy</a:t>
            </a:r>
            <a:r>
              <a:rPr lang="en-US" sz="2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Georgia, 2023.</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9ED0881-0E90-4AF9-83FD-4A7C7F91CDFA}"/>
              </a:ext>
            </a:extLst>
          </p:cNvPr>
          <p:cNvSpPr txBox="1"/>
          <p:nvPr/>
        </p:nvSpPr>
        <p:spPr>
          <a:xfrm>
            <a:off x="5337905" y="1130783"/>
            <a:ext cx="2249557"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30 DAP; 1/10X</a:t>
            </a:r>
          </a:p>
        </p:txBody>
      </p:sp>
      <p:sp>
        <p:nvSpPr>
          <p:cNvPr id="22" name="TextBox 21">
            <a:extLst>
              <a:ext uri="{FF2B5EF4-FFF2-40B4-BE49-F238E27FC236}">
                <a16:creationId xmlns:a16="http://schemas.microsoft.com/office/drawing/2014/main" id="{FABEF429-9217-4F20-93A9-581C0801A7C5}"/>
              </a:ext>
            </a:extLst>
          </p:cNvPr>
          <p:cNvSpPr txBox="1"/>
          <p:nvPr/>
        </p:nvSpPr>
        <p:spPr>
          <a:xfrm>
            <a:off x="9240405" y="1130783"/>
            <a:ext cx="2291193"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60 DAP; 1/10X</a:t>
            </a:r>
          </a:p>
        </p:txBody>
      </p:sp>
      <p:cxnSp>
        <p:nvCxnSpPr>
          <p:cNvPr id="16" name="Straight Connector 15">
            <a:extLst>
              <a:ext uri="{FF2B5EF4-FFF2-40B4-BE49-F238E27FC236}">
                <a16:creationId xmlns:a16="http://schemas.microsoft.com/office/drawing/2014/main" id="{35AF4DB5-AF69-4AA6-84BD-56F659CE7558}"/>
              </a:ext>
            </a:extLst>
          </p:cNvPr>
          <p:cNvCxnSpPr>
            <a:cxnSpLocks/>
          </p:cNvCxnSpPr>
          <p:nvPr/>
        </p:nvCxnSpPr>
        <p:spPr>
          <a:xfrm>
            <a:off x="4090630" y="1488687"/>
            <a:ext cx="0" cy="506109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A36E8EB-F822-4C18-A921-F4A14D74B624}"/>
              </a:ext>
            </a:extLst>
          </p:cNvPr>
          <p:cNvCxnSpPr>
            <a:cxnSpLocks/>
          </p:cNvCxnSpPr>
          <p:nvPr/>
        </p:nvCxnSpPr>
        <p:spPr>
          <a:xfrm>
            <a:off x="8184075" y="1488687"/>
            <a:ext cx="0" cy="506109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86960CE0-7AFB-40AE-9DDC-38FA5F75980F}"/>
              </a:ext>
            </a:extLst>
          </p:cNvPr>
          <p:cNvSpPr txBox="1"/>
          <p:nvPr/>
        </p:nvSpPr>
        <p:spPr>
          <a:xfrm>
            <a:off x="1242664" y="1130783"/>
            <a:ext cx="1819049"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PRE; 1/5X</a:t>
            </a:r>
          </a:p>
        </p:txBody>
      </p:sp>
      <p:pic>
        <p:nvPicPr>
          <p:cNvPr id="5" name="Picture 4">
            <a:extLst>
              <a:ext uri="{FF2B5EF4-FFF2-40B4-BE49-F238E27FC236}">
                <a16:creationId xmlns:a16="http://schemas.microsoft.com/office/drawing/2014/main" id="{9E377E87-3809-4B8D-BEA2-39F45F220F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342" y="1561672"/>
            <a:ext cx="3871324" cy="4931667"/>
          </a:xfrm>
          <a:prstGeom prst="rect">
            <a:avLst/>
          </a:prstGeom>
        </p:spPr>
      </p:pic>
      <p:pic>
        <p:nvPicPr>
          <p:cNvPr id="6" name="Picture 5">
            <a:extLst>
              <a:ext uri="{FF2B5EF4-FFF2-40B4-BE49-F238E27FC236}">
                <a16:creationId xmlns:a16="http://schemas.microsoft.com/office/drawing/2014/main" id="{E742AC4A-C339-443E-891B-5080243034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939" y="1545132"/>
            <a:ext cx="3868556" cy="4948205"/>
          </a:xfrm>
          <a:prstGeom prst="rect">
            <a:avLst/>
          </a:prstGeom>
        </p:spPr>
      </p:pic>
      <p:pic>
        <p:nvPicPr>
          <p:cNvPr id="7" name="Picture 6">
            <a:extLst>
              <a:ext uri="{FF2B5EF4-FFF2-40B4-BE49-F238E27FC236}">
                <a16:creationId xmlns:a16="http://schemas.microsoft.com/office/drawing/2014/main" id="{DFE9230B-2A7F-405C-85A0-31FEBC94342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29961" y="1561674"/>
            <a:ext cx="3738697" cy="4931663"/>
          </a:xfrm>
          <a:prstGeom prst="rect">
            <a:avLst/>
          </a:prstGeom>
        </p:spPr>
      </p:pic>
      <p:sp>
        <p:nvSpPr>
          <p:cNvPr id="14" name="TextBox 13">
            <a:extLst>
              <a:ext uri="{FF2B5EF4-FFF2-40B4-BE49-F238E27FC236}">
                <a16:creationId xmlns:a16="http://schemas.microsoft.com/office/drawing/2014/main" id="{5EE36F68-572F-4BDE-80BD-582351BF0AD8}"/>
              </a:ext>
            </a:extLst>
          </p:cNvPr>
          <p:cNvSpPr txBox="1"/>
          <p:nvPr/>
        </p:nvSpPr>
        <p:spPr>
          <a:xfrm>
            <a:off x="64714" y="6493340"/>
            <a:ext cx="213520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Aug. 11, 2023</a:t>
            </a:r>
          </a:p>
        </p:txBody>
      </p:sp>
    </p:spTree>
    <p:extLst>
      <p:ext uri="{BB962C8B-B14F-4D97-AF65-F5344CB8AC3E}">
        <p14:creationId xmlns:p14="http://schemas.microsoft.com/office/powerpoint/2010/main" val="4025455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yield response to Milestone in TyTy, Georgia, 2023.</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4722707E-ECF2-4FF9-AF05-B545C8DEB75F}"/>
              </a:ext>
            </a:extLst>
          </p:cNvPr>
          <p:cNvGraphicFramePr/>
          <p:nvPr>
            <p:extLst>
              <p:ext uri="{D42A27DB-BD31-4B8C-83A1-F6EECF244321}">
                <p14:modId xmlns:p14="http://schemas.microsoft.com/office/powerpoint/2010/main" val="2023941282"/>
              </p:ext>
            </p:extLst>
          </p:nvPr>
        </p:nvGraphicFramePr>
        <p:xfrm>
          <a:off x="2147458" y="1103980"/>
          <a:ext cx="7895064" cy="56982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822C14A-9B1B-4978-9095-8120DD28FEA3}"/>
              </a:ext>
            </a:extLst>
          </p:cNvPr>
          <p:cNvSpPr txBox="1"/>
          <p:nvPr/>
        </p:nvSpPr>
        <p:spPr>
          <a:xfrm>
            <a:off x="11179487" y="6525248"/>
            <a:ext cx="886546" cy="276999"/>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txBody>
          <a:bodyPr wrap="square" rtlCol="0">
            <a:spAutoFit/>
          </a:bodyPr>
          <a:lstStyle/>
          <a:p>
            <a:r>
              <a:rPr lang="en-U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&lt; 0.001</a:t>
            </a:r>
          </a:p>
        </p:txBody>
      </p:sp>
      <p:sp>
        <p:nvSpPr>
          <p:cNvPr id="12" name="TextBox 11">
            <a:extLst>
              <a:ext uri="{FF2B5EF4-FFF2-40B4-BE49-F238E27FC236}">
                <a16:creationId xmlns:a16="http://schemas.microsoft.com/office/drawing/2014/main" id="{946EDF86-F0AF-4FA3-BC88-6CBFFAE8C2E5}"/>
              </a:ext>
            </a:extLst>
          </p:cNvPr>
          <p:cNvSpPr txBox="1"/>
          <p:nvPr/>
        </p:nvSpPr>
        <p:spPr>
          <a:xfrm>
            <a:off x="1" y="6581001"/>
            <a:ext cx="50474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*Columns with letter separation are significantly different at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0.1)</a:t>
            </a:r>
          </a:p>
        </p:txBody>
      </p:sp>
      <p:sp>
        <p:nvSpPr>
          <p:cNvPr id="13" name="TextBox 12">
            <a:extLst>
              <a:ext uri="{FF2B5EF4-FFF2-40B4-BE49-F238E27FC236}">
                <a16:creationId xmlns:a16="http://schemas.microsoft.com/office/drawing/2014/main" id="{26278684-66EB-478A-BC5A-F014604BDA24}"/>
              </a:ext>
            </a:extLst>
          </p:cNvPr>
          <p:cNvSpPr txBox="1"/>
          <p:nvPr/>
        </p:nvSpPr>
        <p:spPr>
          <a:xfrm>
            <a:off x="5245038" y="5510146"/>
            <a:ext cx="809483"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d</a:t>
            </a:r>
          </a:p>
        </p:txBody>
      </p:sp>
      <p:sp>
        <p:nvSpPr>
          <p:cNvPr id="19" name="TextBox 18">
            <a:extLst>
              <a:ext uri="{FF2B5EF4-FFF2-40B4-BE49-F238E27FC236}">
                <a16:creationId xmlns:a16="http://schemas.microsoft.com/office/drawing/2014/main" id="{5DCB6B25-DE33-492D-9C09-1C42AE41F0C0}"/>
              </a:ext>
            </a:extLst>
          </p:cNvPr>
          <p:cNvSpPr txBox="1"/>
          <p:nvPr/>
        </p:nvSpPr>
        <p:spPr>
          <a:xfrm>
            <a:off x="6503487" y="5207720"/>
            <a:ext cx="551736"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d</a:t>
            </a:r>
          </a:p>
        </p:txBody>
      </p:sp>
      <p:sp>
        <p:nvSpPr>
          <p:cNvPr id="20" name="TextBox 19">
            <a:extLst>
              <a:ext uri="{FF2B5EF4-FFF2-40B4-BE49-F238E27FC236}">
                <a16:creationId xmlns:a16="http://schemas.microsoft.com/office/drawing/2014/main" id="{C82B5316-FE8B-4E1D-9A51-22A2717B6ECD}"/>
              </a:ext>
            </a:extLst>
          </p:cNvPr>
          <p:cNvSpPr txBox="1"/>
          <p:nvPr/>
        </p:nvSpPr>
        <p:spPr>
          <a:xfrm>
            <a:off x="7801122" y="4348311"/>
            <a:ext cx="466611"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c</a:t>
            </a:r>
          </a:p>
        </p:txBody>
      </p:sp>
      <p:sp>
        <p:nvSpPr>
          <p:cNvPr id="21" name="TextBox 20">
            <a:extLst>
              <a:ext uri="{FF2B5EF4-FFF2-40B4-BE49-F238E27FC236}">
                <a16:creationId xmlns:a16="http://schemas.microsoft.com/office/drawing/2014/main" id="{CA629DFF-C6B4-47B6-B362-96212259938E}"/>
              </a:ext>
            </a:extLst>
          </p:cNvPr>
          <p:cNvSpPr txBox="1"/>
          <p:nvPr/>
        </p:nvSpPr>
        <p:spPr>
          <a:xfrm>
            <a:off x="9074248" y="1945793"/>
            <a:ext cx="602578"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b</a:t>
            </a:r>
          </a:p>
        </p:txBody>
      </p:sp>
      <p:sp>
        <p:nvSpPr>
          <p:cNvPr id="24" name="TextBox 23">
            <a:extLst>
              <a:ext uri="{FF2B5EF4-FFF2-40B4-BE49-F238E27FC236}">
                <a16:creationId xmlns:a16="http://schemas.microsoft.com/office/drawing/2014/main" id="{1C965B08-7908-47B1-B901-2C67BD851A63}"/>
              </a:ext>
            </a:extLst>
          </p:cNvPr>
          <p:cNvSpPr txBox="1"/>
          <p:nvPr/>
        </p:nvSpPr>
        <p:spPr>
          <a:xfrm>
            <a:off x="3900889" y="1293100"/>
            <a:ext cx="602575"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223042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fade">
                                      <p:cBhvr>
                                        <p:cTn id="11" dur="500"/>
                                        <p:tgtEl>
                                          <p:spTgt spid="4">
                                            <p:graphicEl>
                                              <a:chart seriesIdx="0" categoryIdx="0" bldStep="ptIn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fade">
                                      <p:cBhvr>
                                        <p:cTn id="14" dur="500"/>
                                        <p:tgtEl>
                                          <p:spTgt spid="4">
                                            <p:graphicEl>
                                              <a:chart seriesIdx="0" categoryIdx="1" bldStep="ptInSeries"/>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fade">
                                      <p:cBhvr>
                                        <p:cTn id="17" dur="500"/>
                                        <p:tgtEl>
                                          <p:spTgt spid="4">
                                            <p:graphicEl>
                                              <a:chart seriesIdx="0" categoryIdx="2" bldStep="ptInSeries"/>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fade">
                                      <p:cBhvr>
                                        <p:cTn id="20" dur="500"/>
                                        <p:tgtEl>
                                          <p:spTgt spid="4">
                                            <p:graphicEl>
                                              <a:chart seriesIdx="0" categoryIdx="3" bldStep="ptInSeries"/>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fade">
                                      <p:cBhvr>
                                        <p:cTn id="23" dur="500"/>
                                        <p:tgtEl>
                                          <p:spTgt spid="4">
                                            <p:graphicEl>
                                              <a:chart seriesIdx="0" categoryIdx="4" bldStep="ptInSeries"/>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P spid="5" grpId="0" animBg="1"/>
      <p:bldP spid="13" grpId="0"/>
      <p:bldP spid="19" grpId="0"/>
      <p:bldP spid="20" grpId="0"/>
      <p:bldP spid="21"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0" y="0"/>
            <a:ext cx="12192000"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Summary/Conclusions</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10;&#10;Description automatically generated">
            <a:extLst>
              <a:ext uri="{FF2B5EF4-FFF2-40B4-BE49-F238E27FC236}">
                <a16:creationId xmlns:a16="http://schemas.microsoft.com/office/drawing/2014/main" id="{C63D735C-739C-4FC6-99F4-069B5E4E14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7017" y="6179258"/>
            <a:ext cx="2207295" cy="585386"/>
          </a:xfrm>
          <a:prstGeom prst="rect">
            <a:avLst/>
          </a:prstGeom>
        </p:spPr>
      </p:pic>
      <p:sp>
        <p:nvSpPr>
          <p:cNvPr id="3" name="TextBox 2">
            <a:extLst>
              <a:ext uri="{FF2B5EF4-FFF2-40B4-BE49-F238E27FC236}">
                <a16:creationId xmlns:a16="http://schemas.microsoft.com/office/drawing/2014/main" id="{3F0607FD-F57B-4D9F-BBF3-06ABD92B9EEF}"/>
              </a:ext>
            </a:extLst>
          </p:cNvPr>
          <p:cNvSpPr txBox="1"/>
          <p:nvPr/>
        </p:nvSpPr>
        <p:spPr>
          <a:xfrm>
            <a:off x="578393" y="1239064"/>
            <a:ext cx="6321352" cy="4939814"/>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Stunting:</a:t>
            </a:r>
          </a:p>
          <a:p>
            <a:pPr marL="800100" lvl="1" indent="-342900">
              <a:spcBef>
                <a:spcPts val="600"/>
              </a:spcBef>
              <a:buFont typeface="Wingdings" panose="05000000000000000000" pitchFamily="2" charset="2"/>
              <a:buChar char="v"/>
            </a:pPr>
            <a:r>
              <a:rPr lang="en-US" sz="2000" dirty="0">
                <a:latin typeface="Arial" panose="020B0604020202020204" pitchFamily="34" charset="0"/>
                <a:cs typeface="Arial" panose="020B0604020202020204" pitchFamily="34" charset="0"/>
              </a:rPr>
              <a:t>1X rate: Significant injury (70 – 99%) all timings</a:t>
            </a:r>
          </a:p>
          <a:p>
            <a:pPr marL="1257300" lvl="2"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60 &gt; PRE &gt; 30</a:t>
            </a:r>
          </a:p>
          <a:p>
            <a:pPr marL="800100" lvl="1" indent="-342900">
              <a:spcBef>
                <a:spcPts val="600"/>
              </a:spcBef>
              <a:buFont typeface="Wingdings" panose="05000000000000000000" pitchFamily="2" charset="2"/>
              <a:buChar char="v"/>
            </a:pPr>
            <a:r>
              <a:rPr lang="en-US" sz="2000" dirty="0">
                <a:latin typeface="Arial" panose="020B0604020202020204" pitchFamily="34" charset="0"/>
                <a:cs typeface="Arial" panose="020B0604020202020204" pitchFamily="34" charset="0"/>
              </a:rPr>
              <a:t>1/5X rate (27-43%)</a:t>
            </a:r>
          </a:p>
          <a:p>
            <a:pPr marL="800100" lvl="1" indent="-342900">
              <a:spcBef>
                <a:spcPts val="600"/>
              </a:spcBef>
              <a:buFont typeface="Wingdings" panose="05000000000000000000" pitchFamily="2" charset="2"/>
              <a:buChar char="v"/>
            </a:pPr>
            <a:r>
              <a:rPr lang="en-US" sz="2000" dirty="0">
                <a:latin typeface="Arial" panose="020B0604020202020204" pitchFamily="34" charset="0"/>
                <a:cs typeface="Arial" panose="020B0604020202020204" pitchFamily="34" charset="0"/>
              </a:rPr>
              <a:t>1/10X rate (18-37%)</a:t>
            </a:r>
          </a:p>
          <a:p>
            <a:pPr marL="800100" lvl="1" indent="-342900">
              <a:spcBef>
                <a:spcPts val="600"/>
              </a:spcBef>
              <a:buFont typeface="Wingdings" panose="05000000000000000000" pitchFamily="2" charset="2"/>
              <a:buChar char="v"/>
            </a:pPr>
            <a:r>
              <a:rPr lang="en-US" sz="2000" dirty="0">
                <a:latin typeface="Arial" panose="020B0604020202020204" pitchFamily="34" charset="0"/>
                <a:cs typeface="Arial" panose="020B0604020202020204" pitchFamily="34" charset="0"/>
              </a:rPr>
              <a:t>1/100X rate (&lt;15%)</a:t>
            </a:r>
          </a:p>
          <a:p>
            <a:pPr marL="800100" lvl="1" indent="-342900">
              <a:spcBef>
                <a:spcPts val="600"/>
              </a:spcBef>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Height:</a:t>
            </a:r>
          </a:p>
          <a:p>
            <a:pPr marL="800100" lvl="1" indent="-342900">
              <a:spcBef>
                <a:spcPts val="600"/>
              </a:spcBef>
              <a:buFont typeface="Wingdings" panose="05000000000000000000" pitchFamily="2" charset="2"/>
              <a:buChar char="v"/>
            </a:pPr>
            <a:r>
              <a:rPr lang="en-US" sz="2000" dirty="0">
                <a:latin typeface="Arial" panose="020B0604020202020204" pitchFamily="34" charset="0"/>
                <a:cs typeface="Arial" panose="020B0604020202020204" pitchFamily="34" charset="0"/>
              </a:rPr>
              <a:t>All heights were significantly reduced from NTC</a:t>
            </a:r>
          </a:p>
          <a:p>
            <a:pPr marL="1257300" lvl="2"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1X: 100%</a:t>
            </a:r>
          </a:p>
          <a:p>
            <a:pPr marL="1257300" lvl="2"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1/5X: 71%</a:t>
            </a:r>
          </a:p>
          <a:p>
            <a:pPr marL="1257300" lvl="2"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1/10X: 53%</a:t>
            </a:r>
          </a:p>
          <a:p>
            <a:pPr marL="1257300" lvl="2"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1/100X: 12%</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C5CB50F-90AB-4816-A1EB-5655958DABFA}"/>
              </a:ext>
            </a:extLst>
          </p:cNvPr>
          <p:cNvSpPr txBox="1"/>
          <p:nvPr/>
        </p:nvSpPr>
        <p:spPr>
          <a:xfrm>
            <a:off x="7032171" y="1239064"/>
            <a:ext cx="4789715" cy="36317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Yield:</a:t>
            </a:r>
          </a:p>
          <a:p>
            <a:pPr marL="800100" lvl="1" indent="-342900">
              <a:spcBef>
                <a:spcPts val="600"/>
              </a:spcBef>
              <a:buFont typeface="Wingdings" panose="05000000000000000000" pitchFamily="2" charset="2"/>
              <a:buChar char="v"/>
            </a:pPr>
            <a:r>
              <a:rPr lang="en-US" sz="2000" dirty="0">
                <a:latin typeface="Arial" panose="020B0604020202020204" pitchFamily="34" charset="0"/>
                <a:cs typeface="Arial" panose="020B0604020202020204" pitchFamily="34" charset="0"/>
              </a:rPr>
              <a:t>All </a:t>
            </a:r>
            <a:r>
              <a:rPr lang="en-US" sz="2000" dirty="0" err="1">
                <a:latin typeface="Arial" panose="020B0604020202020204" pitchFamily="34" charset="0"/>
                <a:cs typeface="Arial" panose="020B0604020202020204" pitchFamily="34" charset="0"/>
              </a:rPr>
              <a:t>trt</a:t>
            </a:r>
            <a:r>
              <a:rPr lang="en-US" sz="2000" dirty="0">
                <a:latin typeface="Arial" panose="020B0604020202020204" pitchFamily="34" charset="0"/>
                <a:cs typeface="Arial" panose="020B0604020202020204" pitchFamily="34" charset="0"/>
              </a:rPr>
              <a:t> significantly reduced yield from NTC</a:t>
            </a:r>
          </a:p>
          <a:p>
            <a:pPr marL="1257300" lvl="2"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1X: 100%</a:t>
            </a:r>
          </a:p>
          <a:p>
            <a:pPr marL="1257300" lvl="2"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1/5X: 93%</a:t>
            </a:r>
          </a:p>
          <a:p>
            <a:pPr marL="1257300" lvl="2"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1/10X: 73%</a:t>
            </a:r>
          </a:p>
          <a:p>
            <a:pPr marL="1257300" lvl="2"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1/100X: 16%</a:t>
            </a:r>
          </a:p>
          <a:p>
            <a:pPr marL="1714500" lvl="3" indent="-342900">
              <a:spcBef>
                <a:spcPts val="600"/>
              </a:spcBef>
              <a:buFont typeface="Wingdings" panose="05000000000000000000" pitchFamily="2" charset="2"/>
              <a:buChar char="§"/>
            </a:pP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 ½ lives (~444 days)</a:t>
            </a:r>
          </a:p>
          <a:p>
            <a:endParaRPr lang="en-US" sz="2200" b="1" dirty="0">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E664EE07-A92F-4CC8-BAFA-45FFDFE95C10}"/>
              </a:ext>
            </a:extLst>
          </p:cNvPr>
          <p:cNvSpPr txBox="1"/>
          <p:nvPr/>
        </p:nvSpPr>
        <p:spPr>
          <a:xfrm>
            <a:off x="4657737" y="6178878"/>
            <a:ext cx="3286587" cy="769441"/>
          </a:xfrm>
          <a:prstGeom prst="rect">
            <a:avLst/>
          </a:prstGeom>
          <a:noFill/>
        </p:spPr>
        <p:txBody>
          <a:bodyPr wrap="square" rtlCol="0">
            <a:spAutoFit/>
          </a:bodyPr>
          <a:lstStyle/>
          <a:p>
            <a:r>
              <a:rPr lang="en-US" sz="2200" b="1" u="sng" dirty="0">
                <a:latin typeface="Arial" panose="020B0604020202020204" pitchFamily="34" charset="0"/>
                <a:cs typeface="Arial" panose="020B0604020202020204" pitchFamily="34" charset="0"/>
              </a:rPr>
              <a:t>Repeat study in 2024!</a:t>
            </a:r>
          </a:p>
          <a:p>
            <a:endParaRPr lang="en-US" sz="2200" dirty="0"/>
          </a:p>
        </p:txBody>
      </p:sp>
    </p:spTree>
    <p:extLst>
      <p:ext uri="{BB962C8B-B14F-4D97-AF65-F5344CB8AC3E}">
        <p14:creationId xmlns:p14="http://schemas.microsoft.com/office/powerpoint/2010/main" val="150322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fade">
                                      <p:cBhvr>
                                        <p:cTn id="49" dur="500"/>
                                        <p:tgtEl>
                                          <p:spTgt spid="2">
                                            <p:txEl>
                                              <p:pRg st="0" end="0"/>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fade">
                                      <p:cBhvr>
                                        <p:cTn id="53" dur="500"/>
                                        <p:tgtEl>
                                          <p:spTgt spid="2">
                                            <p:txEl>
                                              <p:pRg st="1" end="1"/>
                                            </p:txEl>
                                          </p:spTgt>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fade">
                                      <p:cBhvr>
                                        <p:cTn id="57" dur="500"/>
                                        <p:tgtEl>
                                          <p:spTgt spid="2">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
                                            <p:txEl>
                                              <p:pRg st="3" end="3"/>
                                            </p:txEl>
                                          </p:spTgt>
                                        </p:tgtEl>
                                        <p:attrNameLst>
                                          <p:attrName>style.visibility</p:attrName>
                                        </p:attrNameLst>
                                      </p:cBhvr>
                                      <p:to>
                                        <p:strVal val="visible"/>
                                      </p:to>
                                    </p:set>
                                    <p:animEffect transition="in" filter="fade">
                                      <p:cBhvr>
                                        <p:cTn id="60" dur="500"/>
                                        <p:tgtEl>
                                          <p:spTgt spid="2">
                                            <p:txEl>
                                              <p:pRg st="3" end="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Effect transition="in" filter="fade">
                                      <p:cBhvr>
                                        <p:cTn id="63" dur="500"/>
                                        <p:tgtEl>
                                          <p:spTgt spid="2">
                                            <p:txEl>
                                              <p:pRg st="4" end="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
                                            <p:txEl>
                                              <p:pRg st="5" end="5"/>
                                            </p:txEl>
                                          </p:spTgt>
                                        </p:tgtEl>
                                        <p:attrNameLst>
                                          <p:attrName>style.visibility</p:attrName>
                                        </p:attrNameLst>
                                      </p:cBhvr>
                                      <p:to>
                                        <p:strVal val="visible"/>
                                      </p:to>
                                    </p:set>
                                    <p:animEffect transition="in" filter="fade">
                                      <p:cBhvr>
                                        <p:cTn id="66" dur="500"/>
                                        <p:tgtEl>
                                          <p:spTgt spid="2">
                                            <p:txEl>
                                              <p:pRg st="5" end="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2">
                                            <p:txEl>
                                              <p:pRg st="6" end="6"/>
                                            </p:txEl>
                                          </p:spTgt>
                                        </p:tgtEl>
                                        <p:attrNameLst>
                                          <p:attrName>style.visibility</p:attrName>
                                        </p:attrNameLst>
                                      </p:cBhvr>
                                      <p:to>
                                        <p:strVal val="visible"/>
                                      </p:to>
                                    </p:set>
                                    <p:animEffect transition="in" filter="fade">
                                      <p:cBhvr>
                                        <p:cTn id="69" dur="500"/>
                                        <p:tgtEl>
                                          <p:spTgt spid="2">
                                            <p:txEl>
                                              <p:pRg st="6" end="6"/>
                                            </p:txEl>
                                          </p:spTgt>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95AF01-4690-4F38-B34A-C03224B6D8CB}"/>
              </a:ext>
            </a:extLst>
          </p:cNvPr>
          <p:cNvSpPr txBox="1">
            <a:spLocks/>
          </p:cNvSpPr>
          <p:nvPr/>
        </p:nvSpPr>
        <p:spPr>
          <a:xfrm>
            <a:off x="-1" y="-12296"/>
            <a:ext cx="12192001" cy="10775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p>
          <a:p>
            <a:pPr lvl="1"/>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Brake</a:t>
            </a:r>
            <a:r>
              <a:rPr lang="en-US" sz="4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194" name="Picture 2" descr="Brake Herbicide | SePRO Corporation">
            <a:extLst>
              <a:ext uri="{FF2B5EF4-FFF2-40B4-BE49-F238E27FC236}">
                <a16:creationId xmlns:a16="http://schemas.microsoft.com/office/drawing/2014/main" id="{B8B2D573-3FE3-4736-99E0-B94E6F8BB1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9016" y="1351487"/>
            <a:ext cx="3749242" cy="51746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0E60D2B1-3C8E-4296-8B8D-8880B175970A}"/>
              </a:ext>
            </a:extLst>
          </p:cNvPr>
          <p:cNvCxnSpPr/>
          <p:nvPr/>
        </p:nvCxnSpPr>
        <p:spPr>
          <a:xfrm>
            <a:off x="7021480" y="1571365"/>
            <a:ext cx="0" cy="473491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DC873BC-1205-43E3-A72D-33D45A3D7634}"/>
              </a:ext>
            </a:extLst>
          </p:cNvPr>
          <p:cNvSpPr txBox="1"/>
          <p:nvPr/>
        </p:nvSpPr>
        <p:spPr>
          <a:xfrm>
            <a:off x="7751619" y="1727388"/>
            <a:ext cx="4232562" cy="4462760"/>
          </a:xfrm>
          <a:prstGeom prst="rect">
            <a:avLst/>
          </a:prstGeom>
          <a:noFill/>
        </p:spPr>
        <p:txBody>
          <a:bodyPr wrap="square" rtlCol="0">
            <a:spAutoFit/>
          </a:bodyPr>
          <a:lstStyle/>
          <a:p>
            <a:r>
              <a:rPr lang="en-US" sz="3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Fluridone</a:t>
            </a:r>
          </a:p>
          <a:p>
            <a:endParaRPr lang="en-US" sz="24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WSSA Group # 12</a:t>
            </a:r>
          </a:p>
          <a:p>
            <a:pPr lvl="1"/>
            <a:r>
              <a:rPr lang="en-US" sz="2200" dirty="0">
                <a:latin typeface="Arial" panose="020B0604020202020204" pitchFamily="34" charset="0"/>
                <a:cs typeface="Arial" panose="020B0604020202020204" pitchFamily="34" charset="0"/>
              </a:rPr>
              <a:t>Phytoene Desaturase Inhibitor</a:t>
            </a:r>
          </a:p>
          <a:p>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Application method: PRE</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t>“Apply behind the planter (i.e. at planting) or within 36 hours after planting.”</a:t>
            </a:r>
            <a:endParaRPr lang="en-US" sz="2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C9CE55BD-EDC9-4EB2-A410-1DF494A39022}"/>
              </a:ext>
            </a:extLst>
          </p:cNvPr>
          <p:cNvCxnSpPr>
            <a:cxnSpLocks/>
          </p:cNvCxnSpPr>
          <p:nvPr/>
        </p:nvCxnSpPr>
        <p:spPr>
          <a:xfrm>
            <a:off x="7838209" y="2301586"/>
            <a:ext cx="1982066"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C4B31136-E3AF-46D4-BF7B-A1BC8CF93C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7017" y="6179258"/>
            <a:ext cx="2207295" cy="585386"/>
          </a:xfrm>
          <a:prstGeom prst="rect">
            <a:avLst/>
          </a:prstGeom>
        </p:spPr>
      </p:pic>
    </p:spTree>
    <p:extLst>
      <p:ext uri="{BB962C8B-B14F-4D97-AF65-F5344CB8AC3E}">
        <p14:creationId xmlns:p14="http://schemas.microsoft.com/office/powerpoint/2010/main" val="57793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250"/>
                                        <p:tgtEl>
                                          <p:spTgt spid="12">
                                            <p:txEl>
                                              <p:pRg st="2" end="2"/>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animEffect transition="in" filter="fade">
                                      <p:cBhvr>
                                        <p:cTn id="11" dur="250"/>
                                        <p:tgtEl>
                                          <p:spTgt spid="12">
                                            <p:txEl>
                                              <p:pRg st="3" end="3"/>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fade">
                                      <p:cBhvr>
                                        <p:cTn id="15" dur="250"/>
                                        <p:tgtEl>
                                          <p:spTgt spid="12">
                                            <p:txEl>
                                              <p:pRg st="5" end="5"/>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animEffect transition="in" filter="fade">
                                      <p:cBhvr>
                                        <p:cTn id="19" dur="25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12B8E80-912B-4233-B420-8831C386F9FB}"/>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D8DA249-19AC-4218-8D79-4BD854942251}"/>
              </a:ext>
            </a:extLst>
          </p:cNvPr>
          <p:cNvSpPr txBox="1">
            <a:spLocks/>
          </p:cNvSpPr>
          <p:nvPr/>
        </p:nvSpPr>
        <p:spPr>
          <a:xfrm>
            <a:off x="-1" y="-12296"/>
            <a:ext cx="12192001" cy="10775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Current Milestone Label: Real Deal!</a:t>
            </a:r>
          </a:p>
        </p:txBody>
      </p:sp>
      <p:pic>
        <p:nvPicPr>
          <p:cNvPr id="8" name="Picture 7" descr="A picture containing text&#10;&#10;Description automatically generated">
            <a:extLst>
              <a:ext uri="{FF2B5EF4-FFF2-40B4-BE49-F238E27FC236}">
                <a16:creationId xmlns:a16="http://schemas.microsoft.com/office/drawing/2014/main" id="{69C87B91-FFDE-42AC-B941-B8A51B9AF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7017" y="6179258"/>
            <a:ext cx="2207295" cy="585386"/>
          </a:xfrm>
          <a:prstGeom prst="rect">
            <a:avLst/>
          </a:prstGeom>
        </p:spPr>
      </p:pic>
      <p:sp>
        <p:nvSpPr>
          <p:cNvPr id="2" name="Content Placeholder 1">
            <a:extLst>
              <a:ext uri="{FF2B5EF4-FFF2-40B4-BE49-F238E27FC236}">
                <a16:creationId xmlns:a16="http://schemas.microsoft.com/office/drawing/2014/main" id="{AFC68BD6-09DF-4B68-B364-AEDB84A7287A}"/>
              </a:ext>
            </a:extLst>
          </p:cNvPr>
          <p:cNvSpPr>
            <a:spLocks noGrp="1"/>
          </p:cNvSpPr>
          <p:nvPr>
            <p:ph idx="1"/>
          </p:nvPr>
        </p:nvSpPr>
        <p:spPr>
          <a:xfrm>
            <a:off x="132644" y="1144251"/>
            <a:ext cx="11517489" cy="4351338"/>
          </a:xfrm>
        </p:spPr>
        <p:txBody>
          <a:bodyPr>
            <a:noAutofit/>
          </a:bodyPr>
          <a:lstStyle/>
          <a:p>
            <a:r>
              <a:rPr lang="en-US" sz="3200" dirty="0"/>
              <a:t>Crop Rotation: Do not rotate to any crop from rangeland, permanent pasture, or CRP acres within one year following treatment. Cereals and corn can be planted one year after treatment. Broadleaf crops are sensitive to aminopyralid residues in the soil and prediction of crop safety by field bioassay (see instructions below) is the BEST way to determine planting options. </a:t>
            </a:r>
            <a:r>
              <a:rPr lang="en-US" sz="3200" b="1" i="1" u="sng" dirty="0"/>
              <a:t>Broadleaf crops such as canola, flax, and alfalfa can require at least 2 to 3 years depending on the crop and environmental conditions.</a:t>
            </a:r>
            <a:r>
              <a:rPr lang="en-US" sz="3200" dirty="0"/>
              <a:t> More sensitive crops such as soybeans, tobacco, peanuts, potatoes, and peas may require a longer plant-back interval and should not be planted until a field bioassay shows that the level of aminopyralid present in the soil will not adversely affect that broadleaf crop.</a:t>
            </a:r>
          </a:p>
        </p:txBody>
      </p:sp>
    </p:spTree>
    <p:extLst>
      <p:ext uri="{BB962C8B-B14F-4D97-AF65-F5344CB8AC3E}">
        <p14:creationId xmlns:p14="http://schemas.microsoft.com/office/powerpoint/2010/main" val="3104116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62CB43-9517-4DDA-9418-F7CC1BB97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1444ABF-32F0-49EC-80B2-BF88E1B792B1}"/>
              </a:ext>
            </a:extLst>
          </p:cNvPr>
          <p:cNvSpPr>
            <a:spLocks noGrp="1"/>
          </p:cNvSpPr>
          <p:nvPr>
            <p:ph type="ctrTitle"/>
          </p:nvPr>
        </p:nvSpPr>
        <p:spPr>
          <a:xfrm>
            <a:off x="4837579" y="232241"/>
            <a:ext cx="5082208" cy="1122097"/>
          </a:xfrm>
          <a:noFill/>
        </p:spPr>
        <p:txBody>
          <a:bodyPr>
            <a:noAutofit/>
          </a:bodyPr>
          <a:lstStyle/>
          <a:p>
            <a:r>
              <a:rPr lang="en-US" sz="4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br>
              <a:rPr lang="en-US" sz="4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sp>
        <p:nvSpPr>
          <p:cNvPr id="4" name="Rectangle 3">
            <a:extLst>
              <a:ext uri="{FF2B5EF4-FFF2-40B4-BE49-F238E27FC236}">
                <a16:creationId xmlns:a16="http://schemas.microsoft.com/office/drawing/2014/main" id="{D613DAA2-6284-4951-81EB-228D0F208E11}"/>
              </a:ext>
            </a:extLst>
          </p:cNvPr>
          <p:cNvSpPr/>
          <p:nvPr/>
        </p:nvSpPr>
        <p:spPr>
          <a:xfrm>
            <a:off x="137020" y="117447"/>
            <a:ext cx="11917960" cy="658535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E7C58F-F6D9-4B04-AD96-8BDCE079C9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251" y="174120"/>
            <a:ext cx="3729731" cy="1220589"/>
          </a:xfrm>
          <a:prstGeom prst="rect">
            <a:avLst/>
          </a:prstGeom>
        </p:spPr>
      </p:pic>
      <p:grpSp>
        <p:nvGrpSpPr>
          <p:cNvPr id="10" name="Group 9">
            <a:extLst>
              <a:ext uri="{FF2B5EF4-FFF2-40B4-BE49-F238E27FC236}">
                <a16:creationId xmlns:a16="http://schemas.microsoft.com/office/drawing/2014/main" id="{172EF623-CAE3-4950-AD54-000CE14156F7}"/>
              </a:ext>
            </a:extLst>
          </p:cNvPr>
          <p:cNvGrpSpPr/>
          <p:nvPr/>
        </p:nvGrpSpPr>
        <p:grpSpPr>
          <a:xfrm>
            <a:off x="9211763" y="1290571"/>
            <a:ext cx="2853184" cy="2886481"/>
            <a:chOff x="203201" y="1307379"/>
            <a:chExt cx="2839002" cy="2339351"/>
          </a:xfrm>
        </p:grpSpPr>
        <p:pic>
          <p:nvPicPr>
            <p:cNvPr id="8" name="Picture 7" descr="Qr code&#10;&#10;Description automatically generated">
              <a:extLst>
                <a:ext uri="{FF2B5EF4-FFF2-40B4-BE49-F238E27FC236}">
                  <a16:creationId xmlns:a16="http://schemas.microsoft.com/office/drawing/2014/main" id="{434E3E37-B38E-4947-91DC-B8FD08E83020}"/>
                </a:ext>
              </a:extLst>
            </p:cNvPr>
            <p:cNvPicPr>
              <a:picLocks noChangeAspect="1"/>
            </p:cNvPicPr>
            <p:nvPr/>
          </p:nvPicPr>
          <p:blipFill>
            <a:blip r:embed="rId5"/>
            <a:stretch>
              <a:fillRect/>
            </a:stretch>
          </p:blipFill>
          <p:spPr>
            <a:xfrm>
              <a:off x="203201" y="1307379"/>
              <a:ext cx="2697018" cy="2339351"/>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D9F9001-53CC-4AF2-8026-5510D5DDF902}"/>
                </a:ext>
              </a:extLst>
            </p:cNvPr>
            <p:cNvSpPr txBox="1"/>
            <p:nvPr/>
          </p:nvSpPr>
          <p:spPr>
            <a:xfrm>
              <a:off x="206640" y="3303715"/>
              <a:ext cx="2835563" cy="343015"/>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nicholas.shay@uga.edu</a:t>
              </a:r>
            </a:p>
          </p:txBody>
        </p:sp>
      </p:grpSp>
      <p:pic>
        <p:nvPicPr>
          <p:cNvPr id="6" name="Picture 5">
            <a:extLst>
              <a:ext uri="{FF2B5EF4-FFF2-40B4-BE49-F238E27FC236}">
                <a16:creationId xmlns:a16="http://schemas.microsoft.com/office/drawing/2014/main" id="{2E61538D-4DE7-48DC-B48C-65F9967147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1763" y="5350175"/>
            <a:ext cx="2710491" cy="1147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533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87FD299-134F-49A2-BF05-8117357B2F2A}"/>
              </a:ext>
            </a:extLst>
          </p:cNvPr>
          <p:cNvSpPr txBox="1"/>
          <p:nvPr/>
        </p:nvSpPr>
        <p:spPr>
          <a:xfrm>
            <a:off x="4671350" y="4718073"/>
            <a:ext cx="2298583" cy="369332"/>
          </a:xfrm>
          <a:prstGeom prst="rect">
            <a:avLst/>
          </a:prstGeom>
          <a:noFill/>
        </p:spPr>
        <p:txBody>
          <a:bodyPr wrap="square" rtlCol="0">
            <a:spAutoFit/>
          </a:bodyPr>
          <a:lstStyle/>
          <a:p>
            <a:endParaRPr lang="en-US" dirty="0">
              <a:solidFill>
                <a:schemeClr val="bg1"/>
              </a:solidFill>
            </a:endParaRPr>
          </a:p>
        </p:txBody>
      </p:sp>
      <p:pic>
        <p:nvPicPr>
          <p:cNvPr id="25" name="Picture 24" descr="A picture containing text&#10;&#10;Description automatically generated">
            <a:extLst>
              <a:ext uri="{FF2B5EF4-FFF2-40B4-BE49-F238E27FC236}">
                <a16:creationId xmlns:a16="http://schemas.microsoft.com/office/drawing/2014/main" id="{18E9831F-744A-4575-8CCC-9B958D040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7017" y="6179258"/>
            <a:ext cx="2207295" cy="585386"/>
          </a:xfrm>
          <a:prstGeom prst="rect">
            <a:avLst/>
          </a:prstGeom>
        </p:spPr>
      </p:pic>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535622-376E-4803-8312-902B12CA564C}"/>
              </a:ext>
            </a:extLst>
          </p:cNvPr>
          <p:cNvSpPr txBox="1"/>
          <p:nvPr/>
        </p:nvSpPr>
        <p:spPr>
          <a:xfrm>
            <a:off x="953365" y="2040417"/>
            <a:ext cx="10285268" cy="1661993"/>
          </a:xfrm>
          <a:prstGeom prst="rect">
            <a:avLst/>
          </a:prstGeom>
          <a:noFill/>
        </p:spPr>
        <p:txBody>
          <a:bodyPr wrap="square" rtlCol="0">
            <a:spAutoFit/>
          </a:bodyPr>
          <a:lstStyle/>
          <a:p>
            <a:pPr marL="514350" indent="-514350">
              <a:buFont typeface="+mj-lt"/>
              <a:buAutoNum type="arabicPeriod"/>
            </a:pPr>
            <a:r>
              <a:rPr lang="en-US" sz="3400" dirty="0">
                <a:latin typeface="Arial" panose="020B0604020202020204" pitchFamily="34" charset="0"/>
                <a:cs typeface="Arial" panose="020B0604020202020204" pitchFamily="34" charset="0"/>
              </a:rPr>
              <a:t>Evaluate peanut response to delayed timings of Brake.</a:t>
            </a:r>
          </a:p>
          <a:p>
            <a:pPr algn="ct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61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B7C3765-FF1D-41C0-8253-7BF02DE67FA4}"/>
              </a:ext>
            </a:extLst>
          </p:cNvPr>
          <p:cNvSpPr/>
          <p:nvPr/>
        </p:nvSpPr>
        <p:spPr>
          <a:xfrm>
            <a:off x="-1" y="1073445"/>
            <a:ext cx="12192000" cy="5776337"/>
          </a:xfrm>
          <a:prstGeom prst="rect">
            <a:avLst/>
          </a:prstGeom>
          <a:solidFill>
            <a:schemeClr val="tx1">
              <a:lumMod val="75000"/>
              <a:lumOff val="25000"/>
              <a:alpha val="68000"/>
            </a:schemeClr>
          </a:solidFill>
          <a:ln>
            <a:solidFill>
              <a:schemeClr val="tx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Methods:</a:t>
            </a:r>
          </a:p>
          <a:p>
            <a:pPr lvl="1"/>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Experimental Design</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descr="A picture containing text&#10;&#10;Description automatically generated">
            <a:extLst>
              <a:ext uri="{FF2B5EF4-FFF2-40B4-BE49-F238E27FC236}">
                <a16:creationId xmlns:a16="http://schemas.microsoft.com/office/drawing/2014/main" id="{F8DF1F23-BF2B-434F-B883-069202B804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7017" y="6179258"/>
            <a:ext cx="2207295" cy="585386"/>
          </a:xfrm>
          <a:prstGeom prst="rect">
            <a:avLst/>
          </a:prstGeom>
        </p:spPr>
      </p:pic>
      <p:sp>
        <p:nvSpPr>
          <p:cNvPr id="30" name="TextBox 29">
            <a:extLst>
              <a:ext uri="{FF2B5EF4-FFF2-40B4-BE49-F238E27FC236}">
                <a16:creationId xmlns:a16="http://schemas.microsoft.com/office/drawing/2014/main" id="{F639B714-BA6A-49B8-89E4-35390FC4B386}"/>
              </a:ext>
            </a:extLst>
          </p:cNvPr>
          <p:cNvSpPr txBox="1"/>
          <p:nvPr/>
        </p:nvSpPr>
        <p:spPr>
          <a:xfrm>
            <a:off x="200025" y="1185130"/>
            <a:ext cx="828675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Experimental Period: 2022 – 2023</a:t>
            </a:r>
          </a:p>
          <a:p>
            <a:pPr marL="342900" indent="-34290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Location: Ponder Farm; Ty </a:t>
            </a:r>
            <a:r>
              <a:rPr lang="en-US" sz="2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GA</a:t>
            </a:r>
          </a:p>
          <a:p>
            <a:pPr marL="800100" lvl="1"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Dothan/Tifton sand </a:t>
            </a:r>
          </a:p>
          <a:p>
            <a:pPr marL="342900" indent="-34290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variety: </a:t>
            </a:r>
          </a:p>
          <a:p>
            <a:pPr marL="800100" lvl="1"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GA-06G</a:t>
            </a:r>
          </a:p>
          <a:p>
            <a:pPr marL="800100" lvl="1" indent="-34290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RCB design; 4 replications</a:t>
            </a:r>
          </a:p>
          <a:p>
            <a:pPr marL="342900" indent="-34290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Treatments:</a:t>
            </a:r>
          </a:p>
          <a:p>
            <a:pPr marL="800100" lvl="1"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NTC</a:t>
            </a:r>
          </a:p>
          <a:p>
            <a:pPr marL="800100" lvl="1"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Brake</a:t>
            </a:r>
            <a:r>
              <a:rPr lang="en-US" sz="2400"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1.2SL @ 12 oz/A</a:t>
            </a:r>
            <a:endParaRPr lang="en-US" sz="2400"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1, 3, 5, 7 DAP</a:t>
            </a:r>
          </a:p>
        </p:txBody>
      </p:sp>
      <p:sp>
        <p:nvSpPr>
          <p:cNvPr id="31" name="TextBox 30">
            <a:extLst>
              <a:ext uri="{FF2B5EF4-FFF2-40B4-BE49-F238E27FC236}">
                <a16:creationId xmlns:a16="http://schemas.microsoft.com/office/drawing/2014/main" id="{E1606DA9-615E-46A8-8F76-301A2B2D52FA}"/>
              </a:ext>
            </a:extLst>
          </p:cNvPr>
          <p:cNvSpPr txBox="1"/>
          <p:nvPr/>
        </p:nvSpPr>
        <p:spPr>
          <a:xfrm>
            <a:off x="7618604" y="2828568"/>
            <a:ext cx="3902308" cy="181588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analyzed in SAS 9.4 (Cary, NC)</a:t>
            </a:r>
          </a:p>
          <a:p>
            <a:pPr marL="800100" lvl="1" indent="-342900">
              <a:buFont typeface="Arial" panose="020B0604020202020204" pitchFamily="34" charset="0"/>
              <a:buChar char="•"/>
            </a:pPr>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 GLIMMIX</a:t>
            </a:r>
          </a:p>
          <a:p>
            <a:pPr marL="800100" lvl="1" indent="-342900">
              <a:buFont typeface="Arial" panose="020B0604020202020204" pitchFamily="34" charset="0"/>
              <a:buChar char="•"/>
            </a:pPr>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Tukey-HSD </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0.10)</a:t>
            </a:r>
          </a:p>
          <a:p>
            <a:pPr lvl="2"/>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Pairwise comparison</a:t>
            </a:r>
          </a:p>
        </p:txBody>
      </p:sp>
    </p:spTree>
    <p:extLst>
      <p:ext uri="{BB962C8B-B14F-4D97-AF65-F5344CB8AC3E}">
        <p14:creationId xmlns:p14="http://schemas.microsoft.com/office/powerpoint/2010/main" val="260603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023E-1778-4872-9914-BE7C43E3AAB8}"/>
              </a:ext>
            </a:extLst>
          </p:cNvPr>
          <p:cNvSpPr>
            <a:spLocks noGrp="1"/>
          </p:cNvSpPr>
          <p:nvPr>
            <p:ph type="title" sz="quarter"/>
          </p:nvPr>
        </p:nvSpPr>
        <p:spPr/>
        <p:txBody>
          <a:bodyPr/>
          <a:lstStyle/>
          <a:p>
            <a:r>
              <a:rPr lang="en-US" dirty="0"/>
              <a:t>Brake Timing - 2022</a:t>
            </a:r>
          </a:p>
        </p:txBody>
      </p:sp>
      <p:pic>
        <p:nvPicPr>
          <p:cNvPr id="16" name="Content Placeholder 15">
            <a:extLst>
              <a:ext uri="{FF2B5EF4-FFF2-40B4-BE49-F238E27FC236}">
                <a16:creationId xmlns:a16="http://schemas.microsoft.com/office/drawing/2014/main" id="{A9D8819E-E02B-426A-AFCE-6EBBC578B7C5}"/>
              </a:ext>
            </a:extLst>
          </p:cNvPr>
          <p:cNvPicPr>
            <a:picLocks noGrp="1" noChangeAspect="1"/>
          </p:cNvPicPr>
          <p:nvPr>
            <p:ph sz="quarter" idx="2"/>
          </p:nvPr>
        </p:nvPicPr>
        <p:blipFill rotWithShape="1">
          <a:blip r:embed="rId3" cstate="screen">
            <a:extLst>
              <a:ext uri="{BEBA8EAE-BF5A-486C-A8C5-ECC9F3942E4B}">
                <a14:imgProps xmlns:a14="http://schemas.microsoft.com/office/drawing/2010/main">
                  <a14:imgLayer r:embed="rId4">
                    <a14:imgEffect>
                      <a14:brightnessContrast bright="8000"/>
                    </a14:imgEffect>
                  </a14:imgLayer>
                </a14:imgProps>
              </a:ext>
              <a:ext uri="{28A0092B-C50C-407E-A947-70E740481C1C}">
                <a14:useLocalDpi xmlns:a14="http://schemas.microsoft.com/office/drawing/2010/main"/>
              </a:ext>
            </a:extLst>
          </a:blip>
          <a:srcRect/>
          <a:stretch/>
        </p:blipFill>
        <p:spPr>
          <a:xfrm>
            <a:off x="6858820" y="1541783"/>
            <a:ext cx="3658368" cy="1984964"/>
          </a:xfrm>
          <a:prstGeom prst="rect">
            <a:avLst/>
          </a:prstGeom>
        </p:spPr>
      </p:pic>
      <p:pic>
        <p:nvPicPr>
          <p:cNvPr id="4" name="Content Placeholder 3">
            <a:extLst>
              <a:ext uri="{FF2B5EF4-FFF2-40B4-BE49-F238E27FC236}">
                <a16:creationId xmlns:a16="http://schemas.microsoft.com/office/drawing/2014/main" id="{742DA6A6-1C4F-4CF7-87CA-FD8174740D85}"/>
              </a:ext>
            </a:extLst>
          </p:cNvPr>
          <p:cNvPicPr>
            <a:picLocks noGrp="1" noChangeAspect="1"/>
          </p:cNvPicPr>
          <p:nvPr>
            <p:ph sz="quarter" idx="3"/>
          </p:nvPr>
        </p:nvPicPr>
        <p:blipFill>
          <a:blip r:embed="rId5" cstate="screen">
            <a:extLst>
              <a:ext uri="{28A0092B-C50C-407E-A947-70E740481C1C}">
                <a14:useLocalDpi xmlns:a14="http://schemas.microsoft.com/office/drawing/2010/main"/>
              </a:ext>
            </a:extLst>
          </a:blip>
          <a:stretch>
            <a:fillRect/>
          </a:stretch>
        </p:blipFill>
        <p:spPr>
          <a:xfrm>
            <a:off x="2800351" y="3682750"/>
            <a:ext cx="3295649" cy="2471737"/>
          </a:xfrm>
        </p:spPr>
      </p:pic>
      <p:pic>
        <p:nvPicPr>
          <p:cNvPr id="9" name="Content Placeholder 8">
            <a:extLst>
              <a:ext uri="{FF2B5EF4-FFF2-40B4-BE49-F238E27FC236}">
                <a16:creationId xmlns:a16="http://schemas.microsoft.com/office/drawing/2014/main" id="{425CA159-8B7E-45E9-9AF5-83BD9E84CE1A}"/>
              </a:ext>
            </a:extLst>
          </p:cNvPr>
          <p:cNvPicPr>
            <a:picLocks noGrp="1" noChangeAspect="1"/>
          </p:cNvPicPr>
          <p:nvPr>
            <p:ph sz="quarter" idx="4"/>
          </p:nvPr>
        </p:nvPicPr>
        <p:blipFill rotWithShape="1">
          <a:blip r:embed="rId6" cstate="screen">
            <a:extLst>
              <a:ext uri="{28A0092B-C50C-407E-A947-70E740481C1C}">
                <a14:useLocalDpi xmlns:a14="http://schemas.microsoft.com/office/drawing/2010/main"/>
              </a:ext>
            </a:extLst>
          </a:blip>
          <a:srcRect/>
          <a:stretch/>
        </p:blipFill>
        <p:spPr>
          <a:xfrm rot="5400000">
            <a:off x="7399925" y="3808917"/>
            <a:ext cx="2638232" cy="2398393"/>
          </a:xfrm>
        </p:spPr>
      </p:pic>
      <p:sp>
        <p:nvSpPr>
          <p:cNvPr id="10" name="TextBox 9">
            <a:extLst>
              <a:ext uri="{FF2B5EF4-FFF2-40B4-BE49-F238E27FC236}">
                <a16:creationId xmlns:a16="http://schemas.microsoft.com/office/drawing/2014/main" id="{0BDC4930-FE7C-42A3-9CF2-981F65589B6A}"/>
              </a:ext>
            </a:extLst>
          </p:cNvPr>
          <p:cNvSpPr txBox="1"/>
          <p:nvPr/>
        </p:nvSpPr>
        <p:spPr>
          <a:xfrm>
            <a:off x="50800" y="6247306"/>
            <a:ext cx="1313180" cy="646331"/>
          </a:xfrm>
          <a:prstGeom prst="rect">
            <a:avLst/>
          </a:prstGeom>
          <a:noFill/>
        </p:spPr>
        <p:txBody>
          <a:bodyPr wrap="none" rtlCol="0">
            <a:spAutoFit/>
          </a:bodyPr>
          <a:lstStyle/>
          <a:p>
            <a:pPr defTabSz="457200">
              <a:defRPr/>
            </a:pPr>
            <a:r>
              <a:rPr lang="en-US" dirty="0">
                <a:solidFill>
                  <a:srgbClr val="000000"/>
                </a:solidFill>
                <a:latin typeface="Arial"/>
              </a:rPr>
              <a:t>PE-16B-22</a:t>
            </a:r>
          </a:p>
          <a:p>
            <a:pPr defTabSz="457200">
              <a:defRPr/>
            </a:pPr>
            <a:r>
              <a:rPr lang="en-US" dirty="0">
                <a:solidFill>
                  <a:srgbClr val="000000"/>
                </a:solidFill>
                <a:latin typeface="Arial"/>
              </a:rPr>
              <a:t>GA-06G</a:t>
            </a:r>
          </a:p>
        </p:txBody>
      </p:sp>
      <p:pic>
        <p:nvPicPr>
          <p:cNvPr id="14" name="Content Placeholder 13">
            <a:extLst>
              <a:ext uri="{FF2B5EF4-FFF2-40B4-BE49-F238E27FC236}">
                <a16:creationId xmlns:a16="http://schemas.microsoft.com/office/drawing/2014/main" id="{0CF316F7-DC4C-4D90-B11B-E2783E8E275E}"/>
              </a:ext>
            </a:extLst>
          </p:cNvPr>
          <p:cNvPicPr>
            <a:picLocks noGrp="1" noChangeAspect="1"/>
          </p:cNvPicPr>
          <p:nvPr>
            <p:ph sz="quarter" idx="1"/>
          </p:nvPr>
        </p:nvPicPr>
        <p:blipFill rotWithShape="1">
          <a:blip r:embed="rId7" cstate="screen">
            <a:extLst>
              <a:ext uri="{BEBA8EAE-BF5A-486C-A8C5-ECC9F3942E4B}">
                <a14:imgProps xmlns:a14="http://schemas.microsoft.com/office/drawing/2010/main">
                  <a14:imgLayer r:embed="rId8">
                    <a14:imgEffect>
                      <a14:brightnessContrast bright="16000" contrast="17000"/>
                    </a14:imgEffect>
                  </a14:imgLayer>
                </a14:imgProps>
              </a:ext>
              <a:ext uri="{28A0092B-C50C-407E-A947-70E740481C1C}">
                <a14:useLocalDpi xmlns:a14="http://schemas.microsoft.com/office/drawing/2010/main"/>
              </a:ext>
            </a:extLst>
          </a:blip>
          <a:srcRect/>
          <a:stretch/>
        </p:blipFill>
        <p:spPr>
          <a:xfrm>
            <a:off x="2775319" y="1478874"/>
            <a:ext cx="3320681" cy="2021284"/>
          </a:xfrm>
          <a:noFill/>
        </p:spPr>
      </p:pic>
      <p:sp>
        <p:nvSpPr>
          <p:cNvPr id="17" name="TextBox 16">
            <a:extLst>
              <a:ext uri="{FF2B5EF4-FFF2-40B4-BE49-F238E27FC236}">
                <a16:creationId xmlns:a16="http://schemas.microsoft.com/office/drawing/2014/main" id="{2E1A05C9-223C-43DC-9480-8B9D5EF5C618}"/>
              </a:ext>
            </a:extLst>
          </p:cNvPr>
          <p:cNvSpPr txBox="1"/>
          <p:nvPr/>
        </p:nvSpPr>
        <p:spPr>
          <a:xfrm>
            <a:off x="2795540" y="1519295"/>
            <a:ext cx="628698" cy="276999"/>
          </a:xfrm>
          <a:prstGeom prst="rect">
            <a:avLst/>
          </a:prstGeom>
          <a:noFill/>
        </p:spPr>
        <p:txBody>
          <a:bodyPr wrap="none" rtlCol="0">
            <a:spAutoFit/>
          </a:bodyPr>
          <a:lstStyle/>
          <a:p>
            <a:pPr defTabSz="457200">
              <a:defRPr/>
            </a:pPr>
            <a:r>
              <a:rPr lang="en-US" sz="1200" dirty="0">
                <a:solidFill>
                  <a:srgbClr val="000000"/>
                </a:solidFill>
                <a:latin typeface="Arial"/>
              </a:rPr>
              <a:t>1 DAP</a:t>
            </a:r>
          </a:p>
        </p:txBody>
      </p:sp>
      <p:sp>
        <p:nvSpPr>
          <p:cNvPr id="18" name="TextBox 17">
            <a:extLst>
              <a:ext uri="{FF2B5EF4-FFF2-40B4-BE49-F238E27FC236}">
                <a16:creationId xmlns:a16="http://schemas.microsoft.com/office/drawing/2014/main" id="{A5C2DAA0-3730-455D-8371-126A22C7DA2A}"/>
              </a:ext>
            </a:extLst>
          </p:cNvPr>
          <p:cNvSpPr txBox="1"/>
          <p:nvPr/>
        </p:nvSpPr>
        <p:spPr>
          <a:xfrm>
            <a:off x="6858820" y="1541783"/>
            <a:ext cx="628698" cy="276999"/>
          </a:xfrm>
          <a:prstGeom prst="rect">
            <a:avLst/>
          </a:prstGeom>
          <a:noFill/>
        </p:spPr>
        <p:txBody>
          <a:bodyPr wrap="none" rtlCol="0">
            <a:spAutoFit/>
          </a:bodyPr>
          <a:lstStyle/>
          <a:p>
            <a:pPr defTabSz="457200">
              <a:defRPr/>
            </a:pPr>
            <a:r>
              <a:rPr lang="en-US" sz="1200" dirty="0">
                <a:solidFill>
                  <a:srgbClr val="000000"/>
                </a:solidFill>
                <a:latin typeface="Arial"/>
              </a:rPr>
              <a:t>3 DAP</a:t>
            </a:r>
          </a:p>
        </p:txBody>
      </p:sp>
      <p:sp>
        <p:nvSpPr>
          <p:cNvPr id="7" name="TextBox 6">
            <a:extLst>
              <a:ext uri="{FF2B5EF4-FFF2-40B4-BE49-F238E27FC236}">
                <a16:creationId xmlns:a16="http://schemas.microsoft.com/office/drawing/2014/main" id="{484690C4-5CA0-47CD-8236-C428FC338139}"/>
              </a:ext>
            </a:extLst>
          </p:cNvPr>
          <p:cNvSpPr txBox="1"/>
          <p:nvPr/>
        </p:nvSpPr>
        <p:spPr>
          <a:xfrm>
            <a:off x="2837215" y="3685582"/>
            <a:ext cx="628698" cy="276999"/>
          </a:xfrm>
          <a:prstGeom prst="rect">
            <a:avLst/>
          </a:prstGeom>
          <a:noFill/>
        </p:spPr>
        <p:txBody>
          <a:bodyPr wrap="none" rtlCol="0">
            <a:spAutoFit/>
          </a:bodyPr>
          <a:lstStyle/>
          <a:p>
            <a:pPr defTabSz="457200">
              <a:defRPr/>
            </a:pPr>
            <a:r>
              <a:rPr lang="en-US" sz="1200" dirty="0">
                <a:solidFill>
                  <a:srgbClr val="000000"/>
                </a:solidFill>
                <a:latin typeface="Arial"/>
              </a:rPr>
              <a:t>5 DAP</a:t>
            </a:r>
          </a:p>
        </p:txBody>
      </p:sp>
      <p:sp>
        <p:nvSpPr>
          <p:cNvPr id="11" name="TextBox 10">
            <a:extLst>
              <a:ext uri="{FF2B5EF4-FFF2-40B4-BE49-F238E27FC236}">
                <a16:creationId xmlns:a16="http://schemas.microsoft.com/office/drawing/2014/main" id="{0E7CD89D-5BEE-4BBE-961F-2658A6CA19A3}"/>
              </a:ext>
            </a:extLst>
          </p:cNvPr>
          <p:cNvSpPr txBox="1"/>
          <p:nvPr/>
        </p:nvSpPr>
        <p:spPr>
          <a:xfrm>
            <a:off x="7519844" y="3685763"/>
            <a:ext cx="688009" cy="276999"/>
          </a:xfrm>
          <a:prstGeom prst="rect">
            <a:avLst/>
          </a:prstGeom>
          <a:noFill/>
        </p:spPr>
        <p:txBody>
          <a:bodyPr wrap="none" rtlCol="0">
            <a:spAutoFit/>
          </a:bodyPr>
          <a:lstStyle/>
          <a:p>
            <a:pPr defTabSz="457200">
              <a:defRPr/>
            </a:pPr>
            <a:r>
              <a:rPr lang="en-US" sz="1200" dirty="0">
                <a:solidFill>
                  <a:srgbClr val="000000"/>
                </a:solidFill>
                <a:latin typeface="Arial"/>
              </a:rPr>
              <a:t>7 DAP*</a:t>
            </a:r>
          </a:p>
        </p:txBody>
      </p:sp>
      <p:sp>
        <p:nvSpPr>
          <p:cNvPr id="3" name="Rectangle 2">
            <a:extLst>
              <a:ext uri="{FF2B5EF4-FFF2-40B4-BE49-F238E27FC236}">
                <a16:creationId xmlns:a16="http://schemas.microsoft.com/office/drawing/2014/main" id="{84101EE0-22AF-461B-AA0B-B5FF04A4D691}"/>
              </a:ext>
            </a:extLst>
          </p:cNvPr>
          <p:cNvSpPr/>
          <p:nvPr/>
        </p:nvSpPr>
        <p:spPr>
          <a:xfrm>
            <a:off x="2273762" y="6396335"/>
            <a:ext cx="9827222" cy="461665"/>
          </a:xfrm>
          <a:prstGeom prst="rect">
            <a:avLst/>
          </a:prstGeom>
        </p:spPr>
        <p:txBody>
          <a:bodyPr wrap="square">
            <a:spAutoFit/>
          </a:bodyPr>
          <a:lstStyle/>
          <a:p>
            <a:r>
              <a:rPr lang="en-US" sz="1200" dirty="0"/>
              <a:t>*7 DAP: GROUND CRACKING; SOME GREEN PLANT TISSUE EXPOSED (20-25%); 1" GREEN ABOVE SOIL SURFACE; ROOT=2";</a:t>
            </a:r>
          </a:p>
          <a:p>
            <a:r>
              <a:rPr lang="en-US" sz="1200" dirty="0"/>
              <a:t>HYPOCOTYL=1.25'; EPICOTYL=0.5</a:t>
            </a:r>
          </a:p>
        </p:txBody>
      </p:sp>
    </p:spTree>
    <p:extLst>
      <p:ext uri="{BB962C8B-B14F-4D97-AF65-F5344CB8AC3E}">
        <p14:creationId xmlns:p14="http://schemas.microsoft.com/office/powerpoint/2010/main" val="422942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8BB048-9351-4473-80AF-A4297F158BA1}"/>
              </a:ext>
            </a:extLst>
          </p:cNvPr>
          <p:cNvSpPr>
            <a:spLocks noGrp="1"/>
          </p:cNvSpPr>
          <p:nvPr>
            <p:ph type="title" sz="quarter"/>
          </p:nvPr>
        </p:nvSpPr>
        <p:spPr/>
        <p:txBody>
          <a:bodyPr/>
          <a:lstStyle/>
          <a:p>
            <a:r>
              <a:rPr lang="en-US" sz="3200" dirty="0"/>
              <a:t>Brake Timing Study - 2023</a:t>
            </a:r>
          </a:p>
        </p:txBody>
      </p:sp>
      <p:pic>
        <p:nvPicPr>
          <p:cNvPr id="10" name="Content Placeholder 9">
            <a:extLst>
              <a:ext uri="{FF2B5EF4-FFF2-40B4-BE49-F238E27FC236}">
                <a16:creationId xmlns:a16="http://schemas.microsoft.com/office/drawing/2014/main" id="{91445155-9DD6-43A2-A4BE-EA81459BCA2E}"/>
              </a:ext>
            </a:extLst>
          </p:cNvPr>
          <p:cNvPicPr>
            <a:picLocks noGrp="1" noChangeAspect="1"/>
          </p:cNvPicPr>
          <p:nvPr>
            <p:ph sz="quarter" idx="1"/>
          </p:nvPr>
        </p:nvPicPr>
        <p:blipFill rotWithShape="1">
          <a:blip r:embed="rId2" cstate="screen">
            <a:extLst>
              <a:ext uri="{28A0092B-C50C-407E-A947-70E740481C1C}">
                <a14:useLocalDpi xmlns:a14="http://schemas.microsoft.com/office/drawing/2010/main"/>
              </a:ext>
            </a:extLst>
          </a:blip>
          <a:srcRect/>
          <a:stretch/>
        </p:blipFill>
        <p:spPr>
          <a:xfrm>
            <a:off x="3395373" y="1578348"/>
            <a:ext cx="3279979" cy="1938170"/>
          </a:xfrm>
        </p:spPr>
      </p:pic>
      <p:pic>
        <p:nvPicPr>
          <p:cNvPr id="2" name="Content Placeholder 1">
            <a:extLst>
              <a:ext uri="{FF2B5EF4-FFF2-40B4-BE49-F238E27FC236}">
                <a16:creationId xmlns:a16="http://schemas.microsoft.com/office/drawing/2014/main" id="{578467F8-471B-4D20-9A25-E924CAB58B58}"/>
              </a:ext>
            </a:extLst>
          </p:cNvPr>
          <p:cNvPicPr>
            <a:picLocks noGrp="1" noChangeAspect="1"/>
          </p:cNvPicPr>
          <p:nvPr>
            <p:ph sz="quarter" idx="2"/>
          </p:nvPr>
        </p:nvPicPr>
        <p:blipFill rotWithShape="1">
          <a:blip r:embed="rId3" cstate="screen">
            <a:extLst>
              <a:ext uri="{28A0092B-C50C-407E-A947-70E740481C1C}">
                <a14:useLocalDpi xmlns:a14="http://schemas.microsoft.com/office/drawing/2010/main"/>
              </a:ext>
            </a:extLst>
          </a:blip>
          <a:srcRect/>
          <a:stretch/>
        </p:blipFill>
        <p:spPr>
          <a:xfrm>
            <a:off x="6988175" y="1514531"/>
            <a:ext cx="3081556" cy="1972196"/>
          </a:xfrm>
          <a:prstGeom prst="rect">
            <a:avLst/>
          </a:prstGeom>
        </p:spPr>
      </p:pic>
      <p:pic>
        <p:nvPicPr>
          <p:cNvPr id="6" name="Content Placeholder 5">
            <a:extLst>
              <a:ext uri="{FF2B5EF4-FFF2-40B4-BE49-F238E27FC236}">
                <a16:creationId xmlns:a16="http://schemas.microsoft.com/office/drawing/2014/main" id="{202AB2F0-51CE-47DB-A953-BFBD0C880B9A}"/>
              </a:ext>
            </a:extLst>
          </p:cNvPr>
          <p:cNvPicPr>
            <a:picLocks noGrp="1" noChangeAspect="1"/>
          </p:cNvPicPr>
          <p:nvPr>
            <p:ph sz="quarter" idx="3"/>
          </p:nvPr>
        </p:nvPicPr>
        <p:blipFill>
          <a:blip r:embed="rId4" cstate="screen">
            <a:extLst>
              <a:ext uri="{28A0092B-C50C-407E-A947-70E740481C1C}">
                <a14:useLocalDpi xmlns:a14="http://schemas.microsoft.com/office/drawing/2010/main"/>
              </a:ext>
            </a:extLst>
          </a:blip>
          <a:stretch>
            <a:fillRect/>
          </a:stretch>
        </p:blipFill>
        <p:spPr>
          <a:xfrm>
            <a:off x="3468775" y="3932239"/>
            <a:ext cx="3206577" cy="2471737"/>
          </a:xfrm>
          <a:prstGeom prst="rect">
            <a:avLst/>
          </a:prstGeom>
        </p:spPr>
      </p:pic>
      <p:pic>
        <p:nvPicPr>
          <p:cNvPr id="5" name="Content Placeholder 4">
            <a:extLst>
              <a:ext uri="{FF2B5EF4-FFF2-40B4-BE49-F238E27FC236}">
                <a16:creationId xmlns:a16="http://schemas.microsoft.com/office/drawing/2014/main" id="{C3F5BBC3-353E-4DF8-A483-854B926FF046}"/>
              </a:ext>
            </a:extLst>
          </p:cNvPr>
          <p:cNvPicPr>
            <a:picLocks noGrp="1" noChangeAspect="1"/>
          </p:cNvPicPr>
          <p:nvPr>
            <p:ph sz="quarter" idx="4"/>
          </p:nvPr>
        </p:nvPicPr>
        <p:blipFill rotWithShape="1">
          <a:blip r:embed="rId5" cstate="screen">
            <a:extLst>
              <a:ext uri="{28A0092B-C50C-407E-A947-70E740481C1C}">
                <a14:useLocalDpi xmlns:a14="http://schemas.microsoft.com/office/drawing/2010/main"/>
              </a:ext>
            </a:extLst>
          </a:blip>
          <a:srcRect/>
          <a:stretch/>
        </p:blipFill>
        <p:spPr>
          <a:xfrm>
            <a:off x="7411995" y="3932238"/>
            <a:ext cx="2386217" cy="2471737"/>
          </a:xfrm>
          <a:prstGeom prst="rect">
            <a:avLst/>
          </a:prstGeom>
        </p:spPr>
      </p:pic>
      <p:sp>
        <p:nvSpPr>
          <p:cNvPr id="11" name="TextBox 10">
            <a:extLst>
              <a:ext uri="{FF2B5EF4-FFF2-40B4-BE49-F238E27FC236}">
                <a16:creationId xmlns:a16="http://schemas.microsoft.com/office/drawing/2014/main" id="{9A318897-081B-4C3D-849E-E1BC474AD27E}"/>
              </a:ext>
            </a:extLst>
          </p:cNvPr>
          <p:cNvSpPr txBox="1"/>
          <p:nvPr/>
        </p:nvSpPr>
        <p:spPr>
          <a:xfrm>
            <a:off x="-56445" y="6211669"/>
            <a:ext cx="1159292" cy="646331"/>
          </a:xfrm>
          <a:prstGeom prst="rect">
            <a:avLst/>
          </a:prstGeom>
          <a:noFill/>
        </p:spPr>
        <p:txBody>
          <a:bodyPr wrap="none" rtlCol="0">
            <a:spAutoFit/>
          </a:bodyPr>
          <a:lstStyle/>
          <a:p>
            <a:pPr defTabSz="457200"/>
            <a:r>
              <a:rPr lang="en-US" dirty="0">
                <a:solidFill>
                  <a:srgbClr val="000000"/>
                </a:solidFill>
                <a:latin typeface="Arial"/>
              </a:rPr>
              <a:t>PE-09-23</a:t>
            </a:r>
          </a:p>
          <a:p>
            <a:pPr defTabSz="457200"/>
            <a:r>
              <a:rPr lang="en-US" dirty="0">
                <a:solidFill>
                  <a:srgbClr val="000000"/>
                </a:solidFill>
                <a:latin typeface="Arial"/>
              </a:rPr>
              <a:t>GA-06G</a:t>
            </a:r>
          </a:p>
        </p:txBody>
      </p:sp>
      <p:sp>
        <p:nvSpPr>
          <p:cNvPr id="12" name="TextBox 11">
            <a:extLst>
              <a:ext uri="{FF2B5EF4-FFF2-40B4-BE49-F238E27FC236}">
                <a16:creationId xmlns:a16="http://schemas.microsoft.com/office/drawing/2014/main" id="{B3505F0A-2CE7-4924-B24D-B792F968B572}"/>
              </a:ext>
            </a:extLst>
          </p:cNvPr>
          <p:cNvSpPr txBox="1"/>
          <p:nvPr/>
        </p:nvSpPr>
        <p:spPr>
          <a:xfrm>
            <a:off x="3322740" y="1578348"/>
            <a:ext cx="1995098" cy="369332"/>
          </a:xfrm>
          <a:prstGeom prst="rect">
            <a:avLst/>
          </a:prstGeom>
          <a:noFill/>
        </p:spPr>
        <p:txBody>
          <a:bodyPr wrap="none" rtlCol="0">
            <a:spAutoFit/>
          </a:bodyPr>
          <a:lstStyle/>
          <a:p>
            <a:pPr defTabSz="457200"/>
            <a:r>
              <a:rPr lang="en-US" dirty="0">
                <a:solidFill>
                  <a:srgbClr val="000000"/>
                </a:solidFill>
                <a:latin typeface="Arial"/>
              </a:rPr>
              <a:t>1 DAP (~20 HAP)</a:t>
            </a:r>
          </a:p>
        </p:txBody>
      </p:sp>
      <p:sp>
        <p:nvSpPr>
          <p:cNvPr id="3" name="TextBox 2">
            <a:extLst>
              <a:ext uri="{FF2B5EF4-FFF2-40B4-BE49-F238E27FC236}">
                <a16:creationId xmlns:a16="http://schemas.microsoft.com/office/drawing/2014/main" id="{F086151C-1CE8-4EC0-A618-B332DADBEBB2}"/>
              </a:ext>
            </a:extLst>
          </p:cNvPr>
          <p:cNvSpPr txBox="1"/>
          <p:nvPr/>
        </p:nvSpPr>
        <p:spPr>
          <a:xfrm>
            <a:off x="7057056" y="1514531"/>
            <a:ext cx="851515" cy="369332"/>
          </a:xfrm>
          <a:prstGeom prst="rect">
            <a:avLst/>
          </a:prstGeom>
          <a:noFill/>
        </p:spPr>
        <p:txBody>
          <a:bodyPr wrap="none" rtlCol="0">
            <a:spAutoFit/>
          </a:bodyPr>
          <a:lstStyle/>
          <a:p>
            <a:pPr defTabSz="457200"/>
            <a:r>
              <a:rPr lang="en-US" dirty="0">
                <a:solidFill>
                  <a:srgbClr val="000000"/>
                </a:solidFill>
                <a:latin typeface="Arial"/>
              </a:rPr>
              <a:t>3 DAP</a:t>
            </a:r>
          </a:p>
        </p:txBody>
      </p:sp>
      <p:sp>
        <p:nvSpPr>
          <p:cNvPr id="9" name="TextBox 8">
            <a:extLst>
              <a:ext uri="{FF2B5EF4-FFF2-40B4-BE49-F238E27FC236}">
                <a16:creationId xmlns:a16="http://schemas.microsoft.com/office/drawing/2014/main" id="{1A45CE86-BA87-4A75-B14B-D622AB2064D6}"/>
              </a:ext>
            </a:extLst>
          </p:cNvPr>
          <p:cNvSpPr txBox="1"/>
          <p:nvPr/>
        </p:nvSpPr>
        <p:spPr>
          <a:xfrm>
            <a:off x="3468775" y="3932238"/>
            <a:ext cx="851515" cy="369332"/>
          </a:xfrm>
          <a:prstGeom prst="rect">
            <a:avLst/>
          </a:prstGeom>
          <a:noFill/>
        </p:spPr>
        <p:txBody>
          <a:bodyPr wrap="none" rtlCol="0">
            <a:spAutoFit/>
          </a:bodyPr>
          <a:lstStyle/>
          <a:p>
            <a:pPr defTabSz="457200"/>
            <a:r>
              <a:rPr lang="en-US" dirty="0">
                <a:solidFill>
                  <a:srgbClr val="000000"/>
                </a:solidFill>
                <a:latin typeface="Arial"/>
              </a:rPr>
              <a:t>5 DAP</a:t>
            </a:r>
          </a:p>
        </p:txBody>
      </p:sp>
      <p:sp>
        <p:nvSpPr>
          <p:cNvPr id="7" name="TextBox 6">
            <a:extLst>
              <a:ext uri="{FF2B5EF4-FFF2-40B4-BE49-F238E27FC236}">
                <a16:creationId xmlns:a16="http://schemas.microsoft.com/office/drawing/2014/main" id="{ACA98D7B-A916-47DE-B8B0-18A0011916E5}"/>
              </a:ext>
            </a:extLst>
          </p:cNvPr>
          <p:cNvSpPr txBox="1"/>
          <p:nvPr/>
        </p:nvSpPr>
        <p:spPr>
          <a:xfrm>
            <a:off x="7411995" y="3932238"/>
            <a:ext cx="941283" cy="369332"/>
          </a:xfrm>
          <a:prstGeom prst="rect">
            <a:avLst/>
          </a:prstGeom>
          <a:noFill/>
        </p:spPr>
        <p:txBody>
          <a:bodyPr wrap="none" rtlCol="0">
            <a:spAutoFit/>
          </a:bodyPr>
          <a:lstStyle/>
          <a:p>
            <a:pPr defTabSz="457200"/>
            <a:r>
              <a:rPr lang="en-US" dirty="0">
                <a:solidFill>
                  <a:srgbClr val="000000"/>
                </a:solidFill>
                <a:latin typeface="Arial"/>
              </a:rPr>
              <a:t>7 DAP*</a:t>
            </a:r>
          </a:p>
        </p:txBody>
      </p:sp>
      <p:sp>
        <p:nvSpPr>
          <p:cNvPr id="8" name="Rectangle 7">
            <a:extLst>
              <a:ext uri="{FF2B5EF4-FFF2-40B4-BE49-F238E27FC236}">
                <a16:creationId xmlns:a16="http://schemas.microsoft.com/office/drawing/2014/main" id="{5A9CCE31-EF93-4051-915E-0446F9B12442}"/>
              </a:ext>
            </a:extLst>
          </p:cNvPr>
          <p:cNvSpPr/>
          <p:nvPr/>
        </p:nvSpPr>
        <p:spPr>
          <a:xfrm>
            <a:off x="2269067" y="6403975"/>
            <a:ext cx="9680222" cy="461665"/>
          </a:xfrm>
          <a:prstGeom prst="rect">
            <a:avLst/>
          </a:prstGeom>
        </p:spPr>
        <p:txBody>
          <a:bodyPr wrap="square">
            <a:spAutoFit/>
          </a:bodyPr>
          <a:lstStyle/>
          <a:p>
            <a:r>
              <a:rPr lang="en-US" sz="1200" dirty="0"/>
              <a:t>*7 DAP: 50% GROUND CRACKING; 2/20 PLANTS WERE 0.25" ABOVE GROUND; ROOT=2"; HYPOCOTYL=1"; EPICOTYL=0.25";</a:t>
            </a:r>
          </a:p>
          <a:p>
            <a:r>
              <a:rPr lang="en-US" sz="1200" dirty="0"/>
              <a:t>COTYLEDONS SPLIT; 90+% BELOW GROUND.</a:t>
            </a:r>
          </a:p>
        </p:txBody>
      </p:sp>
    </p:spTree>
    <p:extLst>
      <p:ext uri="{BB962C8B-B14F-4D97-AF65-F5344CB8AC3E}">
        <p14:creationId xmlns:p14="http://schemas.microsoft.com/office/powerpoint/2010/main" val="112936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0" y="0"/>
            <a:ext cx="12192000" cy="1065230"/>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10;&#10;Description automatically generated">
            <a:extLst>
              <a:ext uri="{FF2B5EF4-FFF2-40B4-BE49-F238E27FC236}">
                <a16:creationId xmlns:a16="http://schemas.microsoft.com/office/drawing/2014/main" id="{C63D735C-739C-4FC6-99F4-069B5E4E14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708" y="6179258"/>
            <a:ext cx="2207295" cy="585386"/>
          </a:xfrm>
          <a:prstGeom prst="rect">
            <a:avLst/>
          </a:prstGeom>
        </p:spPr>
      </p:pic>
    </p:spTree>
    <p:extLst>
      <p:ext uri="{BB962C8B-B14F-4D97-AF65-F5344CB8AC3E}">
        <p14:creationId xmlns:p14="http://schemas.microsoft.com/office/powerpoint/2010/main" val="300436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2C6602A6-8250-49C1-BDF3-0FEC8D389EBE}"/>
              </a:ext>
            </a:extLst>
          </p:cNvPr>
          <p:cNvSpPr txBox="1">
            <a:spLocks/>
          </p:cNvSpPr>
          <p:nvPr/>
        </p:nvSpPr>
        <p:spPr>
          <a:xfrm>
            <a:off x="-1" y="0"/>
            <a:ext cx="12192001" cy="1065230"/>
          </a:xfrm>
          <a:prstGeom prst="rect">
            <a:avLst/>
          </a:prstGeom>
          <a:solidFill>
            <a:srgbClr val="C00000"/>
          </a:solidFill>
          <a:ln>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a:t>
            </a:r>
          </a:p>
          <a:p>
            <a:pPr lvl="1"/>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stand 13 DAP following Brake @ 1, 3, 5, 7 DAP (2022-2023)</a:t>
            </a:r>
          </a:p>
        </p:txBody>
      </p:sp>
      <p:cxnSp>
        <p:nvCxnSpPr>
          <p:cNvPr id="27" name="Straight Connector 26">
            <a:extLst>
              <a:ext uri="{FF2B5EF4-FFF2-40B4-BE49-F238E27FC236}">
                <a16:creationId xmlns:a16="http://schemas.microsoft.com/office/drawing/2014/main" id="{9BA088B5-D000-4C63-B213-C3F62A6499C6}"/>
              </a:ext>
            </a:extLst>
          </p:cNvPr>
          <p:cNvCxnSpPr>
            <a:cxnSpLocks/>
          </p:cNvCxnSpPr>
          <p:nvPr/>
        </p:nvCxnSpPr>
        <p:spPr>
          <a:xfrm>
            <a:off x="0" y="107344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4722707E-ECF2-4FF9-AF05-B545C8DEB75F}"/>
              </a:ext>
            </a:extLst>
          </p:cNvPr>
          <p:cNvGraphicFramePr/>
          <p:nvPr>
            <p:extLst>
              <p:ext uri="{D42A27DB-BD31-4B8C-83A1-F6EECF244321}">
                <p14:modId xmlns:p14="http://schemas.microsoft.com/office/powerpoint/2010/main" val="3329211830"/>
              </p:ext>
            </p:extLst>
          </p:nvPr>
        </p:nvGraphicFramePr>
        <p:xfrm>
          <a:off x="2032000" y="1057024"/>
          <a:ext cx="8128000" cy="559066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picture containing text&#10;&#10;Description automatically generated">
            <a:extLst>
              <a:ext uri="{FF2B5EF4-FFF2-40B4-BE49-F238E27FC236}">
                <a16:creationId xmlns:a16="http://schemas.microsoft.com/office/drawing/2014/main" id="{C63D735C-739C-4FC6-99F4-069B5E4E14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7017" y="6179258"/>
            <a:ext cx="2207295" cy="585386"/>
          </a:xfrm>
          <a:prstGeom prst="rect">
            <a:avLst/>
          </a:prstGeom>
        </p:spPr>
      </p:pic>
      <p:sp>
        <p:nvSpPr>
          <p:cNvPr id="5" name="TextBox 4">
            <a:extLst>
              <a:ext uri="{FF2B5EF4-FFF2-40B4-BE49-F238E27FC236}">
                <a16:creationId xmlns:a16="http://schemas.microsoft.com/office/drawing/2014/main" id="{A822C14A-9B1B-4978-9095-8120DD28FEA3}"/>
              </a:ext>
            </a:extLst>
          </p:cNvPr>
          <p:cNvSpPr txBox="1"/>
          <p:nvPr/>
        </p:nvSpPr>
        <p:spPr>
          <a:xfrm>
            <a:off x="5860352" y="1274493"/>
            <a:ext cx="762359" cy="276999"/>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txBody>
          <a:bodyPr wrap="square" rtlCol="0">
            <a:spAutoFit/>
          </a:bodyPr>
          <a:lstStyle/>
          <a:p>
            <a:r>
              <a:rPr lang="en-U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0.68</a:t>
            </a:r>
          </a:p>
        </p:txBody>
      </p:sp>
      <p:sp>
        <p:nvSpPr>
          <p:cNvPr id="12" name="TextBox 11">
            <a:extLst>
              <a:ext uri="{FF2B5EF4-FFF2-40B4-BE49-F238E27FC236}">
                <a16:creationId xmlns:a16="http://schemas.microsoft.com/office/drawing/2014/main" id="{946EDF86-F0AF-4FA3-BC88-6CBFFAE8C2E5}"/>
              </a:ext>
            </a:extLst>
          </p:cNvPr>
          <p:cNvSpPr txBox="1"/>
          <p:nvPr/>
        </p:nvSpPr>
        <p:spPr>
          <a:xfrm>
            <a:off x="1" y="6581001"/>
            <a:ext cx="50474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*Columns with letter separation are significantly different at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0.1)</a:t>
            </a:r>
          </a:p>
        </p:txBody>
      </p:sp>
    </p:spTree>
    <p:extLst>
      <p:ext uri="{BB962C8B-B14F-4D97-AF65-F5344CB8AC3E}">
        <p14:creationId xmlns:p14="http://schemas.microsoft.com/office/powerpoint/2010/main" val="1383524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anuts">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eanu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eanut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anut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anut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anut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anu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anu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anu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5AC2BF877FD48A05FEDF2C6453981" ma:contentTypeVersion="19" ma:contentTypeDescription="Create a new document." ma:contentTypeScope="" ma:versionID="ce357b3fd03bfbaf988dbebf4bea9624">
  <xsd:schema xmlns:xsd="http://www.w3.org/2001/XMLSchema" xmlns:xs="http://www.w3.org/2001/XMLSchema" xmlns:p="http://schemas.microsoft.com/office/2006/metadata/properties" xmlns:ns1="http://schemas.microsoft.com/sharepoint/v3" xmlns:ns3="d2182f11-ec6d-4344-bcdd-126cac1ae7e5" xmlns:ns4="c613e7a6-ae2b-4057-9573-8cbc37370f0f" targetNamespace="http://schemas.microsoft.com/office/2006/metadata/properties" ma:root="true" ma:fieldsID="c123cb5254c67ec84bf25b7bffd623c6" ns1:_="" ns3:_="" ns4:_="">
    <xsd:import namespace="http://schemas.microsoft.com/sharepoint/v3"/>
    <xsd:import namespace="d2182f11-ec6d-4344-bcdd-126cac1ae7e5"/>
    <xsd:import namespace="c613e7a6-ae2b-4057-9573-8cbc37370f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1:_ip_UnifiedCompliancePolicyProperties" minOccurs="0"/>
                <xsd:element ref="ns1:_ip_UnifiedCompliancePolicyUIAction"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182f11-ec6d-4344-bcdd-126cac1ae7e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13e7a6-ae2b-4057-9573-8cbc37370f0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c613e7a6-ae2b-4057-9573-8cbc37370f0f" xsi:nil="true"/>
  </documentManagement>
</p:properties>
</file>

<file path=customXml/itemProps1.xml><?xml version="1.0" encoding="utf-8"?>
<ds:datastoreItem xmlns:ds="http://schemas.openxmlformats.org/officeDocument/2006/customXml" ds:itemID="{3DA64A99-D706-41FF-9801-C53810467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182f11-ec6d-4344-bcdd-126cac1ae7e5"/>
    <ds:schemaRef ds:uri="c613e7a6-ae2b-4057-9573-8cbc37370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4F9CEA-7197-4C2C-B238-A425F09E53A8}">
  <ds:schemaRefs>
    <ds:schemaRef ds:uri="http://schemas.microsoft.com/sharepoint/v3/contenttype/forms"/>
  </ds:schemaRefs>
</ds:datastoreItem>
</file>

<file path=customXml/itemProps3.xml><?xml version="1.0" encoding="utf-8"?>
<ds:datastoreItem xmlns:ds="http://schemas.openxmlformats.org/officeDocument/2006/customXml" ds:itemID="{A3C548D5-05C6-453D-9D14-823EF2394C07}">
  <ds:schemaRefs>
    <ds:schemaRef ds:uri="http://schemas.microsoft.com/office/2006/documentManagement/types"/>
    <ds:schemaRef ds:uri="http://schemas.openxmlformats.org/package/2006/metadata/core-properties"/>
    <ds:schemaRef ds:uri="http://purl.org/dc/elements/1.1/"/>
    <ds:schemaRef ds:uri="c613e7a6-ae2b-4057-9573-8cbc37370f0f"/>
    <ds:schemaRef ds:uri="http://schemas.microsoft.com/office/infopath/2007/PartnerControls"/>
    <ds:schemaRef ds:uri="d2182f11-ec6d-4344-bcdd-126cac1ae7e5"/>
    <ds:schemaRef ds:uri="http://schemas.microsoft.com/sharepoint/v3"/>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16843</TotalTime>
  <Words>1628</Words>
  <Application>Microsoft Office PowerPoint</Application>
  <PresentationFormat>Widescreen</PresentationFormat>
  <Paragraphs>327</Paragraphs>
  <Slides>31</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Times New Roman</vt:lpstr>
      <vt:lpstr>Wingdings</vt:lpstr>
      <vt:lpstr>Office Theme</vt:lpstr>
      <vt:lpstr>Peanuts</vt:lpstr>
      <vt:lpstr>Brake (fluridone) Application Timing in Peanut &amp; Peanut Response to Milestone (aminopyralid)  Nicholas Shay/Dr. Eric Prostko UGA Weed Science Update for County Extension Agents December 6, 2023</vt:lpstr>
      <vt:lpstr>PowerPoint Presentation</vt:lpstr>
      <vt:lpstr>PowerPoint Presentation</vt:lpstr>
      <vt:lpstr>PowerPoint Presentation</vt:lpstr>
      <vt:lpstr>PowerPoint Presentation</vt:lpstr>
      <vt:lpstr>Brake Timing - 2022</vt:lpstr>
      <vt:lpstr>Brake Timing Study - 2023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John Shay</dc:creator>
  <cp:lastModifiedBy>Eric P. Prostko</cp:lastModifiedBy>
  <cp:revision>207</cp:revision>
  <dcterms:created xsi:type="dcterms:W3CDTF">2022-11-29T13:40:43Z</dcterms:created>
  <dcterms:modified xsi:type="dcterms:W3CDTF">2023-11-21T13:34:35Z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0x0101006F65AC2BF877FD48A05FEDF2C6453981</vt:lpwstr>
  </property>
</Properties>
</file>