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43" r:id="rId5"/>
    <p:sldMasterId id="2147483776" r:id="rId6"/>
    <p:sldMasterId id="2147483789" r:id="rId7"/>
    <p:sldMasterId id="2147483807" r:id="rId8"/>
  </p:sldMasterIdLst>
  <p:notesMasterIdLst>
    <p:notesMasterId r:id="rId43"/>
  </p:notesMasterIdLst>
  <p:sldIdLst>
    <p:sldId id="813" r:id="rId9"/>
    <p:sldId id="259" r:id="rId10"/>
    <p:sldId id="1770" r:id="rId11"/>
    <p:sldId id="716" r:id="rId12"/>
    <p:sldId id="725" r:id="rId13"/>
    <p:sldId id="1769" r:id="rId14"/>
    <p:sldId id="750" r:id="rId15"/>
    <p:sldId id="737" r:id="rId16"/>
    <p:sldId id="745" r:id="rId17"/>
    <p:sldId id="746" r:id="rId18"/>
    <p:sldId id="744" r:id="rId19"/>
    <p:sldId id="307" r:id="rId20"/>
    <p:sldId id="747" r:id="rId21"/>
    <p:sldId id="749" r:id="rId22"/>
    <p:sldId id="748" r:id="rId23"/>
    <p:sldId id="861" r:id="rId24"/>
    <p:sldId id="677" r:id="rId25"/>
    <p:sldId id="769" r:id="rId26"/>
    <p:sldId id="755" r:id="rId27"/>
    <p:sldId id="765" r:id="rId28"/>
    <p:sldId id="766" r:id="rId29"/>
    <p:sldId id="767" r:id="rId30"/>
    <p:sldId id="768" r:id="rId31"/>
    <p:sldId id="292" r:id="rId32"/>
    <p:sldId id="939" r:id="rId33"/>
    <p:sldId id="298" r:id="rId34"/>
    <p:sldId id="714" r:id="rId35"/>
    <p:sldId id="958" r:id="rId36"/>
    <p:sldId id="712" r:id="rId37"/>
    <p:sldId id="303" r:id="rId38"/>
    <p:sldId id="682" r:id="rId39"/>
    <p:sldId id="711" r:id="rId40"/>
    <p:sldId id="304" r:id="rId41"/>
    <p:sldId id="299" r:id="rId42"/>
  </p:sldIdLst>
  <p:sldSz cx="9144000" cy="6858000" type="screen4x3"/>
  <p:notesSz cx="7102475" cy="9388475"/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77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P. Prostko" userId="57af0305-f4ff-4cda-9e98-7abbd193299d" providerId="ADAL" clId="{B3D1BFAF-D2D4-4FB1-B8BE-D7FFF647FEF1}"/>
    <pc:docChg chg="undo custSel addSld delSld modSld sldOrd delMainMaster">
      <pc:chgData name="Eric P. Prostko" userId="57af0305-f4ff-4cda-9e98-7abbd193299d" providerId="ADAL" clId="{B3D1BFAF-D2D4-4FB1-B8BE-D7FFF647FEF1}" dt="2022-10-28T14:20:43.873" v="371" actId="6549"/>
      <pc:docMkLst>
        <pc:docMk/>
      </pc:docMkLst>
      <pc:sldChg chg="add">
        <pc:chgData name="Eric P. Prostko" userId="57af0305-f4ff-4cda-9e98-7abbd193299d" providerId="ADAL" clId="{B3D1BFAF-D2D4-4FB1-B8BE-D7FFF647FEF1}" dt="2022-10-28T13:42:16.391" v="353"/>
        <pc:sldMkLst>
          <pc:docMk/>
          <pc:sldMk cId="1732007055" sldId="259"/>
        </pc:sldMkLst>
      </pc:sldChg>
      <pc:sldChg chg="add">
        <pc:chgData name="Eric P. Prostko" userId="57af0305-f4ff-4cda-9e98-7abbd193299d" providerId="ADAL" clId="{B3D1BFAF-D2D4-4FB1-B8BE-D7FFF647FEF1}" dt="2022-10-28T13:10:00.288" v="327"/>
        <pc:sldMkLst>
          <pc:docMk/>
          <pc:sldMk cId="4281527032" sldId="298"/>
        </pc:sldMkLst>
      </pc:sldChg>
      <pc:sldChg chg="add">
        <pc:chgData name="Eric P. Prostko" userId="57af0305-f4ff-4cda-9e98-7abbd193299d" providerId="ADAL" clId="{B3D1BFAF-D2D4-4FB1-B8BE-D7FFF647FEF1}" dt="2022-10-28T13:10:00.288" v="327"/>
        <pc:sldMkLst>
          <pc:docMk/>
          <pc:sldMk cId="773204411" sldId="299"/>
        </pc:sldMkLst>
      </pc:sldChg>
      <pc:sldChg chg="add ord">
        <pc:chgData name="Eric P. Prostko" userId="57af0305-f4ff-4cda-9e98-7abbd193299d" providerId="ADAL" clId="{B3D1BFAF-D2D4-4FB1-B8BE-D7FFF647FEF1}" dt="2022-10-28T14:16:05.270" v="358"/>
        <pc:sldMkLst>
          <pc:docMk/>
          <pc:sldMk cId="1749132688" sldId="303"/>
        </pc:sldMkLst>
      </pc:sldChg>
      <pc:sldChg chg="add">
        <pc:chgData name="Eric P. Prostko" userId="57af0305-f4ff-4cda-9e98-7abbd193299d" providerId="ADAL" clId="{B3D1BFAF-D2D4-4FB1-B8BE-D7FFF647FEF1}" dt="2022-10-28T13:10:00.288" v="327"/>
        <pc:sldMkLst>
          <pc:docMk/>
          <pc:sldMk cId="2456694393" sldId="304"/>
        </pc:sldMkLst>
      </pc:sldChg>
      <pc:sldChg chg="ord">
        <pc:chgData name="Eric P. Prostko" userId="57af0305-f4ff-4cda-9e98-7abbd193299d" providerId="ADAL" clId="{B3D1BFAF-D2D4-4FB1-B8BE-D7FFF647FEF1}" dt="2022-10-28T13:08:48.806" v="326"/>
        <pc:sldMkLst>
          <pc:docMk/>
          <pc:sldMk cId="100432820" sldId="307"/>
        </pc:sldMkLst>
      </pc:sldChg>
      <pc:sldChg chg="modSp add">
        <pc:chgData name="Eric P. Prostko" userId="57af0305-f4ff-4cda-9e98-7abbd193299d" providerId="ADAL" clId="{B3D1BFAF-D2D4-4FB1-B8BE-D7FFF647FEF1}" dt="2022-10-28T14:14:57.092" v="357" actId="113"/>
        <pc:sldMkLst>
          <pc:docMk/>
          <pc:sldMk cId="1313198310" sldId="677"/>
        </pc:sldMkLst>
        <pc:graphicFrameChg chg="modGraphic">
          <ac:chgData name="Eric P. Prostko" userId="57af0305-f4ff-4cda-9e98-7abbd193299d" providerId="ADAL" clId="{B3D1BFAF-D2D4-4FB1-B8BE-D7FFF647FEF1}" dt="2022-10-28T14:14:57.092" v="357" actId="113"/>
          <ac:graphicFrameMkLst>
            <pc:docMk/>
            <pc:sldMk cId="1313198310" sldId="677"/>
            <ac:graphicFrameMk id="7" creationId="{323ABAD4-AB73-4D91-88F2-13543094FE80}"/>
          </ac:graphicFrameMkLst>
        </pc:graphicFrameChg>
      </pc:sldChg>
      <pc:sldChg chg="add ord">
        <pc:chgData name="Eric P. Prostko" userId="57af0305-f4ff-4cda-9e98-7abbd193299d" providerId="ADAL" clId="{B3D1BFAF-D2D4-4FB1-B8BE-D7FFF647FEF1}" dt="2022-10-28T13:41:24.039" v="351"/>
        <pc:sldMkLst>
          <pc:docMk/>
          <pc:sldMk cId="1469818576" sldId="682"/>
        </pc:sldMkLst>
      </pc:sldChg>
      <pc:sldChg chg="add">
        <pc:chgData name="Eric P. Prostko" userId="57af0305-f4ff-4cda-9e98-7abbd193299d" providerId="ADAL" clId="{B3D1BFAF-D2D4-4FB1-B8BE-D7FFF647FEF1}" dt="2022-10-28T13:10:00.288" v="327"/>
        <pc:sldMkLst>
          <pc:docMk/>
          <pc:sldMk cId="352534915" sldId="711"/>
        </pc:sldMkLst>
      </pc:sldChg>
      <pc:sldChg chg="add ord">
        <pc:chgData name="Eric P. Prostko" userId="57af0305-f4ff-4cda-9e98-7abbd193299d" providerId="ADAL" clId="{B3D1BFAF-D2D4-4FB1-B8BE-D7FFF647FEF1}" dt="2022-10-28T13:12:29.317" v="335"/>
        <pc:sldMkLst>
          <pc:docMk/>
          <pc:sldMk cId="0" sldId="712"/>
        </pc:sldMkLst>
      </pc:sldChg>
      <pc:sldChg chg="add ord">
        <pc:chgData name="Eric P. Prostko" userId="57af0305-f4ff-4cda-9e98-7abbd193299d" providerId="ADAL" clId="{B3D1BFAF-D2D4-4FB1-B8BE-D7FFF647FEF1}" dt="2022-10-28T13:12:20.339" v="332"/>
        <pc:sldMkLst>
          <pc:docMk/>
          <pc:sldMk cId="233616891" sldId="714"/>
        </pc:sldMkLst>
      </pc:sldChg>
      <pc:sldChg chg="ord">
        <pc:chgData name="Eric P. Prostko" userId="57af0305-f4ff-4cda-9e98-7abbd193299d" providerId="ADAL" clId="{B3D1BFAF-D2D4-4FB1-B8BE-D7FFF647FEF1}" dt="2022-10-28T13:01:09.003" v="259"/>
        <pc:sldMkLst>
          <pc:docMk/>
          <pc:sldMk cId="3309901958" sldId="716"/>
        </pc:sldMkLst>
      </pc:sldChg>
      <pc:sldChg chg="ord">
        <pc:chgData name="Eric P. Prostko" userId="57af0305-f4ff-4cda-9e98-7abbd193299d" providerId="ADAL" clId="{B3D1BFAF-D2D4-4FB1-B8BE-D7FFF647FEF1}" dt="2022-10-28T12:58:29.542" v="205"/>
        <pc:sldMkLst>
          <pc:docMk/>
          <pc:sldMk cId="828193170" sldId="725"/>
        </pc:sldMkLst>
      </pc:sldChg>
      <pc:sldChg chg="modSp">
        <pc:chgData name="Eric P. Prostko" userId="57af0305-f4ff-4cda-9e98-7abbd193299d" providerId="ADAL" clId="{B3D1BFAF-D2D4-4FB1-B8BE-D7FFF647FEF1}" dt="2022-10-28T14:14:28.204" v="356" actId="6549"/>
        <pc:sldMkLst>
          <pc:docMk/>
          <pc:sldMk cId="1646306541" sldId="813"/>
        </pc:sldMkLst>
        <pc:spChg chg="mod">
          <ac:chgData name="Eric P. Prostko" userId="57af0305-f4ff-4cda-9e98-7abbd193299d" providerId="ADAL" clId="{B3D1BFAF-D2D4-4FB1-B8BE-D7FFF647FEF1}" dt="2022-10-28T14:14:28.204" v="356" actId="6549"/>
          <ac:spMkLst>
            <pc:docMk/>
            <pc:sldMk cId="1646306541" sldId="813"/>
            <ac:spMk id="164866" creationId="{00000000-0000-0000-0000-000000000000}"/>
          </ac:spMkLst>
        </pc:spChg>
      </pc:sldChg>
      <pc:sldChg chg="add del">
        <pc:chgData name="Eric P. Prostko" userId="57af0305-f4ff-4cda-9e98-7abbd193299d" providerId="ADAL" clId="{B3D1BFAF-D2D4-4FB1-B8BE-D7FFF647FEF1}" dt="2022-10-28T13:15:58.979" v="350"/>
        <pc:sldMkLst>
          <pc:docMk/>
          <pc:sldMk cId="2118319968" sldId="939"/>
        </pc:sldMkLst>
      </pc:sldChg>
      <pc:sldChg chg="modSp ord">
        <pc:chgData name="Eric P. Prostko" userId="57af0305-f4ff-4cda-9e98-7abbd193299d" providerId="ADAL" clId="{B3D1BFAF-D2D4-4FB1-B8BE-D7FFF647FEF1}" dt="2022-10-28T14:20:43.873" v="371" actId="6549"/>
        <pc:sldMkLst>
          <pc:docMk/>
          <pc:sldMk cId="573674255" sldId="958"/>
        </pc:sldMkLst>
        <pc:spChg chg="mod">
          <ac:chgData name="Eric P. Prostko" userId="57af0305-f4ff-4cda-9e98-7abbd193299d" providerId="ADAL" clId="{B3D1BFAF-D2D4-4FB1-B8BE-D7FFF647FEF1}" dt="2022-10-28T14:20:43.873" v="371" actId="6549"/>
          <ac:spMkLst>
            <pc:docMk/>
            <pc:sldMk cId="573674255" sldId="958"/>
            <ac:spMk id="2" creationId="{CA550E35-BCF5-46FF-A7C6-B1B9401B4BC0}"/>
          </ac:spMkLst>
        </pc:spChg>
      </pc:sldChg>
      <pc:sldChg chg="modSp add modTransition">
        <pc:chgData name="Eric P. Prostko" userId="57af0305-f4ff-4cda-9e98-7abbd193299d" providerId="ADAL" clId="{B3D1BFAF-D2D4-4FB1-B8BE-D7FFF647FEF1}" dt="2022-10-28T13:03:04.063" v="271" actId="207"/>
        <pc:sldMkLst>
          <pc:docMk/>
          <pc:sldMk cId="974483169" sldId="1770"/>
        </pc:sldMkLst>
        <pc:spChg chg="mod">
          <ac:chgData name="Eric P. Prostko" userId="57af0305-f4ff-4cda-9e98-7abbd193299d" providerId="ADAL" clId="{B3D1BFAF-D2D4-4FB1-B8BE-D7FFF647FEF1}" dt="2022-10-28T13:02:49.463" v="268" actId="207"/>
          <ac:spMkLst>
            <pc:docMk/>
            <pc:sldMk cId="974483169" sldId="1770"/>
            <ac:spMk id="6" creationId="{A2C1497F-6291-4CEF-AA97-3A3A66FC132F}"/>
          </ac:spMkLst>
        </pc:spChg>
        <pc:spChg chg="mod">
          <ac:chgData name="Eric P. Prostko" userId="57af0305-f4ff-4cda-9e98-7abbd193299d" providerId="ADAL" clId="{B3D1BFAF-D2D4-4FB1-B8BE-D7FFF647FEF1}" dt="2022-10-28T13:02:56.066" v="269" actId="207"/>
          <ac:spMkLst>
            <pc:docMk/>
            <pc:sldMk cId="974483169" sldId="1770"/>
            <ac:spMk id="11" creationId="{6E1752CD-6BF5-4E5C-8742-360F11D1F792}"/>
          </ac:spMkLst>
        </pc:spChg>
        <pc:spChg chg="mod">
          <ac:chgData name="Eric P. Prostko" userId="57af0305-f4ff-4cda-9e98-7abbd193299d" providerId="ADAL" clId="{B3D1BFAF-D2D4-4FB1-B8BE-D7FFF647FEF1}" dt="2022-10-28T13:03:00.077" v="270" actId="207"/>
          <ac:spMkLst>
            <pc:docMk/>
            <pc:sldMk cId="974483169" sldId="1770"/>
            <ac:spMk id="13" creationId="{6200C8A4-6BAA-423A-BB81-7AD22CB201DA}"/>
          </ac:spMkLst>
        </pc:spChg>
        <pc:spChg chg="mod">
          <ac:chgData name="Eric P. Prostko" userId="57af0305-f4ff-4cda-9e98-7abbd193299d" providerId="ADAL" clId="{B3D1BFAF-D2D4-4FB1-B8BE-D7FFF647FEF1}" dt="2022-10-28T13:03:04.063" v="271" actId="207"/>
          <ac:spMkLst>
            <pc:docMk/>
            <pc:sldMk cId="974483169" sldId="1770"/>
            <ac:spMk id="14" creationId="{72E92494-0937-477B-B387-F561541B5588}"/>
          </ac:spMkLst>
        </pc:spChg>
      </pc:sldChg>
      <pc:sldMasterChg chg="delSldLayout">
        <pc:chgData name="Eric P. Prostko" userId="57af0305-f4ff-4cda-9e98-7abbd193299d" providerId="ADAL" clId="{B3D1BFAF-D2D4-4FB1-B8BE-D7FFF647FEF1}" dt="2022-10-28T13:00:55.490" v="248" actId="2696"/>
        <pc:sldMasterMkLst>
          <pc:docMk/>
          <pc:sldMasterMk cId="1312578276" sldId="2147483743"/>
        </pc:sldMasterMkLst>
      </pc:sldMasterChg>
    </pc:docChg>
  </pc:docChgLst>
  <pc:docChgLst>
    <pc:chgData name="Eric P. Prostko" userId="57af0305-f4ff-4cda-9e98-7abbd193299d" providerId="ADAL" clId="{11389CF8-BB06-44D1-A505-7D64A23F2CF6}"/>
    <pc:docChg chg="undo custSel addSld modSld sldOrd">
      <pc:chgData name="Eric P. Prostko" userId="57af0305-f4ff-4cda-9e98-7abbd193299d" providerId="ADAL" clId="{11389CF8-BB06-44D1-A505-7D64A23F2CF6}" dt="2022-11-21T18:23:11.814" v="263"/>
      <pc:docMkLst>
        <pc:docMk/>
      </pc:docMkLst>
      <pc:sldChg chg="modSp add">
        <pc:chgData name="Eric P. Prostko" userId="57af0305-f4ff-4cda-9e98-7abbd193299d" providerId="ADAL" clId="{11389CF8-BB06-44D1-A505-7D64A23F2CF6}" dt="2022-11-21T16:34:24.525" v="259" actId="255"/>
        <pc:sldMkLst>
          <pc:docMk/>
          <pc:sldMk cId="4151391465" sldId="292"/>
        </pc:sldMkLst>
        <pc:spChg chg="mod">
          <ac:chgData name="Eric P. Prostko" userId="57af0305-f4ff-4cda-9e98-7abbd193299d" providerId="ADAL" clId="{11389CF8-BB06-44D1-A505-7D64A23F2CF6}" dt="2022-11-21T14:27:02.229" v="48" actId="20577"/>
          <ac:spMkLst>
            <pc:docMk/>
            <pc:sldMk cId="4151391465" sldId="292"/>
            <ac:spMk id="2" creationId="{00000000-0000-0000-0000-000000000000}"/>
          </ac:spMkLst>
        </pc:spChg>
        <pc:spChg chg="mod">
          <ac:chgData name="Eric P. Prostko" userId="57af0305-f4ff-4cda-9e98-7abbd193299d" providerId="ADAL" clId="{11389CF8-BB06-44D1-A505-7D64A23F2CF6}" dt="2022-11-21T16:34:24.525" v="259" actId="255"/>
          <ac:spMkLst>
            <pc:docMk/>
            <pc:sldMk cId="4151391465" sldId="292"/>
            <ac:spMk id="5" creationId="{00000000-0000-0000-0000-000000000000}"/>
          </ac:spMkLst>
        </pc:spChg>
      </pc:sldChg>
      <pc:sldChg chg="ord">
        <pc:chgData name="Eric P. Prostko" userId="57af0305-f4ff-4cda-9e98-7abbd193299d" providerId="ADAL" clId="{11389CF8-BB06-44D1-A505-7D64A23F2CF6}" dt="2022-11-21T16:26:49.809" v="226"/>
        <pc:sldMkLst>
          <pc:docMk/>
          <pc:sldMk cId="100432820" sldId="307"/>
        </pc:sldMkLst>
      </pc:sldChg>
      <pc:sldChg chg="ord">
        <pc:chgData name="Eric P. Prostko" userId="57af0305-f4ff-4cda-9e98-7abbd193299d" providerId="ADAL" clId="{11389CF8-BB06-44D1-A505-7D64A23F2CF6}" dt="2022-11-21T16:26:26.856" v="225"/>
        <pc:sldMkLst>
          <pc:docMk/>
          <pc:sldMk cId="1313198310" sldId="677"/>
        </pc:sldMkLst>
      </pc:sldChg>
      <pc:sldChg chg="ord">
        <pc:chgData name="Eric P. Prostko" userId="57af0305-f4ff-4cda-9e98-7abbd193299d" providerId="ADAL" clId="{11389CF8-BB06-44D1-A505-7D64A23F2CF6}" dt="2022-11-21T18:23:11.814" v="263"/>
        <pc:sldMkLst>
          <pc:docMk/>
          <pc:sldMk cId="0" sldId="712"/>
        </pc:sldMkLst>
      </pc:sldChg>
      <pc:sldChg chg="ord">
        <pc:chgData name="Eric P. Prostko" userId="57af0305-f4ff-4cda-9e98-7abbd193299d" providerId="ADAL" clId="{11389CF8-BB06-44D1-A505-7D64A23F2CF6}" dt="2022-11-21T16:27:47.539" v="228"/>
        <pc:sldMkLst>
          <pc:docMk/>
          <pc:sldMk cId="2685825618" sldId="744"/>
        </pc:sldMkLst>
      </pc:sldChg>
      <pc:sldChg chg="ord">
        <pc:chgData name="Eric P. Prostko" userId="57af0305-f4ff-4cda-9e98-7abbd193299d" providerId="ADAL" clId="{11389CF8-BB06-44D1-A505-7D64A23F2CF6}" dt="2022-11-21T16:27:35.167" v="227"/>
        <pc:sldMkLst>
          <pc:docMk/>
          <pc:sldMk cId="3924701738" sldId="748"/>
        </pc:sldMkLst>
      </pc:sldChg>
      <pc:sldChg chg="modSp">
        <pc:chgData name="Eric P. Prostko" userId="57af0305-f4ff-4cda-9e98-7abbd193299d" providerId="ADAL" clId="{11389CF8-BB06-44D1-A505-7D64A23F2CF6}" dt="2022-11-21T18:22:21.832" v="262" actId="207"/>
        <pc:sldMkLst>
          <pc:docMk/>
          <pc:sldMk cId="4032635652" sldId="1769"/>
        </pc:sldMkLst>
        <pc:graphicFrameChg chg="mod">
          <ac:chgData name="Eric P. Prostko" userId="57af0305-f4ff-4cda-9e98-7abbd193299d" providerId="ADAL" clId="{11389CF8-BB06-44D1-A505-7D64A23F2CF6}" dt="2022-11-21T18:22:21.832" v="262" actId="207"/>
          <ac:graphicFrameMkLst>
            <pc:docMk/>
            <pc:sldMk cId="4032635652" sldId="1769"/>
            <ac:graphicFrameMk id="6" creationId="{C1A1277D-60D4-4C3A-8BDF-405A46F43B2C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Treatment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 PRE</c:v>
                </c:pt>
                <c:pt idx="1">
                  <c:v>Warrant 3ME @ 48 oz/A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211</c:v>
                </c:pt>
                <c:pt idx="1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9D-40A5-90A8-86ED39AF62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1821952"/>
        <c:axId val="770727640"/>
      </c:barChart>
      <c:catAx>
        <c:axId val="46182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0727640"/>
        <c:crosses val="autoZero"/>
        <c:auto val="1"/>
        <c:lblAlgn val="ctr"/>
        <c:lblOffset val="100"/>
        <c:noMultiLvlLbl val="0"/>
      </c:catAx>
      <c:valAx>
        <c:axId val="770727640"/>
        <c:scaling>
          <c:orientation val="minMax"/>
          <c:max val="22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821952"/>
        <c:crosses val="autoZero"/>
        <c:crossBetween val="between"/>
        <c:majorUnit val="45"/>
      </c:valAx>
      <c:spPr>
        <a:solidFill>
          <a:schemeClr val="tx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A227113-927D-489E-88EB-18CB5428D83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6E4F9AF-F571-4BFE-A355-4EBBFA50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5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D7FFC-6CB0-4B09-88E0-66A591A91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62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6" y="963617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6" y="2547964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2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51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8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1279336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5"/>
            <a:ext cx="2127250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4" y="138115"/>
            <a:ext cx="6232525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8850825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2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0896408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2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323556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2" y="1239842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2" y="3743330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618509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2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7072009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42"/>
            <a:ext cx="4144962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30"/>
            <a:ext cx="4144962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82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5157119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2" y="1239842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2" y="3743330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7176228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7" y="138115"/>
            <a:ext cx="8512175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346968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82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17303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3294398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6" y="963615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6" y="2547952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2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45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0714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604691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422827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1632037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2087266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838444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5585176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502105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9037083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416483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586753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8466446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58211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2513937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8734301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7574469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40"/>
            <a:ext cx="4144962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8"/>
            <a:ext cx="4144962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799953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4448614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7" y="138113"/>
            <a:ext cx="8512175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2561112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015299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3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2" y="1239838"/>
            <a:ext cx="4144963" cy="48561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144299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033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5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15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583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49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10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30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946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18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74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733724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7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2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7" y="3932243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2" y="3932243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3527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49BD89-074D-422F-B1E4-57E2543E04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9B4C0-4DE2-46E2-8848-A414F6C9B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7D2AA1-0335-4D98-8640-5FB9E78DC6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F1596-4174-436D-ACA4-729F5518F9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9548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C4E3D9-3BEA-48A5-BA40-729A27099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EC1E13-524C-417B-9D05-21C3E6813C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759069-5793-4C50-AF3D-863E475295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94E5D-8EE8-4D77-B222-A36C7366A9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2212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BD20D0-4CA4-4C67-B5C2-2D0603F13A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305474-D523-4A02-B4EA-B7F37D32AB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B412BE-3E0D-4A41-B814-17957E8823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DB975E-D732-4E6B-92A1-790C29D8AD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96586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7025"/>
            <a:ext cx="4038600" cy="453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7025"/>
            <a:ext cx="4038600" cy="453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A7850C-9B5A-4504-BE11-C30AF91CB5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8208E9-07F0-4CDC-968D-D2BE8594A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22E843-2095-4D5E-ACCF-1D353EFE2C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7C161-518E-4EA5-98B6-48FDE77231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62935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DD4C91-13B8-4617-B570-DE92F0CA2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3B2EF8-C5EE-4064-9938-445225C762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B2971C-FDC7-42D4-BE1C-3F3B15B37B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42E8B-C045-4C99-88F4-10789298D2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21729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3ABFD8-CC52-42F8-AA5A-A7AC04840B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95A7756-8423-4D8C-9F2E-B41A60187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C62D15-12A4-45C7-9489-84B0B93ED1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6324C-1E2D-4E30-8BCA-10F12FE30B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03875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A30F8DC-FC39-4798-8CED-374EE94ED8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3442D0-BA61-4C17-BAF1-5BDE8BDF3B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03EDDB1-BB9D-4D94-A47E-7216D97BE3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522FE-21E5-4170-878D-286B1B5507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50399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DD2F8-BE04-4780-9040-389F7AA0AD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980E33-405B-4D53-930D-F3FC6EFC9A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A9148-D123-4278-98FB-6BC0EA2B38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8428-A5D9-42D3-98BA-3C91BE28D7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10847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94BC54-6078-40A1-BF2A-E654D54E9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639458-6E68-43DB-AF09-BAC95BCD39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7EEC46-A2B6-41CC-9A24-AB71869FE5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C380A-9AB4-4203-8B83-9ACE10FFC1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5706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7131645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885219-1705-416C-9B6E-0E9672ED7E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629DA5-6E14-457A-8E64-0EBB2330DE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83FCFB-3F91-4F00-9584-5256A7912C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31684-E292-4E8B-B39B-9BC639E592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46534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6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572477-58BA-448C-9D7D-06DA39D8DA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D10237-793B-42BA-9BB2-7E1F7C3390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A44F37-0B2C-4C6D-AD09-67647588F0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1EECF-E886-4BB4-A9DC-30A35DFF38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28530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597025"/>
            <a:ext cx="4038600" cy="45323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97025"/>
            <a:ext cx="4038600" cy="4532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0438F8-02CE-403A-83B2-E01CA0CEAD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31B0C7-56DF-47C2-84BB-AA525AA63F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5CCAF1-0B93-4B28-877D-2AECF2A2CC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A2A401-6516-47C9-8EF7-E765902884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27539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3050"/>
            <a:ext cx="8229600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97025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97025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127343-67EE-4008-A0AB-2CC9450C85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D840B24-67EA-4AA1-AC69-DF92E20FB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BA749A3-E84B-4ECC-9B57-ABFC0FD70E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73C94-F592-4FAB-BDEF-09E7C57306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03301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97025"/>
            <a:ext cx="4038600" cy="4532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597025"/>
            <a:ext cx="4038600" cy="45323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F65684-F669-4920-B9F4-BCD72561FB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6338C0-925A-4C6E-957A-9FDDBBF974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B785F-3980-4174-84ED-8B060D906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66B112-AE44-4E9D-B3BF-B90DD650F8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13557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597025"/>
            <a:ext cx="8229600" cy="45323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785393-2023-45F2-AF03-442E43B22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83CE77-CDFE-433D-971E-9A9D610704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49C02F-AB42-416A-A08F-2745532100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E2A21-04BA-4EB2-9A01-7A5FAEC51F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80771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97025"/>
            <a:ext cx="4038600" cy="4532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7025"/>
            <a:ext cx="4038600" cy="4532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F067C3-6091-4F48-B680-7D71D49702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D74C9-5EEE-4D13-A915-475FDDA79C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96E442-7748-4F54-8CE8-175A120B9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616977-7A46-4201-8883-6CA68D1808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54570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7025"/>
            <a:ext cx="4038600" cy="4532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97025"/>
            <a:ext cx="4038600" cy="4532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CBE392-D242-4A43-A111-7D2D75470D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AD6DD9-46CC-465C-B98A-277BF55E1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1B4734-BAE1-4302-8198-E20E21D86E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519927-16BA-4072-88A9-819744791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97247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4DEC0-9D29-41DA-A9DD-7517F8FB5B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17173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5BE4E-B40C-4BDE-8ABB-738692BD30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736077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0034239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A48E7-B7BB-43C9-9C74-212C2A2920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24905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41DAF-7EDC-4B12-B624-1AB520D138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285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10352-3ED1-4040-A5BB-819164470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69898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EA35D-6213-4CBB-9F55-E8CF941A9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93600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7A1B5-F796-46B5-956F-4FFB8D0C5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57681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F5E2F-C5BE-4C8B-B0DB-79DE0023D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62593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57742-A4A5-4232-AB59-92AD8135EF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24790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38676-584B-4339-942A-28CAFB3FC0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5286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FC769-0BE5-4777-8FE1-979D0CB43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19678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7535F1-4128-4258-8E6D-02030ED88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35302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2631081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03DB8DD-A984-4C49-9408-800CB9ED85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25627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A11E48-3E90-4597-ABFA-FC1D6BC1D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47676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95CCF5-94D8-48F2-81DE-5E405DBC3A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88913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6C0EED-0E5F-4824-80E6-9BD40879F6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00911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120426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1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7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301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100">
          <a:solidFill>
            <a:srgbClr val="FFFFFF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rgbClr val="FFFFFF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FFFF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1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6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257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9464EF-AFE1-46A0-BF14-A9E79CA3A9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9600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11" rIns="91414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FD8C01E-9A9C-4FE7-9132-6DE95F47A9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7025"/>
            <a:ext cx="8229600" cy="453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11" rIns="91414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162FE92-F1F0-4713-981C-DFEBB883945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67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11" rIns="91414" bIns="4571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3A89ED-0CF1-48D8-B88D-FD227710829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8400"/>
            <a:ext cx="28987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11" rIns="91414" bIns="45711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9CB8A2C-B228-4B9C-B028-615EAEDEC2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0025" y="6248400"/>
            <a:ext cx="21367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11" rIns="91414" bIns="4571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6C253C52-2191-459C-B746-3E331E9669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3248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9pPr>
    </p:titleStyle>
    <p:bodyStyle>
      <a:lvl1pPr marL="346075" indent="-346075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6125" indent="-2921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146175" indent="-231775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600200" indent="-231775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060575" indent="-230188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517775" indent="-230188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2974975" indent="-230188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432175" indent="-230188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889375" indent="-230188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0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5E33BBD-4562-4593-B7CB-4FA5ED1C7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96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.xml"/><Relationship Id="rId4" Type="http://schemas.openxmlformats.org/officeDocument/2006/relationships/hyperlink" Target="mailto:eprostko@uga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08968" y="657446"/>
            <a:ext cx="3623930" cy="1470025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rgbClr val="FFFF00"/>
                </a:solidFill>
              </a:rPr>
              <a:t>2023 Field Corn</a:t>
            </a:r>
            <a:br>
              <a:rPr lang="en-US" altLang="en-US" sz="3200" dirty="0">
                <a:solidFill>
                  <a:srgbClr val="FFFF00"/>
                </a:solidFill>
              </a:rPr>
            </a:br>
            <a:r>
              <a:rPr lang="en-US" altLang="en-US" sz="3200" dirty="0">
                <a:solidFill>
                  <a:srgbClr val="FFFF00"/>
                </a:solidFill>
              </a:rPr>
              <a:t>Weed Control Update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14870" y="2229292"/>
            <a:ext cx="8686800" cy="698500"/>
          </a:xfrm>
        </p:spPr>
        <p:txBody>
          <a:bodyPr/>
          <a:lstStyle/>
          <a:p>
            <a:pPr algn="ctr" eaLnBrk="1" hangingPunct="1"/>
            <a:r>
              <a:rPr lang="en-US" altLang="en-US" sz="2000" dirty="0"/>
              <a:t>Eric P. Prostko</a:t>
            </a:r>
          </a:p>
          <a:p>
            <a:pPr algn="ctr" eaLnBrk="1" hangingPunct="1"/>
            <a:r>
              <a:rPr lang="en-US" altLang="en-US" sz="2000" dirty="0"/>
              <a:t>Extension Weed Specialist</a:t>
            </a:r>
          </a:p>
          <a:p>
            <a:pPr algn="ctr" eaLnBrk="1" hangingPunct="1"/>
            <a:r>
              <a:rPr lang="en-US" altLang="en-US" sz="2000" dirty="0"/>
              <a:t>Dept. Crop &amp; Soil Sciences</a:t>
            </a:r>
          </a:p>
        </p:txBody>
      </p:sp>
      <p:pic>
        <p:nvPicPr>
          <p:cNvPr id="1026" name="Picture 2" descr="C:\Users\eprostko\AppData\Local\Temp\Temp1_CAES Formal.zip\Formal\JPG\CAES-FS-F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4482" y="3564905"/>
            <a:ext cx="2447575" cy="9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06541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206EDF-47FB-4D2B-87F9-946352A22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Shieldex @ 1.0 oz/A + Roundup P-Max3 @ 22 oz/A + </a:t>
            </a:r>
            <a:r>
              <a:rPr lang="en-US" sz="2400" dirty="0" err="1"/>
              <a:t>Aatrex</a:t>
            </a:r>
            <a:r>
              <a:rPr lang="en-US" sz="2400" dirty="0"/>
              <a:t> @ 32 oz/A + Grounded @ 16 oz/A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F36A24-8A44-49A8-AF17-930D91F6D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34" y="1239838"/>
            <a:ext cx="6474882" cy="4856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D56709-6068-48A6-B62C-B875956DD476}"/>
              </a:ext>
            </a:extLst>
          </p:cNvPr>
          <p:cNvSpPr txBox="1"/>
          <p:nvPr/>
        </p:nvSpPr>
        <p:spPr>
          <a:xfrm>
            <a:off x="0" y="6142092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CN-02-22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May 4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14 DAT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9BF4E6-4755-4FDB-A6D3-5D5DCE8AC2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307" y="5657676"/>
            <a:ext cx="695301" cy="3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42370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8B2EE1-2A27-44B7-9796-83796B9A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E058857-3897-4D3D-BD11-B79428FB87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28E2025-B85E-4391-8833-CEA517B446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D20A49-B0C9-4FAD-9BC6-44F93B7B4275}"/>
              </a:ext>
            </a:extLst>
          </p:cNvPr>
          <p:cNvSpPr txBox="1"/>
          <p:nvPr/>
        </p:nvSpPr>
        <p:spPr>
          <a:xfrm>
            <a:off x="0" y="6209878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CN-04-22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May 4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14 DAT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DFEC0-5752-4AB4-8B41-C9737D9C0A1D}"/>
              </a:ext>
            </a:extLst>
          </p:cNvPr>
          <p:cNvSpPr txBox="1"/>
          <p:nvPr/>
        </p:nvSpPr>
        <p:spPr>
          <a:xfrm>
            <a:off x="2118731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62D00-2D56-457C-907E-F19F5C177253}"/>
              </a:ext>
            </a:extLst>
          </p:cNvPr>
          <p:cNvSpPr txBox="1"/>
          <p:nvPr/>
        </p:nvSpPr>
        <p:spPr>
          <a:xfrm>
            <a:off x="5364500" y="5888260"/>
            <a:ext cx="3077829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FF00"/>
                </a:solidFill>
              </a:rPr>
              <a:t>Empyros</a:t>
            </a:r>
            <a:r>
              <a:rPr lang="en-US" sz="1400" dirty="0">
                <a:solidFill>
                  <a:srgbClr val="FFFF00"/>
                </a:solidFill>
              </a:rPr>
              <a:t> 3.82L @ 32 oz/A</a:t>
            </a:r>
          </a:p>
          <a:p>
            <a:pPr algn="ctr"/>
            <a:r>
              <a:rPr lang="en-US" sz="1400" dirty="0" err="1">
                <a:solidFill>
                  <a:srgbClr val="FFFF00"/>
                </a:solidFill>
              </a:rPr>
              <a:t>Aatrex</a:t>
            </a:r>
            <a:r>
              <a:rPr lang="en-US" sz="1400" dirty="0">
                <a:solidFill>
                  <a:srgbClr val="FFFF00"/>
                </a:solidFill>
              </a:rPr>
              <a:t> 4L @ 32 oz/A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Roundup P-Max3 5.88SL @ 22 oz/A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Applied 23 DAP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13CD1D-AF62-4F7C-9E4E-0F2BAABF63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266" y="1409211"/>
            <a:ext cx="2892031" cy="53556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85825618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C715B-4D20-4DDD-8399-0CEBAF9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Tolpyralate Herbicides for Field Corn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8D667ED-2E86-4467-8531-44CDC227CE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028191"/>
              </p:ext>
            </p:extLst>
          </p:nvPr>
        </p:nvGraphicFramePr>
        <p:xfrm>
          <a:off x="481013" y="1239838"/>
          <a:ext cx="8512176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1959">
                  <a:extLst>
                    <a:ext uri="{9D8B030D-6E8A-4147-A177-3AD203B41FA5}">
                      <a16:colId xmlns:a16="http://schemas.microsoft.com/office/drawing/2014/main" val="3000421548"/>
                    </a:ext>
                  </a:extLst>
                </a:gridCol>
                <a:gridCol w="1305769">
                  <a:extLst>
                    <a:ext uri="{9D8B030D-6E8A-4147-A177-3AD203B41FA5}">
                      <a16:colId xmlns:a16="http://schemas.microsoft.com/office/drawing/2014/main" val="3708364135"/>
                    </a:ext>
                  </a:extLst>
                </a:gridCol>
                <a:gridCol w="1729826">
                  <a:extLst>
                    <a:ext uri="{9D8B030D-6E8A-4147-A177-3AD203B41FA5}">
                      <a16:colId xmlns:a16="http://schemas.microsoft.com/office/drawing/2014/main" val="3455461927"/>
                    </a:ext>
                  </a:extLst>
                </a:gridCol>
                <a:gridCol w="1137230">
                  <a:extLst>
                    <a:ext uri="{9D8B030D-6E8A-4147-A177-3AD203B41FA5}">
                      <a16:colId xmlns:a16="http://schemas.microsoft.com/office/drawing/2014/main" val="4241023065"/>
                    </a:ext>
                  </a:extLst>
                </a:gridCol>
                <a:gridCol w="1418696">
                  <a:extLst>
                    <a:ext uri="{9D8B030D-6E8A-4147-A177-3AD203B41FA5}">
                      <a16:colId xmlns:a16="http://schemas.microsoft.com/office/drawing/2014/main" val="3488485460"/>
                    </a:ext>
                  </a:extLst>
                </a:gridCol>
                <a:gridCol w="1418696">
                  <a:extLst>
                    <a:ext uri="{9D8B030D-6E8A-4147-A177-3AD203B41FA5}">
                      <a16:colId xmlns:a16="http://schemas.microsoft.com/office/drawing/2014/main" val="254831027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Trade Name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Company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Active Ingredients (lbs/gal)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907561"/>
                  </a:ext>
                </a:extLst>
              </a:tr>
              <a:tr h="4326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s</a:t>
                      </a:r>
                      <a:r>
                        <a:rPr lang="en-US" dirty="0"/>
                        <a:t>-metolachlor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atrazine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tolpyralate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nicosulfuron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202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Katagon</a:t>
                      </a:r>
                      <a:r>
                        <a:rPr lang="en-US" dirty="0"/>
                        <a:t>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288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Shieldex®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Summit </a:t>
                      </a:r>
                      <a:r>
                        <a:rPr lang="en-US" dirty="0" err="1"/>
                        <a:t>Agro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561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Empyros</a:t>
                      </a:r>
                      <a:r>
                        <a:rPr lang="en-US" dirty="0"/>
                        <a:t>™**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Helena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764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Empyros</a:t>
                      </a:r>
                      <a:r>
                        <a:rPr lang="en-US" dirty="0"/>
                        <a:t>™ Triad**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Helena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730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Empyros</a:t>
                      </a:r>
                      <a:r>
                        <a:rPr lang="en-US" dirty="0"/>
                        <a:t>™ Triad Flex**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Helena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22577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6AA2906-142A-4E94-9A49-A6675C2CDDC1}"/>
              </a:ext>
            </a:extLst>
          </p:cNvPr>
          <p:cNvSpPr txBox="1"/>
          <p:nvPr/>
        </p:nvSpPr>
        <p:spPr>
          <a:xfrm>
            <a:off x="481013" y="4907717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**All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Empyros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formulations include a corn safener 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benoxacor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432820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8B2EE1-2A27-44B7-9796-83796B9A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20A49-B0C9-4FAD-9BC6-44F93B7B4275}"/>
              </a:ext>
            </a:extLst>
          </p:cNvPr>
          <p:cNvSpPr txBox="1"/>
          <p:nvPr/>
        </p:nvSpPr>
        <p:spPr>
          <a:xfrm>
            <a:off x="0" y="6209878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CN-02-22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May 4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14 DAT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DFEC0-5752-4AB4-8B41-C9737D9C0A1D}"/>
              </a:ext>
            </a:extLst>
          </p:cNvPr>
          <p:cNvSpPr txBox="1"/>
          <p:nvPr/>
        </p:nvSpPr>
        <p:spPr>
          <a:xfrm>
            <a:off x="2118731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72BF831-63B6-4B7B-9B36-8BE1CE7DD1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134476D-9250-40D7-BBC8-8BE35AF8A8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6" y="1846857"/>
            <a:ext cx="4856163" cy="3642122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174217-0821-4E48-9DAE-F2474ACDF974}"/>
              </a:ext>
            </a:extLst>
          </p:cNvPr>
          <p:cNvSpPr txBox="1"/>
          <p:nvPr/>
        </p:nvSpPr>
        <p:spPr>
          <a:xfrm>
            <a:off x="5644977" y="5754030"/>
            <a:ext cx="2663614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Laudis 3.5SC @ 3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Roundup P-Max3 5.88SL @ 22 oz/A</a:t>
            </a:r>
          </a:p>
          <a:p>
            <a:pPr algn="ctr"/>
            <a:r>
              <a:rPr lang="en-US" sz="1200" dirty="0" err="1">
                <a:solidFill>
                  <a:srgbClr val="FFFF00"/>
                </a:solidFill>
              </a:rPr>
              <a:t>Aatrex</a:t>
            </a:r>
            <a:r>
              <a:rPr lang="en-US" sz="1200" dirty="0">
                <a:solidFill>
                  <a:srgbClr val="FFFF00"/>
                </a:solidFill>
              </a:rPr>
              <a:t> 4L@ 32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Grounded @ 16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Applied 23 DAP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F7C718-70A9-4DD3-A698-F9B24F7AC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522" y="1651023"/>
            <a:ext cx="1898592" cy="89751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82327544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8B2EE1-2A27-44B7-9796-83796B9A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20A49-B0C9-4FAD-9BC6-44F93B7B4275}"/>
              </a:ext>
            </a:extLst>
          </p:cNvPr>
          <p:cNvSpPr txBox="1"/>
          <p:nvPr/>
        </p:nvSpPr>
        <p:spPr>
          <a:xfrm>
            <a:off x="0" y="6209878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CN-02-22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DAT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DFEC0-5752-4AB4-8B41-C9737D9C0A1D}"/>
              </a:ext>
            </a:extLst>
          </p:cNvPr>
          <p:cNvSpPr txBox="1"/>
          <p:nvPr/>
        </p:nvSpPr>
        <p:spPr>
          <a:xfrm>
            <a:off x="2118731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72BF831-63B6-4B7B-9B36-8BE1CE7DD1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853A8A-4B74-4790-A3D0-691070A652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97510F-7529-42B1-9D60-2F7097BB7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888" y="5720678"/>
            <a:ext cx="2664183" cy="1054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0C5516-C64C-46CD-A0C9-3135FB723B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0467" y="1771297"/>
            <a:ext cx="1881675" cy="4572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70304262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8B2EE1-2A27-44B7-9796-83796B9A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20A49-B0C9-4FAD-9BC6-44F93B7B4275}"/>
              </a:ext>
            </a:extLst>
          </p:cNvPr>
          <p:cNvSpPr txBox="1"/>
          <p:nvPr/>
        </p:nvSpPr>
        <p:spPr>
          <a:xfrm>
            <a:off x="0" y="6209878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CN-02-22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May 4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14 DAT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DFEC0-5752-4AB4-8B41-C9737D9C0A1D}"/>
              </a:ext>
            </a:extLst>
          </p:cNvPr>
          <p:cNvSpPr txBox="1"/>
          <p:nvPr/>
        </p:nvSpPr>
        <p:spPr>
          <a:xfrm>
            <a:off x="2118731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72BF831-63B6-4B7B-9B36-8BE1CE7DD1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99F6AC-4F7E-410F-AA7C-305778458D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509D6-DE5C-4498-BB48-B340CB571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415" y="5933275"/>
            <a:ext cx="2152075" cy="87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2039B1-FE01-4428-AC8B-E1B01F1D21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704" y="1750742"/>
            <a:ext cx="2396676" cy="6400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24701738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8B2EE1-2A27-44B7-9796-83796B9A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20A49-B0C9-4FAD-9BC6-44F93B7B4275}"/>
              </a:ext>
            </a:extLst>
          </p:cNvPr>
          <p:cNvSpPr txBox="1"/>
          <p:nvPr/>
        </p:nvSpPr>
        <p:spPr>
          <a:xfrm>
            <a:off x="0" y="621166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CN-06-22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June 8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72 DAP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DFEC0-5752-4AB4-8B41-C9737D9C0A1D}"/>
              </a:ext>
            </a:extLst>
          </p:cNvPr>
          <p:cNvSpPr txBox="1"/>
          <p:nvPr/>
        </p:nvSpPr>
        <p:spPr>
          <a:xfrm>
            <a:off x="2118731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12BCCA5-71FF-4CC8-8EE8-BA92D441BE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8F4D47C7-BF51-4382-B8B5-EF0C36488A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DE2CE3-F7BE-48B1-8A7A-766878E74208}"/>
              </a:ext>
            </a:extLst>
          </p:cNvPr>
          <p:cNvSpPr txBox="1"/>
          <p:nvPr/>
        </p:nvSpPr>
        <p:spPr>
          <a:xfrm>
            <a:off x="5176045" y="5611504"/>
            <a:ext cx="3389711" cy="1200329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Acuron GT 4.295ZC @ 60 oz/A</a:t>
            </a:r>
          </a:p>
          <a:p>
            <a:pPr algn="ctr"/>
            <a:r>
              <a:rPr lang="en-US" dirty="0" err="1">
                <a:solidFill>
                  <a:srgbClr val="FFFF00"/>
                </a:solidFill>
              </a:rPr>
              <a:t>AAtrex</a:t>
            </a:r>
            <a:r>
              <a:rPr lang="en-US" dirty="0">
                <a:solidFill>
                  <a:srgbClr val="FFFF00"/>
                </a:solidFill>
              </a:rPr>
              <a:t> 4L @ 32 oz/A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Induce @ 0.25% v/v</a:t>
            </a:r>
          </a:p>
          <a:p>
            <a:pPr algn="ctr"/>
            <a:r>
              <a:rPr lang="en-US" i="1" dirty="0">
                <a:solidFill>
                  <a:srgbClr val="FFC000"/>
                </a:solidFill>
              </a:rPr>
              <a:t>POST (23 DAP)</a:t>
            </a:r>
          </a:p>
        </p:txBody>
      </p:sp>
      <p:sp>
        <p:nvSpPr>
          <p:cNvPr id="23" name="AutoShape 4" descr="Syngenta Acuron GT Herbicide logo">
            <a:extLst>
              <a:ext uri="{FF2B5EF4-FFF2-40B4-BE49-F238E27FC236}">
                <a16:creationId xmlns:a16="http://schemas.microsoft.com/office/drawing/2014/main" id="{6C5F25E9-133E-4A32-8A1C-8770698008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5A55E57-8B69-422D-BC9F-B612D92F2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982" y="1239837"/>
            <a:ext cx="1887303" cy="61022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20194609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5BCA66-D973-4BE5-88DE-00DE31DF8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098" y="274300"/>
            <a:ext cx="7634288" cy="825500"/>
          </a:xfrm>
        </p:spPr>
        <p:txBody>
          <a:bodyPr/>
          <a:lstStyle/>
          <a:p>
            <a:pPr lvl="0"/>
            <a:r>
              <a:rPr lang="en-US" alt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Comparison of Acuron, Acuron Flexi, Acuron GT, </a:t>
            </a:r>
            <a:br>
              <a:rPr lang="en-US" alt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Halex GT</a:t>
            </a:r>
            <a:br>
              <a:rPr lang="en-US" altLang="en-US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23ABAD4-AB73-4D91-88F2-13543094FE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281317"/>
              </p:ext>
            </p:extLst>
          </p:nvPr>
        </p:nvGraphicFramePr>
        <p:xfrm>
          <a:off x="313231" y="1294353"/>
          <a:ext cx="8424152" cy="4924319"/>
        </p:xfrm>
        <a:graphic>
          <a:graphicData uri="http://schemas.openxmlformats.org/drawingml/2006/table">
            <a:tbl>
              <a:tblPr/>
              <a:tblGrid>
                <a:gridCol w="1353974">
                  <a:extLst>
                    <a:ext uri="{9D8B030D-6E8A-4147-A177-3AD203B41FA5}">
                      <a16:colId xmlns:a16="http://schemas.microsoft.com/office/drawing/2014/main" val="528009149"/>
                    </a:ext>
                  </a:extLst>
                </a:gridCol>
                <a:gridCol w="1343838">
                  <a:extLst>
                    <a:ext uri="{9D8B030D-6E8A-4147-A177-3AD203B41FA5}">
                      <a16:colId xmlns:a16="http://schemas.microsoft.com/office/drawing/2014/main" val="3429877143"/>
                    </a:ext>
                  </a:extLst>
                </a:gridCol>
                <a:gridCol w="1487541">
                  <a:extLst>
                    <a:ext uri="{9D8B030D-6E8A-4147-A177-3AD203B41FA5}">
                      <a16:colId xmlns:a16="http://schemas.microsoft.com/office/drawing/2014/main" val="4227905588"/>
                    </a:ext>
                  </a:extLst>
                </a:gridCol>
                <a:gridCol w="1572893">
                  <a:extLst>
                    <a:ext uri="{9D8B030D-6E8A-4147-A177-3AD203B41FA5}">
                      <a16:colId xmlns:a16="http://schemas.microsoft.com/office/drawing/2014/main" val="3434898120"/>
                    </a:ext>
                  </a:extLst>
                </a:gridCol>
                <a:gridCol w="1572893">
                  <a:extLst>
                    <a:ext uri="{9D8B030D-6E8A-4147-A177-3AD203B41FA5}">
                      <a16:colId xmlns:a16="http://schemas.microsoft.com/office/drawing/2014/main" val="1250259095"/>
                    </a:ext>
                  </a:extLst>
                </a:gridCol>
                <a:gridCol w="1093013">
                  <a:extLst>
                    <a:ext uri="{9D8B030D-6E8A-4147-A177-3AD203B41FA5}">
                      <a16:colId xmlns:a16="http://schemas.microsoft.com/office/drawing/2014/main" val="3046703076"/>
                    </a:ext>
                  </a:extLst>
                </a:gridCol>
              </a:tblGrid>
              <a:tr h="83143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Trade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Name</a:t>
                      </a:r>
                      <a:endParaRPr lang="en-US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 Ingredients (lbs/gal)</a:t>
                      </a:r>
                      <a:endParaRPr lang="pt-BR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(WSSA/HRAC MOA)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93257"/>
                  </a:ext>
                </a:extLst>
              </a:tr>
              <a:tr h="917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glyphosate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(9) 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mesotrione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(27)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bicyclopyrone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(27)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i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-metolachlor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(15)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atrazine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(5)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623176"/>
                  </a:ext>
                </a:extLst>
              </a:tr>
              <a:tr h="415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Acuron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0.240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0.060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2.14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988651"/>
                  </a:ext>
                </a:extLst>
              </a:tr>
              <a:tr h="831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Acuron Flexi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0.320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0.080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2.86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092640"/>
                  </a:ext>
                </a:extLst>
              </a:tr>
              <a:tr h="831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Acuron GT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0.095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401467"/>
                  </a:ext>
                </a:extLst>
              </a:tr>
              <a:tr h="831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Halex GT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2.09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0.209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2.09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523106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52A131B2-3C17-4218-BE04-F297CDE98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242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98310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F15EF-D033-464C-8C3F-28C50081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– 2022</a:t>
            </a:r>
            <a:br>
              <a:rPr lang="en-US" dirty="0"/>
            </a:br>
            <a:r>
              <a:rPr lang="en-US" sz="3200" i="1" dirty="0">
                <a:solidFill>
                  <a:srgbClr val="FFC000"/>
                </a:solidFill>
              </a:rPr>
              <a:t>NO Roundup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EDBA7-5227-49CA-9A83-1F794D3C8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534" y="1556709"/>
            <a:ext cx="2645534" cy="4087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6F935-62D3-42FB-91D6-AE4ED8D633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832" y="1346071"/>
            <a:ext cx="3522248" cy="450847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FDDF7DC-615F-42F6-BD40-269089F1B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47" y="1556709"/>
            <a:ext cx="3088930" cy="4021873"/>
          </a:xfrm>
          <a:prstGeom prst="rect">
            <a:avLst/>
          </a:prstGeom>
        </p:spPr>
      </p:pic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F0771F40-DDF2-458F-8790-CECF1B2DCBE5}"/>
              </a:ext>
            </a:extLst>
          </p:cNvPr>
          <p:cNvSpPr/>
          <p:nvPr/>
        </p:nvSpPr>
        <p:spPr bwMode="auto">
          <a:xfrm>
            <a:off x="293564" y="2513298"/>
            <a:ext cx="2842160" cy="2535974"/>
          </a:xfrm>
          <a:prstGeom prst="flowChartSummingJunction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Flowchart: Summing Junction 7">
            <a:extLst>
              <a:ext uri="{FF2B5EF4-FFF2-40B4-BE49-F238E27FC236}">
                <a16:creationId xmlns:a16="http://schemas.microsoft.com/office/drawing/2014/main" id="{1A1E0427-1CDD-4928-904C-A450B488C613}"/>
              </a:ext>
            </a:extLst>
          </p:cNvPr>
          <p:cNvSpPr/>
          <p:nvPr/>
        </p:nvSpPr>
        <p:spPr bwMode="auto">
          <a:xfrm>
            <a:off x="3270376" y="2591543"/>
            <a:ext cx="2863634" cy="2491209"/>
          </a:xfrm>
          <a:prstGeom prst="flowChartSummingJunction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A061C3-6401-46DE-AD76-57B642EE1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697" y="2591649"/>
            <a:ext cx="288975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77024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8B2EE1-2A27-44B7-9796-83796B9A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20A49-B0C9-4FAD-9BC6-44F93B7B4275}"/>
              </a:ext>
            </a:extLst>
          </p:cNvPr>
          <p:cNvSpPr txBox="1"/>
          <p:nvPr/>
        </p:nvSpPr>
        <p:spPr>
          <a:xfrm>
            <a:off x="0" y="6209878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CN-06-22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DAT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DFEC0-5752-4AB4-8B41-C9737D9C0A1D}"/>
              </a:ext>
            </a:extLst>
          </p:cNvPr>
          <p:cNvSpPr txBox="1"/>
          <p:nvPr/>
        </p:nvSpPr>
        <p:spPr>
          <a:xfrm>
            <a:off x="2118731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0C76398-FF99-4381-BE13-A4FC9AD85B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4718" y="1239838"/>
            <a:ext cx="3637551" cy="4856162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C7464F2-A4EC-4852-B3DF-8B0FDE24B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D798CE-7A87-4200-B9AA-87CE4C823785}"/>
              </a:ext>
            </a:extLst>
          </p:cNvPr>
          <p:cNvSpPr txBox="1"/>
          <p:nvPr/>
        </p:nvSpPr>
        <p:spPr>
          <a:xfrm>
            <a:off x="5788706" y="5715082"/>
            <a:ext cx="2124299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Impact 2.8SC @ 1.25 oz/A</a:t>
            </a:r>
          </a:p>
          <a:p>
            <a:pPr algn="ctr"/>
            <a:r>
              <a:rPr lang="en-US" sz="1200" dirty="0" err="1">
                <a:solidFill>
                  <a:srgbClr val="FFFF00"/>
                </a:solidFill>
              </a:rPr>
              <a:t>Aatrex</a:t>
            </a:r>
            <a:r>
              <a:rPr lang="en-US" sz="1200" dirty="0">
                <a:solidFill>
                  <a:srgbClr val="FFFF00"/>
                </a:solidFill>
              </a:rPr>
              <a:t> 4L @ 32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Prowl H</a:t>
            </a:r>
            <a:r>
              <a:rPr lang="en-US" sz="1200" baseline="-25000" dirty="0">
                <a:solidFill>
                  <a:srgbClr val="FFFF00"/>
                </a:solidFill>
              </a:rPr>
              <a:t>2</a:t>
            </a:r>
            <a:r>
              <a:rPr lang="en-US" sz="1200" dirty="0">
                <a:solidFill>
                  <a:srgbClr val="FFFF00"/>
                </a:solidFill>
              </a:rPr>
              <a:t>0 3.8SC @ 32 oz/A</a:t>
            </a:r>
          </a:p>
          <a:p>
            <a:pPr algn="ctr"/>
            <a:r>
              <a:rPr lang="en-US" sz="1200" dirty="0" err="1">
                <a:solidFill>
                  <a:srgbClr val="FFFF00"/>
                </a:solidFill>
              </a:rPr>
              <a:t>Agridex</a:t>
            </a:r>
            <a:r>
              <a:rPr lang="en-US" sz="1200" dirty="0">
                <a:solidFill>
                  <a:srgbClr val="FFFF00"/>
                </a:solidFill>
              </a:rPr>
              <a:t> @ 1% v/v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Applied 23 DAT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E97850-348D-4A92-B7AC-0B8B32485D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041" y="1651576"/>
            <a:ext cx="1828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64190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</a:t>
            </a:r>
            <a:br>
              <a:rPr lang="en-US" dirty="0"/>
            </a:br>
            <a:r>
              <a:rPr lang="en-US" sz="2800" i="1" dirty="0">
                <a:solidFill>
                  <a:srgbClr val="FFC000"/>
                </a:solidFill>
              </a:rPr>
              <a:t>Questions for you?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44962" cy="4856162"/>
          </a:xfrm>
        </p:spPr>
        <p:txBody>
          <a:bodyPr/>
          <a:lstStyle/>
          <a:p>
            <a:r>
              <a:rPr lang="en-US" sz="2400" dirty="0"/>
              <a:t> What technologies are  you planting?</a:t>
            </a:r>
          </a:p>
          <a:p>
            <a:pPr lvl="1"/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RR, LL, Conventional, Enlist (2,4-D)?</a:t>
            </a:r>
          </a:p>
          <a:p>
            <a:pPr lvl="1"/>
            <a:endParaRPr lang="en-US" dirty="0"/>
          </a:p>
          <a:p>
            <a:r>
              <a:rPr lang="en-US" sz="2400" dirty="0"/>
              <a:t>Do you need Counter?</a:t>
            </a:r>
          </a:p>
          <a:p>
            <a:endParaRPr lang="en-US" sz="2400" dirty="0"/>
          </a:p>
          <a:p>
            <a:r>
              <a:rPr lang="en-US" sz="2400" dirty="0"/>
              <a:t>Is atrazine still working for you on pigweed?</a:t>
            </a:r>
          </a:p>
          <a:p>
            <a:pPr lvl="1"/>
            <a:r>
              <a:rPr lang="en-US" sz="2000" i="1" dirty="0">
                <a:solidFill>
                  <a:srgbClr val="FFFF00"/>
                </a:solidFill>
              </a:rPr>
              <a:t>Lets assume it does not</a:t>
            </a:r>
          </a:p>
          <a:p>
            <a:endParaRPr lang="en-US" sz="2400" dirty="0"/>
          </a:p>
          <a:p>
            <a:r>
              <a:rPr lang="en-US" sz="2400" dirty="0"/>
              <a:t>What will be planted after the field corn?</a:t>
            </a:r>
          </a:p>
        </p:txBody>
      </p:sp>
      <p:pic>
        <p:nvPicPr>
          <p:cNvPr id="4" name="Content Placeholder 3" descr="MSS: Bring us your burning science questions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95400"/>
            <a:ext cx="4144963" cy="4144963"/>
          </a:xfrm>
        </p:spPr>
      </p:pic>
    </p:spTree>
    <p:extLst>
      <p:ext uri="{BB962C8B-B14F-4D97-AF65-F5344CB8AC3E}">
        <p14:creationId xmlns:p14="http://schemas.microsoft.com/office/powerpoint/2010/main" val="1732007055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FC5EC-0032-4260-B86B-22D0C603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1E9373-9633-4A8C-9913-A215EAFD65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470284-2246-4673-B842-032E3AAF9B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13BD63-4B00-4A24-A4D2-8FE52DDCC211}"/>
              </a:ext>
            </a:extLst>
          </p:cNvPr>
          <p:cNvSpPr txBox="1"/>
          <p:nvPr/>
        </p:nvSpPr>
        <p:spPr>
          <a:xfrm>
            <a:off x="-71367" y="621166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CN-01-22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May 5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38 DAP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56A028-A373-411A-ACAA-242492296D6B}"/>
              </a:ext>
            </a:extLst>
          </p:cNvPr>
          <p:cNvSpPr txBox="1"/>
          <p:nvPr/>
        </p:nvSpPr>
        <p:spPr>
          <a:xfrm>
            <a:off x="2083048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D7A5CC-97EA-4E5B-806D-975AAE4D346F}"/>
              </a:ext>
            </a:extLst>
          </p:cNvPr>
          <p:cNvSpPr txBox="1"/>
          <p:nvPr/>
        </p:nvSpPr>
        <p:spPr>
          <a:xfrm>
            <a:off x="5876070" y="5785221"/>
            <a:ext cx="2236511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Revulin Q 51.2DG @ 3.5 oz/A</a:t>
            </a:r>
          </a:p>
          <a:p>
            <a:pPr algn="ctr"/>
            <a:r>
              <a:rPr lang="en-US" sz="1200" dirty="0" err="1">
                <a:solidFill>
                  <a:srgbClr val="FFFF00"/>
                </a:solidFill>
              </a:rPr>
              <a:t>Aatrex</a:t>
            </a:r>
            <a:r>
              <a:rPr lang="en-US" sz="1200" dirty="0">
                <a:solidFill>
                  <a:srgbClr val="FFFF00"/>
                </a:solidFill>
              </a:rPr>
              <a:t> 4L @ 64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Prowl H</a:t>
            </a:r>
            <a:r>
              <a:rPr lang="en-US" sz="1200" baseline="-25000" dirty="0">
                <a:solidFill>
                  <a:srgbClr val="FFFF00"/>
                </a:solidFill>
              </a:rPr>
              <a:t>2</a:t>
            </a:r>
            <a:r>
              <a:rPr lang="en-US" sz="1200" dirty="0">
                <a:solidFill>
                  <a:srgbClr val="FFFF00"/>
                </a:solidFill>
              </a:rPr>
              <a:t>0 3.8SC @ 32 oz/A</a:t>
            </a:r>
          </a:p>
          <a:p>
            <a:pPr algn="ctr"/>
            <a:r>
              <a:rPr lang="en-US" sz="1200" dirty="0" err="1">
                <a:solidFill>
                  <a:srgbClr val="FFFF00"/>
                </a:solidFill>
              </a:rPr>
              <a:t>Agridex</a:t>
            </a:r>
            <a:r>
              <a:rPr lang="en-US" sz="1200" dirty="0">
                <a:solidFill>
                  <a:srgbClr val="FFFF00"/>
                </a:solidFill>
              </a:rPr>
              <a:t> @ 1% v/v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Applied 24 DAP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EA12D9-F127-4AA5-9EBD-401834855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414" y="1239837"/>
            <a:ext cx="19050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63351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FC5EC-0032-4260-B86B-22D0C603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1E9373-9633-4A8C-9913-A215EAFD65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13BD63-4B00-4A24-A4D2-8FE52DDCC211}"/>
              </a:ext>
            </a:extLst>
          </p:cNvPr>
          <p:cNvSpPr txBox="1"/>
          <p:nvPr/>
        </p:nvSpPr>
        <p:spPr>
          <a:xfrm>
            <a:off x="-71367" y="621166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CN-01-22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May 5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38 DAP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56A028-A373-411A-ACAA-242492296D6B}"/>
              </a:ext>
            </a:extLst>
          </p:cNvPr>
          <p:cNvSpPr txBox="1"/>
          <p:nvPr/>
        </p:nvSpPr>
        <p:spPr>
          <a:xfrm>
            <a:off x="2083048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CEFF7D-84CF-48FE-8E4F-517E92848D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66FE67-9C95-46B5-9A97-29537EE12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305" y="1450301"/>
            <a:ext cx="1886545" cy="67286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95F84B-E006-4391-A8B3-1F906AE86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982" y="5821181"/>
            <a:ext cx="1941133" cy="97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00101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FC5EC-0032-4260-B86B-22D0C603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1E9373-9633-4A8C-9913-A215EAFD65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13BD63-4B00-4A24-A4D2-8FE52DDCC211}"/>
              </a:ext>
            </a:extLst>
          </p:cNvPr>
          <p:cNvSpPr txBox="1"/>
          <p:nvPr/>
        </p:nvSpPr>
        <p:spPr>
          <a:xfrm>
            <a:off x="-71367" y="621166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CN-01-22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May 5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38 DAP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56A028-A373-411A-ACAA-242492296D6B}"/>
              </a:ext>
            </a:extLst>
          </p:cNvPr>
          <p:cNvSpPr txBox="1"/>
          <p:nvPr/>
        </p:nvSpPr>
        <p:spPr>
          <a:xfrm>
            <a:off x="2083048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CF674E4-6BBA-465D-BE28-D404BFF8D8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2648B9-1B19-4D18-9E39-15D8D1AE4E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326" y="1423238"/>
            <a:ext cx="1620132" cy="7633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469B05-DBAD-4511-87A1-8225F295D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971" y="5761650"/>
            <a:ext cx="2078149" cy="10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1276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FC5EC-0032-4260-B86B-22D0C603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1E9373-9633-4A8C-9913-A215EAFD65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13BD63-4B00-4A24-A4D2-8FE52DDCC211}"/>
              </a:ext>
            </a:extLst>
          </p:cNvPr>
          <p:cNvSpPr txBox="1"/>
          <p:nvPr/>
        </p:nvSpPr>
        <p:spPr>
          <a:xfrm>
            <a:off x="-71367" y="621166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CN-01-22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May 5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38 DAP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56A028-A373-411A-ACAA-242492296D6B}"/>
              </a:ext>
            </a:extLst>
          </p:cNvPr>
          <p:cNvSpPr txBox="1"/>
          <p:nvPr/>
        </p:nvSpPr>
        <p:spPr>
          <a:xfrm>
            <a:off x="2083048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142358-A3A0-47A9-A2AD-252141F4AE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897F78-0E49-4AFC-B69F-9B8E97FFD6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337" y="1239837"/>
            <a:ext cx="1457178" cy="8242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846131-C04C-4ACE-8E4F-AC643DF45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740" y="5776927"/>
            <a:ext cx="2243275" cy="105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42028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New(</a:t>
            </a:r>
            <a:r>
              <a:rPr lang="en-US" dirty="0" err="1"/>
              <a:t>er</a:t>
            </a:r>
            <a:r>
              <a:rPr lang="en-US" dirty="0"/>
              <a:t>) Products Being Tested</a:t>
            </a:r>
            <a:br>
              <a:rPr lang="en-US" dirty="0"/>
            </a:br>
            <a:r>
              <a:rPr lang="en-US" sz="2400" i="1" dirty="0">
                <a:solidFill>
                  <a:srgbClr val="FFC000"/>
                </a:solidFill>
              </a:rPr>
              <a:t>Not in UGA Pest Control Handbook (yet?)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3192" y="1033612"/>
            <a:ext cx="8442325" cy="4856162"/>
          </a:xfrm>
        </p:spPr>
        <p:txBody>
          <a:bodyPr/>
          <a:lstStyle/>
          <a:p>
            <a:r>
              <a:rPr lang="en-US" sz="1400" b="1" i="1" u="sng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AMVAC</a:t>
            </a:r>
          </a:p>
          <a:p>
            <a:pPr lvl="1"/>
            <a:r>
              <a:rPr lang="en-US" sz="1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Sinate</a:t>
            </a:r>
            <a:r>
              <a:rPr lang="en-US" sz="1400" i="1" dirty="0"/>
              <a:t> (glufosinate + topramezone)</a:t>
            </a:r>
          </a:p>
          <a:p>
            <a:pPr lvl="1"/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Core </a:t>
            </a:r>
            <a:r>
              <a:rPr lang="en-US" sz="1400" i="1" dirty="0"/>
              <a:t>(topramezone + acetochlor)</a:t>
            </a:r>
          </a:p>
          <a:p>
            <a:r>
              <a:rPr lang="en-US" sz="1400" b="1" i="1" u="sng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Corteva</a:t>
            </a:r>
          </a:p>
          <a:p>
            <a:pPr lvl="1"/>
            <a:r>
              <a:rPr lang="en-US" sz="1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Kyro</a:t>
            </a:r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i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(encapsulated acetochlor + topramezone + clopyralid)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Resicore</a:t>
            </a:r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i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(mesotrione + acetochlor + clopyralid)</a:t>
            </a:r>
          </a:p>
          <a:p>
            <a:pPr lvl="1"/>
            <a:r>
              <a:rPr lang="en-US" sz="1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Resicore</a:t>
            </a:r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XL </a:t>
            </a:r>
            <a:r>
              <a:rPr lang="en-US" sz="1400" i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(mesotrione + encapsulated acetochlor + clopyralid)</a:t>
            </a:r>
          </a:p>
          <a:p>
            <a:r>
              <a:rPr lang="en-US" sz="1400" b="1" i="1" u="sng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Syngenta</a:t>
            </a:r>
          </a:p>
          <a:p>
            <a:pPr lvl="1"/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Acuron GT </a:t>
            </a:r>
            <a:r>
              <a:rPr lang="en-US" sz="1400" i="1" dirty="0"/>
              <a:t>(bicyclopyrone + s-metolachlor + mesotrione + glyphosate)</a:t>
            </a:r>
          </a:p>
          <a:p>
            <a:pPr lvl="1"/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Acuron XR </a:t>
            </a:r>
            <a:r>
              <a:rPr lang="en-US" sz="1400" i="1" dirty="0"/>
              <a:t>(bicyclopyrone + s-metolachlor + mesotrione + atrazine)</a:t>
            </a:r>
          </a:p>
          <a:p>
            <a:r>
              <a:rPr lang="en-US" sz="1400" dirty="0"/>
              <a:t> </a:t>
            </a:r>
            <a:r>
              <a:rPr lang="en-US" sz="1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</a:t>
            </a:r>
          </a:p>
          <a:p>
            <a:pPr lvl="1"/>
            <a:r>
              <a:rPr lang="en-US" sz="1400" i="1" dirty="0" err="1">
                <a:solidFill>
                  <a:srgbClr val="FFFF00"/>
                </a:solidFill>
              </a:rPr>
              <a:t>Katagon</a:t>
            </a:r>
            <a:r>
              <a:rPr lang="en-US" sz="1400" i="1" dirty="0"/>
              <a:t> (tolpyralate + nicosulfuron)</a:t>
            </a:r>
          </a:p>
          <a:p>
            <a:pPr lvl="1"/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Helmet Maxx </a:t>
            </a:r>
            <a:r>
              <a:rPr lang="en-US" sz="1400" i="1" dirty="0"/>
              <a:t>(metolachlor + atrazine + mesotrione)</a:t>
            </a:r>
          </a:p>
          <a:p>
            <a:r>
              <a:rPr lang="en-US" sz="1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Helena</a:t>
            </a:r>
          </a:p>
          <a:p>
            <a:pPr lvl="1"/>
            <a:r>
              <a:rPr lang="en-US" sz="1400" i="1" dirty="0" err="1">
                <a:solidFill>
                  <a:srgbClr val="FFFF00"/>
                </a:solidFill>
              </a:rPr>
              <a:t>Empyros</a:t>
            </a:r>
            <a:r>
              <a:rPr lang="en-US" sz="1400" i="1" dirty="0"/>
              <a:t> (tolpyralate + s-metolachlor)</a:t>
            </a:r>
          </a:p>
          <a:p>
            <a:pPr lvl="1"/>
            <a:r>
              <a:rPr lang="en-US" sz="1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Empyos</a:t>
            </a:r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Triad </a:t>
            </a:r>
            <a:r>
              <a:rPr lang="en-US" sz="1400" i="1" dirty="0"/>
              <a:t>(tolpyralate + s-metolachlor + atrazine) </a:t>
            </a:r>
          </a:p>
          <a:p>
            <a:pPr lvl="1"/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Empyros Triad Flex </a:t>
            </a:r>
            <a:r>
              <a:rPr lang="en-US" sz="1400" i="1" dirty="0"/>
              <a:t>(tolpyralate + s-metolachlor + atrazine) </a:t>
            </a:r>
          </a:p>
          <a:p>
            <a:r>
              <a:rPr lang="en-US" sz="1400" b="1" i="1" u="sng" dirty="0"/>
              <a:t>Valent</a:t>
            </a:r>
          </a:p>
          <a:p>
            <a:pPr lvl="1"/>
            <a:r>
              <a:rPr lang="en-US" sz="1400" i="1" dirty="0">
                <a:solidFill>
                  <a:srgbClr val="FFFF00"/>
                </a:solidFill>
              </a:rPr>
              <a:t>Maverick</a:t>
            </a:r>
            <a:r>
              <a:rPr lang="en-US" sz="1400" i="1" dirty="0"/>
              <a:t> (mesotrione + pyroxasulfone + clopyralid)</a:t>
            </a:r>
          </a:p>
          <a:p>
            <a:r>
              <a:rPr lang="en-US" sz="1400" b="1" u="sng" dirty="0"/>
              <a:t>Summit </a:t>
            </a:r>
            <a:r>
              <a:rPr lang="en-US" sz="1400" b="1" u="sng" dirty="0" err="1"/>
              <a:t>Agro</a:t>
            </a:r>
            <a:endParaRPr lang="en-US" sz="1400" b="1" u="sng" dirty="0"/>
          </a:p>
          <a:p>
            <a:pPr lvl="1"/>
            <a:r>
              <a:rPr lang="en-US" sz="1400" dirty="0">
                <a:solidFill>
                  <a:srgbClr val="FFFF00"/>
                </a:solidFill>
              </a:rPr>
              <a:t>Restraint</a:t>
            </a:r>
            <a:r>
              <a:rPr lang="en-US" sz="1400" dirty="0"/>
              <a:t> (tolpyralate + acetochlor + </a:t>
            </a:r>
            <a:r>
              <a:rPr lang="en-US" sz="1400" dirty="0" err="1"/>
              <a:t>dichlormid</a:t>
            </a:r>
            <a:r>
              <a:rPr lang="en-US" sz="1400" dirty="0"/>
              <a:t>)</a:t>
            </a:r>
          </a:p>
          <a:p>
            <a:pPr lvl="1"/>
            <a:endParaRPr lang="en-US" sz="1600" b="1" i="1" u="sng" dirty="0"/>
          </a:p>
          <a:p>
            <a:pPr lvl="1"/>
            <a:endParaRPr lang="en-US" sz="16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91465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68D128-8735-4FBF-A664-18F1075A9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MG in Field Corn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D4BD06-B696-4F85-BDA5-E99B56A844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156" y="1177457"/>
            <a:ext cx="4188378" cy="5542430"/>
          </a:xfrm>
          <a:prstGeom prst="rect">
            <a:avLst/>
          </a:prstGeom>
        </p:spPr>
      </p:pic>
      <p:pic>
        <p:nvPicPr>
          <p:cNvPr id="1028" name="x_3EF17617-6FAD-4BEA-8090-F32050A3A5CC" descr="IMG_5495.jpg">
            <a:extLst>
              <a:ext uri="{FF2B5EF4-FFF2-40B4-BE49-F238E27FC236}">
                <a16:creationId xmlns:a16="http://schemas.microsoft.com/office/drawing/2014/main" id="{F4648975-629E-4FE9-9B99-3835AD29F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310" y="1841010"/>
            <a:ext cx="5206243" cy="387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319968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Lay-By</a:t>
            </a:r>
            <a:br>
              <a:rPr lang="en-US" dirty="0"/>
            </a:br>
            <a:r>
              <a:rPr lang="en-US" sz="2800" i="1" dirty="0">
                <a:solidFill>
                  <a:srgbClr val="FFC000"/>
                </a:solidFill>
              </a:rPr>
              <a:t>(16 GPA, 30 PSI, 3.7 MPH, </a:t>
            </a:r>
            <a:r>
              <a:rPr lang="en-US" sz="2800" i="1" dirty="0" err="1">
                <a:solidFill>
                  <a:srgbClr val="FFC000"/>
                </a:solidFill>
              </a:rPr>
              <a:t>Floodjet</a:t>
            </a:r>
            <a:r>
              <a:rPr lang="en-US" sz="2800" i="1" dirty="0">
                <a:solidFill>
                  <a:srgbClr val="FFC000"/>
                </a:solidFill>
              </a:rPr>
              <a:t> TK-VS2)</a:t>
            </a:r>
          </a:p>
        </p:txBody>
      </p:sp>
      <p:pic>
        <p:nvPicPr>
          <p:cNvPr id="1026" name="Picture 2" descr="C:\Users\eprostko\FIELD PICTURES\2018\corn lay-by test\ponder\may 10\IMG_2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4734" y="1239838"/>
            <a:ext cx="6474882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527032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C35288-270D-4EE7-95F7-0EE49194B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Tropical Spiderwort/Benghal Dayflower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88F0DF-79B9-4671-AFF6-1154A57A9E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2452" y="1305514"/>
            <a:ext cx="3542083" cy="472480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F38F2-B38B-4062-BFAC-24C876FAFB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 Bury seed!</a:t>
            </a:r>
          </a:p>
          <a:p>
            <a:r>
              <a:rPr lang="en-US" dirty="0"/>
              <a:t> Residuals-Group 15’s</a:t>
            </a:r>
          </a:p>
          <a:p>
            <a:pPr lvl="1"/>
            <a:r>
              <a:rPr lang="en-US" i="1" dirty="0"/>
              <a:t>Dual Magnum, Outlook, Warrant, Zidua, Anthem Max</a:t>
            </a:r>
          </a:p>
          <a:p>
            <a:r>
              <a:rPr lang="en-US" dirty="0"/>
              <a:t> POST – 2,4-D</a:t>
            </a:r>
          </a:p>
          <a:p>
            <a:r>
              <a:rPr lang="en-US" dirty="0"/>
              <a:t> Directed</a:t>
            </a:r>
          </a:p>
          <a:p>
            <a:pPr lvl="1"/>
            <a:r>
              <a:rPr lang="en-US" i="1" dirty="0"/>
              <a:t>Aim, Paraquat, Evik</a:t>
            </a:r>
          </a:p>
          <a:p>
            <a:r>
              <a:rPr lang="en-US" dirty="0"/>
              <a:t>Post-Harvest</a:t>
            </a:r>
          </a:p>
          <a:p>
            <a:pPr lvl="1"/>
            <a:r>
              <a:rPr lang="en-US" i="1" dirty="0"/>
              <a:t>2,4-D, Aim, Paraquat</a:t>
            </a:r>
          </a:p>
        </p:txBody>
      </p:sp>
    </p:spTree>
    <p:extLst>
      <p:ext uri="{BB962C8B-B14F-4D97-AF65-F5344CB8AC3E}">
        <p14:creationId xmlns:p14="http://schemas.microsoft.com/office/powerpoint/2010/main" val="233616891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50E35-BCF5-46FF-A7C6-B1B9401B4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Tropical Spiderwort - HPPD’s - 2022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A2C510-CAC8-4EA6-9DF9-4217181857B0}"/>
              </a:ext>
            </a:extLst>
          </p:cNvPr>
          <p:cNvSpPr txBox="1"/>
          <p:nvPr/>
        </p:nvSpPr>
        <p:spPr>
          <a:xfrm>
            <a:off x="0" y="6186697"/>
            <a:ext cx="9060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C000"/>
                </a:solidFill>
              </a:rPr>
              <a:t>TSW-01-22</a:t>
            </a:r>
          </a:p>
          <a:p>
            <a:r>
              <a:rPr lang="en-US" sz="1100" dirty="0">
                <a:solidFill>
                  <a:srgbClr val="FFC000"/>
                </a:solidFill>
              </a:rPr>
              <a:t>August 17</a:t>
            </a:r>
          </a:p>
          <a:p>
            <a:r>
              <a:rPr lang="en-US" sz="1100" dirty="0">
                <a:solidFill>
                  <a:srgbClr val="FFC000"/>
                </a:solidFill>
              </a:rPr>
              <a:t>22 DAT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11B61-0C11-4E26-BF80-5191BA4FA0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81679" y="2058375"/>
            <a:ext cx="3655000" cy="2741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2143BF-C60C-4E26-B8A6-BB266AF359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90277" y="2012833"/>
            <a:ext cx="3655001" cy="2741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B7D5F5-A82C-49DA-9E2F-E1AB984F94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97960" y="2012833"/>
            <a:ext cx="3655000" cy="2741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B681D-522D-48F8-BD8D-403353BBC2E8}"/>
              </a:ext>
            </a:extLst>
          </p:cNvPr>
          <p:cNvSpPr txBox="1"/>
          <p:nvPr/>
        </p:nvSpPr>
        <p:spPr>
          <a:xfrm>
            <a:off x="654391" y="5210958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Laudis 3.5SC @ 3 oz/A</a:t>
            </a:r>
          </a:p>
          <a:p>
            <a:pPr algn="ctr"/>
            <a:r>
              <a:rPr lang="en-US" sz="1200" i="1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Agridex</a:t>
            </a:r>
            <a:r>
              <a:rPr lang="en-US" sz="1200" i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@ 1% v/v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C8F1E-4501-45B0-9568-5E4C717EDB63}"/>
              </a:ext>
            </a:extLst>
          </p:cNvPr>
          <p:cNvSpPr txBox="1"/>
          <p:nvPr/>
        </p:nvSpPr>
        <p:spPr>
          <a:xfrm>
            <a:off x="3568390" y="5207441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Impact 2.87SC @ 1.25 oz/A</a:t>
            </a:r>
          </a:p>
          <a:p>
            <a:pPr algn="ctr"/>
            <a:r>
              <a:rPr lang="en-US" sz="1200" i="1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Agridex</a:t>
            </a:r>
            <a:r>
              <a:rPr lang="en-US" sz="1200" i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@ 1% v/v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043C4-561B-4E5D-9E5F-6E196F74AE7E}"/>
              </a:ext>
            </a:extLst>
          </p:cNvPr>
          <p:cNvSpPr txBox="1"/>
          <p:nvPr/>
        </p:nvSpPr>
        <p:spPr>
          <a:xfrm>
            <a:off x="6701238" y="5198518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Callisto 4SC @ 3 oz/A</a:t>
            </a:r>
          </a:p>
          <a:p>
            <a:pPr algn="ctr"/>
            <a:r>
              <a:rPr lang="en-US" sz="1200" i="1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Agridex</a:t>
            </a:r>
            <a:r>
              <a:rPr lang="en-US" sz="1200" i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@ 1% v/v</a:t>
            </a:r>
          </a:p>
        </p:txBody>
      </p:sp>
    </p:spTree>
    <p:extLst>
      <p:ext uri="{BB962C8B-B14F-4D97-AF65-F5344CB8AC3E}">
        <p14:creationId xmlns:p14="http://schemas.microsoft.com/office/powerpoint/2010/main" val="573674255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7047CC3-D601-4B50-990C-305355D9FA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Spiderwort Control in Field Corn Control with Lay-Bys (8 DAT)</a:t>
            </a:r>
          </a:p>
        </p:txBody>
      </p:sp>
      <p:pic>
        <p:nvPicPr>
          <p:cNvPr id="53251" name="Picture 3" descr="101">
            <a:extLst>
              <a:ext uri="{FF2B5EF4-FFF2-40B4-BE49-F238E27FC236}">
                <a16:creationId xmlns:a16="http://schemas.microsoft.com/office/drawing/2014/main" id="{35CE0D08-8359-48EB-A079-411BD2395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" y="17526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102">
            <a:extLst>
              <a:ext uri="{FF2B5EF4-FFF2-40B4-BE49-F238E27FC236}">
                <a16:creationId xmlns:a16="http://schemas.microsoft.com/office/drawing/2014/main" id="{8F29BD69-8F4F-4DFE-8427-49EC8D4D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104">
            <a:extLst>
              <a:ext uri="{FF2B5EF4-FFF2-40B4-BE49-F238E27FC236}">
                <a16:creationId xmlns:a16="http://schemas.microsoft.com/office/drawing/2014/main" id="{FE913C5E-3BA6-4C84-8C79-44D4BC01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105">
            <a:extLst>
              <a:ext uri="{FF2B5EF4-FFF2-40B4-BE49-F238E27FC236}">
                <a16:creationId xmlns:a16="http://schemas.microsoft.com/office/drawing/2014/main" id="{2171DC93-D8DF-4A55-B486-374F2CCCF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752600"/>
            <a:ext cx="21717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7">
            <a:extLst>
              <a:ext uri="{FF2B5EF4-FFF2-40B4-BE49-F238E27FC236}">
                <a16:creationId xmlns:a16="http://schemas.microsoft.com/office/drawing/2014/main" id="{55066708-3D48-47BA-84D6-4484D8DC1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97" y="4754760"/>
            <a:ext cx="8931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Untreated</a:t>
            </a:r>
          </a:p>
        </p:txBody>
      </p:sp>
      <p:sp>
        <p:nvSpPr>
          <p:cNvPr id="53256" name="Text Box 8">
            <a:extLst>
              <a:ext uri="{FF2B5EF4-FFF2-40B4-BE49-F238E27FC236}">
                <a16:creationId xmlns:a16="http://schemas.microsoft.com/office/drawing/2014/main" id="{B50C1EEF-A818-430A-971A-9391C997F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363" y="4762500"/>
            <a:ext cx="18117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Aim 2EC @ 1.5 ozs/A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Agrioil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@ 1% v/v</a:t>
            </a:r>
          </a:p>
        </p:txBody>
      </p:sp>
      <p:sp>
        <p:nvSpPr>
          <p:cNvPr id="53257" name="Text Box 9">
            <a:extLst>
              <a:ext uri="{FF2B5EF4-FFF2-40B4-BE49-F238E27FC236}">
                <a16:creationId xmlns:a16="http://schemas.microsoft.com/office/drawing/2014/main" id="{FD8B4903-E4AF-4D13-B2D9-494A213CD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921" y="4762500"/>
            <a:ext cx="20954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Gramoxone 3SC @ 1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pt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80/20 @ 0.25% v/v</a:t>
            </a:r>
          </a:p>
        </p:txBody>
      </p:sp>
      <p:sp>
        <p:nvSpPr>
          <p:cNvPr id="53258" name="Text Box 10">
            <a:extLst>
              <a:ext uri="{FF2B5EF4-FFF2-40B4-BE49-F238E27FC236}">
                <a16:creationId xmlns:a16="http://schemas.microsoft.com/office/drawing/2014/main" id="{DB91487A-5366-4AC1-85D8-F4AB92BC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5102" y="4724400"/>
            <a:ext cx="17184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Evik 80WP @ 2 lb/A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80/20 @ 0.5% v/v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BC66B-8364-4167-B7D1-E5FA614E90B8}"/>
              </a:ext>
            </a:extLst>
          </p:cNvPr>
          <p:cNvSpPr txBox="1"/>
          <p:nvPr/>
        </p:nvSpPr>
        <p:spPr>
          <a:xfrm>
            <a:off x="0" y="6237734"/>
            <a:ext cx="21868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CN-11-04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COMBE:1-6”; 2-7 LF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0F597-9DA7-4330-8E29-613C6591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Preplant Burndowns - 2022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1497F-6291-4CEF-AA97-3A3A66FC132F}"/>
              </a:ext>
            </a:extLst>
          </p:cNvPr>
          <p:cNvSpPr txBox="1"/>
          <p:nvPr/>
        </p:nvSpPr>
        <p:spPr>
          <a:xfrm>
            <a:off x="31224" y="6211669"/>
            <a:ext cx="1481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BN-01-22 (Tift Co.)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March 25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30 DAT (Rep 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752CD-6BF5-4E5C-8742-360F11D1F792}"/>
              </a:ext>
            </a:extLst>
          </p:cNvPr>
          <p:cNvSpPr txBox="1"/>
          <p:nvPr/>
        </p:nvSpPr>
        <p:spPr>
          <a:xfrm>
            <a:off x="1337521" y="492933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00C8A4-6BAA-423A-BB81-7AD22CB201DA}"/>
              </a:ext>
            </a:extLst>
          </p:cNvPr>
          <p:cNvSpPr txBox="1"/>
          <p:nvPr/>
        </p:nvSpPr>
        <p:spPr>
          <a:xfrm>
            <a:off x="3312680" y="4977546"/>
            <a:ext cx="25186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Roundup P-MAX3 @ 22 oz/A</a:t>
            </a:r>
          </a:p>
          <a:p>
            <a:pPr algn="ctr"/>
            <a:r>
              <a:rPr lang="en-US" sz="14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Aatrex</a:t>
            </a:r>
            <a:r>
              <a:rPr lang="en-US" sz="1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4L @ 32 oz/A</a:t>
            </a:r>
          </a:p>
          <a:p>
            <a:pPr algn="ctr"/>
            <a:r>
              <a:rPr lang="en-US" sz="14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Agridex</a:t>
            </a:r>
            <a:r>
              <a:rPr lang="en-US" sz="1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@ 1% v/v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E92494-0937-477B-B387-F561541B5588}"/>
              </a:ext>
            </a:extLst>
          </p:cNvPr>
          <p:cNvSpPr txBox="1"/>
          <p:nvPr/>
        </p:nvSpPr>
        <p:spPr>
          <a:xfrm>
            <a:off x="6331267" y="4937902"/>
            <a:ext cx="23709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Gramoxone 2SL @ 48 oz/A</a:t>
            </a:r>
          </a:p>
          <a:p>
            <a:pPr algn="ctr"/>
            <a:r>
              <a:rPr lang="en-US" sz="14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Aatrex</a:t>
            </a:r>
            <a:r>
              <a:rPr lang="en-US" sz="1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4L @ 32 oz/A</a:t>
            </a:r>
          </a:p>
          <a:p>
            <a:pPr algn="ctr"/>
            <a:r>
              <a:rPr lang="en-US" sz="14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Agridex</a:t>
            </a:r>
            <a:r>
              <a:rPr lang="en-US" sz="1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@ 1% v/v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2932E-C1AE-420F-A320-044F4A80A1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04774" y="1732588"/>
            <a:ext cx="3708524" cy="2781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9D9CA0-B316-448A-8587-A1EFD7B807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36496" y="1732586"/>
            <a:ext cx="3708526" cy="2781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0A852C-DE2D-4946-A6D8-1C837B16F5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77768" y="1732584"/>
            <a:ext cx="3708528" cy="278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83169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Post-Harvest Control of TSW/BD with 2 Applications (14 d apart) of Gramoxone (paraquat)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6364" y="1500879"/>
            <a:ext cx="3449436" cy="459512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8764" y="1500879"/>
            <a:ext cx="3449436" cy="4595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0144" y="6348017"/>
            <a:ext cx="15632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CN-01-06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COMBE: 8-10”, flowering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1 week after POST2</a:t>
            </a:r>
          </a:p>
        </p:txBody>
      </p:sp>
    </p:spTree>
    <p:extLst>
      <p:ext uri="{BB962C8B-B14F-4D97-AF65-F5344CB8AC3E}">
        <p14:creationId xmlns:p14="http://schemas.microsoft.com/office/powerpoint/2010/main" val="174913268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5EB1-1322-41AC-A429-E2164A7E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Post-Harvest Weed Control</a:t>
            </a:r>
            <a:br>
              <a:rPr lang="en-US" dirty="0"/>
            </a:br>
            <a:r>
              <a:rPr lang="en-US" sz="2700" dirty="0"/>
              <a:t>Gramoxone 2L @ 3 pts/A + Tricor 4L @ 8 oz/A + NIS @ 0.25% v/v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717C44-56F9-45C5-977D-1CF6AD923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990" y="1503144"/>
            <a:ext cx="6278033" cy="4708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19778B-CB80-483C-AA6C-06B388D7CFC3}"/>
              </a:ext>
            </a:extLst>
          </p:cNvPr>
          <p:cNvSpPr txBox="1"/>
          <p:nvPr/>
        </p:nvSpPr>
        <p:spPr>
          <a:xfrm>
            <a:off x="0" y="6211669"/>
            <a:ext cx="187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09/24/21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of application</a:t>
            </a:r>
          </a:p>
        </p:txBody>
      </p:sp>
    </p:spTree>
    <p:extLst>
      <p:ext uri="{BB962C8B-B14F-4D97-AF65-F5344CB8AC3E}">
        <p14:creationId xmlns:p14="http://schemas.microsoft.com/office/powerpoint/2010/main" val="1469818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5EB1-1322-41AC-A429-E2164A7E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Post-Harvest Weed Control</a:t>
            </a:r>
            <a:br>
              <a:rPr lang="en-US" dirty="0"/>
            </a:br>
            <a:r>
              <a:rPr lang="en-US" sz="2700" dirty="0"/>
              <a:t>Gramoxone 2L @ 3 pts/A + Tricor 4L @ 8 oz/A + NIS @ 0.25% v/v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19778B-CB80-483C-AA6C-06B388D7CFC3}"/>
              </a:ext>
            </a:extLst>
          </p:cNvPr>
          <p:cNvSpPr txBox="1"/>
          <p:nvPr/>
        </p:nvSpPr>
        <p:spPr>
          <a:xfrm>
            <a:off x="0" y="6211669"/>
            <a:ext cx="106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10/22/21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 DAT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8E389D-AFF6-4857-A4A6-9BC0BB60B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933" y="1417638"/>
            <a:ext cx="6773277" cy="50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4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Clean</a:t>
            </a:r>
          </a:p>
          <a:p>
            <a:r>
              <a:rPr lang="en-US" dirty="0"/>
              <a:t> Use a PRE</a:t>
            </a:r>
          </a:p>
          <a:p>
            <a:r>
              <a:rPr lang="en-US" dirty="0"/>
              <a:t> Timely POST (V3-V5)</a:t>
            </a:r>
          </a:p>
          <a:p>
            <a:pPr lvl="1"/>
            <a:r>
              <a:rPr lang="en-US" i="1" dirty="0"/>
              <a:t>need something else with Roundup + ATZ</a:t>
            </a:r>
          </a:p>
          <a:p>
            <a:r>
              <a:rPr lang="en-US" i="1" dirty="0"/>
              <a:t> </a:t>
            </a:r>
            <a:r>
              <a:rPr lang="en-US" dirty="0"/>
              <a:t>Lay-By for MG</a:t>
            </a:r>
          </a:p>
          <a:p>
            <a:r>
              <a:rPr lang="en-US" dirty="0"/>
              <a:t> Post-Harvest</a:t>
            </a:r>
          </a:p>
          <a:p>
            <a:pPr lvl="1"/>
            <a:r>
              <a:rPr lang="en-US" dirty="0"/>
              <a:t> </a:t>
            </a:r>
            <a:r>
              <a:rPr lang="en-US" i="1" dirty="0"/>
              <a:t>pigweed</a:t>
            </a:r>
          </a:p>
          <a:p>
            <a:pPr lvl="1"/>
            <a:r>
              <a:rPr lang="en-US" i="1" dirty="0"/>
              <a:t> dayflower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375" y="1239838"/>
            <a:ext cx="4144963" cy="3108722"/>
          </a:xfrm>
        </p:spPr>
      </p:pic>
    </p:spTree>
    <p:extLst>
      <p:ext uri="{BB962C8B-B14F-4D97-AF65-F5344CB8AC3E}">
        <p14:creationId xmlns:p14="http://schemas.microsoft.com/office/powerpoint/2010/main" val="2456694393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34" y="1239838"/>
            <a:ext cx="6474882" cy="48561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734" y="1274116"/>
            <a:ext cx="2444708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27E60-10AD-452A-8F25-68FB389A760F}"/>
              </a:ext>
            </a:extLst>
          </p:cNvPr>
          <p:cNvSpPr txBox="1"/>
          <p:nvPr/>
        </p:nvSpPr>
        <p:spPr>
          <a:xfrm>
            <a:off x="0" y="6342434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hlinkClick r:id="rId4"/>
              </a:rPr>
              <a:t>eprostko@uga.edu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www.gaweed.com</a:t>
            </a:r>
          </a:p>
        </p:txBody>
      </p:sp>
    </p:spTree>
    <p:extLst>
      <p:ext uri="{BB962C8B-B14F-4D97-AF65-F5344CB8AC3E}">
        <p14:creationId xmlns:p14="http://schemas.microsoft.com/office/powerpoint/2010/main" val="773204411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A0F69-1F41-4BEA-A590-5F1403884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Glyphosate Rates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C57D8AC-E7AF-4F97-8DF2-15534B97ED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037519"/>
              </p:ext>
            </p:extLst>
          </p:nvPr>
        </p:nvGraphicFramePr>
        <p:xfrm>
          <a:off x="490654" y="1239838"/>
          <a:ext cx="8432685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1522">
                  <a:extLst>
                    <a:ext uri="{9D8B030D-6E8A-4147-A177-3AD203B41FA5}">
                      <a16:colId xmlns:a16="http://schemas.microsoft.com/office/drawing/2014/main" val="2878727146"/>
                    </a:ext>
                  </a:extLst>
                </a:gridCol>
                <a:gridCol w="4221163">
                  <a:extLst>
                    <a:ext uri="{9D8B030D-6E8A-4147-A177-3AD203B41FA5}">
                      <a16:colId xmlns:a16="http://schemas.microsoft.com/office/drawing/2014/main" val="657777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Glyphosate Formulation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(lbs ai/gal)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Rate/A (oz)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for 1.0 lb ai/A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987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137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325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094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127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377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131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052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41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11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901958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F0A62E-F195-40DA-BF26-142B23E6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PRE’s in Field Corn?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A26682-844E-4AE6-BB8A-ECCBAE8E31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33" y="1239838"/>
            <a:ext cx="3642121" cy="485616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DCA3359-3263-4E4B-862E-94E266E5D3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62429" y="1846857"/>
            <a:ext cx="4856163" cy="364212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C02824-8F06-4B44-9268-385EDAC4D4D2}"/>
              </a:ext>
            </a:extLst>
          </p:cNvPr>
          <p:cNvSpPr txBox="1"/>
          <p:nvPr/>
        </p:nvSpPr>
        <p:spPr>
          <a:xfrm>
            <a:off x="0" y="621166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CN-04-21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April 18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21 DAT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5FF20D-1AD2-48DB-9D22-8D914797AE0D}"/>
              </a:ext>
            </a:extLst>
          </p:cNvPr>
          <p:cNvSpPr txBox="1"/>
          <p:nvPr/>
        </p:nvSpPr>
        <p:spPr>
          <a:xfrm>
            <a:off x="2163336" y="1293542"/>
            <a:ext cx="659155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745CC-EF63-4B67-A7F4-8F9CE3F44BE1}"/>
              </a:ext>
            </a:extLst>
          </p:cNvPr>
          <p:cNvSpPr txBox="1"/>
          <p:nvPr/>
        </p:nvSpPr>
        <p:spPr>
          <a:xfrm>
            <a:off x="5312440" y="1190950"/>
            <a:ext cx="2646878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Dual II Magnum 7.64EC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16 oz/A (PRE)</a:t>
            </a:r>
          </a:p>
        </p:txBody>
      </p:sp>
    </p:spTree>
    <p:extLst>
      <p:ext uri="{BB962C8B-B14F-4D97-AF65-F5344CB8AC3E}">
        <p14:creationId xmlns:p14="http://schemas.microsoft.com/office/powerpoint/2010/main" val="828193170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0185B-6A3F-448E-AF32-605DDF390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PRE* Herbicide Effects </a:t>
            </a:r>
            <a:r>
              <a:rPr lang="en-US"/>
              <a:t>on Field Corn </a:t>
            </a:r>
            <a:r>
              <a:rPr lang="en-US" dirty="0"/>
              <a:t>Yield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1A1277D-60D4-4C3A-8BDF-405A46F43B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307729"/>
              </p:ext>
            </p:extLst>
          </p:nvPr>
        </p:nvGraphicFramePr>
        <p:xfrm>
          <a:off x="481013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C2A2AA4-4279-4AA4-A8F8-970E98B3B2A8}"/>
              </a:ext>
            </a:extLst>
          </p:cNvPr>
          <p:cNvSpPr txBox="1"/>
          <p:nvPr/>
        </p:nvSpPr>
        <p:spPr>
          <a:xfrm>
            <a:off x="0" y="6068044"/>
            <a:ext cx="22252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FFC000"/>
                </a:solidFill>
              </a:rPr>
              <a:t>CN-01-22</a:t>
            </a:r>
          </a:p>
          <a:p>
            <a:r>
              <a:rPr lang="en-US" sz="1000" i="1" dirty="0">
                <a:solidFill>
                  <a:srgbClr val="FFC000"/>
                </a:solidFill>
              </a:rPr>
              <a:t>LSD 0.10 = 6.53</a:t>
            </a:r>
          </a:p>
          <a:p>
            <a:r>
              <a:rPr lang="en-US" sz="1000" i="1" dirty="0">
                <a:solidFill>
                  <a:srgbClr val="FFC000"/>
                </a:solidFill>
              </a:rPr>
              <a:t>CV = 1.44</a:t>
            </a:r>
          </a:p>
          <a:p>
            <a:r>
              <a:rPr lang="en-US" sz="1000" i="1" dirty="0">
                <a:solidFill>
                  <a:srgbClr val="FFC000"/>
                </a:solidFill>
              </a:rPr>
              <a:t>*Averaged over 6 POST treatments.</a:t>
            </a:r>
          </a:p>
          <a:p>
            <a:endParaRPr lang="en-US" sz="10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35652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F15EF-D033-464C-8C3F-28C50081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– 2022</a:t>
            </a:r>
            <a:br>
              <a:rPr lang="en-US" dirty="0"/>
            </a:br>
            <a:r>
              <a:rPr lang="en-US" sz="3200" i="1" dirty="0">
                <a:solidFill>
                  <a:srgbClr val="FFC000"/>
                </a:solidFill>
              </a:rPr>
              <a:t>With Roundup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EDBA7-5227-49CA-9A83-1F794D3C8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534" y="1556709"/>
            <a:ext cx="2645534" cy="4087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6F935-62D3-42FB-91D6-AE4ED8D633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832" y="1346071"/>
            <a:ext cx="3522248" cy="450847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FDDF7DC-615F-42F6-BD40-269089F1B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78" y="1556709"/>
            <a:ext cx="3088930" cy="402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54048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FDC79D-86C5-450E-B1BC-26597861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3BF01F-166C-4B18-89E5-7C47789418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413" y="1846858"/>
            <a:ext cx="4856162" cy="3642121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318C9E6-B80D-45D2-A655-47AC68238C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22775" y="1846858"/>
            <a:ext cx="4856163" cy="36421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44A6CA-812C-4D29-A567-818BF347DF17}"/>
              </a:ext>
            </a:extLst>
          </p:cNvPr>
          <p:cNvSpPr txBox="1"/>
          <p:nvPr/>
        </p:nvSpPr>
        <p:spPr>
          <a:xfrm>
            <a:off x="-62447" y="6096000"/>
            <a:ext cx="739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FFC000"/>
                </a:solidFill>
              </a:rPr>
              <a:t>CN-07-22</a:t>
            </a:r>
          </a:p>
          <a:p>
            <a:r>
              <a:rPr lang="en-US" sz="1000" i="1" dirty="0">
                <a:solidFill>
                  <a:srgbClr val="FFC000"/>
                </a:solidFill>
              </a:rPr>
              <a:t>May 2</a:t>
            </a:r>
          </a:p>
          <a:p>
            <a:r>
              <a:rPr lang="en-US" sz="1000" i="1" dirty="0">
                <a:solidFill>
                  <a:srgbClr val="FFC000"/>
                </a:solidFill>
              </a:rPr>
              <a:t>35 DAP</a:t>
            </a:r>
          </a:p>
          <a:p>
            <a:r>
              <a:rPr lang="en-US" sz="1000" i="1" dirty="0">
                <a:solidFill>
                  <a:srgbClr val="FFC000"/>
                </a:solidFill>
              </a:rPr>
              <a:t>11 DAT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39BA0-E5E4-40DB-AC44-BAD3D67223E8}"/>
              </a:ext>
            </a:extLst>
          </p:cNvPr>
          <p:cNvSpPr txBox="1"/>
          <p:nvPr/>
        </p:nvSpPr>
        <p:spPr>
          <a:xfrm>
            <a:off x="2141035" y="1837721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365040-3A25-42B5-A800-8692990A529C}"/>
              </a:ext>
            </a:extLst>
          </p:cNvPr>
          <p:cNvSpPr txBox="1"/>
          <p:nvPr/>
        </p:nvSpPr>
        <p:spPr>
          <a:xfrm>
            <a:off x="5307981" y="1239837"/>
            <a:ext cx="2917160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Roundup P-Max3 @ 22 oz/A</a:t>
            </a:r>
          </a:p>
          <a:p>
            <a:pPr algn="ctr"/>
            <a:r>
              <a:rPr lang="en-US" sz="1400" dirty="0" err="1">
                <a:solidFill>
                  <a:srgbClr val="FFFF00"/>
                </a:solidFill>
              </a:rPr>
              <a:t>Aatrex</a:t>
            </a:r>
            <a:r>
              <a:rPr lang="en-US" sz="1400" dirty="0">
                <a:solidFill>
                  <a:srgbClr val="FFFF00"/>
                </a:solidFill>
              </a:rPr>
              <a:t> 4L @ 64 oz/A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Prowl H</a:t>
            </a:r>
            <a:r>
              <a:rPr lang="en-US" sz="1400" baseline="-25000" dirty="0">
                <a:solidFill>
                  <a:srgbClr val="FFFF00"/>
                </a:solidFill>
              </a:rPr>
              <a:t>2</a:t>
            </a:r>
            <a:r>
              <a:rPr lang="en-US" sz="1400" dirty="0">
                <a:solidFill>
                  <a:srgbClr val="FFFF00"/>
                </a:solidFill>
              </a:rPr>
              <a:t>0 3.8SC @ 32 OZ/A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Applied 24 DAP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C4AE1D-648A-4CE0-961E-8140DF385203}"/>
              </a:ext>
            </a:extLst>
          </p:cNvPr>
          <p:cNvCxnSpPr/>
          <p:nvPr/>
        </p:nvCxnSpPr>
        <p:spPr bwMode="auto">
          <a:xfrm flipV="1">
            <a:off x="732433" y="2207053"/>
            <a:ext cx="1328312" cy="23381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159EB-B6D0-4056-8403-E22F2AD451C6}"/>
              </a:ext>
            </a:extLst>
          </p:cNvPr>
          <p:cNvCxnSpPr/>
          <p:nvPr/>
        </p:nvCxnSpPr>
        <p:spPr bwMode="auto">
          <a:xfrm flipH="1" flipV="1">
            <a:off x="2845791" y="2207053"/>
            <a:ext cx="1528764" cy="257459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4B2112-0250-418E-BF83-74FFD59CF4AD}"/>
              </a:ext>
            </a:extLst>
          </p:cNvPr>
          <p:cNvCxnSpPr/>
          <p:nvPr/>
        </p:nvCxnSpPr>
        <p:spPr bwMode="auto">
          <a:xfrm flipV="1">
            <a:off x="5029795" y="2193944"/>
            <a:ext cx="1223809" cy="24405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6B7DA4-FE57-44F6-B561-7570CAE72687}"/>
              </a:ext>
            </a:extLst>
          </p:cNvPr>
          <p:cNvCxnSpPr/>
          <p:nvPr/>
        </p:nvCxnSpPr>
        <p:spPr bwMode="auto">
          <a:xfrm flipH="1" flipV="1">
            <a:off x="7426712" y="2207053"/>
            <a:ext cx="1245205" cy="23381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6879847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8B2EE1-2A27-44B7-9796-83796B9A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- 2022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E058857-3897-4D3D-BD11-B79428FB87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D20A49-B0C9-4FAD-9BC6-44F93B7B4275}"/>
              </a:ext>
            </a:extLst>
          </p:cNvPr>
          <p:cNvSpPr txBox="1"/>
          <p:nvPr/>
        </p:nvSpPr>
        <p:spPr>
          <a:xfrm>
            <a:off x="0" y="6209878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CN-04-22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May 4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14 DAT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DFEC0-5752-4AB4-8B41-C9737D9C0A1D}"/>
              </a:ext>
            </a:extLst>
          </p:cNvPr>
          <p:cNvSpPr txBox="1"/>
          <p:nvPr/>
        </p:nvSpPr>
        <p:spPr>
          <a:xfrm>
            <a:off x="2118731" y="60270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146803-E24C-4519-9259-C66661FE13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2E42EF-63F9-4366-9C75-4CB2A6F9929F}"/>
              </a:ext>
            </a:extLst>
          </p:cNvPr>
          <p:cNvSpPr txBox="1"/>
          <p:nvPr/>
        </p:nvSpPr>
        <p:spPr>
          <a:xfrm>
            <a:off x="5381220" y="5840546"/>
            <a:ext cx="3127523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Shieldex 3.33SC @ 1.0 oz/A</a:t>
            </a:r>
          </a:p>
          <a:p>
            <a:pPr algn="ctr"/>
            <a:r>
              <a:rPr lang="en-US" sz="1400" dirty="0" err="1">
                <a:solidFill>
                  <a:srgbClr val="FFFF00"/>
                </a:solidFill>
              </a:rPr>
              <a:t>Aatrex</a:t>
            </a:r>
            <a:r>
              <a:rPr lang="en-US" sz="1400" dirty="0">
                <a:solidFill>
                  <a:srgbClr val="FFFF00"/>
                </a:solidFill>
              </a:rPr>
              <a:t> 4L @ 32 oz/A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Roundup P-Max3 5.88SL  @ 22 oz/A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Applied 23 DAP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02290-F525-4C4D-8A5F-96715D1C7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718" y="1500741"/>
            <a:ext cx="1538335" cy="8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31060"/>
      </p:ext>
    </p:ext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383473cb14fe846f0af2397185e42d95bcec431"/>
</p:tagLst>
</file>

<file path=ppt/theme/theme1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16" ma:contentTypeDescription="Create a new document." ma:contentTypeScope="" ma:versionID="9b7971f10e3f186ba20e15d7099046a3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187e2ffcf2e15512bfb631b6150d469c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AAE313-083E-4CB2-9A26-AA2A51D3D78F}">
  <ds:schemaRefs>
    <ds:schemaRef ds:uri="http://schemas.openxmlformats.org/package/2006/metadata/core-properties"/>
    <ds:schemaRef ds:uri="http://purl.org/dc/terms/"/>
    <ds:schemaRef ds:uri="d2182f11-ec6d-4344-bcdd-126cac1ae7e5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c613e7a6-ae2b-4057-9573-8cbc37370f0f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09C69AC-BABB-4243-9C53-9FC489C188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E1EE70-6D5E-4E29-870E-49489BF053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82300</TotalTime>
  <Words>1228</Words>
  <Application>Microsoft Office PowerPoint</Application>
  <PresentationFormat>On-screen Show (4:3)</PresentationFormat>
  <Paragraphs>329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Monotype Sorts</vt:lpstr>
      <vt:lpstr>Times New Roman</vt:lpstr>
      <vt:lpstr>Corn</vt:lpstr>
      <vt:lpstr>1_Corn</vt:lpstr>
      <vt:lpstr>5_Office Theme</vt:lpstr>
      <vt:lpstr>1_Default Design</vt:lpstr>
      <vt:lpstr>Default Design</vt:lpstr>
      <vt:lpstr>2023 Field Corn Weed Control Update</vt:lpstr>
      <vt:lpstr>Field Corn Weed Control Questions for you?</vt:lpstr>
      <vt:lpstr>Preplant Burndowns - 2022</vt:lpstr>
      <vt:lpstr>Glyphosate Rates</vt:lpstr>
      <vt:lpstr>PRE’s in Field Corn?</vt:lpstr>
      <vt:lpstr>PRE* Herbicide Effects on Field Corn Yield</vt:lpstr>
      <vt:lpstr>Field Corn Weed Control – 2022 With Roundup</vt:lpstr>
      <vt:lpstr>Field Corn Weed Control - 2022</vt:lpstr>
      <vt:lpstr>Field Corn Weed Control - 2022</vt:lpstr>
      <vt:lpstr>Shieldex @ 1.0 oz/A + Roundup P-Max3 @ 22 oz/A + Aatrex @ 32 oz/A + Grounded @ 16 oz/A</vt:lpstr>
      <vt:lpstr>Field Corn Weed Control - 2022</vt:lpstr>
      <vt:lpstr>Tolpyralate Herbicides for Field Corn</vt:lpstr>
      <vt:lpstr>Field Corn Weed Control - 2022</vt:lpstr>
      <vt:lpstr>Field Corn Weed Control - 2022</vt:lpstr>
      <vt:lpstr>Field Corn Weed Control - 2022</vt:lpstr>
      <vt:lpstr>Field Corn Weed Control - 2022</vt:lpstr>
      <vt:lpstr>Comparison of Acuron, Acuron Flexi, Acuron GT,  and Halex GT </vt:lpstr>
      <vt:lpstr>Field Corn Weed Control – 2022 NO Roundup</vt:lpstr>
      <vt:lpstr>Field Corn Weed Control - 2022</vt:lpstr>
      <vt:lpstr>Field Corn Weed Control - 2022</vt:lpstr>
      <vt:lpstr>Field Corn Weed Control - 2022</vt:lpstr>
      <vt:lpstr>Field Corn Weed Control - 2022</vt:lpstr>
      <vt:lpstr>Field Corn Weed Control - 2022</vt:lpstr>
      <vt:lpstr>New(er) Products Being Tested Not in UGA Pest Control Handbook (yet?)</vt:lpstr>
      <vt:lpstr>MG in Field Corn</vt:lpstr>
      <vt:lpstr>Field Corn Lay-By (16 GPA, 30 PSI, 3.7 MPH, Floodjet TK-VS2)</vt:lpstr>
      <vt:lpstr>Tropical Spiderwort/Benghal Dayflower</vt:lpstr>
      <vt:lpstr>Tropical Spiderwort - HPPD’s - 2022</vt:lpstr>
      <vt:lpstr>Tropical Spiderwort Control in Field Corn Control with Lay-Bys (8 DAT)</vt:lpstr>
      <vt:lpstr>Post-Harvest Control of TSW/BD with 2 Applications (14 d apart) of Gramoxone (paraquat)</vt:lpstr>
      <vt:lpstr>Post-Harvest Weed Control Gramoxone 2L @ 3 pts/A + Tricor 4L @ 8 oz/A + NIS @ 0.25% v/v</vt:lpstr>
      <vt:lpstr>Post-Harvest Weed Control Gramoxone 2L @ 3 pts/A + Tricor 4L @ 8 oz/A + NIS @ 0.25% v/v</vt:lpstr>
      <vt:lpstr>Field Corn Weed Control - Summary</vt:lpstr>
      <vt:lpstr>Questions/Comments?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Field Corn Weed Control Update</dc:title>
  <dc:creator>Eric P. Prostko</dc:creator>
  <cp:lastModifiedBy>Austin Krueger</cp:lastModifiedBy>
  <cp:revision>209</cp:revision>
  <cp:lastPrinted>2022-08-02T16:40:45Z</cp:lastPrinted>
  <dcterms:created xsi:type="dcterms:W3CDTF">2022-01-06T18:46:12Z</dcterms:created>
  <dcterms:modified xsi:type="dcterms:W3CDTF">2022-11-22T17:25:35Z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