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9"/>
  </p:notesMasterIdLst>
  <p:sldIdLst>
    <p:sldId id="256" r:id="rId6"/>
    <p:sldId id="960" r:id="rId7"/>
    <p:sldId id="262" r:id="rId8"/>
    <p:sldId id="263" r:id="rId9"/>
    <p:sldId id="970" r:id="rId10"/>
    <p:sldId id="971" r:id="rId11"/>
    <p:sldId id="958" r:id="rId12"/>
    <p:sldId id="962" r:id="rId13"/>
    <p:sldId id="968" r:id="rId14"/>
    <p:sldId id="952" r:id="rId15"/>
    <p:sldId id="967" r:id="rId16"/>
    <p:sldId id="969" r:id="rId17"/>
    <p:sldId id="961" r:id="rId18"/>
    <p:sldId id="964" r:id="rId19"/>
    <p:sldId id="966" r:id="rId20"/>
    <p:sldId id="965" r:id="rId21"/>
    <p:sldId id="957" r:id="rId22"/>
    <p:sldId id="269" r:id="rId23"/>
    <p:sldId id="954" r:id="rId24"/>
    <p:sldId id="955" r:id="rId25"/>
    <p:sldId id="264" r:id="rId26"/>
    <p:sldId id="268" r:id="rId27"/>
    <p:sldId id="27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2226" autoAdjust="0"/>
    <p:restoredTop sz="81170" autoAdjust="0"/>
  </p:normalViewPr>
  <p:slideViewPr>
    <p:cSldViewPr snapToGrid="0">
      <p:cViewPr varScale="1">
        <p:scale>
          <a:sx n="68" d="100"/>
          <a:sy n="68" d="100"/>
        </p:scale>
        <p:origin x="724" y="48"/>
      </p:cViewPr>
      <p:guideLst/>
    </p:cSldViewPr>
  </p:slideViewPr>
  <p:notesTextViewPr>
    <p:cViewPr>
      <p:scale>
        <a:sx n="3" d="2"/>
        <a:sy n="3" d="2"/>
      </p:scale>
      <p:origin x="0" y="0"/>
    </p:cViewPr>
  </p:notesTextViewPr>
  <p:sorterViewPr>
    <p:cViewPr varScale="1">
      <p:scale>
        <a:sx n="100" d="100"/>
        <a:sy n="100" d="100"/>
      </p:scale>
      <p:origin x="0" y="-826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8BA827-3EB0-4B9E-910C-C83712FE5A8D}" type="datetimeFigureOut">
              <a:rPr lang="en-US" smtClean="0"/>
              <a:t>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D4BBEB-48B0-436A-88B7-68A3594C31FC}" type="slidenum">
              <a:rPr lang="en-US" smtClean="0"/>
              <a:t>‹#›</a:t>
            </a:fld>
            <a:endParaRPr lang="en-US"/>
          </a:p>
        </p:txBody>
      </p:sp>
    </p:spTree>
    <p:extLst>
      <p:ext uri="{BB962C8B-B14F-4D97-AF65-F5344CB8AC3E}">
        <p14:creationId xmlns:p14="http://schemas.microsoft.com/office/powerpoint/2010/main" val="3656838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Before we get into the charts, I would like to go over this table briefly to help with contextualizing the variation we experienced between 2019 and 2020 and briefly look at our weather in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CLICK MOUSE </a:t>
            </a:r>
            <a:r>
              <a:rPr lang="en-US" sz="1200" dirty="0">
                <a:latin typeface="Arial" panose="020B0604020202020204" pitchFamily="34" charset="0"/>
                <a:cs typeface="Arial" panose="020B0604020202020204" pitchFamily="34" charset="0"/>
              </a:rPr>
              <a:t>I would like to point out Brake is strongly absorbed to soil OM, therefore adsorption/desorption coefficients correlate well with soil OM content, which we have very little of.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CLICK MOUSE </a:t>
            </a:r>
            <a:r>
              <a:rPr lang="en-US" sz="1200" dirty="0">
                <a:latin typeface="Arial" panose="020B0604020202020204" pitchFamily="34" charset="0"/>
                <a:cs typeface="Arial" panose="020B0604020202020204" pitchFamily="34" charset="0"/>
              </a:rPr>
              <a:t>In 2019, our daily average max and minimum air temperatures are vastly warmer than our 2020 weather in the first 30 days after planting. Our Soil temperatures were also much warmer in 2019 than in 2020. Breaking it down further, if you look at the differences in total rainfall, there was over twice as much rainfall in 2020 than in the previous year, but there was not much difference in irrigation totals,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CLICK MOUSE </a:t>
            </a:r>
            <a:r>
              <a:rPr lang="en-US" sz="1200" dirty="0">
                <a:latin typeface="Arial" panose="020B0604020202020204" pitchFamily="34" charset="0"/>
                <a:cs typeface="Arial" panose="020B0604020202020204" pitchFamily="34" charset="0"/>
              </a:rPr>
              <a:t> but when you consolidate the rainfall/irrigation data to the first two weeks when peanuts are trying to crack and emerge from the soil, 83% of the total irrigation and rainfall occurred within 14 dap in 2019. In 2020, there was significantly less irrigation/rainfall when looking at the first two weeks after planting.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Looking at our 2021 weather, we experienced similar conditions to 2020 within the first 30 DAP. But the rest of the results are focused on 2019 and 2020. </a:t>
            </a:r>
          </a:p>
          <a:p>
            <a:endParaRPr lang="en-US" dirty="0"/>
          </a:p>
        </p:txBody>
      </p:sp>
      <p:sp>
        <p:nvSpPr>
          <p:cNvPr id="4" name="Slide Number Placeholder 3"/>
          <p:cNvSpPr>
            <a:spLocks noGrp="1"/>
          </p:cNvSpPr>
          <p:nvPr>
            <p:ph type="sldNum" sz="quarter" idx="5"/>
          </p:nvPr>
        </p:nvSpPr>
        <p:spPr/>
        <p:txBody>
          <a:bodyPr/>
          <a:lstStyle/>
          <a:p>
            <a:fld id="{28D4BBEB-48B0-436A-88B7-68A3594C31FC}" type="slidenum">
              <a:rPr lang="en-US" smtClean="0"/>
              <a:t>9</a:t>
            </a:fld>
            <a:endParaRPr lang="en-US"/>
          </a:p>
        </p:txBody>
      </p:sp>
    </p:spTree>
    <p:extLst>
      <p:ext uri="{BB962C8B-B14F-4D97-AF65-F5344CB8AC3E}">
        <p14:creationId xmlns:p14="http://schemas.microsoft.com/office/powerpoint/2010/main" val="1761644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Before we get into the charts, I would like to go over this table briefly to help with contextualizing the variation we experienced between 2019 and 2020 and briefly look at our weather in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CLICK MOUSE </a:t>
            </a:r>
            <a:r>
              <a:rPr lang="en-US" sz="1200" dirty="0">
                <a:latin typeface="Arial" panose="020B0604020202020204" pitchFamily="34" charset="0"/>
                <a:cs typeface="Arial" panose="020B0604020202020204" pitchFamily="34" charset="0"/>
              </a:rPr>
              <a:t>I would like to point out Brake is strongly absorbed to soil OM, therefore adsorption/desorption coefficients correlate well with soil OM content, which we have very little of.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CLICK MOUSE </a:t>
            </a:r>
            <a:r>
              <a:rPr lang="en-US" sz="1200" dirty="0">
                <a:latin typeface="Arial" panose="020B0604020202020204" pitchFamily="34" charset="0"/>
                <a:cs typeface="Arial" panose="020B0604020202020204" pitchFamily="34" charset="0"/>
              </a:rPr>
              <a:t>In 2019, our daily average max and minimum air temperatures are vastly warmer than our 2020 weather in the first 30 days after planting. Our Soil temperatures were also much warmer in 2019 than in 2020. Breaking it down further, if you look at the differences in total rainfall, there was over twice as much rainfall in 2020 than in the previous year, but there was not much difference in irrigation totals,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CLICK MOUSE </a:t>
            </a:r>
            <a:r>
              <a:rPr lang="en-US" sz="1200" dirty="0">
                <a:latin typeface="Arial" panose="020B0604020202020204" pitchFamily="34" charset="0"/>
                <a:cs typeface="Arial" panose="020B0604020202020204" pitchFamily="34" charset="0"/>
              </a:rPr>
              <a:t> but when you consolidate the rainfall/irrigation data to the first two weeks when peanuts are trying to crack and emerge from the soil, 83% of the total irrigation and rainfall occurred within 14 dap in 2019. In 2020, there was significantly less irrigation/rainfall when looking at the first two weeks after planting.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Looking at our 2021 weather, we experienced similar conditions to 2020 within the first 30 DAP. But the rest of the results are focused on 2019 and 2020. </a:t>
            </a:r>
          </a:p>
          <a:p>
            <a:endParaRPr lang="en-US" dirty="0"/>
          </a:p>
        </p:txBody>
      </p:sp>
      <p:sp>
        <p:nvSpPr>
          <p:cNvPr id="4" name="Slide Number Placeholder 3"/>
          <p:cNvSpPr>
            <a:spLocks noGrp="1"/>
          </p:cNvSpPr>
          <p:nvPr>
            <p:ph type="sldNum" sz="quarter" idx="5"/>
          </p:nvPr>
        </p:nvSpPr>
        <p:spPr/>
        <p:txBody>
          <a:bodyPr/>
          <a:lstStyle/>
          <a:p>
            <a:fld id="{28D4BBEB-48B0-436A-88B7-68A3594C31FC}" type="slidenum">
              <a:rPr lang="en-US" smtClean="0"/>
              <a:t>10</a:t>
            </a:fld>
            <a:endParaRPr lang="en-US"/>
          </a:p>
        </p:txBody>
      </p:sp>
    </p:spTree>
    <p:extLst>
      <p:ext uri="{BB962C8B-B14F-4D97-AF65-F5344CB8AC3E}">
        <p14:creationId xmlns:p14="http://schemas.microsoft.com/office/powerpoint/2010/main" val="3415409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Before we get into the charts, I would like to go over this table briefly to help with contextualizing the variation we experienced between 2019 and 2020 and briefly look at our weather in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CLICK MOUSE </a:t>
            </a:r>
            <a:r>
              <a:rPr lang="en-US" sz="1200" dirty="0">
                <a:latin typeface="Arial" panose="020B0604020202020204" pitchFamily="34" charset="0"/>
                <a:cs typeface="Arial" panose="020B0604020202020204" pitchFamily="34" charset="0"/>
              </a:rPr>
              <a:t>I would like to point out Brake is strongly absorbed to soil OM, therefore adsorption/desorption coefficients correlate well with soil OM content, which we have very little of.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CLICK MOUSE </a:t>
            </a:r>
            <a:r>
              <a:rPr lang="en-US" sz="1200" dirty="0">
                <a:latin typeface="Arial" panose="020B0604020202020204" pitchFamily="34" charset="0"/>
                <a:cs typeface="Arial" panose="020B0604020202020204" pitchFamily="34" charset="0"/>
              </a:rPr>
              <a:t>In 2019, our daily average max and minimum air temperatures are vastly warmer than our 2020 weather in the first 30 days after planting. Our Soil temperatures were also much warmer in 2019 than in 2020. Breaking it down further, if you look at the differences in total rainfall, there was over twice as much rainfall in 2020 than in the previous year, but there was not much difference in irrigation totals,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CLICK MOUSE </a:t>
            </a:r>
            <a:r>
              <a:rPr lang="en-US" sz="1200" dirty="0">
                <a:latin typeface="Arial" panose="020B0604020202020204" pitchFamily="34" charset="0"/>
                <a:cs typeface="Arial" panose="020B0604020202020204" pitchFamily="34" charset="0"/>
              </a:rPr>
              <a:t> but when you consolidate the rainfall/irrigation data to the first two weeks when peanuts are trying to crack and emerge from the soil, 83% of the total irrigation and rainfall occurred within 14 dap in 2019. In 2020, there was significantly less irrigation/rainfall when looking at the first two weeks after planting.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Looking at our 2021 weather, we experienced similar conditions to 2020 within the first 30 DAP. But the rest of the results are focused on 2019 and 2020. </a:t>
            </a:r>
          </a:p>
          <a:p>
            <a:endParaRPr lang="en-US" dirty="0"/>
          </a:p>
        </p:txBody>
      </p:sp>
      <p:sp>
        <p:nvSpPr>
          <p:cNvPr id="4" name="Slide Number Placeholder 3"/>
          <p:cNvSpPr>
            <a:spLocks noGrp="1"/>
          </p:cNvSpPr>
          <p:nvPr>
            <p:ph type="sldNum" sz="quarter" idx="5"/>
          </p:nvPr>
        </p:nvSpPr>
        <p:spPr/>
        <p:txBody>
          <a:bodyPr/>
          <a:lstStyle/>
          <a:p>
            <a:fld id="{28D4BBEB-48B0-436A-88B7-68A3594C31FC}" type="slidenum">
              <a:rPr lang="en-US" smtClean="0"/>
              <a:t>11</a:t>
            </a:fld>
            <a:endParaRPr lang="en-US"/>
          </a:p>
        </p:txBody>
      </p:sp>
    </p:spTree>
    <p:extLst>
      <p:ext uri="{BB962C8B-B14F-4D97-AF65-F5344CB8AC3E}">
        <p14:creationId xmlns:p14="http://schemas.microsoft.com/office/powerpoint/2010/main" val="191819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Before we get into the charts, I would like to go over this table briefly to help with contextualizing the variation we experienced between 2019 and 2020 and briefly look at our weather in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CLICK MOUSE </a:t>
            </a:r>
            <a:r>
              <a:rPr lang="en-US" sz="1200" dirty="0">
                <a:latin typeface="Arial" panose="020B0604020202020204" pitchFamily="34" charset="0"/>
                <a:cs typeface="Arial" panose="020B0604020202020204" pitchFamily="34" charset="0"/>
              </a:rPr>
              <a:t>I would like to point out Brake is strongly absorbed to soil OM, therefore adsorption/desorption coefficients correlate well with soil OM content, which we have very little of.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CLICK MOUSE </a:t>
            </a:r>
            <a:r>
              <a:rPr lang="en-US" sz="1200" dirty="0">
                <a:latin typeface="Arial" panose="020B0604020202020204" pitchFamily="34" charset="0"/>
                <a:cs typeface="Arial" panose="020B0604020202020204" pitchFamily="34" charset="0"/>
              </a:rPr>
              <a:t>In 2019, our daily average max and minimum air temperatures are vastly warmer than our 2020 weather in the first 30 days after planting. Our Soil temperatures were also much warmer in 2019 than in 2020. Breaking it down further, if you look at the differences in total rainfall, there was over twice as much rainfall in 2020 than in the previous year, but there was not much difference in irrigation totals,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CLICK MOUSE </a:t>
            </a:r>
            <a:r>
              <a:rPr lang="en-US" sz="1200" dirty="0">
                <a:latin typeface="Arial" panose="020B0604020202020204" pitchFamily="34" charset="0"/>
                <a:cs typeface="Arial" panose="020B0604020202020204" pitchFamily="34" charset="0"/>
              </a:rPr>
              <a:t> but when you consolidate the rainfall/irrigation data to the first two weeks when peanuts are trying to crack and emerge from the soil, 83% of the total irrigation and rainfall occurred within 14 dap in 2019. In 2020, there was significantly less irrigation/rainfall when looking at the first two weeks after planting.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Looking at our 2021 weather, we experienced similar conditions to 2020 within the first 30 DAP. But the rest of the results are focused on 2019 and 2020. </a:t>
            </a:r>
          </a:p>
          <a:p>
            <a:endParaRPr lang="en-US" dirty="0"/>
          </a:p>
        </p:txBody>
      </p:sp>
      <p:sp>
        <p:nvSpPr>
          <p:cNvPr id="4" name="Slide Number Placeholder 3"/>
          <p:cNvSpPr>
            <a:spLocks noGrp="1"/>
          </p:cNvSpPr>
          <p:nvPr>
            <p:ph type="sldNum" sz="quarter" idx="5"/>
          </p:nvPr>
        </p:nvSpPr>
        <p:spPr/>
        <p:txBody>
          <a:bodyPr/>
          <a:lstStyle/>
          <a:p>
            <a:fld id="{28D4BBEB-48B0-436A-88B7-68A3594C31FC}" type="slidenum">
              <a:rPr lang="en-US" smtClean="0"/>
              <a:t>12</a:t>
            </a:fld>
            <a:endParaRPr lang="en-US"/>
          </a:p>
        </p:txBody>
      </p:sp>
    </p:spTree>
    <p:extLst>
      <p:ext uri="{BB962C8B-B14F-4D97-AF65-F5344CB8AC3E}">
        <p14:creationId xmlns:p14="http://schemas.microsoft.com/office/powerpoint/2010/main" val="3259016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D4BBEB-48B0-436A-88B7-68A3594C31FC}" type="slidenum">
              <a:rPr lang="en-US" smtClean="0"/>
              <a:t>22</a:t>
            </a:fld>
            <a:endParaRPr lang="en-US"/>
          </a:p>
        </p:txBody>
      </p:sp>
    </p:spTree>
    <p:extLst>
      <p:ext uri="{BB962C8B-B14F-4D97-AF65-F5344CB8AC3E}">
        <p14:creationId xmlns:p14="http://schemas.microsoft.com/office/powerpoint/2010/main" val="2408693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DB34C-F566-4F74-8688-A0EDD118A6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65E921-E752-40CB-9BE7-0A4B62425A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2BB79E-8A23-437F-A2B7-6486DD77FB63}"/>
              </a:ext>
            </a:extLst>
          </p:cNvPr>
          <p:cNvSpPr>
            <a:spLocks noGrp="1"/>
          </p:cNvSpPr>
          <p:nvPr>
            <p:ph type="dt" sz="half" idx="10"/>
          </p:nvPr>
        </p:nvSpPr>
        <p:spPr/>
        <p:txBody>
          <a:bodyPr/>
          <a:lstStyle/>
          <a:p>
            <a:fld id="{129FEFD1-FD96-4F35-9CD9-63CBDB2C5089}" type="datetimeFigureOut">
              <a:rPr lang="en-US" smtClean="0"/>
              <a:t>12/4/2022</a:t>
            </a:fld>
            <a:endParaRPr lang="en-US"/>
          </a:p>
        </p:txBody>
      </p:sp>
      <p:sp>
        <p:nvSpPr>
          <p:cNvPr id="5" name="Footer Placeholder 4">
            <a:extLst>
              <a:ext uri="{FF2B5EF4-FFF2-40B4-BE49-F238E27FC236}">
                <a16:creationId xmlns:a16="http://schemas.microsoft.com/office/drawing/2014/main" id="{76E78E90-1FF8-491F-BD49-987A86EBEB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AC0FA1-9120-4801-919D-A69CD4DB64B1}"/>
              </a:ext>
            </a:extLst>
          </p:cNvPr>
          <p:cNvSpPr>
            <a:spLocks noGrp="1"/>
          </p:cNvSpPr>
          <p:nvPr>
            <p:ph type="sldNum" sz="quarter" idx="12"/>
          </p:nvPr>
        </p:nvSpPr>
        <p:spPr/>
        <p:txBody>
          <a:bodyPr/>
          <a:lstStyle/>
          <a:p>
            <a:fld id="{2DC8C342-379F-4E1D-BA94-D4972AB5960A}" type="slidenum">
              <a:rPr lang="en-US" smtClean="0"/>
              <a:t>‹#›</a:t>
            </a:fld>
            <a:endParaRPr lang="en-US"/>
          </a:p>
        </p:txBody>
      </p:sp>
    </p:spTree>
    <p:extLst>
      <p:ext uri="{BB962C8B-B14F-4D97-AF65-F5344CB8AC3E}">
        <p14:creationId xmlns:p14="http://schemas.microsoft.com/office/powerpoint/2010/main" val="3717696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55D5D-23A9-436B-B673-4352E07D64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93B3FB-65C0-4A53-B023-40D1E6301A7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E6939-D736-415E-AD47-14D817B3DFE7}"/>
              </a:ext>
            </a:extLst>
          </p:cNvPr>
          <p:cNvSpPr>
            <a:spLocks noGrp="1"/>
          </p:cNvSpPr>
          <p:nvPr>
            <p:ph type="dt" sz="half" idx="10"/>
          </p:nvPr>
        </p:nvSpPr>
        <p:spPr/>
        <p:txBody>
          <a:bodyPr/>
          <a:lstStyle/>
          <a:p>
            <a:fld id="{129FEFD1-FD96-4F35-9CD9-63CBDB2C5089}" type="datetimeFigureOut">
              <a:rPr lang="en-US" smtClean="0"/>
              <a:t>12/4/2022</a:t>
            </a:fld>
            <a:endParaRPr lang="en-US"/>
          </a:p>
        </p:txBody>
      </p:sp>
      <p:sp>
        <p:nvSpPr>
          <p:cNvPr id="5" name="Footer Placeholder 4">
            <a:extLst>
              <a:ext uri="{FF2B5EF4-FFF2-40B4-BE49-F238E27FC236}">
                <a16:creationId xmlns:a16="http://schemas.microsoft.com/office/drawing/2014/main" id="{A37EF26D-FDAD-43C8-9141-89E85A47E9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591F2B-6E79-4FA8-94BC-3756CEC0AAB0}"/>
              </a:ext>
            </a:extLst>
          </p:cNvPr>
          <p:cNvSpPr>
            <a:spLocks noGrp="1"/>
          </p:cNvSpPr>
          <p:nvPr>
            <p:ph type="sldNum" sz="quarter" idx="12"/>
          </p:nvPr>
        </p:nvSpPr>
        <p:spPr/>
        <p:txBody>
          <a:bodyPr/>
          <a:lstStyle/>
          <a:p>
            <a:fld id="{2DC8C342-379F-4E1D-BA94-D4972AB5960A}" type="slidenum">
              <a:rPr lang="en-US" smtClean="0"/>
              <a:t>‹#›</a:t>
            </a:fld>
            <a:endParaRPr lang="en-US"/>
          </a:p>
        </p:txBody>
      </p:sp>
    </p:spTree>
    <p:extLst>
      <p:ext uri="{BB962C8B-B14F-4D97-AF65-F5344CB8AC3E}">
        <p14:creationId xmlns:p14="http://schemas.microsoft.com/office/powerpoint/2010/main" val="88484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D6F972-0A98-46BD-A508-2BB7806B3F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835635-B080-4412-B965-C8324FF746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1E9B64-E3AA-4416-8BA4-D96E2F97BAF5}"/>
              </a:ext>
            </a:extLst>
          </p:cNvPr>
          <p:cNvSpPr>
            <a:spLocks noGrp="1"/>
          </p:cNvSpPr>
          <p:nvPr>
            <p:ph type="dt" sz="half" idx="10"/>
          </p:nvPr>
        </p:nvSpPr>
        <p:spPr/>
        <p:txBody>
          <a:bodyPr/>
          <a:lstStyle/>
          <a:p>
            <a:fld id="{129FEFD1-FD96-4F35-9CD9-63CBDB2C5089}" type="datetimeFigureOut">
              <a:rPr lang="en-US" smtClean="0"/>
              <a:t>12/4/2022</a:t>
            </a:fld>
            <a:endParaRPr lang="en-US"/>
          </a:p>
        </p:txBody>
      </p:sp>
      <p:sp>
        <p:nvSpPr>
          <p:cNvPr id="5" name="Footer Placeholder 4">
            <a:extLst>
              <a:ext uri="{FF2B5EF4-FFF2-40B4-BE49-F238E27FC236}">
                <a16:creationId xmlns:a16="http://schemas.microsoft.com/office/drawing/2014/main" id="{B3015E08-9027-4C90-B370-A89424CF08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C40E0-2ABD-4E7C-A308-BB78DFF7E665}"/>
              </a:ext>
            </a:extLst>
          </p:cNvPr>
          <p:cNvSpPr>
            <a:spLocks noGrp="1"/>
          </p:cNvSpPr>
          <p:nvPr>
            <p:ph type="sldNum" sz="quarter" idx="12"/>
          </p:nvPr>
        </p:nvSpPr>
        <p:spPr/>
        <p:txBody>
          <a:bodyPr/>
          <a:lstStyle/>
          <a:p>
            <a:fld id="{2DC8C342-379F-4E1D-BA94-D4972AB5960A}" type="slidenum">
              <a:rPr lang="en-US" smtClean="0"/>
              <a:t>‹#›</a:t>
            </a:fld>
            <a:endParaRPr lang="en-US"/>
          </a:p>
        </p:txBody>
      </p:sp>
    </p:spTree>
    <p:extLst>
      <p:ext uri="{BB962C8B-B14F-4D97-AF65-F5344CB8AC3E}">
        <p14:creationId xmlns:p14="http://schemas.microsoft.com/office/powerpoint/2010/main" val="3940804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FB0FB-E06D-4150-9C29-96FCDC5A9C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CAE295-6F5B-44B4-82D3-0A30F00A8A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31287B-F6A1-4D7B-8842-53FA5C58BA1B}"/>
              </a:ext>
            </a:extLst>
          </p:cNvPr>
          <p:cNvSpPr>
            <a:spLocks noGrp="1"/>
          </p:cNvSpPr>
          <p:nvPr>
            <p:ph type="dt" sz="half" idx="10"/>
          </p:nvPr>
        </p:nvSpPr>
        <p:spPr/>
        <p:txBody>
          <a:bodyPr/>
          <a:lstStyle/>
          <a:p>
            <a:fld id="{6F920469-8DC0-4E04-B033-29571AB43DAF}" type="datetimeFigureOut">
              <a:rPr lang="en-US" smtClean="0"/>
              <a:t>12/4/2022</a:t>
            </a:fld>
            <a:endParaRPr lang="en-US"/>
          </a:p>
        </p:txBody>
      </p:sp>
      <p:sp>
        <p:nvSpPr>
          <p:cNvPr id="5" name="Footer Placeholder 4">
            <a:extLst>
              <a:ext uri="{FF2B5EF4-FFF2-40B4-BE49-F238E27FC236}">
                <a16:creationId xmlns:a16="http://schemas.microsoft.com/office/drawing/2014/main" id="{51721848-482B-4DA7-AB3C-C2DF81C027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254102-A6F7-4363-A7C3-74D965E0BEF8}"/>
              </a:ext>
            </a:extLst>
          </p:cNvPr>
          <p:cNvSpPr>
            <a:spLocks noGrp="1"/>
          </p:cNvSpPr>
          <p:nvPr>
            <p:ph type="sldNum" sz="quarter" idx="12"/>
          </p:nvPr>
        </p:nvSpPr>
        <p:spPr/>
        <p:txBody>
          <a:bodyPr/>
          <a:lstStyle/>
          <a:p>
            <a:fld id="{BA78289C-A951-41B0-996E-9D748D4DB84C}" type="slidenum">
              <a:rPr lang="en-US" smtClean="0"/>
              <a:t>‹#›</a:t>
            </a:fld>
            <a:endParaRPr lang="en-US"/>
          </a:p>
        </p:txBody>
      </p:sp>
    </p:spTree>
    <p:extLst>
      <p:ext uri="{BB962C8B-B14F-4D97-AF65-F5344CB8AC3E}">
        <p14:creationId xmlns:p14="http://schemas.microsoft.com/office/powerpoint/2010/main" val="1882875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1D40D-6210-410B-81FD-EDE0F50E14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163101-CD03-420A-9647-CA112A02BA5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8461ED-6BB8-4A4A-AE1A-9AD97B681B8D}"/>
              </a:ext>
            </a:extLst>
          </p:cNvPr>
          <p:cNvSpPr>
            <a:spLocks noGrp="1"/>
          </p:cNvSpPr>
          <p:nvPr>
            <p:ph type="dt" sz="half" idx="10"/>
          </p:nvPr>
        </p:nvSpPr>
        <p:spPr/>
        <p:txBody>
          <a:bodyPr/>
          <a:lstStyle/>
          <a:p>
            <a:fld id="{6F920469-8DC0-4E04-B033-29571AB43DAF}" type="datetimeFigureOut">
              <a:rPr lang="en-US" smtClean="0"/>
              <a:t>12/4/2022</a:t>
            </a:fld>
            <a:endParaRPr lang="en-US"/>
          </a:p>
        </p:txBody>
      </p:sp>
      <p:sp>
        <p:nvSpPr>
          <p:cNvPr id="5" name="Footer Placeholder 4">
            <a:extLst>
              <a:ext uri="{FF2B5EF4-FFF2-40B4-BE49-F238E27FC236}">
                <a16:creationId xmlns:a16="http://schemas.microsoft.com/office/drawing/2014/main" id="{E5962CA0-C726-4FDA-BDCF-CBFE0297E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243418-B970-4B66-87DA-A4A82ED5D9A1}"/>
              </a:ext>
            </a:extLst>
          </p:cNvPr>
          <p:cNvSpPr>
            <a:spLocks noGrp="1"/>
          </p:cNvSpPr>
          <p:nvPr>
            <p:ph type="sldNum" sz="quarter" idx="12"/>
          </p:nvPr>
        </p:nvSpPr>
        <p:spPr/>
        <p:txBody>
          <a:bodyPr/>
          <a:lstStyle/>
          <a:p>
            <a:fld id="{BA78289C-A951-41B0-996E-9D748D4DB84C}" type="slidenum">
              <a:rPr lang="en-US" smtClean="0"/>
              <a:t>‹#›</a:t>
            </a:fld>
            <a:endParaRPr lang="en-US"/>
          </a:p>
        </p:txBody>
      </p:sp>
    </p:spTree>
    <p:extLst>
      <p:ext uri="{BB962C8B-B14F-4D97-AF65-F5344CB8AC3E}">
        <p14:creationId xmlns:p14="http://schemas.microsoft.com/office/powerpoint/2010/main" val="2279845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8A3CE-1B6A-4FB1-982A-ECF4428468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C2E59D-B7F5-4466-B7A4-7EE3906C0C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2D81131-C0FB-46E6-9C40-BF01BB5AB36D}"/>
              </a:ext>
            </a:extLst>
          </p:cNvPr>
          <p:cNvSpPr>
            <a:spLocks noGrp="1"/>
          </p:cNvSpPr>
          <p:nvPr>
            <p:ph type="dt" sz="half" idx="10"/>
          </p:nvPr>
        </p:nvSpPr>
        <p:spPr/>
        <p:txBody>
          <a:bodyPr/>
          <a:lstStyle/>
          <a:p>
            <a:fld id="{6F920469-8DC0-4E04-B033-29571AB43DAF}" type="datetimeFigureOut">
              <a:rPr lang="en-US" smtClean="0"/>
              <a:t>12/4/2022</a:t>
            </a:fld>
            <a:endParaRPr lang="en-US"/>
          </a:p>
        </p:txBody>
      </p:sp>
      <p:sp>
        <p:nvSpPr>
          <p:cNvPr id="5" name="Footer Placeholder 4">
            <a:extLst>
              <a:ext uri="{FF2B5EF4-FFF2-40B4-BE49-F238E27FC236}">
                <a16:creationId xmlns:a16="http://schemas.microsoft.com/office/drawing/2014/main" id="{1F0D49CF-0BF9-4EE0-B9E6-102A6B194A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47CD5-A9AA-4574-A82C-386496B6472E}"/>
              </a:ext>
            </a:extLst>
          </p:cNvPr>
          <p:cNvSpPr>
            <a:spLocks noGrp="1"/>
          </p:cNvSpPr>
          <p:nvPr>
            <p:ph type="sldNum" sz="quarter" idx="12"/>
          </p:nvPr>
        </p:nvSpPr>
        <p:spPr/>
        <p:txBody>
          <a:bodyPr/>
          <a:lstStyle/>
          <a:p>
            <a:fld id="{BA78289C-A951-41B0-996E-9D748D4DB84C}" type="slidenum">
              <a:rPr lang="en-US" smtClean="0"/>
              <a:t>‹#›</a:t>
            </a:fld>
            <a:endParaRPr lang="en-US"/>
          </a:p>
        </p:txBody>
      </p:sp>
    </p:spTree>
    <p:extLst>
      <p:ext uri="{BB962C8B-B14F-4D97-AF65-F5344CB8AC3E}">
        <p14:creationId xmlns:p14="http://schemas.microsoft.com/office/powerpoint/2010/main" val="3211674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353A3-99F4-4E6F-A8AC-617605602F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215DF8-9F8C-4A73-A8C4-EDA90C93DD5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236E56-E2A1-4353-BAF6-A83BC5F92CA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F0B2FB-CC56-427C-9FEB-5EE847D8A1BD}"/>
              </a:ext>
            </a:extLst>
          </p:cNvPr>
          <p:cNvSpPr>
            <a:spLocks noGrp="1"/>
          </p:cNvSpPr>
          <p:nvPr>
            <p:ph type="dt" sz="half" idx="10"/>
          </p:nvPr>
        </p:nvSpPr>
        <p:spPr/>
        <p:txBody>
          <a:bodyPr/>
          <a:lstStyle/>
          <a:p>
            <a:fld id="{6F920469-8DC0-4E04-B033-29571AB43DAF}" type="datetimeFigureOut">
              <a:rPr lang="en-US" smtClean="0"/>
              <a:t>12/4/2022</a:t>
            </a:fld>
            <a:endParaRPr lang="en-US"/>
          </a:p>
        </p:txBody>
      </p:sp>
      <p:sp>
        <p:nvSpPr>
          <p:cNvPr id="6" name="Footer Placeholder 5">
            <a:extLst>
              <a:ext uri="{FF2B5EF4-FFF2-40B4-BE49-F238E27FC236}">
                <a16:creationId xmlns:a16="http://schemas.microsoft.com/office/drawing/2014/main" id="{43DCBE1D-17C5-4D69-87FE-8312F91D98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241D2-D61C-4B0F-A7FB-7CD8DB0666D2}"/>
              </a:ext>
            </a:extLst>
          </p:cNvPr>
          <p:cNvSpPr>
            <a:spLocks noGrp="1"/>
          </p:cNvSpPr>
          <p:nvPr>
            <p:ph type="sldNum" sz="quarter" idx="12"/>
          </p:nvPr>
        </p:nvSpPr>
        <p:spPr/>
        <p:txBody>
          <a:bodyPr/>
          <a:lstStyle/>
          <a:p>
            <a:fld id="{BA78289C-A951-41B0-996E-9D748D4DB84C}" type="slidenum">
              <a:rPr lang="en-US" smtClean="0"/>
              <a:t>‹#›</a:t>
            </a:fld>
            <a:endParaRPr lang="en-US"/>
          </a:p>
        </p:txBody>
      </p:sp>
    </p:spTree>
    <p:extLst>
      <p:ext uri="{BB962C8B-B14F-4D97-AF65-F5344CB8AC3E}">
        <p14:creationId xmlns:p14="http://schemas.microsoft.com/office/powerpoint/2010/main" val="1666013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E9D6A-C843-40FC-959B-F901881D6D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A7EE28-DAB3-4288-8183-FA24FCCFD3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29EB5E9-A95D-4654-A5B5-801C29BD98F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EC7A5E-995A-4475-A205-790ADA3E07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578CA1-FD7D-4C51-A0B5-D7AE65C0734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FFE962-27CC-4987-83D6-CBEDF9F79C0D}"/>
              </a:ext>
            </a:extLst>
          </p:cNvPr>
          <p:cNvSpPr>
            <a:spLocks noGrp="1"/>
          </p:cNvSpPr>
          <p:nvPr>
            <p:ph type="dt" sz="half" idx="10"/>
          </p:nvPr>
        </p:nvSpPr>
        <p:spPr/>
        <p:txBody>
          <a:bodyPr/>
          <a:lstStyle/>
          <a:p>
            <a:fld id="{6F920469-8DC0-4E04-B033-29571AB43DAF}" type="datetimeFigureOut">
              <a:rPr lang="en-US" smtClean="0"/>
              <a:t>12/4/2022</a:t>
            </a:fld>
            <a:endParaRPr lang="en-US"/>
          </a:p>
        </p:txBody>
      </p:sp>
      <p:sp>
        <p:nvSpPr>
          <p:cNvPr id="8" name="Footer Placeholder 7">
            <a:extLst>
              <a:ext uri="{FF2B5EF4-FFF2-40B4-BE49-F238E27FC236}">
                <a16:creationId xmlns:a16="http://schemas.microsoft.com/office/drawing/2014/main" id="{87F6627C-EC97-487D-B022-332E9E02DA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B2AB49-512C-4D90-AA6D-9C928FE0ACB8}"/>
              </a:ext>
            </a:extLst>
          </p:cNvPr>
          <p:cNvSpPr>
            <a:spLocks noGrp="1"/>
          </p:cNvSpPr>
          <p:nvPr>
            <p:ph type="sldNum" sz="quarter" idx="12"/>
          </p:nvPr>
        </p:nvSpPr>
        <p:spPr/>
        <p:txBody>
          <a:bodyPr/>
          <a:lstStyle/>
          <a:p>
            <a:fld id="{BA78289C-A951-41B0-996E-9D748D4DB84C}" type="slidenum">
              <a:rPr lang="en-US" smtClean="0"/>
              <a:t>‹#›</a:t>
            </a:fld>
            <a:endParaRPr lang="en-US"/>
          </a:p>
        </p:txBody>
      </p:sp>
    </p:spTree>
    <p:extLst>
      <p:ext uri="{BB962C8B-B14F-4D97-AF65-F5344CB8AC3E}">
        <p14:creationId xmlns:p14="http://schemas.microsoft.com/office/powerpoint/2010/main" val="2103164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C32D4-C073-48AA-ACDE-7DF3590869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F6ACA6-D278-4D00-9693-5E48FD4B0FD2}"/>
              </a:ext>
            </a:extLst>
          </p:cNvPr>
          <p:cNvSpPr>
            <a:spLocks noGrp="1"/>
          </p:cNvSpPr>
          <p:nvPr>
            <p:ph type="dt" sz="half" idx="10"/>
          </p:nvPr>
        </p:nvSpPr>
        <p:spPr/>
        <p:txBody>
          <a:bodyPr/>
          <a:lstStyle/>
          <a:p>
            <a:fld id="{6F920469-8DC0-4E04-B033-29571AB43DAF}" type="datetimeFigureOut">
              <a:rPr lang="en-US" smtClean="0"/>
              <a:t>12/4/2022</a:t>
            </a:fld>
            <a:endParaRPr lang="en-US"/>
          </a:p>
        </p:txBody>
      </p:sp>
      <p:sp>
        <p:nvSpPr>
          <p:cNvPr id="4" name="Footer Placeholder 3">
            <a:extLst>
              <a:ext uri="{FF2B5EF4-FFF2-40B4-BE49-F238E27FC236}">
                <a16:creationId xmlns:a16="http://schemas.microsoft.com/office/drawing/2014/main" id="{3A8BD739-9570-4BD6-A9A9-90E6C39BE2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CED2A7-8442-4486-9139-1E18C764051B}"/>
              </a:ext>
            </a:extLst>
          </p:cNvPr>
          <p:cNvSpPr>
            <a:spLocks noGrp="1"/>
          </p:cNvSpPr>
          <p:nvPr>
            <p:ph type="sldNum" sz="quarter" idx="12"/>
          </p:nvPr>
        </p:nvSpPr>
        <p:spPr/>
        <p:txBody>
          <a:bodyPr/>
          <a:lstStyle/>
          <a:p>
            <a:fld id="{BA78289C-A951-41B0-996E-9D748D4DB84C}" type="slidenum">
              <a:rPr lang="en-US" smtClean="0"/>
              <a:t>‹#›</a:t>
            </a:fld>
            <a:endParaRPr lang="en-US"/>
          </a:p>
        </p:txBody>
      </p:sp>
    </p:spTree>
    <p:extLst>
      <p:ext uri="{BB962C8B-B14F-4D97-AF65-F5344CB8AC3E}">
        <p14:creationId xmlns:p14="http://schemas.microsoft.com/office/powerpoint/2010/main" val="36005448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50F435-34EE-4E49-A569-1A16C1010A6B}"/>
              </a:ext>
            </a:extLst>
          </p:cNvPr>
          <p:cNvSpPr>
            <a:spLocks noGrp="1"/>
          </p:cNvSpPr>
          <p:nvPr>
            <p:ph type="dt" sz="half" idx="10"/>
          </p:nvPr>
        </p:nvSpPr>
        <p:spPr/>
        <p:txBody>
          <a:bodyPr/>
          <a:lstStyle/>
          <a:p>
            <a:fld id="{6F920469-8DC0-4E04-B033-29571AB43DAF}" type="datetimeFigureOut">
              <a:rPr lang="en-US" smtClean="0"/>
              <a:t>12/4/2022</a:t>
            </a:fld>
            <a:endParaRPr lang="en-US"/>
          </a:p>
        </p:txBody>
      </p:sp>
      <p:sp>
        <p:nvSpPr>
          <p:cNvPr id="3" name="Footer Placeholder 2">
            <a:extLst>
              <a:ext uri="{FF2B5EF4-FFF2-40B4-BE49-F238E27FC236}">
                <a16:creationId xmlns:a16="http://schemas.microsoft.com/office/drawing/2014/main" id="{1C13510D-63C0-4EF2-A6ED-4CC6005741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58309F-2654-4EAD-8D5F-94A6A933B621}"/>
              </a:ext>
            </a:extLst>
          </p:cNvPr>
          <p:cNvSpPr>
            <a:spLocks noGrp="1"/>
          </p:cNvSpPr>
          <p:nvPr>
            <p:ph type="sldNum" sz="quarter" idx="12"/>
          </p:nvPr>
        </p:nvSpPr>
        <p:spPr/>
        <p:txBody>
          <a:bodyPr/>
          <a:lstStyle/>
          <a:p>
            <a:fld id="{BA78289C-A951-41B0-996E-9D748D4DB84C}" type="slidenum">
              <a:rPr lang="en-US" smtClean="0"/>
              <a:t>‹#›</a:t>
            </a:fld>
            <a:endParaRPr lang="en-US"/>
          </a:p>
        </p:txBody>
      </p:sp>
    </p:spTree>
    <p:extLst>
      <p:ext uri="{BB962C8B-B14F-4D97-AF65-F5344CB8AC3E}">
        <p14:creationId xmlns:p14="http://schemas.microsoft.com/office/powerpoint/2010/main" val="1487371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20B93-59F7-4BE4-AF1E-7B144DC178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09A9E6-55EB-4899-92A7-0B5035A12F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58C3CA-A15B-4BA4-86A0-30AE27E483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4646B0-C0EE-439C-98D5-A6F5A698A2D0}"/>
              </a:ext>
            </a:extLst>
          </p:cNvPr>
          <p:cNvSpPr>
            <a:spLocks noGrp="1"/>
          </p:cNvSpPr>
          <p:nvPr>
            <p:ph type="dt" sz="half" idx="10"/>
          </p:nvPr>
        </p:nvSpPr>
        <p:spPr/>
        <p:txBody>
          <a:bodyPr/>
          <a:lstStyle/>
          <a:p>
            <a:fld id="{6F920469-8DC0-4E04-B033-29571AB43DAF}" type="datetimeFigureOut">
              <a:rPr lang="en-US" smtClean="0"/>
              <a:t>12/4/2022</a:t>
            </a:fld>
            <a:endParaRPr lang="en-US"/>
          </a:p>
        </p:txBody>
      </p:sp>
      <p:sp>
        <p:nvSpPr>
          <p:cNvPr id="6" name="Footer Placeholder 5">
            <a:extLst>
              <a:ext uri="{FF2B5EF4-FFF2-40B4-BE49-F238E27FC236}">
                <a16:creationId xmlns:a16="http://schemas.microsoft.com/office/drawing/2014/main" id="{1FF879A1-F02A-453B-9E0B-108F32D4A2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79F035-0C89-4401-9BFD-8BE332A1AA8B}"/>
              </a:ext>
            </a:extLst>
          </p:cNvPr>
          <p:cNvSpPr>
            <a:spLocks noGrp="1"/>
          </p:cNvSpPr>
          <p:nvPr>
            <p:ph type="sldNum" sz="quarter" idx="12"/>
          </p:nvPr>
        </p:nvSpPr>
        <p:spPr/>
        <p:txBody>
          <a:bodyPr/>
          <a:lstStyle/>
          <a:p>
            <a:fld id="{BA78289C-A951-41B0-996E-9D748D4DB84C}" type="slidenum">
              <a:rPr lang="en-US" smtClean="0"/>
              <a:t>‹#›</a:t>
            </a:fld>
            <a:endParaRPr lang="en-US"/>
          </a:p>
        </p:txBody>
      </p:sp>
    </p:spTree>
    <p:extLst>
      <p:ext uri="{BB962C8B-B14F-4D97-AF65-F5344CB8AC3E}">
        <p14:creationId xmlns:p14="http://schemas.microsoft.com/office/powerpoint/2010/main" val="790226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9B553-0F8D-4418-A670-493D0749E4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9DAD66-1FFD-4E7D-9E54-CF75A1A8F50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39C8BB-64B7-48BB-B1FF-3E90893A9DD4}"/>
              </a:ext>
            </a:extLst>
          </p:cNvPr>
          <p:cNvSpPr>
            <a:spLocks noGrp="1"/>
          </p:cNvSpPr>
          <p:nvPr>
            <p:ph type="dt" sz="half" idx="10"/>
          </p:nvPr>
        </p:nvSpPr>
        <p:spPr/>
        <p:txBody>
          <a:bodyPr/>
          <a:lstStyle/>
          <a:p>
            <a:fld id="{129FEFD1-FD96-4F35-9CD9-63CBDB2C5089}" type="datetimeFigureOut">
              <a:rPr lang="en-US" smtClean="0"/>
              <a:t>12/4/2022</a:t>
            </a:fld>
            <a:endParaRPr lang="en-US"/>
          </a:p>
        </p:txBody>
      </p:sp>
      <p:sp>
        <p:nvSpPr>
          <p:cNvPr id="5" name="Footer Placeholder 4">
            <a:extLst>
              <a:ext uri="{FF2B5EF4-FFF2-40B4-BE49-F238E27FC236}">
                <a16:creationId xmlns:a16="http://schemas.microsoft.com/office/drawing/2014/main" id="{5306CCCA-51CD-416B-8778-2FC52B56A1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95701C-5D25-4FE4-A75C-22B2A87B95D5}"/>
              </a:ext>
            </a:extLst>
          </p:cNvPr>
          <p:cNvSpPr>
            <a:spLocks noGrp="1"/>
          </p:cNvSpPr>
          <p:nvPr>
            <p:ph type="sldNum" sz="quarter" idx="12"/>
          </p:nvPr>
        </p:nvSpPr>
        <p:spPr/>
        <p:txBody>
          <a:bodyPr/>
          <a:lstStyle/>
          <a:p>
            <a:fld id="{2DC8C342-379F-4E1D-BA94-D4972AB5960A}" type="slidenum">
              <a:rPr lang="en-US" smtClean="0"/>
              <a:t>‹#›</a:t>
            </a:fld>
            <a:endParaRPr lang="en-US"/>
          </a:p>
        </p:txBody>
      </p:sp>
    </p:spTree>
    <p:extLst>
      <p:ext uri="{BB962C8B-B14F-4D97-AF65-F5344CB8AC3E}">
        <p14:creationId xmlns:p14="http://schemas.microsoft.com/office/powerpoint/2010/main" val="21315608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2DE5-68CB-4DFF-BBF7-E1B82BBA85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CAD4DC-AA86-4B45-9DAD-41372C42E3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C09613-7FB0-4394-A426-06368B27C8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A9461BC-FBF7-4D25-9F6B-DF8B479D66B1}"/>
              </a:ext>
            </a:extLst>
          </p:cNvPr>
          <p:cNvSpPr>
            <a:spLocks noGrp="1"/>
          </p:cNvSpPr>
          <p:nvPr>
            <p:ph type="dt" sz="half" idx="10"/>
          </p:nvPr>
        </p:nvSpPr>
        <p:spPr/>
        <p:txBody>
          <a:bodyPr/>
          <a:lstStyle/>
          <a:p>
            <a:fld id="{6F920469-8DC0-4E04-B033-29571AB43DAF}" type="datetimeFigureOut">
              <a:rPr lang="en-US" smtClean="0"/>
              <a:t>12/4/2022</a:t>
            </a:fld>
            <a:endParaRPr lang="en-US"/>
          </a:p>
        </p:txBody>
      </p:sp>
      <p:sp>
        <p:nvSpPr>
          <p:cNvPr id="6" name="Footer Placeholder 5">
            <a:extLst>
              <a:ext uri="{FF2B5EF4-FFF2-40B4-BE49-F238E27FC236}">
                <a16:creationId xmlns:a16="http://schemas.microsoft.com/office/drawing/2014/main" id="{FE7CDC65-6A85-49D9-A41B-E67CD77074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664CAD-F3FA-4EAA-BEA8-8F58190D2072}"/>
              </a:ext>
            </a:extLst>
          </p:cNvPr>
          <p:cNvSpPr>
            <a:spLocks noGrp="1"/>
          </p:cNvSpPr>
          <p:nvPr>
            <p:ph type="sldNum" sz="quarter" idx="12"/>
          </p:nvPr>
        </p:nvSpPr>
        <p:spPr/>
        <p:txBody>
          <a:bodyPr/>
          <a:lstStyle/>
          <a:p>
            <a:fld id="{BA78289C-A951-41B0-996E-9D748D4DB84C}" type="slidenum">
              <a:rPr lang="en-US" smtClean="0"/>
              <a:t>‹#›</a:t>
            </a:fld>
            <a:endParaRPr lang="en-US"/>
          </a:p>
        </p:txBody>
      </p:sp>
    </p:spTree>
    <p:extLst>
      <p:ext uri="{BB962C8B-B14F-4D97-AF65-F5344CB8AC3E}">
        <p14:creationId xmlns:p14="http://schemas.microsoft.com/office/powerpoint/2010/main" val="80421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E3C6E-6A0E-494B-85C9-6A4038DBCF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0B8CBF-5399-4F2E-8BEF-E5DBDE3B07B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85485F-1C5C-4842-BFBD-19640AC8110A}"/>
              </a:ext>
            </a:extLst>
          </p:cNvPr>
          <p:cNvSpPr>
            <a:spLocks noGrp="1"/>
          </p:cNvSpPr>
          <p:nvPr>
            <p:ph type="dt" sz="half" idx="10"/>
          </p:nvPr>
        </p:nvSpPr>
        <p:spPr/>
        <p:txBody>
          <a:bodyPr/>
          <a:lstStyle/>
          <a:p>
            <a:fld id="{6F920469-8DC0-4E04-B033-29571AB43DAF}" type="datetimeFigureOut">
              <a:rPr lang="en-US" smtClean="0"/>
              <a:t>12/4/2022</a:t>
            </a:fld>
            <a:endParaRPr lang="en-US"/>
          </a:p>
        </p:txBody>
      </p:sp>
      <p:sp>
        <p:nvSpPr>
          <p:cNvPr id="5" name="Footer Placeholder 4">
            <a:extLst>
              <a:ext uri="{FF2B5EF4-FFF2-40B4-BE49-F238E27FC236}">
                <a16:creationId xmlns:a16="http://schemas.microsoft.com/office/drawing/2014/main" id="{821CC029-46F3-41DE-8B98-FA6EE1EF5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1D9FB-B256-4773-964D-9F0D2C5084DA}"/>
              </a:ext>
            </a:extLst>
          </p:cNvPr>
          <p:cNvSpPr>
            <a:spLocks noGrp="1"/>
          </p:cNvSpPr>
          <p:nvPr>
            <p:ph type="sldNum" sz="quarter" idx="12"/>
          </p:nvPr>
        </p:nvSpPr>
        <p:spPr/>
        <p:txBody>
          <a:bodyPr/>
          <a:lstStyle/>
          <a:p>
            <a:fld id="{BA78289C-A951-41B0-996E-9D748D4DB84C}" type="slidenum">
              <a:rPr lang="en-US" smtClean="0"/>
              <a:t>‹#›</a:t>
            </a:fld>
            <a:endParaRPr lang="en-US"/>
          </a:p>
        </p:txBody>
      </p:sp>
    </p:spTree>
    <p:extLst>
      <p:ext uri="{BB962C8B-B14F-4D97-AF65-F5344CB8AC3E}">
        <p14:creationId xmlns:p14="http://schemas.microsoft.com/office/powerpoint/2010/main" val="3504150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2F93BA-2A51-4BFF-B7E7-F5780D7DBD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6D34F0-1313-411E-A79B-85BB88DAA2C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7B86A-99B9-4895-8A85-9C2D4DFE1C44}"/>
              </a:ext>
            </a:extLst>
          </p:cNvPr>
          <p:cNvSpPr>
            <a:spLocks noGrp="1"/>
          </p:cNvSpPr>
          <p:nvPr>
            <p:ph type="dt" sz="half" idx="10"/>
          </p:nvPr>
        </p:nvSpPr>
        <p:spPr/>
        <p:txBody>
          <a:bodyPr/>
          <a:lstStyle/>
          <a:p>
            <a:fld id="{6F920469-8DC0-4E04-B033-29571AB43DAF}" type="datetimeFigureOut">
              <a:rPr lang="en-US" smtClean="0"/>
              <a:t>12/4/2022</a:t>
            </a:fld>
            <a:endParaRPr lang="en-US"/>
          </a:p>
        </p:txBody>
      </p:sp>
      <p:sp>
        <p:nvSpPr>
          <p:cNvPr id="5" name="Footer Placeholder 4">
            <a:extLst>
              <a:ext uri="{FF2B5EF4-FFF2-40B4-BE49-F238E27FC236}">
                <a16:creationId xmlns:a16="http://schemas.microsoft.com/office/drawing/2014/main" id="{B5380D24-5969-44A8-BAB4-F83DB8ED4C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8BEBCF-03AE-447C-9E70-418AE2666703}"/>
              </a:ext>
            </a:extLst>
          </p:cNvPr>
          <p:cNvSpPr>
            <a:spLocks noGrp="1"/>
          </p:cNvSpPr>
          <p:nvPr>
            <p:ph type="sldNum" sz="quarter" idx="12"/>
          </p:nvPr>
        </p:nvSpPr>
        <p:spPr/>
        <p:txBody>
          <a:bodyPr/>
          <a:lstStyle/>
          <a:p>
            <a:fld id="{BA78289C-A951-41B0-996E-9D748D4DB84C}" type="slidenum">
              <a:rPr lang="en-US" smtClean="0"/>
              <a:t>‹#›</a:t>
            </a:fld>
            <a:endParaRPr lang="en-US"/>
          </a:p>
        </p:txBody>
      </p:sp>
    </p:spTree>
    <p:extLst>
      <p:ext uri="{BB962C8B-B14F-4D97-AF65-F5344CB8AC3E}">
        <p14:creationId xmlns:p14="http://schemas.microsoft.com/office/powerpoint/2010/main" val="3423210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32D3F-D116-4707-B10A-D0C002F4AD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337EE9-5223-4B64-A50E-F8240DC345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8CC566-1BD1-4949-B1CF-36B4E84D08C9}"/>
              </a:ext>
            </a:extLst>
          </p:cNvPr>
          <p:cNvSpPr>
            <a:spLocks noGrp="1"/>
          </p:cNvSpPr>
          <p:nvPr>
            <p:ph type="dt" sz="half" idx="10"/>
          </p:nvPr>
        </p:nvSpPr>
        <p:spPr/>
        <p:txBody>
          <a:bodyPr/>
          <a:lstStyle/>
          <a:p>
            <a:fld id="{129FEFD1-FD96-4F35-9CD9-63CBDB2C5089}" type="datetimeFigureOut">
              <a:rPr lang="en-US" smtClean="0"/>
              <a:t>12/4/2022</a:t>
            </a:fld>
            <a:endParaRPr lang="en-US"/>
          </a:p>
        </p:txBody>
      </p:sp>
      <p:sp>
        <p:nvSpPr>
          <p:cNvPr id="5" name="Footer Placeholder 4">
            <a:extLst>
              <a:ext uri="{FF2B5EF4-FFF2-40B4-BE49-F238E27FC236}">
                <a16:creationId xmlns:a16="http://schemas.microsoft.com/office/drawing/2014/main" id="{71542218-952D-407D-ACE8-32AC9EDE62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3438A3-48C9-4575-9395-61FDA8E06DE9}"/>
              </a:ext>
            </a:extLst>
          </p:cNvPr>
          <p:cNvSpPr>
            <a:spLocks noGrp="1"/>
          </p:cNvSpPr>
          <p:nvPr>
            <p:ph type="sldNum" sz="quarter" idx="12"/>
          </p:nvPr>
        </p:nvSpPr>
        <p:spPr/>
        <p:txBody>
          <a:bodyPr/>
          <a:lstStyle/>
          <a:p>
            <a:fld id="{2DC8C342-379F-4E1D-BA94-D4972AB5960A}" type="slidenum">
              <a:rPr lang="en-US" smtClean="0"/>
              <a:t>‹#›</a:t>
            </a:fld>
            <a:endParaRPr lang="en-US"/>
          </a:p>
        </p:txBody>
      </p:sp>
    </p:spTree>
    <p:extLst>
      <p:ext uri="{BB962C8B-B14F-4D97-AF65-F5344CB8AC3E}">
        <p14:creationId xmlns:p14="http://schemas.microsoft.com/office/powerpoint/2010/main" val="4161881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9FB69-B4D8-4532-AE8D-A4DE0F7BA3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099141-EE5A-494C-B99C-E843C4928E3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2B818C-AD85-4ED9-8EA0-2CF845BE11C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BA388B-F9CB-4982-BBB7-E562FD82632D}"/>
              </a:ext>
            </a:extLst>
          </p:cNvPr>
          <p:cNvSpPr>
            <a:spLocks noGrp="1"/>
          </p:cNvSpPr>
          <p:nvPr>
            <p:ph type="dt" sz="half" idx="10"/>
          </p:nvPr>
        </p:nvSpPr>
        <p:spPr/>
        <p:txBody>
          <a:bodyPr/>
          <a:lstStyle/>
          <a:p>
            <a:fld id="{129FEFD1-FD96-4F35-9CD9-63CBDB2C5089}" type="datetimeFigureOut">
              <a:rPr lang="en-US" smtClean="0"/>
              <a:t>12/4/2022</a:t>
            </a:fld>
            <a:endParaRPr lang="en-US"/>
          </a:p>
        </p:txBody>
      </p:sp>
      <p:sp>
        <p:nvSpPr>
          <p:cNvPr id="6" name="Footer Placeholder 5">
            <a:extLst>
              <a:ext uri="{FF2B5EF4-FFF2-40B4-BE49-F238E27FC236}">
                <a16:creationId xmlns:a16="http://schemas.microsoft.com/office/drawing/2014/main" id="{D6B45736-E43D-478E-A64F-9497AABA26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27AA10-CD75-465E-A9A8-5D85440B2DF1}"/>
              </a:ext>
            </a:extLst>
          </p:cNvPr>
          <p:cNvSpPr>
            <a:spLocks noGrp="1"/>
          </p:cNvSpPr>
          <p:nvPr>
            <p:ph type="sldNum" sz="quarter" idx="12"/>
          </p:nvPr>
        </p:nvSpPr>
        <p:spPr/>
        <p:txBody>
          <a:bodyPr/>
          <a:lstStyle/>
          <a:p>
            <a:fld id="{2DC8C342-379F-4E1D-BA94-D4972AB5960A}" type="slidenum">
              <a:rPr lang="en-US" smtClean="0"/>
              <a:t>‹#›</a:t>
            </a:fld>
            <a:endParaRPr lang="en-US"/>
          </a:p>
        </p:txBody>
      </p:sp>
    </p:spTree>
    <p:extLst>
      <p:ext uri="{BB962C8B-B14F-4D97-AF65-F5344CB8AC3E}">
        <p14:creationId xmlns:p14="http://schemas.microsoft.com/office/powerpoint/2010/main" val="2121702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48A1A-C803-4448-8F18-F51B31CD2E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3EDAF3-20A8-455A-A3B8-881FE88B35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D69DACD-D863-49E1-8F51-442B31BC84D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E2F892-023C-4BC9-AEAA-9F8811EC46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9AE062-26C6-4DB6-A3DA-D2B46B86B08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7F18AD-0995-4FBB-A59F-110D7A3629C0}"/>
              </a:ext>
            </a:extLst>
          </p:cNvPr>
          <p:cNvSpPr>
            <a:spLocks noGrp="1"/>
          </p:cNvSpPr>
          <p:nvPr>
            <p:ph type="dt" sz="half" idx="10"/>
          </p:nvPr>
        </p:nvSpPr>
        <p:spPr/>
        <p:txBody>
          <a:bodyPr/>
          <a:lstStyle/>
          <a:p>
            <a:fld id="{129FEFD1-FD96-4F35-9CD9-63CBDB2C5089}" type="datetimeFigureOut">
              <a:rPr lang="en-US" smtClean="0"/>
              <a:t>12/4/2022</a:t>
            </a:fld>
            <a:endParaRPr lang="en-US"/>
          </a:p>
        </p:txBody>
      </p:sp>
      <p:sp>
        <p:nvSpPr>
          <p:cNvPr id="8" name="Footer Placeholder 7">
            <a:extLst>
              <a:ext uri="{FF2B5EF4-FFF2-40B4-BE49-F238E27FC236}">
                <a16:creationId xmlns:a16="http://schemas.microsoft.com/office/drawing/2014/main" id="{517673C2-727E-48BF-A99B-43722E16DC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07D156-DF63-4C58-88D4-A59FAE9C4A27}"/>
              </a:ext>
            </a:extLst>
          </p:cNvPr>
          <p:cNvSpPr>
            <a:spLocks noGrp="1"/>
          </p:cNvSpPr>
          <p:nvPr>
            <p:ph type="sldNum" sz="quarter" idx="12"/>
          </p:nvPr>
        </p:nvSpPr>
        <p:spPr/>
        <p:txBody>
          <a:bodyPr/>
          <a:lstStyle/>
          <a:p>
            <a:fld id="{2DC8C342-379F-4E1D-BA94-D4972AB5960A}" type="slidenum">
              <a:rPr lang="en-US" smtClean="0"/>
              <a:t>‹#›</a:t>
            </a:fld>
            <a:endParaRPr lang="en-US"/>
          </a:p>
        </p:txBody>
      </p:sp>
    </p:spTree>
    <p:extLst>
      <p:ext uri="{BB962C8B-B14F-4D97-AF65-F5344CB8AC3E}">
        <p14:creationId xmlns:p14="http://schemas.microsoft.com/office/powerpoint/2010/main" val="4147600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F628E-784C-4CF0-9B1C-BAD82089B4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C48575-1D08-4E8B-B1A2-5D5D87BFCE26}"/>
              </a:ext>
            </a:extLst>
          </p:cNvPr>
          <p:cNvSpPr>
            <a:spLocks noGrp="1"/>
          </p:cNvSpPr>
          <p:nvPr>
            <p:ph type="dt" sz="half" idx="10"/>
          </p:nvPr>
        </p:nvSpPr>
        <p:spPr/>
        <p:txBody>
          <a:bodyPr/>
          <a:lstStyle/>
          <a:p>
            <a:fld id="{129FEFD1-FD96-4F35-9CD9-63CBDB2C5089}" type="datetimeFigureOut">
              <a:rPr lang="en-US" smtClean="0"/>
              <a:t>12/4/2022</a:t>
            </a:fld>
            <a:endParaRPr lang="en-US"/>
          </a:p>
        </p:txBody>
      </p:sp>
      <p:sp>
        <p:nvSpPr>
          <p:cNvPr id="4" name="Footer Placeholder 3">
            <a:extLst>
              <a:ext uri="{FF2B5EF4-FFF2-40B4-BE49-F238E27FC236}">
                <a16:creationId xmlns:a16="http://schemas.microsoft.com/office/drawing/2014/main" id="{2D4A3F01-07A6-40FC-9C27-CF8BD09F96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4ABA1C-D64F-4B07-975B-E1EB28EAABD5}"/>
              </a:ext>
            </a:extLst>
          </p:cNvPr>
          <p:cNvSpPr>
            <a:spLocks noGrp="1"/>
          </p:cNvSpPr>
          <p:nvPr>
            <p:ph type="sldNum" sz="quarter" idx="12"/>
          </p:nvPr>
        </p:nvSpPr>
        <p:spPr/>
        <p:txBody>
          <a:bodyPr/>
          <a:lstStyle/>
          <a:p>
            <a:fld id="{2DC8C342-379F-4E1D-BA94-D4972AB5960A}" type="slidenum">
              <a:rPr lang="en-US" smtClean="0"/>
              <a:t>‹#›</a:t>
            </a:fld>
            <a:endParaRPr lang="en-US"/>
          </a:p>
        </p:txBody>
      </p:sp>
    </p:spTree>
    <p:extLst>
      <p:ext uri="{BB962C8B-B14F-4D97-AF65-F5344CB8AC3E}">
        <p14:creationId xmlns:p14="http://schemas.microsoft.com/office/powerpoint/2010/main" val="1743349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FC1878-1FB4-4382-9BDF-D602EEF820C9}"/>
              </a:ext>
            </a:extLst>
          </p:cNvPr>
          <p:cNvSpPr>
            <a:spLocks noGrp="1"/>
          </p:cNvSpPr>
          <p:nvPr>
            <p:ph type="dt" sz="half" idx="10"/>
          </p:nvPr>
        </p:nvSpPr>
        <p:spPr/>
        <p:txBody>
          <a:bodyPr/>
          <a:lstStyle/>
          <a:p>
            <a:fld id="{129FEFD1-FD96-4F35-9CD9-63CBDB2C5089}" type="datetimeFigureOut">
              <a:rPr lang="en-US" smtClean="0"/>
              <a:t>12/4/2022</a:t>
            </a:fld>
            <a:endParaRPr lang="en-US"/>
          </a:p>
        </p:txBody>
      </p:sp>
      <p:sp>
        <p:nvSpPr>
          <p:cNvPr id="3" name="Footer Placeholder 2">
            <a:extLst>
              <a:ext uri="{FF2B5EF4-FFF2-40B4-BE49-F238E27FC236}">
                <a16:creationId xmlns:a16="http://schemas.microsoft.com/office/drawing/2014/main" id="{459E1687-0381-47AB-BBC8-5DF1FAC647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5A32DF-9733-4464-BC52-AD6C7030B98C}"/>
              </a:ext>
            </a:extLst>
          </p:cNvPr>
          <p:cNvSpPr>
            <a:spLocks noGrp="1"/>
          </p:cNvSpPr>
          <p:nvPr>
            <p:ph type="sldNum" sz="quarter" idx="12"/>
          </p:nvPr>
        </p:nvSpPr>
        <p:spPr/>
        <p:txBody>
          <a:bodyPr/>
          <a:lstStyle/>
          <a:p>
            <a:fld id="{2DC8C342-379F-4E1D-BA94-D4972AB5960A}" type="slidenum">
              <a:rPr lang="en-US" smtClean="0"/>
              <a:t>‹#›</a:t>
            </a:fld>
            <a:endParaRPr lang="en-US"/>
          </a:p>
        </p:txBody>
      </p:sp>
    </p:spTree>
    <p:extLst>
      <p:ext uri="{BB962C8B-B14F-4D97-AF65-F5344CB8AC3E}">
        <p14:creationId xmlns:p14="http://schemas.microsoft.com/office/powerpoint/2010/main" val="1520612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5F6EB-71CA-41C2-9B46-3012292CE0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C1FC1C-E806-4F82-9C72-B08F36934A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287488-A0C5-44D1-90B1-2954176F7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C153B2-0C62-43DA-93CF-BFC7C3F59B85}"/>
              </a:ext>
            </a:extLst>
          </p:cNvPr>
          <p:cNvSpPr>
            <a:spLocks noGrp="1"/>
          </p:cNvSpPr>
          <p:nvPr>
            <p:ph type="dt" sz="half" idx="10"/>
          </p:nvPr>
        </p:nvSpPr>
        <p:spPr/>
        <p:txBody>
          <a:bodyPr/>
          <a:lstStyle/>
          <a:p>
            <a:fld id="{129FEFD1-FD96-4F35-9CD9-63CBDB2C5089}" type="datetimeFigureOut">
              <a:rPr lang="en-US" smtClean="0"/>
              <a:t>12/4/2022</a:t>
            </a:fld>
            <a:endParaRPr lang="en-US"/>
          </a:p>
        </p:txBody>
      </p:sp>
      <p:sp>
        <p:nvSpPr>
          <p:cNvPr id="6" name="Footer Placeholder 5">
            <a:extLst>
              <a:ext uri="{FF2B5EF4-FFF2-40B4-BE49-F238E27FC236}">
                <a16:creationId xmlns:a16="http://schemas.microsoft.com/office/drawing/2014/main" id="{8E004DB2-11F2-4FE7-8575-30A6C278D8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9411DA-DE70-492B-B437-CA4A8C7F68CF}"/>
              </a:ext>
            </a:extLst>
          </p:cNvPr>
          <p:cNvSpPr>
            <a:spLocks noGrp="1"/>
          </p:cNvSpPr>
          <p:nvPr>
            <p:ph type="sldNum" sz="quarter" idx="12"/>
          </p:nvPr>
        </p:nvSpPr>
        <p:spPr/>
        <p:txBody>
          <a:bodyPr/>
          <a:lstStyle/>
          <a:p>
            <a:fld id="{2DC8C342-379F-4E1D-BA94-D4972AB5960A}" type="slidenum">
              <a:rPr lang="en-US" smtClean="0"/>
              <a:t>‹#›</a:t>
            </a:fld>
            <a:endParaRPr lang="en-US"/>
          </a:p>
        </p:txBody>
      </p:sp>
    </p:spTree>
    <p:extLst>
      <p:ext uri="{BB962C8B-B14F-4D97-AF65-F5344CB8AC3E}">
        <p14:creationId xmlns:p14="http://schemas.microsoft.com/office/powerpoint/2010/main" val="2024064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A1BC-8920-4064-8FBA-FCF5F38DEC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D8E747-0E43-42A8-AF52-1DACD43D0A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B4CBBB-970A-42D2-A1AD-2605083173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959D1E8-C9B2-4420-ABFD-B1DB329FDB77}"/>
              </a:ext>
            </a:extLst>
          </p:cNvPr>
          <p:cNvSpPr>
            <a:spLocks noGrp="1"/>
          </p:cNvSpPr>
          <p:nvPr>
            <p:ph type="dt" sz="half" idx="10"/>
          </p:nvPr>
        </p:nvSpPr>
        <p:spPr/>
        <p:txBody>
          <a:bodyPr/>
          <a:lstStyle/>
          <a:p>
            <a:fld id="{129FEFD1-FD96-4F35-9CD9-63CBDB2C5089}" type="datetimeFigureOut">
              <a:rPr lang="en-US" smtClean="0"/>
              <a:t>12/4/2022</a:t>
            </a:fld>
            <a:endParaRPr lang="en-US"/>
          </a:p>
        </p:txBody>
      </p:sp>
      <p:sp>
        <p:nvSpPr>
          <p:cNvPr id="6" name="Footer Placeholder 5">
            <a:extLst>
              <a:ext uri="{FF2B5EF4-FFF2-40B4-BE49-F238E27FC236}">
                <a16:creationId xmlns:a16="http://schemas.microsoft.com/office/drawing/2014/main" id="{2FE832F9-CA6D-4F33-97CD-537D8C25C6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B23D47-4051-4537-A45C-34DA3E9511BD}"/>
              </a:ext>
            </a:extLst>
          </p:cNvPr>
          <p:cNvSpPr>
            <a:spLocks noGrp="1"/>
          </p:cNvSpPr>
          <p:nvPr>
            <p:ph type="sldNum" sz="quarter" idx="12"/>
          </p:nvPr>
        </p:nvSpPr>
        <p:spPr/>
        <p:txBody>
          <a:bodyPr/>
          <a:lstStyle/>
          <a:p>
            <a:fld id="{2DC8C342-379F-4E1D-BA94-D4972AB5960A}" type="slidenum">
              <a:rPr lang="en-US" smtClean="0"/>
              <a:t>‹#›</a:t>
            </a:fld>
            <a:endParaRPr lang="en-US"/>
          </a:p>
        </p:txBody>
      </p:sp>
    </p:spTree>
    <p:extLst>
      <p:ext uri="{BB962C8B-B14F-4D97-AF65-F5344CB8AC3E}">
        <p14:creationId xmlns:p14="http://schemas.microsoft.com/office/powerpoint/2010/main" val="203822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1DA02B-F774-4F9D-AA03-97472CBE0E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B9F06B-272B-42CC-9350-38837F768C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5E3BC-5EC6-43D0-967C-544305BBD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9FEFD1-FD96-4F35-9CD9-63CBDB2C5089}" type="datetimeFigureOut">
              <a:rPr lang="en-US" smtClean="0"/>
              <a:t>12/4/2022</a:t>
            </a:fld>
            <a:endParaRPr lang="en-US"/>
          </a:p>
        </p:txBody>
      </p:sp>
      <p:sp>
        <p:nvSpPr>
          <p:cNvPr id="5" name="Footer Placeholder 4">
            <a:extLst>
              <a:ext uri="{FF2B5EF4-FFF2-40B4-BE49-F238E27FC236}">
                <a16:creationId xmlns:a16="http://schemas.microsoft.com/office/drawing/2014/main" id="{29B9B7DA-4D80-405F-ADFA-ADB930512F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7EB827-2C81-4A48-B74F-49CD753CA9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C8C342-379F-4E1D-BA94-D4972AB5960A}" type="slidenum">
              <a:rPr lang="en-US" smtClean="0"/>
              <a:t>‹#›</a:t>
            </a:fld>
            <a:endParaRPr lang="en-US"/>
          </a:p>
        </p:txBody>
      </p:sp>
    </p:spTree>
    <p:extLst>
      <p:ext uri="{BB962C8B-B14F-4D97-AF65-F5344CB8AC3E}">
        <p14:creationId xmlns:p14="http://schemas.microsoft.com/office/powerpoint/2010/main" val="2151996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2A7391-0B61-4E6D-9102-4D9D1D8F05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52C7C1-CE4C-4A15-80E1-7B78CEF4A0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10D38-7427-40D9-8486-9A0674F015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920469-8DC0-4E04-B033-29571AB43DAF}" type="datetimeFigureOut">
              <a:rPr lang="en-US" smtClean="0"/>
              <a:t>12/4/2022</a:t>
            </a:fld>
            <a:endParaRPr lang="en-US"/>
          </a:p>
        </p:txBody>
      </p:sp>
      <p:sp>
        <p:nvSpPr>
          <p:cNvPr id="5" name="Footer Placeholder 4">
            <a:extLst>
              <a:ext uri="{FF2B5EF4-FFF2-40B4-BE49-F238E27FC236}">
                <a16:creationId xmlns:a16="http://schemas.microsoft.com/office/drawing/2014/main" id="{49C7F559-596C-41B8-95C5-576119347B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D157F5-08A2-4F9D-A52A-413C47B77F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78289C-A951-41B0-996E-9D748D4DB84C}" type="slidenum">
              <a:rPr lang="en-US" smtClean="0"/>
              <a:t>‹#›</a:t>
            </a:fld>
            <a:endParaRPr lang="en-US"/>
          </a:p>
        </p:txBody>
      </p:sp>
    </p:spTree>
    <p:extLst>
      <p:ext uri="{BB962C8B-B14F-4D97-AF65-F5344CB8AC3E}">
        <p14:creationId xmlns:p14="http://schemas.microsoft.com/office/powerpoint/2010/main" val="245747379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25C4-2DB7-4B2E-8475-DD7936D2BCEE}"/>
              </a:ext>
            </a:extLst>
          </p:cNvPr>
          <p:cNvSpPr>
            <a:spLocks noGrp="1"/>
          </p:cNvSpPr>
          <p:nvPr>
            <p:ph type="ctrTitle"/>
          </p:nvPr>
        </p:nvSpPr>
        <p:spPr>
          <a:xfrm>
            <a:off x="1524000" y="1551782"/>
            <a:ext cx="9144000" cy="3754437"/>
          </a:xfrm>
          <a:solidFill>
            <a:schemeClr val="bg1">
              <a:lumMod val="85000"/>
              <a:alpha val="65000"/>
            </a:schemeClr>
          </a:solidFill>
          <a:ln w="19050">
            <a:solidFill>
              <a:schemeClr val="tx1"/>
            </a:solidFill>
          </a:ln>
        </p:spPr>
        <p:txBody>
          <a:bodyPr>
            <a:normAutofit fontScale="90000"/>
          </a:bodyPr>
          <a:lstStyle/>
          <a:p>
            <a:r>
              <a:rPr lang="en-US" b="1" dirty="0">
                <a:solidFill>
                  <a:srgbClr val="FFFF00"/>
                </a:solidFill>
                <a:effectLst>
                  <a:outerShdw blurRad="38100" dist="38100" dir="2700000" algn="tl">
                    <a:srgbClr val="000000">
                      <a:alpha val="43137"/>
                    </a:srgbClr>
                  </a:outerShdw>
                </a:effectLst>
              </a:rPr>
              <a:t>Preparing for Brake® (fluridone) in Peanut – 2023</a:t>
            </a:r>
            <a:br>
              <a:rPr lang="en-US" dirty="0">
                <a:solidFill>
                  <a:srgbClr val="FFFF00"/>
                </a:solidFill>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r>
              <a:rPr lang="en-US" sz="3600" b="1" dirty="0">
                <a:solidFill>
                  <a:srgbClr val="002060"/>
                </a:solidFill>
                <a:effectLst>
                  <a:outerShdw blurRad="38100" dist="38100" dir="2700000" algn="tl">
                    <a:srgbClr val="000000">
                      <a:alpha val="43137"/>
                    </a:srgbClr>
                  </a:outerShdw>
                </a:effectLst>
              </a:rPr>
              <a:t>2022 UGA Weed Science Update</a:t>
            </a:r>
            <a:br>
              <a:rPr lang="en-US" sz="3600" b="1" dirty="0">
                <a:solidFill>
                  <a:srgbClr val="002060"/>
                </a:solidFill>
                <a:effectLst>
                  <a:outerShdw blurRad="38100" dist="38100" dir="2700000" algn="tl">
                    <a:srgbClr val="000000">
                      <a:alpha val="43137"/>
                    </a:srgbClr>
                  </a:outerShdw>
                </a:effectLst>
              </a:rPr>
            </a:br>
            <a:r>
              <a:rPr lang="en-US" sz="3600" b="1" dirty="0">
                <a:solidFill>
                  <a:srgbClr val="002060"/>
                </a:solidFill>
                <a:effectLst>
                  <a:outerShdw blurRad="38100" dist="38100" dir="2700000" algn="tl">
                    <a:srgbClr val="000000">
                      <a:alpha val="43137"/>
                    </a:srgbClr>
                  </a:outerShdw>
                </a:effectLst>
              </a:rPr>
              <a:t>Chad Abbott &amp; Eric P. Prostko</a:t>
            </a:r>
            <a:br>
              <a:rPr lang="en-US" sz="3600" b="1" dirty="0">
                <a:solidFill>
                  <a:srgbClr val="002060"/>
                </a:solidFill>
                <a:effectLst>
                  <a:outerShdw blurRad="38100" dist="38100" dir="2700000" algn="tl">
                    <a:srgbClr val="000000">
                      <a:alpha val="43137"/>
                    </a:srgbClr>
                  </a:outerShdw>
                </a:effectLst>
              </a:rPr>
            </a:br>
            <a:r>
              <a:rPr lang="en-US" sz="3600" b="1" dirty="0">
                <a:solidFill>
                  <a:srgbClr val="002060"/>
                </a:solidFill>
                <a:effectLst>
                  <a:outerShdw blurRad="38100" dist="38100" dir="2700000" algn="tl">
                    <a:srgbClr val="000000">
                      <a:alpha val="43137"/>
                    </a:srgbClr>
                  </a:outerShdw>
                </a:effectLst>
              </a:rPr>
              <a:t>Dec. 7, 2022</a:t>
            </a:r>
            <a:endParaRPr lang="en-US"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60790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9DFDE9AB-E47B-43F2-B4F0-B2E08E567F25}"/>
              </a:ext>
            </a:extLst>
          </p:cNvPr>
          <p:cNvGraphicFramePr>
            <a:graphicFrameLocks/>
          </p:cNvGraphicFramePr>
          <p:nvPr>
            <p:extLst>
              <p:ext uri="{D42A27DB-BD31-4B8C-83A1-F6EECF244321}">
                <p14:modId xmlns:p14="http://schemas.microsoft.com/office/powerpoint/2010/main" val="394855178"/>
              </p:ext>
            </p:extLst>
          </p:nvPr>
        </p:nvGraphicFramePr>
        <p:xfrm>
          <a:off x="681864" y="1565003"/>
          <a:ext cx="10828272" cy="4946053"/>
        </p:xfrm>
        <a:graphic>
          <a:graphicData uri="http://schemas.openxmlformats.org/drawingml/2006/table">
            <a:tbl>
              <a:tblPr firstRow="1" bandRow="1">
                <a:tableStyleId>{5C22544A-7EE6-4342-B048-85BDC9FD1C3A}</a:tableStyleId>
              </a:tblPr>
              <a:tblGrid>
                <a:gridCol w="2707068">
                  <a:extLst>
                    <a:ext uri="{9D8B030D-6E8A-4147-A177-3AD203B41FA5}">
                      <a16:colId xmlns:a16="http://schemas.microsoft.com/office/drawing/2014/main" val="1414541615"/>
                    </a:ext>
                  </a:extLst>
                </a:gridCol>
                <a:gridCol w="2707068">
                  <a:extLst>
                    <a:ext uri="{9D8B030D-6E8A-4147-A177-3AD203B41FA5}">
                      <a16:colId xmlns:a16="http://schemas.microsoft.com/office/drawing/2014/main" val="2990426144"/>
                    </a:ext>
                  </a:extLst>
                </a:gridCol>
                <a:gridCol w="2707068">
                  <a:extLst>
                    <a:ext uri="{9D8B030D-6E8A-4147-A177-3AD203B41FA5}">
                      <a16:colId xmlns:a16="http://schemas.microsoft.com/office/drawing/2014/main" val="3797099803"/>
                    </a:ext>
                  </a:extLst>
                </a:gridCol>
                <a:gridCol w="2707068">
                  <a:extLst>
                    <a:ext uri="{9D8B030D-6E8A-4147-A177-3AD203B41FA5}">
                      <a16:colId xmlns:a16="http://schemas.microsoft.com/office/drawing/2014/main" val="230277224"/>
                    </a:ext>
                  </a:extLst>
                </a:gridCol>
              </a:tblGrid>
              <a:tr h="366842">
                <a:tc>
                  <a:txBody>
                    <a:bodyPr/>
                    <a:lstStyle/>
                    <a:p>
                      <a:endParaRPr lang="en-US" dirty="0"/>
                    </a:p>
                  </a:txBody>
                  <a:tcPr/>
                </a:tc>
                <a:tc>
                  <a:txBody>
                    <a:bodyPr/>
                    <a:lstStyle/>
                    <a:p>
                      <a:pPr algn="ctr"/>
                      <a:r>
                        <a:rPr lang="en-US" dirty="0">
                          <a:solidFill>
                            <a:schemeClr val="tx1"/>
                          </a:solidFill>
                        </a:rPr>
                        <a:t>2019</a:t>
                      </a:r>
                    </a:p>
                  </a:txBody>
                  <a:tcPr/>
                </a:tc>
                <a:tc>
                  <a:txBody>
                    <a:bodyPr/>
                    <a:lstStyle/>
                    <a:p>
                      <a:pPr algn="ctr"/>
                      <a:r>
                        <a:rPr lang="en-US" dirty="0">
                          <a:solidFill>
                            <a:schemeClr val="tx1"/>
                          </a:solidFill>
                        </a:rPr>
                        <a:t>2020</a:t>
                      </a:r>
                    </a:p>
                  </a:txBody>
                  <a:tcPr/>
                </a:tc>
                <a:tc>
                  <a:txBody>
                    <a:bodyPr/>
                    <a:lstStyle/>
                    <a:p>
                      <a:pPr algn="ctr"/>
                      <a:r>
                        <a:rPr lang="en-US" dirty="0">
                          <a:solidFill>
                            <a:schemeClr val="tx1"/>
                          </a:solidFill>
                        </a:rPr>
                        <a:t>2021</a:t>
                      </a:r>
                    </a:p>
                  </a:txBody>
                  <a:tcPr/>
                </a:tc>
                <a:extLst>
                  <a:ext uri="{0D108BD9-81ED-4DB2-BD59-A6C34878D82A}">
                    <a16:rowId xmlns:a16="http://schemas.microsoft.com/office/drawing/2014/main" val="4212660302"/>
                  </a:ext>
                </a:extLst>
              </a:tr>
              <a:tr h="366842">
                <a:tc>
                  <a:txBody>
                    <a:bodyPr/>
                    <a:lstStyle/>
                    <a:p>
                      <a:r>
                        <a:rPr lang="en-US" dirty="0"/>
                        <a:t>Planting Date</a:t>
                      </a:r>
                    </a:p>
                  </a:txBody>
                  <a:tcPr/>
                </a:tc>
                <a:tc>
                  <a:txBody>
                    <a:bodyPr/>
                    <a:lstStyle/>
                    <a:p>
                      <a:pPr algn="ctr"/>
                      <a:r>
                        <a:rPr lang="en-US" dirty="0"/>
                        <a:t>May</a:t>
                      </a:r>
                      <a:r>
                        <a:rPr lang="en-US" baseline="0" dirty="0"/>
                        <a:t> 1</a:t>
                      </a:r>
                      <a:endParaRPr lang="en-US" dirty="0"/>
                    </a:p>
                  </a:txBody>
                  <a:tcPr/>
                </a:tc>
                <a:tc>
                  <a:txBody>
                    <a:bodyPr/>
                    <a:lstStyle/>
                    <a:p>
                      <a:pPr algn="ctr"/>
                      <a:r>
                        <a:rPr lang="en-US" dirty="0"/>
                        <a:t>April 28</a:t>
                      </a:r>
                    </a:p>
                  </a:txBody>
                  <a:tcPr/>
                </a:tc>
                <a:tc>
                  <a:txBody>
                    <a:bodyPr/>
                    <a:lstStyle/>
                    <a:p>
                      <a:pPr algn="ctr"/>
                      <a:r>
                        <a:rPr lang="en-US" dirty="0"/>
                        <a:t>May 8</a:t>
                      </a:r>
                    </a:p>
                  </a:txBody>
                  <a:tcPr/>
                </a:tc>
                <a:extLst>
                  <a:ext uri="{0D108BD9-81ED-4DB2-BD59-A6C34878D82A}">
                    <a16:rowId xmlns:a16="http://schemas.microsoft.com/office/drawing/2014/main" val="1551746025"/>
                  </a:ext>
                </a:extLst>
              </a:tr>
              <a:tr h="360594">
                <a:tc>
                  <a:txBody>
                    <a:bodyPr/>
                    <a:lstStyle/>
                    <a:p>
                      <a:r>
                        <a:rPr lang="en-US" dirty="0"/>
                        <a:t>sand-silt-clay-OM (%)</a:t>
                      </a:r>
                    </a:p>
                  </a:txBody>
                  <a:tcPr/>
                </a:tc>
                <a:tc>
                  <a:txBody>
                    <a:bodyPr/>
                    <a:lstStyle/>
                    <a:p>
                      <a:pPr algn="ctr"/>
                      <a:r>
                        <a:rPr lang="en-US" dirty="0"/>
                        <a:t>92-6-2-0.62</a:t>
                      </a:r>
                    </a:p>
                  </a:txBody>
                  <a:tcPr/>
                </a:tc>
                <a:tc>
                  <a:txBody>
                    <a:bodyPr/>
                    <a:lstStyle/>
                    <a:p>
                      <a:pPr algn="ctr"/>
                      <a:r>
                        <a:rPr lang="en-US" dirty="0"/>
                        <a:t>94-4-2-0.93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94-4-2-0.93</a:t>
                      </a:r>
                    </a:p>
                  </a:txBody>
                  <a:tcPr/>
                </a:tc>
                <a:extLst>
                  <a:ext uri="{0D108BD9-81ED-4DB2-BD59-A6C34878D82A}">
                    <a16:rowId xmlns:a16="http://schemas.microsoft.com/office/drawing/2014/main" val="3922131048"/>
                  </a:ext>
                </a:extLst>
              </a:tr>
              <a:tr h="641974">
                <a:tc>
                  <a:txBody>
                    <a:bodyPr/>
                    <a:lstStyle/>
                    <a:p>
                      <a:r>
                        <a:rPr lang="en-US" dirty="0"/>
                        <a:t>Daily Avg.</a:t>
                      </a:r>
                      <a:r>
                        <a:rPr lang="en-US" baseline="0" dirty="0"/>
                        <a:t> Max Air Temp (F)</a:t>
                      </a:r>
                      <a:r>
                        <a:rPr lang="en-US" baseline="30000" dirty="0"/>
                        <a:t>1</a:t>
                      </a:r>
                    </a:p>
                  </a:txBody>
                  <a:tcPr/>
                </a:tc>
                <a:tc>
                  <a:txBody>
                    <a:bodyPr/>
                    <a:lstStyle/>
                    <a:p>
                      <a:pPr algn="ctr"/>
                      <a:r>
                        <a:rPr lang="en-US" dirty="0"/>
                        <a:t>89</a:t>
                      </a:r>
                    </a:p>
                  </a:txBody>
                  <a:tcPr/>
                </a:tc>
                <a:tc>
                  <a:txBody>
                    <a:bodyPr/>
                    <a:lstStyle/>
                    <a:p>
                      <a:pPr algn="ctr"/>
                      <a:r>
                        <a:rPr lang="en-US" dirty="0"/>
                        <a:t>83</a:t>
                      </a:r>
                    </a:p>
                  </a:txBody>
                  <a:tcPr/>
                </a:tc>
                <a:tc>
                  <a:txBody>
                    <a:bodyPr/>
                    <a:lstStyle/>
                    <a:p>
                      <a:pPr algn="ctr"/>
                      <a:r>
                        <a:rPr lang="en-US" dirty="0"/>
                        <a:t>85</a:t>
                      </a:r>
                    </a:p>
                  </a:txBody>
                  <a:tcPr/>
                </a:tc>
                <a:extLst>
                  <a:ext uri="{0D108BD9-81ED-4DB2-BD59-A6C34878D82A}">
                    <a16:rowId xmlns:a16="http://schemas.microsoft.com/office/drawing/2014/main" val="2617541069"/>
                  </a:ext>
                </a:extLst>
              </a:tr>
              <a:tr h="641974">
                <a:tc>
                  <a:txBody>
                    <a:bodyPr/>
                    <a:lstStyle/>
                    <a:p>
                      <a:r>
                        <a:rPr lang="en-US" dirty="0"/>
                        <a:t>Daily Avg. Min</a:t>
                      </a:r>
                      <a:r>
                        <a:rPr lang="en-US" baseline="0" dirty="0"/>
                        <a:t> Air Temp (F)</a:t>
                      </a:r>
                      <a:r>
                        <a:rPr lang="en-US" baseline="30000" dirty="0"/>
                        <a:t>1</a:t>
                      </a:r>
                    </a:p>
                  </a:txBody>
                  <a:tcPr/>
                </a:tc>
                <a:tc>
                  <a:txBody>
                    <a:bodyPr/>
                    <a:lstStyle/>
                    <a:p>
                      <a:pPr algn="ctr"/>
                      <a:r>
                        <a:rPr lang="en-US" dirty="0"/>
                        <a:t>65</a:t>
                      </a:r>
                    </a:p>
                  </a:txBody>
                  <a:tcPr/>
                </a:tc>
                <a:tc>
                  <a:txBody>
                    <a:bodyPr/>
                    <a:lstStyle/>
                    <a:p>
                      <a:pPr algn="ctr"/>
                      <a:r>
                        <a:rPr lang="en-US" dirty="0"/>
                        <a:t>61</a:t>
                      </a:r>
                    </a:p>
                  </a:txBody>
                  <a:tcPr/>
                </a:tc>
                <a:tc>
                  <a:txBody>
                    <a:bodyPr/>
                    <a:lstStyle/>
                    <a:p>
                      <a:pPr algn="ctr"/>
                      <a:r>
                        <a:rPr lang="en-US" dirty="0"/>
                        <a:t>61</a:t>
                      </a:r>
                    </a:p>
                  </a:txBody>
                  <a:tcPr/>
                </a:tc>
                <a:extLst>
                  <a:ext uri="{0D108BD9-81ED-4DB2-BD59-A6C34878D82A}">
                    <a16:rowId xmlns:a16="http://schemas.microsoft.com/office/drawing/2014/main" val="2666791543"/>
                  </a:ext>
                </a:extLst>
              </a:tr>
              <a:tr h="641974">
                <a:tc>
                  <a:txBody>
                    <a:bodyPr/>
                    <a:lstStyle/>
                    <a:p>
                      <a:r>
                        <a:rPr lang="en-US" dirty="0"/>
                        <a:t>Average 2” Soil Temp (F)</a:t>
                      </a:r>
                      <a:r>
                        <a:rPr lang="en-US" baseline="30000" dirty="0"/>
                        <a:t>1</a:t>
                      </a:r>
                    </a:p>
                  </a:txBody>
                  <a:tcPr/>
                </a:tc>
                <a:tc>
                  <a:txBody>
                    <a:bodyPr/>
                    <a:lstStyle/>
                    <a:p>
                      <a:pPr algn="ctr"/>
                      <a:r>
                        <a:rPr lang="en-US" dirty="0"/>
                        <a:t>85</a:t>
                      </a:r>
                    </a:p>
                  </a:txBody>
                  <a:tcPr/>
                </a:tc>
                <a:tc>
                  <a:txBody>
                    <a:bodyPr/>
                    <a:lstStyle/>
                    <a:p>
                      <a:pPr algn="ctr"/>
                      <a:r>
                        <a:rPr lang="en-US" dirty="0"/>
                        <a:t>79</a:t>
                      </a:r>
                    </a:p>
                  </a:txBody>
                  <a:tcPr/>
                </a:tc>
                <a:tc>
                  <a:txBody>
                    <a:bodyPr/>
                    <a:lstStyle/>
                    <a:p>
                      <a:pPr algn="ctr"/>
                      <a:r>
                        <a:rPr lang="en-US" dirty="0"/>
                        <a:t>82</a:t>
                      </a:r>
                    </a:p>
                  </a:txBody>
                  <a:tcPr/>
                </a:tc>
                <a:extLst>
                  <a:ext uri="{0D108BD9-81ED-4DB2-BD59-A6C34878D82A}">
                    <a16:rowId xmlns:a16="http://schemas.microsoft.com/office/drawing/2014/main" val="2958658372"/>
                  </a:ext>
                </a:extLst>
              </a:tr>
              <a:tr h="386533">
                <a:tc>
                  <a:txBody>
                    <a:bodyPr/>
                    <a:lstStyle/>
                    <a:p>
                      <a:r>
                        <a:rPr lang="en-US" dirty="0"/>
                        <a:t>Total Rainfall (in)</a:t>
                      </a:r>
                      <a:r>
                        <a:rPr lang="en-US" baseline="30000" dirty="0"/>
                        <a:t>1</a:t>
                      </a:r>
                    </a:p>
                  </a:txBody>
                  <a:tcPr/>
                </a:tc>
                <a:tc>
                  <a:txBody>
                    <a:bodyPr/>
                    <a:lstStyle/>
                    <a:p>
                      <a:pPr algn="ctr"/>
                      <a:r>
                        <a:rPr lang="en-US" dirty="0"/>
                        <a:t>2</a:t>
                      </a:r>
                    </a:p>
                  </a:txBody>
                  <a:tcPr/>
                </a:tc>
                <a:tc>
                  <a:txBody>
                    <a:bodyPr/>
                    <a:lstStyle/>
                    <a:p>
                      <a:pPr algn="ctr"/>
                      <a:r>
                        <a:rPr lang="en-US" dirty="0"/>
                        <a:t>4.4</a:t>
                      </a:r>
                    </a:p>
                  </a:txBody>
                  <a:tcPr/>
                </a:tc>
                <a:tc>
                  <a:txBody>
                    <a:bodyPr/>
                    <a:lstStyle/>
                    <a:p>
                      <a:pPr algn="ctr"/>
                      <a:r>
                        <a:rPr lang="en-US" dirty="0"/>
                        <a:t>2.9</a:t>
                      </a:r>
                    </a:p>
                  </a:txBody>
                  <a:tcPr/>
                </a:tc>
                <a:extLst>
                  <a:ext uri="{0D108BD9-81ED-4DB2-BD59-A6C34878D82A}">
                    <a16:rowId xmlns:a16="http://schemas.microsoft.com/office/drawing/2014/main" val="4065586247"/>
                  </a:ext>
                </a:extLst>
              </a:tr>
              <a:tr h="462258">
                <a:tc>
                  <a:txBody>
                    <a:bodyPr/>
                    <a:lstStyle/>
                    <a:p>
                      <a:r>
                        <a:rPr lang="en-US" baseline="0" dirty="0"/>
                        <a:t>Total Irrigation (in)</a:t>
                      </a:r>
                      <a:r>
                        <a:rPr lang="en-US" baseline="30000" dirty="0"/>
                        <a:t>1</a:t>
                      </a:r>
                    </a:p>
                  </a:txBody>
                  <a:tcPr/>
                </a:tc>
                <a:tc>
                  <a:txBody>
                    <a:bodyPr/>
                    <a:lstStyle/>
                    <a:p>
                      <a:pPr algn="ctr"/>
                      <a:r>
                        <a:rPr lang="en-US" dirty="0"/>
                        <a:t>1.6</a:t>
                      </a:r>
                    </a:p>
                  </a:txBody>
                  <a:tcPr/>
                </a:tc>
                <a:tc>
                  <a:txBody>
                    <a:bodyPr/>
                    <a:lstStyle/>
                    <a:p>
                      <a:pPr algn="ctr"/>
                      <a:r>
                        <a:rPr lang="en-US" dirty="0"/>
                        <a:t>1.3</a:t>
                      </a:r>
                    </a:p>
                  </a:txBody>
                  <a:tcPr/>
                </a:tc>
                <a:tc>
                  <a:txBody>
                    <a:bodyPr/>
                    <a:lstStyle/>
                    <a:p>
                      <a:pPr algn="ctr"/>
                      <a:r>
                        <a:rPr lang="en-US" dirty="0"/>
                        <a:t>2.4</a:t>
                      </a:r>
                    </a:p>
                  </a:txBody>
                  <a:tcPr/>
                </a:tc>
                <a:extLst>
                  <a:ext uri="{0D108BD9-81ED-4DB2-BD59-A6C34878D82A}">
                    <a16:rowId xmlns:a16="http://schemas.microsoft.com/office/drawing/2014/main" val="2751321634"/>
                  </a:ext>
                </a:extLst>
              </a:tr>
              <a:tr h="1071896">
                <a:tc>
                  <a:txBody>
                    <a:bodyPr/>
                    <a:lstStyle/>
                    <a:p>
                      <a:r>
                        <a:rPr lang="en-US" baseline="0" dirty="0"/>
                        <a:t>Total Rainfall/</a:t>
                      </a:r>
                    </a:p>
                    <a:p>
                      <a:r>
                        <a:rPr lang="en-US" baseline="0" dirty="0"/>
                        <a:t>Irrigation – 14 DAP</a:t>
                      </a:r>
                    </a:p>
                  </a:txBody>
                  <a:tcPr/>
                </a:tc>
                <a:tc>
                  <a:txBody>
                    <a:bodyPr/>
                    <a:lstStyle/>
                    <a:p>
                      <a:pPr algn="ctr"/>
                      <a:r>
                        <a:rPr lang="en-US" dirty="0"/>
                        <a:t>2.9 in of 3.6 in</a:t>
                      </a:r>
                    </a:p>
                    <a:p>
                      <a:pPr algn="ctr"/>
                      <a:r>
                        <a:rPr lang="en-US" dirty="0">
                          <a:solidFill>
                            <a:srgbClr val="FF0000"/>
                          </a:solidFill>
                        </a:rPr>
                        <a:t>(83% of total I/R in first 30 DAP BY 14 DAP)</a:t>
                      </a:r>
                    </a:p>
                  </a:txBody>
                  <a:tcPr/>
                </a:tc>
                <a:tc>
                  <a:txBody>
                    <a:bodyPr/>
                    <a:lstStyle/>
                    <a:p>
                      <a:pPr algn="ctr"/>
                      <a:r>
                        <a:rPr lang="en-US" dirty="0"/>
                        <a:t>2.2 in of 5.7 in</a:t>
                      </a:r>
                    </a:p>
                    <a:p>
                      <a:pPr algn="ctr"/>
                      <a:r>
                        <a:rPr lang="en-US" dirty="0">
                          <a:solidFill>
                            <a:srgbClr val="FF0000"/>
                          </a:solidFill>
                        </a:rPr>
                        <a:t>(39% of total</a:t>
                      </a:r>
                      <a:r>
                        <a:rPr lang="en-US" baseline="0" dirty="0">
                          <a:solidFill>
                            <a:srgbClr val="FF0000"/>
                          </a:solidFill>
                        </a:rPr>
                        <a:t> I/R in first 30 DAP by 14 DAP)</a:t>
                      </a:r>
                      <a:endParaRPr lang="en-US" dirty="0">
                        <a:solidFill>
                          <a:srgbClr val="FF0000"/>
                        </a:solidFill>
                      </a:endParaRPr>
                    </a:p>
                  </a:txBody>
                  <a:tcPr/>
                </a:tc>
                <a:tc>
                  <a:txBody>
                    <a:bodyPr/>
                    <a:lstStyle/>
                    <a:p>
                      <a:pPr algn="ctr"/>
                      <a:r>
                        <a:rPr lang="en-US" dirty="0">
                          <a:solidFill>
                            <a:schemeClr val="bg1"/>
                          </a:solidFill>
                        </a:rPr>
                        <a:t>1.5 in of 5.3 in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(28% of total</a:t>
                      </a:r>
                      <a:r>
                        <a:rPr lang="en-US" baseline="0" dirty="0">
                          <a:solidFill>
                            <a:srgbClr val="FF0000"/>
                          </a:solidFill>
                        </a:rPr>
                        <a:t> I/R in first 30 DAP by 14 DAP)</a:t>
                      </a:r>
                      <a:endParaRPr lang="en-US" dirty="0">
                        <a:solidFill>
                          <a:schemeClr val="tx1"/>
                        </a:solidFill>
                      </a:endParaRPr>
                    </a:p>
                  </a:txBody>
                  <a:tcPr/>
                </a:tc>
                <a:extLst>
                  <a:ext uri="{0D108BD9-81ED-4DB2-BD59-A6C34878D82A}">
                    <a16:rowId xmlns:a16="http://schemas.microsoft.com/office/drawing/2014/main" val="1151584738"/>
                  </a:ext>
                </a:extLst>
              </a:tr>
            </a:tbl>
          </a:graphicData>
        </a:graphic>
      </p:graphicFrame>
      <p:sp>
        <p:nvSpPr>
          <p:cNvPr id="2" name="Title 1">
            <a:extLst>
              <a:ext uri="{FF2B5EF4-FFF2-40B4-BE49-F238E27FC236}">
                <a16:creationId xmlns:a16="http://schemas.microsoft.com/office/drawing/2014/main" id="{86BBDFF9-7FA1-40D9-9795-83A49C6A268D}"/>
              </a:ext>
            </a:extLst>
          </p:cNvPr>
          <p:cNvSpPr>
            <a:spLocks noGrp="1"/>
          </p:cNvSpPr>
          <p:nvPr>
            <p:ph type="title"/>
          </p:nvPr>
        </p:nvSpPr>
        <p:spPr>
          <a:xfrm>
            <a:off x="0" y="2"/>
            <a:ext cx="12192000" cy="1123948"/>
          </a:xfrm>
          <a:solidFill>
            <a:schemeClr val="tx1">
              <a:lumMod val="85000"/>
            </a:schemeClr>
          </a:solidFill>
        </p:spPr>
        <p:txBody>
          <a:bodyPr>
            <a:normAutofit/>
          </a:bodyPr>
          <a:lstStyle/>
          <a:p>
            <a:pPr algn="ctr"/>
            <a:r>
              <a:rPr lang="en-US" sz="5400" b="1" dirty="0">
                <a:solidFill>
                  <a:srgbClr val="002060"/>
                </a:solidFill>
                <a:effectLst>
                  <a:outerShdw blurRad="50800" dist="38100" dir="2700000" algn="tl" rotWithShape="0">
                    <a:prstClr val="black">
                      <a:alpha val="40000"/>
                    </a:prstClr>
                  </a:outerShdw>
                </a:effectLst>
              </a:rPr>
              <a:t>Weather Variability – Variable Injury</a:t>
            </a:r>
          </a:p>
        </p:txBody>
      </p:sp>
      <p:cxnSp>
        <p:nvCxnSpPr>
          <p:cNvPr id="5" name="Straight Connector 4">
            <a:extLst>
              <a:ext uri="{FF2B5EF4-FFF2-40B4-BE49-F238E27FC236}">
                <a16:creationId xmlns:a16="http://schemas.microsoft.com/office/drawing/2014/main" id="{C00E9AC4-7D75-41D5-804D-61B0BEC5FFCB}"/>
              </a:ext>
            </a:extLst>
          </p:cNvPr>
          <p:cNvCxnSpPr>
            <a:cxnSpLocks/>
          </p:cNvCxnSpPr>
          <p:nvPr/>
        </p:nvCxnSpPr>
        <p:spPr>
          <a:xfrm>
            <a:off x="0" y="1123950"/>
            <a:ext cx="12192000"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7088FD9-C9F1-4B0D-8D66-DEF256F16231}"/>
              </a:ext>
            </a:extLst>
          </p:cNvPr>
          <p:cNvSpPr/>
          <p:nvPr/>
        </p:nvSpPr>
        <p:spPr>
          <a:xfrm>
            <a:off x="3392295" y="3971924"/>
            <a:ext cx="8117839" cy="6015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082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1C8912D0-DC9C-4F2C-95DD-93BB26F8715F}"/>
              </a:ext>
            </a:extLst>
          </p:cNvPr>
          <p:cNvGraphicFramePr>
            <a:graphicFrameLocks/>
          </p:cNvGraphicFramePr>
          <p:nvPr>
            <p:extLst>
              <p:ext uri="{D42A27DB-BD31-4B8C-83A1-F6EECF244321}">
                <p14:modId xmlns:p14="http://schemas.microsoft.com/office/powerpoint/2010/main" val="394855178"/>
              </p:ext>
            </p:extLst>
          </p:nvPr>
        </p:nvGraphicFramePr>
        <p:xfrm>
          <a:off x="681864" y="1565003"/>
          <a:ext cx="10828272" cy="4946053"/>
        </p:xfrm>
        <a:graphic>
          <a:graphicData uri="http://schemas.openxmlformats.org/drawingml/2006/table">
            <a:tbl>
              <a:tblPr firstRow="1" bandRow="1">
                <a:tableStyleId>{5C22544A-7EE6-4342-B048-85BDC9FD1C3A}</a:tableStyleId>
              </a:tblPr>
              <a:tblGrid>
                <a:gridCol w="2707068">
                  <a:extLst>
                    <a:ext uri="{9D8B030D-6E8A-4147-A177-3AD203B41FA5}">
                      <a16:colId xmlns:a16="http://schemas.microsoft.com/office/drawing/2014/main" val="1414541615"/>
                    </a:ext>
                  </a:extLst>
                </a:gridCol>
                <a:gridCol w="2707068">
                  <a:extLst>
                    <a:ext uri="{9D8B030D-6E8A-4147-A177-3AD203B41FA5}">
                      <a16:colId xmlns:a16="http://schemas.microsoft.com/office/drawing/2014/main" val="2990426144"/>
                    </a:ext>
                  </a:extLst>
                </a:gridCol>
                <a:gridCol w="2707068">
                  <a:extLst>
                    <a:ext uri="{9D8B030D-6E8A-4147-A177-3AD203B41FA5}">
                      <a16:colId xmlns:a16="http://schemas.microsoft.com/office/drawing/2014/main" val="3797099803"/>
                    </a:ext>
                  </a:extLst>
                </a:gridCol>
                <a:gridCol w="2707068">
                  <a:extLst>
                    <a:ext uri="{9D8B030D-6E8A-4147-A177-3AD203B41FA5}">
                      <a16:colId xmlns:a16="http://schemas.microsoft.com/office/drawing/2014/main" val="230277224"/>
                    </a:ext>
                  </a:extLst>
                </a:gridCol>
              </a:tblGrid>
              <a:tr h="366842">
                <a:tc>
                  <a:txBody>
                    <a:bodyPr/>
                    <a:lstStyle/>
                    <a:p>
                      <a:endParaRPr lang="en-US" dirty="0"/>
                    </a:p>
                  </a:txBody>
                  <a:tcPr/>
                </a:tc>
                <a:tc>
                  <a:txBody>
                    <a:bodyPr/>
                    <a:lstStyle/>
                    <a:p>
                      <a:pPr algn="ctr"/>
                      <a:r>
                        <a:rPr lang="en-US" dirty="0">
                          <a:solidFill>
                            <a:schemeClr val="tx1"/>
                          </a:solidFill>
                        </a:rPr>
                        <a:t>2019</a:t>
                      </a:r>
                    </a:p>
                  </a:txBody>
                  <a:tcPr/>
                </a:tc>
                <a:tc>
                  <a:txBody>
                    <a:bodyPr/>
                    <a:lstStyle/>
                    <a:p>
                      <a:pPr algn="ctr"/>
                      <a:r>
                        <a:rPr lang="en-US" dirty="0">
                          <a:solidFill>
                            <a:schemeClr val="tx1"/>
                          </a:solidFill>
                        </a:rPr>
                        <a:t>2020</a:t>
                      </a:r>
                    </a:p>
                  </a:txBody>
                  <a:tcPr/>
                </a:tc>
                <a:tc>
                  <a:txBody>
                    <a:bodyPr/>
                    <a:lstStyle/>
                    <a:p>
                      <a:pPr algn="ctr"/>
                      <a:r>
                        <a:rPr lang="en-US" dirty="0">
                          <a:solidFill>
                            <a:schemeClr val="tx1"/>
                          </a:solidFill>
                        </a:rPr>
                        <a:t>2021</a:t>
                      </a:r>
                    </a:p>
                  </a:txBody>
                  <a:tcPr/>
                </a:tc>
                <a:extLst>
                  <a:ext uri="{0D108BD9-81ED-4DB2-BD59-A6C34878D82A}">
                    <a16:rowId xmlns:a16="http://schemas.microsoft.com/office/drawing/2014/main" val="4212660302"/>
                  </a:ext>
                </a:extLst>
              </a:tr>
              <a:tr h="366842">
                <a:tc>
                  <a:txBody>
                    <a:bodyPr/>
                    <a:lstStyle/>
                    <a:p>
                      <a:r>
                        <a:rPr lang="en-US" dirty="0"/>
                        <a:t>Planting Date</a:t>
                      </a:r>
                    </a:p>
                  </a:txBody>
                  <a:tcPr/>
                </a:tc>
                <a:tc>
                  <a:txBody>
                    <a:bodyPr/>
                    <a:lstStyle/>
                    <a:p>
                      <a:pPr algn="ctr"/>
                      <a:r>
                        <a:rPr lang="en-US" dirty="0"/>
                        <a:t>May</a:t>
                      </a:r>
                      <a:r>
                        <a:rPr lang="en-US" baseline="0" dirty="0"/>
                        <a:t> 1</a:t>
                      </a:r>
                      <a:endParaRPr lang="en-US" dirty="0"/>
                    </a:p>
                  </a:txBody>
                  <a:tcPr/>
                </a:tc>
                <a:tc>
                  <a:txBody>
                    <a:bodyPr/>
                    <a:lstStyle/>
                    <a:p>
                      <a:pPr algn="ctr"/>
                      <a:r>
                        <a:rPr lang="en-US" dirty="0"/>
                        <a:t>April 28</a:t>
                      </a:r>
                    </a:p>
                  </a:txBody>
                  <a:tcPr/>
                </a:tc>
                <a:tc>
                  <a:txBody>
                    <a:bodyPr/>
                    <a:lstStyle/>
                    <a:p>
                      <a:pPr algn="ctr"/>
                      <a:r>
                        <a:rPr lang="en-US" dirty="0"/>
                        <a:t>May 8</a:t>
                      </a:r>
                    </a:p>
                  </a:txBody>
                  <a:tcPr/>
                </a:tc>
                <a:extLst>
                  <a:ext uri="{0D108BD9-81ED-4DB2-BD59-A6C34878D82A}">
                    <a16:rowId xmlns:a16="http://schemas.microsoft.com/office/drawing/2014/main" val="1551746025"/>
                  </a:ext>
                </a:extLst>
              </a:tr>
              <a:tr h="360594">
                <a:tc>
                  <a:txBody>
                    <a:bodyPr/>
                    <a:lstStyle/>
                    <a:p>
                      <a:r>
                        <a:rPr lang="en-US" dirty="0"/>
                        <a:t>sand-silt-clay-OM (%)</a:t>
                      </a:r>
                    </a:p>
                  </a:txBody>
                  <a:tcPr/>
                </a:tc>
                <a:tc>
                  <a:txBody>
                    <a:bodyPr/>
                    <a:lstStyle/>
                    <a:p>
                      <a:pPr algn="ctr"/>
                      <a:r>
                        <a:rPr lang="en-US" dirty="0"/>
                        <a:t>92-6-2-0.62</a:t>
                      </a:r>
                    </a:p>
                  </a:txBody>
                  <a:tcPr/>
                </a:tc>
                <a:tc>
                  <a:txBody>
                    <a:bodyPr/>
                    <a:lstStyle/>
                    <a:p>
                      <a:pPr algn="ctr"/>
                      <a:r>
                        <a:rPr lang="en-US" dirty="0"/>
                        <a:t>94-4-2-0.93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94-4-2-0.93</a:t>
                      </a:r>
                    </a:p>
                  </a:txBody>
                  <a:tcPr/>
                </a:tc>
                <a:extLst>
                  <a:ext uri="{0D108BD9-81ED-4DB2-BD59-A6C34878D82A}">
                    <a16:rowId xmlns:a16="http://schemas.microsoft.com/office/drawing/2014/main" val="3922131048"/>
                  </a:ext>
                </a:extLst>
              </a:tr>
              <a:tr h="641974">
                <a:tc>
                  <a:txBody>
                    <a:bodyPr/>
                    <a:lstStyle/>
                    <a:p>
                      <a:r>
                        <a:rPr lang="en-US" dirty="0"/>
                        <a:t>Daily Avg.</a:t>
                      </a:r>
                      <a:r>
                        <a:rPr lang="en-US" baseline="0" dirty="0"/>
                        <a:t> Max Air Temp (F)</a:t>
                      </a:r>
                      <a:r>
                        <a:rPr lang="en-US" baseline="30000" dirty="0"/>
                        <a:t>1</a:t>
                      </a:r>
                    </a:p>
                  </a:txBody>
                  <a:tcPr/>
                </a:tc>
                <a:tc>
                  <a:txBody>
                    <a:bodyPr/>
                    <a:lstStyle/>
                    <a:p>
                      <a:pPr algn="ctr"/>
                      <a:r>
                        <a:rPr lang="en-US" dirty="0"/>
                        <a:t>89</a:t>
                      </a:r>
                    </a:p>
                  </a:txBody>
                  <a:tcPr/>
                </a:tc>
                <a:tc>
                  <a:txBody>
                    <a:bodyPr/>
                    <a:lstStyle/>
                    <a:p>
                      <a:pPr algn="ctr"/>
                      <a:r>
                        <a:rPr lang="en-US" dirty="0"/>
                        <a:t>83</a:t>
                      </a:r>
                    </a:p>
                  </a:txBody>
                  <a:tcPr/>
                </a:tc>
                <a:tc>
                  <a:txBody>
                    <a:bodyPr/>
                    <a:lstStyle/>
                    <a:p>
                      <a:pPr algn="ctr"/>
                      <a:r>
                        <a:rPr lang="en-US" dirty="0"/>
                        <a:t>85</a:t>
                      </a:r>
                    </a:p>
                  </a:txBody>
                  <a:tcPr/>
                </a:tc>
                <a:extLst>
                  <a:ext uri="{0D108BD9-81ED-4DB2-BD59-A6C34878D82A}">
                    <a16:rowId xmlns:a16="http://schemas.microsoft.com/office/drawing/2014/main" val="2617541069"/>
                  </a:ext>
                </a:extLst>
              </a:tr>
              <a:tr h="641974">
                <a:tc>
                  <a:txBody>
                    <a:bodyPr/>
                    <a:lstStyle/>
                    <a:p>
                      <a:r>
                        <a:rPr lang="en-US" dirty="0"/>
                        <a:t>Daily Avg. Min</a:t>
                      </a:r>
                      <a:r>
                        <a:rPr lang="en-US" baseline="0" dirty="0"/>
                        <a:t> Air Temp (F)</a:t>
                      </a:r>
                      <a:r>
                        <a:rPr lang="en-US" baseline="30000" dirty="0"/>
                        <a:t>1</a:t>
                      </a:r>
                    </a:p>
                  </a:txBody>
                  <a:tcPr/>
                </a:tc>
                <a:tc>
                  <a:txBody>
                    <a:bodyPr/>
                    <a:lstStyle/>
                    <a:p>
                      <a:pPr algn="ctr"/>
                      <a:r>
                        <a:rPr lang="en-US" dirty="0"/>
                        <a:t>65</a:t>
                      </a:r>
                    </a:p>
                  </a:txBody>
                  <a:tcPr/>
                </a:tc>
                <a:tc>
                  <a:txBody>
                    <a:bodyPr/>
                    <a:lstStyle/>
                    <a:p>
                      <a:pPr algn="ctr"/>
                      <a:r>
                        <a:rPr lang="en-US" dirty="0"/>
                        <a:t>61</a:t>
                      </a:r>
                    </a:p>
                  </a:txBody>
                  <a:tcPr/>
                </a:tc>
                <a:tc>
                  <a:txBody>
                    <a:bodyPr/>
                    <a:lstStyle/>
                    <a:p>
                      <a:pPr algn="ctr"/>
                      <a:r>
                        <a:rPr lang="en-US" dirty="0"/>
                        <a:t>61</a:t>
                      </a:r>
                    </a:p>
                  </a:txBody>
                  <a:tcPr/>
                </a:tc>
                <a:extLst>
                  <a:ext uri="{0D108BD9-81ED-4DB2-BD59-A6C34878D82A}">
                    <a16:rowId xmlns:a16="http://schemas.microsoft.com/office/drawing/2014/main" val="2666791543"/>
                  </a:ext>
                </a:extLst>
              </a:tr>
              <a:tr h="641974">
                <a:tc>
                  <a:txBody>
                    <a:bodyPr/>
                    <a:lstStyle/>
                    <a:p>
                      <a:r>
                        <a:rPr lang="en-US" dirty="0"/>
                        <a:t>Average 2” Soil Temp (F)</a:t>
                      </a:r>
                      <a:r>
                        <a:rPr lang="en-US" baseline="30000" dirty="0"/>
                        <a:t>1</a:t>
                      </a:r>
                    </a:p>
                  </a:txBody>
                  <a:tcPr/>
                </a:tc>
                <a:tc>
                  <a:txBody>
                    <a:bodyPr/>
                    <a:lstStyle/>
                    <a:p>
                      <a:pPr algn="ctr"/>
                      <a:r>
                        <a:rPr lang="en-US" dirty="0"/>
                        <a:t>85</a:t>
                      </a:r>
                    </a:p>
                  </a:txBody>
                  <a:tcPr/>
                </a:tc>
                <a:tc>
                  <a:txBody>
                    <a:bodyPr/>
                    <a:lstStyle/>
                    <a:p>
                      <a:pPr algn="ctr"/>
                      <a:r>
                        <a:rPr lang="en-US" dirty="0"/>
                        <a:t>79</a:t>
                      </a:r>
                    </a:p>
                  </a:txBody>
                  <a:tcPr/>
                </a:tc>
                <a:tc>
                  <a:txBody>
                    <a:bodyPr/>
                    <a:lstStyle/>
                    <a:p>
                      <a:pPr algn="ctr"/>
                      <a:r>
                        <a:rPr lang="en-US" dirty="0"/>
                        <a:t>82</a:t>
                      </a:r>
                    </a:p>
                  </a:txBody>
                  <a:tcPr/>
                </a:tc>
                <a:extLst>
                  <a:ext uri="{0D108BD9-81ED-4DB2-BD59-A6C34878D82A}">
                    <a16:rowId xmlns:a16="http://schemas.microsoft.com/office/drawing/2014/main" val="2958658372"/>
                  </a:ext>
                </a:extLst>
              </a:tr>
              <a:tr h="386533">
                <a:tc>
                  <a:txBody>
                    <a:bodyPr/>
                    <a:lstStyle/>
                    <a:p>
                      <a:r>
                        <a:rPr lang="en-US" dirty="0"/>
                        <a:t>Total Rainfall (in)</a:t>
                      </a:r>
                      <a:r>
                        <a:rPr lang="en-US" baseline="30000" dirty="0"/>
                        <a:t>1</a:t>
                      </a:r>
                    </a:p>
                  </a:txBody>
                  <a:tcPr/>
                </a:tc>
                <a:tc>
                  <a:txBody>
                    <a:bodyPr/>
                    <a:lstStyle/>
                    <a:p>
                      <a:pPr algn="ctr"/>
                      <a:r>
                        <a:rPr lang="en-US" dirty="0"/>
                        <a:t>2</a:t>
                      </a:r>
                    </a:p>
                  </a:txBody>
                  <a:tcPr/>
                </a:tc>
                <a:tc>
                  <a:txBody>
                    <a:bodyPr/>
                    <a:lstStyle/>
                    <a:p>
                      <a:pPr algn="ctr"/>
                      <a:r>
                        <a:rPr lang="en-US" dirty="0"/>
                        <a:t>4.4</a:t>
                      </a:r>
                    </a:p>
                  </a:txBody>
                  <a:tcPr/>
                </a:tc>
                <a:tc>
                  <a:txBody>
                    <a:bodyPr/>
                    <a:lstStyle/>
                    <a:p>
                      <a:pPr algn="ctr"/>
                      <a:r>
                        <a:rPr lang="en-US" dirty="0"/>
                        <a:t>2.9</a:t>
                      </a:r>
                    </a:p>
                  </a:txBody>
                  <a:tcPr/>
                </a:tc>
                <a:extLst>
                  <a:ext uri="{0D108BD9-81ED-4DB2-BD59-A6C34878D82A}">
                    <a16:rowId xmlns:a16="http://schemas.microsoft.com/office/drawing/2014/main" val="4065586247"/>
                  </a:ext>
                </a:extLst>
              </a:tr>
              <a:tr h="462258">
                <a:tc>
                  <a:txBody>
                    <a:bodyPr/>
                    <a:lstStyle/>
                    <a:p>
                      <a:r>
                        <a:rPr lang="en-US" baseline="0" dirty="0"/>
                        <a:t>Total Irrigation (in)</a:t>
                      </a:r>
                      <a:r>
                        <a:rPr lang="en-US" baseline="30000" dirty="0"/>
                        <a:t>1</a:t>
                      </a:r>
                    </a:p>
                  </a:txBody>
                  <a:tcPr/>
                </a:tc>
                <a:tc>
                  <a:txBody>
                    <a:bodyPr/>
                    <a:lstStyle/>
                    <a:p>
                      <a:pPr algn="ctr"/>
                      <a:r>
                        <a:rPr lang="en-US" dirty="0"/>
                        <a:t>1.6</a:t>
                      </a:r>
                    </a:p>
                  </a:txBody>
                  <a:tcPr/>
                </a:tc>
                <a:tc>
                  <a:txBody>
                    <a:bodyPr/>
                    <a:lstStyle/>
                    <a:p>
                      <a:pPr algn="ctr"/>
                      <a:r>
                        <a:rPr lang="en-US" dirty="0"/>
                        <a:t>1.3</a:t>
                      </a:r>
                    </a:p>
                  </a:txBody>
                  <a:tcPr/>
                </a:tc>
                <a:tc>
                  <a:txBody>
                    <a:bodyPr/>
                    <a:lstStyle/>
                    <a:p>
                      <a:pPr algn="ctr"/>
                      <a:r>
                        <a:rPr lang="en-US" dirty="0"/>
                        <a:t>2.4</a:t>
                      </a:r>
                    </a:p>
                  </a:txBody>
                  <a:tcPr/>
                </a:tc>
                <a:extLst>
                  <a:ext uri="{0D108BD9-81ED-4DB2-BD59-A6C34878D82A}">
                    <a16:rowId xmlns:a16="http://schemas.microsoft.com/office/drawing/2014/main" val="2751321634"/>
                  </a:ext>
                </a:extLst>
              </a:tr>
              <a:tr h="1071896">
                <a:tc>
                  <a:txBody>
                    <a:bodyPr/>
                    <a:lstStyle/>
                    <a:p>
                      <a:r>
                        <a:rPr lang="en-US" baseline="0" dirty="0"/>
                        <a:t>Total Rainfall/</a:t>
                      </a:r>
                    </a:p>
                    <a:p>
                      <a:r>
                        <a:rPr lang="en-US" baseline="0" dirty="0"/>
                        <a:t>Irrigation – 14 DAP</a:t>
                      </a:r>
                    </a:p>
                  </a:txBody>
                  <a:tcPr/>
                </a:tc>
                <a:tc>
                  <a:txBody>
                    <a:bodyPr/>
                    <a:lstStyle/>
                    <a:p>
                      <a:pPr algn="ctr"/>
                      <a:r>
                        <a:rPr lang="en-US" dirty="0"/>
                        <a:t>2.9 in of 3.6 in</a:t>
                      </a:r>
                    </a:p>
                    <a:p>
                      <a:pPr algn="ctr"/>
                      <a:r>
                        <a:rPr lang="en-US" dirty="0">
                          <a:solidFill>
                            <a:srgbClr val="FF0000"/>
                          </a:solidFill>
                        </a:rPr>
                        <a:t>(83% of total I/R in first 30 DAP BY 14 DAP)</a:t>
                      </a:r>
                    </a:p>
                  </a:txBody>
                  <a:tcPr/>
                </a:tc>
                <a:tc>
                  <a:txBody>
                    <a:bodyPr/>
                    <a:lstStyle/>
                    <a:p>
                      <a:pPr algn="ctr"/>
                      <a:r>
                        <a:rPr lang="en-US" dirty="0"/>
                        <a:t>2.2 in of 5.7 in</a:t>
                      </a:r>
                    </a:p>
                    <a:p>
                      <a:pPr algn="ctr"/>
                      <a:r>
                        <a:rPr lang="en-US" dirty="0">
                          <a:solidFill>
                            <a:srgbClr val="FF0000"/>
                          </a:solidFill>
                        </a:rPr>
                        <a:t>(39% of total</a:t>
                      </a:r>
                      <a:r>
                        <a:rPr lang="en-US" baseline="0" dirty="0">
                          <a:solidFill>
                            <a:srgbClr val="FF0000"/>
                          </a:solidFill>
                        </a:rPr>
                        <a:t> I/R in first 30 DAP by 14 DAP)</a:t>
                      </a:r>
                      <a:endParaRPr lang="en-US" dirty="0">
                        <a:solidFill>
                          <a:srgbClr val="FF0000"/>
                        </a:solidFill>
                      </a:endParaRPr>
                    </a:p>
                  </a:txBody>
                  <a:tcPr/>
                </a:tc>
                <a:tc>
                  <a:txBody>
                    <a:bodyPr/>
                    <a:lstStyle/>
                    <a:p>
                      <a:pPr algn="ctr"/>
                      <a:r>
                        <a:rPr lang="en-US" dirty="0">
                          <a:solidFill>
                            <a:schemeClr val="bg1"/>
                          </a:solidFill>
                        </a:rPr>
                        <a:t>1.5 in of 5.3 in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(28% of total</a:t>
                      </a:r>
                      <a:r>
                        <a:rPr lang="en-US" baseline="0" dirty="0">
                          <a:solidFill>
                            <a:srgbClr val="FF0000"/>
                          </a:solidFill>
                        </a:rPr>
                        <a:t> I/R in first 30 DAP by 14 DAP)</a:t>
                      </a:r>
                      <a:endParaRPr lang="en-US" dirty="0">
                        <a:solidFill>
                          <a:schemeClr val="tx1"/>
                        </a:solidFill>
                      </a:endParaRPr>
                    </a:p>
                  </a:txBody>
                  <a:tcPr/>
                </a:tc>
                <a:extLst>
                  <a:ext uri="{0D108BD9-81ED-4DB2-BD59-A6C34878D82A}">
                    <a16:rowId xmlns:a16="http://schemas.microsoft.com/office/drawing/2014/main" val="1151584738"/>
                  </a:ext>
                </a:extLst>
              </a:tr>
            </a:tbl>
          </a:graphicData>
        </a:graphic>
      </p:graphicFrame>
      <p:sp>
        <p:nvSpPr>
          <p:cNvPr id="2" name="Title 1">
            <a:extLst>
              <a:ext uri="{FF2B5EF4-FFF2-40B4-BE49-F238E27FC236}">
                <a16:creationId xmlns:a16="http://schemas.microsoft.com/office/drawing/2014/main" id="{86BBDFF9-7FA1-40D9-9795-83A49C6A268D}"/>
              </a:ext>
            </a:extLst>
          </p:cNvPr>
          <p:cNvSpPr>
            <a:spLocks noGrp="1"/>
          </p:cNvSpPr>
          <p:nvPr>
            <p:ph type="title"/>
          </p:nvPr>
        </p:nvSpPr>
        <p:spPr>
          <a:xfrm>
            <a:off x="0" y="2"/>
            <a:ext cx="12192000" cy="1123948"/>
          </a:xfrm>
          <a:solidFill>
            <a:schemeClr val="tx1">
              <a:lumMod val="85000"/>
            </a:schemeClr>
          </a:solidFill>
        </p:spPr>
        <p:txBody>
          <a:bodyPr>
            <a:normAutofit/>
          </a:bodyPr>
          <a:lstStyle/>
          <a:p>
            <a:pPr algn="ctr"/>
            <a:r>
              <a:rPr lang="en-US" sz="5400" b="1" dirty="0">
                <a:solidFill>
                  <a:srgbClr val="002060"/>
                </a:solidFill>
                <a:effectLst>
                  <a:outerShdw blurRad="50800" dist="38100" dir="2700000" algn="tl" rotWithShape="0">
                    <a:prstClr val="black">
                      <a:alpha val="40000"/>
                    </a:prstClr>
                  </a:outerShdw>
                </a:effectLst>
              </a:rPr>
              <a:t>Weather Variability – Variable Injury</a:t>
            </a:r>
          </a:p>
        </p:txBody>
      </p:sp>
      <p:cxnSp>
        <p:nvCxnSpPr>
          <p:cNvPr id="5" name="Straight Connector 4">
            <a:extLst>
              <a:ext uri="{FF2B5EF4-FFF2-40B4-BE49-F238E27FC236}">
                <a16:creationId xmlns:a16="http://schemas.microsoft.com/office/drawing/2014/main" id="{C00E9AC4-7D75-41D5-804D-61B0BEC5FFCB}"/>
              </a:ext>
            </a:extLst>
          </p:cNvPr>
          <p:cNvCxnSpPr>
            <a:cxnSpLocks/>
          </p:cNvCxnSpPr>
          <p:nvPr/>
        </p:nvCxnSpPr>
        <p:spPr>
          <a:xfrm>
            <a:off x="0" y="1123950"/>
            <a:ext cx="12192000"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7088FD9-C9F1-4B0D-8D66-DEF256F16231}"/>
              </a:ext>
            </a:extLst>
          </p:cNvPr>
          <p:cNvSpPr/>
          <p:nvPr/>
        </p:nvSpPr>
        <p:spPr>
          <a:xfrm>
            <a:off x="3392293" y="4600575"/>
            <a:ext cx="8117839" cy="8252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449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0CE9A9BC-B352-403C-BBE7-4E527CC598E5}"/>
              </a:ext>
            </a:extLst>
          </p:cNvPr>
          <p:cNvGraphicFramePr>
            <a:graphicFrameLocks/>
          </p:cNvGraphicFramePr>
          <p:nvPr>
            <p:extLst>
              <p:ext uri="{D42A27DB-BD31-4B8C-83A1-F6EECF244321}">
                <p14:modId xmlns:p14="http://schemas.microsoft.com/office/powerpoint/2010/main" val="394855178"/>
              </p:ext>
            </p:extLst>
          </p:nvPr>
        </p:nvGraphicFramePr>
        <p:xfrm>
          <a:off x="681864" y="1565003"/>
          <a:ext cx="10828272" cy="4946053"/>
        </p:xfrm>
        <a:graphic>
          <a:graphicData uri="http://schemas.openxmlformats.org/drawingml/2006/table">
            <a:tbl>
              <a:tblPr firstRow="1" bandRow="1">
                <a:tableStyleId>{5C22544A-7EE6-4342-B048-85BDC9FD1C3A}</a:tableStyleId>
              </a:tblPr>
              <a:tblGrid>
                <a:gridCol w="2707068">
                  <a:extLst>
                    <a:ext uri="{9D8B030D-6E8A-4147-A177-3AD203B41FA5}">
                      <a16:colId xmlns:a16="http://schemas.microsoft.com/office/drawing/2014/main" val="1414541615"/>
                    </a:ext>
                  </a:extLst>
                </a:gridCol>
                <a:gridCol w="2707068">
                  <a:extLst>
                    <a:ext uri="{9D8B030D-6E8A-4147-A177-3AD203B41FA5}">
                      <a16:colId xmlns:a16="http://schemas.microsoft.com/office/drawing/2014/main" val="2990426144"/>
                    </a:ext>
                  </a:extLst>
                </a:gridCol>
                <a:gridCol w="2707068">
                  <a:extLst>
                    <a:ext uri="{9D8B030D-6E8A-4147-A177-3AD203B41FA5}">
                      <a16:colId xmlns:a16="http://schemas.microsoft.com/office/drawing/2014/main" val="3797099803"/>
                    </a:ext>
                  </a:extLst>
                </a:gridCol>
                <a:gridCol w="2707068">
                  <a:extLst>
                    <a:ext uri="{9D8B030D-6E8A-4147-A177-3AD203B41FA5}">
                      <a16:colId xmlns:a16="http://schemas.microsoft.com/office/drawing/2014/main" val="230277224"/>
                    </a:ext>
                  </a:extLst>
                </a:gridCol>
              </a:tblGrid>
              <a:tr h="366842">
                <a:tc>
                  <a:txBody>
                    <a:bodyPr/>
                    <a:lstStyle/>
                    <a:p>
                      <a:endParaRPr lang="en-US" dirty="0"/>
                    </a:p>
                  </a:txBody>
                  <a:tcPr/>
                </a:tc>
                <a:tc>
                  <a:txBody>
                    <a:bodyPr/>
                    <a:lstStyle/>
                    <a:p>
                      <a:pPr algn="ctr"/>
                      <a:r>
                        <a:rPr lang="en-US" dirty="0">
                          <a:solidFill>
                            <a:schemeClr val="tx1"/>
                          </a:solidFill>
                        </a:rPr>
                        <a:t>2019</a:t>
                      </a:r>
                    </a:p>
                  </a:txBody>
                  <a:tcPr/>
                </a:tc>
                <a:tc>
                  <a:txBody>
                    <a:bodyPr/>
                    <a:lstStyle/>
                    <a:p>
                      <a:pPr algn="ctr"/>
                      <a:r>
                        <a:rPr lang="en-US" dirty="0">
                          <a:solidFill>
                            <a:schemeClr val="tx1"/>
                          </a:solidFill>
                        </a:rPr>
                        <a:t>2020</a:t>
                      </a:r>
                    </a:p>
                  </a:txBody>
                  <a:tcPr/>
                </a:tc>
                <a:tc>
                  <a:txBody>
                    <a:bodyPr/>
                    <a:lstStyle/>
                    <a:p>
                      <a:pPr algn="ctr"/>
                      <a:r>
                        <a:rPr lang="en-US" dirty="0">
                          <a:solidFill>
                            <a:schemeClr val="tx1"/>
                          </a:solidFill>
                        </a:rPr>
                        <a:t>2021</a:t>
                      </a:r>
                    </a:p>
                  </a:txBody>
                  <a:tcPr/>
                </a:tc>
                <a:extLst>
                  <a:ext uri="{0D108BD9-81ED-4DB2-BD59-A6C34878D82A}">
                    <a16:rowId xmlns:a16="http://schemas.microsoft.com/office/drawing/2014/main" val="4212660302"/>
                  </a:ext>
                </a:extLst>
              </a:tr>
              <a:tr h="366842">
                <a:tc>
                  <a:txBody>
                    <a:bodyPr/>
                    <a:lstStyle/>
                    <a:p>
                      <a:r>
                        <a:rPr lang="en-US" dirty="0"/>
                        <a:t>Planting Date</a:t>
                      </a:r>
                    </a:p>
                  </a:txBody>
                  <a:tcPr/>
                </a:tc>
                <a:tc>
                  <a:txBody>
                    <a:bodyPr/>
                    <a:lstStyle/>
                    <a:p>
                      <a:pPr algn="ctr"/>
                      <a:r>
                        <a:rPr lang="en-US" dirty="0"/>
                        <a:t>May</a:t>
                      </a:r>
                      <a:r>
                        <a:rPr lang="en-US" baseline="0" dirty="0"/>
                        <a:t> 1</a:t>
                      </a:r>
                      <a:endParaRPr lang="en-US" dirty="0"/>
                    </a:p>
                  </a:txBody>
                  <a:tcPr/>
                </a:tc>
                <a:tc>
                  <a:txBody>
                    <a:bodyPr/>
                    <a:lstStyle/>
                    <a:p>
                      <a:pPr algn="ctr"/>
                      <a:r>
                        <a:rPr lang="en-US" dirty="0"/>
                        <a:t>April 28</a:t>
                      </a:r>
                    </a:p>
                  </a:txBody>
                  <a:tcPr/>
                </a:tc>
                <a:tc>
                  <a:txBody>
                    <a:bodyPr/>
                    <a:lstStyle/>
                    <a:p>
                      <a:pPr algn="ctr"/>
                      <a:r>
                        <a:rPr lang="en-US" dirty="0"/>
                        <a:t>May 8</a:t>
                      </a:r>
                    </a:p>
                  </a:txBody>
                  <a:tcPr/>
                </a:tc>
                <a:extLst>
                  <a:ext uri="{0D108BD9-81ED-4DB2-BD59-A6C34878D82A}">
                    <a16:rowId xmlns:a16="http://schemas.microsoft.com/office/drawing/2014/main" val="1551746025"/>
                  </a:ext>
                </a:extLst>
              </a:tr>
              <a:tr h="360594">
                <a:tc>
                  <a:txBody>
                    <a:bodyPr/>
                    <a:lstStyle/>
                    <a:p>
                      <a:r>
                        <a:rPr lang="en-US" dirty="0"/>
                        <a:t>sand-silt-clay-OM (%)</a:t>
                      </a:r>
                    </a:p>
                  </a:txBody>
                  <a:tcPr/>
                </a:tc>
                <a:tc>
                  <a:txBody>
                    <a:bodyPr/>
                    <a:lstStyle/>
                    <a:p>
                      <a:pPr algn="ctr"/>
                      <a:r>
                        <a:rPr lang="en-US" dirty="0"/>
                        <a:t>92-6-2-0.62</a:t>
                      </a:r>
                    </a:p>
                  </a:txBody>
                  <a:tcPr/>
                </a:tc>
                <a:tc>
                  <a:txBody>
                    <a:bodyPr/>
                    <a:lstStyle/>
                    <a:p>
                      <a:pPr algn="ctr"/>
                      <a:r>
                        <a:rPr lang="en-US" dirty="0"/>
                        <a:t>94-4-2-0.93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94-4-2-0.93</a:t>
                      </a:r>
                    </a:p>
                  </a:txBody>
                  <a:tcPr/>
                </a:tc>
                <a:extLst>
                  <a:ext uri="{0D108BD9-81ED-4DB2-BD59-A6C34878D82A}">
                    <a16:rowId xmlns:a16="http://schemas.microsoft.com/office/drawing/2014/main" val="3922131048"/>
                  </a:ext>
                </a:extLst>
              </a:tr>
              <a:tr h="641974">
                <a:tc>
                  <a:txBody>
                    <a:bodyPr/>
                    <a:lstStyle/>
                    <a:p>
                      <a:r>
                        <a:rPr lang="en-US" dirty="0"/>
                        <a:t>Daily Avg.</a:t>
                      </a:r>
                      <a:r>
                        <a:rPr lang="en-US" baseline="0" dirty="0"/>
                        <a:t> Max Air Temp (F)</a:t>
                      </a:r>
                      <a:r>
                        <a:rPr lang="en-US" baseline="30000" dirty="0"/>
                        <a:t>1</a:t>
                      </a:r>
                    </a:p>
                  </a:txBody>
                  <a:tcPr/>
                </a:tc>
                <a:tc>
                  <a:txBody>
                    <a:bodyPr/>
                    <a:lstStyle/>
                    <a:p>
                      <a:pPr algn="ctr"/>
                      <a:r>
                        <a:rPr lang="en-US" dirty="0"/>
                        <a:t>89</a:t>
                      </a:r>
                    </a:p>
                  </a:txBody>
                  <a:tcPr/>
                </a:tc>
                <a:tc>
                  <a:txBody>
                    <a:bodyPr/>
                    <a:lstStyle/>
                    <a:p>
                      <a:pPr algn="ctr"/>
                      <a:r>
                        <a:rPr lang="en-US" dirty="0"/>
                        <a:t>83</a:t>
                      </a:r>
                    </a:p>
                  </a:txBody>
                  <a:tcPr/>
                </a:tc>
                <a:tc>
                  <a:txBody>
                    <a:bodyPr/>
                    <a:lstStyle/>
                    <a:p>
                      <a:pPr algn="ctr"/>
                      <a:r>
                        <a:rPr lang="en-US" dirty="0"/>
                        <a:t>85</a:t>
                      </a:r>
                    </a:p>
                  </a:txBody>
                  <a:tcPr/>
                </a:tc>
                <a:extLst>
                  <a:ext uri="{0D108BD9-81ED-4DB2-BD59-A6C34878D82A}">
                    <a16:rowId xmlns:a16="http://schemas.microsoft.com/office/drawing/2014/main" val="2617541069"/>
                  </a:ext>
                </a:extLst>
              </a:tr>
              <a:tr h="641974">
                <a:tc>
                  <a:txBody>
                    <a:bodyPr/>
                    <a:lstStyle/>
                    <a:p>
                      <a:r>
                        <a:rPr lang="en-US" dirty="0"/>
                        <a:t>Daily Avg. Min</a:t>
                      </a:r>
                      <a:r>
                        <a:rPr lang="en-US" baseline="0" dirty="0"/>
                        <a:t> Air Temp (F)</a:t>
                      </a:r>
                      <a:r>
                        <a:rPr lang="en-US" baseline="30000" dirty="0"/>
                        <a:t>1</a:t>
                      </a:r>
                    </a:p>
                  </a:txBody>
                  <a:tcPr/>
                </a:tc>
                <a:tc>
                  <a:txBody>
                    <a:bodyPr/>
                    <a:lstStyle/>
                    <a:p>
                      <a:pPr algn="ctr"/>
                      <a:r>
                        <a:rPr lang="en-US" dirty="0"/>
                        <a:t>65</a:t>
                      </a:r>
                    </a:p>
                  </a:txBody>
                  <a:tcPr/>
                </a:tc>
                <a:tc>
                  <a:txBody>
                    <a:bodyPr/>
                    <a:lstStyle/>
                    <a:p>
                      <a:pPr algn="ctr"/>
                      <a:r>
                        <a:rPr lang="en-US" dirty="0"/>
                        <a:t>61</a:t>
                      </a:r>
                    </a:p>
                  </a:txBody>
                  <a:tcPr/>
                </a:tc>
                <a:tc>
                  <a:txBody>
                    <a:bodyPr/>
                    <a:lstStyle/>
                    <a:p>
                      <a:pPr algn="ctr"/>
                      <a:r>
                        <a:rPr lang="en-US" dirty="0"/>
                        <a:t>61</a:t>
                      </a:r>
                    </a:p>
                  </a:txBody>
                  <a:tcPr/>
                </a:tc>
                <a:extLst>
                  <a:ext uri="{0D108BD9-81ED-4DB2-BD59-A6C34878D82A}">
                    <a16:rowId xmlns:a16="http://schemas.microsoft.com/office/drawing/2014/main" val="2666791543"/>
                  </a:ext>
                </a:extLst>
              </a:tr>
              <a:tr h="641974">
                <a:tc>
                  <a:txBody>
                    <a:bodyPr/>
                    <a:lstStyle/>
                    <a:p>
                      <a:r>
                        <a:rPr lang="en-US" dirty="0"/>
                        <a:t>Average 2” Soil Temp (F)</a:t>
                      </a:r>
                      <a:r>
                        <a:rPr lang="en-US" baseline="30000" dirty="0"/>
                        <a:t>1</a:t>
                      </a:r>
                    </a:p>
                  </a:txBody>
                  <a:tcPr/>
                </a:tc>
                <a:tc>
                  <a:txBody>
                    <a:bodyPr/>
                    <a:lstStyle/>
                    <a:p>
                      <a:pPr algn="ctr"/>
                      <a:r>
                        <a:rPr lang="en-US" dirty="0"/>
                        <a:t>85</a:t>
                      </a:r>
                    </a:p>
                  </a:txBody>
                  <a:tcPr/>
                </a:tc>
                <a:tc>
                  <a:txBody>
                    <a:bodyPr/>
                    <a:lstStyle/>
                    <a:p>
                      <a:pPr algn="ctr"/>
                      <a:r>
                        <a:rPr lang="en-US" dirty="0"/>
                        <a:t>79</a:t>
                      </a:r>
                    </a:p>
                  </a:txBody>
                  <a:tcPr/>
                </a:tc>
                <a:tc>
                  <a:txBody>
                    <a:bodyPr/>
                    <a:lstStyle/>
                    <a:p>
                      <a:pPr algn="ctr"/>
                      <a:r>
                        <a:rPr lang="en-US" dirty="0"/>
                        <a:t>82</a:t>
                      </a:r>
                    </a:p>
                  </a:txBody>
                  <a:tcPr/>
                </a:tc>
                <a:extLst>
                  <a:ext uri="{0D108BD9-81ED-4DB2-BD59-A6C34878D82A}">
                    <a16:rowId xmlns:a16="http://schemas.microsoft.com/office/drawing/2014/main" val="2958658372"/>
                  </a:ext>
                </a:extLst>
              </a:tr>
              <a:tr h="386533">
                <a:tc>
                  <a:txBody>
                    <a:bodyPr/>
                    <a:lstStyle/>
                    <a:p>
                      <a:r>
                        <a:rPr lang="en-US" dirty="0"/>
                        <a:t>Total Rainfall (in)</a:t>
                      </a:r>
                      <a:r>
                        <a:rPr lang="en-US" baseline="30000" dirty="0"/>
                        <a:t>1</a:t>
                      </a:r>
                    </a:p>
                  </a:txBody>
                  <a:tcPr/>
                </a:tc>
                <a:tc>
                  <a:txBody>
                    <a:bodyPr/>
                    <a:lstStyle/>
                    <a:p>
                      <a:pPr algn="ctr"/>
                      <a:r>
                        <a:rPr lang="en-US" dirty="0"/>
                        <a:t>2</a:t>
                      </a:r>
                    </a:p>
                  </a:txBody>
                  <a:tcPr/>
                </a:tc>
                <a:tc>
                  <a:txBody>
                    <a:bodyPr/>
                    <a:lstStyle/>
                    <a:p>
                      <a:pPr algn="ctr"/>
                      <a:r>
                        <a:rPr lang="en-US" dirty="0"/>
                        <a:t>4.4</a:t>
                      </a:r>
                    </a:p>
                  </a:txBody>
                  <a:tcPr/>
                </a:tc>
                <a:tc>
                  <a:txBody>
                    <a:bodyPr/>
                    <a:lstStyle/>
                    <a:p>
                      <a:pPr algn="ctr"/>
                      <a:r>
                        <a:rPr lang="en-US" dirty="0"/>
                        <a:t>2.9</a:t>
                      </a:r>
                    </a:p>
                  </a:txBody>
                  <a:tcPr/>
                </a:tc>
                <a:extLst>
                  <a:ext uri="{0D108BD9-81ED-4DB2-BD59-A6C34878D82A}">
                    <a16:rowId xmlns:a16="http://schemas.microsoft.com/office/drawing/2014/main" val="4065586247"/>
                  </a:ext>
                </a:extLst>
              </a:tr>
              <a:tr h="462258">
                <a:tc>
                  <a:txBody>
                    <a:bodyPr/>
                    <a:lstStyle/>
                    <a:p>
                      <a:r>
                        <a:rPr lang="en-US" baseline="0" dirty="0"/>
                        <a:t>Total Irrigation (in)</a:t>
                      </a:r>
                      <a:r>
                        <a:rPr lang="en-US" baseline="30000" dirty="0"/>
                        <a:t>1</a:t>
                      </a:r>
                    </a:p>
                  </a:txBody>
                  <a:tcPr/>
                </a:tc>
                <a:tc>
                  <a:txBody>
                    <a:bodyPr/>
                    <a:lstStyle/>
                    <a:p>
                      <a:pPr algn="ctr"/>
                      <a:r>
                        <a:rPr lang="en-US" dirty="0"/>
                        <a:t>1.6</a:t>
                      </a:r>
                    </a:p>
                  </a:txBody>
                  <a:tcPr/>
                </a:tc>
                <a:tc>
                  <a:txBody>
                    <a:bodyPr/>
                    <a:lstStyle/>
                    <a:p>
                      <a:pPr algn="ctr"/>
                      <a:r>
                        <a:rPr lang="en-US" dirty="0"/>
                        <a:t>1.3</a:t>
                      </a:r>
                    </a:p>
                  </a:txBody>
                  <a:tcPr/>
                </a:tc>
                <a:tc>
                  <a:txBody>
                    <a:bodyPr/>
                    <a:lstStyle/>
                    <a:p>
                      <a:pPr algn="ctr"/>
                      <a:r>
                        <a:rPr lang="en-US" dirty="0"/>
                        <a:t>2.4</a:t>
                      </a:r>
                    </a:p>
                  </a:txBody>
                  <a:tcPr/>
                </a:tc>
                <a:extLst>
                  <a:ext uri="{0D108BD9-81ED-4DB2-BD59-A6C34878D82A}">
                    <a16:rowId xmlns:a16="http://schemas.microsoft.com/office/drawing/2014/main" val="2751321634"/>
                  </a:ext>
                </a:extLst>
              </a:tr>
              <a:tr h="1071896">
                <a:tc>
                  <a:txBody>
                    <a:bodyPr/>
                    <a:lstStyle/>
                    <a:p>
                      <a:r>
                        <a:rPr lang="en-US" baseline="0" dirty="0"/>
                        <a:t>Total Rainfall/</a:t>
                      </a:r>
                    </a:p>
                    <a:p>
                      <a:r>
                        <a:rPr lang="en-US" baseline="0" dirty="0"/>
                        <a:t>Irrigation – 14 DAP</a:t>
                      </a:r>
                    </a:p>
                  </a:txBody>
                  <a:tcPr/>
                </a:tc>
                <a:tc>
                  <a:txBody>
                    <a:bodyPr/>
                    <a:lstStyle/>
                    <a:p>
                      <a:pPr algn="ctr"/>
                      <a:r>
                        <a:rPr lang="en-US" dirty="0"/>
                        <a:t>2.9 in of 3.6 in</a:t>
                      </a:r>
                    </a:p>
                    <a:p>
                      <a:pPr algn="ctr"/>
                      <a:r>
                        <a:rPr lang="en-US" dirty="0">
                          <a:solidFill>
                            <a:srgbClr val="FF0000"/>
                          </a:solidFill>
                        </a:rPr>
                        <a:t>(83% of total I/R in first 30 DAP BY 14 DAP)</a:t>
                      </a:r>
                    </a:p>
                  </a:txBody>
                  <a:tcPr/>
                </a:tc>
                <a:tc>
                  <a:txBody>
                    <a:bodyPr/>
                    <a:lstStyle/>
                    <a:p>
                      <a:pPr algn="ctr"/>
                      <a:r>
                        <a:rPr lang="en-US" dirty="0"/>
                        <a:t>2.2 in of 5.7 in</a:t>
                      </a:r>
                    </a:p>
                    <a:p>
                      <a:pPr algn="ctr"/>
                      <a:r>
                        <a:rPr lang="en-US" dirty="0">
                          <a:solidFill>
                            <a:srgbClr val="FF0000"/>
                          </a:solidFill>
                        </a:rPr>
                        <a:t>(39% of total</a:t>
                      </a:r>
                      <a:r>
                        <a:rPr lang="en-US" baseline="0" dirty="0">
                          <a:solidFill>
                            <a:srgbClr val="FF0000"/>
                          </a:solidFill>
                        </a:rPr>
                        <a:t> I/R in first 30 DAP by 14 DAP)</a:t>
                      </a:r>
                      <a:endParaRPr lang="en-US" dirty="0">
                        <a:solidFill>
                          <a:srgbClr val="FF0000"/>
                        </a:solidFill>
                      </a:endParaRPr>
                    </a:p>
                  </a:txBody>
                  <a:tcPr/>
                </a:tc>
                <a:tc>
                  <a:txBody>
                    <a:bodyPr/>
                    <a:lstStyle/>
                    <a:p>
                      <a:pPr algn="ctr"/>
                      <a:r>
                        <a:rPr lang="en-US" dirty="0">
                          <a:solidFill>
                            <a:schemeClr val="bg1"/>
                          </a:solidFill>
                        </a:rPr>
                        <a:t>1.5 in of 5.3 in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(28% of total</a:t>
                      </a:r>
                      <a:r>
                        <a:rPr lang="en-US" baseline="0" dirty="0">
                          <a:solidFill>
                            <a:srgbClr val="FF0000"/>
                          </a:solidFill>
                        </a:rPr>
                        <a:t> I/R in first 30 DAP by 14 DAP)</a:t>
                      </a:r>
                      <a:endParaRPr lang="en-US" dirty="0">
                        <a:solidFill>
                          <a:schemeClr val="tx1"/>
                        </a:solidFill>
                      </a:endParaRPr>
                    </a:p>
                  </a:txBody>
                  <a:tcPr/>
                </a:tc>
                <a:extLst>
                  <a:ext uri="{0D108BD9-81ED-4DB2-BD59-A6C34878D82A}">
                    <a16:rowId xmlns:a16="http://schemas.microsoft.com/office/drawing/2014/main" val="1151584738"/>
                  </a:ext>
                </a:extLst>
              </a:tr>
            </a:tbl>
          </a:graphicData>
        </a:graphic>
      </p:graphicFrame>
      <p:sp>
        <p:nvSpPr>
          <p:cNvPr id="2" name="Title 1">
            <a:extLst>
              <a:ext uri="{FF2B5EF4-FFF2-40B4-BE49-F238E27FC236}">
                <a16:creationId xmlns:a16="http://schemas.microsoft.com/office/drawing/2014/main" id="{86BBDFF9-7FA1-40D9-9795-83A49C6A268D}"/>
              </a:ext>
            </a:extLst>
          </p:cNvPr>
          <p:cNvSpPr>
            <a:spLocks noGrp="1"/>
          </p:cNvSpPr>
          <p:nvPr>
            <p:ph type="title"/>
          </p:nvPr>
        </p:nvSpPr>
        <p:spPr>
          <a:xfrm>
            <a:off x="0" y="2"/>
            <a:ext cx="12192000" cy="1123948"/>
          </a:xfrm>
          <a:solidFill>
            <a:schemeClr val="tx1">
              <a:lumMod val="85000"/>
            </a:schemeClr>
          </a:solidFill>
        </p:spPr>
        <p:txBody>
          <a:bodyPr>
            <a:normAutofit/>
          </a:bodyPr>
          <a:lstStyle/>
          <a:p>
            <a:pPr algn="ctr"/>
            <a:r>
              <a:rPr lang="en-US" sz="5400" b="1" dirty="0">
                <a:solidFill>
                  <a:srgbClr val="002060"/>
                </a:solidFill>
                <a:effectLst>
                  <a:outerShdw blurRad="50800" dist="38100" dir="2700000" algn="tl" rotWithShape="0">
                    <a:prstClr val="black">
                      <a:alpha val="40000"/>
                    </a:prstClr>
                  </a:outerShdw>
                </a:effectLst>
              </a:rPr>
              <a:t>Weather Variability – Variable Injury</a:t>
            </a:r>
          </a:p>
        </p:txBody>
      </p:sp>
      <p:cxnSp>
        <p:nvCxnSpPr>
          <p:cNvPr id="5" name="Straight Connector 4">
            <a:extLst>
              <a:ext uri="{FF2B5EF4-FFF2-40B4-BE49-F238E27FC236}">
                <a16:creationId xmlns:a16="http://schemas.microsoft.com/office/drawing/2014/main" id="{C00E9AC4-7D75-41D5-804D-61B0BEC5FFCB}"/>
              </a:ext>
            </a:extLst>
          </p:cNvPr>
          <p:cNvCxnSpPr>
            <a:cxnSpLocks/>
          </p:cNvCxnSpPr>
          <p:nvPr/>
        </p:nvCxnSpPr>
        <p:spPr>
          <a:xfrm>
            <a:off x="0" y="1123950"/>
            <a:ext cx="12192000"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C37226A-70F2-483C-AFA5-1A0F5D5FF171}"/>
              </a:ext>
            </a:extLst>
          </p:cNvPr>
          <p:cNvSpPr/>
          <p:nvPr/>
        </p:nvSpPr>
        <p:spPr>
          <a:xfrm>
            <a:off x="3392295" y="5412510"/>
            <a:ext cx="8117839" cy="10806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1171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DFF9-7FA1-40D9-9795-83A49C6A268D}"/>
              </a:ext>
            </a:extLst>
          </p:cNvPr>
          <p:cNvSpPr>
            <a:spLocks noGrp="1"/>
          </p:cNvSpPr>
          <p:nvPr>
            <p:ph type="title"/>
          </p:nvPr>
        </p:nvSpPr>
        <p:spPr>
          <a:xfrm>
            <a:off x="0" y="2"/>
            <a:ext cx="12192000" cy="1123948"/>
          </a:xfrm>
          <a:solidFill>
            <a:schemeClr val="tx1">
              <a:lumMod val="85000"/>
            </a:schemeClr>
          </a:solidFill>
        </p:spPr>
        <p:txBody>
          <a:bodyPr>
            <a:normAutofit/>
          </a:bodyPr>
          <a:lstStyle/>
          <a:p>
            <a:pPr algn="ctr"/>
            <a:r>
              <a:rPr lang="en-US" sz="5400" b="1" dirty="0">
                <a:solidFill>
                  <a:srgbClr val="002060"/>
                </a:solidFill>
                <a:effectLst>
                  <a:outerShdw blurRad="50800" dist="38100" dir="2700000" algn="tl" rotWithShape="0">
                    <a:prstClr val="black">
                      <a:alpha val="40000"/>
                    </a:prstClr>
                  </a:outerShdw>
                </a:effectLst>
              </a:rPr>
              <a:t>Brake® Symptomology</a:t>
            </a:r>
          </a:p>
        </p:txBody>
      </p:sp>
      <p:cxnSp>
        <p:nvCxnSpPr>
          <p:cNvPr id="5" name="Straight Connector 4">
            <a:extLst>
              <a:ext uri="{FF2B5EF4-FFF2-40B4-BE49-F238E27FC236}">
                <a16:creationId xmlns:a16="http://schemas.microsoft.com/office/drawing/2014/main" id="{C00E9AC4-7D75-41D5-804D-61B0BEC5FFCB}"/>
              </a:ext>
            </a:extLst>
          </p:cNvPr>
          <p:cNvCxnSpPr>
            <a:cxnSpLocks/>
          </p:cNvCxnSpPr>
          <p:nvPr/>
        </p:nvCxnSpPr>
        <p:spPr>
          <a:xfrm>
            <a:off x="0" y="1123950"/>
            <a:ext cx="12192000"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6713982-066E-4F84-B2BC-E739BEF4459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6984024" y="1959689"/>
            <a:ext cx="5060036" cy="3795027"/>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2B7A1DDB-A622-47AC-8158-2AE3602B5C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80444" y="1327183"/>
            <a:ext cx="6377739" cy="5060037"/>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9837EC00-1FE2-40A9-8200-2BC9DFD2B0E7}"/>
              </a:ext>
            </a:extLst>
          </p:cNvPr>
          <p:cNvSpPr txBox="1"/>
          <p:nvPr/>
        </p:nvSpPr>
        <p:spPr>
          <a:xfrm>
            <a:off x="780444" y="6405786"/>
            <a:ext cx="39097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panose="020B0604020202020204"/>
                <a:ea typeface="+mn-ea"/>
                <a:cs typeface="+mn-cs"/>
              </a:rPr>
              <a:t>GA-16HO; 20 DAP; 64 oz/A</a:t>
            </a:r>
          </a:p>
        </p:txBody>
      </p:sp>
      <p:sp>
        <p:nvSpPr>
          <p:cNvPr id="9" name="TextBox 8">
            <a:extLst>
              <a:ext uri="{FF2B5EF4-FFF2-40B4-BE49-F238E27FC236}">
                <a16:creationId xmlns:a16="http://schemas.microsoft.com/office/drawing/2014/main" id="{841B0A02-FD4E-4544-8F6D-6F1D56313713}"/>
              </a:ext>
            </a:extLst>
          </p:cNvPr>
          <p:cNvSpPr txBox="1"/>
          <p:nvPr/>
        </p:nvSpPr>
        <p:spPr>
          <a:xfrm>
            <a:off x="7616528" y="6405786"/>
            <a:ext cx="39097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panose="020B0604020202020204"/>
                <a:ea typeface="+mn-ea"/>
                <a:cs typeface="+mn-cs"/>
              </a:rPr>
              <a:t>GA-16HO; 40 DAP; 64 oz/</a:t>
            </a:r>
            <a:r>
              <a:rPr lang="en-US" dirty="0">
                <a:latin typeface="Arial" panose="020B0604020202020204"/>
              </a:rPr>
              <a:t>A</a:t>
            </a:r>
            <a:endParaRPr kumimoji="0" lang="en-US" sz="1800" b="0" i="0" u="none" strike="noStrike" kern="1200" cap="none" spc="0" normalizeH="0" baseline="0" noProof="0" dirty="0">
              <a:ln>
                <a:noFill/>
              </a:ln>
              <a:effectLst/>
              <a:uLnTx/>
              <a:uFillTx/>
              <a:latin typeface="Arial" panose="020B0604020202020204"/>
            </a:endParaRPr>
          </a:p>
        </p:txBody>
      </p:sp>
    </p:spTree>
    <p:extLst>
      <p:ext uri="{BB962C8B-B14F-4D97-AF65-F5344CB8AC3E}">
        <p14:creationId xmlns:p14="http://schemas.microsoft.com/office/powerpoint/2010/main" val="3221939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DFF9-7FA1-40D9-9795-83A49C6A268D}"/>
              </a:ext>
            </a:extLst>
          </p:cNvPr>
          <p:cNvSpPr>
            <a:spLocks noGrp="1"/>
          </p:cNvSpPr>
          <p:nvPr>
            <p:ph type="title"/>
          </p:nvPr>
        </p:nvSpPr>
        <p:spPr>
          <a:xfrm>
            <a:off x="0" y="0"/>
            <a:ext cx="12192000" cy="1123878"/>
          </a:xfrm>
          <a:solidFill>
            <a:schemeClr val="tx1">
              <a:lumMod val="85000"/>
            </a:schemeClr>
          </a:solidFill>
        </p:spPr>
        <p:txBody>
          <a:bodyPr>
            <a:normAutofit/>
          </a:bodyPr>
          <a:lstStyle/>
          <a:p>
            <a:pPr algn="ctr"/>
            <a:r>
              <a:rPr lang="en-US" sz="5400" b="1" dirty="0">
                <a:solidFill>
                  <a:srgbClr val="002060"/>
                </a:solidFill>
                <a:effectLst>
                  <a:outerShdw blurRad="50800" dist="38100" dir="2700000" algn="tl" rotWithShape="0">
                    <a:prstClr val="black">
                      <a:alpha val="40000"/>
                    </a:prstClr>
                  </a:outerShdw>
                </a:effectLst>
              </a:rPr>
              <a:t>Cultivar Trial - Results &amp; Summary </a:t>
            </a:r>
          </a:p>
        </p:txBody>
      </p:sp>
      <p:sp>
        <p:nvSpPr>
          <p:cNvPr id="3" name="Content Placeholder 2">
            <a:extLst>
              <a:ext uri="{FF2B5EF4-FFF2-40B4-BE49-F238E27FC236}">
                <a16:creationId xmlns:a16="http://schemas.microsoft.com/office/drawing/2014/main" id="{4B6B7CEC-1E27-4561-BD2F-46953833B949}"/>
              </a:ext>
            </a:extLst>
          </p:cNvPr>
          <p:cNvSpPr>
            <a:spLocks noGrp="1"/>
          </p:cNvSpPr>
          <p:nvPr>
            <p:ph sz="half" idx="1"/>
          </p:nvPr>
        </p:nvSpPr>
        <p:spPr>
          <a:xfrm>
            <a:off x="218536" y="1423365"/>
            <a:ext cx="3839114" cy="4753597"/>
          </a:xfrm>
        </p:spPr>
        <p:txBody>
          <a:bodyPr>
            <a:normAutofit lnSpcReduction="10000"/>
          </a:bodyPr>
          <a:lstStyle/>
          <a:p>
            <a:r>
              <a:rPr lang="en-US" sz="3000" u="sng" dirty="0">
                <a:solidFill>
                  <a:srgbClr val="FFC000"/>
                </a:solidFill>
                <a:effectLst>
                  <a:outerShdw blurRad="38100" dist="38100" dir="2700000" algn="tl">
                    <a:srgbClr val="000000">
                      <a:alpha val="43137"/>
                    </a:srgbClr>
                  </a:outerShdw>
                </a:effectLst>
              </a:rPr>
              <a:t>Study 1: 2019 -2021</a:t>
            </a:r>
          </a:p>
          <a:p>
            <a:r>
              <a:rPr lang="en-US" sz="3000" dirty="0">
                <a:solidFill>
                  <a:schemeClr val="accent4">
                    <a:lumMod val="40000"/>
                    <a:lumOff val="60000"/>
                  </a:schemeClr>
                </a:solidFill>
                <a:effectLst>
                  <a:outerShdw blurRad="38100" dist="38100" dir="2700000" algn="tl">
                    <a:srgbClr val="000000">
                      <a:alpha val="43137"/>
                    </a:srgbClr>
                  </a:outerShdw>
                </a:effectLst>
              </a:rPr>
              <a:t>Cultivars</a:t>
            </a:r>
            <a:r>
              <a:rPr lang="en-US" sz="3000" dirty="0">
                <a:solidFill>
                  <a:srgbClr val="FFC000"/>
                </a:solidFill>
                <a:effectLst>
                  <a:outerShdw blurRad="38100" dist="38100" dir="2700000" algn="tl">
                    <a:srgbClr val="000000">
                      <a:alpha val="43137"/>
                    </a:srgbClr>
                  </a:outerShdw>
                </a:effectLst>
              </a:rPr>
              <a:t>:</a:t>
            </a:r>
          </a:p>
          <a:p>
            <a:pPr lvl="1"/>
            <a:r>
              <a:rPr lang="en-US" sz="3000" dirty="0">
                <a:effectLst>
                  <a:outerShdw blurRad="38100" dist="38100" dir="2700000" algn="tl">
                    <a:srgbClr val="000000">
                      <a:alpha val="43137"/>
                    </a:srgbClr>
                  </a:outerShdw>
                </a:effectLst>
              </a:rPr>
              <a:t>GA-18RU  	</a:t>
            </a:r>
            <a:r>
              <a:rPr lang="en-US" sz="3000" dirty="0">
                <a:solidFill>
                  <a:schemeClr val="accent4">
                    <a:lumMod val="40000"/>
                    <a:lumOff val="60000"/>
                  </a:schemeClr>
                </a:solidFill>
                <a:effectLst>
                  <a:outerShdw blurRad="38100" dist="38100" dir="2700000" algn="tl">
                    <a:srgbClr val="000000">
                      <a:alpha val="43137"/>
                    </a:srgbClr>
                  </a:outerShdw>
                </a:effectLst>
              </a:rPr>
              <a:t>A</a:t>
            </a:r>
          </a:p>
          <a:p>
            <a:pPr lvl="1"/>
            <a:r>
              <a:rPr lang="en-US" sz="3000" dirty="0">
                <a:effectLst>
                  <a:outerShdw blurRad="38100" dist="38100" dir="2700000" algn="tl">
                    <a:srgbClr val="000000">
                      <a:alpha val="43137"/>
                    </a:srgbClr>
                  </a:outerShdw>
                </a:effectLst>
              </a:rPr>
              <a:t>GA-06G   	</a:t>
            </a:r>
            <a:r>
              <a:rPr lang="en-US" sz="3000" dirty="0">
                <a:solidFill>
                  <a:schemeClr val="accent4">
                    <a:lumMod val="40000"/>
                    <a:lumOff val="60000"/>
                  </a:schemeClr>
                </a:solidFill>
                <a:effectLst>
                  <a:outerShdw blurRad="38100" dist="38100" dir="2700000" algn="tl">
                    <a:srgbClr val="000000">
                      <a:alpha val="43137"/>
                    </a:srgbClr>
                  </a:outerShdw>
                </a:effectLst>
              </a:rPr>
              <a:t>B</a:t>
            </a:r>
          </a:p>
          <a:p>
            <a:pPr lvl="1"/>
            <a:r>
              <a:rPr lang="en-US" sz="3000" dirty="0">
                <a:effectLst>
                  <a:outerShdw blurRad="38100" dist="38100" dir="2700000" algn="tl">
                    <a:srgbClr val="000000">
                      <a:alpha val="43137"/>
                    </a:srgbClr>
                  </a:outerShdw>
                </a:effectLst>
              </a:rPr>
              <a:t>GA-16HO 	</a:t>
            </a:r>
            <a:r>
              <a:rPr lang="en-US" sz="3000" dirty="0">
                <a:solidFill>
                  <a:schemeClr val="accent4">
                    <a:lumMod val="40000"/>
                    <a:lumOff val="60000"/>
                  </a:schemeClr>
                </a:solidFill>
                <a:effectLst>
                  <a:outerShdw blurRad="38100" dist="38100" dir="2700000" algn="tl">
                    <a:srgbClr val="000000">
                      <a:alpha val="43137"/>
                    </a:srgbClr>
                  </a:outerShdw>
                </a:effectLst>
              </a:rPr>
              <a:t>B</a:t>
            </a:r>
          </a:p>
          <a:p>
            <a:r>
              <a:rPr lang="en-US" sz="3400" dirty="0">
                <a:solidFill>
                  <a:schemeClr val="accent4">
                    <a:lumMod val="40000"/>
                    <a:lumOff val="60000"/>
                  </a:schemeClr>
                </a:solidFill>
                <a:effectLst>
                  <a:outerShdw blurRad="38100" dist="38100" dir="2700000" algn="tl">
                    <a:srgbClr val="000000">
                      <a:alpha val="43137"/>
                    </a:srgbClr>
                  </a:outerShdw>
                </a:effectLst>
              </a:rPr>
              <a:t>Rates:</a:t>
            </a:r>
          </a:p>
          <a:p>
            <a:pPr lvl="1"/>
            <a:r>
              <a:rPr lang="en-US" sz="3000" dirty="0">
                <a:effectLst>
                  <a:outerShdw blurRad="38100" dist="38100" dir="2700000" algn="tl">
                    <a:srgbClr val="000000">
                      <a:alpha val="43137"/>
                    </a:srgbClr>
                  </a:outerShdw>
                </a:effectLst>
              </a:rPr>
              <a:t>0 (NTC) 	</a:t>
            </a:r>
            <a:r>
              <a:rPr lang="en-US" sz="3000" dirty="0">
                <a:solidFill>
                  <a:schemeClr val="accent4">
                    <a:lumMod val="40000"/>
                    <a:lumOff val="60000"/>
                  </a:schemeClr>
                </a:solidFill>
                <a:effectLst>
                  <a:outerShdw blurRad="38100" dist="38100" dir="2700000" algn="tl">
                    <a:srgbClr val="000000">
                      <a:alpha val="43137"/>
                    </a:srgbClr>
                  </a:outerShdw>
                </a:effectLst>
              </a:rPr>
              <a:t>A</a:t>
            </a:r>
          </a:p>
          <a:p>
            <a:pPr lvl="1"/>
            <a:r>
              <a:rPr lang="en-US" sz="3000" dirty="0">
                <a:effectLst>
                  <a:outerShdw blurRad="38100" dist="38100" dir="2700000" algn="tl">
                    <a:srgbClr val="000000">
                      <a:alpha val="43137"/>
                    </a:srgbClr>
                  </a:outerShdw>
                </a:effectLst>
              </a:rPr>
              <a:t>16 (1X)  	</a:t>
            </a:r>
            <a:r>
              <a:rPr lang="en-US" sz="3000" dirty="0">
                <a:solidFill>
                  <a:schemeClr val="accent4">
                    <a:lumMod val="40000"/>
                    <a:lumOff val="60000"/>
                  </a:schemeClr>
                </a:solidFill>
                <a:effectLst>
                  <a:outerShdw blurRad="38100" dist="38100" dir="2700000" algn="tl">
                    <a:srgbClr val="000000">
                      <a:alpha val="43137"/>
                    </a:srgbClr>
                  </a:outerShdw>
                </a:effectLst>
              </a:rPr>
              <a:t>AB</a:t>
            </a:r>
          </a:p>
          <a:p>
            <a:pPr lvl="1"/>
            <a:r>
              <a:rPr lang="en-US" sz="3000" dirty="0">
                <a:effectLst>
                  <a:outerShdw blurRad="38100" dist="38100" dir="2700000" algn="tl">
                    <a:srgbClr val="000000">
                      <a:alpha val="43137"/>
                    </a:srgbClr>
                  </a:outerShdw>
                </a:effectLst>
              </a:rPr>
              <a:t>32 (2X) 	</a:t>
            </a:r>
            <a:r>
              <a:rPr lang="en-US" sz="3000" dirty="0">
                <a:solidFill>
                  <a:schemeClr val="accent4">
                    <a:lumMod val="40000"/>
                    <a:lumOff val="60000"/>
                  </a:schemeClr>
                </a:solidFill>
                <a:effectLst>
                  <a:outerShdw blurRad="38100" dist="38100" dir="2700000" algn="tl">
                    <a:srgbClr val="000000">
                      <a:alpha val="43137"/>
                    </a:srgbClr>
                  </a:outerShdw>
                </a:effectLst>
              </a:rPr>
              <a:t>B</a:t>
            </a:r>
          </a:p>
          <a:p>
            <a:pPr lvl="1"/>
            <a:r>
              <a:rPr lang="en-US" sz="3000" dirty="0">
                <a:effectLst>
                  <a:outerShdw blurRad="38100" dist="38100" dir="2700000" algn="tl">
                    <a:srgbClr val="000000">
                      <a:alpha val="43137"/>
                    </a:srgbClr>
                  </a:outerShdw>
                </a:effectLst>
              </a:rPr>
              <a:t>64 (4X)  	</a:t>
            </a:r>
            <a:r>
              <a:rPr lang="en-US" sz="3000" dirty="0">
                <a:solidFill>
                  <a:schemeClr val="accent4">
                    <a:lumMod val="40000"/>
                    <a:lumOff val="60000"/>
                  </a:schemeClr>
                </a:solidFill>
                <a:effectLst>
                  <a:outerShdw blurRad="38100" dist="38100" dir="2700000" algn="tl">
                    <a:srgbClr val="000000">
                      <a:alpha val="43137"/>
                    </a:srgbClr>
                  </a:outerShdw>
                </a:effectLst>
              </a:rPr>
              <a:t>C</a:t>
            </a:r>
          </a:p>
          <a:p>
            <a:pPr lvl="1"/>
            <a:endParaRPr lang="en-US" sz="3000" dirty="0"/>
          </a:p>
        </p:txBody>
      </p:sp>
      <p:sp>
        <p:nvSpPr>
          <p:cNvPr id="4" name="Content Placeholder 3">
            <a:extLst>
              <a:ext uri="{FF2B5EF4-FFF2-40B4-BE49-F238E27FC236}">
                <a16:creationId xmlns:a16="http://schemas.microsoft.com/office/drawing/2014/main" id="{B65A3270-05FD-4FAF-AD6F-55470D5B64F0}"/>
              </a:ext>
            </a:extLst>
          </p:cNvPr>
          <p:cNvSpPr>
            <a:spLocks noGrp="1"/>
          </p:cNvSpPr>
          <p:nvPr>
            <p:ph sz="half" idx="2"/>
          </p:nvPr>
        </p:nvSpPr>
        <p:spPr>
          <a:xfrm>
            <a:off x="4057650" y="1411484"/>
            <a:ext cx="4076700" cy="4753597"/>
          </a:xfrm>
        </p:spPr>
        <p:txBody>
          <a:bodyPr>
            <a:normAutofit lnSpcReduction="10000"/>
          </a:bodyPr>
          <a:lstStyle/>
          <a:p>
            <a:r>
              <a:rPr lang="en-US" sz="3000" u="sng" dirty="0">
                <a:solidFill>
                  <a:schemeClr val="tx1">
                    <a:lumMod val="50000"/>
                  </a:schemeClr>
                </a:solidFill>
                <a:effectLst>
                  <a:outerShdw blurRad="38100" dist="38100" dir="2700000" algn="tl">
                    <a:srgbClr val="000000">
                      <a:alpha val="43137"/>
                    </a:srgbClr>
                  </a:outerShdw>
                </a:effectLst>
              </a:rPr>
              <a:t>Study 2: 2021 – 2022</a:t>
            </a:r>
          </a:p>
          <a:p>
            <a:r>
              <a:rPr lang="en-US" sz="3000" dirty="0">
                <a:solidFill>
                  <a:schemeClr val="tx1">
                    <a:lumMod val="50000"/>
                  </a:schemeClr>
                </a:solidFill>
                <a:effectLst>
                  <a:outerShdw blurRad="38100" dist="38100" dir="2700000" algn="tl">
                    <a:srgbClr val="000000">
                      <a:alpha val="43137"/>
                    </a:srgbClr>
                  </a:outerShdw>
                </a:effectLst>
              </a:rPr>
              <a:t>Cultivars:</a:t>
            </a:r>
          </a:p>
          <a:p>
            <a:pPr lvl="1"/>
            <a:r>
              <a:rPr lang="en-US" sz="3000" dirty="0">
                <a:solidFill>
                  <a:schemeClr val="tx1">
                    <a:lumMod val="50000"/>
                  </a:schemeClr>
                </a:solidFill>
                <a:effectLst>
                  <a:outerShdw blurRad="38100" dist="38100" dir="2700000" algn="tl">
                    <a:srgbClr val="000000">
                      <a:alpha val="43137"/>
                    </a:srgbClr>
                  </a:outerShdw>
                </a:effectLst>
              </a:rPr>
              <a:t>AUNPL-17     	A</a:t>
            </a:r>
          </a:p>
          <a:p>
            <a:pPr lvl="1"/>
            <a:r>
              <a:rPr lang="en-US" sz="3000" dirty="0">
                <a:solidFill>
                  <a:schemeClr val="tx1">
                    <a:lumMod val="50000"/>
                  </a:schemeClr>
                </a:solidFill>
                <a:effectLst>
                  <a:outerShdw blurRad="38100" dist="38100" dir="2700000" algn="tl">
                    <a:srgbClr val="000000">
                      <a:alpha val="43137"/>
                    </a:srgbClr>
                  </a:outerShdw>
                </a:effectLst>
              </a:rPr>
              <a:t>FlORUN-331	B</a:t>
            </a:r>
          </a:p>
          <a:p>
            <a:pPr lvl="1"/>
            <a:r>
              <a:rPr lang="en-US" sz="3000" dirty="0">
                <a:solidFill>
                  <a:schemeClr val="tx1">
                    <a:lumMod val="50000"/>
                  </a:schemeClr>
                </a:solidFill>
                <a:effectLst>
                  <a:outerShdw blurRad="38100" dist="38100" dir="2700000" algn="tl">
                    <a:srgbClr val="000000">
                      <a:alpha val="43137"/>
                    </a:srgbClr>
                  </a:outerShdw>
                </a:effectLst>
              </a:rPr>
              <a:t>TIFNV-HOL 	B</a:t>
            </a:r>
          </a:p>
          <a:p>
            <a:pPr lvl="1"/>
            <a:r>
              <a:rPr lang="en-US" sz="3000" dirty="0">
                <a:solidFill>
                  <a:schemeClr val="tx1">
                    <a:lumMod val="50000"/>
                  </a:schemeClr>
                </a:solidFill>
                <a:effectLst>
                  <a:outerShdw blurRad="38100" dist="38100" dir="2700000" algn="tl">
                    <a:srgbClr val="000000">
                      <a:alpha val="43137"/>
                    </a:srgbClr>
                  </a:outerShdw>
                </a:effectLst>
              </a:rPr>
              <a:t>GA-20VHO    	B</a:t>
            </a:r>
          </a:p>
          <a:p>
            <a:r>
              <a:rPr lang="en-US" sz="3400" dirty="0">
                <a:solidFill>
                  <a:schemeClr val="tx1">
                    <a:lumMod val="50000"/>
                  </a:schemeClr>
                </a:solidFill>
                <a:effectLst>
                  <a:outerShdw blurRad="38100" dist="38100" dir="2700000" algn="tl">
                    <a:srgbClr val="000000">
                      <a:alpha val="43137"/>
                    </a:srgbClr>
                  </a:outerShdw>
                </a:effectLst>
              </a:rPr>
              <a:t>Rates:</a:t>
            </a:r>
          </a:p>
          <a:p>
            <a:pPr lvl="1"/>
            <a:r>
              <a:rPr lang="en-US" sz="3000" dirty="0">
                <a:solidFill>
                  <a:schemeClr val="tx1">
                    <a:lumMod val="50000"/>
                  </a:schemeClr>
                </a:solidFill>
                <a:effectLst>
                  <a:outerShdw blurRad="38100" dist="38100" dir="2700000" algn="tl">
                    <a:srgbClr val="000000">
                      <a:alpha val="43137"/>
                    </a:srgbClr>
                  </a:outerShdw>
                </a:effectLst>
              </a:rPr>
              <a:t>0 (NTC)		A</a:t>
            </a:r>
          </a:p>
          <a:p>
            <a:pPr lvl="1"/>
            <a:r>
              <a:rPr lang="en-US" sz="3000" dirty="0">
                <a:solidFill>
                  <a:schemeClr val="tx1">
                    <a:lumMod val="50000"/>
                  </a:schemeClr>
                </a:solidFill>
                <a:effectLst>
                  <a:outerShdw blurRad="38100" dist="38100" dir="2700000" algn="tl">
                    <a:srgbClr val="000000">
                      <a:alpha val="43137"/>
                    </a:srgbClr>
                  </a:outerShdw>
                </a:effectLst>
              </a:rPr>
              <a:t>12 (1X)   	A</a:t>
            </a:r>
          </a:p>
          <a:p>
            <a:pPr lvl="1"/>
            <a:r>
              <a:rPr lang="en-US" sz="3000" dirty="0">
                <a:solidFill>
                  <a:schemeClr val="tx1">
                    <a:lumMod val="50000"/>
                  </a:schemeClr>
                </a:solidFill>
                <a:effectLst>
                  <a:outerShdw blurRad="38100" dist="38100" dir="2700000" algn="tl">
                    <a:srgbClr val="000000">
                      <a:alpha val="43137"/>
                    </a:srgbClr>
                  </a:outerShdw>
                </a:effectLst>
              </a:rPr>
              <a:t>24 (2X)		A</a:t>
            </a:r>
            <a:endParaRPr lang="en-US" dirty="0">
              <a:solidFill>
                <a:schemeClr val="tx1">
                  <a:lumMod val="50000"/>
                </a:schemeClr>
              </a:solidFill>
              <a:effectLst>
                <a:outerShdw blurRad="38100" dist="38100" dir="2700000" algn="tl">
                  <a:srgbClr val="000000">
                    <a:alpha val="43137"/>
                  </a:srgbClr>
                </a:outerShdw>
              </a:effectLst>
            </a:endParaRPr>
          </a:p>
          <a:p>
            <a:endParaRPr lang="en-US" dirty="0">
              <a:solidFill>
                <a:schemeClr val="tx1">
                  <a:lumMod val="50000"/>
                </a:schemeClr>
              </a:solidFill>
            </a:endParaRPr>
          </a:p>
          <a:p>
            <a:endParaRPr lang="en-US" dirty="0"/>
          </a:p>
        </p:txBody>
      </p:sp>
      <p:cxnSp>
        <p:nvCxnSpPr>
          <p:cNvPr id="5" name="Straight Connector 4">
            <a:extLst>
              <a:ext uri="{FF2B5EF4-FFF2-40B4-BE49-F238E27FC236}">
                <a16:creationId xmlns:a16="http://schemas.microsoft.com/office/drawing/2014/main" id="{C00E9AC4-7D75-41D5-804D-61B0BEC5FFCB}"/>
              </a:ext>
            </a:extLst>
          </p:cNvPr>
          <p:cNvCxnSpPr>
            <a:cxnSpLocks/>
          </p:cNvCxnSpPr>
          <p:nvPr/>
        </p:nvCxnSpPr>
        <p:spPr>
          <a:xfrm>
            <a:off x="0" y="1123950"/>
            <a:ext cx="12192000"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6" name="Content Placeholder 3">
            <a:extLst>
              <a:ext uri="{FF2B5EF4-FFF2-40B4-BE49-F238E27FC236}">
                <a16:creationId xmlns:a16="http://schemas.microsoft.com/office/drawing/2014/main" id="{CB7174A8-3531-40AE-A95E-D3D647312C8E}"/>
              </a:ext>
            </a:extLst>
          </p:cNvPr>
          <p:cNvSpPr txBox="1">
            <a:spLocks/>
          </p:cNvSpPr>
          <p:nvPr/>
        </p:nvSpPr>
        <p:spPr>
          <a:xfrm>
            <a:off x="8394700" y="1423365"/>
            <a:ext cx="3578764" cy="47535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u="sng" dirty="0">
                <a:solidFill>
                  <a:schemeClr val="tx1">
                    <a:lumMod val="50000"/>
                  </a:schemeClr>
                </a:solidFill>
                <a:effectLst>
                  <a:outerShdw blurRad="38100" dist="38100" dir="2700000" algn="tl">
                    <a:srgbClr val="000000">
                      <a:alpha val="43137"/>
                    </a:srgbClr>
                  </a:outerShdw>
                </a:effectLst>
              </a:rPr>
              <a:t>Study 3: 2022</a:t>
            </a:r>
          </a:p>
          <a:p>
            <a:r>
              <a:rPr lang="en-US" sz="3000" dirty="0">
                <a:solidFill>
                  <a:schemeClr val="tx1">
                    <a:lumMod val="50000"/>
                  </a:schemeClr>
                </a:solidFill>
                <a:effectLst>
                  <a:outerShdw blurRad="38100" dist="38100" dir="2700000" algn="tl">
                    <a:srgbClr val="000000">
                      <a:alpha val="43137"/>
                    </a:srgbClr>
                  </a:outerShdw>
                </a:effectLst>
              </a:rPr>
              <a:t>Cultivars:</a:t>
            </a:r>
          </a:p>
          <a:p>
            <a:pPr lvl="1"/>
            <a:r>
              <a:rPr lang="en-US" sz="3000" dirty="0">
                <a:solidFill>
                  <a:schemeClr val="tx1">
                    <a:lumMod val="50000"/>
                  </a:schemeClr>
                </a:solidFill>
                <a:effectLst>
                  <a:outerShdw blurRad="38100" dist="38100" dir="2700000" algn="tl">
                    <a:srgbClr val="000000">
                      <a:alpha val="43137"/>
                    </a:srgbClr>
                  </a:outerShdw>
                </a:effectLst>
              </a:rPr>
              <a:t>GA-12Y </a:t>
            </a:r>
          </a:p>
          <a:p>
            <a:r>
              <a:rPr lang="en-US" sz="3400" dirty="0">
                <a:solidFill>
                  <a:schemeClr val="tx1">
                    <a:lumMod val="50000"/>
                  </a:schemeClr>
                </a:solidFill>
                <a:effectLst>
                  <a:outerShdw blurRad="38100" dist="38100" dir="2700000" algn="tl">
                    <a:srgbClr val="000000">
                      <a:alpha val="43137"/>
                    </a:srgbClr>
                  </a:outerShdw>
                </a:effectLst>
              </a:rPr>
              <a:t>Rate:</a:t>
            </a:r>
          </a:p>
          <a:p>
            <a:pPr lvl="1"/>
            <a:r>
              <a:rPr lang="en-US" sz="3000" dirty="0">
                <a:solidFill>
                  <a:schemeClr val="tx1">
                    <a:lumMod val="50000"/>
                  </a:schemeClr>
                </a:solidFill>
                <a:effectLst>
                  <a:outerShdw blurRad="38100" dist="38100" dir="2700000" algn="tl">
                    <a:srgbClr val="000000">
                      <a:alpha val="43137"/>
                    </a:srgbClr>
                  </a:outerShdw>
                </a:effectLst>
              </a:rPr>
              <a:t>0 (NTC)		A</a:t>
            </a:r>
          </a:p>
          <a:p>
            <a:pPr lvl="1"/>
            <a:r>
              <a:rPr lang="en-US" sz="3000" dirty="0">
                <a:solidFill>
                  <a:schemeClr val="tx1">
                    <a:lumMod val="50000"/>
                  </a:schemeClr>
                </a:solidFill>
                <a:effectLst>
                  <a:outerShdw blurRad="38100" dist="38100" dir="2700000" algn="tl">
                    <a:srgbClr val="000000">
                      <a:alpha val="43137"/>
                    </a:srgbClr>
                  </a:outerShdw>
                </a:effectLst>
              </a:rPr>
              <a:t>12 (1X)		A</a:t>
            </a:r>
          </a:p>
          <a:p>
            <a:pPr lvl="1"/>
            <a:r>
              <a:rPr lang="en-US" sz="3000" dirty="0">
                <a:solidFill>
                  <a:schemeClr val="tx1">
                    <a:lumMod val="50000"/>
                  </a:schemeClr>
                </a:solidFill>
                <a:effectLst>
                  <a:outerShdw blurRad="38100" dist="38100" dir="2700000" algn="tl">
                    <a:srgbClr val="000000">
                      <a:alpha val="43137"/>
                    </a:srgbClr>
                  </a:outerShdw>
                </a:effectLst>
              </a:rPr>
              <a:t>24 (2X)		A</a:t>
            </a:r>
          </a:p>
          <a:p>
            <a:pPr lvl="1"/>
            <a:r>
              <a:rPr lang="en-US" sz="3000" dirty="0">
                <a:solidFill>
                  <a:schemeClr val="tx1">
                    <a:lumMod val="50000"/>
                  </a:schemeClr>
                </a:solidFill>
                <a:effectLst>
                  <a:outerShdw blurRad="38100" dist="38100" dir="2700000" algn="tl">
                    <a:srgbClr val="000000">
                      <a:alpha val="43137"/>
                    </a:srgbClr>
                  </a:outerShdw>
                </a:effectLst>
              </a:rPr>
              <a:t>48 (4X)		A</a:t>
            </a:r>
          </a:p>
          <a:p>
            <a:endParaRPr lang="en-US" dirty="0">
              <a:effectLst>
                <a:outerShdw blurRad="38100" dist="38100" dir="2700000" algn="tl">
                  <a:srgbClr val="000000">
                    <a:alpha val="43137"/>
                  </a:srgbClr>
                </a:outerShdw>
              </a:effectLst>
            </a:endParaRPr>
          </a:p>
          <a:p>
            <a:endParaRPr lang="en-US" dirty="0"/>
          </a:p>
          <a:p>
            <a:endParaRPr lang="en-US" dirty="0"/>
          </a:p>
        </p:txBody>
      </p:sp>
      <p:sp>
        <p:nvSpPr>
          <p:cNvPr id="8" name="TextBox 7">
            <a:extLst>
              <a:ext uri="{FF2B5EF4-FFF2-40B4-BE49-F238E27FC236}">
                <a16:creationId xmlns:a16="http://schemas.microsoft.com/office/drawing/2014/main" id="{FAEFF2CD-7934-4EAA-BCBB-4FFDBA24566D}"/>
              </a:ext>
            </a:extLst>
          </p:cNvPr>
          <p:cNvSpPr txBox="1"/>
          <p:nvPr/>
        </p:nvSpPr>
        <p:spPr>
          <a:xfrm>
            <a:off x="4826000" y="6339542"/>
            <a:ext cx="1597564" cy="523220"/>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rPr>
              <a:t>P = 0.1</a:t>
            </a:r>
          </a:p>
        </p:txBody>
      </p:sp>
      <p:cxnSp>
        <p:nvCxnSpPr>
          <p:cNvPr id="12" name="Straight Connector 11">
            <a:extLst>
              <a:ext uri="{FF2B5EF4-FFF2-40B4-BE49-F238E27FC236}">
                <a16:creationId xmlns:a16="http://schemas.microsoft.com/office/drawing/2014/main" id="{A093E0F5-8A49-4DB6-A96E-86C19845FA70}"/>
              </a:ext>
            </a:extLst>
          </p:cNvPr>
          <p:cNvCxnSpPr>
            <a:cxnSpLocks/>
          </p:cNvCxnSpPr>
          <p:nvPr/>
        </p:nvCxnSpPr>
        <p:spPr>
          <a:xfrm>
            <a:off x="3898900" y="1816100"/>
            <a:ext cx="0" cy="4216400"/>
          </a:xfrm>
          <a:prstGeom prst="line">
            <a:avLst/>
          </a:prstGeom>
          <a:ln w="38100">
            <a:solidFill>
              <a:schemeClr val="tx1">
                <a:lumMod val="8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3AC3361-096F-4426-AA4D-6782C943B335}"/>
              </a:ext>
            </a:extLst>
          </p:cNvPr>
          <p:cNvCxnSpPr>
            <a:cxnSpLocks/>
          </p:cNvCxnSpPr>
          <p:nvPr/>
        </p:nvCxnSpPr>
        <p:spPr>
          <a:xfrm>
            <a:off x="8134350" y="1816100"/>
            <a:ext cx="0" cy="4216400"/>
          </a:xfrm>
          <a:prstGeom prst="line">
            <a:avLst/>
          </a:prstGeom>
          <a:ln w="38100">
            <a:solidFill>
              <a:schemeClr val="tx1">
                <a:lumMod val="8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5163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DFF9-7FA1-40D9-9795-83A49C6A268D}"/>
              </a:ext>
            </a:extLst>
          </p:cNvPr>
          <p:cNvSpPr>
            <a:spLocks noGrp="1"/>
          </p:cNvSpPr>
          <p:nvPr>
            <p:ph type="title"/>
          </p:nvPr>
        </p:nvSpPr>
        <p:spPr>
          <a:xfrm>
            <a:off x="0" y="0"/>
            <a:ext cx="12192000" cy="1123878"/>
          </a:xfrm>
          <a:solidFill>
            <a:schemeClr val="tx1">
              <a:lumMod val="85000"/>
            </a:schemeClr>
          </a:solidFill>
        </p:spPr>
        <p:txBody>
          <a:bodyPr>
            <a:normAutofit/>
          </a:bodyPr>
          <a:lstStyle/>
          <a:p>
            <a:pPr algn="ctr"/>
            <a:r>
              <a:rPr lang="en-US" sz="5400" b="1" dirty="0" err="1">
                <a:solidFill>
                  <a:srgbClr val="002060"/>
                </a:solidFill>
                <a:effectLst>
                  <a:outerShdw blurRad="50800" dist="38100" dir="2700000" algn="tl" rotWithShape="0">
                    <a:prstClr val="black">
                      <a:alpha val="40000"/>
                    </a:prstClr>
                  </a:outerShdw>
                </a:effectLst>
              </a:rPr>
              <a:t>Culitvar</a:t>
            </a:r>
            <a:r>
              <a:rPr lang="en-US" sz="5400" b="1" dirty="0">
                <a:solidFill>
                  <a:srgbClr val="002060"/>
                </a:solidFill>
                <a:effectLst>
                  <a:outerShdw blurRad="50800" dist="38100" dir="2700000" algn="tl" rotWithShape="0">
                    <a:prstClr val="black">
                      <a:alpha val="40000"/>
                    </a:prstClr>
                  </a:outerShdw>
                </a:effectLst>
              </a:rPr>
              <a:t> Trial - Results &amp; Summary </a:t>
            </a:r>
          </a:p>
        </p:txBody>
      </p:sp>
      <p:sp>
        <p:nvSpPr>
          <p:cNvPr id="3" name="Content Placeholder 2">
            <a:extLst>
              <a:ext uri="{FF2B5EF4-FFF2-40B4-BE49-F238E27FC236}">
                <a16:creationId xmlns:a16="http://schemas.microsoft.com/office/drawing/2014/main" id="{4B6B7CEC-1E27-4561-BD2F-46953833B949}"/>
              </a:ext>
            </a:extLst>
          </p:cNvPr>
          <p:cNvSpPr>
            <a:spLocks noGrp="1"/>
          </p:cNvSpPr>
          <p:nvPr>
            <p:ph sz="half" idx="1"/>
          </p:nvPr>
        </p:nvSpPr>
        <p:spPr>
          <a:xfrm>
            <a:off x="218536" y="1423365"/>
            <a:ext cx="3839114" cy="4753597"/>
          </a:xfrm>
        </p:spPr>
        <p:txBody>
          <a:bodyPr>
            <a:normAutofit lnSpcReduction="10000"/>
          </a:bodyPr>
          <a:lstStyle/>
          <a:p>
            <a:r>
              <a:rPr lang="en-US" sz="3000" u="sng" dirty="0">
                <a:solidFill>
                  <a:schemeClr val="tx1">
                    <a:lumMod val="50000"/>
                  </a:schemeClr>
                </a:solidFill>
                <a:effectLst>
                  <a:outerShdw blurRad="38100" dist="38100" dir="2700000" algn="tl">
                    <a:srgbClr val="000000">
                      <a:alpha val="43137"/>
                    </a:srgbClr>
                  </a:outerShdw>
                </a:effectLst>
              </a:rPr>
              <a:t>Study 1: 2019 -2021</a:t>
            </a:r>
          </a:p>
          <a:p>
            <a:r>
              <a:rPr lang="en-US" sz="3000" dirty="0">
                <a:solidFill>
                  <a:schemeClr val="tx1">
                    <a:lumMod val="50000"/>
                  </a:schemeClr>
                </a:solidFill>
                <a:effectLst>
                  <a:outerShdw blurRad="38100" dist="38100" dir="2700000" algn="tl">
                    <a:srgbClr val="000000">
                      <a:alpha val="43137"/>
                    </a:srgbClr>
                  </a:outerShdw>
                </a:effectLst>
              </a:rPr>
              <a:t>Cultivars:</a:t>
            </a:r>
          </a:p>
          <a:p>
            <a:pPr lvl="1"/>
            <a:r>
              <a:rPr lang="en-US" sz="3000" dirty="0">
                <a:solidFill>
                  <a:schemeClr val="tx1">
                    <a:lumMod val="50000"/>
                  </a:schemeClr>
                </a:solidFill>
                <a:effectLst>
                  <a:outerShdw blurRad="38100" dist="38100" dir="2700000" algn="tl">
                    <a:srgbClr val="000000">
                      <a:alpha val="43137"/>
                    </a:srgbClr>
                  </a:outerShdw>
                </a:effectLst>
              </a:rPr>
              <a:t>GA-18RU  	A</a:t>
            </a:r>
          </a:p>
          <a:p>
            <a:pPr lvl="1"/>
            <a:r>
              <a:rPr lang="en-US" sz="3000" dirty="0">
                <a:solidFill>
                  <a:schemeClr val="tx1">
                    <a:lumMod val="50000"/>
                  </a:schemeClr>
                </a:solidFill>
                <a:effectLst>
                  <a:outerShdw blurRad="38100" dist="38100" dir="2700000" algn="tl">
                    <a:srgbClr val="000000">
                      <a:alpha val="43137"/>
                    </a:srgbClr>
                  </a:outerShdw>
                </a:effectLst>
              </a:rPr>
              <a:t>GA-06G   	B</a:t>
            </a:r>
          </a:p>
          <a:p>
            <a:pPr lvl="1"/>
            <a:r>
              <a:rPr lang="en-US" sz="3000" dirty="0">
                <a:solidFill>
                  <a:schemeClr val="tx1">
                    <a:lumMod val="50000"/>
                  </a:schemeClr>
                </a:solidFill>
                <a:effectLst>
                  <a:outerShdw blurRad="38100" dist="38100" dir="2700000" algn="tl">
                    <a:srgbClr val="000000">
                      <a:alpha val="43137"/>
                    </a:srgbClr>
                  </a:outerShdw>
                </a:effectLst>
              </a:rPr>
              <a:t>GA-16HO 	B</a:t>
            </a:r>
          </a:p>
          <a:p>
            <a:r>
              <a:rPr lang="en-US" sz="3400" dirty="0">
                <a:solidFill>
                  <a:schemeClr val="tx1">
                    <a:lumMod val="50000"/>
                  </a:schemeClr>
                </a:solidFill>
                <a:effectLst>
                  <a:outerShdw blurRad="38100" dist="38100" dir="2700000" algn="tl">
                    <a:srgbClr val="000000">
                      <a:alpha val="43137"/>
                    </a:srgbClr>
                  </a:outerShdw>
                </a:effectLst>
              </a:rPr>
              <a:t>Rates:</a:t>
            </a:r>
          </a:p>
          <a:p>
            <a:pPr lvl="1"/>
            <a:r>
              <a:rPr lang="en-US" sz="3000" dirty="0">
                <a:solidFill>
                  <a:schemeClr val="tx1">
                    <a:lumMod val="50000"/>
                  </a:schemeClr>
                </a:solidFill>
                <a:effectLst>
                  <a:outerShdw blurRad="38100" dist="38100" dir="2700000" algn="tl">
                    <a:srgbClr val="000000">
                      <a:alpha val="43137"/>
                    </a:srgbClr>
                  </a:outerShdw>
                </a:effectLst>
              </a:rPr>
              <a:t>0 (NTC) 	A</a:t>
            </a:r>
          </a:p>
          <a:p>
            <a:pPr lvl="1"/>
            <a:r>
              <a:rPr lang="en-US" sz="3000" dirty="0">
                <a:solidFill>
                  <a:schemeClr val="tx1">
                    <a:lumMod val="50000"/>
                  </a:schemeClr>
                </a:solidFill>
                <a:effectLst>
                  <a:outerShdw blurRad="38100" dist="38100" dir="2700000" algn="tl">
                    <a:srgbClr val="000000">
                      <a:alpha val="43137"/>
                    </a:srgbClr>
                  </a:outerShdw>
                </a:effectLst>
              </a:rPr>
              <a:t>16 (1X)  	AB</a:t>
            </a:r>
          </a:p>
          <a:p>
            <a:pPr lvl="1"/>
            <a:r>
              <a:rPr lang="en-US" sz="3000" dirty="0">
                <a:solidFill>
                  <a:schemeClr val="tx1">
                    <a:lumMod val="50000"/>
                  </a:schemeClr>
                </a:solidFill>
                <a:effectLst>
                  <a:outerShdw blurRad="38100" dist="38100" dir="2700000" algn="tl">
                    <a:srgbClr val="000000">
                      <a:alpha val="43137"/>
                    </a:srgbClr>
                  </a:outerShdw>
                </a:effectLst>
              </a:rPr>
              <a:t>32 (2X) 	B</a:t>
            </a:r>
          </a:p>
          <a:p>
            <a:pPr lvl="1"/>
            <a:r>
              <a:rPr lang="en-US" sz="3000" dirty="0">
                <a:solidFill>
                  <a:schemeClr val="tx1">
                    <a:lumMod val="50000"/>
                  </a:schemeClr>
                </a:solidFill>
                <a:effectLst>
                  <a:outerShdw blurRad="38100" dist="38100" dir="2700000" algn="tl">
                    <a:srgbClr val="000000">
                      <a:alpha val="43137"/>
                    </a:srgbClr>
                  </a:outerShdw>
                </a:effectLst>
              </a:rPr>
              <a:t>64 (4X)  	C</a:t>
            </a:r>
          </a:p>
          <a:p>
            <a:pPr lvl="1"/>
            <a:endParaRPr lang="en-US" sz="3000" dirty="0"/>
          </a:p>
        </p:txBody>
      </p:sp>
      <p:sp>
        <p:nvSpPr>
          <p:cNvPr id="4" name="Content Placeholder 3">
            <a:extLst>
              <a:ext uri="{FF2B5EF4-FFF2-40B4-BE49-F238E27FC236}">
                <a16:creationId xmlns:a16="http://schemas.microsoft.com/office/drawing/2014/main" id="{B65A3270-05FD-4FAF-AD6F-55470D5B64F0}"/>
              </a:ext>
            </a:extLst>
          </p:cNvPr>
          <p:cNvSpPr>
            <a:spLocks noGrp="1"/>
          </p:cNvSpPr>
          <p:nvPr>
            <p:ph sz="half" idx="2"/>
          </p:nvPr>
        </p:nvSpPr>
        <p:spPr>
          <a:xfrm>
            <a:off x="4057650" y="1411484"/>
            <a:ext cx="4076700" cy="4753597"/>
          </a:xfrm>
        </p:spPr>
        <p:txBody>
          <a:bodyPr>
            <a:normAutofit lnSpcReduction="10000"/>
          </a:bodyPr>
          <a:lstStyle/>
          <a:p>
            <a:r>
              <a:rPr lang="en-US" sz="3000" u="sng" dirty="0">
                <a:solidFill>
                  <a:srgbClr val="FFC000"/>
                </a:solidFill>
                <a:effectLst>
                  <a:outerShdw blurRad="38100" dist="38100" dir="2700000" algn="tl">
                    <a:srgbClr val="000000">
                      <a:alpha val="43137"/>
                    </a:srgbClr>
                  </a:outerShdw>
                </a:effectLst>
              </a:rPr>
              <a:t>Study 2: 2021 – 2022</a:t>
            </a:r>
          </a:p>
          <a:p>
            <a:r>
              <a:rPr lang="en-US" sz="3000" dirty="0">
                <a:solidFill>
                  <a:schemeClr val="accent4">
                    <a:lumMod val="40000"/>
                    <a:lumOff val="60000"/>
                  </a:schemeClr>
                </a:solidFill>
                <a:effectLst>
                  <a:outerShdw blurRad="38100" dist="38100" dir="2700000" algn="tl">
                    <a:srgbClr val="000000">
                      <a:alpha val="43137"/>
                    </a:srgbClr>
                  </a:outerShdw>
                </a:effectLst>
              </a:rPr>
              <a:t>Cultivars:</a:t>
            </a:r>
          </a:p>
          <a:p>
            <a:pPr lvl="1"/>
            <a:r>
              <a:rPr lang="en-US" sz="3000" dirty="0">
                <a:effectLst>
                  <a:outerShdw blurRad="38100" dist="38100" dir="2700000" algn="tl">
                    <a:srgbClr val="000000">
                      <a:alpha val="43137"/>
                    </a:srgbClr>
                  </a:outerShdw>
                </a:effectLst>
              </a:rPr>
              <a:t>AUNPL-17     	</a:t>
            </a:r>
            <a:r>
              <a:rPr lang="en-US" sz="3000" dirty="0">
                <a:solidFill>
                  <a:schemeClr val="accent4">
                    <a:lumMod val="40000"/>
                    <a:lumOff val="60000"/>
                  </a:schemeClr>
                </a:solidFill>
                <a:effectLst>
                  <a:outerShdw blurRad="38100" dist="38100" dir="2700000" algn="tl">
                    <a:srgbClr val="000000">
                      <a:alpha val="43137"/>
                    </a:srgbClr>
                  </a:outerShdw>
                </a:effectLst>
              </a:rPr>
              <a:t>A</a:t>
            </a:r>
          </a:p>
          <a:p>
            <a:pPr lvl="1"/>
            <a:r>
              <a:rPr lang="en-US" sz="3000" dirty="0">
                <a:effectLst>
                  <a:outerShdw blurRad="38100" dist="38100" dir="2700000" algn="tl">
                    <a:srgbClr val="000000">
                      <a:alpha val="43137"/>
                    </a:srgbClr>
                  </a:outerShdw>
                </a:effectLst>
              </a:rPr>
              <a:t>FlORUN-331	</a:t>
            </a:r>
            <a:r>
              <a:rPr lang="en-US" sz="3000" dirty="0">
                <a:solidFill>
                  <a:schemeClr val="accent4">
                    <a:lumMod val="40000"/>
                    <a:lumOff val="60000"/>
                  </a:schemeClr>
                </a:solidFill>
                <a:effectLst>
                  <a:outerShdw blurRad="38100" dist="38100" dir="2700000" algn="tl">
                    <a:srgbClr val="000000">
                      <a:alpha val="43137"/>
                    </a:srgbClr>
                  </a:outerShdw>
                </a:effectLst>
              </a:rPr>
              <a:t>B</a:t>
            </a:r>
          </a:p>
          <a:p>
            <a:pPr lvl="1"/>
            <a:r>
              <a:rPr lang="en-US" sz="3000" dirty="0">
                <a:effectLst>
                  <a:outerShdw blurRad="38100" dist="38100" dir="2700000" algn="tl">
                    <a:srgbClr val="000000">
                      <a:alpha val="43137"/>
                    </a:srgbClr>
                  </a:outerShdw>
                </a:effectLst>
              </a:rPr>
              <a:t>TIFNV-HOL 	</a:t>
            </a:r>
            <a:r>
              <a:rPr lang="en-US" sz="3000" dirty="0">
                <a:solidFill>
                  <a:schemeClr val="accent4">
                    <a:lumMod val="40000"/>
                    <a:lumOff val="60000"/>
                  </a:schemeClr>
                </a:solidFill>
                <a:effectLst>
                  <a:outerShdw blurRad="38100" dist="38100" dir="2700000" algn="tl">
                    <a:srgbClr val="000000">
                      <a:alpha val="43137"/>
                    </a:srgbClr>
                  </a:outerShdw>
                </a:effectLst>
              </a:rPr>
              <a:t>B</a:t>
            </a:r>
          </a:p>
          <a:p>
            <a:pPr lvl="1"/>
            <a:r>
              <a:rPr lang="en-US" sz="3000" dirty="0">
                <a:effectLst>
                  <a:outerShdw blurRad="38100" dist="38100" dir="2700000" algn="tl">
                    <a:srgbClr val="000000">
                      <a:alpha val="43137"/>
                    </a:srgbClr>
                  </a:outerShdw>
                </a:effectLst>
              </a:rPr>
              <a:t>GA-20VHO    	</a:t>
            </a:r>
            <a:r>
              <a:rPr lang="en-US" sz="3000" dirty="0">
                <a:solidFill>
                  <a:schemeClr val="accent4">
                    <a:lumMod val="40000"/>
                    <a:lumOff val="60000"/>
                  </a:schemeClr>
                </a:solidFill>
                <a:effectLst>
                  <a:outerShdw blurRad="38100" dist="38100" dir="2700000" algn="tl">
                    <a:srgbClr val="000000">
                      <a:alpha val="43137"/>
                    </a:srgbClr>
                  </a:outerShdw>
                </a:effectLst>
              </a:rPr>
              <a:t>B</a:t>
            </a:r>
          </a:p>
          <a:p>
            <a:r>
              <a:rPr lang="en-US" sz="3400" dirty="0">
                <a:solidFill>
                  <a:schemeClr val="accent4">
                    <a:lumMod val="40000"/>
                    <a:lumOff val="60000"/>
                  </a:schemeClr>
                </a:solidFill>
                <a:effectLst>
                  <a:outerShdw blurRad="38100" dist="38100" dir="2700000" algn="tl">
                    <a:srgbClr val="000000">
                      <a:alpha val="43137"/>
                    </a:srgbClr>
                  </a:outerShdw>
                </a:effectLst>
              </a:rPr>
              <a:t>Rates:</a:t>
            </a:r>
          </a:p>
          <a:p>
            <a:pPr lvl="1"/>
            <a:r>
              <a:rPr lang="en-US" sz="3000" dirty="0">
                <a:effectLst>
                  <a:outerShdw blurRad="38100" dist="38100" dir="2700000" algn="tl">
                    <a:srgbClr val="000000">
                      <a:alpha val="43137"/>
                    </a:srgbClr>
                  </a:outerShdw>
                </a:effectLst>
              </a:rPr>
              <a:t>0 (NTC)		</a:t>
            </a:r>
            <a:r>
              <a:rPr lang="en-US" sz="3000" dirty="0">
                <a:solidFill>
                  <a:schemeClr val="accent4">
                    <a:lumMod val="40000"/>
                    <a:lumOff val="60000"/>
                  </a:schemeClr>
                </a:solidFill>
                <a:effectLst>
                  <a:outerShdw blurRad="38100" dist="38100" dir="2700000" algn="tl">
                    <a:srgbClr val="000000">
                      <a:alpha val="43137"/>
                    </a:srgbClr>
                  </a:outerShdw>
                </a:effectLst>
              </a:rPr>
              <a:t>A</a:t>
            </a:r>
          </a:p>
          <a:p>
            <a:pPr lvl="1"/>
            <a:r>
              <a:rPr lang="en-US" sz="3000" dirty="0">
                <a:effectLst>
                  <a:outerShdw blurRad="38100" dist="38100" dir="2700000" algn="tl">
                    <a:srgbClr val="000000">
                      <a:alpha val="43137"/>
                    </a:srgbClr>
                  </a:outerShdw>
                </a:effectLst>
              </a:rPr>
              <a:t>12 (1X)   	</a:t>
            </a:r>
            <a:r>
              <a:rPr lang="en-US" sz="3000" dirty="0">
                <a:solidFill>
                  <a:schemeClr val="accent4">
                    <a:lumMod val="40000"/>
                    <a:lumOff val="60000"/>
                  </a:schemeClr>
                </a:solidFill>
                <a:effectLst>
                  <a:outerShdw blurRad="38100" dist="38100" dir="2700000" algn="tl">
                    <a:srgbClr val="000000">
                      <a:alpha val="43137"/>
                    </a:srgbClr>
                  </a:outerShdw>
                </a:effectLst>
              </a:rPr>
              <a:t>A</a:t>
            </a:r>
          </a:p>
          <a:p>
            <a:pPr lvl="1"/>
            <a:r>
              <a:rPr lang="en-US" sz="3000" dirty="0">
                <a:effectLst>
                  <a:outerShdw blurRad="38100" dist="38100" dir="2700000" algn="tl">
                    <a:srgbClr val="000000">
                      <a:alpha val="43137"/>
                    </a:srgbClr>
                  </a:outerShdw>
                </a:effectLst>
              </a:rPr>
              <a:t>24 (2X)		</a:t>
            </a:r>
            <a:r>
              <a:rPr lang="en-US" sz="3000" dirty="0">
                <a:solidFill>
                  <a:schemeClr val="accent4">
                    <a:lumMod val="40000"/>
                    <a:lumOff val="60000"/>
                  </a:schemeClr>
                </a:solidFill>
                <a:effectLst>
                  <a:outerShdw blurRad="38100" dist="38100" dir="2700000" algn="tl">
                    <a:srgbClr val="000000">
                      <a:alpha val="43137"/>
                    </a:srgbClr>
                  </a:outerShdw>
                </a:effectLst>
              </a:rPr>
              <a:t>A</a:t>
            </a:r>
            <a:endParaRPr lang="en-US" dirty="0">
              <a:solidFill>
                <a:schemeClr val="accent4">
                  <a:lumMod val="40000"/>
                  <a:lumOff val="60000"/>
                </a:schemeClr>
              </a:solidFill>
              <a:effectLst>
                <a:outerShdw blurRad="38100" dist="38100" dir="2700000" algn="tl">
                  <a:srgbClr val="000000">
                    <a:alpha val="43137"/>
                  </a:srgbClr>
                </a:outerShdw>
              </a:effectLst>
            </a:endParaRPr>
          </a:p>
          <a:p>
            <a:endParaRPr lang="en-US" dirty="0"/>
          </a:p>
          <a:p>
            <a:endParaRPr lang="en-US" dirty="0"/>
          </a:p>
        </p:txBody>
      </p:sp>
      <p:cxnSp>
        <p:nvCxnSpPr>
          <p:cNvPr id="5" name="Straight Connector 4">
            <a:extLst>
              <a:ext uri="{FF2B5EF4-FFF2-40B4-BE49-F238E27FC236}">
                <a16:creationId xmlns:a16="http://schemas.microsoft.com/office/drawing/2014/main" id="{C00E9AC4-7D75-41D5-804D-61B0BEC5FFCB}"/>
              </a:ext>
            </a:extLst>
          </p:cNvPr>
          <p:cNvCxnSpPr>
            <a:cxnSpLocks/>
          </p:cNvCxnSpPr>
          <p:nvPr/>
        </p:nvCxnSpPr>
        <p:spPr>
          <a:xfrm>
            <a:off x="0" y="1123950"/>
            <a:ext cx="12192000"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6" name="Content Placeholder 3">
            <a:extLst>
              <a:ext uri="{FF2B5EF4-FFF2-40B4-BE49-F238E27FC236}">
                <a16:creationId xmlns:a16="http://schemas.microsoft.com/office/drawing/2014/main" id="{CB7174A8-3531-40AE-A95E-D3D647312C8E}"/>
              </a:ext>
            </a:extLst>
          </p:cNvPr>
          <p:cNvSpPr txBox="1">
            <a:spLocks/>
          </p:cNvSpPr>
          <p:nvPr/>
        </p:nvSpPr>
        <p:spPr>
          <a:xfrm>
            <a:off x="8394700" y="1423365"/>
            <a:ext cx="3578764" cy="47535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u="sng" dirty="0">
                <a:solidFill>
                  <a:schemeClr val="tx1">
                    <a:lumMod val="50000"/>
                  </a:schemeClr>
                </a:solidFill>
                <a:effectLst>
                  <a:outerShdw blurRad="38100" dist="38100" dir="2700000" algn="tl">
                    <a:srgbClr val="000000">
                      <a:alpha val="43137"/>
                    </a:srgbClr>
                  </a:outerShdw>
                </a:effectLst>
              </a:rPr>
              <a:t>Study 3: 2022</a:t>
            </a:r>
          </a:p>
          <a:p>
            <a:r>
              <a:rPr lang="en-US" sz="3000" dirty="0">
                <a:solidFill>
                  <a:schemeClr val="tx1">
                    <a:lumMod val="50000"/>
                  </a:schemeClr>
                </a:solidFill>
                <a:effectLst>
                  <a:outerShdw blurRad="38100" dist="38100" dir="2700000" algn="tl">
                    <a:srgbClr val="000000">
                      <a:alpha val="43137"/>
                    </a:srgbClr>
                  </a:outerShdw>
                </a:effectLst>
              </a:rPr>
              <a:t>Cultivars:</a:t>
            </a:r>
          </a:p>
          <a:p>
            <a:pPr lvl="1"/>
            <a:r>
              <a:rPr lang="en-US" sz="3000" dirty="0">
                <a:solidFill>
                  <a:schemeClr val="tx1">
                    <a:lumMod val="50000"/>
                  </a:schemeClr>
                </a:solidFill>
                <a:effectLst>
                  <a:outerShdw blurRad="38100" dist="38100" dir="2700000" algn="tl">
                    <a:srgbClr val="000000">
                      <a:alpha val="43137"/>
                    </a:srgbClr>
                  </a:outerShdw>
                </a:effectLst>
              </a:rPr>
              <a:t>GA-12Y </a:t>
            </a:r>
          </a:p>
          <a:p>
            <a:r>
              <a:rPr lang="en-US" sz="3400" dirty="0">
                <a:solidFill>
                  <a:schemeClr val="tx1">
                    <a:lumMod val="50000"/>
                  </a:schemeClr>
                </a:solidFill>
                <a:effectLst>
                  <a:outerShdw blurRad="38100" dist="38100" dir="2700000" algn="tl">
                    <a:srgbClr val="000000">
                      <a:alpha val="43137"/>
                    </a:srgbClr>
                  </a:outerShdw>
                </a:effectLst>
              </a:rPr>
              <a:t>Rate:</a:t>
            </a:r>
          </a:p>
          <a:p>
            <a:pPr lvl="1"/>
            <a:r>
              <a:rPr lang="en-US" sz="3000" dirty="0">
                <a:solidFill>
                  <a:schemeClr val="tx1">
                    <a:lumMod val="50000"/>
                  </a:schemeClr>
                </a:solidFill>
                <a:effectLst>
                  <a:outerShdw blurRad="38100" dist="38100" dir="2700000" algn="tl">
                    <a:srgbClr val="000000">
                      <a:alpha val="43137"/>
                    </a:srgbClr>
                  </a:outerShdw>
                </a:effectLst>
              </a:rPr>
              <a:t>0 (NTC)		A</a:t>
            </a:r>
          </a:p>
          <a:p>
            <a:pPr lvl="1"/>
            <a:r>
              <a:rPr lang="en-US" sz="3000" dirty="0">
                <a:solidFill>
                  <a:schemeClr val="tx1">
                    <a:lumMod val="50000"/>
                  </a:schemeClr>
                </a:solidFill>
                <a:effectLst>
                  <a:outerShdw blurRad="38100" dist="38100" dir="2700000" algn="tl">
                    <a:srgbClr val="000000">
                      <a:alpha val="43137"/>
                    </a:srgbClr>
                  </a:outerShdw>
                </a:effectLst>
              </a:rPr>
              <a:t>12 (1X)		A</a:t>
            </a:r>
          </a:p>
          <a:p>
            <a:pPr lvl="1"/>
            <a:r>
              <a:rPr lang="en-US" sz="3000" dirty="0">
                <a:solidFill>
                  <a:schemeClr val="tx1">
                    <a:lumMod val="50000"/>
                  </a:schemeClr>
                </a:solidFill>
                <a:effectLst>
                  <a:outerShdw blurRad="38100" dist="38100" dir="2700000" algn="tl">
                    <a:srgbClr val="000000">
                      <a:alpha val="43137"/>
                    </a:srgbClr>
                  </a:outerShdw>
                </a:effectLst>
              </a:rPr>
              <a:t>24 (2X)		A</a:t>
            </a:r>
          </a:p>
          <a:p>
            <a:pPr lvl="1"/>
            <a:r>
              <a:rPr lang="en-US" sz="3000" dirty="0">
                <a:solidFill>
                  <a:schemeClr val="tx1">
                    <a:lumMod val="50000"/>
                  </a:schemeClr>
                </a:solidFill>
                <a:effectLst>
                  <a:outerShdw blurRad="38100" dist="38100" dir="2700000" algn="tl">
                    <a:srgbClr val="000000">
                      <a:alpha val="43137"/>
                    </a:srgbClr>
                  </a:outerShdw>
                </a:effectLst>
              </a:rPr>
              <a:t>48 (4X)		A</a:t>
            </a:r>
          </a:p>
          <a:p>
            <a:endParaRPr lang="en-US" dirty="0">
              <a:solidFill>
                <a:schemeClr val="tx1">
                  <a:lumMod val="50000"/>
                </a:schemeClr>
              </a:solidFill>
              <a:effectLst>
                <a:outerShdw blurRad="38100" dist="38100" dir="2700000" algn="tl">
                  <a:srgbClr val="000000">
                    <a:alpha val="43137"/>
                  </a:srgbClr>
                </a:outerShdw>
              </a:effectLst>
            </a:endParaRPr>
          </a:p>
          <a:p>
            <a:endParaRPr lang="en-US" dirty="0">
              <a:solidFill>
                <a:schemeClr val="tx1">
                  <a:lumMod val="50000"/>
                </a:schemeClr>
              </a:solidFill>
            </a:endParaRPr>
          </a:p>
          <a:p>
            <a:endParaRPr lang="en-US" dirty="0"/>
          </a:p>
        </p:txBody>
      </p:sp>
      <p:sp>
        <p:nvSpPr>
          <p:cNvPr id="8" name="TextBox 7">
            <a:extLst>
              <a:ext uri="{FF2B5EF4-FFF2-40B4-BE49-F238E27FC236}">
                <a16:creationId xmlns:a16="http://schemas.microsoft.com/office/drawing/2014/main" id="{FAEFF2CD-7934-4EAA-BCBB-4FFDBA24566D}"/>
              </a:ext>
            </a:extLst>
          </p:cNvPr>
          <p:cNvSpPr txBox="1"/>
          <p:nvPr/>
        </p:nvSpPr>
        <p:spPr>
          <a:xfrm>
            <a:off x="4826000" y="6339542"/>
            <a:ext cx="1597564" cy="523220"/>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rPr>
              <a:t>P = 0.1</a:t>
            </a:r>
          </a:p>
        </p:txBody>
      </p:sp>
      <p:cxnSp>
        <p:nvCxnSpPr>
          <p:cNvPr id="12" name="Straight Connector 11">
            <a:extLst>
              <a:ext uri="{FF2B5EF4-FFF2-40B4-BE49-F238E27FC236}">
                <a16:creationId xmlns:a16="http://schemas.microsoft.com/office/drawing/2014/main" id="{A093E0F5-8A49-4DB6-A96E-86C19845FA70}"/>
              </a:ext>
            </a:extLst>
          </p:cNvPr>
          <p:cNvCxnSpPr>
            <a:cxnSpLocks/>
          </p:cNvCxnSpPr>
          <p:nvPr/>
        </p:nvCxnSpPr>
        <p:spPr>
          <a:xfrm>
            <a:off x="3898900" y="1816100"/>
            <a:ext cx="0" cy="4216400"/>
          </a:xfrm>
          <a:prstGeom prst="line">
            <a:avLst/>
          </a:prstGeom>
          <a:ln w="38100">
            <a:solidFill>
              <a:schemeClr val="tx1">
                <a:lumMod val="8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3AC3361-096F-4426-AA4D-6782C943B335}"/>
              </a:ext>
            </a:extLst>
          </p:cNvPr>
          <p:cNvCxnSpPr>
            <a:cxnSpLocks/>
          </p:cNvCxnSpPr>
          <p:nvPr/>
        </p:nvCxnSpPr>
        <p:spPr>
          <a:xfrm>
            <a:off x="8134350" y="1816100"/>
            <a:ext cx="0" cy="4216400"/>
          </a:xfrm>
          <a:prstGeom prst="line">
            <a:avLst/>
          </a:prstGeom>
          <a:ln w="38100">
            <a:solidFill>
              <a:schemeClr val="tx1">
                <a:lumMod val="8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999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DFF9-7FA1-40D9-9795-83A49C6A268D}"/>
              </a:ext>
            </a:extLst>
          </p:cNvPr>
          <p:cNvSpPr>
            <a:spLocks noGrp="1"/>
          </p:cNvSpPr>
          <p:nvPr>
            <p:ph type="title"/>
          </p:nvPr>
        </p:nvSpPr>
        <p:spPr>
          <a:xfrm>
            <a:off x="0" y="0"/>
            <a:ext cx="12192000" cy="1123878"/>
          </a:xfrm>
          <a:solidFill>
            <a:schemeClr val="tx1">
              <a:lumMod val="85000"/>
            </a:schemeClr>
          </a:solidFill>
        </p:spPr>
        <p:txBody>
          <a:bodyPr>
            <a:normAutofit/>
          </a:bodyPr>
          <a:lstStyle/>
          <a:p>
            <a:pPr algn="ctr"/>
            <a:r>
              <a:rPr lang="en-US" sz="5400" b="1" dirty="0">
                <a:solidFill>
                  <a:srgbClr val="002060"/>
                </a:solidFill>
                <a:effectLst>
                  <a:outerShdw blurRad="50800" dist="38100" dir="2700000" algn="tl" rotWithShape="0">
                    <a:prstClr val="black">
                      <a:alpha val="40000"/>
                    </a:prstClr>
                  </a:outerShdw>
                </a:effectLst>
              </a:rPr>
              <a:t>Cultivar Trial - Results &amp; Summary </a:t>
            </a:r>
          </a:p>
        </p:txBody>
      </p:sp>
      <p:sp>
        <p:nvSpPr>
          <p:cNvPr id="3" name="Content Placeholder 2">
            <a:extLst>
              <a:ext uri="{FF2B5EF4-FFF2-40B4-BE49-F238E27FC236}">
                <a16:creationId xmlns:a16="http://schemas.microsoft.com/office/drawing/2014/main" id="{4B6B7CEC-1E27-4561-BD2F-46953833B949}"/>
              </a:ext>
            </a:extLst>
          </p:cNvPr>
          <p:cNvSpPr>
            <a:spLocks noGrp="1"/>
          </p:cNvSpPr>
          <p:nvPr>
            <p:ph sz="half" idx="1"/>
          </p:nvPr>
        </p:nvSpPr>
        <p:spPr>
          <a:xfrm>
            <a:off x="218536" y="1423365"/>
            <a:ext cx="3839114" cy="4753597"/>
          </a:xfrm>
        </p:spPr>
        <p:txBody>
          <a:bodyPr>
            <a:normAutofit lnSpcReduction="10000"/>
          </a:bodyPr>
          <a:lstStyle/>
          <a:p>
            <a:r>
              <a:rPr lang="en-US" sz="3000" u="sng" dirty="0">
                <a:solidFill>
                  <a:schemeClr val="tx1">
                    <a:lumMod val="50000"/>
                  </a:schemeClr>
                </a:solidFill>
                <a:effectLst>
                  <a:outerShdw blurRad="38100" dist="38100" dir="2700000" algn="tl">
                    <a:srgbClr val="000000">
                      <a:alpha val="43137"/>
                    </a:srgbClr>
                  </a:outerShdw>
                </a:effectLst>
              </a:rPr>
              <a:t>Study 1: 2019 -2021</a:t>
            </a:r>
          </a:p>
          <a:p>
            <a:r>
              <a:rPr lang="en-US" sz="3000" dirty="0">
                <a:solidFill>
                  <a:schemeClr val="tx1">
                    <a:lumMod val="50000"/>
                  </a:schemeClr>
                </a:solidFill>
                <a:effectLst>
                  <a:outerShdw blurRad="38100" dist="38100" dir="2700000" algn="tl">
                    <a:srgbClr val="000000">
                      <a:alpha val="43137"/>
                    </a:srgbClr>
                  </a:outerShdw>
                </a:effectLst>
              </a:rPr>
              <a:t>Cultivars:</a:t>
            </a:r>
          </a:p>
          <a:p>
            <a:pPr lvl="1"/>
            <a:r>
              <a:rPr lang="en-US" sz="3000" dirty="0">
                <a:solidFill>
                  <a:schemeClr val="tx1">
                    <a:lumMod val="50000"/>
                  </a:schemeClr>
                </a:solidFill>
                <a:effectLst>
                  <a:outerShdw blurRad="38100" dist="38100" dir="2700000" algn="tl">
                    <a:srgbClr val="000000">
                      <a:alpha val="43137"/>
                    </a:srgbClr>
                  </a:outerShdw>
                </a:effectLst>
              </a:rPr>
              <a:t>GA-18RU  	A</a:t>
            </a:r>
          </a:p>
          <a:p>
            <a:pPr lvl="1"/>
            <a:r>
              <a:rPr lang="en-US" sz="3000" dirty="0">
                <a:solidFill>
                  <a:schemeClr val="tx1">
                    <a:lumMod val="50000"/>
                  </a:schemeClr>
                </a:solidFill>
                <a:effectLst>
                  <a:outerShdw blurRad="38100" dist="38100" dir="2700000" algn="tl">
                    <a:srgbClr val="000000">
                      <a:alpha val="43137"/>
                    </a:srgbClr>
                  </a:outerShdw>
                </a:effectLst>
              </a:rPr>
              <a:t>GA-06G   	B</a:t>
            </a:r>
          </a:p>
          <a:p>
            <a:pPr lvl="1"/>
            <a:r>
              <a:rPr lang="en-US" sz="3000" dirty="0">
                <a:solidFill>
                  <a:schemeClr val="tx1">
                    <a:lumMod val="50000"/>
                  </a:schemeClr>
                </a:solidFill>
                <a:effectLst>
                  <a:outerShdw blurRad="38100" dist="38100" dir="2700000" algn="tl">
                    <a:srgbClr val="000000">
                      <a:alpha val="43137"/>
                    </a:srgbClr>
                  </a:outerShdw>
                </a:effectLst>
              </a:rPr>
              <a:t>GA-16HO 	B</a:t>
            </a:r>
          </a:p>
          <a:p>
            <a:r>
              <a:rPr lang="en-US" sz="3400" dirty="0">
                <a:solidFill>
                  <a:schemeClr val="tx1">
                    <a:lumMod val="50000"/>
                  </a:schemeClr>
                </a:solidFill>
                <a:effectLst>
                  <a:outerShdw blurRad="38100" dist="38100" dir="2700000" algn="tl">
                    <a:srgbClr val="000000">
                      <a:alpha val="43137"/>
                    </a:srgbClr>
                  </a:outerShdw>
                </a:effectLst>
              </a:rPr>
              <a:t>Rates:</a:t>
            </a:r>
          </a:p>
          <a:p>
            <a:pPr lvl="1"/>
            <a:r>
              <a:rPr lang="en-US" sz="3000" dirty="0">
                <a:solidFill>
                  <a:schemeClr val="tx1">
                    <a:lumMod val="50000"/>
                  </a:schemeClr>
                </a:solidFill>
                <a:effectLst>
                  <a:outerShdw blurRad="38100" dist="38100" dir="2700000" algn="tl">
                    <a:srgbClr val="000000">
                      <a:alpha val="43137"/>
                    </a:srgbClr>
                  </a:outerShdw>
                </a:effectLst>
              </a:rPr>
              <a:t>0 (NTC) 	A</a:t>
            </a:r>
          </a:p>
          <a:p>
            <a:pPr lvl="1"/>
            <a:r>
              <a:rPr lang="en-US" sz="3000" dirty="0">
                <a:solidFill>
                  <a:schemeClr val="tx1">
                    <a:lumMod val="50000"/>
                  </a:schemeClr>
                </a:solidFill>
                <a:effectLst>
                  <a:outerShdw blurRad="38100" dist="38100" dir="2700000" algn="tl">
                    <a:srgbClr val="000000">
                      <a:alpha val="43137"/>
                    </a:srgbClr>
                  </a:outerShdw>
                </a:effectLst>
              </a:rPr>
              <a:t>16 (1X)  	AB</a:t>
            </a:r>
          </a:p>
          <a:p>
            <a:pPr lvl="1"/>
            <a:r>
              <a:rPr lang="en-US" sz="3000" dirty="0">
                <a:solidFill>
                  <a:schemeClr val="tx1">
                    <a:lumMod val="50000"/>
                  </a:schemeClr>
                </a:solidFill>
                <a:effectLst>
                  <a:outerShdw blurRad="38100" dist="38100" dir="2700000" algn="tl">
                    <a:srgbClr val="000000">
                      <a:alpha val="43137"/>
                    </a:srgbClr>
                  </a:outerShdw>
                </a:effectLst>
              </a:rPr>
              <a:t>32 (2X) 	B</a:t>
            </a:r>
          </a:p>
          <a:p>
            <a:pPr lvl="1"/>
            <a:r>
              <a:rPr lang="en-US" sz="3000" dirty="0">
                <a:solidFill>
                  <a:schemeClr val="tx1">
                    <a:lumMod val="50000"/>
                  </a:schemeClr>
                </a:solidFill>
                <a:effectLst>
                  <a:outerShdw blurRad="38100" dist="38100" dir="2700000" algn="tl">
                    <a:srgbClr val="000000">
                      <a:alpha val="43137"/>
                    </a:srgbClr>
                  </a:outerShdw>
                </a:effectLst>
              </a:rPr>
              <a:t>64 (4X)  	C</a:t>
            </a:r>
          </a:p>
          <a:p>
            <a:pPr lvl="1"/>
            <a:endParaRPr lang="en-US" sz="3000" dirty="0"/>
          </a:p>
        </p:txBody>
      </p:sp>
      <p:sp>
        <p:nvSpPr>
          <p:cNvPr id="4" name="Content Placeholder 3">
            <a:extLst>
              <a:ext uri="{FF2B5EF4-FFF2-40B4-BE49-F238E27FC236}">
                <a16:creationId xmlns:a16="http://schemas.microsoft.com/office/drawing/2014/main" id="{B65A3270-05FD-4FAF-AD6F-55470D5B64F0}"/>
              </a:ext>
            </a:extLst>
          </p:cNvPr>
          <p:cNvSpPr>
            <a:spLocks noGrp="1"/>
          </p:cNvSpPr>
          <p:nvPr>
            <p:ph sz="half" idx="2"/>
          </p:nvPr>
        </p:nvSpPr>
        <p:spPr>
          <a:xfrm>
            <a:off x="4057650" y="1411484"/>
            <a:ext cx="4076700" cy="4753597"/>
          </a:xfrm>
        </p:spPr>
        <p:txBody>
          <a:bodyPr>
            <a:normAutofit lnSpcReduction="10000"/>
          </a:bodyPr>
          <a:lstStyle/>
          <a:p>
            <a:r>
              <a:rPr lang="en-US" sz="3000" u="sng" dirty="0">
                <a:solidFill>
                  <a:schemeClr val="tx1">
                    <a:lumMod val="50000"/>
                  </a:schemeClr>
                </a:solidFill>
                <a:effectLst>
                  <a:outerShdw blurRad="38100" dist="38100" dir="2700000" algn="tl">
                    <a:srgbClr val="000000">
                      <a:alpha val="43137"/>
                    </a:srgbClr>
                  </a:outerShdw>
                </a:effectLst>
              </a:rPr>
              <a:t>Study 2: 2021 – 2022</a:t>
            </a:r>
          </a:p>
          <a:p>
            <a:r>
              <a:rPr lang="en-US" sz="3000" dirty="0">
                <a:solidFill>
                  <a:schemeClr val="tx1">
                    <a:lumMod val="50000"/>
                  </a:schemeClr>
                </a:solidFill>
                <a:effectLst>
                  <a:outerShdw blurRad="38100" dist="38100" dir="2700000" algn="tl">
                    <a:srgbClr val="000000">
                      <a:alpha val="43137"/>
                    </a:srgbClr>
                  </a:outerShdw>
                </a:effectLst>
              </a:rPr>
              <a:t>Cultivars:</a:t>
            </a:r>
          </a:p>
          <a:p>
            <a:pPr lvl="1"/>
            <a:r>
              <a:rPr lang="en-US" sz="3000" dirty="0">
                <a:solidFill>
                  <a:schemeClr val="tx1">
                    <a:lumMod val="50000"/>
                  </a:schemeClr>
                </a:solidFill>
                <a:effectLst>
                  <a:outerShdw blurRad="38100" dist="38100" dir="2700000" algn="tl">
                    <a:srgbClr val="000000">
                      <a:alpha val="43137"/>
                    </a:srgbClr>
                  </a:outerShdw>
                </a:effectLst>
              </a:rPr>
              <a:t>AUNPL-17     	A</a:t>
            </a:r>
          </a:p>
          <a:p>
            <a:pPr lvl="1"/>
            <a:r>
              <a:rPr lang="en-US" sz="3000" dirty="0">
                <a:solidFill>
                  <a:schemeClr val="tx1">
                    <a:lumMod val="50000"/>
                  </a:schemeClr>
                </a:solidFill>
                <a:effectLst>
                  <a:outerShdw blurRad="38100" dist="38100" dir="2700000" algn="tl">
                    <a:srgbClr val="000000">
                      <a:alpha val="43137"/>
                    </a:srgbClr>
                  </a:outerShdw>
                </a:effectLst>
              </a:rPr>
              <a:t>FlORUN-331	B</a:t>
            </a:r>
          </a:p>
          <a:p>
            <a:pPr lvl="1"/>
            <a:r>
              <a:rPr lang="en-US" sz="3000" dirty="0">
                <a:solidFill>
                  <a:schemeClr val="tx1">
                    <a:lumMod val="50000"/>
                  </a:schemeClr>
                </a:solidFill>
                <a:effectLst>
                  <a:outerShdw blurRad="38100" dist="38100" dir="2700000" algn="tl">
                    <a:srgbClr val="000000">
                      <a:alpha val="43137"/>
                    </a:srgbClr>
                  </a:outerShdw>
                </a:effectLst>
              </a:rPr>
              <a:t>TIFNV-HOL 	B</a:t>
            </a:r>
          </a:p>
          <a:p>
            <a:pPr lvl="1"/>
            <a:r>
              <a:rPr lang="en-US" sz="3000" dirty="0">
                <a:solidFill>
                  <a:schemeClr val="tx1">
                    <a:lumMod val="50000"/>
                  </a:schemeClr>
                </a:solidFill>
                <a:effectLst>
                  <a:outerShdw blurRad="38100" dist="38100" dir="2700000" algn="tl">
                    <a:srgbClr val="000000">
                      <a:alpha val="43137"/>
                    </a:srgbClr>
                  </a:outerShdw>
                </a:effectLst>
              </a:rPr>
              <a:t>GA-20VHO    	B</a:t>
            </a:r>
          </a:p>
          <a:p>
            <a:r>
              <a:rPr lang="en-US" sz="3400" dirty="0">
                <a:solidFill>
                  <a:schemeClr val="tx1">
                    <a:lumMod val="50000"/>
                  </a:schemeClr>
                </a:solidFill>
                <a:effectLst>
                  <a:outerShdw blurRad="38100" dist="38100" dir="2700000" algn="tl">
                    <a:srgbClr val="000000">
                      <a:alpha val="43137"/>
                    </a:srgbClr>
                  </a:outerShdw>
                </a:effectLst>
              </a:rPr>
              <a:t>Rates:</a:t>
            </a:r>
          </a:p>
          <a:p>
            <a:pPr lvl="1"/>
            <a:r>
              <a:rPr lang="en-US" sz="3000" dirty="0">
                <a:solidFill>
                  <a:schemeClr val="tx1">
                    <a:lumMod val="50000"/>
                  </a:schemeClr>
                </a:solidFill>
                <a:effectLst>
                  <a:outerShdw blurRad="38100" dist="38100" dir="2700000" algn="tl">
                    <a:srgbClr val="000000">
                      <a:alpha val="43137"/>
                    </a:srgbClr>
                  </a:outerShdw>
                </a:effectLst>
              </a:rPr>
              <a:t>0 (NTC)		A</a:t>
            </a:r>
          </a:p>
          <a:p>
            <a:pPr lvl="1"/>
            <a:r>
              <a:rPr lang="en-US" sz="3000" dirty="0">
                <a:solidFill>
                  <a:schemeClr val="tx1">
                    <a:lumMod val="50000"/>
                  </a:schemeClr>
                </a:solidFill>
                <a:effectLst>
                  <a:outerShdw blurRad="38100" dist="38100" dir="2700000" algn="tl">
                    <a:srgbClr val="000000">
                      <a:alpha val="43137"/>
                    </a:srgbClr>
                  </a:outerShdw>
                </a:effectLst>
              </a:rPr>
              <a:t>12 (1X)   	A</a:t>
            </a:r>
          </a:p>
          <a:p>
            <a:pPr lvl="1"/>
            <a:r>
              <a:rPr lang="en-US" sz="3000" dirty="0">
                <a:solidFill>
                  <a:schemeClr val="tx1">
                    <a:lumMod val="50000"/>
                  </a:schemeClr>
                </a:solidFill>
                <a:effectLst>
                  <a:outerShdw blurRad="38100" dist="38100" dir="2700000" algn="tl">
                    <a:srgbClr val="000000">
                      <a:alpha val="43137"/>
                    </a:srgbClr>
                  </a:outerShdw>
                </a:effectLst>
              </a:rPr>
              <a:t>24 (2X)		A</a:t>
            </a:r>
            <a:endParaRPr lang="en-US" dirty="0">
              <a:solidFill>
                <a:schemeClr val="tx1">
                  <a:lumMod val="50000"/>
                </a:schemeClr>
              </a:solidFill>
              <a:effectLst>
                <a:outerShdw blurRad="38100" dist="38100" dir="2700000" algn="tl">
                  <a:srgbClr val="000000">
                    <a:alpha val="43137"/>
                  </a:srgbClr>
                </a:outerShdw>
              </a:effectLst>
            </a:endParaRPr>
          </a:p>
          <a:p>
            <a:endParaRPr lang="en-US" dirty="0"/>
          </a:p>
          <a:p>
            <a:endParaRPr lang="en-US" dirty="0"/>
          </a:p>
        </p:txBody>
      </p:sp>
      <p:cxnSp>
        <p:nvCxnSpPr>
          <p:cNvPr id="5" name="Straight Connector 4">
            <a:extLst>
              <a:ext uri="{FF2B5EF4-FFF2-40B4-BE49-F238E27FC236}">
                <a16:creationId xmlns:a16="http://schemas.microsoft.com/office/drawing/2014/main" id="{C00E9AC4-7D75-41D5-804D-61B0BEC5FFCB}"/>
              </a:ext>
            </a:extLst>
          </p:cNvPr>
          <p:cNvCxnSpPr>
            <a:cxnSpLocks/>
          </p:cNvCxnSpPr>
          <p:nvPr/>
        </p:nvCxnSpPr>
        <p:spPr>
          <a:xfrm>
            <a:off x="0" y="1123950"/>
            <a:ext cx="12192000"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6" name="Content Placeholder 3">
            <a:extLst>
              <a:ext uri="{FF2B5EF4-FFF2-40B4-BE49-F238E27FC236}">
                <a16:creationId xmlns:a16="http://schemas.microsoft.com/office/drawing/2014/main" id="{CB7174A8-3531-40AE-A95E-D3D647312C8E}"/>
              </a:ext>
            </a:extLst>
          </p:cNvPr>
          <p:cNvSpPr txBox="1">
            <a:spLocks/>
          </p:cNvSpPr>
          <p:nvPr/>
        </p:nvSpPr>
        <p:spPr>
          <a:xfrm>
            <a:off x="8394700" y="1423365"/>
            <a:ext cx="3578764" cy="47535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u="sng" dirty="0">
                <a:solidFill>
                  <a:srgbClr val="FFC000"/>
                </a:solidFill>
                <a:effectLst>
                  <a:outerShdw blurRad="38100" dist="38100" dir="2700000" algn="tl">
                    <a:srgbClr val="000000">
                      <a:alpha val="43137"/>
                    </a:srgbClr>
                  </a:outerShdw>
                </a:effectLst>
              </a:rPr>
              <a:t>Study 3: 2022</a:t>
            </a:r>
          </a:p>
          <a:p>
            <a:r>
              <a:rPr lang="en-US" sz="3000" dirty="0">
                <a:solidFill>
                  <a:schemeClr val="accent4">
                    <a:lumMod val="40000"/>
                    <a:lumOff val="60000"/>
                  </a:schemeClr>
                </a:solidFill>
                <a:effectLst>
                  <a:outerShdw blurRad="38100" dist="38100" dir="2700000" algn="tl">
                    <a:srgbClr val="000000">
                      <a:alpha val="43137"/>
                    </a:srgbClr>
                  </a:outerShdw>
                </a:effectLst>
              </a:rPr>
              <a:t>Cultivars:</a:t>
            </a:r>
          </a:p>
          <a:p>
            <a:pPr lvl="1"/>
            <a:r>
              <a:rPr lang="en-US" sz="3000" dirty="0">
                <a:effectLst>
                  <a:outerShdw blurRad="38100" dist="38100" dir="2700000" algn="tl">
                    <a:srgbClr val="000000">
                      <a:alpha val="43137"/>
                    </a:srgbClr>
                  </a:outerShdw>
                </a:effectLst>
              </a:rPr>
              <a:t>GA-12Y </a:t>
            </a:r>
          </a:p>
          <a:p>
            <a:r>
              <a:rPr lang="en-US" sz="3400" dirty="0">
                <a:solidFill>
                  <a:schemeClr val="accent4">
                    <a:lumMod val="40000"/>
                    <a:lumOff val="60000"/>
                  </a:schemeClr>
                </a:solidFill>
                <a:effectLst>
                  <a:outerShdw blurRad="38100" dist="38100" dir="2700000" algn="tl">
                    <a:srgbClr val="000000">
                      <a:alpha val="43137"/>
                    </a:srgbClr>
                  </a:outerShdw>
                </a:effectLst>
              </a:rPr>
              <a:t>Rate:</a:t>
            </a:r>
          </a:p>
          <a:p>
            <a:pPr lvl="1"/>
            <a:r>
              <a:rPr lang="en-US" sz="3000" dirty="0">
                <a:effectLst>
                  <a:outerShdw blurRad="38100" dist="38100" dir="2700000" algn="tl">
                    <a:srgbClr val="000000">
                      <a:alpha val="43137"/>
                    </a:srgbClr>
                  </a:outerShdw>
                </a:effectLst>
              </a:rPr>
              <a:t>0 (NTC)		</a:t>
            </a:r>
            <a:r>
              <a:rPr lang="en-US" sz="3000" dirty="0">
                <a:solidFill>
                  <a:schemeClr val="accent4">
                    <a:lumMod val="40000"/>
                    <a:lumOff val="60000"/>
                  </a:schemeClr>
                </a:solidFill>
                <a:effectLst>
                  <a:outerShdw blurRad="38100" dist="38100" dir="2700000" algn="tl">
                    <a:srgbClr val="000000">
                      <a:alpha val="43137"/>
                    </a:srgbClr>
                  </a:outerShdw>
                </a:effectLst>
              </a:rPr>
              <a:t>A</a:t>
            </a:r>
          </a:p>
          <a:p>
            <a:pPr lvl="1"/>
            <a:r>
              <a:rPr lang="en-US" sz="3000" dirty="0">
                <a:effectLst>
                  <a:outerShdw blurRad="38100" dist="38100" dir="2700000" algn="tl">
                    <a:srgbClr val="000000">
                      <a:alpha val="43137"/>
                    </a:srgbClr>
                  </a:outerShdw>
                </a:effectLst>
              </a:rPr>
              <a:t>12 (1X)		</a:t>
            </a:r>
            <a:r>
              <a:rPr lang="en-US" sz="3000" dirty="0">
                <a:solidFill>
                  <a:schemeClr val="accent4">
                    <a:lumMod val="40000"/>
                    <a:lumOff val="60000"/>
                  </a:schemeClr>
                </a:solidFill>
                <a:effectLst>
                  <a:outerShdw blurRad="38100" dist="38100" dir="2700000" algn="tl">
                    <a:srgbClr val="000000">
                      <a:alpha val="43137"/>
                    </a:srgbClr>
                  </a:outerShdw>
                </a:effectLst>
              </a:rPr>
              <a:t>A</a:t>
            </a:r>
          </a:p>
          <a:p>
            <a:pPr lvl="1"/>
            <a:r>
              <a:rPr lang="en-US" sz="3000" dirty="0">
                <a:effectLst>
                  <a:outerShdw blurRad="38100" dist="38100" dir="2700000" algn="tl">
                    <a:srgbClr val="000000">
                      <a:alpha val="43137"/>
                    </a:srgbClr>
                  </a:outerShdw>
                </a:effectLst>
              </a:rPr>
              <a:t>24 (2X)		</a:t>
            </a:r>
            <a:r>
              <a:rPr lang="en-US" sz="3000" dirty="0">
                <a:solidFill>
                  <a:schemeClr val="accent4">
                    <a:lumMod val="40000"/>
                    <a:lumOff val="60000"/>
                  </a:schemeClr>
                </a:solidFill>
                <a:effectLst>
                  <a:outerShdw blurRad="38100" dist="38100" dir="2700000" algn="tl">
                    <a:srgbClr val="000000">
                      <a:alpha val="43137"/>
                    </a:srgbClr>
                  </a:outerShdw>
                </a:effectLst>
              </a:rPr>
              <a:t>A</a:t>
            </a:r>
          </a:p>
          <a:p>
            <a:pPr lvl="1"/>
            <a:r>
              <a:rPr lang="en-US" sz="3000" dirty="0">
                <a:effectLst>
                  <a:outerShdw blurRad="38100" dist="38100" dir="2700000" algn="tl">
                    <a:srgbClr val="000000">
                      <a:alpha val="43137"/>
                    </a:srgbClr>
                  </a:outerShdw>
                </a:effectLst>
              </a:rPr>
              <a:t>48 (4X)		</a:t>
            </a:r>
            <a:r>
              <a:rPr lang="en-US" sz="3000" dirty="0">
                <a:solidFill>
                  <a:schemeClr val="accent4">
                    <a:lumMod val="40000"/>
                    <a:lumOff val="60000"/>
                  </a:schemeClr>
                </a:solidFill>
                <a:effectLst>
                  <a:outerShdw blurRad="38100" dist="38100" dir="2700000" algn="tl">
                    <a:srgbClr val="000000">
                      <a:alpha val="43137"/>
                    </a:srgbClr>
                  </a:outerShdw>
                </a:effectLst>
              </a:rPr>
              <a:t>A</a:t>
            </a:r>
          </a:p>
          <a:p>
            <a:endParaRPr lang="en-US" dirty="0">
              <a:effectLst>
                <a:outerShdw blurRad="38100" dist="38100" dir="2700000" algn="tl">
                  <a:srgbClr val="000000">
                    <a:alpha val="43137"/>
                  </a:srgbClr>
                </a:outerShdw>
              </a:effectLst>
            </a:endParaRPr>
          </a:p>
          <a:p>
            <a:endParaRPr lang="en-US" dirty="0"/>
          </a:p>
          <a:p>
            <a:endParaRPr lang="en-US" dirty="0"/>
          </a:p>
        </p:txBody>
      </p:sp>
      <p:sp>
        <p:nvSpPr>
          <p:cNvPr id="8" name="TextBox 7">
            <a:extLst>
              <a:ext uri="{FF2B5EF4-FFF2-40B4-BE49-F238E27FC236}">
                <a16:creationId xmlns:a16="http://schemas.microsoft.com/office/drawing/2014/main" id="{FAEFF2CD-7934-4EAA-BCBB-4FFDBA24566D}"/>
              </a:ext>
            </a:extLst>
          </p:cNvPr>
          <p:cNvSpPr txBox="1"/>
          <p:nvPr/>
        </p:nvSpPr>
        <p:spPr>
          <a:xfrm>
            <a:off x="4826000" y="6339542"/>
            <a:ext cx="1597564" cy="523220"/>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rPr>
              <a:t>P = 0.1</a:t>
            </a:r>
          </a:p>
        </p:txBody>
      </p:sp>
      <p:cxnSp>
        <p:nvCxnSpPr>
          <p:cNvPr id="12" name="Straight Connector 11">
            <a:extLst>
              <a:ext uri="{FF2B5EF4-FFF2-40B4-BE49-F238E27FC236}">
                <a16:creationId xmlns:a16="http://schemas.microsoft.com/office/drawing/2014/main" id="{A093E0F5-8A49-4DB6-A96E-86C19845FA70}"/>
              </a:ext>
            </a:extLst>
          </p:cNvPr>
          <p:cNvCxnSpPr>
            <a:cxnSpLocks/>
          </p:cNvCxnSpPr>
          <p:nvPr/>
        </p:nvCxnSpPr>
        <p:spPr>
          <a:xfrm>
            <a:off x="3898900" y="1816100"/>
            <a:ext cx="0" cy="4216400"/>
          </a:xfrm>
          <a:prstGeom prst="line">
            <a:avLst/>
          </a:prstGeom>
          <a:ln w="38100">
            <a:solidFill>
              <a:schemeClr val="tx1">
                <a:lumMod val="8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3AC3361-096F-4426-AA4D-6782C943B335}"/>
              </a:ext>
            </a:extLst>
          </p:cNvPr>
          <p:cNvCxnSpPr>
            <a:cxnSpLocks/>
          </p:cNvCxnSpPr>
          <p:nvPr/>
        </p:nvCxnSpPr>
        <p:spPr>
          <a:xfrm>
            <a:off x="8134350" y="1816100"/>
            <a:ext cx="0" cy="4216400"/>
          </a:xfrm>
          <a:prstGeom prst="line">
            <a:avLst/>
          </a:prstGeom>
          <a:ln w="38100">
            <a:solidFill>
              <a:schemeClr val="tx1">
                <a:lumMod val="8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590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DFF9-7FA1-40D9-9795-83A49C6A268D}"/>
              </a:ext>
            </a:extLst>
          </p:cNvPr>
          <p:cNvSpPr>
            <a:spLocks noGrp="1"/>
          </p:cNvSpPr>
          <p:nvPr>
            <p:ph type="title"/>
          </p:nvPr>
        </p:nvSpPr>
        <p:spPr>
          <a:xfrm>
            <a:off x="0" y="2"/>
            <a:ext cx="12192000" cy="1123948"/>
          </a:xfrm>
          <a:solidFill>
            <a:schemeClr val="tx1">
              <a:lumMod val="85000"/>
            </a:schemeClr>
          </a:solidFill>
        </p:spPr>
        <p:txBody>
          <a:bodyPr>
            <a:normAutofit/>
          </a:bodyPr>
          <a:lstStyle/>
          <a:p>
            <a:pPr algn="ctr"/>
            <a:r>
              <a:rPr lang="en-US" sz="5400" b="1" dirty="0">
                <a:solidFill>
                  <a:srgbClr val="002060"/>
                </a:solidFill>
                <a:effectLst>
                  <a:outerShdw blurRad="50800" dist="38100" dir="2700000" algn="tl" rotWithShape="0">
                    <a:prstClr val="black">
                      <a:alpha val="40000"/>
                    </a:prstClr>
                  </a:outerShdw>
                </a:effectLst>
              </a:rPr>
              <a:t>Peanut Weed Control - 2022</a:t>
            </a:r>
          </a:p>
        </p:txBody>
      </p:sp>
      <p:cxnSp>
        <p:nvCxnSpPr>
          <p:cNvPr id="5" name="Straight Connector 4">
            <a:extLst>
              <a:ext uri="{FF2B5EF4-FFF2-40B4-BE49-F238E27FC236}">
                <a16:creationId xmlns:a16="http://schemas.microsoft.com/office/drawing/2014/main" id="{C00E9AC4-7D75-41D5-804D-61B0BEC5FFCB}"/>
              </a:ext>
            </a:extLst>
          </p:cNvPr>
          <p:cNvCxnSpPr>
            <a:cxnSpLocks/>
          </p:cNvCxnSpPr>
          <p:nvPr/>
        </p:nvCxnSpPr>
        <p:spPr>
          <a:xfrm>
            <a:off x="0" y="1123950"/>
            <a:ext cx="12192000"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F7CEA3D-3740-4C96-94B2-50CB3CCE77C7}"/>
              </a:ext>
            </a:extLst>
          </p:cNvPr>
          <p:cNvSpPr txBox="1"/>
          <p:nvPr/>
        </p:nvSpPr>
        <p:spPr>
          <a:xfrm>
            <a:off x="0" y="1140419"/>
            <a:ext cx="12192000" cy="523220"/>
          </a:xfrm>
          <a:prstGeom prst="rect">
            <a:avLst/>
          </a:prstGeom>
          <a:noFill/>
        </p:spPr>
        <p:txBody>
          <a:bodyPr wrap="square" rtlCol="0">
            <a:spAutoFit/>
          </a:bodyPr>
          <a:lstStyle/>
          <a:p>
            <a:r>
              <a:rPr lang="en-US" sz="2800" i="1" dirty="0">
                <a:effectLst>
                  <a:outerShdw blurRad="38100" dist="38100" dir="2700000" algn="tl">
                    <a:srgbClr val="000000">
                      <a:alpha val="43137"/>
                    </a:srgbClr>
                  </a:outerShdw>
                </a:effectLst>
              </a:rPr>
              <a:t>Valor + Strongarm vs. Brake + Strongarm</a:t>
            </a:r>
          </a:p>
        </p:txBody>
      </p:sp>
      <p:sp>
        <p:nvSpPr>
          <p:cNvPr id="6" name="TextBox 5">
            <a:extLst>
              <a:ext uri="{FF2B5EF4-FFF2-40B4-BE49-F238E27FC236}">
                <a16:creationId xmlns:a16="http://schemas.microsoft.com/office/drawing/2014/main" id="{4BA02551-78CB-4EFC-80A0-B76B964CC696}"/>
              </a:ext>
            </a:extLst>
          </p:cNvPr>
          <p:cNvSpPr txBox="1"/>
          <p:nvPr/>
        </p:nvSpPr>
        <p:spPr>
          <a:xfrm>
            <a:off x="4315" y="5903893"/>
            <a:ext cx="1174257" cy="954107"/>
          </a:xfrm>
          <a:prstGeom prst="rect">
            <a:avLst/>
          </a:prstGeom>
          <a:noFill/>
        </p:spPr>
        <p:txBody>
          <a:bodyPr wrap="square" rtlCol="0">
            <a:spAutoFit/>
          </a:bodyPr>
          <a:lstStyle/>
          <a:p>
            <a:pPr defTabSz="457200">
              <a:defRPr/>
            </a:pPr>
            <a:r>
              <a:rPr lang="en-US" sz="1400" i="1" dirty="0">
                <a:latin typeface="Arial"/>
              </a:rPr>
              <a:t>PE-04-22</a:t>
            </a:r>
          </a:p>
          <a:p>
            <a:pPr defTabSz="457200">
              <a:defRPr/>
            </a:pPr>
            <a:r>
              <a:rPr lang="en-US" sz="1400" i="1" dirty="0">
                <a:latin typeface="Arial"/>
              </a:rPr>
              <a:t>May 18</a:t>
            </a:r>
          </a:p>
          <a:p>
            <a:pPr defTabSz="457200">
              <a:defRPr/>
            </a:pPr>
            <a:r>
              <a:rPr lang="en-US" sz="1400" i="1" dirty="0">
                <a:latin typeface="Arial"/>
              </a:rPr>
              <a:t>20 DAT</a:t>
            </a:r>
          </a:p>
          <a:p>
            <a:pPr defTabSz="457200">
              <a:defRPr/>
            </a:pPr>
            <a:r>
              <a:rPr lang="en-US" sz="1400" i="1" dirty="0">
                <a:latin typeface="Arial"/>
              </a:rPr>
              <a:t>Rep 2</a:t>
            </a:r>
          </a:p>
        </p:txBody>
      </p:sp>
      <p:sp>
        <p:nvSpPr>
          <p:cNvPr id="7" name="TextBox 6">
            <a:extLst>
              <a:ext uri="{FF2B5EF4-FFF2-40B4-BE49-F238E27FC236}">
                <a16:creationId xmlns:a16="http://schemas.microsoft.com/office/drawing/2014/main" id="{46BA7BB3-030A-4BC5-94BE-6C1FEF081334}"/>
              </a:ext>
            </a:extLst>
          </p:cNvPr>
          <p:cNvSpPr txBox="1"/>
          <p:nvPr/>
        </p:nvSpPr>
        <p:spPr>
          <a:xfrm>
            <a:off x="1887944" y="5497682"/>
            <a:ext cx="659155" cy="369332"/>
          </a:xfrm>
          <a:prstGeom prst="rect">
            <a:avLst/>
          </a:prstGeom>
          <a:noFill/>
        </p:spPr>
        <p:txBody>
          <a:bodyPr wrap="none" rtlCol="0">
            <a:spAutoFit/>
          </a:bodyPr>
          <a:lstStyle/>
          <a:p>
            <a:pPr defTabSz="457200">
              <a:defRPr/>
            </a:pPr>
            <a:r>
              <a:rPr lang="en-US" dirty="0">
                <a:effectLst>
                  <a:outerShdw blurRad="38100" dist="38100" dir="2700000" algn="tl">
                    <a:srgbClr val="000000">
                      <a:alpha val="43137"/>
                    </a:srgbClr>
                  </a:outerShdw>
                </a:effectLst>
                <a:latin typeface="Arial"/>
              </a:rPr>
              <a:t>NTC</a:t>
            </a:r>
          </a:p>
        </p:txBody>
      </p:sp>
      <p:sp>
        <p:nvSpPr>
          <p:cNvPr id="8" name="TextBox 7">
            <a:extLst>
              <a:ext uri="{FF2B5EF4-FFF2-40B4-BE49-F238E27FC236}">
                <a16:creationId xmlns:a16="http://schemas.microsoft.com/office/drawing/2014/main" id="{CF2FF5E3-5092-4E53-9FB2-D463E9D55D1D}"/>
              </a:ext>
            </a:extLst>
          </p:cNvPr>
          <p:cNvSpPr txBox="1"/>
          <p:nvPr/>
        </p:nvSpPr>
        <p:spPr>
          <a:xfrm>
            <a:off x="4738096" y="5497682"/>
            <a:ext cx="2715808" cy="954107"/>
          </a:xfrm>
          <a:prstGeom prst="rect">
            <a:avLst/>
          </a:prstGeom>
          <a:noFill/>
        </p:spPr>
        <p:txBody>
          <a:bodyPr wrap="none" rtlCol="0">
            <a:spAutoFit/>
          </a:bodyPr>
          <a:lstStyle/>
          <a:p>
            <a:pPr algn="ctr" defTabSz="457200">
              <a:defRPr/>
            </a:pPr>
            <a:r>
              <a:rPr lang="en-US" sz="1400" dirty="0">
                <a:effectLst>
                  <a:outerShdw blurRad="38100" dist="38100" dir="2700000" algn="tl">
                    <a:srgbClr val="000000">
                      <a:alpha val="43137"/>
                    </a:srgbClr>
                  </a:outerShdw>
                </a:effectLst>
                <a:latin typeface="Arial"/>
              </a:rPr>
              <a:t>PRE (1 DAP)</a:t>
            </a:r>
          </a:p>
          <a:p>
            <a:pPr algn="ctr" defTabSz="457200">
              <a:defRPr/>
            </a:pPr>
            <a:r>
              <a:rPr lang="en-US" sz="1400" dirty="0">
                <a:effectLst>
                  <a:outerShdw blurRad="38100" dist="38100" dir="2700000" algn="tl">
                    <a:srgbClr val="000000">
                      <a:alpha val="43137"/>
                    </a:srgbClr>
                  </a:outerShdw>
                </a:effectLst>
                <a:latin typeface="Arial"/>
              </a:rPr>
              <a:t>Prowl H</a:t>
            </a:r>
            <a:r>
              <a:rPr lang="en-US" sz="1400" baseline="-25000" dirty="0">
                <a:effectLst>
                  <a:outerShdw blurRad="38100" dist="38100" dir="2700000" algn="tl">
                    <a:srgbClr val="000000">
                      <a:alpha val="43137"/>
                    </a:srgbClr>
                  </a:outerShdw>
                </a:effectLst>
                <a:latin typeface="Arial"/>
              </a:rPr>
              <a:t>2</a:t>
            </a:r>
            <a:r>
              <a:rPr lang="en-US" sz="1400" dirty="0">
                <a:effectLst>
                  <a:outerShdw blurRad="38100" dist="38100" dir="2700000" algn="tl">
                    <a:srgbClr val="000000">
                      <a:alpha val="43137"/>
                    </a:srgbClr>
                  </a:outerShdw>
                </a:effectLst>
                <a:latin typeface="Arial"/>
              </a:rPr>
              <a:t>0 3.8SC @ 32 oz/A</a:t>
            </a:r>
          </a:p>
          <a:p>
            <a:pPr algn="ctr" defTabSz="457200">
              <a:defRPr/>
            </a:pPr>
            <a:r>
              <a:rPr lang="en-US" sz="1400" dirty="0">
                <a:solidFill>
                  <a:srgbClr val="FFFF00"/>
                </a:solidFill>
                <a:effectLst>
                  <a:outerShdw blurRad="38100" dist="38100" dir="2700000" algn="tl">
                    <a:srgbClr val="000000">
                      <a:alpha val="43137"/>
                    </a:srgbClr>
                  </a:outerShdw>
                </a:effectLst>
                <a:latin typeface="Arial"/>
              </a:rPr>
              <a:t>Valor EZ 4SC @ 3 oz/A</a:t>
            </a:r>
          </a:p>
          <a:p>
            <a:pPr algn="ctr" defTabSz="457200">
              <a:defRPr/>
            </a:pPr>
            <a:r>
              <a:rPr lang="en-US" sz="1400" dirty="0">
                <a:effectLst>
                  <a:outerShdw blurRad="38100" dist="38100" dir="2700000" algn="tl">
                    <a:srgbClr val="000000">
                      <a:alpha val="43137"/>
                    </a:srgbClr>
                  </a:outerShdw>
                </a:effectLst>
                <a:latin typeface="Arial"/>
              </a:rPr>
              <a:t>Strongarm 84WG @ 0.225 oz/A</a:t>
            </a:r>
          </a:p>
        </p:txBody>
      </p:sp>
      <p:sp>
        <p:nvSpPr>
          <p:cNvPr id="9" name="TextBox 8">
            <a:extLst>
              <a:ext uri="{FF2B5EF4-FFF2-40B4-BE49-F238E27FC236}">
                <a16:creationId xmlns:a16="http://schemas.microsoft.com/office/drawing/2014/main" id="{9A4F9253-D994-48B5-AB84-28245AE6568A}"/>
              </a:ext>
            </a:extLst>
          </p:cNvPr>
          <p:cNvSpPr txBox="1"/>
          <p:nvPr/>
        </p:nvSpPr>
        <p:spPr>
          <a:xfrm>
            <a:off x="8626098" y="5507541"/>
            <a:ext cx="2715808" cy="954107"/>
          </a:xfrm>
          <a:prstGeom prst="rect">
            <a:avLst/>
          </a:prstGeom>
          <a:noFill/>
        </p:spPr>
        <p:txBody>
          <a:bodyPr wrap="none" rtlCol="0">
            <a:spAutoFit/>
          </a:bodyPr>
          <a:lstStyle/>
          <a:p>
            <a:pPr algn="ctr" defTabSz="457200">
              <a:defRPr/>
            </a:pPr>
            <a:r>
              <a:rPr lang="en-US" sz="1400" dirty="0">
                <a:effectLst>
                  <a:outerShdw blurRad="38100" dist="38100" dir="2700000" algn="tl">
                    <a:srgbClr val="000000">
                      <a:alpha val="43137"/>
                    </a:srgbClr>
                  </a:outerShdw>
                </a:effectLst>
                <a:latin typeface="Arial"/>
              </a:rPr>
              <a:t>PRE (1 DAP)</a:t>
            </a:r>
          </a:p>
          <a:p>
            <a:pPr algn="ctr" defTabSz="457200">
              <a:defRPr/>
            </a:pPr>
            <a:r>
              <a:rPr lang="en-US" sz="1400" dirty="0">
                <a:effectLst>
                  <a:outerShdw blurRad="38100" dist="38100" dir="2700000" algn="tl">
                    <a:srgbClr val="000000">
                      <a:alpha val="43137"/>
                    </a:srgbClr>
                  </a:outerShdw>
                </a:effectLst>
                <a:latin typeface="Arial"/>
              </a:rPr>
              <a:t>Prowl H</a:t>
            </a:r>
            <a:r>
              <a:rPr lang="en-US" sz="1400" baseline="-25000" dirty="0">
                <a:effectLst>
                  <a:outerShdw blurRad="38100" dist="38100" dir="2700000" algn="tl">
                    <a:srgbClr val="000000">
                      <a:alpha val="43137"/>
                    </a:srgbClr>
                  </a:outerShdw>
                </a:effectLst>
                <a:latin typeface="Arial"/>
              </a:rPr>
              <a:t>2</a:t>
            </a:r>
            <a:r>
              <a:rPr lang="en-US" sz="1400" dirty="0">
                <a:effectLst>
                  <a:outerShdw blurRad="38100" dist="38100" dir="2700000" algn="tl">
                    <a:srgbClr val="000000">
                      <a:alpha val="43137"/>
                    </a:srgbClr>
                  </a:outerShdw>
                </a:effectLst>
                <a:latin typeface="Arial"/>
              </a:rPr>
              <a:t>0 3.8SC @ 32 oz/A</a:t>
            </a:r>
          </a:p>
          <a:p>
            <a:pPr algn="ctr" defTabSz="457200">
              <a:defRPr/>
            </a:pPr>
            <a:r>
              <a:rPr lang="en-US" sz="1400" dirty="0">
                <a:solidFill>
                  <a:srgbClr val="FFFF00"/>
                </a:solidFill>
                <a:effectLst>
                  <a:outerShdw blurRad="38100" dist="38100" dir="2700000" algn="tl">
                    <a:srgbClr val="000000">
                      <a:alpha val="43137"/>
                    </a:srgbClr>
                  </a:outerShdw>
                </a:effectLst>
                <a:latin typeface="Arial"/>
              </a:rPr>
              <a:t>Brake 1.2SL @ 12 oz/A </a:t>
            </a:r>
          </a:p>
          <a:p>
            <a:pPr algn="ctr" defTabSz="457200">
              <a:defRPr/>
            </a:pPr>
            <a:r>
              <a:rPr lang="en-US" sz="1400" dirty="0">
                <a:effectLst>
                  <a:outerShdw blurRad="38100" dist="38100" dir="2700000" algn="tl">
                    <a:srgbClr val="000000">
                      <a:alpha val="43137"/>
                    </a:srgbClr>
                  </a:outerShdw>
                </a:effectLst>
                <a:latin typeface="Arial"/>
              </a:rPr>
              <a:t>Strongarm 84WG @ 0.225 oz/A</a:t>
            </a:r>
          </a:p>
        </p:txBody>
      </p:sp>
      <p:pic>
        <p:nvPicPr>
          <p:cNvPr id="10" name="Picture 9">
            <a:extLst>
              <a:ext uri="{FF2B5EF4-FFF2-40B4-BE49-F238E27FC236}">
                <a16:creationId xmlns:a16="http://schemas.microsoft.com/office/drawing/2014/main" id="{CED65892-400F-43F3-97B5-C42661A3724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308735" y="1784238"/>
            <a:ext cx="3817575" cy="3629030"/>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D5660F09-F1BB-4442-9F31-085F886BFD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4187211" y="1774380"/>
            <a:ext cx="3817574" cy="3629029"/>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70770254-3FA5-41F9-BB22-B4BBFB8A08A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a:off x="8065690" y="1784241"/>
            <a:ext cx="3817573" cy="3629026"/>
          </a:xfrm>
          <a:prstGeom prst="rect">
            <a:avLst/>
          </a:prstGeom>
          <a:ln>
            <a:noFill/>
          </a:ln>
          <a:effectLst>
            <a:outerShdw blurRad="190500" algn="tl" rotWithShape="0">
              <a:srgbClr val="000000">
                <a:alpha val="70000"/>
              </a:srgbClr>
            </a:outerShdw>
          </a:effectLst>
        </p:spPr>
      </p:pic>
      <p:sp>
        <p:nvSpPr>
          <p:cNvPr id="16" name="Rectangle 15">
            <a:extLst>
              <a:ext uri="{FF2B5EF4-FFF2-40B4-BE49-F238E27FC236}">
                <a16:creationId xmlns:a16="http://schemas.microsoft.com/office/drawing/2014/main" id="{AFED79C9-5D7F-446B-8439-D83887D3F256}"/>
              </a:ext>
            </a:extLst>
          </p:cNvPr>
          <p:cNvSpPr/>
          <p:nvPr/>
        </p:nvSpPr>
        <p:spPr>
          <a:xfrm>
            <a:off x="6095998" y="1837164"/>
            <a:ext cx="1502213" cy="333086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5D59CEA-BCE3-4648-A0DC-AA20565FA6C0}"/>
              </a:ext>
            </a:extLst>
          </p:cNvPr>
          <p:cNvSpPr/>
          <p:nvPr/>
        </p:nvSpPr>
        <p:spPr>
          <a:xfrm>
            <a:off x="8481789" y="1837165"/>
            <a:ext cx="1502213" cy="333086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2428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DFF9-7FA1-40D9-9795-83A49C6A268D}"/>
              </a:ext>
            </a:extLst>
          </p:cNvPr>
          <p:cNvSpPr>
            <a:spLocks noGrp="1"/>
          </p:cNvSpPr>
          <p:nvPr>
            <p:ph type="title"/>
          </p:nvPr>
        </p:nvSpPr>
        <p:spPr>
          <a:xfrm>
            <a:off x="0" y="2"/>
            <a:ext cx="12192000" cy="1123948"/>
          </a:xfrm>
          <a:solidFill>
            <a:schemeClr val="tx1">
              <a:lumMod val="85000"/>
            </a:schemeClr>
          </a:solidFill>
        </p:spPr>
        <p:txBody>
          <a:bodyPr>
            <a:normAutofit/>
          </a:bodyPr>
          <a:lstStyle/>
          <a:p>
            <a:pPr algn="ctr"/>
            <a:r>
              <a:rPr lang="en-US" sz="5400" b="1" dirty="0">
                <a:solidFill>
                  <a:srgbClr val="002060"/>
                </a:solidFill>
                <a:effectLst>
                  <a:outerShdw blurRad="50800" dist="38100" dir="2700000" algn="tl" rotWithShape="0">
                    <a:prstClr val="black">
                      <a:alpha val="40000"/>
                    </a:prstClr>
                  </a:outerShdw>
                </a:effectLst>
              </a:rPr>
              <a:t>Peanut Weed Control - 2022</a:t>
            </a:r>
          </a:p>
        </p:txBody>
      </p:sp>
      <p:cxnSp>
        <p:nvCxnSpPr>
          <p:cNvPr id="5" name="Straight Connector 4">
            <a:extLst>
              <a:ext uri="{FF2B5EF4-FFF2-40B4-BE49-F238E27FC236}">
                <a16:creationId xmlns:a16="http://schemas.microsoft.com/office/drawing/2014/main" id="{C00E9AC4-7D75-41D5-804D-61B0BEC5FFCB}"/>
              </a:ext>
            </a:extLst>
          </p:cNvPr>
          <p:cNvCxnSpPr>
            <a:cxnSpLocks/>
          </p:cNvCxnSpPr>
          <p:nvPr/>
        </p:nvCxnSpPr>
        <p:spPr>
          <a:xfrm>
            <a:off x="0" y="1123950"/>
            <a:ext cx="12192000"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C53871C-1204-4FAB-8F43-6C4E8C588E5B}"/>
              </a:ext>
            </a:extLst>
          </p:cNvPr>
          <p:cNvSpPr txBox="1"/>
          <p:nvPr/>
        </p:nvSpPr>
        <p:spPr>
          <a:xfrm>
            <a:off x="0" y="5903893"/>
            <a:ext cx="1263114" cy="954107"/>
          </a:xfrm>
          <a:prstGeom prst="rect">
            <a:avLst/>
          </a:prstGeom>
          <a:noFill/>
        </p:spPr>
        <p:txBody>
          <a:bodyPr wrap="square" rtlCol="0">
            <a:spAutoFit/>
          </a:bodyPr>
          <a:lstStyle/>
          <a:p>
            <a:pPr defTabSz="457200">
              <a:defRPr/>
            </a:pPr>
            <a:r>
              <a:rPr lang="en-US" sz="1400" i="1" dirty="0">
                <a:effectLst>
                  <a:outerShdw blurRad="38100" dist="38100" dir="2700000" algn="tl">
                    <a:srgbClr val="000000">
                      <a:alpha val="43137"/>
                    </a:srgbClr>
                  </a:outerShdw>
                </a:effectLst>
                <a:latin typeface="Arial"/>
              </a:rPr>
              <a:t>PE-04-22</a:t>
            </a:r>
          </a:p>
          <a:p>
            <a:pPr defTabSz="457200">
              <a:defRPr/>
            </a:pPr>
            <a:r>
              <a:rPr lang="en-US" sz="1400" i="1" dirty="0">
                <a:effectLst>
                  <a:outerShdw blurRad="38100" dist="38100" dir="2700000" algn="tl">
                    <a:srgbClr val="000000">
                      <a:alpha val="43137"/>
                    </a:srgbClr>
                  </a:outerShdw>
                </a:effectLst>
                <a:latin typeface="Arial"/>
              </a:rPr>
              <a:t>June 2</a:t>
            </a:r>
          </a:p>
          <a:p>
            <a:pPr defTabSz="457200">
              <a:defRPr/>
            </a:pPr>
            <a:r>
              <a:rPr lang="en-US" sz="1400" i="1" dirty="0">
                <a:effectLst>
                  <a:outerShdw blurRad="38100" dist="38100" dir="2700000" algn="tl">
                    <a:srgbClr val="000000">
                      <a:alpha val="43137"/>
                    </a:srgbClr>
                  </a:outerShdw>
                </a:effectLst>
                <a:latin typeface="Arial"/>
              </a:rPr>
              <a:t>36 DAP</a:t>
            </a:r>
          </a:p>
          <a:p>
            <a:pPr defTabSz="457200">
              <a:defRPr/>
            </a:pPr>
            <a:r>
              <a:rPr lang="en-US" sz="1400" i="1" dirty="0">
                <a:effectLst>
                  <a:outerShdw blurRad="38100" dist="38100" dir="2700000" algn="tl">
                    <a:srgbClr val="000000">
                      <a:alpha val="43137"/>
                    </a:srgbClr>
                  </a:outerShdw>
                </a:effectLst>
                <a:latin typeface="Arial"/>
              </a:rPr>
              <a:t>Rep 1</a:t>
            </a:r>
          </a:p>
        </p:txBody>
      </p:sp>
      <p:sp>
        <p:nvSpPr>
          <p:cNvPr id="14" name="TextBox 13">
            <a:extLst>
              <a:ext uri="{FF2B5EF4-FFF2-40B4-BE49-F238E27FC236}">
                <a16:creationId xmlns:a16="http://schemas.microsoft.com/office/drawing/2014/main" id="{68987302-7AC6-4F00-9D30-8CFF36DBA3B1}"/>
              </a:ext>
            </a:extLst>
          </p:cNvPr>
          <p:cNvSpPr txBox="1"/>
          <p:nvPr/>
        </p:nvSpPr>
        <p:spPr>
          <a:xfrm>
            <a:off x="1779789" y="5475634"/>
            <a:ext cx="659155" cy="369332"/>
          </a:xfrm>
          <a:prstGeom prst="rect">
            <a:avLst/>
          </a:prstGeom>
          <a:noFill/>
        </p:spPr>
        <p:txBody>
          <a:bodyPr wrap="none" rtlCol="0">
            <a:spAutoFit/>
          </a:bodyPr>
          <a:lstStyle/>
          <a:p>
            <a:pPr defTabSz="457200">
              <a:defRPr/>
            </a:pPr>
            <a:r>
              <a:rPr lang="en-US" dirty="0">
                <a:effectLst>
                  <a:outerShdw blurRad="38100" dist="38100" dir="2700000" algn="tl">
                    <a:srgbClr val="000000">
                      <a:alpha val="43137"/>
                    </a:srgbClr>
                  </a:outerShdw>
                </a:effectLst>
                <a:latin typeface="Arial"/>
              </a:rPr>
              <a:t>NTC</a:t>
            </a:r>
          </a:p>
        </p:txBody>
      </p:sp>
      <p:sp>
        <p:nvSpPr>
          <p:cNvPr id="15" name="TextBox 14">
            <a:extLst>
              <a:ext uri="{FF2B5EF4-FFF2-40B4-BE49-F238E27FC236}">
                <a16:creationId xmlns:a16="http://schemas.microsoft.com/office/drawing/2014/main" id="{F8EF2CE6-37E2-4AB9-8965-52D91D6AFFB2}"/>
              </a:ext>
            </a:extLst>
          </p:cNvPr>
          <p:cNvSpPr txBox="1"/>
          <p:nvPr/>
        </p:nvSpPr>
        <p:spPr>
          <a:xfrm>
            <a:off x="4677984" y="5366509"/>
            <a:ext cx="2836033" cy="1600438"/>
          </a:xfrm>
          <a:prstGeom prst="rect">
            <a:avLst/>
          </a:prstGeom>
          <a:noFill/>
        </p:spPr>
        <p:txBody>
          <a:bodyPr wrap="none" rtlCol="0">
            <a:spAutoFit/>
          </a:bodyPr>
          <a:lstStyle/>
          <a:p>
            <a:pPr algn="ctr" defTabSz="457200">
              <a:defRPr/>
            </a:pPr>
            <a:r>
              <a:rPr lang="en-US" sz="1400" b="1" dirty="0">
                <a:effectLst>
                  <a:outerShdw blurRad="38100" dist="38100" dir="2700000" algn="tl">
                    <a:srgbClr val="000000">
                      <a:alpha val="43137"/>
                    </a:srgbClr>
                  </a:outerShdw>
                </a:effectLst>
                <a:latin typeface="Arial"/>
              </a:rPr>
              <a:t>PRE (1 DAP)</a:t>
            </a:r>
          </a:p>
          <a:p>
            <a:pPr algn="ctr" defTabSz="457200">
              <a:defRPr/>
            </a:pPr>
            <a:r>
              <a:rPr lang="en-US" sz="1400" dirty="0">
                <a:effectLst>
                  <a:outerShdw blurRad="38100" dist="38100" dir="2700000" algn="tl">
                    <a:srgbClr val="000000">
                      <a:alpha val="43137"/>
                    </a:srgbClr>
                  </a:outerShdw>
                </a:effectLst>
                <a:latin typeface="Arial"/>
              </a:rPr>
              <a:t>Prowl + </a:t>
            </a:r>
            <a:r>
              <a:rPr lang="en-US" sz="1400" b="1" dirty="0">
                <a:solidFill>
                  <a:srgbClr val="FFFF00"/>
                </a:solidFill>
                <a:effectLst>
                  <a:outerShdw blurRad="38100" dist="38100" dir="2700000" algn="tl">
                    <a:srgbClr val="000000">
                      <a:alpha val="43137"/>
                    </a:srgbClr>
                  </a:outerShdw>
                </a:effectLst>
                <a:latin typeface="Arial"/>
              </a:rPr>
              <a:t>Valor</a:t>
            </a:r>
            <a:r>
              <a:rPr lang="en-US" sz="1400" dirty="0">
                <a:effectLst>
                  <a:outerShdw blurRad="38100" dist="38100" dir="2700000" algn="tl">
                    <a:srgbClr val="000000">
                      <a:alpha val="43137"/>
                    </a:srgbClr>
                  </a:outerShdw>
                </a:effectLst>
                <a:latin typeface="Arial"/>
              </a:rPr>
              <a:t> + Strongarm</a:t>
            </a:r>
            <a:endParaRPr lang="en-US" sz="1400" dirty="0">
              <a:solidFill>
                <a:srgbClr val="FFFF00"/>
              </a:solidFill>
              <a:effectLst>
                <a:outerShdw blurRad="38100" dist="38100" dir="2700000" algn="tl">
                  <a:srgbClr val="000000">
                    <a:alpha val="43137"/>
                  </a:srgbClr>
                </a:outerShdw>
              </a:effectLst>
              <a:latin typeface="Arial"/>
            </a:endParaRPr>
          </a:p>
          <a:p>
            <a:pPr algn="ctr" defTabSz="457200">
              <a:defRPr/>
            </a:pPr>
            <a:r>
              <a:rPr lang="en-US" sz="1400" b="1" dirty="0">
                <a:solidFill>
                  <a:schemeClr val="accent4">
                    <a:lumMod val="40000"/>
                    <a:lumOff val="60000"/>
                  </a:schemeClr>
                </a:solidFill>
                <a:effectLst>
                  <a:outerShdw blurRad="38100" dist="38100" dir="2700000" algn="tl">
                    <a:srgbClr val="000000">
                      <a:alpha val="43137"/>
                    </a:srgbClr>
                  </a:outerShdw>
                </a:effectLst>
                <a:latin typeface="Arial"/>
              </a:rPr>
              <a:t>POST (27 DAP)</a:t>
            </a:r>
          </a:p>
          <a:p>
            <a:pPr algn="ctr" defTabSz="457200">
              <a:defRPr/>
            </a:pPr>
            <a:r>
              <a:rPr lang="en-US" sz="1400" dirty="0">
                <a:solidFill>
                  <a:schemeClr val="accent4">
                    <a:lumMod val="40000"/>
                    <a:lumOff val="60000"/>
                  </a:schemeClr>
                </a:solidFill>
                <a:effectLst>
                  <a:outerShdw blurRad="38100" dist="38100" dir="2700000" algn="tl">
                    <a:srgbClr val="000000">
                      <a:alpha val="43137"/>
                    </a:srgbClr>
                  </a:outerShdw>
                </a:effectLst>
                <a:latin typeface="Arial"/>
              </a:rPr>
              <a:t>Cadre 2AS @ 4 oz/A </a:t>
            </a:r>
          </a:p>
          <a:p>
            <a:pPr algn="ctr" defTabSz="457200">
              <a:defRPr/>
            </a:pPr>
            <a:r>
              <a:rPr lang="en-US" sz="1400" dirty="0">
                <a:solidFill>
                  <a:schemeClr val="accent4">
                    <a:lumMod val="40000"/>
                    <a:lumOff val="60000"/>
                  </a:schemeClr>
                </a:solidFill>
                <a:effectLst>
                  <a:outerShdw blurRad="38100" dist="38100" dir="2700000" algn="tl">
                    <a:srgbClr val="000000">
                      <a:alpha val="43137"/>
                    </a:srgbClr>
                  </a:outerShdw>
                </a:effectLst>
                <a:latin typeface="Arial"/>
              </a:rPr>
              <a:t>2,4-DB 2SL @ 16 oz/A</a:t>
            </a:r>
          </a:p>
          <a:p>
            <a:pPr algn="ctr" defTabSz="457200">
              <a:defRPr/>
            </a:pPr>
            <a:r>
              <a:rPr lang="en-US" sz="1400" dirty="0">
                <a:solidFill>
                  <a:schemeClr val="accent4">
                    <a:lumMod val="40000"/>
                    <a:lumOff val="60000"/>
                  </a:schemeClr>
                </a:solidFill>
                <a:effectLst>
                  <a:outerShdw blurRad="38100" dist="38100" dir="2700000" algn="tl">
                    <a:srgbClr val="000000">
                      <a:alpha val="43137"/>
                    </a:srgbClr>
                  </a:outerShdw>
                </a:effectLst>
                <a:latin typeface="Arial"/>
              </a:rPr>
              <a:t>Dual Magnum 7.62EC @ 16 oz/A</a:t>
            </a:r>
          </a:p>
          <a:p>
            <a:pPr algn="ctr" defTabSz="457200">
              <a:defRPr/>
            </a:pPr>
            <a:endParaRPr lang="en-US" sz="1400" dirty="0">
              <a:latin typeface="Arial"/>
            </a:endParaRPr>
          </a:p>
        </p:txBody>
      </p:sp>
      <p:sp>
        <p:nvSpPr>
          <p:cNvPr id="16" name="TextBox 15">
            <a:extLst>
              <a:ext uri="{FF2B5EF4-FFF2-40B4-BE49-F238E27FC236}">
                <a16:creationId xmlns:a16="http://schemas.microsoft.com/office/drawing/2014/main" id="{4B773096-626C-4F33-B373-8B4E7D85CE0D}"/>
              </a:ext>
            </a:extLst>
          </p:cNvPr>
          <p:cNvSpPr txBox="1"/>
          <p:nvPr/>
        </p:nvSpPr>
        <p:spPr>
          <a:xfrm>
            <a:off x="8994194" y="5418572"/>
            <a:ext cx="2836034" cy="1600438"/>
          </a:xfrm>
          <a:prstGeom prst="rect">
            <a:avLst/>
          </a:prstGeom>
          <a:noFill/>
        </p:spPr>
        <p:txBody>
          <a:bodyPr wrap="none" rtlCol="0">
            <a:spAutoFit/>
          </a:bodyPr>
          <a:lstStyle/>
          <a:p>
            <a:pPr algn="ctr" defTabSz="457200">
              <a:defRPr/>
            </a:pPr>
            <a:r>
              <a:rPr lang="en-US" sz="1400" b="1" dirty="0">
                <a:effectLst>
                  <a:outerShdw blurRad="38100" dist="38100" dir="2700000" algn="tl">
                    <a:srgbClr val="000000">
                      <a:alpha val="43137"/>
                    </a:srgbClr>
                  </a:outerShdw>
                </a:effectLst>
                <a:latin typeface="Arial"/>
              </a:rPr>
              <a:t>PRE (1 DAP)</a:t>
            </a:r>
          </a:p>
          <a:p>
            <a:pPr algn="ctr" defTabSz="457200">
              <a:defRPr/>
            </a:pPr>
            <a:r>
              <a:rPr lang="en-US" sz="1400" dirty="0">
                <a:effectLst>
                  <a:outerShdw blurRad="38100" dist="38100" dir="2700000" algn="tl">
                    <a:srgbClr val="000000">
                      <a:alpha val="43137"/>
                    </a:srgbClr>
                  </a:outerShdw>
                </a:effectLst>
                <a:latin typeface="Arial"/>
              </a:rPr>
              <a:t>Prowl + </a:t>
            </a:r>
            <a:r>
              <a:rPr lang="en-US" sz="1400" b="1" dirty="0">
                <a:solidFill>
                  <a:srgbClr val="FFFF00"/>
                </a:solidFill>
                <a:effectLst>
                  <a:outerShdw blurRad="38100" dist="38100" dir="2700000" algn="tl">
                    <a:srgbClr val="000000">
                      <a:alpha val="43137"/>
                    </a:srgbClr>
                  </a:outerShdw>
                </a:effectLst>
                <a:latin typeface="Arial"/>
              </a:rPr>
              <a:t>Brake</a:t>
            </a:r>
            <a:r>
              <a:rPr lang="en-US" sz="1400" dirty="0">
                <a:effectLst>
                  <a:outerShdw blurRad="38100" dist="38100" dir="2700000" algn="tl">
                    <a:srgbClr val="000000">
                      <a:alpha val="43137"/>
                    </a:srgbClr>
                  </a:outerShdw>
                </a:effectLst>
                <a:latin typeface="Arial"/>
              </a:rPr>
              <a:t> + Strongarm</a:t>
            </a:r>
            <a:endParaRPr lang="en-US" sz="1400" dirty="0">
              <a:solidFill>
                <a:srgbClr val="FFFF00"/>
              </a:solidFill>
              <a:effectLst>
                <a:outerShdw blurRad="38100" dist="38100" dir="2700000" algn="tl">
                  <a:srgbClr val="000000">
                    <a:alpha val="43137"/>
                  </a:srgbClr>
                </a:outerShdw>
              </a:effectLst>
              <a:latin typeface="Arial"/>
            </a:endParaRPr>
          </a:p>
          <a:p>
            <a:pPr algn="ctr" defTabSz="457200">
              <a:defRPr/>
            </a:pPr>
            <a:r>
              <a:rPr lang="en-US" sz="1400" b="1" dirty="0">
                <a:solidFill>
                  <a:schemeClr val="accent4">
                    <a:lumMod val="40000"/>
                    <a:lumOff val="60000"/>
                  </a:schemeClr>
                </a:solidFill>
                <a:effectLst>
                  <a:outerShdw blurRad="38100" dist="38100" dir="2700000" algn="tl">
                    <a:srgbClr val="000000">
                      <a:alpha val="43137"/>
                    </a:srgbClr>
                  </a:outerShdw>
                </a:effectLst>
                <a:latin typeface="Arial"/>
              </a:rPr>
              <a:t>POST (27 DAP)</a:t>
            </a:r>
          </a:p>
          <a:p>
            <a:pPr algn="ctr" defTabSz="457200">
              <a:defRPr/>
            </a:pPr>
            <a:r>
              <a:rPr lang="en-US" sz="1400" dirty="0">
                <a:solidFill>
                  <a:schemeClr val="accent4">
                    <a:lumMod val="40000"/>
                    <a:lumOff val="60000"/>
                  </a:schemeClr>
                </a:solidFill>
                <a:effectLst>
                  <a:outerShdw blurRad="38100" dist="38100" dir="2700000" algn="tl">
                    <a:srgbClr val="000000">
                      <a:alpha val="43137"/>
                    </a:srgbClr>
                  </a:outerShdw>
                </a:effectLst>
                <a:latin typeface="Arial"/>
              </a:rPr>
              <a:t>Cadre 2AS @ 4 oz/A </a:t>
            </a:r>
          </a:p>
          <a:p>
            <a:pPr algn="ctr" defTabSz="457200">
              <a:defRPr/>
            </a:pPr>
            <a:r>
              <a:rPr lang="en-US" sz="1400" dirty="0">
                <a:solidFill>
                  <a:schemeClr val="accent4">
                    <a:lumMod val="40000"/>
                    <a:lumOff val="60000"/>
                  </a:schemeClr>
                </a:solidFill>
                <a:effectLst>
                  <a:outerShdw blurRad="38100" dist="38100" dir="2700000" algn="tl">
                    <a:srgbClr val="000000">
                      <a:alpha val="43137"/>
                    </a:srgbClr>
                  </a:outerShdw>
                </a:effectLst>
                <a:latin typeface="Arial"/>
              </a:rPr>
              <a:t>2,4-DB 2SL @ 16 oz/A</a:t>
            </a:r>
          </a:p>
          <a:p>
            <a:pPr algn="ctr" defTabSz="457200">
              <a:defRPr/>
            </a:pPr>
            <a:r>
              <a:rPr lang="en-US" sz="1400" dirty="0">
                <a:solidFill>
                  <a:schemeClr val="accent4">
                    <a:lumMod val="40000"/>
                    <a:lumOff val="60000"/>
                  </a:schemeClr>
                </a:solidFill>
                <a:effectLst>
                  <a:outerShdw blurRad="38100" dist="38100" dir="2700000" algn="tl">
                    <a:srgbClr val="000000">
                      <a:alpha val="43137"/>
                    </a:srgbClr>
                  </a:outerShdw>
                </a:effectLst>
                <a:latin typeface="Arial"/>
              </a:rPr>
              <a:t>Dual Magnum 7.62EC @ 16 oz/A</a:t>
            </a:r>
          </a:p>
          <a:p>
            <a:pPr algn="ctr" defTabSz="457200">
              <a:defRPr/>
            </a:pPr>
            <a:endParaRPr lang="en-US" sz="1400" dirty="0">
              <a:effectLst>
                <a:outerShdw blurRad="38100" dist="38100" dir="2700000" algn="tl">
                  <a:srgbClr val="000000">
                    <a:alpha val="43137"/>
                  </a:srgbClr>
                </a:outerShdw>
              </a:effectLst>
              <a:latin typeface="Arial"/>
            </a:endParaRPr>
          </a:p>
        </p:txBody>
      </p:sp>
      <p:pic>
        <p:nvPicPr>
          <p:cNvPr id="17" name="Picture 16">
            <a:extLst>
              <a:ext uri="{FF2B5EF4-FFF2-40B4-BE49-F238E27FC236}">
                <a16:creationId xmlns:a16="http://schemas.microsoft.com/office/drawing/2014/main" id="{5866AB44-57B8-4C9D-9042-E12EE9C646D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268105" y="1697491"/>
            <a:ext cx="3682526" cy="3630168"/>
          </a:xfrm>
          <a:prstGeom prst="rect">
            <a:avLst/>
          </a:prstGeom>
          <a:ln>
            <a:noFill/>
          </a:ln>
          <a:effectLst>
            <a:outerShdw blurRad="190500" algn="tl" rotWithShape="0">
              <a:srgbClr val="000000">
                <a:alpha val="70000"/>
              </a:srgbClr>
            </a:outerShdw>
          </a:effectLst>
        </p:spPr>
      </p:pic>
      <p:pic>
        <p:nvPicPr>
          <p:cNvPr id="18" name="Picture 17">
            <a:extLst>
              <a:ext uri="{FF2B5EF4-FFF2-40B4-BE49-F238E27FC236}">
                <a16:creationId xmlns:a16="http://schemas.microsoft.com/office/drawing/2014/main" id="{1EA4E4EE-5031-46B5-9C16-2EA9CEA14D4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4255381" y="1696849"/>
            <a:ext cx="3681239" cy="3630168"/>
          </a:xfrm>
          <a:prstGeom prst="rect">
            <a:avLst/>
          </a:prstGeom>
          <a:ln>
            <a:noFill/>
          </a:ln>
          <a:effectLst>
            <a:outerShdw blurRad="190500" algn="tl" rotWithShape="0">
              <a:srgbClr val="000000">
                <a:alpha val="70000"/>
              </a:srgbClr>
            </a:outerShdw>
          </a:effectLst>
        </p:spPr>
      </p:pic>
      <p:pic>
        <p:nvPicPr>
          <p:cNvPr id="19" name="Picture 18">
            <a:extLst>
              <a:ext uri="{FF2B5EF4-FFF2-40B4-BE49-F238E27FC236}">
                <a16:creationId xmlns:a16="http://schemas.microsoft.com/office/drawing/2014/main" id="{95900BA7-2816-487F-B5A1-BFD62F37ED8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a:off x="8251569" y="1706405"/>
            <a:ext cx="3662128" cy="3630168"/>
          </a:xfrm>
          <a:prstGeom prst="rect">
            <a:avLst/>
          </a:prstGeom>
          <a:ln>
            <a:noFill/>
          </a:ln>
          <a:effectLst>
            <a:outerShdw blurRad="190500" algn="tl" rotWithShape="0">
              <a:srgbClr val="000000">
                <a:alpha val="70000"/>
              </a:srgbClr>
            </a:outerShdw>
          </a:effectLst>
        </p:spPr>
      </p:pic>
      <p:sp>
        <p:nvSpPr>
          <p:cNvPr id="20" name="Rectangle 19">
            <a:extLst>
              <a:ext uri="{FF2B5EF4-FFF2-40B4-BE49-F238E27FC236}">
                <a16:creationId xmlns:a16="http://schemas.microsoft.com/office/drawing/2014/main" id="{902BA08E-8926-4645-A689-DE53468FF3C8}"/>
              </a:ext>
            </a:extLst>
          </p:cNvPr>
          <p:cNvSpPr/>
          <p:nvPr/>
        </p:nvSpPr>
        <p:spPr>
          <a:xfrm>
            <a:off x="5983090" y="1790819"/>
            <a:ext cx="1665235" cy="356173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7596F1F-BA07-4E31-9C71-7AC41DCE5DE2}"/>
              </a:ext>
            </a:extLst>
          </p:cNvPr>
          <p:cNvSpPr/>
          <p:nvPr/>
        </p:nvSpPr>
        <p:spPr>
          <a:xfrm>
            <a:off x="8517881" y="1790819"/>
            <a:ext cx="1665235" cy="356173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C419CED-5148-45D8-BF65-ED0644F91120}"/>
              </a:ext>
            </a:extLst>
          </p:cNvPr>
          <p:cNvSpPr txBox="1"/>
          <p:nvPr/>
        </p:nvSpPr>
        <p:spPr>
          <a:xfrm>
            <a:off x="0" y="1140419"/>
            <a:ext cx="12192000" cy="523220"/>
          </a:xfrm>
          <a:prstGeom prst="rect">
            <a:avLst/>
          </a:prstGeom>
          <a:noFill/>
        </p:spPr>
        <p:txBody>
          <a:bodyPr wrap="square" rtlCol="0">
            <a:spAutoFit/>
          </a:bodyPr>
          <a:lstStyle/>
          <a:p>
            <a:r>
              <a:rPr lang="en-US" sz="2800" i="1" dirty="0">
                <a:effectLst>
                  <a:outerShdw blurRad="38100" dist="38100" dir="2700000" algn="tl">
                    <a:srgbClr val="000000">
                      <a:alpha val="43137"/>
                    </a:srgbClr>
                  </a:outerShdw>
                </a:effectLst>
              </a:rPr>
              <a:t>Valor + Strongarm vs. Brake + Strongarm</a:t>
            </a:r>
          </a:p>
        </p:txBody>
      </p:sp>
    </p:spTree>
    <p:extLst>
      <p:ext uri="{BB962C8B-B14F-4D97-AF65-F5344CB8AC3E}">
        <p14:creationId xmlns:p14="http://schemas.microsoft.com/office/powerpoint/2010/main" val="3290367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A818D08-D6AD-4E06-AD92-5D83DF09F9A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8152185" y="1774096"/>
            <a:ext cx="3818145" cy="3630168"/>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6780B7C5-5646-40D7-8887-BD607B5E1FB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4186931" y="1774094"/>
            <a:ext cx="3818138" cy="3630168"/>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86BBDFF9-7FA1-40D9-9795-83A49C6A268D}"/>
              </a:ext>
            </a:extLst>
          </p:cNvPr>
          <p:cNvSpPr>
            <a:spLocks noGrp="1"/>
          </p:cNvSpPr>
          <p:nvPr>
            <p:ph type="title"/>
          </p:nvPr>
        </p:nvSpPr>
        <p:spPr>
          <a:xfrm>
            <a:off x="0" y="2"/>
            <a:ext cx="12192000" cy="1123948"/>
          </a:xfrm>
          <a:solidFill>
            <a:schemeClr val="tx1">
              <a:lumMod val="85000"/>
            </a:schemeClr>
          </a:solidFill>
        </p:spPr>
        <p:txBody>
          <a:bodyPr>
            <a:normAutofit/>
          </a:bodyPr>
          <a:lstStyle/>
          <a:p>
            <a:pPr algn="ctr"/>
            <a:r>
              <a:rPr lang="en-US" sz="5400" b="1" dirty="0">
                <a:solidFill>
                  <a:srgbClr val="002060"/>
                </a:solidFill>
                <a:effectLst>
                  <a:outerShdw blurRad="50800" dist="38100" dir="2700000" algn="tl" rotWithShape="0">
                    <a:prstClr val="black">
                      <a:alpha val="40000"/>
                    </a:prstClr>
                  </a:outerShdw>
                </a:effectLst>
              </a:rPr>
              <a:t>Peanut Weed Control - 2022</a:t>
            </a:r>
          </a:p>
        </p:txBody>
      </p:sp>
      <p:cxnSp>
        <p:nvCxnSpPr>
          <p:cNvPr id="5" name="Straight Connector 4">
            <a:extLst>
              <a:ext uri="{FF2B5EF4-FFF2-40B4-BE49-F238E27FC236}">
                <a16:creationId xmlns:a16="http://schemas.microsoft.com/office/drawing/2014/main" id="{C00E9AC4-7D75-41D5-804D-61B0BEC5FFCB}"/>
              </a:ext>
            </a:extLst>
          </p:cNvPr>
          <p:cNvCxnSpPr>
            <a:cxnSpLocks/>
          </p:cNvCxnSpPr>
          <p:nvPr/>
        </p:nvCxnSpPr>
        <p:spPr>
          <a:xfrm>
            <a:off x="0" y="1123950"/>
            <a:ext cx="12192000"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BCCEE74-7D4D-4A8A-9AC0-6143F3C064F7}"/>
              </a:ext>
            </a:extLst>
          </p:cNvPr>
          <p:cNvSpPr txBox="1"/>
          <p:nvPr/>
        </p:nvSpPr>
        <p:spPr>
          <a:xfrm>
            <a:off x="0" y="5903891"/>
            <a:ext cx="1196820" cy="954107"/>
          </a:xfrm>
          <a:prstGeom prst="rect">
            <a:avLst/>
          </a:prstGeom>
          <a:noFill/>
        </p:spPr>
        <p:txBody>
          <a:bodyPr wrap="square" rtlCol="0">
            <a:spAutoFit/>
          </a:bodyPr>
          <a:lstStyle/>
          <a:p>
            <a:pPr defTabSz="457200">
              <a:defRPr/>
            </a:pPr>
            <a:r>
              <a:rPr lang="en-US" sz="1400" i="1" dirty="0">
                <a:latin typeface="Arial"/>
              </a:rPr>
              <a:t>PE-04-22</a:t>
            </a:r>
          </a:p>
          <a:p>
            <a:pPr defTabSz="457200">
              <a:defRPr/>
            </a:pPr>
            <a:r>
              <a:rPr lang="en-US" sz="1400" i="1" dirty="0">
                <a:latin typeface="Arial"/>
              </a:rPr>
              <a:t>June 16</a:t>
            </a:r>
          </a:p>
          <a:p>
            <a:pPr defTabSz="457200">
              <a:defRPr/>
            </a:pPr>
            <a:r>
              <a:rPr lang="en-US" sz="1400" i="1" dirty="0">
                <a:latin typeface="Arial"/>
              </a:rPr>
              <a:t>50 DAP</a:t>
            </a:r>
          </a:p>
          <a:p>
            <a:pPr defTabSz="457200">
              <a:defRPr/>
            </a:pPr>
            <a:r>
              <a:rPr lang="en-US" sz="1400" i="1" dirty="0">
                <a:latin typeface="Arial"/>
              </a:rPr>
              <a:t>Rep 1</a:t>
            </a:r>
          </a:p>
        </p:txBody>
      </p:sp>
      <p:sp>
        <p:nvSpPr>
          <p:cNvPr id="7" name="TextBox 6">
            <a:extLst>
              <a:ext uri="{FF2B5EF4-FFF2-40B4-BE49-F238E27FC236}">
                <a16:creationId xmlns:a16="http://schemas.microsoft.com/office/drawing/2014/main" id="{885FCC73-7F66-47A6-8DA2-67B9EF81E095}"/>
              </a:ext>
            </a:extLst>
          </p:cNvPr>
          <p:cNvSpPr txBox="1"/>
          <p:nvPr/>
        </p:nvSpPr>
        <p:spPr>
          <a:xfrm>
            <a:off x="1799377" y="5468056"/>
            <a:ext cx="659155" cy="369332"/>
          </a:xfrm>
          <a:prstGeom prst="rect">
            <a:avLst/>
          </a:prstGeom>
          <a:noFill/>
        </p:spPr>
        <p:txBody>
          <a:bodyPr wrap="none" rtlCol="0">
            <a:spAutoFit/>
          </a:bodyPr>
          <a:lstStyle/>
          <a:p>
            <a:pPr defTabSz="457200">
              <a:defRPr/>
            </a:pPr>
            <a:r>
              <a:rPr lang="en-US" dirty="0">
                <a:latin typeface="Arial"/>
              </a:rPr>
              <a:t>NTC</a:t>
            </a:r>
          </a:p>
        </p:txBody>
      </p:sp>
      <p:pic>
        <p:nvPicPr>
          <p:cNvPr id="10" name="Picture 9">
            <a:extLst>
              <a:ext uri="{FF2B5EF4-FFF2-40B4-BE49-F238E27FC236}">
                <a16:creationId xmlns:a16="http://schemas.microsoft.com/office/drawing/2014/main" id="{D09356F9-2875-4825-B550-7034F29926A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a:off x="219885" y="1774093"/>
            <a:ext cx="3818140" cy="3630168"/>
          </a:xfrm>
          <a:prstGeom prst="rect">
            <a:avLst/>
          </a:prstGeom>
          <a:ln>
            <a:noFill/>
          </a:ln>
          <a:effectLst>
            <a:outerShdw blurRad="190500" algn="tl" rotWithShape="0">
              <a:srgbClr val="000000">
                <a:alpha val="70000"/>
              </a:srgbClr>
            </a:outerShdw>
          </a:effectLst>
        </p:spPr>
      </p:pic>
      <p:sp>
        <p:nvSpPr>
          <p:cNvPr id="19" name="TextBox 18">
            <a:extLst>
              <a:ext uri="{FF2B5EF4-FFF2-40B4-BE49-F238E27FC236}">
                <a16:creationId xmlns:a16="http://schemas.microsoft.com/office/drawing/2014/main" id="{C9D430F8-C059-4A49-9CD9-525C119E0D77}"/>
              </a:ext>
            </a:extLst>
          </p:cNvPr>
          <p:cNvSpPr txBox="1"/>
          <p:nvPr/>
        </p:nvSpPr>
        <p:spPr>
          <a:xfrm>
            <a:off x="0" y="1140419"/>
            <a:ext cx="12192000" cy="523220"/>
          </a:xfrm>
          <a:prstGeom prst="rect">
            <a:avLst/>
          </a:prstGeom>
          <a:noFill/>
        </p:spPr>
        <p:txBody>
          <a:bodyPr wrap="square" rtlCol="0">
            <a:spAutoFit/>
          </a:bodyPr>
          <a:lstStyle/>
          <a:p>
            <a:r>
              <a:rPr lang="en-US" sz="2800" i="1" dirty="0">
                <a:effectLst>
                  <a:outerShdw blurRad="38100" dist="38100" dir="2700000" algn="tl">
                    <a:srgbClr val="000000">
                      <a:alpha val="43137"/>
                    </a:srgbClr>
                  </a:outerShdw>
                </a:effectLst>
              </a:rPr>
              <a:t>Valor + Strongarm vs. Brake + Strongarm</a:t>
            </a:r>
          </a:p>
        </p:txBody>
      </p:sp>
      <p:sp>
        <p:nvSpPr>
          <p:cNvPr id="22" name="TextBox 21">
            <a:extLst>
              <a:ext uri="{FF2B5EF4-FFF2-40B4-BE49-F238E27FC236}">
                <a16:creationId xmlns:a16="http://schemas.microsoft.com/office/drawing/2014/main" id="{2FECF4DF-48D7-476E-9B81-792D6965F9CF}"/>
              </a:ext>
            </a:extLst>
          </p:cNvPr>
          <p:cNvSpPr txBox="1"/>
          <p:nvPr/>
        </p:nvSpPr>
        <p:spPr>
          <a:xfrm>
            <a:off x="4677983" y="5468056"/>
            <a:ext cx="2836033" cy="1600438"/>
          </a:xfrm>
          <a:prstGeom prst="rect">
            <a:avLst/>
          </a:prstGeom>
          <a:noFill/>
        </p:spPr>
        <p:txBody>
          <a:bodyPr wrap="none" rtlCol="0">
            <a:spAutoFit/>
          </a:bodyPr>
          <a:lstStyle/>
          <a:p>
            <a:pPr algn="ctr" defTabSz="457200">
              <a:defRPr/>
            </a:pPr>
            <a:r>
              <a:rPr lang="en-US" sz="1400" b="1" dirty="0">
                <a:effectLst>
                  <a:outerShdw blurRad="38100" dist="38100" dir="2700000" algn="tl">
                    <a:srgbClr val="000000">
                      <a:alpha val="43137"/>
                    </a:srgbClr>
                  </a:outerShdw>
                </a:effectLst>
                <a:latin typeface="Arial"/>
              </a:rPr>
              <a:t>PRE (1 DAP)</a:t>
            </a:r>
          </a:p>
          <a:p>
            <a:pPr algn="ctr" defTabSz="457200">
              <a:defRPr/>
            </a:pPr>
            <a:r>
              <a:rPr lang="en-US" sz="1400" dirty="0">
                <a:effectLst>
                  <a:outerShdw blurRad="38100" dist="38100" dir="2700000" algn="tl">
                    <a:srgbClr val="000000">
                      <a:alpha val="43137"/>
                    </a:srgbClr>
                  </a:outerShdw>
                </a:effectLst>
                <a:latin typeface="Arial"/>
              </a:rPr>
              <a:t>Prowl + </a:t>
            </a:r>
            <a:r>
              <a:rPr lang="en-US" sz="1400" b="1" dirty="0">
                <a:solidFill>
                  <a:srgbClr val="FFFF00"/>
                </a:solidFill>
                <a:effectLst>
                  <a:outerShdw blurRad="38100" dist="38100" dir="2700000" algn="tl">
                    <a:srgbClr val="000000">
                      <a:alpha val="43137"/>
                    </a:srgbClr>
                  </a:outerShdw>
                </a:effectLst>
                <a:latin typeface="Arial"/>
              </a:rPr>
              <a:t>Valor</a:t>
            </a:r>
            <a:r>
              <a:rPr lang="en-US" sz="1400" dirty="0">
                <a:effectLst>
                  <a:outerShdw blurRad="38100" dist="38100" dir="2700000" algn="tl">
                    <a:srgbClr val="000000">
                      <a:alpha val="43137"/>
                    </a:srgbClr>
                  </a:outerShdw>
                </a:effectLst>
                <a:latin typeface="Arial"/>
              </a:rPr>
              <a:t> + Strongarm</a:t>
            </a:r>
            <a:endParaRPr lang="en-US" sz="1400" dirty="0">
              <a:solidFill>
                <a:srgbClr val="FFFF00"/>
              </a:solidFill>
              <a:effectLst>
                <a:outerShdw blurRad="38100" dist="38100" dir="2700000" algn="tl">
                  <a:srgbClr val="000000">
                    <a:alpha val="43137"/>
                  </a:srgbClr>
                </a:outerShdw>
              </a:effectLst>
              <a:latin typeface="Arial"/>
            </a:endParaRPr>
          </a:p>
          <a:p>
            <a:pPr algn="ctr" defTabSz="457200">
              <a:defRPr/>
            </a:pPr>
            <a:r>
              <a:rPr lang="en-US" sz="1400" b="1" dirty="0">
                <a:solidFill>
                  <a:schemeClr val="accent4">
                    <a:lumMod val="40000"/>
                    <a:lumOff val="60000"/>
                  </a:schemeClr>
                </a:solidFill>
                <a:effectLst>
                  <a:outerShdw blurRad="38100" dist="38100" dir="2700000" algn="tl">
                    <a:srgbClr val="000000">
                      <a:alpha val="43137"/>
                    </a:srgbClr>
                  </a:outerShdw>
                </a:effectLst>
                <a:latin typeface="Arial"/>
              </a:rPr>
              <a:t>POST (27 DAP)</a:t>
            </a:r>
          </a:p>
          <a:p>
            <a:pPr algn="ctr" defTabSz="457200">
              <a:defRPr/>
            </a:pPr>
            <a:r>
              <a:rPr lang="en-US" sz="1400" dirty="0">
                <a:solidFill>
                  <a:schemeClr val="accent4">
                    <a:lumMod val="40000"/>
                    <a:lumOff val="60000"/>
                  </a:schemeClr>
                </a:solidFill>
                <a:effectLst>
                  <a:outerShdw blurRad="38100" dist="38100" dir="2700000" algn="tl">
                    <a:srgbClr val="000000">
                      <a:alpha val="43137"/>
                    </a:srgbClr>
                  </a:outerShdw>
                </a:effectLst>
                <a:latin typeface="Arial"/>
              </a:rPr>
              <a:t>Cadre 2AS @ 4 oz/A </a:t>
            </a:r>
          </a:p>
          <a:p>
            <a:pPr algn="ctr" defTabSz="457200">
              <a:defRPr/>
            </a:pPr>
            <a:r>
              <a:rPr lang="en-US" sz="1400" dirty="0">
                <a:solidFill>
                  <a:schemeClr val="accent4">
                    <a:lumMod val="40000"/>
                    <a:lumOff val="60000"/>
                  </a:schemeClr>
                </a:solidFill>
                <a:effectLst>
                  <a:outerShdw blurRad="38100" dist="38100" dir="2700000" algn="tl">
                    <a:srgbClr val="000000">
                      <a:alpha val="43137"/>
                    </a:srgbClr>
                  </a:outerShdw>
                </a:effectLst>
                <a:latin typeface="Arial"/>
              </a:rPr>
              <a:t>2,4-DB 2SL @ 16 oz/A</a:t>
            </a:r>
          </a:p>
          <a:p>
            <a:pPr algn="ctr" defTabSz="457200">
              <a:defRPr/>
            </a:pPr>
            <a:r>
              <a:rPr lang="en-US" sz="1400" dirty="0">
                <a:solidFill>
                  <a:schemeClr val="accent4">
                    <a:lumMod val="40000"/>
                    <a:lumOff val="60000"/>
                  </a:schemeClr>
                </a:solidFill>
                <a:effectLst>
                  <a:outerShdw blurRad="38100" dist="38100" dir="2700000" algn="tl">
                    <a:srgbClr val="000000">
                      <a:alpha val="43137"/>
                    </a:srgbClr>
                  </a:outerShdw>
                </a:effectLst>
                <a:latin typeface="Arial"/>
              </a:rPr>
              <a:t>Dual Magnum 7.62EC @ 16 oz/A</a:t>
            </a:r>
          </a:p>
          <a:p>
            <a:pPr algn="ctr" defTabSz="457200">
              <a:defRPr/>
            </a:pPr>
            <a:endParaRPr lang="en-US" sz="1400" dirty="0">
              <a:latin typeface="Arial"/>
            </a:endParaRPr>
          </a:p>
        </p:txBody>
      </p:sp>
      <p:sp>
        <p:nvSpPr>
          <p:cNvPr id="23" name="TextBox 22">
            <a:extLst>
              <a:ext uri="{FF2B5EF4-FFF2-40B4-BE49-F238E27FC236}">
                <a16:creationId xmlns:a16="http://schemas.microsoft.com/office/drawing/2014/main" id="{F30FF0EA-C8FB-4F0D-90C4-308BC0BF160A}"/>
              </a:ext>
            </a:extLst>
          </p:cNvPr>
          <p:cNvSpPr txBox="1"/>
          <p:nvPr/>
        </p:nvSpPr>
        <p:spPr>
          <a:xfrm>
            <a:off x="8717968" y="5514721"/>
            <a:ext cx="2836034" cy="1600438"/>
          </a:xfrm>
          <a:prstGeom prst="rect">
            <a:avLst/>
          </a:prstGeom>
          <a:noFill/>
        </p:spPr>
        <p:txBody>
          <a:bodyPr wrap="none" rtlCol="0">
            <a:spAutoFit/>
          </a:bodyPr>
          <a:lstStyle/>
          <a:p>
            <a:pPr algn="ctr" defTabSz="457200">
              <a:defRPr/>
            </a:pPr>
            <a:r>
              <a:rPr lang="en-US" sz="1400" b="1" dirty="0">
                <a:effectLst>
                  <a:outerShdw blurRad="38100" dist="38100" dir="2700000" algn="tl">
                    <a:srgbClr val="000000">
                      <a:alpha val="43137"/>
                    </a:srgbClr>
                  </a:outerShdw>
                </a:effectLst>
                <a:latin typeface="Arial"/>
              </a:rPr>
              <a:t>PRE (1 DAP)</a:t>
            </a:r>
          </a:p>
          <a:p>
            <a:pPr algn="ctr" defTabSz="457200">
              <a:defRPr/>
            </a:pPr>
            <a:r>
              <a:rPr lang="en-US" sz="1400" dirty="0">
                <a:effectLst>
                  <a:outerShdw blurRad="38100" dist="38100" dir="2700000" algn="tl">
                    <a:srgbClr val="000000">
                      <a:alpha val="43137"/>
                    </a:srgbClr>
                  </a:outerShdw>
                </a:effectLst>
                <a:latin typeface="Arial"/>
              </a:rPr>
              <a:t>Prowl + </a:t>
            </a:r>
            <a:r>
              <a:rPr lang="en-US" sz="1400" b="1" dirty="0">
                <a:solidFill>
                  <a:srgbClr val="FFFF00"/>
                </a:solidFill>
                <a:effectLst>
                  <a:outerShdw blurRad="38100" dist="38100" dir="2700000" algn="tl">
                    <a:srgbClr val="000000">
                      <a:alpha val="43137"/>
                    </a:srgbClr>
                  </a:outerShdw>
                </a:effectLst>
                <a:latin typeface="Arial"/>
              </a:rPr>
              <a:t>Brake</a:t>
            </a:r>
            <a:r>
              <a:rPr lang="en-US" sz="1400" dirty="0">
                <a:effectLst>
                  <a:outerShdw blurRad="38100" dist="38100" dir="2700000" algn="tl">
                    <a:srgbClr val="000000">
                      <a:alpha val="43137"/>
                    </a:srgbClr>
                  </a:outerShdw>
                </a:effectLst>
                <a:latin typeface="Arial"/>
              </a:rPr>
              <a:t> + Strongarm</a:t>
            </a:r>
            <a:endParaRPr lang="en-US" sz="1400" dirty="0">
              <a:solidFill>
                <a:srgbClr val="FFFF00"/>
              </a:solidFill>
              <a:effectLst>
                <a:outerShdw blurRad="38100" dist="38100" dir="2700000" algn="tl">
                  <a:srgbClr val="000000">
                    <a:alpha val="43137"/>
                  </a:srgbClr>
                </a:outerShdw>
              </a:effectLst>
              <a:latin typeface="Arial"/>
            </a:endParaRPr>
          </a:p>
          <a:p>
            <a:pPr algn="ctr" defTabSz="457200">
              <a:defRPr/>
            </a:pPr>
            <a:r>
              <a:rPr lang="en-US" sz="1400" b="1" dirty="0">
                <a:solidFill>
                  <a:schemeClr val="accent4">
                    <a:lumMod val="40000"/>
                    <a:lumOff val="60000"/>
                  </a:schemeClr>
                </a:solidFill>
                <a:effectLst>
                  <a:outerShdw blurRad="38100" dist="38100" dir="2700000" algn="tl">
                    <a:srgbClr val="000000">
                      <a:alpha val="43137"/>
                    </a:srgbClr>
                  </a:outerShdw>
                </a:effectLst>
                <a:latin typeface="Arial"/>
              </a:rPr>
              <a:t>POST (27 DAP)</a:t>
            </a:r>
          </a:p>
          <a:p>
            <a:pPr algn="ctr" defTabSz="457200">
              <a:defRPr/>
            </a:pPr>
            <a:r>
              <a:rPr lang="en-US" sz="1400" dirty="0">
                <a:solidFill>
                  <a:schemeClr val="accent4">
                    <a:lumMod val="40000"/>
                    <a:lumOff val="60000"/>
                  </a:schemeClr>
                </a:solidFill>
                <a:effectLst>
                  <a:outerShdw blurRad="38100" dist="38100" dir="2700000" algn="tl">
                    <a:srgbClr val="000000">
                      <a:alpha val="43137"/>
                    </a:srgbClr>
                  </a:outerShdw>
                </a:effectLst>
                <a:latin typeface="Arial"/>
              </a:rPr>
              <a:t>Cadre 2AS @ 4 oz/A </a:t>
            </a:r>
          </a:p>
          <a:p>
            <a:pPr algn="ctr" defTabSz="457200">
              <a:defRPr/>
            </a:pPr>
            <a:r>
              <a:rPr lang="en-US" sz="1400" dirty="0">
                <a:solidFill>
                  <a:schemeClr val="accent4">
                    <a:lumMod val="40000"/>
                    <a:lumOff val="60000"/>
                  </a:schemeClr>
                </a:solidFill>
                <a:effectLst>
                  <a:outerShdw blurRad="38100" dist="38100" dir="2700000" algn="tl">
                    <a:srgbClr val="000000">
                      <a:alpha val="43137"/>
                    </a:srgbClr>
                  </a:outerShdw>
                </a:effectLst>
                <a:latin typeface="Arial"/>
              </a:rPr>
              <a:t>2,4-DB 2SL @ 16 oz/A</a:t>
            </a:r>
          </a:p>
          <a:p>
            <a:pPr algn="ctr" defTabSz="457200">
              <a:defRPr/>
            </a:pPr>
            <a:r>
              <a:rPr lang="en-US" sz="1400" dirty="0">
                <a:solidFill>
                  <a:schemeClr val="accent4">
                    <a:lumMod val="40000"/>
                    <a:lumOff val="60000"/>
                  </a:schemeClr>
                </a:solidFill>
                <a:effectLst>
                  <a:outerShdw blurRad="38100" dist="38100" dir="2700000" algn="tl">
                    <a:srgbClr val="000000">
                      <a:alpha val="43137"/>
                    </a:srgbClr>
                  </a:outerShdw>
                </a:effectLst>
                <a:latin typeface="Arial"/>
              </a:rPr>
              <a:t>Dual Magnum 7.62EC @ 16 oz/A</a:t>
            </a:r>
          </a:p>
          <a:p>
            <a:pPr algn="ctr" defTabSz="457200">
              <a:defRPr/>
            </a:pPr>
            <a:endParaRPr lang="en-US" sz="1400" dirty="0">
              <a:effectLst>
                <a:outerShdw blurRad="38100" dist="38100" dir="2700000" algn="tl">
                  <a:srgbClr val="000000">
                    <a:alpha val="43137"/>
                  </a:srgbClr>
                </a:outerShdw>
              </a:effectLst>
              <a:latin typeface="Arial"/>
            </a:endParaRPr>
          </a:p>
        </p:txBody>
      </p:sp>
    </p:spTree>
    <p:extLst>
      <p:ext uri="{BB962C8B-B14F-4D97-AF65-F5344CB8AC3E}">
        <p14:creationId xmlns:p14="http://schemas.microsoft.com/office/powerpoint/2010/main" val="828644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DFF9-7FA1-40D9-9795-83A49C6A268D}"/>
              </a:ext>
            </a:extLst>
          </p:cNvPr>
          <p:cNvSpPr>
            <a:spLocks noGrp="1"/>
          </p:cNvSpPr>
          <p:nvPr>
            <p:ph type="title"/>
          </p:nvPr>
        </p:nvSpPr>
        <p:spPr>
          <a:xfrm>
            <a:off x="0" y="1"/>
            <a:ext cx="12192000" cy="1123950"/>
          </a:xfrm>
          <a:solidFill>
            <a:schemeClr val="tx1">
              <a:lumMod val="85000"/>
            </a:schemeClr>
          </a:solidFill>
        </p:spPr>
        <p:txBody>
          <a:bodyPr>
            <a:normAutofit/>
          </a:bodyPr>
          <a:lstStyle/>
          <a:p>
            <a:pPr algn="ctr"/>
            <a:r>
              <a:rPr lang="en-US" sz="5400" b="1" dirty="0">
                <a:solidFill>
                  <a:srgbClr val="002060"/>
                </a:solidFill>
                <a:effectLst>
                  <a:outerShdw blurRad="50800" dist="38100" dir="2700000" algn="tl" rotWithShape="0">
                    <a:prstClr val="black">
                      <a:alpha val="40000"/>
                    </a:prstClr>
                  </a:outerShdw>
                </a:effectLst>
              </a:rPr>
              <a:t>UGA History with Brake®</a:t>
            </a:r>
          </a:p>
        </p:txBody>
      </p:sp>
      <p:sp>
        <p:nvSpPr>
          <p:cNvPr id="12" name="Content Placeholder 11">
            <a:extLst>
              <a:ext uri="{FF2B5EF4-FFF2-40B4-BE49-F238E27FC236}">
                <a16:creationId xmlns:a16="http://schemas.microsoft.com/office/drawing/2014/main" id="{789B3E08-8BFC-44AC-B02A-284EFD460B3F}"/>
              </a:ext>
            </a:extLst>
          </p:cNvPr>
          <p:cNvSpPr>
            <a:spLocks noGrp="1"/>
          </p:cNvSpPr>
          <p:nvPr>
            <p:ph idx="1"/>
          </p:nvPr>
        </p:nvSpPr>
        <p:spPr>
          <a:xfrm>
            <a:off x="347169" y="1371605"/>
            <a:ext cx="7520482" cy="5191115"/>
          </a:xfrm>
        </p:spPr>
        <p:txBody>
          <a:bodyPr>
            <a:normAutofit fontScale="85000" lnSpcReduction="20000"/>
          </a:bodyPr>
          <a:lstStyle/>
          <a:p>
            <a:pPr marL="342900" lvl="1" indent="-342900"/>
            <a:r>
              <a:rPr lang="en-US" sz="3300" dirty="0" err="1">
                <a:solidFill>
                  <a:schemeClr val="accent4">
                    <a:lumMod val="40000"/>
                    <a:lumOff val="60000"/>
                  </a:schemeClr>
                </a:solidFill>
                <a:effectLst>
                  <a:outerShdw blurRad="38100" dist="38100" dir="2700000" algn="tl">
                    <a:srgbClr val="000000">
                      <a:alpha val="43137"/>
                    </a:srgbClr>
                  </a:outerShdw>
                </a:effectLst>
              </a:rPr>
              <a:t>SePRO</a:t>
            </a:r>
            <a:r>
              <a:rPr lang="en-US" sz="3300" dirty="0">
                <a:solidFill>
                  <a:schemeClr val="accent4">
                    <a:lumMod val="40000"/>
                    <a:lumOff val="60000"/>
                  </a:schemeClr>
                </a:solidFill>
                <a:effectLst>
                  <a:outerShdw blurRad="38100" dist="38100" dir="2700000" algn="tl">
                    <a:srgbClr val="000000">
                      <a:alpha val="43137"/>
                    </a:srgbClr>
                  </a:outerShdw>
                </a:effectLst>
              </a:rPr>
              <a:t> Ag</a:t>
            </a:r>
          </a:p>
          <a:p>
            <a:pPr marL="800100" lvl="2" indent="-342900"/>
            <a:r>
              <a:rPr lang="en-US" sz="2800" dirty="0">
                <a:effectLst>
                  <a:outerShdw blurRad="38100" dist="38100" dir="2700000" algn="tl">
                    <a:srgbClr val="000000">
                      <a:alpha val="43137"/>
                    </a:srgbClr>
                  </a:outerShdw>
                </a:effectLst>
              </a:rPr>
              <a:t>WSSA #12, PDS-inhibitor herbicide</a:t>
            </a:r>
          </a:p>
          <a:p>
            <a:pPr marL="800100" lvl="3" indent="-342900"/>
            <a:r>
              <a:rPr lang="en-US" sz="2800" dirty="0">
                <a:effectLst>
                  <a:outerShdw blurRad="38100" dist="38100" dir="2700000" algn="tl">
                    <a:srgbClr val="000000">
                      <a:alpha val="43137"/>
                    </a:srgbClr>
                  </a:outerShdw>
                </a:effectLst>
              </a:rPr>
              <a:t>Bleaching / Necrosis / Plant Death</a:t>
            </a:r>
          </a:p>
          <a:p>
            <a:pPr marL="800100" lvl="3" indent="-342900"/>
            <a:r>
              <a:rPr lang="en-US" sz="2800" dirty="0">
                <a:effectLst>
                  <a:outerShdw blurRad="38100" dist="38100" dir="2700000" algn="tl">
                    <a:srgbClr val="000000">
                      <a:alpha val="43137"/>
                    </a:srgbClr>
                  </a:outerShdw>
                </a:effectLst>
              </a:rPr>
              <a:t>Requires water for activation</a:t>
            </a:r>
          </a:p>
          <a:p>
            <a:pPr marL="800100" lvl="3" indent="-342900"/>
            <a:r>
              <a:rPr lang="en-US" sz="2800" dirty="0">
                <a:effectLst>
                  <a:outerShdw blurRad="38100" dist="38100" dir="2700000" algn="tl">
                    <a:srgbClr val="000000">
                      <a:alpha val="43137"/>
                    </a:srgbClr>
                  </a:outerShdw>
                </a:effectLst>
              </a:rPr>
              <a:t>Small seeded broadleaves &amp; grasses</a:t>
            </a:r>
          </a:p>
          <a:p>
            <a:pPr marL="342900" lvl="2" indent="-342900"/>
            <a:endParaRPr lang="en-US" sz="2800" dirty="0">
              <a:effectLst>
                <a:outerShdw blurRad="38100" dist="38100" dir="2700000" algn="tl">
                  <a:srgbClr val="000000">
                    <a:alpha val="43137"/>
                  </a:srgbClr>
                </a:outerShdw>
              </a:effectLst>
            </a:endParaRPr>
          </a:p>
          <a:p>
            <a:pPr marL="342900" lvl="1" indent="-342900"/>
            <a:r>
              <a:rPr lang="en-US" sz="3300" dirty="0">
                <a:solidFill>
                  <a:schemeClr val="accent4">
                    <a:lumMod val="40000"/>
                    <a:lumOff val="60000"/>
                  </a:schemeClr>
                </a:solidFill>
                <a:effectLst>
                  <a:outerShdw blurRad="38100" dist="38100" dir="2700000" algn="tl">
                    <a:srgbClr val="000000">
                      <a:alpha val="43137"/>
                    </a:srgbClr>
                  </a:outerShdw>
                </a:effectLst>
              </a:rPr>
              <a:t>Section 18 for Brake in Peanut</a:t>
            </a:r>
          </a:p>
          <a:p>
            <a:pPr marL="800100" lvl="2" indent="-342900"/>
            <a:r>
              <a:rPr lang="en-US" sz="2800" dirty="0">
                <a:effectLst>
                  <a:outerShdw blurRad="38100" dist="38100" dir="2700000" algn="tl">
                    <a:srgbClr val="000000">
                      <a:alpha val="43137"/>
                    </a:srgbClr>
                  </a:outerShdw>
                </a:effectLst>
              </a:rPr>
              <a:t>AL, MS, AR</a:t>
            </a:r>
          </a:p>
          <a:p>
            <a:pPr marL="800100" lvl="2" indent="-342900"/>
            <a:r>
              <a:rPr lang="en-US" sz="2800" dirty="0">
                <a:effectLst>
                  <a:outerShdw blurRad="38100" dist="38100" dir="2700000" algn="tl">
                    <a:srgbClr val="000000">
                      <a:alpha val="43137"/>
                    </a:srgbClr>
                  </a:outerShdw>
                </a:effectLst>
              </a:rPr>
              <a:t>Full Registration for Peanut Belt coming</a:t>
            </a:r>
          </a:p>
          <a:p>
            <a:pPr marL="342900" lvl="1" indent="-342900"/>
            <a:endParaRPr lang="en-US" sz="3200" dirty="0">
              <a:solidFill>
                <a:schemeClr val="accent4">
                  <a:lumMod val="40000"/>
                  <a:lumOff val="60000"/>
                </a:schemeClr>
              </a:solidFill>
              <a:effectLst>
                <a:outerShdw blurRad="38100" dist="38100" dir="2700000" algn="tl">
                  <a:srgbClr val="000000">
                    <a:alpha val="43137"/>
                  </a:srgbClr>
                </a:outerShdw>
              </a:effectLst>
            </a:endParaRPr>
          </a:p>
          <a:p>
            <a:pPr marL="342900" lvl="1" indent="-342900"/>
            <a:r>
              <a:rPr lang="en-US" sz="3300" dirty="0">
                <a:solidFill>
                  <a:schemeClr val="accent4">
                    <a:lumMod val="40000"/>
                    <a:lumOff val="60000"/>
                  </a:schemeClr>
                </a:solidFill>
                <a:effectLst>
                  <a:outerShdw blurRad="38100" dist="38100" dir="2700000" algn="tl">
                    <a:srgbClr val="000000">
                      <a:alpha val="43137"/>
                    </a:srgbClr>
                  </a:outerShdw>
                </a:effectLst>
              </a:rPr>
              <a:t>Cotton: PRE @ 16 </a:t>
            </a:r>
            <a:r>
              <a:rPr lang="en-US" sz="3300" dirty="0" err="1">
                <a:solidFill>
                  <a:schemeClr val="accent4">
                    <a:lumMod val="40000"/>
                    <a:lumOff val="60000"/>
                  </a:schemeClr>
                </a:solidFill>
                <a:effectLst>
                  <a:outerShdw blurRad="38100" dist="38100" dir="2700000" algn="tl">
                    <a:srgbClr val="000000">
                      <a:alpha val="43137"/>
                    </a:srgbClr>
                  </a:outerShdw>
                </a:effectLst>
              </a:rPr>
              <a:t>fl</a:t>
            </a:r>
            <a:r>
              <a:rPr lang="en-US" sz="3300" dirty="0">
                <a:solidFill>
                  <a:schemeClr val="accent4">
                    <a:lumMod val="40000"/>
                    <a:lumOff val="60000"/>
                  </a:schemeClr>
                </a:solidFill>
                <a:effectLst>
                  <a:outerShdw blurRad="38100" dist="38100" dir="2700000" algn="tl">
                    <a:srgbClr val="000000">
                      <a:alpha val="43137"/>
                    </a:srgbClr>
                  </a:outerShdw>
                </a:effectLst>
              </a:rPr>
              <a:t> oz/A</a:t>
            </a:r>
          </a:p>
          <a:p>
            <a:pPr marL="800100" lvl="3" indent="-342900"/>
            <a:r>
              <a:rPr lang="en-US" sz="2800" dirty="0">
                <a:effectLst>
                  <a:outerShdw blurRad="38100" dist="38100" dir="2700000" algn="tl">
                    <a:srgbClr val="000000">
                      <a:alpha val="43137"/>
                    </a:srgbClr>
                  </a:outerShdw>
                </a:effectLst>
              </a:rPr>
              <a:t>Too injurious on light soils for Peanut</a:t>
            </a:r>
          </a:p>
          <a:p>
            <a:pPr marL="800100" lvl="3" indent="-342900"/>
            <a:r>
              <a:rPr lang="en-US" sz="2800" dirty="0">
                <a:effectLst>
                  <a:outerShdw blurRad="38100" dist="38100" dir="2700000" algn="tl">
                    <a:srgbClr val="000000">
                      <a:alpha val="43137"/>
                    </a:srgbClr>
                  </a:outerShdw>
                </a:effectLst>
              </a:rPr>
              <a:t>Soil OM dependent – Midsouth can tolerate</a:t>
            </a:r>
            <a:endParaRPr lang="en-US" sz="3000" dirty="0">
              <a:effectLst>
                <a:outerShdw blurRad="38100" dist="38100" dir="2700000" algn="tl">
                  <a:srgbClr val="000000">
                    <a:alpha val="43137"/>
                  </a:srgbClr>
                </a:outerShdw>
              </a:effectLst>
            </a:endParaRPr>
          </a:p>
          <a:p>
            <a:pPr marL="800100" lvl="2" indent="-342900"/>
            <a:r>
              <a:rPr lang="en-US" sz="2900" u="sng" dirty="0">
                <a:solidFill>
                  <a:srgbClr val="FFFF00"/>
                </a:solidFill>
                <a:effectLst>
                  <a:outerShdw blurRad="38100" dist="38100" dir="2700000" algn="tl">
                    <a:srgbClr val="000000">
                      <a:alpha val="43137"/>
                    </a:srgbClr>
                  </a:outerShdw>
                </a:effectLst>
              </a:rPr>
              <a:t>$170/gal ~ $21.25/A</a:t>
            </a:r>
          </a:p>
          <a:p>
            <a:endParaRPr lang="en-US" dirty="0"/>
          </a:p>
        </p:txBody>
      </p:sp>
      <p:cxnSp>
        <p:nvCxnSpPr>
          <p:cNvPr id="5" name="Straight Connector 4">
            <a:extLst>
              <a:ext uri="{FF2B5EF4-FFF2-40B4-BE49-F238E27FC236}">
                <a16:creationId xmlns:a16="http://schemas.microsoft.com/office/drawing/2014/main" id="{C00E9AC4-7D75-41D5-804D-61B0BEC5FFCB}"/>
              </a:ext>
            </a:extLst>
          </p:cNvPr>
          <p:cNvCxnSpPr>
            <a:cxnSpLocks/>
          </p:cNvCxnSpPr>
          <p:nvPr/>
        </p:nvCxnSpPr>
        <p:spPr>
          <a:xfrm>
            <a:off x="0" y="1123950"/>
            <a:ext cx="12192000"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10" name="Picture 4" descr="AgFax Southeast Cotton">
            <a:extLst>
              <a:ext uri="{FF2B5EF4-FFF2-40B4-BE49-F238E27FC236}">
                <a16:creationId xmlns:a16="http://schemas.microsoft.com/office/drawing/2014/main" id="{B465EF46-C06E-47AF-9F1E-A0C13EF3A9A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39631" y="4278583"/>
            <a:ext cx="3505200" cy="18840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gBiome Innovations and SePRO Enter Commercial Business Partnership">
            <a:extLst>
              <a:ext uri="{FF2B5EF4-FFF2-40B4-BE49-F238E27FC236}">
                <a16:creationId xmlns:a16="http://schemas.microsoft.com/office/drawing/2014/main" id="{96416E99-8269-46BA-BE71-76B8FFC5EF5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39631" y="2350804"/>
            <a:ext cx="3505200" cy="1304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333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DFF9-7FA1-40D9-9795-83A49C6A268D}"/>
              </a:ext>
            </a:extLst>
          </p:cNvPr>
          <p:cNvSpPr>
            <a:spLocks noGrp="1"/>
          </p:cNvSpPr>
          <p:nvPr>
            <p:ph type="title"/>
          </p:nvPr>
        </p:nvSpPr>
        <p:spPr>
          <a:xfrm>
            <a:off x="0" y="2"/>
            <a:ext cx="12192000" cy="1123948"/>
          </a:xfrm>
          <a:solidFill>
            <a:schemeClr val="tx1">
              <a:lumMod val="85000"/>
            </a:schemeClr>
          </a:solidFill>
        </p:spPr>
        <p:txBody>
          <a:bodyPr>
            <a:normAutofit/>
          </a:bodyPr>
          <a:lstStyle/>
          <a:p>
            <a:pPr algn="ctr"/>
            <a:r>
              <a:rPr lang="en-US" sz="5400" b="1" dirty="0">
                <a:solidFill>
                  <a:srgbClr val="002060"/>
                </a:solidFill>
                <a:effectLst>
                  <a:outerShdw blurRad="50800" dist="38100" dir="2700000" algn="tl" rotWithShape="0">
                    <a:prstClr val="black">
                      <a:alpha val="40000"/>
                    </a:prstClr>
                  </a:outerShdw>
                </a:effectLst>
              </a:rPr>
              <a:t>Peanut Weed Control - 2022</a:t>
            </a:r>
          </a:p>
        </p:txBody>
      </p:sp>
      <p:cxnSp>
        <p:nvCxnSpPr>
          <p:cNvPr id="5" name="Straight Connector 4">
            <a:extLst>
              <a:ext uri="{FF2B5EF4-FFF2-40B4-BE49-F238E27FC236}">
                <a16:creationId xmlns:a16="http://schemas.microsoft.com/office/drawing/2014/main" id="{C00E9AC4-7D75-41D5-804D-61B0BEC5FFCB}"/>
              </a:ext>
            </a:extLst>
          </p:cNvPr>
          <p:cNvCxnSpPr>
            <a:cxnSpLocks/>
          </p:cNvCxnSpPr>
          <p:nvPr/>
        </p:nvCxnSpPr>
        <p:spPr>
          <a:xfrm>
            <a:off x="0" y="1123950"/>
            <a:ext cx="12192000"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6032AA7-714D-4006-AF50-3B52D4F382DF}"/>
              </a:ext>
            </a:extLst>
          </p:cNvPr>
          <p:cNvSpPr txBox="1"/>
          <p:nvPr/>
        </p:nvSpPr>
        <p:spPr>
          <a:xfrm>
            <a:off x="0" y="5903893"/>
            <a:ext cx="2141614" cy="954107"/>
          </a:xfrm>
          <a:prstGeom prst="rect">
            <a:avLst/>
          </a:prstGeom>
          <a:noFill/>
        </p:spPr>
        <p:txBody>
          <a:bodyPr wrap="square" rtlCol="0">
            <a:spAutoFit/>
          </a:bodyPr>
          <a:lstStyle/>
          <a:p>
            <a:pPr defTabSz="457200">
              <a:defRPr/>
            </a:pPr>
            <a:r>
              <a:rPr lang="en-US" sz="1400" i="1" dirty="0">
                <a:effectLst>
                  <a:outerShdw blurRad="38100" dist="38100" dir="2700000" algn="tl">
                    <a:srgbClr val="000000">
                      <a:alpha val="43137"/>
                    </a:srgbClr>
                  </a:outerShdw>
                </a:effectLst>
                <a:latin typeface="Arial"/>
              </a:rPr>
              <a:t>PE-04-22</a:t>
            </a:r>
          </a:p>
          <a:p>
            <a:pPr defTabSz="457200">
              <a:defRPr/>
            </a:pPr>
            <a:r>
              <a:rPr lang="en-US" sz="1400" i="1" dirty="0">
                <a:effectLst>
                  <a:outerShdw blurRad="38100" dist="38100" dir="2700000" algn="tl">
                    <a:srgbClr val="000000">
                      <a:alpha val="43137"/>
                    </a:srgbClr>
                  </a:outerShdw>
                </a:effectLst>
                <a:latin typeface="Arial"/>
              </a:rPr>
              <a:t>July 6</a:t>
            </a:r>
          </a:p>
          <a:p>
            <a:pPr defTabSz="457200">
              <a:defRPr/>
            </a:pPr>
            <a:r>
              <a:rPr lang="en-US" sz="1400" i="1" dirty="0">
                <a:effectLst>
                  <a:outerShdw blurRad="38100" dist="38100" dir="2700000" algn="tl">
                    <a:srgbClr val="000000">
                      <a:alpha val="43137"/>
                    </a:srgbClr>
                  </a:outerShdw>
                </a:effectLst>
                <a:latin typeface="Arial"/>
              </a:rPr>
              <a:t>70 DAP</a:t>
            </a:r>
          </a:p>
          <a:p>
            <a:pPr defTabSz="457200">
              <a:defRPr/>
            </a:pPr>
            <a:r>
              <a:rPr lang="en-US" sz="1400" i="1" dirty="0">
                <a:effectLst>
                  <a:outerShdw blurRad="38100" dist="38100" dir="2700000" algn="tl">
                    <a:srgbClr val="000000">
                      <a:alpha val="43137"/>
                    </a:srgbClr>
                  </a:outerShdw>
                </a:effectLst>
                <a:latin typeface="Arial"/>
              </a:rPr>
              <a:t>Rep 2</a:t>
            </a:r>
          </a:p>
        </p:txBody>
      </p:sp>
      <p:sp>
        <p:nvSpPr>
          <p:cNvPr id="7" name="TextBox 6">
            <a:extLst>
              <a:ext uri="{FF2B5EF4-FFF2-40B4-BE49-F238E27FC236}">
                <a16:creationId xmlns:a16="http://schemas.microsoft.com/office/drawing/2014/main" id="{E0A1D07D-ABA8-40CF-B537-0193E6E4AB49}"/>
              </a:ext>
            </a:extLst>
          </p:cNvPr>
          <p:cNvSpPr txBox="1"/>
          <p:nvPr/>
        </p:nvSpPr>
        <p:spPr>
          <a:xfrm>
            <a:off x="1800747" y="5383212"/>
            <a:ext cx="659155" cy="369332"/>
          </a:xfrm>
          <a:prstGeom prst="rect">
            <a:avLst/>
          </a:prstGeom>
          <a:noFill/>
        </p:spPr>
        <p:txBody>
          <a:bodyPr wrap="none" rtlCol="0">
            <a:spAutoFit/>
          </a:bodyPr>
          <a:lstStyle/>
          <a:p>
            <a:pPr defTabSz="457200">
              <a:defRPr/>
            </a:pPr>
            <a:r>
              <a:rPr lang="en-US" dirty="0">
                <a:effectLst>
                  <a:outerShdw blurRad="38100" dist="38100" dir="2700000" algn="tl">
                    <a:srgbClr val="000000">
                      <a:alpha val="43137"/>
                    </a:srgbClr>
                  </a:outerShdw>
                </a:effectLst>
                <a:latin typeface="Arial"/>
              </a:rPr>
              <a:t>NTC</a:t>
            </a:r>
          </a:p>
        </p:txBody>
      </p:sp>
      <p:pic>
        <p:nvPicPr>
          <p:cNvPr id="10" name="Picture 9">
            <a:extLst>
              <a:ext uri="{FF2B5EF4-FFF2-40B4-BE49-F238E27FC236}">
                <a16:creationId xmlns:a16="http://schemas.microsoft.com/office/drawing/2014/main" id="{A6267986-6A45-483D-AB66-2133624F9A9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257798" y="1737132"/>
            <a:ext cx="3744213" cy="3630169"/>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80E3043F-D47E-4499-986F-A88B4D55A7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4223894" y="1740609"/>
            <a:ext cx="3744213" cy="3630168"/>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8C50D043-F596-4D59-8777-F017E2A2D3E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a:off x="8189150" y="1737131"/>
            <a:ext cx="3744215" cy="3630168"/>
          </a:xfrm>
          <a:prstGeom prst="rect">
            <a:avLst/>
          </a:prstGeom>
          <a:ln>
            <a:noFill/>
          </a:ln>
          <a:effectLst>
            <a:outerShdw blurRad="190500" algn="tl" rotWithShape="0">
              <a:srgbClr val="000000">
                <a:alpha val="70000"/>
              </a:srgbClr>
            </a:outerShdw>
          </a:effectLst>
        </p:spPr>
      </p:pic>
      <p:sp>
        <p:nvSpPr>
          <p:cNvPr id="17" name="TextBox 16">
            <a:extLst>
              <a:ext uri="{FF2B5EF4-FFF2-40B4-BE49-F238E27FC236}">
                <a16:creationId xmlns:a16="http://schemas.microsoft.com/office/drawing/2014/main" id="{FBAB077E-C920-4A92-939C-DD6AA8384ECB}"/>
              </a:ext>
            </a:extLst>
          </p:cNvPr>
          <p:cNvSpPr txBox="1"/>
          <p:nvPr/>
        </p:nvSpPr>
        <p:spPr>
          <a:xfrm>
            <a:off x="0" y="1140419"/>
            <a:ext cx="12192000" cy="523220"/>
          </a:xfrm>
          <a:prstGeom prst="rect">
            <a:avLst/>
          </a:prstGeom>
          <a:noFill/>
        </p:spPr>
        <p:txBody>
          <a:bodyPr wrap="square" rtlCol="0">
            <a:spAutoFit/>
          </a:bodyPr>
          <a:lstStyle/>
          <a:p>
            <a:r>
              <a:rPr lang="en-US" sz="2800" i="1" dirty="0">
                <a:effectLst>
                  <a:outerShdw blurRad="38100" dist="38100" dir="2700000" algn="tl">
                    <a:srgbClr val="000000">
                      <a:alpha val="43137"/>
                    </a:srgbClr>
                  </a:outerShdw>
                </a:effectLst>
              </a:rPr>
              <a:t>Valor + Strongarm vs. Brake + Strongarm</a:t>
            </a:r>
          </a:p>
        </p:txBody>
      </p:sp>
      <p:sp>
        <p:nvSpPr>
          <p:cNvPr id="18" name="TextBox 17">
            <a:extLst>
              <a:ext uri="{FF2B5EF4-FFF2-40B4-BE49-F238E27FC236}">
                <a16:creationId xmlns:a16="http://schemas.microsoft.com/office/drawing/2014/main" id="{92678281-78D0-48FA-A20D-34AEDA8D5E7E}"/>
              </a:ext>
            </a:extLst>
          </p:cNvPr>
          <p:cNvSpPr txBox="1"/>
          <p:nvPr/>
        </p:nvSpPr>
        <p:spPr>
          <a:xfrm>
            <a:off x="4640620" y="5414368"/>
            <a:ext cx="2836033" cy="1600438"/>
          </a:xfrm>
          <a:prstGeom prst="rect">
            <a:avLst/>
          </a:prstGeom>
          <a:noFill/>
        </p:spPr>
        <p:txBody>
          <a:bodyPr wrap="none" rtlCol="0">
            <a:spAutoFit/>
          </a:bodyPr>
          <a:lstStyle/>
          <a:p>
            <a:pPr algn="ctr" defTabSz="457200">
              <a:defRPr/>
            </a:pPr>
            <a:r>
              <a:rPr lang="en-US" sz="1400" b="1" dirty="0">
                <a:effectLst>
                  <a:outerShdw blurRad="38100" dist="38100" dir="2700000" algn="tl">
                    <a:srgbClr val="000000">
                      <a:alpha val="43137"/>
                    </a:srgbClr>
                  </a:outerShdw>
                </a:effectLst>
                <a:latin typeface="Arial"/>
              </a:rPr>
              <a:t>PRE (1 DAP)</a:t>
            </a:r>
          </a:p>
          <a:p>
            <a:pPr algn="ctr" defTabSz="457200">
              <a:defRPr/>
            </a:pPr>
            <a:r>
              <a:rPr lang="en-US" sz="1400" dirty="0">
                <a:effectLst>
                  <a:outerShdw blurRad="38100" dist="38100" dir="2700000" algn="tl">
                    <a:srgbClr val="000000">
                      <a:alpha val="43137"/>
                    </a:srgbClr>
                  </a:outerShdw>
                </a:effectLst>
                <a:latin typeface="Arial"/>
              </a:rPr>
              <a:t>Prowl + </a:t>
            </a:r>
            <a:r>
              <a:rPr lang="en-US" sz="1400" b="1" dirty="0">
                <a:solidFill>
                  <a:srgbClr val="FFFF00"/>
                </a:solidFill>
                <a:effectLst>
                  <a:outerShdw blurRad="38100" dist="38100" dir="2700000" algn="tl">
                    <a:srgbClr val="000000">
                      <a:alpha val="43137"/>
                    </a:srgbClr>
                  </a:outerShdw>
                </a:effectLst>
                <a:latin typeface="Arial"/>
              </a:rPr>
              <a:t>Valor</a:t>
            </a:r>
            <a:r>
              <a:rPr lang="en-US" sz="1400" dirty="0">
                <a:effectLst>
                  <a:outerShdw blurRad="38100" dist="38100" dir="2700000" algn="tl">
                    <a:srgbClr val="000000">
                      <a:alpha val="43137"/>
                    </a:srgbClr>
                  </a:outerShdw>
                </a:effectLst>
                <a:latin typeface="Arial"/>
              </a:rPr>
              <a:t> + Strongarm</a:t>
            </a:r>
            <a:endParaRPr lang="en-US" sz="1400" dirty="0">
              <a:solidFill>
                <a:srgbClr val="FFFF00"/>
              </a:solidFill>
              <a:effectLst>
                <a:outerShdw blurRad="38100" dist="38100" dir="2700000" algn="tl">
                  <a:srgbClr val="000000">
                    <a:alpha val="43137"/>
                  </a:srgbClr>
                </a:outerShdw>
              </a:effectLst>
              <a:latin typeface="Arial"/>
            </a:endParaRPr>
          </a:p>
          <a:p>
            <a:pPr algn="ctr" defTabSz="457200">
              <a:defRPr/>
            </a:pPr>
            <a:r>
              <a:rPr lang="en-US" sz="1400" b="1" dirty="0">
                <a:solidFill>
                  <a:schemeClr val="accent4">
                    <a:lumMod val="40000"/>
                    <a:lumOff val="60000"/>
                  </a:schemeClr>
                </a:solidFill>
                <a:effectLst>
                  <a:outerShdw blurRad="38100" dist="38100" dir="2700000" algn="tl">
                    <a:srgbClr val="000000">
                      <a:alpha val="43137"/>
                    </a:srgbClr>
                  </a:outerShdw>
                </a:effectLst>
                <a:latin typeface="Arial"/>
              </a:rPr>
              <a:t>POST (27 DAP)</a:t>
            </a:r>
          </a:p>
          <a:p>
            <a:pPr algn="ctr" defTabSz="457200">
              <a:defRPr/>
            </a:pPr>
            <a:r>
              <a:rPr lang="en-US" sz="1400" dirty="0">
                <a:solidFill>
                  <a:schemeClr val="accent4">
                    <a:lumMod val="40000"/>
                    <a:lumOff val="60000"/>
                  </a:schemeClr>
                </a:solidFill>
                <a:effectLst>
                  <a:outerShdw blurRad="38100" dist="38100" dir="2700000" algn="tl">
                    <a:srgbClr val="000000">
                      <a:alpha val="43137"/>
                    </a:srgbClr>
                  </a:outerShdw>
                </a:effectLst>
                <a:latin typeface="Arial"/>
              </a:rPr>
              <a:t>Cadre 2AS @ 4 oz/A </a:t>
            </a:r>
          </a:p>
          <a:p>
            <a:pPr algn="ctr" defTabSz="457200">
              <a:defRPr/>
            </a:pPr>
            <a:r>
              <a:rPr lang="en-US" sz="1400" dirty="0">
                <a:solidFill>
                  <a:schemeClr val="accent4">
                    <a:lumMod val="40000"/>
                    <a:lumOff val="60000"/>
                  </a:schemeClr>
                </a:solidFill>
                <a:effectLst>
                  <a:outerShdw blurRad="38100" dist="38100" dir="2700000" algn="tl">
                    <a:srgbClr val="000000">
                      <a:alpha val="43137"/>
                    </a:srgbClr>
                  </a:outerShdw>
                </a:effectLst>
                <a:latin typeface="Arial"/>
              </a:rPr>
              <a:t>2,4-DB 2SL @ 16 oz/A</a:t>
            </a:r>
          </a:p>
          <a:p>
            <a:pPr algn="ctr" defTabSz="457200">
              <a:defRPr/>
            </a:pPr>
            <a:r>
              <a:rPr lang="en-US" sz="1400" dirty="0">
                <a:solidFill>
                  <a:schemeClr val="accent4">
                    <a:lumMod val="40000"/>
                    <a:lumOff val="60000"/>
                  </a:schemeClr>
                </a:solidFill>
                <a:effectLst>
                  <a:outerShdw blurRad="38100" dist="38100" dir="2700000" algn="tl">
                    <a:srgbClr val="000000">
                      <a:alpha val="43137"/>
                    </a:srgbClr>
                  </a:outerShdw>
                </a:effectLst>
                <a:latin typeface="Arial"/>
              </a:rPr>
              <a:t>Dual Magnum 7.62EC @ 16 oz/A</a:t>
            </a:r>
          </a:p>
          <a:p>
            <a:pPr algn="ctr" defTabSz="457200">
              <a:defRPr/>
            </a:pPr>
            <a:endParaRPr lang="en-US" sz="1400" dirty="0">
              <a:latin typeface="Arial"/>
            </a:endParaRPr>
          </a:p>
        </p:txBody>
      </p:sp>
      <p:sp>
        <p:nvSpPr>
          <p:cNvPr id="19" name="TextBox 18">
            <a:extLst>
              <a:ext uri="{FF2B5EF4-FFF2-40B4-BE49-F238E27FC236}">
                <a16:creationId xmlns:a16="http://schemas.microsoft.com/office/drawing/2014/main" id="{8C49ACB0-1D20-4F07-BD4B-7E14E7C6A43C}"/>
              </a:ext>
            </a:extLst>
          </p:cNvPr>
          <p:cNvSpPr txBox="1"/>
          <p:nvPr/>
        </p:nvSpPr>
        <p:spPr>
          <a:xfrm>
            <a:off x="8680605" y="5461033"/>
            <a:ext cx="2836034" cy="1600438"/>
          </a:xfrm>
          <a:prstGeom prst="rect">
            <a:avLst/>
          </a:prstGeom>
          <a:noFill/>
        </p:spPr>
        <p:txBody>
          <a:bodyPr wrap="none" rtlCol="0">
            <a:spAutoFit/>
          </a:bodyPr>
          <a:lstStyle/>
          <a:p>
            <a:pPr algn="ctr" defTabSz="457200">
              <a:defRPr/>
            </a:pPr>
            <a:r>
              <a:rPr lang="en-US" sz="1400" b="1" dirty="0">
                <a:effectLst>
                  <a:outerShdw blurRad="38100" dist="38100" dir="2700000" algn="tl">
                    <a:srgbClr val="000000">
                      <a:alpha val="43137"/>
                    </a:srgbClr>
                  </a:outerShdw>
                </a:effectLst>
                <a:latin typeface="Arial"/>
              </a:rPr>
              <a:t>PRE (1 DAP)</a:t>
            </a:r>
          </a:p>
          <a:p>
            <a:pPr algn="ctr" defTabSz="457200">
              <a:defRPr/>
            </a:pPr>
            <a:r>
              <a:rPr lang="en-US" sz="1400" dirty="0">
                <a:effectLst>
                  <a:outerShdw blurRad="38100" dist="38100" dir="2700000" algn="tl">
                    <a:srgbClr val="000000">
                      <a:alpha val="43137"/>
                    </a:srgbClr>
                  </a:outerShdw>
                </a:effectLst>
                <a:latin typeface="Arial"/>
              </a:rPr>
              <a:t>Prowl + </a:t>
            </a:r>
            <a:r>
              <a:rPr lang="en-US" sz="1400" b="1" dirty="0">
                <a:solidFill>
                  <a:srgbClr val="FFFF00"/>
                </a:solidFill>
                <a:effectLst>
                  <a:outerShdw blurRad="38100" dist="38100" dir="2700000" algn="tl">
                    <a:srgbClr val="000000">
                      <a:alpha val="43137"/>
                    </a:srgbClr>
                  </a:outerShdw>
                </a:effectLst>
                <a:latin typeface="Arial"/>
              </a:rPr>
              <a:t>Brake</a:t>
            </a:r>
            <a:r>
              <a:rPr lang="en-US" sz="1400" dirty="0">
                <a:effectLst>
                  <a:outerShdw blurRad="38100" dist="38100" dir="2700000" algn="tl">
                    <a:srgbClr val="000000">
                      <a:alpha val="43137"/>
                    </a:srgbClr>
                  </a:outerShdw>
                </a:effectLst>
                <a:latin typeface="Arial"/>
              </a:rPr>
              <a:t> + Strongarm</a:t>
            </a:r>
            <a:endParaRPr lang="en-US" sz="1400" dirty="0">
              <a:solidFill>
                <a:srgbClr val="FFFF00"/>
              </a:solidFill>
              <a:effectLst>
                <a:outerShdw blurRad="38100" dist="38100" dir="2700000" algn="tl">
                  <a:srgbClr val="000000">
                    <a:alpha val="43137"/>
                  </a:srgbClr>
                </a:outerShdw>
              </a:effectLst>
              <a:latin typeface="Arial"/>
            </a:endParaRPr>
          </a:p>
          <a:p>
            <a:pPr algn="ctr" defTabSz="457200">
              <a:defRPr/>
            </a:pPr>
            <a:r>
              <a:rPr lang="en-US" sz="1400" b="1" dirty="0">
                <a:solidFill>
                  <a:schemeClr val="accent4">
                    <a:lumMod val="40000"/>
                    <a:lumOff val="60000"/>
                  </a:schemeClr>
                </a:solidFill>
                <a:effectLst>
                  <a:outerShdw blurRad="38100" dist="38100" dir="2700000" algn="tl">
                    <a:srgbClr val="000000">
                      <a:alpha val="43137"/>
                    </a:srgbClr>
                  </a:outerShdw>
                </a:effectLst>
                <a:latin typeface="Arial"/>
              </a:rPr>
              <a:t>POST (27 DAP)</a:t>
            </a:r>
          </a:p>
          <a:p>
            <a:pPr algn="ctr" defTabSz="457200">
              <a:defRPr/>
            </a:pPr>
            <a:r>
              <a:rPr lang="en-US" sz="1400" dirty="0">
                <a:solidFill>
                  <a:schemeClr val="accent4">
                    <a:lumMod val="40000"/>
                    <a:lumOff val="60000"/>
                  </a:schemeClr>
                </a:solidFill>
                <a:effectLst>
                  <a:outerShdw blurRad="38100" dist="38100" dir="2700000" algn="tl">
                    <a:srgbClr val="000000">
                      <a:alpha val="43137"/>
                    </a:srgbClr>
                  </a:outerShdw>
                </a:effectLst>
                <a:latin typeface="Arial"/>
              </a:rPr>
              <a:t>Cadre 2AS @ 4 oz/A </a:t>
            </a:r>
          </a:p>
          <a:p>
            <a:pPr algn="ctr" defTabSz="457200">
              <a:defRPr/>
            </a:pPr>
            <a:r>
              <a:rPr lang="en-US" sz="1400" dirty="0">
                <a:solidFill>
                  <a:schemeClr val="accent4">
                    <a:lumMod val="40000"/>
                    <a:lumOff val="60000"/>
                  </a:schemeClr>
                </a:solidFill>
                <a:effectLst>
                  <a:outerShdw blurRad="38100" dist="38100" dir="2700000" algn="tl">
                    <a:srgbClr val="000000">
                      <a:alpha val="43137"/>
                    </a:srgbClr>
                  </a:outerShdw>
                </a:effectLst>
                <a:latin typeface="Arial"/>
              </a:rPr>
              <a:t>2,4-DB 2SL @ 16 oz/A</a:t>
            </a:r>
          </a:p>
          <a:p>
            <a:pPr algn="ctr" defTabSz="457200">
              <a:defRPr/>
            </a:pPr>
            <a:r>
              <a:rPr lang="en-US" sz="1400" dirty="0">
                <a:solidFill>
                  <a:schemeClr val="accent4">
                    <a:lumMod val="40000"/>
                    <a:lumOff val="60000"/>
                  </a:schemeClr>
                </a:solidFill>
                <a:effectLst>
                  <a:outerShdw blurRad="38100" dist="38100" dir="2700000" algn="tl">
                    <a:srgbClr val="000000">
                      <a:alpha val="43137"/>
                    </a:srgbClr>
                  </a:outerShdw>
                </a:effectLst>
                <a:latin typeface="Arial"/>
              </a:rPr>
              <a:t>Dual Magnum 7.62EC @ 16 oz/A</a:t>
            </a:r>
          </a:p>
          <a:p>
            <a:pPr algn="ctr" defTabSz="457200">
              <a:defRPr/>
            </a:pPr>
            <a:endParaRPr lang="en-US" sz="1400" dirty="0">
              <a:effectLst>
                <a:outerShdw blurRad="38100" dist="38100" dir="2700000" algn="tl">
                  <a:srgbClr val="000000">
                    <a:alpha val="43137"/>
                  </a:srgbClr>
                </a:outerShdw>
              </a:effectLst>
              <a:latin typeface="Arial"/>
            </a:endParaRPr>
          </a:p>
        </p:txBody>
      </p:sp>
    </p:spTree>
    <p:extLst>
      <p:ext uri="{BB962C8B-B14F-4D97-AF65-F5344CB8AC3E}">
        <p14:creationId xmlns:p14="http://schemas.microsoft.com/office/powerpoint/2010/main" val="4139233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DFF9-7FA1-40D9-9795-83A49C6A268D}"/>
              </a:ext>
            </a:extLst>
          </p:cNvPr>
          <p:cNvSpPr>
            <a:spLocks noGrp="1"/>
          </p:cNvSpPr>
          <p:nvPr>
            <p:ph type="title"/>
          </p:nvPr>
        </p:nvSpPr>
        <p:spPr>
          <a:xfrm>
            <a:off x="0" y="2"/>
            <a:ext cx="12192000" cy="1123948"/>
          </a:xfrm>
          <a:solidFill>
            <a:schemeClr val="tx1">
              <a:lumMod val="85000"/>
            </a:schemeClr>
          </a:solidFill>
        </p:spPr>
        <p:txBody>
          <a:bodyPr>
            <a:normAutofit/>
          </a:bodyPr>
          <a:lstStyle/>
          <a:p>
            <a:pPr algn="ctr"/>
            <a:r>
              <a:rPr lang="en-US" sz="5400" b="1" dirty="0">
                <a:solidFill>
                  <a:srgbClr val="002060"/>
                </a:solidFill>
                <a:effectLst>
                  <a:outerShdw blurRad="50800" dist="38100" dir="2700000" algn="tl" rotWithShape="0">
                    <a:prstClr val="black">
                      <a:alpha val="40000"/>
                    </a:prstClr>
                  </a:outerShdw>
                </a:effectLst>
              </a:rPr>
              <a:t>Weed Control Summary</a:t>
            </a:r>
          </a:p>
        </p:txBody>
      </p:sp>
      <p:sp>
        <p:nvSpPr>
          <p:cNvPr id="3" name="Content Placeholder 2">
            <a:extLst>
              <a:ext uri="{FF2B5EF4-FFF2-40B4-BE49-F238E27FC236}">
                <a16:creationId xmlns:a16="http://schemas.microsoft.com/office/drawing/2014/main" id="{4B6B7CEC-1E27-4561-BD2F-46953833B949}"/>
              </a:ext>
            </a:extLst>
          </p:cNvPr>
          <p:cNvSpPr>
            <a:spLocks noGrp="1"/>
          </p:cNvSpPr>
          <p:nvPr>
            <p:ph idx="1"/>
          </p:nvPr>
        </p:nvSpPr>
        <p:spPr>
          <a:xfrm>
            <a:off x="586409" y="1825624"/>
            <a:ext cx="11012556" cy="4803767"/>
          </a:xfrm>
        </p:spPr>
        <p:txBody>
          <a:bodyPr>
            <a:normAutofit/>
          </a:bodyPr>
          <a:lstStyle/>
          <a:p>
            <a:r>
              <a:rPr lang="en-US" dirty="0">
                <a:effectLst>
                  <a:outerShdw blurRad="38100" dist="38100" dir="2700000" algn="tl">
                    <a:srgbClr val="000000">
                      <a:alpha val="43137"/>
                    </a:srgbClr>
                  </a:outerShdw>
                </a:effectLst>
              </a:rPr>
              <a:t>Stunting: Brake &lt; Valor ~ 50 DAP</a:t>
            </a:r>
          </a:p>
          <a:p>
            <a:r>
              <a:rPr lang="en-US" dirty="0">
                <a:effectLst>
                  <a:outerShdw blurRad="38100" dist="38100" dir="2700000" algn="tl">
                    <a:srgbClr val="000000">
                      <a:alpha val="43137"/>
                    </a:srgbClr>
                  </a:outerShdw>
                </a:effectLst>
              </a:rPr>
              <a:t>Brake w/ Prowl + SA = Valor w/ Prowl + SA</a:t>
            </a:r>
          </a:p>
          <a:p>
            <a:r>
              <a:rPr lang="en-US" dirty="0">
                <a:effectLst>
                  <a:outerShdw blurRad="38100" dist="38100" dir="2700000" algn="tl">
                    <a:srgbClr val="000000">
                      <a:alpha val="43137"/>
                    </a:srgbClr>
                  </a:outerShdw>
                </a:effectLst>
              </a:rPr>
              <a:t>&gt; 80% Weed Control</a:t>
            </a:r>
          </a:p>
          <a:p>
            <a:r>
              <a:rPr lang="en-US" dirty="0">
                <a:effectLst>
                  <a:outerShdw blurRad="38100" dist="38100" dir="2700000" algn="tl">
                    <a:srgbClr val="000000">
                      <a:alpha val="43137"/>
                    </a:srgbClr>
                  </a:outerShdw>
                </a:effectLst>
              </a:rPr>
              <a:t>Additional MOA in Chemical Tool Box</a:t>
            </a:r>
          </a:p>
          <a:p>
            <a:r>
              <a:rPr lang="en-US" dirty="0">
                <a:effectLst>
                  <a:outerShdw blurRad="38100" dist="38100" dir="2700000" algn="tl">
                    <a:srgbClr val="000000">
                      <a:alpha val="43137"/>
                    </a:srgbClr>
                  </a:outerShdw>
                </a:effectLst>
              </a:rPr>
              <a:t>Used with Cotton program</a:t>
            </a:r>
          </a:p>
          <a:p>
            <a:r>
              <a:rPr lang="en-US" dirty="0">
                <a:effectLst>
                  <a:outerShdw blurRad="38100" dist="38100" dir="2700000" algn="tl">
                    <a:srgbClr val="000000">
                      <a:alpha val="43137"/>
                    </a:srgbClr>
                  </a:outerShdw>
                </a:effectLst>
              </a:rPr>
              <a:t>Advise 12 oz/A rate, confident 2X rate is safe</a:t>
            </a:r>
          </a:p>
          <a:p>
            <a:r>
              <a:rPr lang="en-US" dirty="0">
                <a:effectLst>
                  <a:outerShdw blurRad="38100" dist="38100" dir="2700000" algn="tl">
                    <a:srgbClr val="000000">
                      <a:alpha val="43137"/>
                    </a:srgbClr>
                  </a:outerShdw>
                </a:effectLst>
              </a:rPr>
              <a:t>Less $$ than Cotton</a:t>
            </a:r>
          </a:p>
        </p:txBody>
      </p:sp>
      <p:cxnSp>
        <p:nvCxnSpPr>
          <p:cNvPr id="5" name="Straight Connector 4">
            <a:extLst>
              <a:ext uri="{FF2B5EF4-FFF2-40B4-BE49-F238E27FC236}">
                <a16:creationId xmlns:a16="http://schemas.microsoft.com/office/drawing/2014/main" id="{C00E9AC4-7D75-41D5-804D-61B0BEC5FFCB}"/>
              </a:ext>
            </a:extLst>
          </p:cNvPr>
          <p:cNvCxnSpPr>
            <a:cxnSpLocks/>
          </p:cNvCxnSpPr>
          <p:nvPr/>
        </p:nvCxnSpPr>
        <p:spPr>
          <a:xfrm>
            <a:off x="0" y="1123950"/>
            <a:ext cx="12192000"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0459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DFF9-7FA1-40D9-9795-83A49C6A268D}"/>
              </a:ext>
            </a:extLst>
          </p:cNvPr>
          <p:cNvSpPr>
            <a:spLocks noGrp="1"/>
          </p:cNvSpPr>
          <p:nvPr>
            <p:ph type="title"/>
          </p:nvPr>
        </p:nvSpPr>
        <p:spPr>
          <a:xfrm>
            <a:off x="0" y="2"/>
            <a:ext cx="12192000" cy="1123948"/>
          </a:xfrm>
          <a:solidFill>
            <a:schemeClr val="tx1">
              <a:lumMod val="85000"/>
            </a:schemeClr>
          </a:solidFill>
        </p:spPr>
        <p:txBody>
          <a:bodyPr>
            <a:normAutofit/>
          </a:bodyPr>
          <a:lstStyle/>
          <a:p>
            <a:pPr algn="ctr"/>
            <a:r>
              <a:rPr lang="en-US" sz="5400" b="1" dirty="0" err="1">
                <a:solidFill>
                  <a:srgbClr val="002060"/>
                </a:solidFill>
                <a:effectLst>
                  <a:outerShdw blurRad="50800" dist="38100" dir="2700000" algn="tl" rotWithShape="0">
                    <a:prstClr val="black">
                      <a:alpha val="40000"/>
                    </a:prstClr>
                  </a:outerShdw>
                </a:effectLst>
              </a:rPr>
              <a:t>SePRO</a:t>
            </a:r>
            <a:r>
              <a:rPr lang="en-US" sz="5400" b="1" dirty="0">
                <a:solidFill>
                  <a:srgbClr val="002060"/>
                </a:solidFill>
                <a:effectLst>
                  <a:outerShdw blurRad="50800" dist="38100" dir="2700000" algn="tl" rotWithShape="0">
                    <a:prstClr val="black">
                      <a:alpha val="40000"/>
                    </a:prstClr>
                  </a:outerShdw>
                </a:effectLst>
              </a:rPr>
              <a:t> Update</a:t>
            </a:r>
          </a:p>
        </p:txBody>
      </p:sp>
      <p:sp>
        <p:nvSpPr>
          <p:cNvPr id="3" name="Content Placeholder 2">
            <a:extLst>
              <a:ext uri="{FF2B5EF4-FFF2-40B4-BE49-F238E27FC236}">
                <a16:creationId xmlns:a16="http://schemas.microsoft.com/office/drawing/2014/main" id="{4B6B7CEC-1E27-4561-BD2F-46953833B949}"/>
              </a:ext>
            </a:extLst>
          </p:cNvPr>
          <p:cNvSpPr>
            <a:spLocks noGrp="1"/>
          </p:cNvSpPr>
          <p:nvPr>
            <p:ph idx="1"/>
          </p:nvPr>
        </p:nvSpPr>
        <p:spPr>
          <a:xfrm>
            <a:off x="586409" y="1825624"/>
            <a:ext cx="11012556" cy="4803767"/>
          </a:xfrm>
        </p:spPr>
        <p:txBody>
          <a:bodyPr>
            <a:normAutofit lnSpcReduction="10000"/>
          </a:bodyPr>
          <a:lstStyle/>
          <a:p>
            <a:r>
              <a:rPr lang="en-US" dirty="0">
                <a:effectLst>
                  <a:outerShdw blurRad="38100" dist="38100" dir="2700000" algn="tl">
                    <a:srgbClr val="000000">
                      <a:alpha val="43137"/>
                    </a:srgbClr>
                  </a:outerShdw>
                </a:effectLst>
              </a:rPr>
              <a:t>Brake Registration for 2023 on track with EPA</a:t>
            </a:r>
          </a:p>
          <a:p>
            <a:endParaRPr lang="en-US"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Continued Collaboration with UGA</a:t>
            </a:r>
          </a:p>
          <a:p>
            <a:endParaRPr lang="en-US"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Peanut / Cotton / Permanent Crop Research</a:t>
            </a:r>
          </a:p>
          <a:p>
            <a:pPr lvl="1"/>
            <a:r>
              <a:rPr lang="en-US" dirty="0">
                <a:effectLst>
                  <a:outerShdw blurRad="38100" dist="38100" dir="2700000" algn="tl">
                    <a:srgbClr val="000000">
                      <a:alpha val="43137"/>
                    </a:srgbClr>
                  </a:outerShdw>
                </a:effectLst>
              </a:rPr>
              <a:t>Looking to continue University / Extension trials</a:t>
            </a:r>
          </a:p>
          <a:p>
            <a:pPr lvl="1"/>
            <a:endParaRPr lang="en-US"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Call me for On-farm Questions or Problems</a:t>
            </a:r>
          </a:p>
          <a:p>
            <a:pPr lvl="1"/>
            <a:r>
              <a:rPr lang="en-US" dirty="0">
                <a:effectLst>
                  <a:outerShdw blurRad="38100" dist="38100" dir="2700000" algn="tl">
                    <a:srgbClr val="000000">
                      <a:alpha val="43137"/>
                    </a:srgbClr>
                  </a:outerShdw>
                </a:effectLst>
              </a:rPr>
              <a:t>Technical Development Manager</a:t>
            </a:r>
          </a:p>
          <a:p>
            <a:pPr lvl="1"/>
            <a:r>
              <a:rPr lang="en-US" dirty="0">
                <a:effectLst>
                  <a:outerShdw blurRad="38100" dist="38100" dir="2700000" algn="tl">
                    <a:srgbClr val="000000">
                      <a:alpha val="43137"/>
                    </a:srgbClr>
                  </a:outerShdw>
                </a:effectLst>
              </a:rPr>
              <a:t>Located in Tifton</a:t>
            </a:r>
          </a:p>
          <a:p>
            <a:pPr lvl="1"/>
            <a:r>
              <a:rPr lang="en-US" dirty="0">
                <a:effectLst>
                  <a:outerShdw blurRad="38100" dist="38100" dir="2700000" algn="tl">
                    <a:srgbClr val="000000">
                      <a:alpha val="43137"/>
                    </a:srgbClr>
                  </a:outerShdw>
                </a:effectLst>
              </a:rPr>
              <a:t>Territory from Florida to Virginia</a:t>
            </a:r>
          </a:p>
        </p:txBody>
      </p:sp>
      <p:cxnSp>
        <p:nvCxnSpPr>
          <p:cNvPr id="5" name="Straight Connector 4">
            <a:extLst>
              <a:ext uri="{FF2B5EF4-FFF2-40B4-BE49-F238E27FC236}">
                <a16:creationId xmlns:a16="http://schemas.microsoft.com/office/drawing/2014/main" id="{C00E9AC4-7D75-41D5-804D-61B0BEC5FFCB}"/>
              </a:ext>
            </a:extLst>
          </p:cNvPr>
          <p:cNvCxnSpPr>
            <a:cxnSpLocks/>
          </p:cNvCxnSpPr>
          <p:nvPr/>
        </p:nvCxnSpPr>
        <p:spPr>
          <a:xfrm>
            <a:off x="0" y="1123950"/>
            <a:ext cx="12192000"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2050" name="Picture 2" descr="https://upload.wikimedia.org/wikipedia/commons/2/2c/SouthAtlanticStates.png">
            <a:extLst>
              <a:ext uri="{FF2B5EF4-FFF2-40B4-BE49-F238E27FC236}">
                <a16:creationId xmlns:a16="http://schemas.microsoft.com/office/drawing/2014/main" id="{12A1DF51-E65C-454D-AFA8-C36EE4D579E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035856" y="1825623"/>
            <a:ext cx="3969509" cy="45656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453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DFF9-7FA1-40D9-9795-83A49C6A268D}"/>
              </a:ext>
            </a:extLst>
          </p:cNvPr>
          <p:cNvSpPr>
            <a:spLocks noGrp="1"/>
          </p:cNvSpPr>
          <p:nvPr>
            <p:ph type="title"/>
          </p:nvPr>
        </p:nvSpPr>
        <p:spPr>
          <a:xfrm>
            <a:off x="0" y="1"/>
            <a:ext cx="12192000" cy="1560437"/>
          </a:xfrm>
          <a:solidFill>
            <a:schemeClr val="tx1">
              <a:lumMod val="85000"/>
            </a:schemeClr>
          </a:solidFill>
        </p:spPr>
        <p:txBody>
          <a:bodyPr>
            <a:normAutofit/>
          </a:bodyPr>
          <a:lstStyle/>
          <a:p>
            <a:pPr algn="ctr"/>
            <a:r>
              <a:rPr lang="en-US" sz="5400" b="1" dirty="0">
                <a:solidFill>
                  <a:srgbClr val="002060"/>
                </a:solidFill>
                <a:effectLst>
                  <a:outerShdw blurRad="50800" dist="38100" dir="2700000" algn="tl" rotWithShape="0">
                    <a:prstClr val="black">
                      <a:alpha val="40000"/>
                    </a:prstClr>
                  </a:outerShdw>
                </a:effectLst>
              </a:rPr>
              <a:t>Thank You! Questions?</a:t>
            </a:r>
          </a:p>
        </p:txBody>
      </p:sp>
      <p:cxnSp>
        <p:nvCxnSpPr>
          <p:cNvPr id="5" name="Straight Connector 4">
            <a:extLst>
              <a:ext uri="{FF2B5EF4-FFF2-40B4-BE49-F238E27FC236}">
                <a16:creationId xmlns:a16="http://schemas.microsoft.com/office/drawing/2014/main" id="{C00E9AC4-7D75-41D5-804D-61B0BEC5FFCB}"/>
              </a:ext>
            </a:extLst>
          </p:cNvPr>
          <p:cNvCxnSpPr>
            <a:cxnSpLocks/>
          </p:cNvCxnSpPr>
          <p:nvPr/>
        </p:nvCxnSpPr>
        <p:spPr>
          <a:xfrm>
            <a:off x="0" y="1580322"/>
            <a:ext cx="12192000"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8D77C89-4D18-4BA4-9E5D-CEAB069F860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299045" y="1701804"/>
            <a:ext cx="7593910" cy="496531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26154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DFF9-7FA1-40D9-9795-83A49C6A268D}"/>
              </a:ext>
            </a:extLst>
          </p:cNvPr>
          <p:cNvSpPr>
            <a:spLocks noGrp="1"/>
          </p:cNvSpPr>
          <p:nvPr>
            <p:ph type="title"/>
          </p:nvPr>
        </p:nvSpPr>
        <p:spPr>
          <a:xfrm>
            <a:off x="0" y="2"/>
            <a:ext cx="12192000" cy="1123948"/>
          </a:xfrm>
          <a:solidFill>
            <a:schemeClr val="tx1">
              <a:lumMod val="85000"/>
            </a:schemeClr>
          </a:solidFill>
        </p:spPr>
        <p:txBody>
          <a:bodyPr>
            <a:normAutofit/>
          </a:bodyPr>
          <a:lstStyle/>
          <a:p>
            <a:pPr algn="ctr"/>
            <a:r>
              <a:rPr lang="en-US" sz="5400" b="1" dirty="0">
                <a:solidFill>
                  <a:srgbClr val="002060"/>
                </a:solidFill>
                <a:effectLst>
                  <a:outerShdw blurRad="50800" dist="38100" dir="2700000" algn="tl" rotWithShape="0">
                    <a:prstClr val="black">
                      <a:alpha val="40000"/>
                    </a:prstClr>
                  </a:outerShdw>
                </a:effectLst>
              </a:rPr>
              <a:t>UGA History with Brake®</a:t>
            </a:r>
          </a:p>
        </p:txBody>
      </p:sp>
      <p:sp>
        <p:nvSpPr>
          <p:cNvPr id="3" name="Content Placeholder 2">
            <a:extLst>
              <a:ext uri="{FF2B5EF4-FFF2-40B4-BE49-F238E27FC236}">
                <a16:creationId xmlns:a16="http://schemas.microsoft.com/office/drawing/2014/main" id="{4B6B7CEC-1E27-4561-BD2F-46953833B949}"/>
              </a:ext>
            </a:extLst>
          </p:cNvPr>
          <p:cNvSpPr>
            <a:spLocks noGrp="1"/>
          </p:cNvSpPr>
          <p:nvPr>
            <p:ph idx="1"/>
          </p:nvPr>
        </p:nvSpPr>
        <p:spPr>
          <a:xfrm>
            <a:off x="444501" y="1308102"/>
            <a:ext cx="5969000" cy="5321290"/>
          </a:xfrm>
        </p:spPr>
        <p:txBody>
          <a:bodyPr>
            <a:normAutofit/>
          </a:bodyPr>
          <a:lstStyle/>
          <a:p>
            <a:r>
              <a:rPr lang="en-US" sz="3000" dirty="0">
                <a:solidFill>
                  <a:schemeClr val="accent4">
                    <a:lumMod val="40000"/>
                    <a:lumOff val="60000"/>
                  </a:schemeClr>
                </a:solidFill>
                <a:effectLst>
                  <a:outerShdw blurRad="38100" dist="38100" dir="2700000" algn="tl">
                    <a:srgbClr val="000000">
                      <a:alpha val="43137"/>
                    </a:srgbClr>
                  </a:outerShdw>
                </a:effectLst>
              </a:rPr>
              <a:t>19 Total Field Trials – 2013</a:t>
            </a:r>
          </a:p>
          <a:p>
            <a:pPr lvl="1"/>
            <a:r>
              <a:rPr lang="en-US" sz="2800" dirty="0">
                <a:effectLst>
                  <a:outerShdw blurRad="38100" dist="38100" dir="2700000" algn="tl">
                    <a:srgbClr val="000000">
                      <a:alpha val="43137"/>
                    </a:srgbClr>
                  </a:outerShdw>
                </a:effectLst>
              </a:rPr>
              <a:t>Ponder Farm, Ty </a:t>
            </a:r>
            <a:r>
              <a:rPr lang="en-US" sz="2800" dirty="0" err="1">
                <a:effectLst>
                  <a:outerShdw blurRad="38100" dist="38100" dir="2700000" algn="tl">
                    <a:srgbClr val="000000">
                      <a:alpha val="43137"/>
                    </a:srgbClr>
                  </a:outerShdw>
                </a:effectLst>
              </a:rPr>
              <a:t>Ty</a:t>
            </a:r>
            <a:r>
              <a:rPr lang="en-US" sz="2800" dirty="0">
                <a:effectLst>
                  <a:outerShdw blurRad="38100" dist="38100" dir="2700000" algn="tl">
                    <a:srgbClr val="000000">
                      <a:alpha val="43137"/>
                    </a:srgbClr>
                  </a:outerShdw>
                </a:effectLst>
              </a:rPr>
              <a:t>, GA</a:t>
            </a:r>
          </a:p>
          <a:p>
            <a:pPr lvl="1"/>
            <a:endParaRPr lang="en-US" sz="2600" dirty="0">
              <a:effectLst>
                <a:outerShdw blurRad="38100" dist="38100" dir="2700000" algn="tl">
                  <a:srgbClr val="000000">
                    <a:alpha val="43137"/>
                  </a:srgbClr>
                </a:outerShdw>
              </a:effectLst>
            </a:endParaRPr>
          </a:p>
          <a:p>
            <a:r>
              <a:rPr lang="en-US" sz="3000" dirty="0">
                <a:solidFill>
                  <a:schemeClr val="accent4">
                    <a:lumMod val="40000"/>
                    <a:lumOff val="60000"/>
                  </a:schemeClr>
                </a:solidFill>
                <a:effectLst>
                  <a:outerShdw blurRad="38100" dist="38100" dir="2700000" algn="tl">
                    <a:srgbClr val="000000">
                      <a:alpha val="43137"/>
                    </a:srgbClr>
                  </a:outerShdw>
                </a:effectLst>
              </a:rPr>
              <a:t> Ph.D. Work 2020 – 2022</a:t>
            </a:r>
          </a:p>
          <a:p>
            <a:pPr lvl="1"/>
            <a:r>
              <a:rPr lang="en-US" sz="2800" dirty="0">
                <a:effectLst>
                  <a:outerShdw blurRad="38100" dist="38100" dir="2700000" algn="tl">
                    <a:srgbClr val="000000">
                      <a:alpha val="43137"/>
                    </a:srgbClr>
                  </a:outerShdw>
                </a:effectLst>
              </a:rPr>
              <a:t>8 Peanut Cultivars</a:t>
            </a:r>
          </a:p>
          <a:p>
            <a:pPr lvl="1"/>
            <a:r>
              <a:rPr lang="en-US" sz="2800" dirty="0">
                <a:effectLst>
                  <a:outerShdw blurRad="38100" dist="38100" dir="2700000" algn="tl">
                    <a:srgbClr val="000000">
                      <a:alpha val="43137"/>
                    </a:srgbClr>
                  </a:outerShdw>
                </a:effectLst>
              </a:rPr>
              <a:t>Weed control trials</a:t>
            </a:r>
          </a:p>
          <a:p>
            <a:pPr lvl="1"/>
            <a:endParaRPr lang="en-US" sz="3000" dirty="0">
              <a:effectLst>
                <a:outerShdw blurRad="38100" dist="38100" dir="2700000" algn="tl">
                  <a:srgbClr val="000000">
                    <a:alpha val="43137"/>
                  </a:srgbClr>
                </a:outerShdw>
              </a:effectLst>
            </a:endParaRPr>
          </a:p>
          <a:p>
            <a:r>
              <a:rPr lang="en-US" sz="3000" dirty="0">
                <a:solidFill>
                  <a:schemeClr val="accent4">
                    <a:lumMod val="40000"/>
                    <a:lumOff val="60000"/>
                  </a:schemeClr>
                </a:solidFill>
                <a:effectLst>
                  <a:outerShdw blurRad="38100" dist="38100" dir="2700000" algn="tl">
                    <a:srgbClr val="000000">
                      <a:alpha val="43137"/>
                    </a:srgbClr>
                  </a:outerShdw>
                </a:effectLst>
              </a:rPr>
              <a:t>2022 – 2024</a:t>
            </a:r>
          </a:p>
          <a:p>
            <a:pPr lvl="1"/>
            <a:r>
              <a:rPr lang="en-US" sz="2800" dirty="0">
                <a:effectLst>
                  <a:outerShdw blurRad="38100" dist="38100" dir="2700000" algn="tl">
                    <a:srgbClr val="000000">
                      <a:alpha val="43137"/>
                    </a:srgbClr>
                  </a:outerShdw>
                </a:effectLst>
              </a:rPr>
              <a:t>Application timings – Nick Shay</a:t>
            </a:r>
          </a:p>
          <a:p>
            <a:pPr lvl="1"/>
            <a:r>
              <a:rPr lang="en-US" sz="2800" dirty="0">
                <a:effectLst>
                  <a:outerShdw blurRad="38100" dist="38100" dir="2700000" algn="tl">
                    <a:srgbClr val="000000">
                      <a:alpha val="43137"/>
                    </a:srgbClr>
                  </a:outerShdw>
                </a:effectLst>
              </a:rPr>
              <a:t>1, 3, 5, 7 DAP</a:t>
            </a:r>
          </a:p>
          <a:p>
            <a:pPr lvl="1"/>
            <a:r>
              <a:rPr lang="en-US" sz="2800" dirty="0">
                <a:effectLst>
                  <a:outerShdw blurRad="38100" dist="38100" dir="2700000" algn="tl">
                    <a:srgbClr val="000000">
                      <a:alpha val="43137"/>
                    </a:srgbClr>
                  </a:outerShdw>
                </a:effectLst>
              </a:rPr>
              <a:t>1 X Rate</a:t>
            </a:r>
          </a:p>
          <a:p>
            <a:pPr marL="457200" lvl="1" indent="0">
              <a:buNone/>
            </a:pPr>
            <a:endParaRPr lang="en-US" dirty="0"/>
          </a:p>
        </p:txBody>
      </p:sp>
      <p:cxnSp>
        <p:nvCxnSpPr>
          <p:cNvPr id="5" name="Straight Connector 4">
            <a:extLst>
              <a:ext uri="{FF2B5EF4-FFF2-40B4-BE49-F238E27FC236}">
                <a16:creationId xmlns:a16="http://schemas.microsoft.com/office/drawing/2014/main" id="{C00E9AC4-7D75-41D5-804D-61B0BEC5FFCB}"/>
              </a:ext>
            </a:extLst>
          </p:cNvPr>
          <p:cNvCxnSpPr>
            <a:cxnSpLocks/>
          </p:cNvCxnSpPr>
          <p:nvPr/>
        </p:nvCxnSpPr>
        <p:spPr>
          <a:xfrm>
            <a:off x="0" y="1123950"/>
            <a:ext cx="12192000"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862B83A-D0EA-4955-8668-CC363E22578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13500" y="1123950"/>
            <a:ext cx="3836807" cy="3316498"/>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3B3D4C0C-7077-4749-8A38-CCD378B2665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8190092" y="3926627"/>
            <a:ext cx="3836807" cy="28776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09230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DFF9-7FA1-40D9-9795-83A49C6A268D}"/>
              </a:ext>
            </a:extLst>
          </p:cNvPr>
          <p:cNvSpPr>
            <a:spLocks noGrp="1"/>
          </p:cNvSpPr>
          <p:nvPr>
            <p:ph type="title"/>
          </p:nvPr>
        </p:nvSpPr>
        <p:spPr>
          <a:xfrm>
            <a:off x="0" y="0"/>
            <a:ext cx="12192000" cy="1123878"/>
          </a:xfrm>
          <a:solidFill>
            <a:schemeClr val="tx1">
              <a:lumMod val="85000"/>
            </a:schemeClr>
          </a:solidFill>
        </p:spPr>
        <p:txBody>
          <a:bodyPr>
            <a:normAutofit/>
          </a:bodyPr>
          <a:lstStyle/>
          <a:p>
            <a:pPr algn="ctr"/>
            <a:r>
              <a:rPr lang="en-US" sz="5400" b="1" dirty="0">
                <a:solidFill>
                  <a:srgbClr val="002060"/>
                </a:solidFill>
                <a:effectLst>
                  <a:outerShdw blurRad="50800" dist="38100" dir="2700000" algn="tl" rotWithShape="0">
                    <a:prstClr val="black">
                      <a:alpha val="40000"/>
                    </a:prstClr>
                  </a:outerShdw>
                </a:effectLst>
              </a:rPr>
              <a:t>Cultivar Studies</a:t>
            </a:r>
          </a:p>
        </p:txBody>
      </p:sp>
      <p:sp>
        <p:nvSpPr>
          <p:cNvPr id="3" name="Content Placeholder 2">
            <a:extLst>
              <a:ext uri="{FF2B5EF4-FFF2-40B4-BE49-F238E27FC236}">
                <a16:creationId xmlns:a16="http://schemas.microsoft.com/office/drawing/2014/main" id="{4B6B7CEC-1E27-4561-BD2F-46953833B949}"/>
              </a:ext>
            </a:extLst>
          </p:cNvPr>
          <p:cNvSpPr>
            <a:spLocks noGrp="1"/>
          </p:cNvSpPr>
          <p:nvPr>
            <p:ph sz="half" idx="1"/>
          </p:nvPr>
        </p:nvSpPr>
        <p:spPr>
          <a:xfrm>
            <a:off x="218536" y="1423365"/>
            <a:ext cx="3578759" cy="4753597"/>
          </a:xfrm>
        </p:spPr>
        <p:txBody>
          <a:bodyPr>
            <a:normAutofit lnSpcReduction="10000"/>
          </a:bodyPr>
          <a:lstStyle/>
          <a:p>
            <a:r>
              <a:rPr lang="en-US" sz="3000" u="sng" dirty="0">
                <a:solidFill>
                  <a:srgbClr val="FFC000"/>
                </a:solidFill>
              </a:rPr>
              <a:t>Study 1: 2019 -2021</a:t>
            </a:r>
          </a:p>
          <a:p>
            <a:r>
              <a:rPr lang="en-US" sz="3000" dirty="0">
                <a:solidFill>
                  <a:schemeClr val="accent4">
                    <a:lumMod val="40000"/>
                    <a:lumOff val="60000"/>
                  </a:schemeClr>
                </a:solidFill>
              </a:rPr>
              <a:t>Cultivars</a:t>
            </a:r>
            <a:r>
              <a:rPr lang="en-US" sz="3000" dirty="0">
                <a:solidFill>
                  <a:srgbClr val="FFC000"/>
                </a:solidFill>
              </a:rPr>
              <a:t>:</a:t>
            </a:r>
          </a:p>
          <a:p>
            <a:pPr lvl="1"/>
            <a:r>
              <a:rPr lang="en-US" sz="2800" dirty="0"/>
              <a:t>GA-18RU</a:t>
            </a:r>
          </a:p>
          <a:p>
            <a:pPr lvl="1"/>
            <a:r>
              <a:rPr lang="en-US" sz="2800" dirty="0"/>
              <a:t>GA-06G</a:t>
            </a:r>
          </a:p>
          <a:p>
            <a:pPr lvl="1"/>
            <a:r>
              <a:rPr lang="en-US" sz="2800" dirty="0"/>
              <a:t>GA-16HO</a:t>
            </a:r>
            <a:endParaRPr lang="en-US" sz="3000" dirty="0"/>
          </a:p>
          <a:p>
            <a:r>
              <a:rPr lang="en-US" sz="3400" dirty="0">
                <a:solidFill>
                  <a:schemeClr val="accent4">
                    <a:lumMod val="40000"/>
                    <a:lumOff val="60000"/>
                  </a:schemeClr>
                </a:solidFill>
              </a:rPr>
              <a:t>Rates:</a:t>
            </a:r>
          </a:p>
          <a:p>
            <a:pPr lvl="1"/>
            <a:r>
              <a:rPr lang="en-US" sz="2800" dirty="0"/>
              <a:t>0 (NTC) oz/A</a:t>
            </a:r>
          </a:p>
          <a:p>
            <a:pPr lvl="1"/>
            <a:r>
              <a:rPr lang="en-US" sz="2800" dirty="0"/>
              <a:t>16 (1X) oz/A</a:t>
            </a:r>
          </a:p>
          <a:p>
            <a:pPr lvl="1"/>
            <a:r>
              <a:rPr lang="en-US" sz="2800" dirty="0"/>
              <a:t>32 (2X) oz/A</a:t>
            </a:r>
          </a:p>
          <a:p>
            <a:pPr lvl="1"/>
            <a:r>
              <a:rPr lang="en-US" sz="2800" dirty="0"/>
              <a:t>64 (4X) oz/A</a:t>
            </a:r>
          </a:p>
        </p:txBody>
      </p:sp>
      <p:sp>
        <p:nvSpPr>
          <p:cNvPr id="4" name="Content Placeholder 3">
            <a:extLst>
              <a:ext uri="{FF2B5EF4-FFF2-40B4-BE49-F238E27FC236}">
                <a16:creationId xmlns:a16="http://schemas.microsoft.com/office/drawing/2014/main" id="{B65A3270-05FD-4FAF-AD6F-55470D5B64F0}"/>
              </a:ext>
            </a:extLst>
          </p:cNvPr>
          <p:cNvSpPr>
            <a:spLocks noGrp="1"/>
          </p:cNvSpPr>
          <p:nvPr>
            <p:ph sz="half" idx="2"/>
          </p:nvPr>
        </p:nvSpPr>
        <p:spPr>
          <a:xfrm>
            <a:off x="4057650" y="1411484"/>
            <a:ext cx="4076700" cy="4753597"/>
          </a:xfrm>
        </p:spPr>
        <p:txBody>
          <a:bodyPr>
            <a:normAutofit lnSpcReduction="10000"/>
          </a:bodyPr>
          <a:lstStyle/>
          <a:p>
            <a:r>
              <a:rPr lang="en-US" sz="3000" u="sng" dirty="0">
                <a:solidFill>
                  <a:schemeClr val="tx1">
                    <a:lumMod val="50000"/>
                  </a:schemeClr>
                </a:solidFill>
                <a:effectLst>
                  <a:outerShdw blurRad="38100" dist="38100" dir="2700000" algn="tl">
                    <a:srgbClr val="000000">
                      <a:alpha val="43137"/>
                    </a:srgbClr>
                  </a:outerShdw>
                </a:effectLst>
              </a:rPr>
              <a:t>Study 2: 2021 – 2022</a:t>
            </a:r>
          </a:p>
          <a:p>
            <a:r>
              <a:rPr lang="en-US" sz="3000" dirty="0">
                <a:solidFill>
                  <a:schemeClr val="tx1">
                    <a:lumMod val="50000"/>
                  </a:schemeClr>
                </a:solidFill>
                <a:effectLst>
                  <a:outerShdw blurRad="38100" dist="38100" dir="2700000" algn="tl">
                    <a:srgbClr val="000000">
                      <a:alpha val="43137"/>
                    </a:srgbClr>
                  </a:outerShdw>
                </a:effectLst>
              </a:rPr>
              <a:t>Cultivars:</a:t>
            </a:r>
          </a:p>
          <a:p>
            <a:pPr lvl="1"/>
            <a:r>
              <a:rPr lang="en-US" sz="2800" dirty="0">
                <a:solidFill>
                  <a:schemeClr val="tx1">
                    <a:lumMod val="50000"/>
                  </a:schemeClr>
                </a:solidFill>
                <a:effectLst>
                  <a:outerShdw blurRad="38100" dist="38100" dir="2700000" algn="tl">
                    <a:srgbClr val="000000">
                      <a:alpha val="43137"/>
                    </a:srgbClr>
                  </a:outerShdw>
                </a:effectLst>
              </a:rPr>
              <a:t>AUNPL-17</a:t>
            </a:r>
          </a:p>
          <a:p>
            <a:pPr lvl="1"/>
            <a:r>
              <a:rPr lang="en-US" sz="2800" dirty="0">
                <a:solidFill>
                  <a:schemeClr val="tx1">
                    <a:lumMod val="50000"/>
                  </a:schemeClr>
                </a:solidFill>
                <a:effectLst>
                  <a:outerShdw blurRad="38100" dist="38100" dir="2700000" algn="tl">
                    <a:srgbClr val="000000">
                      <a:alpha val="43137"/>
                    </a:srgbClr>
                  </a:outerShdw>
                </a:effectLst>
              </a:rPr>
              <a:t>FlORUN-331</a:t>
            </a:r>
          </a:p>
          <a:p>
            <a:pPr lvl="1"/>
            <a:r>
              <a:rPr lang="en-US" sz="2800" dirty="0">
                <a:solidFill>
                  <a:schemeClr val="tx1">
                    <a:lumMod val="50000"/>
                  </a:schemeClr>
                </a:solidFill>
                <a:effectLst>
                  <a:outerShdw blurRad="38100" dist="38100" dir="2700000" algn="tl">
                    <a:srgbClr val="000000">
                      <a:alpha val="43137"/>
                    </a:srgbClr>
                  </a:outerShdw>
                </a:effectLst>
              </a:rPr>
              <a:t>TIFNV-HOL</a:t>
            </a:r>
          </a:p>
          <a:p>
            <a:pPr lvl="1"/>
            <a:r>
              <a:rPr lang="en-US" sz="2800" dirty="0">
                <a:solidFill>
                  <a:schemeClr val="tx1">
                    <a:lumMod val="50000"/>
                  </a:schemeClr>
                </a:solidFill>
                <a:effectLst>
                  <a:outerShdw blurRad="38100" dist="38100" dir="2700000" algn="tl">
                    <a:srgbClr val="000000">
                      <a:alpha val="43137"/>
                    </a:srgbClr>
                  </a:outerShdw>
                </a:effectLst>
              </a:rPr>
              <a:t>GA-20VHO</a:t>
            </a:r>
          </a:p>
          <a:p>
            <a:r>
              <a:rPr lang="en-US" sz="3400" dirty="0">
                <a:solidFill>
                  <a:schemeClr val="tx1">
                    <a:lumMod val="50000"/>
                  </a:schemeClr>
                </a:solidFill>
                <a:effectLst>
                  <a:outerShdw blurRad="38100" dist="38100" dir="2700000" algn="tl">
                    <a:srgbClr val="000000">
                      <a:alpha val="43137"/>
                    </a:srgbClr>
                  </a:outerShdw>
                </a:effectLst>
              </a:rPr>
              <a:t>Rates:</a:t>
            </a:r>
          </a:p>
          <a:p>
            <a:pPr lvl="1"/>
            <a:r>
              <a:rPr lang="en-US" sz="2800" dirty="0">
                <a:solidFill>
                  <a:schemeClr val="tx1">
                    <a:lumMod val="50000"/>
                  </a:schemeClr>
                </a:solidFill>
                <a:effectLst>
                  <a:outerShdw blurRad="38100" dist="38100" dir="2700000" algn="tl">
                    <a:srgbClr val="000000">
                      <a:alpha val="43137"/>
                    </a:srgbClr>
                  </a:outerShdw>
                </a:effectLst>
              </a:rPr>
              <a:t>0 (NTC) oz/A</a:t>
            </a:r>
          </a:p>
          <a:p>
            <a:pPr lvl="1"/>
            <a:r>
              <a:rPr lang="en-US" sz="2800" dirty="0">
                <a:solidFill>
                  <a:schemeClr val="tx1">
                    <a:lumMod val="50000"/>
                  </a:schemeClr>
                </a:solidFill>
                <a:effectLst>
                  <a:outerShdw blurRad="38100" dist="38100" dir="2700000" algn="tl">
                    <a:srgbClr val="000000">
                      <a:alpha val="43137"/>
                    </a:srgbClr>
                  </a:outerShdw>
                </a:effectLst>
              </a:rPr>
              <a:t>12 (1X) oz/A</a:t>
            </a:r>
          </a:p>
          <a:p>
            <a:pPr lvl="1"/>
            <a:r>
              <a:rPr lang="en-US" sz="2800" dirty="0">
                <a:solidFill>
                  <a:schemeClr val="tx1">
                    <a:lumMod val="50000"/>
                  </a:schemeClr>
                </a:solidFill>
                <a:effectLst>
                  <a:outerShdw blurRad="38100" dist="38100" dir="2700000" algn="tl">
                    <a:srgbClr val="000000">
                      <a:alpha val="43137"/>
                    </a:srgbClr>
                  </a:outerShdw>
                </a:effectLst>
              </a:rPr>
              <a:t>24 (2X) oz/A</a:t>
            </a:r>
          </a:p>
          <a:p>
            <a:endParaRPr lang="en-US" dirty="0"/>
          </a:p>
          <a:p>
            <a:endParaRPr lang="en-US" dirty="0"/>
          </a:p>
          <a:p>
            <a:endParaRPr lang="en-US" dirty="0"/>
          </a:p>
        </p:txBody>
      </p:sp>
      <p:cxnSp>
        <p:nvCxnSpPr>
          <p:cNvPr id="5" name="Straight Connector 4">
            <a:extLst>
              <a:ext uri="{FF2B5EF4-FFF2-40B4-BE49-F238E27FC236}">
                <a16:creationId xmlns:a16="http://schemas.microsoft.com/office/drawing/2014/main" id="{C00E9AC4-7D75-41D5-804D-61B0BEC5FFCB}"/>
              </a:ext>
            </a:extLst>
          </p:cNvPr>
          <p:cNvCxnSpPr>
            <a:cxnSpLocks/>
          </p:cNvCxnSpPr>
          <p:nvPr/>
        </p:nvCxnSpPr>
        <p:spPr>
          <a:xfrm>
            <a:off x="0" y="1123950"/>
            <a:ext cx="12192000"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6" name="Content Placeholder 3">
            <a:extLst>
              <a:ext uri="{FF2B5EF4-FFF2-40B4-BE49-F238E27FC236}">
                <a16:creationId xmlns:a16="http://schemas.microsoft.com/office/drawing/2014/main" id="{CB7174A8-3531-40AE-A95E-D3D647312C8E}"/>
              </a:ext>
            </a:extLst>
          </p:cNvPr>
          <p:cNvSpPr txBox="1">
            <a:spLocks/>
          </p:cNvSpPr>
          <p:nvPr/>
        </p:nvSpPr>
        <p:spPr>
          <a:xfrm>
            <a:off x="8394700" y="1423365"/>
            <a:ext cx="3578764" cy="47535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u="sng" dirty="0">
                <a:solidFill>
                  <a:schemeClr val="tx1">
                    <a:lumMod val="50000"/>
                  </a:schemeClr>
                </a:solidFill>
                <a:effectLst>
                  <a:outerShdw blurRad="38100" dist="38100" dir="2700000" algn="tl">
                    <a:srgbClr val="000000">
                      <a:alpha val="43137"/>
                    </a:srgbClr>
                  </a:outerShdw>
                </a:effectLst>
              </a:rPr>
              <a:t>Study 3: 2022</a:t>
            </a:r>
          </a:p>
          <a:p>
            <a:r>
              <a:rPr lang="en-US" sz="3000" dirty="0">
                <a:solidFill>
                  <a:schemeClr val="tx1">
                    <a:lumMod val="50000"/>
                  </a:schemeClr>
                </a:solidFill>
                <a:effectLst>
                  <a:outerShdw blurRad="38100" dist="38100" dir="2700000" algn="tl">
                    <a:srgbClr val="000000">
                      <a:alpha val="43137"/>
                    </a:srgbClr>
                  </a:outerShdw>
                </a:effectLst>
              </a:rPr>
              <a:t>Cultivar:</a:t>
            </a:r>
          </a:p>
          <a:p>
            <a:pPr lvl="1"/>
            <a:r>
              <a:rPr lang="en-US" sz="2800" dirty="0">
                <a:solidFill>
                  <a:schemeClr val="tx1">
                    <a:lumMod val="50000"/>
                  </a:schemeClr>
                </a:solidFill>
                <a:effectLst>
                  <a:outerShdw blurRad="38100" dist="38100" dir="2700000" algn="tl">
                    <a:srgbClr val="000000">
                      <a:alpha val="43137"/>
                    </a:srgbClr>
                  </a:outerShdw>
                </a:effectLst>
              </a:rPr>
              <a:t>GA-12Y</a:t>
            </a:r>
            <a:r>
              <a:rPr lang="en-US" sz="3000" dirty="0">
                <a:solidFill>
                  <a:schemeClr val="tx1">
                    <a:lumMod val="50000"/>
                  </a:schemeClr>
                </a:solidFill>
                <a:effectLst>
                  <a:outerShdw blurRad="38100" dist="38100" dir="2700000" algn="tl">
                    <a:srgbClr val="000000">
                      <a:alpha val="43137"/>
                    </a:srgbClr>
                  </a:outerShdw>
                </a:effectLst>
              </a:rPr>
              <a:t> </a:t>
            </a:r>
          </a:p>
          <a:p>
            <a:r>
              <a:rPr lang="en-US" sz="3400" dirty="0">
                <a:solidFill>
                  <a:schemeClr val="tx1">
                    <a:lumMod val="50000"/>
                  </a:schemeClr>
                </a:solidFill>
                <a:effectLst>
                  <a:outerShdw blurRad="38100" dist="38100" dir="2700000" algn="tl">
                    <a:srgbClr val="000000">
                      <a:alpha val="43137"/>
                    </a:srgbClr>
                  </a:outerShdw>
                </a:effectLst>
              </a:rPr>
              <a:t>Rates:</a:t>
            </a:r>
          </a:p>
          <a:p>
            <a:pPr lvl="1"/>
            <a:r>
              <a:rPr lang="en-US" sz="2800" dirty="0">
                <a:solidFill>
                  <a:schemeClr val="tx1">
                    <a:lumMod val="50000"/>
                  </a:schemeClr>
                </a:solidFill>
                <a:effectLst>
                  <a:outerShdw blurRad="38100" dist="38100" dir="2700000" algn="tl">
                    <a:srgbClr val="000000">
                      <a:alpha val="43137"/>
                    </a:srgbClr>
                  </a:outerShdw>
                </a:effectLst>
              </a:rPr>
              <a:t>0 (NTC) oz/A</a:t>
            </a:r>
          </a:p>
          <a:p>
            <a:pPr lvl="1"/>
            <a:r>
              <a:rPr lang="en-US" sz="2800" dirty="0">
                <a:solidFill>
                  <a:schemeClr val="tx1">
                    <a:lumMod val="50000"/>
                  </a:schemeClr>
                </a:solidFill>
                <a:effectLst>
                  <a:outerShdw blurRad="38100" dist="38100" dir="2700000" algn="tl">
                    <a:srgbClr val="000000">
                      <a:alpha val="43137"/>
                    </a:srgbClr>
                  </a:outerShdw>
                </a:effectLst>
              </a:rPr>
              <a:t>12 (1X) oz/A</a:t>
            </a:r>
          </a:p>
          <a:p>
            <a:pPr lvl="1"/>
            <a:r>
              <a:rPr lang="en-US" sz="2800" dirty="0">
                <a:solidFill>
                  <a:schemeClr val="tx1">
                    <a:lumMod val="50000"/>
                  </a:schemeClr>
                </a:solidFill>
                <a:effectLst>
                  <a:outerShdw blurRad="38100" dist="38100" dir="2700000" algn="tl">
                    <a:srgbClr val="000000">
                      <a:alpha val="43137"/>
                    </a:srgbClr>
                  </a:outerShdw>
                </a:effectLst>
              </a:rPr>
              <a:t>24 (2X) oz/A</a:t>
            </a:r>
          </a:p>
          <a:p>
            <a:pPr lvl="1"/>
            <a:r>
              <a:rPr lang="en-US" sz="2800" dirty="0">
                <a:solidFill>
                  <a:schemeClr val="tx1">
                    <a:lumMod val="50000"/>
                  </a:schemeClr>
                </a:solidFill>
                <a:effectLst>
                  <a:outerShdw blurRad="38100" dist="38100" dir="2700000" algn="tl">
                    <a:srgbClr val="000000">
                      <a:alpha val="43137"/>
                    </a:srgbClr>
                  </a:outerShdw>
                </a:effectLst>
              </a:rPr>
              <a:t>48 (4X) oz/A</a:t>
            </a:r>
          </a:p>
          <a:p>
            <a:endParaRPr lang="en-US" dirty="0"/>
          </a:p>
          <a:p>
            <a:endParaRPr lang="en-US" dirty="0"/>
          </a:p>
          <a:p>
            <a:endParaRPr lang="en-US" dirty="0"/>
          </a:p>
        </p:txBody>
      </p:sp>
      <p:cxnSp>
        <p:nvCxnSpPr>
          <p:cNvPr id="7" name="Straight Connector 6">
            <a:extLst>
              <a:ext uri="{FF2B5EF4-FFF2-40B4-BE49-F238E27FC236}">
                <a16:creationId xmlns:a16="http://schemas.microsoft.com/office/drawing/2014/main" id="{2FF7E86F-84F3-47F2-BF08-EC04E20582D1}"/>
              </a:ext>
            </a:extLst>
          </p:cNvPr>
          <p:cNvCxnSpPr>
            <a:cxnSpLocks/>
          </p:cNvCxnSpPr>
          <p:nvPr/>
        </p:nvCxnSpPr>
        <p:spPr>
          <a:xfrm>
            <a:off x="3898900" y="1816100"/>
            <a:ext cx="0" cy="4216400"/>
          </a:xfrm>
          <a:prstGeom prst="line">
            <a:avLst/>
          </a:prstGeom>
          <a:ln w="38100">
            <a:solidFill>
              <a:schemeClr val="tx1">
                <a:lumMod val="8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AC2B0F9-137E-4324-BA82-19637F205B1D}"/>
              </a:ext>
            </a:extLst>
          </p:cNvPr>
          <p:cNvCxnSpPr>
            <a:cxnSpLocks/>
          </p:cNvCxnSpPr>
          <p:nvPr/>
        </p:nvCxnSpPr>
        <p:spPr>
          <a:xfrm>
            <a:off x="8134350" y="1816100"/>
            <a:ext cx="0" cy="4216400"/>
          </a:xfrm>
          <a:prstGeom prst="line">
            <a:avLst/>
          </a:prstGeom>
          <a:ln w="38100">
            <a:solidFill>
              <a:schemeClr val="tx1">
                <a:lumMod val="8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450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DFF9-7FA1-40D9-9795-83A49C6A268D}"/>
              </a:ext>
            </a:extLst>
          </p:cNvPr>
          <p:cNvSpPr>
            <a:spLocks noGrp="1"/>
          </p:cNvSpPr>
          <p:nvPr>
            <p:ph type="title"/>
          </p:nvPr>
        </p:nvSpPr>
        <p:spPr>
          <a:xfrm>
            <a:off x="0" y="0"/>
            <a:ext cx="12192000" cy="1123878"/>
          </a:xfrm>
          <a:solidFill>
            <a:schemeClr val="tx1">
              <a:lumMod val="85000"/>
            </a:schemeClr>
          </a:solidFill>
        </p:spPr>
        <p:txBody>
          <a:bodyPr>
            <a:normAutofit/>
          </a:bodyPr>
          <a:lstStyle/>
          <a:p>
            <a:pPr algn="ctr"/>
            <a:r>
              <a:rPr lang="en-US" sz="5400" b="1" dirty="0">
                <a:solidFill>
                  <a:srgbClr val="002060"/>
                </a:solidFill>
                <a:effectLst>
                  <a:outerShdw blurRad="50800" dist="38100" dir="2700000" algn="tl" rotWithShape="0">
                    <a:prstClr val="black">
                      <a:alpha val="40000"/>
                    </a:prstClr>
                  </a:outerShdw>
                </a:effectLst>
              </a:rPr>
              <a:t>Cultivar Studies</a:t>
            </a:r>
          </a:p>
        </p:txBody>
      </p:sp>
      <p:sp>
        <p:nvSpPr>
          <p:cNvPr id="3" name="Content Placeholder 2">
            <a:extLst>
              <a:ext uri="{FF2B5EF4-FFF2-40B4-BE49-F238E27FC236}">
                <a16:creationId xmlns:a16="http://schemas.microsoft.com/office/drawing/2014/main" id="{4B6B7CEC-1E27-4561-BD2F-46953833B949}"/>
              </a:ext>
            </a:extLst>
          </p:cNvPr>
          <p:cNvSpPr>
            <a:spLocks noGrp="1"/>
          </p:cNvSpPr>
          <p:nvPr>
            <p:ph sz="half" idx="1"/>
          </p:nvPr>
        </p:nvSpPr>
        <p:spPr>
          <a:xfrm>
            <a:off x="218536" y="1423365"/>
            <a:ext cx="3578759" cy="4753597"/>
          </a:xfrm>
        </p:spPr>
        <p:txBody>
          <a:bodyPr>
            <a:normAutofit lnSpcReduction="10000"/>
          </a:bodyPr>
          <a:lstStyle/>
          <a:p>
            <a:r>
              <a:rPr lang="en-US" sz="3000" u="sng" dirty="0">
                <a:solidFill>
                  <a:schemeClr val="tx1">
                    <a:lumMod val="50000"/>
                  </a:schemeClr>
                </a:solidFill>
                <a:effectLst>
                  <a:outerShdw blurRad="38100" dist="38100" dir="2700000" algn="tl">
                    <a:srgbClr val="000000">
                      <a:alpha val="43137"/>
                    </a:srgbClr>
                  </a:outerShdw>
                </a:effectLst>
              </a:rPr>
              <a:t>Study 1: 2019 -2021</a:t>
            </a:r>
          </a:p>
          <a:p>
            <a:r>
              <a:rPr lang="en-US" sz="3000" dirty="0">
                <a:solidFill>
                  <a:schemeClr val="tx1">
                    <a:lumMod val="50000"/>
                  </a:schemeClr>
                </a:solidFill>
                <a:effectLst>
                  <a:outerShdw blurRad="38100" dist="38100" dir="2700000" algn="tl">
                    <a:srgbClr val="000000">
                      <a:alpha val="43137"/>
                    </a:srgbClr>
                  </a:outerShdw>
                </a:effectLst>
              </a:rPr>
              <a:t>Cultivars:</a:t>
            </a:r>
          </a:p>
          <a:p>
            <a:pPr lvl="1"/>
            <a:r>
              <a:rPr lang="en-US" sz="2800" dirty="0">
                <a:solidFill>
                  <a:schemeClr val="tx1">
                    <a:lumMod val="50000"/>
                  </a:schemeClr>
                </a:solidFill>
                <a:effectLst>
                  <a:outerShdw blurRad="38100" dist="38100" dir="2700000" algn="tl">
                    <a:srgbClr val="000000">
                      <a:alpha val="43137"/>
                    </a:srgbClr>
                  </a:outerShdw>
                </a:effectLst>
              </a:rPr>
              <a:t>GA-18RU</a:t>
            </a:r>
          </a:p>
          <a:p>
            <a:pPr lvl="1"/>
            <a:r>
              <a:rPr lang="en-US" sz="2800" dirty="0">
                <a:solidFill>
                  <a:schemeClr val="tx1">
                    <a:lumMod val="50000"/>
                  </a:schemeClr>
                </a:solidFill>
                <a:effectLst>
                  <a:outerShdw blurRad="38100" dist="38100" dir="2700000" algn="tl">
                    <a:srgbClr val="000000">
                      <a:alpha val="43137"/>
                    </a:srgbClr>
                  </a:outerShdw>
                </a:effectLst>
              </a:rPr>
              <a:t>GA-06G</a:t>
            </a:r>
          </a:p>
          <a:p>
            <a:pPr lvl="1"/>
            <a:r>
              <a:rPr lang="en-US" sz="2800" dirty="0">
                <a:solidFill>
                  <a:schemeClr val="tx1">
                    <a:lumMod val="50000"/>
                  </a:schemeClr>
                </a:solidFill>
                <a:effectLst>
                  <a:outerShdw blurRad="38100" dist="38100" dir="2700000" algn="tl">
                    <a:srgbClr val="000000">
                      <a:alpha val="43137"/>
                    </a:srgbClr>
                  </a:outerShdw>
                </a:effectLst>
              </a:rPr>
              <a:t>GA-16HO</a:t>
            </a:r>
            <a:endParaRPr lang="en-US" sz="3000" dirty="0">
              <a:solidFill>
                <a:schemeClr val="tx1">
                  <a:lumMod val="50000"/>
                </a:schemeClr>
              </a:solidFill>
              <a:effectLst>
                <a:outerShdw blurRad="38100" dist="38100" dir="2700000" algn="tl">
                  <a:srgbClr val="000000">
                    <a:alpha val="43137"/>
                  </a:srgbClr>
                </a:outerShdw>
              </a:effectLst>
            </a:endParaRPr>
          </a:p>
          <a:p>
            <a:r>
              <a:rPr lang="en-US" sz="3400" dirty="0">
                <a:solidFill>
                  <a:schemeClr val="tx1">
                    <a:lumMod val="50000"/>
                  </a:schemeClr>
                </a:solidFill>
                <a:effectLst>
                  <a:outerShdw blurRad="38100" dist="38100" dir="2700000" algn="tl">
                    <a:srgbClr val="000000">
                      <a:alpha val="43137"/>
                    </a:srgbClr>
                  </a:outerShdw>
                </a:effectLst>
              </a:rPr>
              <a:t>Rates:</a:t>
            </a:r>
          </a:p>
          <a:p>
            <a:pPr lvl="1"/>
            <a:r>
              <a:rPr lang="en-US" sz="2800" dirty="0">
                <a:solidFill>
                  <a:schemeClr val="tx1">
                    <a:lumMod val="50000"/>
                  </a:schemeClr>
                </a:solidFill>
                <a:effectLst>
                  <a:outerShdw blurRad="38100" dist="38100" dir="2700000" algn="tl">
                    <a:srgbClr val="000000">
                      <a:alpha val="43137"/>
                    </a:srgbClr>
                  </a:outerShdw>
                </a:effectLst>
              </a:rPr>
              <a:t>0 (NTC) oz/A</a:t>
            </a:r>
          </a:p>
          <a:p>
            <a:pPr lvl="1"/>
            <a:r>
              <a:rPr lang="en-US" sz="2800" dirty="0">
                <a:solidFill>
                  <a:schemeClr val="tx1">
                    <a:lumMod val="50000"/>
                  </a:schemeClr>
                </a:solidFill>
                <a:effectLst>
                  <a:outerShdw blurRad="38100" dist="38100" dir="2700000" algn="tl">
                    <a:srgbClr val="000000">
                      <a:alpha val="43137"/>
                    </a:srgbClr>
                  </a:outerShdw>
                </a:effectLst>
              </a:rPr>
              <a:t>16 (1X) oz/A</a:t>
            </a:r>
          </a:p>
          <a:p>
            <a:pPr lvl="1"/>
            <a:r>
              <a:rPr lang="en-US" sz="2800" dirty="0">
                <a:solidFill>
                  <a:schemeClr val="tx1">
                    <a:lumMod val="50000"/>
                  </a:schemeClr>
                </a:solidFill>
                <a:effectLst>
                  <a:outerShdw blurRad="38100" dist="38100" dir="2700000" algn="tl">
                    <a:srgbClr val="000000">
                      <a:alpha val="43137"/>
                    </a:srgbClr>
                  </a:outerShdw>
                </a:effectLst>
              </a:rPr>
              <a:t>32 (2X) oz/A</a:t>
            </a:r>
          </a:p>
          <a:p>
            <a:pPr lvl="1"/>
            <a:r>
              <a:rPr lang="en-US" sz="2800" dirty="0">
                <a:solidFill>
                  <a:schemeClr val="tx1">
                    <a:lumMod val="50000"/>
                  </a:schemeClr>
                </a:solidFill>
                <a:effectLst>
                  <a:outerShdw blurRad="38100" dist="38100" dir="2700000" algn="tl">
                    <a:srgbClr val="000000">
                      <a:alpha val="43137"/>
                    </a:srgbClr>
                  </a:outerShdw>
                </a:effectLst>
              </a:rPr>
              <a:t>64 (4X) oz/A</a:t>
            </a:r>
          </a:p>
        </p:txBody>
      </p:sp>
      <p:sp>
        <p:nvSpPr>
          <p:cNvPr id="4" name="Content Placeholder 3">
            <a:extLst>
              <a:ext uri="{FF2B5EF4-FFF2-40B4-BE49-F238E27FC236}">
                <a16:creationId xmlns:a16="http://schemas.microsoft.com/office/drawing/2014/main" id="{B65A3270-05FD-4FAF-AD6F-55470D5B64F0}"/>
              </a:ext>
            </a:extLst>
          </p:cNvPr>
          <p:cNvSpPr>
            <a:spLocks noGrp="1"/>
          </p:cNvSpPr>
          <p:nvPr>
            <p:ph sz="half" idx="2"/>
          </p:nvPr>
        </p:nvSpPr>
        <p:spPr>
          <a:xfrm>
            <a:off x="4057650" y="1411484"/>
            <a:ext cx="4076700" cy="4753597"/>
          </a:xfrm>
        </p:spPr>
        <p:txBody>
          <a:bodyPr>
            <a:normAutofit lnSpcReduction="10000"/>
          </a:bodyPr>
          <a:lstStyle/>
          <a:p>
            <a:r>
              <a:rPr lang="en-US" sz="3000" u="sng" dirty="0">
                <a:solidFill>
                  <a:srgbClr val="FFC000"/>
                </a:solidFill>
              </a:rPr>
              <a:t>Study 2: 2021 – 2022</a:t>
            </a:r>
          </a:p>
          <a:p>
            <a:r>
              <a:rPr lang="en-US" sz="3000" dirty="0">
                <a:solidFill>
                  <a:schemeClr val="accent4">
                    <a:lumMod val="40000"/>
                    <a:lumOff val="60000"/>
                  </a:schemeClr>
                </a:solidFill>
              </a:rPr>
              <a:t>Cultivars:</a:t>
            </a:r>
          </a:p>
          <a:p>
            <a:pPr lvl="1"/>
            <a:r>
              <a:rPr lang="en-US" sz="2800" dirty="0"/>
              <a:t>AUNPL-17</a:t>
            </a:r>
          </a:p>
          <a:p>
            <a:pPr lvl="1"/>
            <a:r>
              <a:rPr lang="en-US" sz="2800" dirty="0"/>
              <a:t>FlORUN-331</a:t>
            </a:r>
          </a:p>
          <a:p>
            <a:pPr lvl="1"/>
            <a:r>
              <a:rPr lang="en-US" sz="2800" dirty="0"/>
              <a:t>TIFNV-HOL</a:t>
            </a:r>
          </a:p>
          <a:p>
            <a:pPr lvl="1"/>
            <a:r>
              <a:rPr lang="en-US" sz="2800" dirty="0"/>
              <a:t>GA-20VHO</a:t>
            </a:r>
          </a:p>
          <a:p>
            <a:r>
              <a:rPr lang="en-US" sz="3400" dirty="0">
                <a:solidFill>
                  <a:schemeClr val="accent4">
                    <a:lumMod val="40000"/>
                    <a:lumOff val="60000"/>
                  </a:schemeClr>
                </a:solidFill>
              </a:rPr>
              <a:t>Rates:</a:t>
            </a:r>
          </a:p>
          <a:p>
            <a:pPr lvl="1"/>
            <a:r>
              <a:rPr lang="en-US" sz="2800" dirty="0"/>
              <a:t>0 (NTC) oz/A</a:t>
            </a:r>
          </a:p>
          <a:p>
            <a:pPr lvl="1"/>
            <a:r>
              <a:rPr lang="en-US" sz="2800" dirty="0"/>
              <a:t>12 (1X) oz/A</a:t>
            </a:r>
          </a:p>
          <a:p>
            <a:pPr lvl="1"/>
            <a:r>
              <a:rPr lang="en-US" sz="2800" dirty="0"/>
              <a:t>24 (2X) oz/A</a:t>
            </a:r>
          </a:p>
          <a:p>
            <a:endParaRPr lang="en-US" dirty="0"/>
          </a:p>
          <a:p>
            <a:endParaRPr lang="en-US" dirty="0"/>
          </a:p>
          <a:p>
            <a:endParaRPr lang="en-US" dirty="0"/>
          </a:p>
        </p:txBody>
      </p:sp>
      <p:cxnSp>
        <p:nvCxnSpPr>
          <p:cNvPr id="5" name="Straight Connector 4">
            <a:extLst>
              <a:ext uri="{FF2B5EF4-FFF2-40B4-BE49-F238E27FC236}">
                <a16:creationId xmlns:a16="http://schemas.microsoft.com/office/drawing/2014/main" id="{C00E9AC4-7D75-41D5-804D-61B0BEC5FFCB}"/>
              </a:ext>
            </a:extLst>
          </p:cNvPr>
          <p:cNvCxnSpPr>
            <a:cxnSpLocks/>
          </p:cNvCxnSpPr>
          <p:nvPr/>
        </p:nvCxnSpPr>
        <p:spPr>
          <a:xfrm>
            <a:off x="0" y="1123950"/>
            <a:ext cx="12192000"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6" name="Content Placeholder 3">
            <a:extLst>
              <a:ext uri="{FF2B5EF4-FFF2-40B4-BE49-F238E27FC236}">
                <a16:creationId xmlns:a16="http://schemas.microsoft.com/office/drawing/2014/main" id="{CB7174A8-3531-40AE-A95E-D3D647312C8E}"/>
              </a:ext>
            </a:extLst>
          </p:cNvPr>
          <p:cNvSpPr txBox="1">
            <a:spLocks/>
          </p:cNvSpPr>
          <p:nvPr/>
        </p:nvSpPr>
        <p:spPr>
          <a:xfrm>
            <a:off x="8394700" y="1423365"/>
            <a:ext cx="3578764" cy="47535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u="sng" dirty="0">
                <a:solidFill>
                  <a:schemeClr val="tx1">
                    <a:lumMod val="50000"/>
                  </a:schemeClr>
                </a:solidFill>
                <a:effectLst>
                  <a:outerShdw blurRad="38100" dist="38100" dir="2700000" algn="tl">
                    <a:srgbClr val="000000">
                      <a:alpha val="43137"/>
                    </a:srgbClr>
                  </a:outerShdw>
                </a:effectLst>
              </a:rPr>
              <a:t>Study 3: 2022</a:t>
            </a:r>
          </a:p>
          <a:p>
            <a:r>
              <a:rPr lang="en-US" sz="3000" dirty="0">
                <a:solidFill>
                  <a:schemeClr val="tx1">
                    <a:lumMod val="50000"/>
                  </a:schemeClr>
                </a:solidFill>
                <a:effectLst>
                  <a:outerShdw blurRad="38100" dist="38100" dir="2700000" algn="tl">
                    <a:srgbClr val="000000">
                      <a:alpha val="43137"/>
                    </a:srgbClr>
                  </a:outerShdw>
                </a:effectLst>
              </a:rPr>
              <a:t>Cultivar:</a:t>
            </a:r>
          </a:p>
          <a:p>
            <a:pPr lvl="1"/>
            <a:r>
              <a:rPr lang="en-US" sz="2800" dirty="0">
                <a:solidFill>
                  <a:schemeClr val="tx1">
                    <a:lumMod val="50000"/>
                  </a:schemeClr>
                </a:solidFill>
                <a:effectLst>
                  <a:outerShdw blurRad="38100" dist="38100" dir="2700000" algn="tl">
                    <a:srgbClr val="000000">
                      <a:alpha val="43137"/>
                    </a:srgbClr>
                  </a:outerShdw>
                </a:effectLst>
              </a:rPr>
              <a:t>GA-12Y</a:t>
            </a:r>
            <a:r>
              <a:rPr lang="en-US" sz="3000" dirty="0">
                <a:solidFill>
                  <a:schemeClr val="tx1">
                    <a:lumMod val="50000"/>
                  </a:schemeClr>
                </a:solidFill>
                <a:effectLst>
                  <a:outerShdw blurRad="38100" dist="38100" dir="2700000" algn="tl">
                    <a:srgbClr val="000000">
                      <a:alpha val="43137"/>
                    </a:srgbClr>
                  </a:outerShdw>
                </a:effectLst>
              </a:rPr>
              <a:t> </a:t>
            </a:r>
          </a:p>
          <a:p>
            <a:r>
              <a:rPr lang="en-US" sz="3400" dirty="0">
                <a:solidFill>
                  <a:schemeClr val="tx1">
                    <a:lumMod val="50000"/>
                  </a:schemeClr>
                </a:solidFill>
                <a:effectLst>
                  <a:outerShdw blurRad="38100" dist="38100" dir="2700000" algn="tl">
                    <a:srgbClr val="000000">
                      <a:alpha val="43137"/>
                    </a:srgbClr>
                  </a:outerShdw>
                </a:effectLst>
              </a:rPr>
              <a:t>Rates:</a:t>
            </a:r>
          </a:p>
          <a:p>
            <a:pPr lvl="1"/>
            <a:r>
              <a:rPr lang="en-US" sz="2800" dirty="0">
                <a:solidFill>
                  <a:schemeClr val="tx1">
                    <a:lumMod val="50000"/>
                  </a:schemeClr>
                </a:solidFill>
                <a:effectLst>
                  <a:outerShdw blurRad="38100" dist="38100" dir="2700000" algn="tl">
                    <a:srgbClr val="000000">
                      <a:alpha val="43137"/>
                    </a:srgbClr>
                  </a:outerShdw>
                </a:effectLst>
              </a:rPr>
              <a:t>0 (NTC) oz/A</a:t>
            </a:r>
          </a:p>
          <a:p>
            <a:pPr lvl="1"/>
            <a:r>
              <a:rPr lang="en-US" sz="2800" dirty="0">
                <a:solidFill>
                  <a:schemeClr val="tx1">
                    <a:lumMod val="50000"/>
                  </a:schemeClr>
                </a:solidFill>
                <a:effectLst>
                  <a:outerShdw blurRad="38100" dist="38100" dir="2700000" algn="tl">
                    <a:srgbClr val="000000">
                      <a:alpha val="43137"/>
                    </a:srgbClr>
                  </a:outerShdw>
                </a:effectLst>
              </a:rPr>
              <a:t>12 (1X) oz/A</a:t>
            </a:r>
          </a:p>
          <a:p>
            <a:pPr lvl="1"/>
            <a:r>
              <a:rPr lang="en-US" sz="2800" dirty="0">
                <a:solidFill>
                  <a:schemeClr val="tx1">
                    <a:lumMod val="50000"/>
                  </a:schemeClr>
                </a:solidFill>
                <a:effectLst>
                  <a:outerShdw blurRad="38100" dist="38100" dir="2700000" algn="tl">
                    <a:srgbClr val="000000">
                      <a:alpha val="43137"/>
                    </a:srgbClr>
                  </a:outerShdw>
                </a:effectLst>
              </a:rPr>
              <a:t>24 (2X) oz/A</a:t>
            </a:r>
          </a:p>
          <a:p>
            <a:pPr lvl="1"/>
            <a:r>
              <a:rPr lang="en-US" sz="2800" dirty="0">
                <a:solidFill>
                  <a:schemeClr val="tx1">
                    <a:lumMod val="50000"/>
                  </a:schemeClr>
                </a:solidFill>
                <a:effectLst>
                  <a:outerShdw blurRad="38100" dist="38100" dir="2700000" algn="tl">
                    <a:srgbClr val="000000">
                      <a:alpha val="43137"/>
                    </a:srgbClr>
                  </a:outerShdw>
                </a:effectLst>
              </a:rPr>
              <a:t>48 (4X) oz/A</a:t>
            </a:r>
          </a:p>
          <a:p>
            <a:endParaRPr lang="en-US" dirty="0">
              <a:solidFill>
                <a:schemeClr val="tx1">
                  <a:lumMod val="50000"/>
                </a:schemeClr>
              </a:solidFill>
              <a:effectLst>
                <a:outerShdw blurRad="38100" dist="38100" dir="2700000" algn="tl">
                  <a:srgbClr val="000000">
                    <a:alpha val="43137"/>
                  </a:srgbClr>
                </a:outerShdw>
              </a:effectLst>
            </a:endParaRPr>
          </a:p>
          <a:p>
            <a:endParaRPr lang="en-US" dirty="0"/>
          </a:p>
          <a:p>
            <a:endParaRPr lang="en-US" dirty="0"/>
          </a:p>
        </p:txBody>
      </p:sp>
      <p:cxnSp>
        <p:nvCxnSpPr>
          <p:cNvPr id="7" name="Straight Connector 6">
            <a:extLst>
              <a:ext uri="{FF2B5EF4-FFF2-40B4-BE49-F238E27FC236}">
                <a16:creationId xmlns:a16="http://schemas.microsoft.com/office/drawing/2014/main" id="{2FF7E86F-84F3-47F2-BF08-EC04E20582D1}"/>
              </a:ext>
            </a:extLst>
          </p:cNvPr>
          <p:cNvCxnSpPr>
            <a:cxnSpLocks/>
          </p:cNvCxnSpPr>
          <p:nvPr/>
        </p:nvCxnSpPr>
        <p:spPr>
          <a:xfrm>
            <a:off x="3898900" y="1816100"/>
            <a:ext cx="0" cy="4216400"/>
          </a:xfrm>
          <a:prstGeom prst="line">
            <a:avLst/>
          </a:prstGeom>
          <a:ln w="38100">
            <a:solidFill>
              <a:schemeClr val="tx1">
                <a:lumMod val="8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AC2B0F9-137E-4324-BA82-19637F205B1D}"/>
              </a:ext>
            </a:extLst>
          </p:cNvPr>
          <p:cNvCxnSpPr>
            <a:cxnSpLocks/>
          </p:cNvCxnSpPr>
          <p:nvPr/>
        </p:nvCxnSpPr>
        <p:spPr>
          <a:xfrm>
            <a:off x="8134350" y="1816100"/>
            <a:ext cx="0" cy="4216400"/>
          </a:xfrm>
          <a:prstGeom prst="line">
            <a:avLst/>
          </a:prstGeom>
          <a:ln w="38100">
            <a:solidFill>
              <a:schemeClr val="tx1">
                <a:lumMod val="8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840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DFF9-7FA1-40D9-9795-83A49C6A268D}"/>
              </a:ext>
            </a:extLst>
          </p:cNvPr>
          <p:cNvSpPr>
            <a:spLocks noGrp="1"/>
          </p:cNvSpPr>
          <p:nvPr>
            <p:ph type="title"/>
          </p:nvPr>
        </p:nvSpPr>
        <p:spPr>
          <a:xfrm>
            <a:off x="0" y="0"/>
            <a:ext cx="12192000" cy="1123878"/>
          </a:xfrm>
          <a:solidFill>
            <a:schemeClr val="tx1">
              <a:lumMod val="85000"/>
            </a:schemeClr>
          </a:solidFill>
        </p:spPr>
        <p:txBody>
          <a:bodyPr>
            <a:normAutofit/>
          </a:bodyPr>
          <a:lstStyle/>
          <a:p>
            <a:pPr algn="ctr"/>
            <a:r>
              <a:rPr lang="en-US" sz="5400" b="1" dirty="0">
                <a:solidFill>
                  <a:srgbClr val="002060"/>
                </a:solidFill>
                <a:effectLst>
                  <a:outerShdw blurRad="50800" dist="38100" dir="2700000" algn="tl" rotWithShape="0">
                    <a:prstClr val="black">
                      <a:alpha val="40000"/>
                    </a:prstClr>
                  </a:outerShdw>
                </a:effectLst>
              </a:rPr>
              <a:t>Cultivar Studies</a:t>
            </a:r>
          </a:p>
        </p:txBody>
      </p:sp>
      <p:sp>
        <p:nvSpPr>
          <p:cNvPr id="3" name="Content Placeholder 2">
            <a:extLst>
              <a:ext uri="{FF2B5EF4-FFF2-40B4-BE49-F238E27FC236}">
                <a16:creationId xmlns:a16="http://schemas.microsoft.com/office/drawing/2014/main" id="{4B6B7CEC-1E27-4561-BD2F-46953833B949}"/>
              </a:ext>
            </a:extLst>
          </p:cNvPr>
          <p:cNvSpPr>
            <a:spLocks noGrp="1"/>
          </p:cNvSpPr>
          <p:nvPr>
            <p:ph sz="half" idx="1"/>
          </p:nvPr>
        </p:nvSpPr>
        <p:spPr>
          <a:xfrm>
            <a:off x="218536" y="1423365"/>
            <a:ext cx="3578759" cy="4753597"/>
          </a:xfrm>
        </p:spPr>
        <p:txBody>
          <a:bodyPr>
            <a:normAutofit lnSpcReduction="10000"/>
          </a:bodyPr>
          <a:lstStyle/>
          <a:p>
            <a:r>
              <a:rPr lang="en-US" sz="3000" u="sng" dirty="0">
                <a:solidFill>
                  <a:schemeClr val="tx1">
                    <a:lumMod val="50000"/>
                  </a:schemeClr>
                </a:solidFill>
                <a:effectLst>
                  <a:outerShdw blurRad="38100" dist="38100" dir="2700000" algn="tl">
                    <a:srgbClr val="000000">
                      <a:alpha val="43137"/>
                    </a:srgbClr>
                  </a:outerShdw>
                </a:effectLst>
              </a:rPr>
              <a:t>Study 1: 2019 -2021</a:t>
            </a:r>
          </a:p>
          <a:p>
            <a:r>
              <a:rPr lang="en-US" sz="3000" dirty="0">
                <a:solidFill>
                  <a:schemeClr val="tx1">
                    <a:lumMod val="50000"/>
                  </a:schemeClr>
                </a:solidFill>
                <a:effectLst>
                  <a:outerShdw blurRad="38100" dist="38100" dir="2700000" algn="tl">
                    <a:srgbClr val="000000">
                      <a:alpha val="43137"/>
                    </a:srgbClr>
                  </a:outerShdw>
                </a:effectLst>
              </a:rPr>
              <a:t>Cultivars:</a:t>
            </a:r>
          </a:p>
          <a:p>
            <a:pPr lvl="1"/>
            <a:r>
              <a:rPr lang="en-US" sz="2800" dirty="0">
                <a:solidFill>
                  <a:schemeClr val="tx1">
                    <a:lumMod val="50000"/>
                  </a:schemeClr>
                </a:solidFill>
                <a:effectLst>
                  <a:outerShdw blurRad="38100" dist="38100" dir="2700000" algn="tl">
                    <a:srgbClr val="000000">
                      <a:alpha val="43137"/>
                    </a:srgbClr>
                  </a:outerShdw>
                </a:effectLst>
              </a:rPr>
              <a:t>GA-18RU</a:t>
            </a:r>
          </a:p>
          <a:p>
            <a:pPr lvl="1"/>
            <a:r>
              <a:rPr lang="en-US" sz="2800" dirty="0">
                <a:solidFill>
                  <a:schemeClr val="tx1">
                    <a:lumMod val="50000"/>
                  </a:schemeClr>
                </a:solidFill>
                <a:effectLst>
                  <a:outerShdw blurRad="38100" dist="38100" dir="2700000" algn="tl">
                    <a:srgbClr val="000000">
                      <a:alpha val="43137"/>
                    </a:srgbClr>
                  </a:outerShdw>
                </a:effectLst>
              </a:rPr>
              <a:t>GA-06G</a:t>
            </a:r>
          </a:p>
          <a:p>
            <a:pPr lvl="1"/>
            <a:r>
              <a:rPr lang="en-US" sz="2800" dirty="0">
                <a:solidFill>
                  <a:schemeClr val="tx1">
                    <a:lumMod val="50000"/>
                  </a:schemeClr>
                </a:solidFill>
                <a:effectLst>
                  <a:outerShdw blurRad="38100" dist="38100" dir="2700000" algn="tl">
                    <a:srgbClr val="000000">
                      <a:alpha val="43137"/>
                    </a:srgbClr>
                  </a:outerShdw>
                </a:effectLst>
              </a:rPr>
              <a:t>GA-16HO</a:t>
            </a:r>
            <a:endParaRPr lang="en-US" sz="3000" dirty="0">
              <a:solidFill>
                <a:schemeClr val="tx1">
                  <a:lumMod val="50000"/>
                </a:schemeClr>
              </a:solidFill>
              <a:effectLst>
                <a:outerShdw blurRad="38100" dist="38100" dir="2700000" algn="tl">
                  <a:srgbClr val="000000">
                    <a:alpha val="43137"/>
                  </a:srgbClr>
                </a:outerShdw>
              </a:effectLst>
            </a:endParaRPr>
          </a:p>
          <a:p>
            <a:r>
              <a:rPr lang="en-US" sz="3400" dirty="0">
                <a:solidFill>
                  <a:schemeClr val="tx1">
                    <a:lumMod val="50000"/>
                  </a:schemeClr>
                </a:solidFill>
                <a:effectLst>
                  <a:outerShdw blurRad="38100" dist="38100" dir="2700000" algn="tl">
                    <a:srgbClr val="000000">
                      <a:alpha val="43137"/>
                    </a:srgbClr>
                  </a:outerShdw>
                </a:effectLst>
              </a:rPr>
              <a:t>Rates:</a:t>
            </a:r>
          </a:p>
          <a:p>
            <a:pPr lvl="1"/>
            <a:r>
              <a:rPr lang="en-US" sz="2800" dirty="0">
                <a:solidFill>
                  <a:schemeClr val="tx1">
                    <a:lumMod val="50000"/>
                  </a:schemeClr>
                </a:solidFill>
                <a:effectLst>
                  <a:outerShdw blurRad="38100" dist="38100" dir="2700000" algn="tl">
                    <a:srgbClr val="000000">
                      <a:alpha val="43137"/>
                    </a:srgbClr>
                  </a:outerShdw>
                </a:effectLst>
              </a:rPr>
              <a:t>0 (NTC) oz/A</a:t>
            </a:r>
          </a:p>
          <a:p>
            <a:pPr lvl="1"/>
            <a:r>
              <a:rPr lang="en-US" sz="2800" dirty="0">
                <a:solidFill>
                  <a:schemeClr val="tx1">
                    <a:lumMod val="50000"/>
                  </a:schemeClr>
                </a:solidFill>
                <a:effectLst>
                  <a:outerShdw blurRad="38100" dist="38100" dir="2700000" algn="tl">
                    <a:srgbClr val="000000">
                      <a:alpha val="43137"/>
                    </a:srgbClr>
                  </a:outerShdw>
                </a:effectLst>
              </a:rPr>
              <a:t>16 (1X) oz/A</a:t>
            </a:r>
          </a:p>
          <a:p>
            <a:pPr lvl="1"/>
            <a:r>
              <a:rPr lang="en-US" sz="2800" dirty="0">
                <a:solidFill>
                  <a:schemeClr val="tx1">
                    <a:lumMod val="50000"/>
                  </a:schemeClr>
                </a:solidFill>
                <a:effectLst>
                  <a:outerShdw blurRad="38100" dist="38100" dir="2700000" algn="tl">
                    <a:srgbClr val="000000">
                      <a:alpha val="43137"/>
                    </a:srgbClr>
                  </a:outerShdw>
                </a:effectLst>
              </a:rPr>
              <a:t>32 (2X) oz/A</a:t>
            </a:r>
          </a:p>
          <a:p>
            <a:pPr lvl="1"/>
            <a:r>
              <a:rPr lang="en-US" sz="2800" dirty="0">
                <a:solidFill>
                  <a:schemeClr val="tx1">
                    <a:lumMod val="50000"/>
                  </a:schemeClr>
                </a:solidFill>
                <a:effectLst>
                  <a:outerShdw blurRad="38100" dist="38100" dir="2700000" algn="tl">
                    <a:srgbClr val="000000">
                      <a:alpha val="43137"/>
                    </a:srgbClr>
                  </a:outerShdw>
                </a:effectLst>
              </a:rPr>
              <a:t>64 (4X) oz/A</a:t>
            </a:r>
          </a:p>
        </p:txBody>
      </p:sp>
      <p:sp>
        <p:nvSpPr>
          <p:cNvPr id="4" name="Content Placeholder 3">
            <a:extLst>
              <a:ext uri="{FF2B5EF4-FFF2-40B4-BE49-F238E27FC236}">
                <a16:creationId xmlns:a16="http://schemas.microsoft.com/office/drawing/2014/main" id="{B65A3270-05FD-4FAF-AD6F-55470D5B64F0}"/>
              </a:ext>
            </a:extLst>
          </p:cNvPr>
          <p:cNvSpPr>
            <a:spLocks noGrp="1"/>
          </p:cNvSpPr>
          <p:nvPr>
            <p:ph sz="half" idx="2"/>
          </p:nvPr>
        </p:nvSpPr>
        <p:spPr>
          <a:xfrm>
            <a:off x="4057650" y="1411484"/>
            <a:ext cx="4076700" cy="4753597"/>
          </a:xfrm>
        </p:spPr>
        <p:txBody>
          <a:bodyPr>
            <a:normAutofit lnSpcReduction="10000"/>
          </a:bodyPr>
          <a:lstStyle/>
          <a:p>
            <a:r>
              <a:rPr lang="en-US" sz="3000" u="sng" dirty="0">
                <a:solidFill>
                  <a:schemeClr val="tx1">
                    <a:lumMod val="50000"/>
                  </a:schemeClr>
                </a:solidFill>
                <a:effectLst>
                  <a:outerShdw blurRad="38100" dist="38100" dir="2700000" algn="tl">
                    <a:srgbClr val="000000">
                      <a:alpha val="43137"/>
                    </a:srgbClr>
                  </a:outerShdw>
                </a:effectLst>
              </a:rPr>
              <a:t>Study 2: 2021 – 2022</a:t>
            </a:r>
          </a:p>
          <a:p>
            <a:r>
              <a:rPr lang="en-US" sz="3000" dirty="0">
                <a:solidFill>
                  <a:schemeClr val="tx1">
                    <a:lumMod val="50000"/>
                  </a:schemeClr>
                </a:solidFill>
                <a:effectLst>
                  <a:outerShdw blurRad="38100" dist="38100" dir="2700000" algn="tl">
                    <a:srgbClr val="000000">
                      <a:alpha val="43137"/>
                    </a:srgbClr>
                  </a:outerShdw>
                </a:effectLst>
              </a:rPr>
              <a:t>Cultivars:</a:t>
            </a:r>
          </a:p>
          <a:p>
            <a:pPr lvl="1"/>
            <a:r>
              <a:rPr lang="en-US" sz="2800" dirty="0">
                <a:solidFill>
                  <a:schemeClr val="tx1">
                    <a:lumMod val="50000"/>
                  </a:schemeClr>
                </a:solidFill>
                <a:effectLst>
                  <a:outerShdw blurRad="38100" dist="38100" dir="2700000" algn="tl">
                    <a:srgbClr val="000000">
                      <a:alpha val="43137"/>
                    </a:srgbClr>
                  </a:outerShdw>
                </a:effectLst>
              </a:rPr>
              <a:t>AUNPL-17</a:t>
            </a:r>
          </a:p>
          <a:p>
            <a:pPr lvl="1"/>
            <a:r>
              <a:rPr lang="en-US" sz="2800" dirty="0">
                <a:solidFill>
                  <a:schemeClr val="tx1">
                    <a:lumMod val="50000"/>
                  </a:schemeClr>
                </a:solidFill>
                <a:effectLst>
                  <a:outerShdw blurRad="38100" dist="38100" dir="2700000" algn="tl">
                    <a:srgbClr val="000000">
                      <a:alpha val="43137"/>
                    </a:srgbClr>
                  </a:outerShdw>
                </a:effectLst>
              </a:rPr>
              <a:t>FlORUN-331</a:t>
            </a:r>
          </a:p>
          <a:p>
            <a:pPr lvl="1"/>
            <a:r>
              <a:rPr lang="en-US" sz="2800" dirty="0">
                <a:solidFill>
                  <a:schemeClr val="tx1">
                    <a:lumMod val="50000"/>
                  </a:schemeClr>
                </a:solidFill>
                <a:effectLst>
                  <a:outerShdw blurRad="38100" dist="38100" dir="2700000" algn="tl">
                    <a:srgbClr val="000000">
                      <a:alpha val="43137"/>
                    </a:srgbClr>
                  </a:outerShdw>
                </a:effectLst>
              </a:rPr>
              <a:t>TIFNV-HOL</a:t>
            </a:r>
          </a:p>
          <a:p>
            <a:pPr lvl="1"/>
            <a:r>
              <a:rPr lang="en-US" sz="2800" dirty="0">
                <a:solidFill>
                  <a:schemeClr val="tx1">
                    <a:lumMod val="50000"/>
                  </a:schemeClr>
                </a:solidFill>
                <a:effectLst>
                  <a:outerShdw blurRad="38100" dist="38100" dir="2700000" algn="tl">
                    <a:srgbClr val="000000">
                      <a:alpha val="43137"/>
                    </a:srgbClr>
                  </a:outerShdw>
                </a:effectLst>
              </a:rPr>
              <a:t>GA-20VHO</a:t>
            </a:r>
          </a:p>
          <a:p>
            <a:r>
              <a:rPr lang="en-US" sz="3400" dirty="0">
                <a:solidFill>
                  <a:schemeClr val="tx1">
                    <a:lumMod val="50000"/>
                  </a:schemeClr>
                </a:solidFill>
                <a:effectLst>
                  <a:outerShdw blurRad="38100" dist="38100" dir="2700000" algn="tl">
                    <a:srgbClr val="000000">
                      <a:alpha val="43137"/>
                    </a:srgbClr>
                  </a:outerShdw>
                </a:effectLst>
              </a:rPr>
              <a:t>Rates:</a:t>
            </a:r>
          </a:p>
          <a:p>
            <a:pPr lvl="1"/>
            <a:r>
              <a:rPr lang="en-US" sz="2800" dirty="0">
                <a:solidFill>
                  <a:schemeClr val="tx1">
                    <a:lumMod val="50000"/>
                  </a:schemeClr>
                </a:solidFill>
                <a:effectLst>
                  <a:outerShdw blurRad="38100" dist="38100" dir="2700000" algn="tl">
                    <a:srgbClr val="000000">
                      <a:alpha val="43137"/>
                    </a:srgbClr>
                  </a:outerShdw>
                </a:effectLst>
              </a:rPr>
              <a:t>0 (NTC) oz/A</a:t>
            </a:r>
          </a:p>
          <a:p>
            <a:pPr lvl="1"/>
            <a:r>
              <a:rPr lang="en-US" sz="2800" dirty="0">
                <a:solidFill>
                  <a:schemeClr val="tx1">
                    <a:lumMod val="50000"/>
                  </a:schemeClr>
                </a:solidFill>
                <a:effectLst>
                  <a:outerShdw blurRad="38100" dist="38100" dir="2700000" algn="tl">
                    <a:srgbClr val="000000">
                      <a:alpha val="43137"/>
                    </a:srgbClr>
                  </a:outerShdw>
                </a:effectLst>
              </a:rPr>
              <a:t>12 (1X) oz/A</a:t>
            </a:r>
          </a:p>
          <a:p>
            <a:pPr lvl="1"/>
            <a:r>
              <a:rPr lang="en-US" sz="2800" dirty="0">
                <a:solidFill>
                  <a:schemeClr val="tx1">
                    <a:lumMod val="50000"/>
                  </a:schemeClr>
                </a:solidFill>
                <a:effectLst>
                  <a:outerShdw blurRad="38100" dist="38100" dir="2700000" algn="tl">
                    <a:srgbClr val="000000">
                      <a:alpha val="43137"/>
                    </a:srgbClr>
                  </a:outerShdw>
                </a:effectLst>
              </a:rPr>
              <a:t>24 (2X) oz/A</a:t>
            </a:r>
          </a:p>
          <a:p>
            <a:endParaRPr lang="en-US" dirty="0"/>
          </a:p>
          <a:p>
            <a:endParaRPr lang="en-US" dirty="0"/>
          </a:p>
          <a:p>
            <a:endParaRPr lang="en-US" dirty="0"/>
          </a:p>
        </p:txBody>
      </p:sp>
      <p:cxnSp>
        <p:nvCxnSpPr>
          <p:cNvPr id="5" name="Straight Connector 4">
            <a:extLst>
              <a:ext uri="{FF2B5EF4-FFF2-40B4-BE49-F238E27FC236}">
                <a16:creationId xmlns:a16="http://schemas.microsoft.com/office/drawing/2014/main" id="{C00E9AC4-7D75-41D5-804D-61B0BEC5FFCB}"/>
              </a:ext>
            </a:extLst>
          </p:cNvPr>
          <p:cNvCxnSpPr>
            <a:cxnSpLocks/>
          </p:cNvCxnSpPr>
          <p:nvPr/>
        </p:nvCxnSpPr>
        <p:spPr>
          <a:xfrm>
            <a:off x="0" y="1123950"/>
            <a:ext cx="12192000"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6" name="Content Placeholder 3">
            <a:extLst>
              <a:ext uri="{FF2B5EF4-FFF2-40B4-BE49-F238E27FC236}">
                <a16:creationId xmlns:a16="http://schemas.microsoft.com/office/drawing/2014/main" id="{CB7174A8-3531-40AE-A95E-D3D647312C8E}"/>
              </a:ext>
            </a:extLst>
          </p:cNvPr>
          <p:cNvSpPr txBox="1">
            <a:spLocks/>
          </p:cNvSpPr>
          <p:nvPr/>
        </p:nvSpPr>
        <p:spPr>
          <a:xfrm>
            <a:off x="8394700" y="1423365"/>
            <a:ext cx="3578764" cy="47535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u="sng" dirty="0">
                <a:solidFill>
                  <a:srgbClr val="FFC000"/>
                </a:solidFill>
              </a:rPr>
              <a:t>Study 3: 2022</a:t>
            </a:r>
          </a:p>
          <a:p>
            <a:r>
              <a:rPr lang="en-US" sz="3000" dirty="0">
                <a:solidFill>
                  <a:schemeClr val="accent4">
                    <a:lumMod val="40000"/>
                    <a:lumOff val="60000"/>
                  </a:schemeClr>
                </a:solidFill>
              </a:rPr>
              <a:t>Cultivar:</a:t>
            </a:r>
          </a:p>
          <a:p>
            <a:pPr lvl="1"/>
            <a:r>
              <a:rPr lang="en-US" sz="2800" dirty="0"/>
              <a:t>GA-12Y</a:t>
            </a:r>
            <a:r>
              <a:rPr lang="en-US" sz="3000" dirty="0"/>
              <a:t> </a:t>
            </a:r>
          </a:p>
          <a:p>
            <a:r>
              <a:rPr lang="en-US" sz="3400" dirty="0">
                <a:solidFill>
                  <a:schemeClr val="accent4">
                    <a:lumMod val="40000"/>
                    <a:lumOff val="60000"/>
                  </a:schemeClr>
                </a:solidFill>
              </a:rPr>
              <a:t>Rates:</a:t>
            </a:r>
          </a:p>
          <a:p>
            <a:pPr lvl="1"/>
            <a:r>
              <a:rPr lang="en-US" sz="2800" dirty="0"/>
              <a:t>0 (NTC) oz/A</a:t>
            </a:r>
          </a:p>
          <a:p>
            <a:pPr lvl="1"/>
            <a:r>
              <a:rPr lang="en-US" sz="2800" dirty="0"/>
              <a:t>12 (1X) oz/A</a:t>
            </a:r>
          </a:p>
          <a:p>
            <a:pPr lvl="1"/>
            <a:r>
              <a:rPr lang="en-US" sz="2800" dirty="0"/>
              <a:t>24 (2X) oz/A</a:t>
            </a:r>
          </a:p>
          <a:p>
            <a:pPr lvl="1"/>
            <a:r>
              <a:rPr lang="en-US" sz="2800" dirty="0"/>
              <a:t>48 (4X) oz/A</a:t>
            </a:r>
          </a:p>
          <a:p>
            <a:endParaRPr lang="en-US" dirty="0"/>
          </a:p>
          <a:p>
            <a:endParaRPr lang="en-US" dirty="0"/>
          </a:p>
          <a:p>
            <a:endParaRPr lang="en-US" dirty="0"/>
          </a:p>
        </p:txBody>
      </p:sp>
      <p:cxnSp>
        <p:nvCxnSpPr>
          <p:cNvPr id="7" name="Straight Connector 6">
            <a:extLst>
              <a:ext uri="{FF2B5EF4-FFF2-40B4-BE49-F238E27FC236}">
                <a16:creationId xmlns:a16="http://schemas.microsoft.com/office/drawing/2014/main" id="{2FF7E86F-84F3-47F2-BF08-EC04E20582D1}"/>
              </a:ext>
            </a:extLst>
          </p:cNvPr>
          <p:cNvCxnSpPr>
            <a:cxnSpLocks/>
          </p:cNvCxnSpPr>
          <p:nvPr/>
        </p:nvCxnSpPr>
        <p:spPr>
          <a:xfrm>
            <a:off x="3898900" y="1816100"/>
            <a:ext cx="0" cy="4216400"/>
          </a:xfrm>
          <a:prstGeom prst="line">
            <a:avLst/>
          </a:prstGeom>
          <a:ln w="38100">
            <a:solidFill>
              <a:schemeClr val="tx1">
                <a:lumMod val="8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AC2B0F9-137E-4324-BA82-19637F205B1D}"/>
              </a:ext>
            </a:extLst>
          </p:cNvPr>
          <p:cNvCxnSpPr>
            <a:cxnSpLocks/>
          </p:cNvCxnSpPr>
          <p:nvPr/>
        </p:nvCxnSpPr>
        <p:spPr>
          <a:xfrm>
            <a:off x="8134350" y="1816100"/>
            <a:ext cx="0" cy="4216400"/>
          </a:xfrm>
          <a:prstGeom prst="line">
            <a:avLst/>
          </a:prstGeom>
          <a:ln w="38100">
            <a:solidFill>
              <a:schemeClr val="tx1">
                <a:lumMod val="8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415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DFF9-7FA1-40D9-9795-83A49C6A268D}"/>
              </a:ext>
            </a:extLst>
          </p:cNvPr>
          <p:cNvSpPr>
            <a:spLocks noGrp="1"/>
          </p:cNvSpPr>
          <p:nvPr>
            <p:ph type="title"/>
          </p:nvPr>
        </p:nvSpPr>
        <p:spPr>
          <a:xfrm>
            <a:off x="0" y="2"/>
            <a:ext cx="12192000" cy="1123948"/>
          </a:xfrm>
          <a:solidFill>
            <a:schemeClr val="tx1">
              <a:lumMod val="85000"/>
            </a:schemeClr>
          </a:solidFill>
        </p:spPr>
        <p:txBody>
          <a:bodyPr>
            <a:normAutofit/>
          </a:bodyPr>
          <a:lstStyle/>
          <a:p>
            <a:pPr algn="ctr"/>
            <a:r>
              <a:rPr lang="en-US" sz="5400" b="1" dirty="0">
                <a:solidFill>
                  <a:srgbClr val="002060"/>
                </a:solidFill>
                <a:effectLst>
                  <a:outerShdw blurRad="50800" dist="38100" dir="2700000" algn="tl" rotWithShape="0">
                    <a:prstClr val="black">
                      <a:alpha val="40000"/>
                    </a:prstClr>
                  </a:outerShdw>
                </a:effectLst>
              </a:rPr>
              <a:t>Cultivar Study 1 - 2019</a:t>
            </a:r>
          </a:p>
        </p:txBody>
      </p:sp>
      <p:cxnSp>
        <p:nvCxnSpPr>
          <p:cNvPr id="5" name="Straight Connector 4">
            <a:extLst>
              <a:ext uri="{FF2B5EF4-FFF2-40B4-BE49-F238E27FC236}">
                <a16:creationId xmlns:a16="http://schemas.microsoft.com/office/drawing/2014/main" id="{C00E9AC4-7D75-41D5-804D-61B0BEC5FFCB}"/>
              </a:ext>
            </a:extLst>
          </p:cNvPr>
          <p:cNvCxnSpPr>
            <a:cxnSpLocks/>
          </p:cNvCxnSpPr>
          <p:nvPr/>
        </p:nvCxnSpPr>
        <p:spPr>
          <a:xfrm>
            <a:off x="0" y="1123950"/>
            <a:ext cx="12192000"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10" name="Content Placeholder 3">
            <a:extLst>
              <a:ext uri="{FF2B5EF4-FFF2-40B4-BE49-F238E27FC236}">
                <a16:creationId xmlns:a16="http://schemas.microsoft.com/office/drawing/2014/main" id="{C16E5C00-9A9C-4F3E-87A8-6B6AE2D517E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3209206" y="-997786"/>
            <a:ext cx="5410921" cy="9977380"/>
          </a:xfrm>
          <a:prstGeom prst="rect">
            <a:avLst/>
          </a:prstGeom>
          <a:solidFill>
            <a:schemeClr val="tx1"/>
          </a:solidFill>
        </p:spPr>
      </p:pic>
      <p:sp>
        <p:nvSpPr>
          <p:cNvPr id="12" name="TextBox 11">
            <a:extLst>
              <a:ext uri="{FF2B5EF4-FFF2-40B4-BE49-F238E27FC236}">
                <a16:creationId xmlns:a16="http://schemas.microsoft.com/office/drawing/2014/main" id="{3BC4D31A-DD58-4E46-9498-D70B46A18F93}"/>
              </a:ext>
            </a:extLst>
          </p:cNvPr>
          <p:cNvSpPr txBox="1"/>
          <p:nvPr/>
        </p:nvSpPr>
        <p:spPr>
          <a:xfrm>
            <a:off x="940413" y="5539856"/>
            <a:ext cx="1041286" cy="307777"/>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GA-18RU</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13" name="TextBox 12">
            <a:extLst>
              <a:ext uri="{FF2B5EF4-FFF2-40B4-BE49-F238E27FC236}">
                <a16:creationId xmlns:a16="http://schemas.microsoft.com/office/drawing/2014/main" id="{46FB2C7F-AD6D-45B5-BA15-AB3EE6761833}"/>
              </a:ext>
            </a:extLst>
          </p:cNvPr>
          <p:cNvSpPr txBox="1"/>
          <p:nvPr/>
        </p:nvSpPr>
        <p:spPr>
          <a:xfrm>
            <a:off x="947391" y="5181031"/>
            <a:ext cx="1034308" cy="307777"/>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GA-16HO</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18" name="TextBox 17">
            <a:extLst>
              <a:ext uri="{FF2B5EF4-FFF2-40B4-BE49-F238E27FC236}">
                <a16:creationId xmlns:a16="http://schemas.microsoft.com/office/drawing/2014/main" id="{F6458B7B-F731-4218-9D7A-5573671D6925}"/>
              </a:ext>
            </a:extLst>
          </p:cNvPr>
          <p:cNvSpPr txBox="1"/>
          <p:nvPr/>
        </p:nvSpPr>
        <p:spPr>
          <a:xfrm>
            <a:off x="949595" y="4376733"/>
            <a:ext cx="1041286" cy="307777"/>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GA-18RU</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19" name="TextBox 18">
            <a:extLst>
              <a:ext uri="{FF2B5EF4-FFF2-40B4-BE49-F238E27FC236}">
                <a16:creationId xmlns:a16="http://schemas.microsoft.com/office/drawing/2014/main" id="{46251AFA-8986-44E4-9A76-ED9B390F25B5}"/>
              </a:ext>
            </a:extLst>
          </p:cNvPr>
          <p:cNvSpPr txBox="1"/>
          <p:nvPr/>
        </p:nvSpPr>
        <p:spPr>
          <a:xfrm>
            <a:off x="981785" y="3223565"/>
            <a:ext cx="1041286" cy="307777"/>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GA-18RU</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20" name="TextBox 19">
            <a:extLst>
              <a:ext uri="{FF2B5EF4-FFF2-40B4-BE49-F238E27FC236}">
                <a16:creationId xmlns:a16="http://schemas.microsoft.com/office/drawing/2014/main" id="{3A9639E7-AA82-4E09-9803-83109A477D47}"/>
              </a:ext>
            </a:extLst>
          </p:cNvPr>
          <p:cNvSpPr txBox="1"/>
          <p:nvPr/>
        </p:nvSpPr>
        <p:spPr>
          <a:xfrm>
            <a:off x="987065" y="2051880"/>
            <a:ext cx="1041286" cy="307777"/>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GA-18RU</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21" name="TextBox 20">
            <a:extLst>
              <a:ext uri="{FF2B5EF4-FFF2-40B4-BE49-F238E27FC236}">
                <a16:creationId xmlns:a16="http://schemas.microsoft.com/office/drawing/2014/main" id="{4B6BFBBA-9EFF-4555-B883-6D5F163B99AE}"/>
              </a:ext>
            </a:extLst>
          </p:cNvPr>
          <p:cNvSpPr txBox="1"/>
          <p:nvPr/>
        </p:nvSpPr>
        <p:spPr>
          <a:xfrm>
            <a:off x="961260" y="4020216"/>
            <a:ext cx="1034308" cy="307777"/>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GA-16HO</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22" name="TextBox 21">
            <a:extLst>
              <a:ext uri="{FF2B5EF4-FFF2-40B4-BE49-F238E27FC236}">
                <a16:creationId xmlns:a16="http://schemas.microsoft.com/office/drawing/2014/main" id="{925D4431-8751-498E-85BA-ADD33BD0EDF0}"/>
              </a:ext>
            </a:extLst>
          </p:cNvPr>
          <p:cNvSpPr txBox="1"/>
          <p:nvPr/>
        </p:nvSpPr>
        <p:spPr>
          <a:xfrm>
            <a:off x="980182" y="2832537"/>
            <a:ext cx="1034308" cy="307777"/>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GA-16HO</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23" name="TextBox 22">
            <a:extLst>
              <a:ext uri="{FF2B5EF4-FFF2-40B4-BE49-F238E27FC236}">
                <a16:creationId xmlns:a16="http://schemas.microsoft.com/office/drawing/2014/main" id="{62B6A694-2F09-447F-B1C2-B476E2C82E1E}"/>
              </a:ext>
            </a:extLst>
          </p:cNvPr>
          <p:cNvSpPr txBox="1"/>
          <p:nvPr/>
        </p:nvSpPr>
        <p:spPr>
          <a:xfrm>
            <a:off x="999470" y="1668840"/>
            <a:ext cx="1034308" cy="307777"/>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GA-16HO</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24" name="TextBox 23">
            <a:extLst>
              <a:ext uri="{FF2B5EF4-FFF2-40B4-BE49-F238E27FC236}">
                <a16:creationId xmlns:a16="http://schemas.microsoft.com/office/drawing/2014/main" id="{2BB98CD9-C044-4363-95D5-BDE8152C7814}"/>
              </a:ext>
            </a:extLst>
          </p:cNvPr>
          <p:cNvSpPr txBox="1"/>
          <p:nvPr/>
        </p:nvSpPr>
        <p:spPr>
          <a:xfrm>
            <a:off x="993691" y="1306086"/>
            <a:ext cx="1034308" cy="307777"/>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GA-16HO</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44" name="Straight Connector 43">
            <a:extLst>
              <a:ext uri="{FF2B5EF4-FFF2-40B4-BE49-F238E27FC236}">
                <a16:creationId xmlns:a16="http://schemas.microsoft.com/office/drawing/2014/main" id="{ED55C45B-500E-4BF9-8BE2-5524FEF7257D}"/>
              </a:ext>
            </a:extLst>
          </p:cNvPr>
          <p:cNvCxnSpPr>
            <a:cxnSpLocks/>
          </p:cNvCxnSpPr>
          <p:nvPr/>
        </p:nvCxnSpPr>
        <p:spPr bwMode="auto">
          <a:xfrm>
            <a:off x="2004849" y="6273947"/>
            <a:ext cx="8773987" cy="126855"/>
          </a:xfrm>
          <a:prstGeom prst="line">
            <a:avLst/>
          </a:prstGeom>
          <a:solidFill>
            <a:srgbClr val="9EA2A2"/>
          </a:solidFill>
          <a:ln w="34925" cap="flat" cmpd="sng" algn="ctr">
            <a:solidFill>
              <a:schemeClr val="accent4">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5" name="Picture 44">
            <a:extLst>
              <a:ext uri="{FF2B5EF4-FFF2-40B4-BE49-F238E27FC236}">
                <a16:creationId xmlns:a16="http://schemas.microsoft.com/office/drawing/2014/main" id="{13CDA36E-0FFD-498E-8F45-A2D7D728A229}"/>
              </a:ext>
            </a:extLst>
          </p:cNvPr>
          <p:cNvPicPr>
            <a:picLocks noChangeAspect="1"/>
          </p:cNvPicPr>
          <p:nvPr/>
        </p:nvPicPr>
        <p:blipFill>
          <a:blip r:embed="rId3"/>
          <a:stretch>
            <a:fillRect/>
          </a:stretch>
        </p:blipFill>
        <p:spPr>
          <a:xfrm>
            <a:off x="2165370" y="4786980"/>
            <a:ext cx="274344" cy="329213"/>
          </a:xfrm>
          <a:prstGeom prst="rect">
            <a:avLst/>
          </a:prstGeom>
          <a:solidFill>
            <a:srgbClr val="000000"/>
          </a:solidFill>
        </p:spPr>
      </p:pic>
      <p:pic>
        <p:nvPicPr>
          <p:cNvPr id="46" name="Picture 45">
            <a:extLst>
              <a:ext uri="{FF2B5EF4-FFF2-40B4-BE49-F238E27FC236}">
                <a16:creationId xmlns:a16="http://schemas.microsoft.com/office/drawing/2014/main" id="{95A5678B-0285-40DA-8244-83F651722C54}"/>
              </a:ext>
            </a:extLst>
          </p:cNvPr>
          <p:cNvPicPr>
            <a:picLocks noChangeAspect="1"/>
          </p:cNvPicPr>
          <p:nvPr/>
        </p:nvPicPr>
        <p:blipFill>
          <a:blip r:embed="rId4"/>
          <a:stretch>
            <a:fillRect/>
          </a:stretch>
        </p:blipFill>
        <p:spPr>
          <a:xfrm>
            <a:off x="2200507" y="3226569"/>
            <a:ext cx="268247" cy="323116"/>
          </a:xfrm>
          <a:prstGeom prst="rect">
            <a:avLst/>
          </a:prstGeom>
          <a:solidFill>
            <a:srgbClr val="000000"/>
          </a:solidFill>
        </p:spPr>
      </p:pic>
      <p:pic>
        <p:nvPicPr>
          <p:cNvPr id="47" name="Picture 46">
            <a:extLst>
              <a:ext uri="{FF2B5EF4-FFF2-40B4-BE49-F238E27FC236}">
                <a16:creationId xmlns:a16="http://schemas.microsoft.com/office/drawing/2014/main" id="{ED4FFCDC-912E-4345-B477-F225CF6A7CBC}"/>
              </a:ext>
            </a:extLst>
          </p:cNvPr>
          <p:cNvPicPr>
            <a:picLocks noChangeAspect="1"/>
          </p:cNvPicPr>
          <p:nvPr/>
        </p:nvPicPr>
        <p:blipFill>
          <a:blip r:embed="rId4"/>
          <a:stretch>
            <a:fillRect/>
          </a:stretch>
        </p:blipFill>
        <p:spPr>
          <a:xfrm>
            <a:off x="2210096" y="1707356"/>
            <a:ext cx="268247" cy="323116"/>
          </a:xfrm>
          <a:prstGeom prst="rect">
            <a:avLst/>
          </a:prstGeom>
          <a:solidFill>
            <a:srgbClr val="000000"/>
          </a:solidFill>
        </p:spPr>
      </p:pic>
      <p:pic>
        <p:nvPicPr>
          <p:cNvPr id="48" name="Picture 47">
            <a:extLst>
              <a:ext uri="{FF2B5EF4-FFF2-40B4-BE49-F238E27FC236}">
                <a16:creationId xmlns:a16="http://schemas.microsoft.com/office/drawing/2014/main" id="{35A1509D-D190-4B99-9B63-8B7EE97E9B02}"/>
              </a:ext>
            </a:extLst>
          </p:cNvPr>
          <p:cNvPicPr>
            <a:picLocks noChangeAspect="1"/>
          </p:cNvPicPr>
          <p:nvPr/>
        </p:nvPicPr>
        <p:blipFill>
          <a:blip r:embed="rId5"/>
          <a:stretch>
            <a:fillRect/>
          </a:stretch>
        </p:blipFill>
        <p:spPr>
          <a:xfrm>
            <a:off x="2197458" y="2092069"/>
            <a:ext cx="274344" cy="323116"/>
          </a:xfrm>
          <a:prstGeom prst="rect">
            <a:avLst/>
          </a:prstGeom>
          <a:solidFill>
            <a:srgbClr val="000000"/>
          </a:solidFill>
        </p:spPr>
      </p:pic>
      <p:pic>
        <p:nvPicPr>
          <p:cNvPr id="49" name="Picture 48">
            <a:extLst>
              <a:ext uri="{FF2B5EF4-FFF2-40B4-BE49-F238E27FC236}">
                <a16:creationId xmlns:a16="http://schemas.microsoft.com/office/drawing/2014/main" id="{4142DC76-5D13-4BFE-B4FA-6096D1CF9697}"/>
              </a:ext>
            </a:extLst>
          </p:cNvPr>
          <p:cNvPicPr>
            <a:picLocks noChangeAspect="1"/>
          </p:cNvPicPr>
          <p:nvPr/>
        </p:nvPicPr>
        <p:blipFill>
          <a:blip r:embed="rId5"/>
          <a:stretch>
            <a:fillRect/>
          </a:stretch>
        </p:blipFill>
        <p:spPr>
          <a:xfrm>
            <a:off x="2197458" y="2460560"/>
            <a:ext cx="274344" cy="323116"/>
          </a:xfrm>
          <a:prstGeom prst="rect">
            <a:avLst/>
          </a:prstGeom>
          <a:solidFill>
            <a:srgbClr val="000000"/>
          </a:solidFill>
        </p:spPr>
      </p:pic>
      <p:pic>
        <p:nvPicPr>
          <p:cNvPr id="50" name="Picture 49">
            <a:extLst>
              <a:ext uri="{FF2B5EF4-FFF2-40B4-BE49-F238E27FC236}">
                <a16:creationId xmlns:a16="http://schemas.microsoft.com/office/drawing/2014/main" id="{B3EE71CC-C4B6-40EF-8A94-4B08776FAD47}"/>
              </a:ext>
            </a:extLst>
          </p:cNvPr>
          <p:cNvPicPr>
            <a:picLocks noChangeAspect="1"/>
          </p:cNvPicPr>
          <p:nvPr/>
        </p:nvPicPr>
        <p:blipFill>
          <a:blip r:embed="rId5"/>
          <a:stretch>
            <a:fillRect/>
          </a:stretch>
        </p:blipFill>
        <p:spPr>
          <a:xfrm>
            <a:off x="2187442" y="2853486"/>
            <a:ext cx="274344" cy="323116"/>
          </a:xfrm>
          <a:prstGeom prst="rect">
            <a:avLst/>
          </a:prstGeom>
          <a:solidFill>
            <a:srgbClr val="000000"/>
          </a:solidFill>
        </p:spPr>
      </p:pic>
      <p:pic>
        <p:nvPicPr>
          <p:cNvPr id="51" name="Picture 50">
            <a:extLst>
              <a:ext uri="{FF2B5EF4-FFF2-40B4-BE49-F238E27FC236}">
                <a16:creationId xmlns:a16="http://schemas.microsoft.com/office/drawing/2014/main" id="{7455C775-3D25-4C1C-8757-3BD6B1EA636C}"/>
              </a:ext>
            </a:extLst>
          </p:cNvPr>
          <p:cNvPicPr>
            <a:picLocks noChangeAspect="1"/>
          </p:cNvPicPr>
          <p:nvPr/>
        </p:nvPicPr>
        <p:blipFill>
          <a:blip r:embed="rId4"/>
          <a:stretch>
            <a:fillRect/>
          </a:stretch>
        </p:blipFill>
        <p:spPr>
          <a:xfrm>
            <a:off x="2200507" y="3608876"/>
            <a:ext cx="268247" cy="323116"/>
          </a:xfrm>
          <a:prstGeom prst="rect">
            <a:avLst/>
          </a:prstGeom>
          <a:solidFill>
            <a:srgbClr val="000000"/>
          </a:solidFill>
        </p:spPr>
      </p:pic>
      <p:pic>
        <p:nvPicPr>
          <p:cNvPr id="52" name="Picture 51">
            <a:extLst>
              <a:ext uri="{FF2B5EF4-FFF2-40B4-BE49-F238E27FC236}">
                <a16:creationId xmlns:a16="http://schemas.microsoft.com/office/drawing/2014/main" id="{36763A44-D45A-4A8A-9374-3BABE8665900}"/>
              </a:ext>
            </a:extLst>
          </p:cNvPr>
          <p:cNvPicPr>
            <a:picLocks noChangeAspect="1"/>
          </p:cNvPicPr>
          <p:nvPr/>
        </p:nvPicPr>
        <p:blipFill>
          <a:blip r:embed="rId3"/>
          <a:stretch>
            <a:fillRect/>
          </a:stretch>
        </p:blipFill>
        <p:spPr>
          <a:xfrm>
            <a:off x="2162830" y="3988081"/>
            <a:ext cx="274344" cy="329213"/>
          </a:xfrm>
          <a:prstGeom prst="rect">
            <a:avLst/>
          </a:prstGeom>
          <a:solidFill>
            <a:srgbClr val="000000"/>
          </a:solidFill>
        </p:spPr>
      </p:pic>
      <p:pic>
        <p:nvPicPr>
          <p:cNvPr id="53" name="Picture 52">
            <a:extLst>
              <a:ext uri="{FF2B5EF4-FFF2-40B4-BE49-F238E27FC236}">
                <a16:creationId xmlns:a16="http://schemas.microsoft.com/office/drawing/2014/main" id="{962A8737-9BA8-428B-ADAA-257B2E50924C}"/>
              </a:ext>
            </a:extLst>
          </p:cNvPr>
          <p:cNvPicPr>
            <a:picLocks noChangeAspect="1"/>
          </p:cNvPicPr>
          <p:nvPr/>
        </p:nvPicPr>
        <p:blipFill>
          <a:blip r:embed="rId3"/>
          <a:stretch>
            <a:fillRect/>
          </a:stretch>
        </p:blipFill>
        <p:spPr>
          <a:xfrm>
            <a:off x="2169571" y="4393850"/>
            <a:ext cx="274344" cy="329213"/>
          </a:xfrm>
          <a:prstGeom prst="rect">
            <a:avLst/>
          </a:prstGeom>
          <a:solidFill>
            <a:srgbClr val="000000"/>
          </a:solidFill>
        </p:spPr>
      </p:pic>
      <p:pic>
        <p:nvPicPr>
          <p:cNvPr id="54" name="Picture 53">
            <a:extLst>
              <a:ext uri="{FF2B5EF4-FFF2-40B4-BE49-F238E27FC236}">
                <a16:creationId xmlns:a16="http://schemas.microsoft.com/office/drawing/2014/main" id="{9915968E-11D2-4369-88C9-59513D8F2B0C}"/>
              </a:ext>
            </a:extLst>
          </p:cNvPr>
          <p:cNvPicPr>
            <a:picLocks noChangeAspect="1"/>
          </p:cNvPicPr>
          <p:nvPr/>
        </p:nvPicPr>
        <p:blipFill>
          <a:blip r:embed="rId6"/>
          <a:stretch>
            <a:fillRect/>
          </a:stretch>
        </p:blipFill>
        <p:spPr>
          <a:xfrm>
            <a:off x="2165087" y="5167275"/>
            <a:ext cx="274344" cy="323116"/>
          </a:xfrm>
          <a:prstGeom prst="rect">
            <a:avLst/>
          </a:prstGeom>
          <a:solidFill>
            <a:srgbClr val="000000"/>
          </a:solidFill>
        </p:spPr>
      </p:pic>
      <p:pic>
        <p:nvPicPr>
          <p:cNvPr id="55" name="Picture 54">
            <a:extLst>
              <a:ext uri="{FF2B5EF4-FFF2-40B4-BE49-F238E27FC236}">
                <a16:creationId xmlns:a16="http://schemas.microsoft.com/office/drawing/2014/main" id="{267BF262-8ECF-4783-A6C0-B965AB46C52A}"/>
              </a:ext>
            </a:extLst>
          </p:cNvPr>
          <p:cNvPicPr>
            <a:picLocks noChangeAspect="1"/>
          </p:cNvPicPr>
          <p:nvPr/>
        </p:nvPicPr>
        <p:blipFill>
          <a:blip r:embed="rId6"/>
          <a:stretch>
            <a:fillRect/>
          </a:stretch>
        </p:blipFill>
        <p:spPr>
          <a:xfrm>
            <a:off x="2162036" y="5563640"/>
            <a:ext cx="274344" cy="323116"/>
          </a:xfrm>
          <a:prstGeom prst="rect">
            <a:avLst/>
          </a:prstGeom>
          <a:solidFill>
            <a:srgbClr val="000000"/>
          </a:solidFill>
        </p:spPr>
      </p:pic>
      <p:sp>
        <p:nvSpPr>
          <p:cNvPr id="56" name="TextBox 55">
            <a:extLst>
              <a:ext uri="{FF2B5EF4-FFF2-40B4-BE49-F238E27FC236}">
                <a16:creationId xmlns:a16="http://schemas.microsoft.com/office/drawing/2014/main" id="{D56A6B88-FE89-47DA-A17F-9734D0A423EA}"/>
              </a:ext>
            </a:extLst>
          </p:cNvPr>
          <p:cNvSpPr txBox="1"/>
          <p:nvPr/>
        </p:nvSpPr>
        <p:spPr>
          <a:xfrm>
            <a:off x="2161253" y="5955525"/>
            <a:ext cx="269626" cy="276999"/>
          </a:xfrm>
          <a:prstGeom prst="rect">
            <a:avLst/>
          </a:prstGeom>
          <a:solidFill>
            <a:srgbClr val="0000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00"/>
                </a:solidFill>
                <a:effectLst/>
                <a:uLnTx/>
                <a:uFillTx/>
                <a:latin typeface="Arial"/>
              </a:rPr>
              <a:t>4</a:t>
            </a:r>
          </a:p>
        </p:txBody>
      </p:sp>
      <p:cxnSp>
        <p:nvCxnSpPr>
          <p:cNvPr id="57" name="Straight Connector 56">
            <a:extLst>
              <a:ext uri="{FF2B5EF4-FFF2-40B4-BE49-F238E27FC236}">
                <a16:creationId xmlns:a16="http://schemas.microsoft.com/office/drawing/2014/main" id="{A08D1FF2-ED38-4172-BDA6-BBC4E51AA5E4}"/>
              </a:ext>
            </a:extLst>
          </p:cNvPr>
          <p:cNvCxnSpPr>
            <a:cxnSpLocks/>
          </p:cNvCxnSpPr>
          <p:nvPr/>
        </p:nvCxnSpPr>
        <p:spPr bwMode="auto">
          <a:xfrm>
            <a:off x="2050776" y="3940982"/>
            <a:ext cx="8728060" cy="138661"/>
          </a:xfrm>
          <a:prstGeom prst="line">
            <a:avLst/>
          </a:prstGeom>
          <a:solidFill>
            <a:srgbClr val="9EA2A2"/>
          </a:solidFill>
          <a:ln w="34925" cap="flat" cmpd="sng" algn="ctr">
            <a:solidFill>
              <a:schemeClr val="accent4">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Connector 57">
            <a:extLst>
              <a:ext uri="{FF2B5EF4-FFF2-40B4-BE49-F238E27FC236}">
                <a16:creationId xmlns:a16="http://schemas.microsoft.com/office/drawing/2014/main" id="{3B32C1C9-0306-4420-BC98-FE0B8F58BE5D}"/>
              </a:ext>
            </a:extLst>
          </p:cNvPr>
          <p:cNvCxnSpPr>
            <a:cxnSpLocks/>
          </p:cNvCxnSpPr>
          <p:nvPr/>
        </p:nvCxnSpPr>
        <p:spPr bwMode="auto">
          <a:xfrm>
            <a:off x="2027999" y="5108090"/>
            <a:ext cx="8750837" cy="138436"/>
          </a:xfrm>
          <a:prstGeom prst="line">
            <a:avLst/>
          </a:prstGeom>
          <a:solidFill>
            <a:srgbClr val="9EA2A2"/>
          </a:solidFill>
          <a:ln w="34925" cap="flat" cmpd="sng" algn="ctr">
            <a:solidFill>
              <a:schemeClr val="accent4">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a:extLst>
              <a:ext uri="{FF2B5EF4-FFF2-40B4-BE49-F238E27FC236}">
                <a16:creationId xmlns:a16="http://schemas.microsoft.com/office/drawing/2014/main" id="{F37FC610-DFE8-49C3-8F0E-783403208691}"/>
              </a:ext>
            </a:extLst>
          </p:cNvPr>
          <p:cNvCxnSpPr>
            <a:cxnSpLocks/>
          </p:cNvCxnSpPr>
          <p:nvPr/>
        </p:nvCxnSpPr>
        <p:spPr bwMode="auto">
          <a:xfrm>
            <a:off x="2100962" y="2806167"/>
            <a:ext cx="8677874" cy="122646"/>
          </a:xfrm>
          <a:prstGeom prst="line">
            <a:avLst/>
          </a:prstGeom>
          <a:solidFill>
            <a:srgbClr val="9EA2A2"/>
          </a:solidFill>
          <a:ln w="34925" cap="flat" cmpd="sng" algn="ctr">
            <a:solidFill>
              <a:schemeClr val="accent4">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Straight Connector 59">
            <a:extLst>
              <a:ext uri="{FF2B5EF4-FFF2-40B4-BE49-F238E27FC236}">
                <a16:creationId xmlns:a16="http://schemas.microsoft.com/office/drawing/2014/main" id="{A87576EB-172E-4880-88BB-5FF196F4A6F6}"/>
              </a:ext>
            </a:extLst>
          </p:cNvPr>
          <p:cNvCxnSpPr>
            <a:cxnSpLocks/>
          </p:cNvCxnSpPr>
          <p:nvPr/>
        </p:nvCxnSpPr>
        <p:spPr bwMode="auto">
          <a:xfrm>
            <a:off x="2134098" y="1622590"/>
            <a:ext cx="8827130" cy="118374"/>
          </a:xfrm>
          <a:prstGeom prst="line">
            <a:avLst/>
          </a:prstGeom>
          <a:solidFill>
            <a:srgbClr val="9EA2A2"/>
          </a:solidFill>
          <a:ln w="34925" cap="flat" cmpd="sng" algn="ctr">
            <a:solidFill>
              <a:schemeClr val="accent4">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Rectangle: Rounded Corners 60">
            <a:extLst>
              <a:ext uri="{FF2B5EF4-FFF2-40B4-BE49-F238E27FC236}">
                <a16:creationId xmlns:a16="http://schemas.microsoft.com/office/drawing/2014/main" id="{2F407213-E21D-4630-91F0-A8B8C59F0874}"/>
              </a:ext>
            </a:extLst>
          </p:cNvPr>
          <p:cNvSpPr/>
          <p:nvPr/>
        </p:nvSpPr>
        <p:spPr>
          <a:xfrm>
            <a:off x="2100962" y="2026658"/>
            <a:ext cx="1743690" cy="1187765"/>
          </a:xfrm>
          <a:prstGeom prst="roundRect">
            <a:avLst/>
          </a:prstGeom>
          <a:noFill/>
          <a:ln w="5715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2" name="Rectangle: Rounded Corners 61">
            <a:extLst>
              <a:ext uri="{FF2B5EF4-FFF2-40B4-BE49-F238E27FC236}">
                <a16:creationId xmlns:a16="http://schemas.microsoft.com/office/drawing/2014/main" id="{17F58986-E9ED-498C-9297-8024CD88EBC9}"/>
              </a:ext>
            </a:extLst>
          </p:cNvPr>
          <p:cNvSpPr/>
          <p:nvPr/>
        </p:nvSpPr>
        <p:spPr>
          <a:xfrm>
            <a:off x="2027999" y="5104836"/>
            <a:ext cx="1795402" cy="1129121"/>
          </a:xfrm>
          <a:prstGeom prst="roundRect">
            <a:avLst/>
          </a:prstGeom>
          <a:noFill/>
          <a:ln w="5715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63" name="Picture 62">
            <a:extLst>
              <a:ext uri="{FF2B5EF4-FFF2-40B4-BE49-F238E27FC236}">
                <a16:creationId xmlns:a16="http://schemas.microsoft.com/office/drawing/2014/main" id="{8ACCB123-B6ED-47CE-93EE-F30EB93FEB57}"/>
              </a:ext>
            </a:extLst>
          </p:cNvPr>
          <p:cNvPicPr>
            <a:picLocks noChangeAspect="1"/>
          </p:cNvPicPr>
          <p:nvPr/>
        </p:nvPicPr>
        <p:blipFill>
          <a:blip r:embed="rId3"/>
          <a:stretch>
            <a:fillRect/>
          </a:stretch>
        </p:blipFill>
        <p:spPr>
          <a:xfrm>
            <a:off x="8848591" y="5256192"/>
            <a:ext cx="274344" cy="329213"/>
          </a:xfrm>
          <a:prstGeom prst="rect">
            <a:avLst/>
          </a:prstGeom>
          <a:solidFill>
            <a:srgbClr val="000000"/>
          </a:solidFill>
        </p:spPr>
      </p:pic>
      <p:pic>
        <p:nvPicPr>
          <p:cNvPr id="64" name="Picture 63">
            <a:extLst>
              <a:ext uri="{FF2B5EF4-FFF2-40B4-BE49-F238E27FC236}">
                <a16:creationId xmlns:a16="http://schemas.microsoft.com/office/drawing/2014/main" id="{578C2A6A-AB87-4CE3-B2F9-D851EF988972}"/>
              </a:ext>
            </a:extLst>
          </p:cNvPr>
          <p:cNvPicPr>
            <a:picLocks noChangeAspect="1"/>
          </p:cNvPicPr>
          <p:nvPr/>
        </p:nvPicPr>
        <p:blipFill>
          <a:blip r:embed="rId3"/>
          <a:stretch>
            <a:fillRect/>
          </a:stretch>
        </p:blipFill>
        <p:spPr>
          <a:xfrm>
            <a:off x="4456884" y="3268242"/>
            <a:ext cx="274344" cy="329213"/>
          </a:xfrm>
          <a:prstGeom prst="rect">
            <a:avLst/>
          </a:prstGeom>
          <a:solidFill>
            <a:srgbClr val="000000"/>
          </a:solidFill>
        </p:spPr>
      </p:pic>
      <p:pic>
        <p:nvPicPr>
          <p:cNvPr id="65" name="Picture 64">
            <a:extLst>
              <a:ext uri="{FF2B5EF4-FFF2-40B4-BE49-F238E27FC236}">
                <a16:creationId xmlns:a16="http://schemas.microsoft.com/office/drawing/2014/main" id="{9755A51A-A32A-4C20-844C-768AF3FFE561}"/>
              </a:ext>
            </a:extLst>
          </p:cNvPr>
          <p:cNvPicPr>
            <a:picLocks noChangeAspect="1"/>
          </p:cNvPicPr>
          <p:nvPr/>
        </p:nvPicPr>
        <p:blipFill>
          <a:blip r:embed="rId3"/>
          <a:stretch>
            <a:fillRect/>
          </a:stretch>
        </p:blipFill>
        <p:spPr>
          <a:xfrm>
            <a:off x="4452288" y="1684440"/>
            <a:ext cx="274344" cy="329213"/>
          </a:xfrm>
          <a:prstGeom prst="rect">
            <a:avLst/>
          </a:prstGeom>
          <a:solidFill>
            <a:srgbClr val="000000"/>
          </a:solidFill>
        </p:spPr>
      </p:pic>
      <p:pic>
        <p:nvPicPr>
          <p:cNvPr id="66" name="Picture 65">
            <a:extLst>
              <a:ext uri="{FF2B5EF4-FFF2-40B4-BE49-F238E27FC236}">
                <a16:creationId xmlns:a16="http://schemas.microsoft.com/office/drawing/2014/main" id="{8E7FB069-8C75-4D00-BCC1-2E8E095DE53E}"/>
              </a:ext>
            </a:extLst>
          </p:cNvPr>
          <p:cNvPicPr>
            <a:picLocks noChangeAspect="1"/>
          </p:cNvPicPr>
          <p:nvPr/>
        </p:nvPicPr>
        <p:blipFill>
          <a:blip r:embed="rId4"/>
          <a:stretch>
            <a:fillRect/>
          </a:stretch>
        </p:blipFill>
        <p:spPr>
          <a:xfrm>
            <a:off x="6570868" y="5260625"/>
            <a:ext cx="268247" cy="323116"/>
          </a:xfrm>
          <a:prstGeom prst="rect">
            <a:avLst/>
          </a:prstGeom>
          <a:solidFill>
            <a:srgbClr val="000000"/>
          </a:solidFill>
        </p:spPr>
      </p:pic>
      <p:pic>
        <p:nvPicPr>
          <p:cNvPr id="67" name="Picture 66">
            <a:extLst>
              <a:ext uri="{FF2B5EF4-FFF2-40B4-BE49-F238E27FC236}">
                <a16:creationId xmlns:a16="http://schemas.microsoft.com/office/drawing/2014/main" id="{508157B9-C722-4F31-BC5B-1649C6CF62F5}"/>
              </a:ext>
            </a:extLst>
          </p:cNvPr>
          <p:cNvPicPr>
            <a:picLocks noChangeAspect="1"/>
          </p:cNvPicPr>
          <p:nvPr/>
        </p:nvPicPr>
        <p:blipFill>
          <a:blip r:embed="rId4"/>
          <a:stretch>
            <a:fillRect/>
          </a:stretch>
        </p:blipFill>
        <p:spPr>
          <a:xfrm>
            <a:off x="4450131" y="4774641"/>
            <a:ext cx="268247" cy="323116"/>
          </a:xfrm>
          <a:prstGeom prst="rect">
            <a:avLst/>
          </a:prstGeom>
          <a:solidFill>
            <a:srgbClr val="000000"/>
          </a:solidFill>
        </p:spPr>
      </p:pic>
      <p:sp>
        <p:nvSpPr>
          <p:cNvPr id="68" name="TextBox 67">
            <a:extLst>
              <a:ext uri="{FF2B5EF4-FFF2-40B4-BE49-F238E27FC236}">
                <a16:creationId xmlns:a16="http://schemas.microsoft.com/office/drawing/2014/main" id="{737A5511-92F2-4EAF-BCA9-80703AAF131B}"/>
              </a:ext>
            </a:extLst>
          </p:cNvPr>
          <p:cNvSpPr txBox="1"/>
          <p:nvPr/>
        </p:nvSpPr>
        <p:spPr>
          <a:xfrm>
            <a:off x="4411145" y="6008523"/>
            <a:ext cx="269626" cy="276999"/>
          </a:xfrm>
          <a:prstGeom prst="rect">
            <a:avLst/>
          </a:prstGeom>
          <a:solidFill>
            <a:srgbClr val="0000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00"/>
                </a:solidFill>
                <a:effectLst/>
                <a:uLnTx/>
                <a:uFillTx/>
                <a:latin typeface="Arial"/>
              </a:rPr>
              <a:t>3</a:t>
            </a:r>
          </a:p>
        </p:txBody>
      </p:sp>
      <p:pic>
        <p:nvPicPr>
          <p:cNvPr id="69" name="Picture 68">
            <a:extLst>
              <a:ext uri="{FF2B5EF4-FFF2-40B4-BE49-F238E27FC236}">
                <a16:creationId xmlns:a16="http://schemas.microsoft.com/office/drawing/2014/main" id="{2CE1EADB-EBCC-4568-8BC7-5DA1F759EE59}"/>
              </a:ext>
            </a:extLst>
          </p:cNvPr>
          <p:cNvPicPr>
            <a:picLocks noChangeAspect="1"/>
          </p:cNvPicPr>
          <p:nvPr/>
        </p:nvPicPr>
        <p:blipFill>
          <a:blip r:embed="rId5"/>
          <a:stretch>
            <a:fillRect/>
          </a:stretch>
        </p:blipFill>
        <p:spPr>
          <a:xfrm>
            <a:off x="6547823" y="4832106"/>
            <a:ext cx="274344" cy="323116"/>
          </a:xfrm>
          <a:prstGeom prst="rect">
            <a:avLst/>
          </a:prstGeom>
          <a:solidFill>
            <a:srgbClr val="000000"/>
          </a:solidFill>
        </p:spPr>
      </p:pic>
      <p:pic>
        <p:nvPicPr>
          <p:cNvPr id="70" name="Picture 69">
            <a:extLst>
              <a:ext uri="{FF2B5EF4-FFF2-40B4-BE49-F238E27FC236}">
                <a16:creationId xmlns:a16="http://schemas.microsoft.com/office/drawing/2014/main" id="{B667D7DF-263B-4A77-A53A-95394E40F77A}"/>
              </a:ext>
            </a:extLst>
          </p:cNvPr>
          <p:cNvPicPr>
            <a:picLocks noChangeAspect="1"/>
          </p:cNvPicPr>
          <p:nvPr/>
        </p:nvPicPr>
        <p:blipFill>
          <a:blip r:embed="rId5"/>
          <a:stretch>
            <a:fillRect/>
          </a:stretch>
        </p:blipFill>
        <p:spPr>
          <a:xfrm>
            <a:off x="8910980" y="3302342"/>
            <a:ext cx="274344" cy="323116"/>
          </a:xfrm>
          <a:prstGeom prst="rect">
            <a:avLst/>
          </a:prstGeom>
          <a:solidFill>
            <a:srgbClr val="000000"/>
          </a:solidFill>
        </p:spPr>
      </p:pic>
      <p:pic>
        <p:nvPicPr>
          <p:cNvPr id="71" name="Picture 70">
            <a:extLst>
              <a:ext uri="{FF2B5EF4-FFF2-40B4-BE49-F238E27FC236}">
                <a16:creationId xmlns:a16="http://schemas.microsoft.com/office/drawing/2014/main" id="{F11AEAC5-E971-44C3-8D9D-F793E61DD15B}"/>
              </a:ext>
            </a:extLst>
          </p:cNvPr>
          <p:cNvPicPr>
            <a:picLocks noChangeAspect="1"/>
          </p:cNvPicPr>
          <p:nvPr/>
        </p:nvPicPr>
        <p:blipFill>
          <a:blip r:embed="rId5"/>
          <a:stretch>
            <a:fillRect/>
          </a:stretch>
        </p:blipFill>
        <p:spPr>
          <a:xfrm>
            <a:off x="8898545" y="1816086"/>
            <a:ext cx="274344" cy="323116"/>
          </a:xfrm>
          <a:prstGeom prst="rect">
            <a:avLst/>
          </a:prstGeom>
          <a:solidFill>
            <a:srgbClr val="000000"/>
          </a:solidFill>
        </p:spPr>
      </p:pic>
      <p:pic>
        <p:nvPicPr>
          <p:cNvPr id="72" name="Picture 71">
            <a:extLst>
              <a:ext uri="{FF2B5EF4-FFF2-40B4-BE49-F238E27FC236}">
                <a16:creationId xmlns:a16="http://schemas.microsoft.com/office/drawing/2014/main" id="{1405C0A6-9273-4A0F-93AD-732A8DFEC1A0}"/>
              </a:ext>
            </a:extLst>
          </p:cNvPr>
          <p:cNvPicPr>
            <a:picLocks noChangeAspect="1"/>
          </p:cNvPicPr>
          <p:nvPr/>
        </p:nvPicPr>
        <p:blipFill>
          <a:blip r:embed="rId6"/>
          <a:stretch>
            <a:fillRect/>
          </a:stretch>
        </p:blipFill>
        <p:spPr>
          <a:xfrm>
            <a:off x="8856477" y="4844159"/>
            <a:ext cx="274344" cy="323116"/>
          </a:xfrm>
          <a:prstGeom prst="rect">
            <a:avLst/>
          </a:prstGeom>
          <a:solidFill>
            <a:srgbClr val="000000"/>
          </a:solidFill>
        </p:spPr>
      </p:pic>
      <p:pic>
        <p:nvPicPr>
          <p:cNvPr id="73" name="Picture 72">
            <a:extLst>
              <a:ext uri="{FF2B5EF4-FFF2-40B4-BE49-F238E27FC236}">
                <a16:creationId xmlns:a16="http://schemas.microsoft.com/office/drawing/2014/main" id="{6A77AC5A-0FB9-48C2-AC86-B8FC9D32E9C3}"/>
              </a:ext>
            </a:extLst>
          </p:cNvPr>
          <p:cNvPicPr>
            <a:picLocks noChangeAspect="1"/>
          </p:cNvPicPr>
          <p:nvPr/>
        </p:nvPicPr>
        <p:blipFill>
          <a:blip r:embed="rId6"/>
          <a:stretch>
            <a:fillRect/>
          </a:stretch>
        </p:blipFill>
        <p:spPr>
          <a:xfrm>
            <a:off x="6555125" y="3272119"/>
            <a:ext cx="274344" cy="323116"/>
          </a:xfrm>
          <a:prstGeom prst="rect">
            <a:avLst/>
          </a:prstGeom>
          <a:solidFill>
            <a:srgbClr val="000000"/>
          </a:solidFill>
        </p:spPr>
      </p:pic>
      <p:pic>
        <p:nvPicPr>
          <p:cNvPr id="74" name="Picture 73">
            <a:extLst>
              <a:ext uri="{FF2B5EF4-FFF2-40B4-BE49-F238E27FC236}">
                <a16:creationId xmlns:a16="http://schemas.microsoft.com/office/drawing/2014/main" id="{BDE7A731-4335-46A2-9B80-0491453F3AD2}"/>
              </a:ext>
            </a:extLst>
          </p:cNvPr>
          <p:cNvPicPr>
            <a:picLocks noChangeAspect="1"/>
          </p:cNvPicPr>
          <p:nvPr/>
        </p:nvPicPr>
        <p:blipFill>
          <a:blip r:embed="rId6"/>
          <a:stretch>
            <a:fillRect/>
          </a:stretch>
        </p:blipFill>
        <p:spPr>
          <a:xfrm>
            <a:off x="6566948" y="1748389"/>
            <a:ext cx="274344" cy="323116"/>
          </a:xfrm>
          <a:prstGeom prst="rect">
            <a:avLst/>
          </a:prstGeom>
          <a:solidFill>
            <a:srgbClr val="000000"/>
          </a:solidFill>
        </p:spPr>
      </p:pic>
      <p:pic>
        <p:nvPicPr>
          <p:cNvPr id="75" name="Picture 74">
            <a:extLst>
              <a:ext uri="{FF2B5EF4-FFF2-40B4-BE49-F238E27FC236}">
                <a16:creationId xmlns:a16="http://schemas.microsoft.com/office/drawing/2014/main" id="{5E7B2B9A-A3DE-42DE-AE21-53CB06E20A64}"/>
              </a:ext>
            </a:extLst>
          </p:cNvPr>
          <p:cNvPicPr>
            <a:picLocks noChangeAspect="1"/>
          </p:cNvPicPr>
          <p:nvPr/>
        </p:nvPicPr>
        <p:blipFill>
          <a:blip r:embed="rId3"/>
          <a:stretch>
            <a:fillRect/>
          </a:stretch>
        </p:blipFill>
        <p:spPr>
          <a:xfrm>
            <a:off x="6555125" y="2139202"/>
            <a:ext cx="274344" cy="329213"/>
          </a:xfrm>
          <a:prstGeom prst="rect">
            <a:avLst/>
          </a:prstGeom>
          <a:solidFill>
            <a:srgbClr val="000000"/>
          </a:solidFill>
        </p:spPr>
      </p:pic>
      <p:pic>
        <p:nvPicPr>
          <p:cNvPr id="76" name="Picture 75">
            <a:extLst>
              <a:ext uri="{FF2B5EF4-FFF2-40B4-BE49-F238E27FC236}">
                <a16:creationId xmlns:a16="http://schemas.microsoft.com/office/drawing/2014/main" id="{84DC1E9B-DA65-40B2-8A07-049D17BB68A0}"/>
              </a:ext>
            </a:extLst>
          </p:cNvPr>
          <p:cNvPicPr>
            <a:picLocks noChangeAspect="1"/>
          </p:cNvPicPr>
          <p:nvPr/>
        </p:nvPicPr>
        <p:blipFill>
          <a:blip r:embed="rId4"/>
          <a:stretch>
            <a:fillRect/>
          </a:stretch>
        </p:blipFill>
        <p:spPr>
          <a:xfrm>
            <a:off x="8898545" y="2189315"/>
            <a:ext cx="268247" cy="323116"/>
          </a:xfrm>
          <a:prstGeom prst="rect">
            <a:avLst/>
          </a:prstGeom>
          <a:solidFill>
            <a:srgbClr val="000000"/>
          </a:solidFill>
        </p:spPr>
      </p:pic>
      <p:pic>
        <p:nvPicPr>
          <p:cNvPr id="77" name="Picture 76">
            <a:extLst>
              <a:ext uri="{FF2B5EF4-FFF2-40B4-BE49-F238E27FC236}">
                <a16:creationId xmlns:a16="http://schemas.microsoft.com/office/drawing/2014/main" id="{2325F25B-6E20-4DCC-B2B1-F0E7068B0996}"/>
              </a:ext>
            </a:extLst>
          </p:cNvPr>
          <p:cNvPicPr>
            <a:picLocks noChangeAspect="1"/>
          </p:cNvPicPr>
          <p:nvPr/>
        </p:nvPicPr>
        <p:blipFill>
          <a:blip r:embed="rId6"/>
          <a:stretch>
            <a:fillRect/>
          </a:stretch>
        </p:blipFill>
        <p:spPr>
          <a:xfrm>
            <a:off x="4432608" y="2095151"/>
            <a:ext cx="274344" cy="323116"/>
          </a:xfrm>
          <a:prstGeom prst="rect">
            <a:avLst/>
          </a:prstGeom>
          <a:solidFill>
            <a:srgbClr val="000000"/>
          </a:solidFill>
        </p:spPr>
      </p:pic>
      <p:pic>
        <p:nvPicPr>
          <p:cNvPr id="78" name="Picture 77">
            <a:extLst>
              <a:ext uri="{FF2B5EF4-FFF2-40B4-BE49-F238E27FC236}">
                <a16:creationId xmlns:a16="http://schemas.microsoft.com/office/drawing/2014/main" id="{F97FCBF1-8CFF-4D82-A6C6-4A3630BA214C}"/>
              </a:ext>
            </a:extLst>
          </p:cNvPr>
          <p:cNvPicPr>
            <a:picLocks noChangeAspect="1"/>
          </p:cNvPicPr>
          <p:nvPr/>
        </p:nvPicPr>
        <p:blipFill>
          <a:blip r:embed="rId3"/>
          <a:stretch>
            <a:fillRect/>
          </a:stretch>
        </p:blipFill>
        <p:spPr>
          <a:xfrm>
            <a:off x="4447083" y="2529414"/>
            <a:ext cx="274344" cy="329213"/>
          </a:xfrm>
          <a:prstGeom prst="rect">
            <a:avLst/>
          </a:prstGeom>
          <a:solidFill>
            <a:srgbClr val="000000"/>
          </a:solidFill>
        </p:spPr>
      </p:pic>
      <p:pic>
        <p:nvPicPr>
          <p:cNvPr id="79" name="Picture 78">
            <a:extLst>
              <a:ext uri="{FF2B5EF4-FFF2-40B4-BE49-F238E27FC236}">
                <a16:creationId xmlns:a16="http://schemas.microsoft.com/office/drawing/2014/main" id="{6610B3DE-6DFE-4FAC-A4B2-E2D78D2C24F0}"/>
              </a:ext>
            </a:extLst>
          </p:cNvPr>
          <p:cNvPicPr>
            <a:picLocks noChangeAspect="1"/>
          </p:cNvPicPr>
          <p:nvPr/>
        </p:nvPicPr>
        <p:blipFill>
          <a:blip r:embed="rId4"/>
          <a:stretch>
            <a:fillRect/>
          </a:stretch>
        </p:blipFill>
        <p:spPr>
          <a:xfrm>
            <a:off x="8901594" y="2550187"/>
            <a:ext cx="268247" cy="323116"/>
          </a:xfrm>
          <a:prstGeom prst="rect">
            <a:avLst/>
          </a:prstGeom>
          <a:solidFill>
            <a:srgbClr val="000000"/>
          </a:solidFill>
        </p:spPr>
      </p:pic>
      <p:pic>
        <p:nvPicPr>
          <p:cNvPr id="80" name="Picture 79">
            <a:extLst>
              <a:ext uri="{FF2B5EF4-FFF2-40B4-BE49-F238E27FC236}">
                <a16:creationId xmlns:a16="http://schemas.microsoft.com/office/drawing/2014/main" id="{592D2E71-DD64-4891-B853-A458769C378D}"/>
              </a:ext>
            </a:extLst>
          </p:cNvPr>
          <p:cNvPicPr>
            <a:picLocks noChangeAspect="1"/>
          </p:cNvPicPr>
          <p:nvPr/>
        </p:nvPicPr>
        <p:blipFill>
          <a:blip r:embed="rId6"/>
          <a:stretch>
            <a:fillRect/>
          </a:stretch>
        </p:blipFill>
        <p:spPr>
          <a:xfrm>
            <a:off x="6555125" y="2498933"/>
            <a:ext cx="274344" cy="323116"/>
          </a:xfrm>
          <a:prstGeom prst="rect">
            <a:avLst/>
          </a:prstGeom>
          <a:solidFill>
            <a:srgbClr val="000000"/>
          </a:solidFill>
        </p:spPr>
      </p:pic>
      <p:pic>
        <p:nvPicPr>
          <p:cNvPr id="81" name="Picture 80">
            <a:extLst>
              <a:ext uri="{FF2B5EF4-FFF2-40B4-BE49-F238E27FC236}">
                <a16:creationId xmlns:a16="http://schemas.microsoft.com/office/drawing/2014/main" id="{4809A59E-6718-4A27-9100-07E3272F74B3}"/>
              </a:ext>
            </a:extLst>
          </p:cNvPr>
          <p:cNvPicPr>
            <a:picLocks noChangeAspect="1"/>
          </p:cNvPicPr>
          <p:nvPr/>
        </p:nvPicPr>
        <p:blipFill>
          <a:blip r:embed="rId3"/>
          <a:stretch>
            <a:fillRect/>
          </a:stretch>
        </p:blipFill>
        <p:spPr>
          <a:xfrm>
            <a:off x="6553345" y="2905079"/>
            <a:ext cx="274344" cy="329213"/>
          </a:xfrm>
          <a:prstGeom prst="rect">
            <a:avLst/>
          </a:prstGeom>
          <a:solidFill>
            <a:srgbClr val="000000"/>
          </a:solidFill>
        </p:spPr>
      </p:pic>
      <p:pic>
        <p:nvPicPr>
          <p:cNvPr id="82" name="Picture 81">
            <a:extLst>
              <a:ext uri="{FF2B5EF4-FFF2-40B4-BE49-F238E27FC236}">
                <a16:creationId xmlns:a16="http://schemas.microsoft.com/office/drawing/2014/main" id="{699A865B-1E51-4541-B524-0A5B2D360F9C}"/>
              </a:ext>
            </a:extLst>
          </p:cNvPr>
          <p:cNvPicPr>
            <a:picLocks noChangeAspect="1"/>
          </p:cNvPicPr>
          <p:nvPr/>
        </p:nvPicPr>
        <p:blipFill>
          <a:blip r:embed="rId4"/>
          <a:stretch>
            <a:fillRect/>
          </a:stretch>
        </p:blipFill>
        <p:spPr>
          <a:xfrm>
            <a:off x="8898903" y="2964079"/>
            <a:ext cx="268247" cy="323116"/>
          </a:xfrm>
          <a:prstGeom prst="rect">
            <a:avLst/>
          </a:prstGeom>
          <a:solidFill>
            <a:srgbClr val="000000"/>
          </a:solidFill>
        </p:spPr>
      </p:pic>
      <p:pic>
        <p:nvPicPr>
          <p:cNvPr id="83" name="Picture 82">
            <a:extLst>
              <a:ext uri="{FF2B5EF4-FFF2-40B4-BE49-F238E27FC236}">
                <a16:creationId xmlns:a16="http://schemas.microsoft.com/office/drawing/2014/main" id="{36DBDE99-37A1-4F7D-8FAD-E95AB0D1791F}"/>
              </a:ext>
            </a:extLst>
          </p:cNvPr>
          <p:cNvPicPr>
            <a:picLocks noChangeAspect="1"/>
          </p:cNvPicPr>
          <p:nvPr/>
        </p:nvPicPr>
        <p:blipFill>
          <a:blip r:embed="rId6"/>
          <a:stretch>
            <a:fillRect/>
          </a:stretch>
        </p:blipFill>
        <p:spPr>
          <a:xfrm>
            <a:off x="4462701" y="2917074"/>
            <a:ext cx="274344" cy="323116"/>
          </a:xfrm>
          <a:prstGeom prst="rect">
            <a:avLst/>
          </a:prstGeom>
          <a:solidFill>
            <a:srgbClr val="000000"/>
          </a:solidFill>
        </p:spPr>
      </p:pic>
      <p:pic>
        <p:nvPicPr>
          <p:cNvPr id="84" name="Picture 83">
            <a:extLst>
              <a:ext uri="{FF2B5EF4-FFF2-40B4-BE49-F238E27FC236}">
                <a16:creationId xmlns:a16="http://schemas.microsoft.com/office/drawing/2014/main" id="{6119E44C-8DBA-4B0B-911C-01CB0064F0E7}"/>
              </a:ext>
            </a:extLst>
          </p:cNvPr>
          <p:cNvPicPr>
            <a:picLocks noChangeAspect="1"/>
          </p:cNvPicPr>
          <p:nvPr/>
        </p:nvPicPr>
        <p:blipFill>
          <a:blip r:embed="rId3"/>
          <a:stretch>
            <a:fillRect/>
          </a:stretch>
        </p:blipFill>
        <p:spPr>
          <a:xfrm>
            <a:off x="6549696" y="3619535"/>
            <a:ext cx="274344" cy="329213"/>
          </a:xfrm>
          <a:prstGeom prst="rect">
            <a:avLst/>
          </a:prstGeom>
          <a:solidFill>
            <a:srgbClr val="000000"/>
          </a:solidFill>
        </p:spPr>
      </p:pic>
      <p:pic>
        <p:nvPicPr>
          <p:cNvPr id="85" name="Picture 84">
            <a:extLst>
              <a:ext uri="{FF2B5EF4-FFF2-40B4-BE49-F238E27FC236}">
                <a16:creationId xmlns:a16="http://schemas.microsoft.com/office/drawing/2014/main" id="{3256EC7A-0D70-4ED0-A66E-A42EF0C5C807}"/>
              </a:ext>
            </a:extLst>
          </p:cNvPr>
          <p:cNvPicPr>
            <a:picLocks noChangeAspect="1"/>
          </p:cNvPicPr>
          <p:nvPr/>
        </p:nvPicPr>
        <p:blipFill>
          <a:blip r:embed="rId5"/>
          <a:stretch>
            <a:fillRect/>
          </a:stretch>
        </p:blipFill>
        <p:spPr>
          <a:xfrm>
            <a:off x="8910980" y="3693329"/>
            <a:ext cx="274344" cy="323116"/>
          </a:xfrm>
          <a:prstGeom prst="rect">
            <a:avLst/>
          </a:prstGeom>
          <a:solidFill>
            <a:srgbClr val="000000"/>
          </a:solidFill>
        </p:spPr>
      </p:pic>
      <p:pic>
        <p:nvPicPr>
          <p:cNvPr id="86" name="Picture 85">
            <a:extLst>
              <a:ext uri="{FF2B5EF4-FFF2-40B4-BE49-F238E27FC236}">
                <a16:creationId xmlns:a16="http://schemas.microsoft.com/office/drawing/2014/main" id="{DFCFEF5E-9FE4-444E-A433-7969F3437A73}"/>
              </a:ext>
            </a:extLst>
          </p:cNvPr>
          <p:cNvPicPr>
            <a:picLocks noChangeAspect="1"/>
          </p:cNvPicPr>
          <p:nvPr/>
        </p:nvPicPr>
        <p:blipFill>
          <a:blip r:embed="rId6"/>
          <a:stretch>
            <a:fillRect/>
          </a:stretch>
        </p:blipFill>
        <p:spPr>
          <a:xfrm>
            <a:off x="4468458" y="3625632"/>
            <a:ext cx="274344" cy="323116"/>
          </a:xfrm>
          <a:prstGeom prst="rect">
            <a:avLst/>
          </a:prstGeom>
          <a:solidFill>
            <a:srgbClr val="000000"/>
          </a:solidFill>
        </p:spPr>
      </p:pic>
      <p:pic>
        <p:nvPicPr>
          <p:cNvPr id="87" name="Picture 86">
            <a:extLst>
              <a:ext uri="{FF2B5EF4-FFF2-40B4-BE49-F238E27FC236}">
                <a16:creationId xmlns:a16="http://schemas.microsoft.com/office/drawing/2014/main" id="{727A3F43-DF0E-4B1B-B7C8-5E2ABCAFE56A}"/>
              </a:ext>
            </a:extLst>
          </p:cNvPr>
          <p:cNvPicPr>
            <a:picLocks noChangeAspect="1"/>
          </p:cNvPicPr>
          <p:nvPr/>
        </p:nvPicPr>
        <p:blipFill>
          <a:blip r:embed="rId4"/>
          <a:stretch>
            <a:fillRect/>
          </a:stretch>
        </p:blipFill>
        <p:spPr>
          <a:xfrm>
            <a:off x="4459851" y="4085049"/>
            <a:ext cx="268247" cy="323116"/>
          </a:xfrm>
          <a:prstGeom prst="rect">
            <a:avLst/>
          </a:prstGeom>
          <a:solidFill>
            <a:srgbClr val="000000"/>
          </a:solidFill>
        </p:spPr>
      </p:pic>
      <p:pic>
        <p:nvPicPr>
          <p:cNvPr id="88" name="Picture 87">
            <a:extLst>
              <a:ext uri="{FF2B5EF4-FFF2-40B4-BE49-F238E27FC236}">
                <a16:creationId xmlns:a16="http://schemas.microsoft.com/office/drawing/2014/main" id="{5D1819DC-D7DE-4FD4-902A-41C8CCAD1F7F}"/>
              </a:ext>
            </a:extLst>
          </p:cNvPr>
          <p:cNvPicPr>
            <a:picLocks noChangeAspect="1"/>
          </p:cNvPicPr>
          <p:nvPr/>
        </p:nvPicPr>
        <p:blipFill>
          <a:blip r:embed="rId5"/>
          <a:stretch>
            <a:fillRect/>
          </a:stretch>
        </p:blipFill>
        <p:spPr>
          <a:xfrm>
            <a:off x="6535470" y="4074633"/>
            <a:ext cx="274344" cy="323116"/>
          </a:xfrm>
          <a:prstGeom prst="rect">
            <a:avLst/>
          </a:prstGeom>
          <a:solidFill>
            <a:srgbClr val="000000"/>
          </a:solidFill>
        </p:spPr>
      </p:pic>
      <p:pic>
        <p:nvPicPr>
          <p:cNvPr id="89" name="Picture 88">
            <a:extLst>
              <a:ext uri="{FF2B5EF4-FFF2-40B4-BE49-F238E27FC236}">
                <a16:creationId xmlns:a16="http://schemas.microsoft.com/office/drawing/2014/main" id="{F3CECBD5-BE19-4036-8C80-2FCDAA9D79E8}"/>
              </a:ext>
            </a:extLst>
          </p:cNvPr>
          <p:cNvPicPr>
            <a:picLocks noChangeAspect="1"/>
          </p:cNvPicPr>
          <p:nvPr/>
        </p:nvPicPr>
        <p:blipFill>
          <a:blip r:embed="rId6"/>
          <a:stretch>
            <a:fillRect/>
          </a:stretch>
        </p:blipFill>
        <p:spPr>
          <a:xfrm>
            <a:off x="8856477" y="4093405"/>
            <a:ext cx="274344" cy="323116"/>
          </a:xfrm>
          <a:prstGeom prst="rect">
            <a:avLst/>
          </a:prstGeom>
          <a:solidFill>
            <a:srgbClr val="000000"/>
          </a:solidFill>
        </p:spPr>
      </p:pic>
      <p:pic>
        <p:nvPicPr>
          <p:cNvPr id="90" name="Picture 89">
            <a:extLst>
              <a:ext uri="{FF2B5EF4-FFF2-40B4-BE49-F238E27FC236}">
                <a16:creationId xmlns:a16="http://schemas.microsoft.com/office/drawing/2014/main" id="{EF0E7EBE-CFD3-4C0A-B8FF-400F3EFC2BFE}"/>
              </a:ext>
            </a:extLst>
          </p:cNvPr>
          <p:cNvPicPr>
            <a:picLocks noChangeAspect="1"/>
          </p:cNvPicPr>
          <p:nvPr/>
        </p:nvPicPr>
        <p:blipFill>
          <a:blip r:embed="rId4"/>
          <a:stretch>
            <a:fillRect/>
          </a:stretch>
        </p:blipFill>
        <p:spPr>
          <a:xfrm>
            <a:off x="4457214" y="4421219"/>
            <a:ext cx="268247" cy="323116"/>
          </a:xfrm>
          <a:prstGeom prst="rect">
            <a:avLst/>
          </a:prstGeom>
          <a:solidFill>
            <a:srgbClr val="000000"/>
          </a:solidFill>
        </p:spPr>
      </p:pic>
      <p:pic>
        <p:nvPicPr>
          <p:cNvPr id="91" name="Picture 90">
            <a:extLst>
              <a:ext uri="{FF2B5EF4-FFF2-40B4-BE49-F238E27FC236}">
                <a16:creationId xmlns:a16="http://schemas.microsoft.com/office/drawing/2014/main" id="{922BC41A-9316-49C3-B1E9-3C3C3D4FEC4C}"/>
              </a:ext>
            </a:extLst>
          </p:cNvPr>
          <p:cNvPicPr>
            <a:picLocks noChangeAspect="1"/>
          </p:cNvPicPr>
          <p:nvPr/>
        </p:nvPicPr>
        <p:blipFill>
          <a:blip r:embed="rId5"/>
          <a:stretch>
            <a:fillRect/>
          </a:stretch>
        </p:blipFill>
        <p:spPr>
          <a:xfrm>
            <a:off x="6535470" y="4442313"/>
            <a:ext cx="274344" cy="323116"/>
          </a:xfrm>
          <a:prstGeom prst="rect">
            <a:avLst/>
          </a:prstGeom>
          <a:solidFill>
            <a:srgbClr val="000000"/>
          </a:solidFill>
        </p:spPr>
      </p:pic>
      <p:pic>
        <p:nvPicPr>
          <p:cNvPr id="92" name="Picture 91">
            <a:extLst>
              <a:ext uri="{FF2B5EF4-FFF2-40B4-BE49-F238E27FC236}">
                <a16:creationId xmlns:a16="http://schemas.microsoft.com/office/drawing/2014/main" id="{F6CB6FB0-62C4-491B-981E-0FDA96189CBA}"/>
              </a:ext>
            </a:extLst>
          </p:cNvPr>
          <p:cNvPicPr>
            <a:picLocks noChangeAspect="1"/>
          </p:cNvPicPr>
          <p:nvPr/>
        </p:nvPicPr>
        <p:blipFill>
          <a:blip r:embed="rId6"/>
          <a:stretch>
            <a:fillRect/>
          </a:stretch>
        </p:blipFill>
        <p:spPr>
          <a:xfrm>
            <a:off x="8861129" y="4501636"/>
            <a:ext cx="274344" cy="323116"/>
          </a:xfrm>
          <a:prstGeom prst="rect">
            <a:avLst/>
          </a:prstGeom>
          <a:solidFill>
            <a:srgbClr val="000000"/>
          </a:solidFill>
        </p:spPr>
      </p:pic>
      <p:pic>
        <p:nvPicPr>
          <p:cNvPr id="93" name="Picture 92">
            <a:extLst>
              <a:ext uri="{FF2B5EF4-FFF2-40B4-BE49-F238E27FC236}">
                <a16:creationId xmlns:a16="http://schemas.microsoft.com/office/drawing/2014/main" id="{59DA3E19-48CE-490E-91B4-C9EC635B5AC5}"/>
              </a:ext>
            </a:extLst>
          </p:cNvPr>
          <p:cNvPicPr>
            <a:picLocks noChangeAspect="1"/>
          </p:cNvPicPr>
          <p:nvPr/>
        </p:nvPicPr>
        <p:blipFill>
          <a:blip r:embed="rId5"/>
          <a:stretch>
            <a:fillRect/>
          </a:stretch>
        </p:blipFill>
        <p:spPr>
          <a:xfrm>
            <a:off x="4411145" y="5200852"/>
            <a:ext cx="274344" cy="323116"/>
          </a:xfrm>
          <a:prstGeom prst="rect">
            <a:avLst/>
          </a:prstGeom>
          <a:solidFill>
            <a:srgbClr val="000000"/>
          </a:solidFill>
        </p:spPr>
      </p:pic>
      <p:pic>
        <p:nvPicPr>
          <p:cNvPr id="94" name="Picture 93">
            <a:extLst>
              <a:ext uri="{FF2B5EF4-FFF2-40B4-BE49-F238E27FC236}">
                <a16:creationId xmlns:a16="http://schemas.microsoft.com/office/drawing/2014/main" id="{AD7D1099-6F08-4095-AED3-D4BF19CACFE3}"/>
              </a:ext>
            </a:extLst>
          </p:cNvPr>
          <p:cNvPicPr>
            <a:picLocks noChangeAspect="1"/>
          </p:cNvPicPr>
          <p:nvPr/>
        </p:nvPicPr>
        <p:blipFill>
          <a:blip r:embed="rId3"/>
          <a:stretch>
            <a:fillRect/>
          </a:stretch>
        </p:blipFill>
        <p:spPr>
          <a:xfrm>
            <a:off x="8840965" y="5682248"/>
            <a:ext cx="274344" cy="329213"/>
          </a:xfrm>
          <a:prstGeom prst="rect">
            <a:avLst/>
          </a:prstGeom>
          <a:solidFill>
            <a:srgbClr val="000000"/>
          </a:solidFill>
        </p:spPr>
      </p:pic>
      <p:pic>
        <p:nvPicPr>
          <p:cNvPr id="95" name="Picture 94">
            <a:extLst>
              <a:ext uri="{FF2B5EF4-FFF2-40B4-BE49-F238E27FC236}">
                <a16:creationId xmlns:a16="http://schemas.microsoft.com/office/drawing/2014/main" id="{CAFACF33-7854-4061-858E-52FCD0115FC7}"/>
              </a:ext>
            </a:extLst>
          </p:cNvPr>
          <p:cNvPicPr>
            <a:picLocks noChangeAspect="1"/>
          </p:cNvPicPr>
          <p:nvPr/>
        </p:nvPicPr>
        <p:blipFill>
          <a:blip r:embed="rId4"/>
          <a:stretch>
            <a:fillRect/>
          </a:stretch>
        </p:blipFill>
        <p:spPr>
          <a:xfrm>
            <a:off x="6573045" y="5623580"/>
            <a:ext cx="268247" cy="323116"/>
          </a:xfrm>
          <a:prstGeom prst="rect">
            <a:avLst/>
          </a:prstGeom>
          <a:solidFill>
            <a:srgbClr val="000000"/>
          </a:solidFill>
        </p:spPr>
      </p:pic>
      <p:pic>
        <p:nvPicPr>
          <p:cNvPr id="96" name="Picture 95">
            <a:extLst>
              <a:ext uri="{FF2B5EF4-FFF2-40B4-BE49-F238E27FC236}">
                <a16:creationId xmlns:a16="http://schemas.microsoft.com/office/drawing/2014/main" id="{6DEE13CE-E165-47CA-8E03-846AFA3A2F11}"/>
              </a:ext>
            </a:extLst>
          </p:cNvPr>
          <p:cNvPicPr>
            <a:picLocks noChangeAspect="1"/>
          </p:cNvPicPr>
          <p:nvPr/>
        </p:nvPicPr>
        <p:blipFill>
          <a:blip r:embed="rId5"/>
          <a:stretch>
            <a:fillRect/>
          </a:stretch>
        </p:blipFill>
        <p:spPr>
          <a:xfrm>
            <a:off x="4406427" y="5570126"/>
            <a:ext cx="274344" cy="323116"/>
          </a:xfrm>
          <a:prstGeom prst="rect">
            <a:avLst/>
          </a:prstGeom>
          <a:solidFill>
            <a:srgbClr val="000000"/>
          </a:solidFill>
        </p:spPr>
      </p:pic>
      <p:sp>
        <p:nvSpPr>
          <p:cNvPr id="97" name="TextBox 96">
            <a:extLst>
              <a:ext uri="{FF2B5EF4-FFF2-40B4-BE49-F238E27FC236}">
                <a16:creationId xmlns:a16="http://schemas.microsoft.com/office/drawing/2014/main" id="{A067A304-0095-4EAA-BC8E-47E429F54708}"/>
              </a:ext>
            </a:extLst>
          </p:cNvPr>
          <p:cNvSpPr txBox="1"/>
          <p:nvPr/>
        </p:nvSpPr>
        <p:spPr>
          <a:xfrm>
            <a:off x="8853309" y="6046460"/>
            <a:ext cx="269626" cy="276999"/>
          </a:xfrm>
          <a:prstGeom prst="rect">
            <a:avLst/>
          </a:prstGeom>
          <a:solidFill>
            <a:srgbClr val="0000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00"/>
                </a:solidFill>
                <a:effectLst/>
                <a:uLnTx/>
                <a:uFillTx/>
                <a:latin typeface="Arial"/>
              </a:rPr>
              <a:t>1</a:t>
            </a:r>
          </a:p>
        </p:txBody>
      </p:sp>
      <p:sp>
        <p:nvSpPr>
          <p:cNvPr id="98" name="TextBox 97">
            <a:extLst>
              <a:ext uri="{FF2B5EF4-FFF2-40B4-BE49-F238E27FC236}">
                <a16:creationId xmlns:a16="http://schemas.microsoft.com/office/drawing/2014/main" id="{826ECC49-E41E-4125-96EC-36C1A3BFD1B1}"/>
              </a:ext>
            </a:extLst>
          </p:cNvPr>
          <p:cNvSpPr txBox="1"/>
          <p:nvPr/>
        </p:nvSpPr>
        <p:spPr>
          <a:xfrm>
            <a:off x="6570868" y="6008522"/>
            <a:ext cx="269626" cy="276999"/>
          </a:xfrm>
          <a:prstGeom prst="rect">
            <a:avLst/>
          </a:prstGeom>
          <a:solidFill>
            <a:srgbClr val="00000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00"/>
                </a:solidFill>
                <a:effectLst/>
                <a:uLnTx/>
                <a:uFillTx/>
                <a:latin typeface="Arial"/>
              </a:rPr>
              <a:t>2</a:t>
            </a:r>
          </a:p>
        </p:txBody>
      </p:sp>
      <p:sp>
        <p:nvSpPr>
          <p:cNvPr id="99" name="Rectangle: Rounded Corners 98">
            <a:extLst>
              <a:ext uri="{FF2B5EF4-FFF2-40B4-BE49-F238E27FC236}">
                <a16:creationId xmlns:a16="http://schemas.microsoft.com/office/drawing/2014/main" id="{3F69A093-80B5-42DC-ABE8-A51C0E37447A}"/>
              </a:ext>
            </a:extLst>
          </p:cNvPr>
          <p:cNvSpPr/>
          <p:nvPr/>
        </p:nvSpPr>
        <p:spPr>
          <a:xfrm>
            <a:off x="6451960" y="4018975"/>
            <a:ext cx="1848192" cy="1187765"/>
          </a:xfrm>
          <a:prstGeom prst="roundRect">
            <a:avLst/>
          </a:prstGeom>
          <a:noFill/>
          <a:ln w="5715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00" name="Rectangle: Rounded Corners 99">
            <a:extLst>
              <a:ext uri="{FF2B5EF4-FFF2-40B4-BE49-F238E27FC236}">
                <a16:creationId xmlns:a16="http://schemas.microsoft.com/office/drawing/2014/main" id="{2D3A2616-A145-4F35-8269-CBA9941B9D8B}"/>
              </a:ext>
            </a:extLst>
          </p:cNvPr>
          <p:cNvSpPr/>
          <p:nvPr/>
        </p:nvSpPr>
        <p:spPr>
          <a:xfrm>
            <a:off x="4266128" y="5104836"/>
            <a:ext cx="1795402" cy="1187765"/>
          </a:xfrm>
          <a:prstGeom prst="roundRect">
            <a:avLst/>
          </a:prstGeom>
          <a:noFill/>
          <a:ln w="5715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01" name="Rectangle: Rounded Corners 100">
            <a:extLst>
              <a:ext uri="{FF2B5EF4-FFF2-40B4-BE49-F238E27FC236}">
                <a16:creationId xmlns:a16="http://schemas.microsoft.com/office/drawing/2014/main" id="{ACA876CC-4662-45F3-B6F9-10E8E4D5FDE4}"/>
              </a:ext>
            </a:extLst>
          </p:cNvPr>
          <p:cNvSpPr/>
          <p:nvPr/>
        </p:nvSpPr>
        <p:spPr>
          <a:xfrm>
            <a:off x="4339321" y="2864439"/>
            <a:ext cx="3960831" cy="1129121"/>
          </a:xfrm>
          <a:prstGeom prst="roundRect">
            <a:avLst/>
          </a:prstGeom>
          <a:noFill/>
          <a:ln w="5715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02" name="Rectangle: Rounded Corners 101">
            <a:extLst>
              <a:ext uri="{FF2B5EF4-FFF2-40B4-BE49-F238E27FC236}">
                <a16:creationId xmlns:a16="http://schemas.microsoft.com/office/drawing/2014/main" id="{3C329A70-14D8-4295-A8EB-938123165837}"/>
              </a:ext>
            </a:extLst>
          </p:cNvPr>
          <p:cNvSpPr/>
          <p:nvPr/>
        </p:nvSpPr>
        <p:spPr>
          <a:xfrm>
            <a:off x="8742884" y="4079643"/>
            <a:ext cx="1795402" cy="1129121"/>
          </a:xfrm>
          <a:prstGeom prst="roundRect">
            <a:avLst/>
          </a:prstGeom>
          <a:noFill/>
          <a:ln w="5715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03" name="TextBox 102">
            <a:extLst>
              <a:ext uri="{FF2B5EF4-FFF2-40B4-BE49-F238E27FC236}">
                <a16:creationId xmlns:a16="http://schemas.microsoft.com/office/drawing/2014/main" id="{86E8F8B6-D835-4696-BB8D-96E475BF809D}"/>
              </a:ext>
            </a:extLst>
          </p:cNvPr>
          <p:cNvSpPr txBox="1"/>
          <p:nvPr/>
        </p:nvSpPr>
        <p:spPr>
          <a:xfrm>
            <a:off x="951099" y="5926180"/>
            <a:ext cx="1067906" cy="307777"/>
          </a:xfrm>
          <a:prstGeom prst="rect">
            <a:avLst/>
          </a:prstGeom>
          <a:solidFill>
            <a:srgbClr val="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981"/>
                </a:solidFill>
                <a:effectLst/>
                <a:uLnTx/>
                <a:uFillTx/>
                <a:latin typeface="Arial"/>
              </a:rPr>
              <a:t>GA-06G</a:t>
            </a:r>
            <a:endParaRPr kumimoji="0" lang="en-US" sz="1200" b="1" i="0" u="none" strike="noStrike" kern="0" cap="none" spc="0" normalizeH="0" baseline="0" noProof="0" dirty="0">
              <a:ln>
                <a:noFill/>
              </a:ln>
              <a:solidFill>
                <a:srgbClr val="FFF981"/>
              </a:solidFill>
              <a:effectLst/>
              <a:uLnTx/>
              <a:uFillTx/>
              <a:latin typeface="Arial"/>
            </a:endParaRPr>
          </a:p>
        </p:txBody>
      </p:sp>
      <p:sp>
        <p:nvSpPr>
          <p:cNvPr id="104" name="TextBox 103">
            <a:extLst>
              <a:ext uri="{FF2B5EF4-FFF2-40B4-BE49-F238E27FC236}">
                <a16:creationId xmlns:a16="http://schemas.microsoft.com/office/drawing/2014/main" id="{1B7A8C74-0887-4CCF-AE94-7168E3ABE15A}"/>
              </a:ext>
            </a:extLst>
          </p:cNvPr>
          <p:cNvSpPr txBox="1"/>
          <p:nvPr/>
        </p:nvSpPr>
        <p:spPr>
          <a:xfrm>
            <a:off x="933277" y="4760565"/>
            <a:ext cx="1067906" cy="307777"/>
          </a:xfrm>
          <a:prstGeom prst="rect">
            <a:avLst/>
          </a:prstGeom>
          <a:solidFill>
            <a:srgbClr val="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981"/>
                </a:solidFill>
                <a:effectLst/>
                <a:uLnTx/>
                <a:uFillTx/>
                <a:latin typeface="Arial"/>
              </a:rPr>
              <a:t>GA-06G</a:t>
            </a:r>
            <a:endParaRPr kumimoji="0" lang="en-US" sz="1200" b="1" i="0" u="none" strike="noStrike" kern="0" cap="none" spc="0" normalizeH="0" baseline="0" noProof="0" dirty="0">
              <a:ln>
                <a:noFill/>
              </a:ln>
              <a:solidFill>
                <a:srgbClr val="FFF981"/>
              </a:solidFill>
              <a:effectLst/>
              <a:uLnTx/>
              <a:uFillTx/>
              <a:latin typeface="Arial"/>
            </a:endParaRPr>
          </a:p>
        </p:txBody>
      </p:sp>
      <p:sp>
        <p:nvSpPr>
          <p:cNvPr id="105" name="TextBox 104">
            <a:extLst>
              <a:ext uri="{FF2B5EF4-FFF2-40B4-BE49-F238E27FC236}">
                <a16:creationId xmlns:a16="http://schemas.microsoft.com/office/drawing/2014/main" id="{704B787C-6F2D-48B0-94C4-2305E1478FB1}"/>
              </a:ext>
            </a:extLst>
          </p:cNvPr>
          <p:cNvSpPr txBox="1"/>
          <p:nvPr/>
        </p:nvSpPr>
        <p:spPr>
          <a:xfrm>
            <a:off x="964908" y="3601984"/>
            <a:ext cx="1067906" cy="307777"/>
          </a:xfrm>
          <a:prstGeom prst="rect">
            <a:avLst/>
          </a:prstGeom>
          <a:solidFill>
            <a:srgbClr val="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981"/>
                </a:solidFill>
                <a:effectLst/>
                <a:uLnTx/>
                <a:uFillTx/>
                <a:latin typeface="Arial"/>
              </a:rPr>
              <a:t>GA-06G</a:t>
            </a:r>
            <a:endParaRPr kumimoji="0" lang="en-US" sz="1200" b="1" i="0" u="none" strike="noStrike" kern="0" cap="none" spc="0" normalizeH="0" baseline="0" noProof="0" dirty="0">
              <a:ln>
                <a:noFill/>
              </a:ln>
              <a:solidFill>
                <a:srgbClr val="FFF981"/>
              </a:solidFill>
              <a:effectLst/>
              <a:uLnTx/>
              <a:uFillTx/>
              <a:latin typeface="Arial"/>
            </a:endParaRPr>
          </a:p>
        </p:txBody>
      </p:sp>
      <p:sp>
        <p:nvSpPr>
          <p:cNvPr id="106" name="TextBox 105">
            <a:extLst>
              <a:ext uri="{FF2B5EF4-FFF2-40B4-BE49-F238E27FC236}">
                <a16:creationId xmlns:a16="http://schemas.microsoft.com/office/drawing/2014/main" id="{D43C4407-27A9-4FE1-8D7D-9607E78E2182}"/>
              </a:ext>
            </a:extLst>
          </p:cNvPr>
          <p:cNvSpPr txBox="1"/>
          <p:nvPr/>
        </p:nvSpPr>
        <p:spPr>
          <a:xfrm>
            <a:off x="966245" y="2447035"/>
            <a:ext cx="1067906" cy="307777"/>
          </a:xfrm>
          <a:prstGeom prst="rect">
            <a:avLst/>
          </a:prstGeom>
          <a:solidFill>
            <a:srgbClr val="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981"/>
                </a:solidFill>
                <a:effectLst/>
                <a:uLnTx/>
                <a:uFillTx/>
                <a:latin typeface="Arial"/>
              </a:rPr>
              <a:t>GA-06G</a:t>
            </a:r>
            <a:endParaRPr kumimoji="0" lang="en-US" sz="1200" b="1" i="0" u="none" strike="noStrike" kern="0" cap="none" spc="0" normalizeH="0" baseline="0" noProof="0" dirty="0">
              <a:ln>
                <a:noFill/>
              </a:ln>
              <a:solidFill>
                <a:srgbClr val="FFF981"/>
              </a:solidFill>
              <a:effectLst/>
              <a:uLnTx/>
              <a:uFillTx/>
              <a:latin typeface="Arial"/>
            </a:endParaRPr>
          </a:p>
        </p:txBody>
      </p:sp>
      <p:sp>
        <p:nvSpPr>
          <p:cNvPr id="107" name="TextBox 106">
            <a:extLst>
              <a:ext uri="{FF2B5EF4-FFF2-40B4-BE49-F238E27FC236}">
                <a16:creationId xmlns:a16="http://schemas.microsoft.com/office/drawing/2014/main" id="{14831F8C-9C62-497C-8C5D-C5BB11C2D0C6}"/>
              </a:ext>
            </a:extLst>
          </p:cNvPr>
          <p:cNvSpPr txBox="1"/>
          <p:nvPr/>
        </p:nvSpPr>
        <p:spPr>
          <a:xfrm>
            <a:off x="951953" y="6320616"/>
            <a:ext cx="1067906" cy="307777"/>
          </a:xfrm>
          <a:prstGeom prst="rect">
            <a:avLst/>
          </a:prstGeom>
          <a:solidFill>
            <a:srgbClr val="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981"/>
                </a:solidFill>
                <a:effectLst/>
                <a:uLnTx/>
                <a:uFillTx/>
                <a:latin typeface="Arial"/>
              </a:rPr>
              <a:t>GA-06G</a:t>
            </a:r>
            <a:endParaRPr kumimoji="0" lang="en-US" sz="1200" b="1" i="0" u="none" strike="noStrike" kern="0" cap="none" spc="0" normalizeH="0" baseline="0" noProof="0" dirty="0">
              <a:ln>
                <a:noFill/>
              </a:ln>
              <a:solidFill>
                <a:srgbClr val="FFF981"/>
              </a:solidFill>
              <a:effectLst/>
              <a:uLnTx/>
              <a:uFillTx/>
              <a:latin typeface="Arial"/>
            </a:endParaRPr>
          </a:p>
        </p:txBody>
      </p:sp>
      <p:sp>
        <p:nvSpPr>
          <p:cNvPr id="111" name="TextBox 110">
            <a:extLst>
              <a:ext uri="{FF2B5EF4-FFF2-40B4-BE49-F238E27FC236}">
                <a16:creationId xmlns:a16="http://schemas.microsoft.com/office/drawing/2014/main" id="{DFA20144-3143-465C-8BE1-9B7D328F4237}"/>
              </a:ext>
            </a:extLst>
          </p:cNvPr>
          <p:cNvSpPr txBox="1"/>
          <p:nvPr/>
        </p:nvSpPr>
        <p:spPr>
          <a:xfrm>
            <a:off x="10622301" y="1157822"/>
            <a:ext cx="1545381" cy="1200329"/>
          </a:xfrm>
          <a:prstGeom prst="rect">
            <a:avLst/>
          </a:prstGeom>
          <a:solidFill>
            <a:srgbClr val="00000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rPr>
              <a:t>1 = NTC</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rPr>
              <a:t>2 = 16 oz/A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rPr>
              <a:t>3 = 32 oz/A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rPr>
              <a:t>4 = 64 oz/A</a:t>
            </a:r>
            <a:endParaRPr kumimoji="0" lang="en-US" sz="1400" b="0" i="0" u="none" strike="noStrike" kern="0" cap="none" spc="0" normalizeH="0" baseline="0" noProof="0" dirty="0">
              <a:ln>
                <a:noFill/>
              </a:ln>
              <a:solidFill>
                <a:srgbClr val="FFFFFF"/>
              </a:solidFill>
              <a:effectLst/>
              <a:uLnTx/>
              <a:uFillTx/>
              <a:latin typeface="Arial"/>
            </a:endParaRPr>
          </a:p>
        </p:txBody>
      </p:sp>
      <p:sp>
        <p:nvSpPr>
          <p:cNvPr id="112" name="Rectangle 111">
            <a:extLst>
              <a:ext uri="{FF2B5EF4-FFF2-40B4-BE49-F238E27FC236}">
                <a16:creationId xmlns:a16="http://schemas.microsoft.com/office/drawing/2014/main" id="{46243FBA-D7F6-4A10-9AE1-9FA6E3166B7C}"/>
              </a:ext>
            </a:extLst>
          </p:cNvPr>
          <p:cNvSpPr/>
          <p:nvPr/>
        </p:nvSpPr>
        <p:spPr>
          <a:xfrm>
            <a:off x="10622301" y="1763454"/>
            <a:ext cx="1545381" cy="530923"/>
          </a:xfrm>
          <a:prstGeom prst="rect">
            <a:avLst/>
          </a:prstGeom>
          <a:no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40432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DFF9-7FA1-40D9-9795-83A49C6A268D}"/>
              </a:ext>
            </a:extLst>
          </p:cNvPr>
          <p:cNvSpPr>
            <a:spLocks noGrp="1"/>
          </p:cNvSpPr>
          <p:nvPr>
            <p:ph type="title"/>
          </p:nvPr>
        </p:nvSpPr>
        <p:spPr>
          <a:xfrm>
            <a:off x="0" y="2"/>
            <a:ext cx="12192000" cy="1123948"/>
          </a:xfrm>
          <a:solidFill>
            <a:schemeClr val="tx1">
              <a:lumMod val="85000"/>
            </a:schemeClr>
          </a:solidFill>
        </p:spPr>
        <p:txBody>
          <a:bodyPr>
            <a:normAutofit/>
          </a:bodyPr>
          <a:lstStyle/>
          <a:p>
            <a:pPr algn="ctr"/>
            <a:r>
              <a:rPr lang="en-US" sz="5400" b="1" dirty="0">
                <a:solidFill>
                  <a:srgbClr val="002060"/>
                </a:solidFill>
                <a:effectLst>
                  <a:outerShdw blurRad="50800" dist="38100" dir="2700000" algn="tl" rotWithShape="0">
                    <a:prstClr val="black">
                      <a:alpha val="40000"/>
                    </a:prstClr>
                  </a:outerShdw>
                </a:effectLst>
              </a:rPr>
              <a:t>Cultivar Study 2 - 2021</a:t>
            </a:r>
          </a:p>
        </p:txBody>
      </p:sp>
      <p:cxnSp>
        <p:nvCxnSpPr>
          <p:cNvPr id="5" name="Straight Connector 4">
            <a:extLst>
              <a:ext uri="{FF2B5EF4-FFF2-40B4-BE49-F238E27FC236}">
                <a16:creationId xmlns:a16="http://schemas.microsoft.com/office/drawing/2014/main" id="{C00E9AC4-7D75-41D5-804D-61B0BEC5FFCB}"/>
              </a:ext>
            </a:extLst>
          </p:cNvPr>
          <p:cNvCxnSpPr>
            <a:cxnSpLocks/>
          </p:cNvCxnSpPr>
          <p:nvPr/>
        </p:nvCxnSpPr>
        <p:spPr>
          <a:xfrm>
            <a:off x="0" y="1123950"/>
            <a:ext cx="12192000"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70B7337-DDC4-4785-8761-7EE62456F91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2846" y="1406524"/>
            <a:ext cx="10928625" cy="4402137"/>
          </a:xfrm>
          <a:prstGeom prst="rect">
            <a:avLst/>
          </a:prstGeom>
        </p:spPr>
      </p:pic>
      <p:sp>
        <p:nvSpPr>
          <p:cNvPr id="17" name="TextBox 16">
            <a:extLst>
              <a:ext uri="{FF2B5EF4-FFF2-40B4-BE49-F238E27FC236}">
                <a16:creationId xmlns:a16="http://schemas.microsoft.com/office/drawing/2014/main" id="{5D1D59BC-C600-46AC-9DED-910CEFF18DB9}"/>
              </a:ext>
            </a:extLst>
          </p:cNvPr>
          <p:cNvSpPr txBox="1"/>
          <p:nvPr/>
        </p:nvSpPr>
        <p:spPr>
          <a:xfrm>
            <a:off x="7057624" y="5145076"/>
            <a:ext cx="1390918" cy="369332"/>
          </a:xfrm>
          <a:prstGeom prst="rect">
            <a:avLst/>
          </a:prstGeom>
          <a:solidFill>
            <a:srgbClr val="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a:rPr>
              <a:t>AU-NPL17</a:t>
            </a:r>
          </a:p>
        </p:txBody>
      </p:sp>
      <p:sp>
        <p:nvSpPr>
          <p:cNvPr id="18" name="TextBox 17">
            <a:extLst>
              <a:ext uri="{FF2B5EF4-FFF2-40B4-BE49-F238E27FC236}">
                <a16:creationId xmlns:a16="http://schemas.microsoft.com/office/drawing/2014/main" id="{03F6CD13-AAE9-491D-9668-B7477C5243B0}"/>
              </a:ext>
            </a:extLst>
          </p:cNvPr>
          <p:cNvSpPr txBox="1"/>
          <p:nvPr/>
        </p:nvSpPr>
        <p:spPr>
          <a:xfrm>
            <a:off x="3713832" y="5218071"/>
            <a:ext cx="1648214" cy="369332"/>
          </a:xfrm>
          <a:prstGeom prst="rect">
            <a:avLst/>
          </a:prstGeom>
          <a:solidFill>
            <a:srgbClr val="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a:rPr>
              <a:t>GA-20VHO</a:t>
            </a:r>
          </a:p>
        </p:txBody>
      </p:sp>
      <p:sp>
        <p:nvSpPr>
          <p:cNvPr id="19" name="TextBox 18">
            <a:extLst>
              <a:ext uri="{FF2B5EF4-FFF2-40B4-BE49-F238E27FC236}">
                <a16:creationId xmlns:a16="http://schemas.microsoft.com/office/drawing/2014/main" id="{F065E058-6A09-4CC4-8DAD-181004170949}"/>
              </a:ext>
            </a:extLst>
          </p:cNvPr>
          <p:cNvSpPr txBox="1"/>
          <p:nvPr/>
        </p:nvSpPr>
        <p:spPr>
          <a:xfrm>
            <a:off x="5271893" y="3535079"/>
            <a:ext cx="1648214" cy="369332"/>
          </a:xfrm>
          <a:prstGeom prst="rect">
            <a:avLst/>
          </a:prstGeom>
          <a:solidFill>
            <a:srgbClr val="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000000"/>
                </a:solidFill>
                <a:effectLst/>
                <a:uLnTx/>
                <a:uFillTx/>
                <a:latin typeface="Arial" panose="020B0604020202020204"/>
              </a:rPr>
              <a:t>TifNV</a:t>
            </a:r>
            <a:r>
              <a:rPr kumimoji="0" lang="en-US" sz="1800" b="0" i="0" u="none" strike="noStrike" kern="0" cap="none" spc="0" normalizeH="0" baseline="0" noProof="0" dirty="0">
                <a:ln>
                  <a:noFill/>
                </a:ln>
                <a:solidFill>
                  <a:srgbClr val="000000"/>
                </a:solidFill>
                <a:effectLst/>
                <a:uLnTx/>
                <a:uFillTx/>
                <a:latin typeface="Arial" panose="020B0604020202020204"/>
              </a:rPr>
              <a:t>-Hi-OL</a:t>
            </a:r>
          </a:p>
        </p:txBody>
      </p:sp>
      <p:sp>
        <p:nvSpPr>
          <p:cNvPr id="20" name="TextBox 19">
            <a:extLst>
              <a:ext uri="{FF2B5EF4-FFF2-40B4-BE49-F238E27FC236}">
                <a16:creationId xmlns:a16="http://schemas.microsoft.com/office/drawing/2014/main" id="{2C017436-58FA-47C8-8F4C-BD5CD41E7AD3}"/>
              </a:ext>
            </a:extLst>
          </p:cNvPr>
          <p:cNvSpPr txBox="1"/>
          <p:nvPr/>
        </p:nvSpPr>
        <p:spPr>
          <a:xfrm>
            <a:off x="3436912" y="3545709"/>
            <a:ext cx="1390918" cy="369332"/>
          </a:xfrm>
          <a:prstGeom prst="rect">
            <a:avLst/>
          </a:prstGeom>
          <a:solidFill>
            <a:srgbClr val="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000000"/>
                </a:solidFill>
                <a:effectLst/>
                <a:uLnTx/>
                <a:uFillTx/>
                <a:latin typeface="Arial" panose="020B0604020202020204"/>
              </a:rPr>
              <a:t>FloRun</a:t>
            </a:r>
            <a:r>
              <a:rPr kumimoji="0" lang="en-US" sz="1800" b="0" i="0" u="none" strike="noStrike" kern="0" cap="none" spc="0" normalizeH="0" baseline="0" noProof="0" dirty="0">
                <a:ln>
                  <a:noFill/>
                </a:ln>
                <a:solidFill>
                  <a:srgbClr val="000000"/>
                </a:solidFill>
                <a:effectLst/>
                <a:uLnTx/>
                <a:uFillTx/>
                <a:latin typeface="Arial" panose="020B0604020202020204"/>
              </a:rPr>
              <a:t> 331</a:t>
            </a:r>
          </a:p>
        </p:txBody>
      </p:sp>
      <p:sp>
        <p:nvSpPr>
          <p:cNvPr id="21" name="Arrow: Up 20">
            <a:extLst>
              <a:ext uri="{FF2B5EF4-FFF2-40B4-BE49-F238E27FC236}">
                <a16:creationId xmlns:a16="http://schemas.microsoft.com/office/drawing/2014/main" id="{B6D073AE-2FAE-48FB-B9AD-295280C99AF4}"/>
              </a:ext>
            </a:extLst>
          </p:cNvPr>
          <p:cNvSpPr/>
          <p:nvPr/>
        </p:nvSpPr>
        <p:spPr>
          <a:xfrm>
            <a:off x="6973911" y="4891057"/>
            <a:ext cx="270455" cy="238225"/>
          </a:xfrm>
          <a:prstGeom prst="upArrow">
            <a:avLst/>
          </a:prstGeom>
          <a:solidFill>
            <a:srgbClr val="FFFF00"/>
          </a:solidFill>
          <a:ln w="12700" cap="flat" cmpd="sng" algn="ctr">
            <a:solidFill>
              <a:srgbClr val="9EA2A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2" name="Arrow: Up 21">
            <a:extLst>
              <a:ext uri="{FF2B5EF4-FFF2-40B4-BE49-F238E27FC236}">
                <a16:creationId xmlns:a16="http://schemas.microsoft.com/office/drawing/2014/main" id="{F0C9AAD6-1465-4389-B054-4E12AE73A2F0}"/>
              </a:ext>
            </a:extLst>
          </p:cNvPr>
          <p:cNvSpPr/>
          <p:nvPr/>
        </p:nvSpPr>
        <p:spPr>
          <a:xfrm rot="10644055">
            <a:off x="5960772" y="3917374"/>
            <a:ext cx="270455" cy="238225"/>
          </a:xfrm>
          <a:prstGeom prst="upArrow">
            <a:avLst/>
          </a:prstGeom>
          <a:solidFill>
            <a:srgbClr val="FFFF00"/>
          </a:solidFill>
          <a:ln w="12700" cap="flat" cmpd="sng" algn="ctr">
            <a:solidFill>
              <a:srgbClr val="9EA2A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3" name="Arrow: Up 22">
            <a:extLst>
              <a:ext uri="{FF2B5EF4-FFF2-40B4-BE49-F238E27FC236}">
                <a16:creationId xmlns:a16="http://schemas.microsoft.com/office/drawing/2014/main" id="{4CF3C390-B474-40B6-9195-1023E8DE46C0}"/>
              </a:ext>
            </a:extLst>
          </p:cNvPr>
          <p:cNvSpPr/>
          <p:nvPr/>
        </p:nvSpPr>
        <p:spPr>
          <a:xfrm rot="10800000">
            <a:off x="4402711" y="3923931"/>
            <a:ext cx="270455" cy="238225"/>
          </a:xfrm>
          <a:prstGeom prst="upArrow">
            <a:avLst/>
          </a:prstGeom>
          <a:solidFill>
            <a:srgbClr val="FFFF00"/>
          </a:solidFill>
          <a:ln w="12700" cap="flat" cmpd="sng" algn="ctr">
            <a:solidFill>
              <a:srgbClr val="9EA2A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4" name="Arrow: Up 23">
            <a:extLst>
              <a:ext uri="{FF2B5EF4-FFF2-40B4-BE49-F238E27FC236}">
                <a16:creationId xmlns:a16="http://schemas.microsoft.com/office/drawing/2014/main" id="{10A2B173-7B8B-4E72-ABA6-4EB85B980AAA}"/>
              </a:ext>
            </a:extLst>
          </p:cNvPr>
          <p:cNvSpPr/>
          <p:nvPr/>
        </p:nvSpPr>
        <p:spPr>
          <a:xfrm>
            <a:off x="4889680" y="4941275"/>
            <a:ext cx="270455" cy="238225"/>
          </a:xfrm>
          <a:prstGeom prst="upArrow">
            <a:avLst/>
          </a:prstGeom>
          <a:solidFill>
            <a:srgbClr val="FFFF00"/>
          </a:solidFill>
          <a:ln w="12700" cap="flat" cmpd="sng" algn="ctr">
            <a:solidFill>
              <a:srgbClr val="9EA2A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819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DFF9-7FA1-40D9-9795-83A49C6A268D}"/>
              </a:ext>
            </a:extLst>
          </p:cNvPr>
          <p:cNvSpPr>
            <a:spLocks noGrp="1"/>
          </p:cNvSpPr>
          <p:nvPr>
            <p:ph type="title"/>
          </p:nvPr>
        </p:nvSpPr>
        <p:spPr>
          <a:xfrm>
            <a:off x="0" y="2"/>
            <a:ext cx="12192000" cy="1123948"/>
          </a:xfrm>
          <a:solidFill>
            <a:schemeClr val="tx1">
              <a:lumMod val="85000"/>
            </a:schemeClr>
          </a:solidFill>
        </p:spPr>
        <p:txBody>
          <a:bodyPr>
            <a:normAutofit/>
          </a:bodyPr>
          <a:lstStyle/>
          <a:p>
            <a:pPr algn="ctr"/>
            <a:r>
              <a:rPr lang="en-US" sz="5400" b="1" dirty="0">
                <a:solidFill>
                  <a:srgbClr val="002060"/>
                </a:solidFill>
                <a:effectLst>
                  <a:outerShdw blurRad="50800" dist="38100" dir="2700000" algn="tl" rotWithShape="0">
                    <a:prstClr val="black">
                      <a:alpha val="40000"/>
                    </a:prstClr>
                  </a:outerShdw>
                </a:effectLst>
              </a:rPr>
              <a:t>Weather Variability – Variable Injury</a:t>
            </a:r>
          </a:p>
        </p:txBody>
      </p:sp>
      <p:cxnSp>
        <p:nvCxnSpPr>
          <p:cNvPr id="5" name="Straight Connector 4">
            <a:extLst>
              <a:ext uri="{FF2B5EF4-FFF2-40B4-BE49-F238E27FC236}">
                <a16:creationId xmlns:a16="http://schemas.microsoft.com/office/drawing/2014/main" id="{C00E9AC4-7D75-41D5-804D-61B0BEC5FFCB}"/>
              </a:ext>
            </a:extLst>
          </p:cNvPr>
          <p:cNvCxnSpPr>
            <a:cxnSpLocks/>
          </p:cNvCxnSpPr>
          <p:nvPr/>
        </p:nvCxnSpPr>
        <p:spPr>
          <a:xfrm>
            <a:off x="0" y="1123950"/>
            <a:ext cx="12192000" cy="0"/>
          </a:xfrm>
          <a:prstGeom prst="line">
            <a:avLst/>
          </a:prstGeom>
          <a:ln w="28575">
            <a:solidFill>
              <a:schemeClr val="bg1"/>
            </a:solidFill>
          </a:ln>
          <a:effectLst/>
        </p:spPr>
        <p:style>
          <a:lnRef idx="1">
            <a:schemeClr val="accent1"/>
          </a:lnRef>
          <a:fillRef idx="0">
            <a:schemeClr val="accent1"/>
          </a:fillRef>
          <a:effectRef idx="0">
            <a:schemeClr val="accent1"/>
          </a:effectRef>
          <a:fontRef idx="minor">
            <a:schemeClr val="tx1"/>
          </a:fontRef>
        </p:style>
      </p:cxnSp>
      <p:graphicFrame>
        <p:nvGraphicFramePr>
          <p:cNvPr id="7" name="Content Placeholder 3">
            <a:extLst>
              <a:ext uri="{FF2B5EF4-FFF2-40B4-BE49-F238E27FC236}">
                <a16:creationId xmlns:a16="http://schemas.microsoft.com/office/drawing/2014/main" id="{C69A1BD1-8107-41D5-A118-32C7CBD51205}"/>
              </a:ext>
            </a:extLst>
          </p:cNvPr>
          <p:cNvGraphicFramePr>
            <a:graphicFrameLocks/>
          </p:cNvGraphicFramePr>
          <p:nvPr>
            <p:extLst>
              <p:ext uri="{D42A27DB-BD31-4B8C-83A1-F6EECF244321}">
                <p14:modId xmlns:p14="http://schemas.microsoft.com/office/powerpoint/2010/main" val="4030510573"/>
              </p:ext>
            </p:extLst>
          </p:nvPr>
        </p:nvGraphicFramePr>
        <p:xfrm>
          <a:off x="681864" y="1565003"/>
          <a:ext cx="10828272" cy="4946053"/>
        </p:xfrm>
        <a:graphic>
          <a:graphicData uri="http://schemas.openxmlformats.org/drawingml/2006/table">
            <a:tbl>
              <a:tblPr firstRow="1" bandRow="1">
                <a:tableStyleId>{5C22544A-7EE6-4342-B048-85BDC9FD1C3A}</a:tableStyleId>
              </a:tblPr>
              <a:tblGrid>
                <a:gridCol w="2707068">
                  <a:extLst>
                    <a:ext uri="{9D8B030D-6E8A-4147-A177-3AD203B41FA5}">
                      <a16:colId xmlns:a16="http://schemas.microsoft.com/office/drawing/2014/main" val="1414541615"/>
                    </a:ext>
                  </a:extLst>
                </a:gridCol>
                <a:gridCol w="2707068">
                  <a:extLst>
                    <a:ext uri="{9D8B030D-6E8A-4147-A177-3AD203B41FA5}">
                      <a16:colId xmlns:a16="http://schemas.microsoft.com/office/drawing/2014/main" val="2990426144"/>
                    </a:ext>
                  </a:extLst>
                </a:gridCol>
                <a:gridCol w="2707068">
                  <a:extLst>
                    <a:ext uri="{9D8B030D-6E8A-4147-A177-3AD203B41FA5}">
                      <a16:colId xmlns:a16="http://schemas.microsoft.com/office/drawing/2014/main" val="3797099803"/>
                    </a:ext>
                  </a:extLst>
                </a:gridCol>
                <a:gridCol w="2707068">
                  <a:extLst>
                    <a:ext uri="{9D8B030D-6E8A-4147-A177-3AD203B41FA5}">
                      <a16:colId xmlns:a16="http://schemas.microsoft.com/office/drawing/2014/main" val="230277224"/>
                    </a:ext>
                  </a:extLst>
                </a:gridCol>
              </a:tblGrid>
              <a:tr h="366842">
                <a:tc>
                  <a:txBody>
                    <a:bodyPr/>
                    <a:lstStyle/>
                    <a:p>
                      <a:endParaRPr lang="en-US" dirty="0"/>
                    </a:p>
                  </a:txBody>
                  <a:tcPr/>
                </a:tc>
                <a:tc>
                  <a:txBody>
                    <a:bodyPr/>
                    <a:lstStyle/>
                    <a:p>
                      <a:pPr algn="ctr"/>
                      <a:r>
                        <a:rPr lang="en-US" dirty="0">
                          <a:solidFill>
                            <a:schemeClr val="tx1"/>
                          </a:solidFill>
                        </a:rPr>
                        <a:t>2019</a:t>
                      </a:r>
                    </a:p>
                  </a:txBody>
                  <a:tcPr/>
                </a:tc>
                <a:tc>
                  <a:txBody>
                    <a:bodyPr/>
                    <a:lstStyle/>
                    <a:p>
                      <a:pPr algn="ctr"/>
                      <a:r>
                        <a:rPr lang="en-US" dirty="0">
                          <a:solidFill>
                            <a:schemeClr val="tx1"/>
                          </a:solidFill>
                        </a:rPr>
                        <a:t>2020</a:t>
                      </a:r>
                    </a:p>
                  </a:txBody>
                  <a:tcPr/>
                </a:tc>
                <a:tc>
                  <a:txBody>
                    <a:bodyPr/>
                    <a:lstStyle/>
                    <a:p>
                      <a:pPr algn="ctr"/>
                      <a:r>
                        <a:rPr lang="en-US" dirty="0">
                          <a:solidFill>
                            <a:schemeClr val="tx1"/>
                          </a:solidFill>
                        </a:rPr>
                        <a:t>2021</a:t>
                      </a:r>
                    </a:p>
                  </a:txBody>
                  <a:tcPr/>
                </a:tc>
                <a:extLst>
                  <a:ext uri="{0D108BD9-81ED-4DB2-BD59-A6C34878D82A}">
                    <a16:rowId xmlns:a16="http://schemas.microsoft.com/office/drawing/2014/main" val="4212660302"/>
                  </a:ext>
                </a:extLst>
              </a:tr>
              <a:tr h="366842">
                <a:tc>
                  <a:txBody>
                    <a:bodyPr/>
                    <a:lstStyle/>
                    <a:p>
                      <a:r>
                        <a:rPr lang="en-US" dirty="0"/>
                        <a:t>Planting Date</a:t>
                      </a:r>
                    </a:p>
                  </a:txBody>
                  <a:tcPr/>
                </a:tc>
                <a:tc>
                  <a:txBody>
                    <a:bodyPr/>
                    <a:lstStyle/>
                    <a:p>
                      <a:pPr algn="ctr"/>
                      <a:r>
                        <a:rPr lang="en-US" dirty="0"/>
                        <a:t>May</a:t>
                      </a:r>
                      <a:r>
                        <a:rPr lang="en-US" baseline="0" dirty="0"/>
                        <a:t> 1</a:t>
                      </a:r>
                      <a:endParaRPr lang="en-US" dirty="0"/>
                    </a:p>
                  </a:txBody>
                  <a:tcPr/>
                </a:tc>
                <a:tc>
                  <a:txBody>
                    <a:bodyPr/>
                    <a:lstStyle/>
                    <a:p>
                      <a:pPr algn="ctr"/>
                      <a:r>
                        <a:rPr lang="en-US" dirty="0"/>
                        <a:t>April 28</a:t>
                      </a:r>
                    </a:p>
                  </a:txBody>
                  <a:tcPr/>
                </a:tc>
                <a:tc>
                  <a:txBody>
                    <a:bodyPr/>
                    <a:lstStyle/>
                    <a:p>
                      <a:pPr algn="ctr"/>
                      <a:r>
                        <a:rPr lang="en-US" dirty="0"/>
                        <a:t>May 8</a:t>
                      </a:r>
                    </a:p>
                  </a:txBody>
                  <a:tcPr/>
                </a:tc>
                <a:extLst>
                  <a:ext uri="{0D108BD9-81ED-4DB2-BD59-A6C34878D82A}">
                    <a16:rowId xmlns:a16="http://schemas.microsoft.com/office/drawing/2014/main" val="1551746025"/>
                  </a:ext>
                </a:extLst>
              </a:tr>
              <a:tr h="360594">
                <a:tc>
                  <a:txBody>
                    <a:bodyPr/>
                    <a:lstStyle/>
                    <a:p>
                      <a:r>
                        <a:rPr lang="en-US" dirty="0"/>
                        <a:t>sand-silt-clay-OM (%)</a:t>
                      </a:r>
                    </a:p>
                  </a:txBody>
                  <a:tcPr/>
                </a:tc>
                <a:tc>
                  <a:txBody>
                    <a:bodyPr/>
                    <a:lstStyle/>
                    <a:p>
                      <a:pPr algn="ctr"/>
                      <a:r>
                        <a:rPr lang="en-US" dirty="0"/>
                        <a:t>92-6-2-0.62</a:t>
                      </a:r>
                    </a:p>
                  </a:txBody>
                  <a:tcPr/>
                </a:tc>
                <a:tc>
                  <a:txBody>
                    <a:bodyPr/>
                    <a:lstStyle/>
                    <a:p>
                      <a:pPr algn="ctr"/>
                      <a:r>
                        <a:rPr lang="en-US" dirty="0"/>
                        <a:t>94-4-2-0.93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94-4-2-0.93</a:t>
                      </a:r>
                    </a:p>
                  </a:txBody>
                  <a:tcPr/>
                </a:tc>
                <a:extLst>
                  <a:ext uri="{0D108BD9-81ED-4DB2-BD59-A6C34878D82A}">
                    <a16:rowId xmlns:a16="http://schemas.microsoft.com/office/drawing/2014/main" val="3922131048"/>
                  </a:ext>
                </a:extLst>
              </a:tr>
              <a:tr h="641974">
                <a:tc>
                  <a:txBody>
                    <a:bodyPr/>
                    <a:lstStyle/>
                    <a:p>
                      <a:r>
                        <a:rPr lang="en-US" dirty="0"/>
                        <a:t>Daily Avg.</a:t>
                      </a:r>
                      <a:r>
                        <a:rPr lang="en-US" baseline="0" dirty="0"/>
                        <a:t> Max Air Temp (F)</a:t>
                      </a:r>
                      <a:r>
                        <a:rPr lang="en-US" baseline="30000" dirty="0"/>
                        <a:t>1</a:t>
                      </a:r>
                    </a:p>
                  </a:txBody>
                  <a:tcPr/>
                </a:tc>
                <a:tc>
                  <a:txBody>
                    <a:bodyPr/>
                    <a:lstStyle/>
                    <a:p>
                      <a:pPr algn="ctr"/>
                      <a:r>
                        <a:rPr lang="en-US" dirty="0"/>
                        <a:t>89</a:t>
                      </a:r>
                    </a:p>
                  </a:txBody>
                  <a:tcPr/>
                </a:tc>
                <a:tc>
                  <a:txBody>
                    <a:bodyPr/>
                    <a:lstStyle/>
                    <a:p>
                      <a:pPr algn="ctr"/>
                      <a:r>
                        <a:rPr lang="en-US" dirty="0"/>
                        <a:t>83</a:t>
                      </a:r>
                    </a:p>
                  </a:txBody>
                  <a:tcPr/>
                </a:tc>
                <a:tc>
                  <a:txBody>
                    <a:bodyPr/>
                    <a:lstStyle/>
                    <a:p>
                      <a:pPr algn="ctr"/>
                      <a:r>
                        <a:rPr lang="en-US" dirty="0"/>
                        <a:t>85</a:t>
                      </a:r>
                    </a:p>
                  </a:txBody>
                  <a:tcPr/>
                </a:tc>
                <a:extLst>
                  <a:ext uri="{0D108BD9-81ED-4DB2-BD59-A6C34878D82A}">
                    <a16:rowId xmlns:a16="http://schemas.microsoft.com/office/drawing/2014/main" val="2617541069"/>
                  </a:ext>
                </a:extLst>
              </a:tr>
              <a:tr h="641974">
                <a:tc>
                  <a:txBody>
                    <a:bodyPr/>
                    <a:lstStyle/>
                    <a:p>
                      <a:r>
                        <a:rPr lang="en-US" dirty="0"/>
                        <a:t>Daily Avg. Min</a:t>
                      </a:r>
                      <a:r>
                        <a:rPr lang="en-US" baseline="0" dirty="0"/>
                        <a:t> Air Temp (F)</a:t>
                      </a:r>
                      <a:r>
                        <a:rPr lang="en-US" baseline="30000" dirty="0"/>
                        <a:t>1</a:t>
                      </a:r>
                    </a:p>
                  </a:txBody>
                  <a:tcPr/>
                </a:tc>
                <a:tc>
                  <a:txBody>
                    <a:bodyPr/>
                    <a:lstStyle/>
                    <a:p>
                      <a:pPr algn="ctr"/>
                      <a:r>
                        <a:rPr lang="en-US" dirty="0"/>
                        <a:t>65</a:t>
                      </a:r>
                    </a:p>
                  </a:txBody>
                  <a:tcPr/>
                </a:tc>
                <a:tc>
                  <a:txBody>
                    <a:bodyPr/>
                    <a:lstStyle/>
                    <a:p>
                      <a:pPr algn="ctr"/>
                      <a:r>
                        <a:rPr lang="en-US" dirty="0"/>
                        <a:t>61</a:t>
                      </a:r>
                    </a:p>
                  </a:txBody>
                  <a:tcPr/>
                </a:tc>
                <a:tc>
                  <a:txBody>
                    <a:bodyPr/>
                    <a:lstStyle/>
                    <a:p>
                      <a:pPr algn="ctr"/>
                      <a:r>
                        <a:rPr lang="en-US" dirty="0"/>
                        <a:t>61</a:t>
                      </a:r>
                    </a:p>
                  </a:txBody>
                  <a:tcPr/>
                </a:tc>
                <a:extLst>
                  <a:ext uri="{0D108BD9-81ED-4DB2-BD59-A6C34878D82A}">
                    <a16:rowId xmlns:a16="http://schemas.microsoft.com/office/drawing/2014/main" val="2666791543"/>
                  </a:ext>
                </a:extLst>
              </a:tr>
              <a:tr h="641974">
                <a:tc>
                  <a:txBody>
                    <a:bodyPr/>
                    <a:lstStyle/>
                    <a:p>
                      <a:r>
                        <a:rPr lang="en-US" dirty="0"/>
                        <a:t>Average 2” Soil Temp (F)</a:t>
                      </a:r>
                      <a:r>
                        <a:rPr lang="en-US" baseline="30000" dirty="0"/>
                        <a:t>1</a:t>
                      </a:r>
                    </a:p>
                  </a:txBody>
                  <a:tcPr/>
                </a:tc>
                <a:tc>
                  <a:txBody>
                    <a:bodyPr/>
                    <a:lstStyle/>
                    <a:p>
                      <a:pPr algn="ctr"/>
                      <a:r>
                        <a:rPr lang="en-US" dirty="0"/>
                        <a:t>85</a:t>
                      </a:r>
                    </a:p>
                  </a:txBody>
                  <a:tcPr/>
                </a:tc>
                <a:tc>
                  <a:txBody>
                    <a:bodyPr/>
                    <a:lstStyle/>
                    <a:p>
                      <a:pPr algn="ctr"/>
                      <a:r>
                        <a:rPr lang="en-US" dirty="0"/>
                        <a:t>79</a:t>
                      </a:r>
                    </a:p>
                  </a:txBody>
                  <a:tcPr/>
                </a:tc>
                <a:tc>
                  <a:txBody>
                    <a:bodyPr/>
                    <a:lstStyle/>
                    <a:p>
                      <a:pPr algn="ctr"/>
                      <a:r>
                        <a:rPr lang="en-US" dirty="0"/>
                        <a:t>82</a:t>
                      </a:r>
                    </a:p>
                  </a:txBody>
                  <a:tcPr/>
                </a:tc>
                <a:extLst>
                  <a:ext uri="{0D108BD9-81ED-4DB2-BD59-A6C34878D82A}">
                    <a16:rowId xmlns:a16="http://schemas.microsoft.com/office/drawing/2014/main" val="2958658372"/>
                  </a:ext>
                </a:extLst>
              </a:tr>
              <a:tr h="386533">
                <a:tc>
                  <a:txBody>
                    <a:bodyPr/>
                    <a:lstStyle/>
                    <a:p>
                      <a:r>
                        <a:rPr lang="en-US" dirty="0"/>
                        <a:t>Total Rainfall (in)</a:t>
                      </a:r>
                      <a:r>
                        <a:rPr lang="en-US" baseline="30000" dirty="0"/>
                        <a:t>1</a:t>
                      </a:r>
                    </a:p>
                  </a:txBody>
                  <a:tcPr/>
                </a:tc>
                <a:tc>
                  <a:txBody>
                    <a:bodyPr/>
                    <a:lstStyle/>
                    <a:p>
                      <a:pPr algn="ctr"/>
                      <a:r>
                        <a:rPr lang="en-US" dirty="0"/>
                        <a:t>2</a:t>
                      </a:r>
                    </a:p>
                  </a:txBody>
                  <a:tcPr/>
                </a:tc>
                <a:tc>
                  <a:txBody>
                    <a:bodyPr/>
                    <a:lstStyle/>
                    <a:p>
                      <a:pPr algn="ctr"/>
                      <a:r>
                        <a:rPr lang="en-US" dirty="0"/>
                        <a:t>4.4</a:t>
                      </a:r>
                    </a:p>
                  </a:txBody>
                  <a:tcPr/>
                </a:tc>
                <a:tc>
                  <a:txBody>
                    <a:bodyPr/>
                    <a:lstStyle/>
                    <a:p>
                      <a:pPr algn="ctr"/>
                      <a:r>
                        <a:rPr lang="en-US" dirty="0"/>
                        <a:t>2.9</a:t>
                      </a:r>
                    </a:p>
                  </a:txBody>
                  <a:tcPr/>
                </a:tc>
                <a:extLst>
                  <a:ext uri="{0D108BD9-81ED-4DB2-BD59-A6C34878D82A}">
                    <a16:rowId xmlns:a16="http://schemas.microsoft.com/office/drawing/2014/main" val="4065586247"/>
                  </a:ext>
                </a:extLst>
              </a:tr>
              <a:tr h="462258">
                <a:tc>
                  <a:txBody>
                    <a:bodyPr/>
                    <a:lstStyle/>
                    <a:p>
                      <a:r>
                        <a:rPr lang="en-US" baseline="0" dirty="0"/>
                        <a:t>Total Irrigation (in)</a:t>
                      </a:r>
                      <a:r>
                        <a:rPr lang="en-US" baseline="30000" dirty="0"/>
                        <a:t>1</a:t>
                      </a:r>
                    </a:p>
                  </a:txBody>
                  <a:tcPr/>
                </a:tc>
                <a:tc>
                  <a:txBody>
                    <a:bodyPr/>
                    <a:lstStyle/>
                    <a:p>
                      <a:pPr algn="ctr"/>
                      <a:r>
                        <a:rPr lang="en-US" dirty="0"/>
                        <a:t>1.6</a:t>
                      </a:r>
                    </a:p>
                  </a:txBody>
                  <a:tcPr/>
                </a:tc>
                <a:tc>
                  <a:txBody>
                    <a:bodyPr/>
                    <a:lstStyle/>
                    <a:p>
                      <a:pPr algn="ctr"/>
                      <a:r>
                        <a:rPr lang="en-US" dirty="0"/>
                        <a:t>1.3</a:t>
                      </a:r>
                    </a:p>
                  </a:txBody>
                  <a:tcPr/>
                </a:tc>
                <a:tc>
                  <a:txBody>
                    <a:bodyPr/>
                    <a:lstStyle/>
                    <a:p>
                      <a:pPr algn="ctr"/>
                      <a:r>
                        <a:rPr lang="en-US" dirty="0"/>
                        <a:t>2.4</a:t>
                      </a:r>
                    </a:p>
                  </a:txBody>
                  <a:tcPr/>
                </a:tc>
                <a:extLst>
                  <a:ext uri="{0D108BD9-81ED-4DB2-BD59-A6C34878D82A}">
                    <a16:rowId xmlns:a16="http://schemas.microsoft.com/office/drawing/2014/main" val="2751321634"/>
                  </a:ext>
                </a:extLst>
              </a:tr>
              <a:tr h="1071896">
                <a:tc>
                  <a:txBody>
                    <a:bodyPr/>
                    <a:lstStyle/>
                    <a:p>
                      <a:r>
                        <a:rPr lang="en-US" baseline="0" dirty="0"/>
                        <a:t>Total Rainfall/</a:t>
                      </a:r>
                    </a:p>
                    <a:p>
                      <a:r>
                        <a:rPr lang="en-US" baseline="0" dirty="0"/>
                        <a:t>Irrigation – 14 DAP</a:t>
                      </a:r>
                    </a:p>
                  </a:txBody>
                  <a:tcPr/>
                </a:tc>
                <a:tc>
                  <a:txBody>
                    <a:bodyPr/>
                    <a:lstStyle/>
                    <a:p>
                      <a:pPr algn="ctr"/>
                      <a:r>
                        <a:rPr lang="en-US" dirty="0"/>
                        <a:t>2.9 in of 3.6 in</a:t>
                      </a:r>
                    </a:p>
                    <a:p>
                      <a:pPr algn="ctr"/>
                      <a:r>
                        <a:rPr lang="en-US" dirty="0">
                          <a:solidFill>
                            <a:srgbClr val="FF0000"/>
                          </a:solidFill>
                        </a:rPr>
                        <a:t>(83% of total I/R in first 30 DAP BY 14 DAP)</a:t>
                      </a:r>
                    </a:p>
                  </a:txBody>
                  <a:tcPr/>
                </a:tc>
                <a:tc>
                  <a:txBody>
                    <a:bodyPr/>
                    <a:lstStyle/>
                    <a:p>
                      <a:pPr algn="ctr"/>
                      <a:r>
                        <a:rPr lang="en-US" dirty="0"/>
                        <a:t>2.2 in of 5.7 in</a:t>
                      </a:r>
                    </a:p>
                    <a:p>
                      <a:pPr algn="ctr"/>
                      <a:r>
                        <a:rPr lang="en-US" dirty="0">
                          <a:solidFill>
                            <a:srgbClr val="FF0000"/>
                          </a:solidFill>
                        </a:rPr>
                        <a:t>(39% of total</a:t>
                      </a:r>
                      <a:r>
                        <a:rPr lang="en-US" baseline="0" dirty="0">
                          <a:solidFill>
                            <a:srgbClr val="FF0000"/>
                          </a:solidFill>
                        </a:rPr>
                        <a:t> I/R in first 30 DAP by 14 DAP)</a:t>
                      </a:r>
                      <a:endParaRPr lang="en-US" dirty="0">
                        <a:solidFill>
                          <a:srgbClr val="FF0000"/>
                        </a:solidFill>
                      </a:endParaRPr>
                    </a:p>
                  </a:txBody>
                  <a:tcPr/>
                </a:tc>
                <a:tc>
                  <a:txBody>
                    <a:bodyPr/>
                    <a:lstStyle/>
                    <a:p>
                      <a:pPr algn="ctr"/>
                      <a:r>
                        <a:rPr lang="en-US" dirty="0">
                          <a:solidFill>
                            <a:schemeClr val="bg1"/>
                          </a:solidFill>
                        </a:rPr>
                        <a:t>1.5 in of 5.3 in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(28% of total</a:t>
                      </a:r>
                      <a:r>
                        <a:rPr lang="en-US" baseline="0" dirty="0">
                          <a:solidFill>
                            <a:srgbClr val="FF0000"/>
                          </a:solidFill>
                        </a:rPr>
                        <a:t> I/R in first 30 DAP by 14 DAP)</a:t>
                      </a:r>
                      <a:endParaRPr lang="en-US" dirty="0">
                        <a:solidFill>
                          <a:schemeClr val="tx1"/>
                        </a:solidFill>
                      </a:endParaRPr>
                    </a:p>
                  </a:txBody>
                  <a:tcPr/>
                </a:tc>
                <a:extLst>
                  <a:ext uri="{0D108BD9-81ED-4DB2-BD59-A6C34878D82A}">
                    <a16:rowId xmlns:a16="http://schemas.microsoft.com/office/drawing/2014/main" val="1151584738"/>
                  </a:ext>
                </a:extLst>
              </a:tr>
            </a:tbl>
          </a:graphicData>
        </a:graphic>
      </p:graphicFrame>
      <p:sp>
        <p:nvSpPr>
          <p:cNvPr id="8" name="Rectangle 7">
            <a:extLst>
              <a:ext uri="{FF2B5EF4-FFF2-40B4-BE49-F238E27FC236}">
                <a16:creationId xmlns:a16="http://schemas.microsoft.com/office/drawing/2014/main" id="{02A257EF-3D91-47A4-B270-CD3EB86A8120}"/>
              </a:ext>
            </a:extLst>
          </p:cNvPr>
          <p:cNvSpPr/>
          <p:nvPr/>
        </p:nvSpPr>
        <p:spPr>
          <a:xfrm>
            <a:off x="3392296" y="2265153"/>
            <a:ext cx="8117839" cy="4041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088FD9-C9F1-4B0D-8D66-DEF256F16231}"/>
              </a:ext>
            </a:extLst>
          </p:cNvPr>
          <p:cNvSpPr/>
          <p:nvPr/>
        </p:nvSpPr>
        <p:spPr>
          <a:xfrm>
            <a:off x="3392297" y="2706836"/>
            <a:ext cx="8117839" cy="12370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02353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F65AC2BF877FD48A05FEDF2C6453981" ma:contentTypeVersion="16" ma:contentTypeDescription="Create a new document." ma:contentTypeScope="" ma:versionID="9b7971f10e3f186ba20e15d7099046a3">
  <xsd:schema xmlns:xsd="http://www.w3.org/2001/XMLSchema" xmlns:xs="http://www.w3.org/2001/XMLSchema" xmlns:p="http://schemas.microsoft.com/office/2006/metadata/properties" xmlns:ns1="http://schemas.microsoft.com/sharepoint/v3" xmlns:ns3="d2182f11-ec6d-4344-bcdd-126cac1ae7e5" xmlns:ns4="c613e7a6-ae2b-4057-9573-8cbc37370f0f" targetNamespace="http://schemas.microsoft.com/office/2006/metadata/properties" ma:root="true" ma:fieldsID="187e2ffcf2e15512bfb631b6150d469c" ns1:_="" ns3:_="" ns4:_="">
    <xsd:import namespace="http://schemas.microsoft.com/sharepoint/v3"/>
    <xsd:import namespace="d2182f11-ec6d-4344-bcdd-126cac1ae7e5"/>
    <xsd:import namespace="c613e7a6-ae2b-4057-9573-8cbc37370f0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Location" minOccurs="0"/>
                <xsd:element ref="ns1:_ip_UnifiedCompliancePolicyProperties" minOccurs="0"/>
                <xsd:element ref="ns1:_ip_UnifiedCompliancePolicyUIAc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182f11-ec6d-4344-bcdd-126cac1ae7e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13e7a6-ae2b-4057-9573-8cbc37370f0f"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969FF9-AC14-41B0-889B-37C5B133DDFA}">
  <ds:schemaRefs>
    <ds:schemaRef ds:uri="http://schemas.microsoft.com/sharepoint/v3"/>
    <ds:schemaRef ds:uri="http://purl.org/dc/terms/"/>
    <ds:schemaRef ds:uri="http://schemas.microsoft.com/office/2006/documentManagement/types"/>
    <ds:schemaRef ds:uri="d2182f11-ec6d-4344-bcdd-126cac1ae7e5"/>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c613e7a6-ae2b-4057-9573-8cbc37370f0f"/>
    <ds:schemaRef ds:uri="http://www.w3.org/XML/1998/namespace"/>
    <ds:schemaRef ds:uri="http://purl.org/dc/dcmitype/"/>
  </ds:schemaRefs>
</ds:datastoreItem>
</file>

<file path=customXml/itemProps2.xml><?xml version="1.0" encoding="utf-8"?>
<ds:datastoreItem xmlns:ds="http://schemas.openxmlformats.org/officeDocument/2006/customXml" ds:itemID="{D8A03DAD-03BC-4D17-9157-1CE28C7F3FA9}">
  <ds:schemaRefs>
    <ds:schemaRef ds:uri="http://schemas.microsoft.com/sharepoint/v3/contenttype/forms"/>
  </ds:schemaRefs>
</ds:datastoreItem>
</file>

<file path=customXml/itemProps3.xml><?xml version="1.0" encoding="utf-8"?>
<ds:datastoreItem xmlns:ds="http://schemas.openxmlformats.org/officeDocument/2006/customXml" ds:itemID="{B7074D46-D10D-4B73-A852-60483A0A4B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2182f11-ec6d-4344-bcdd-126cac1ae7e5"/>
    <ds:schemaRef ds:uri="c613e7a6-ae2b-4057-9573-8cbc37370f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2279</TotalTime>
  <Words>3022</Words>
  <Application>Microsoft Office PowerPoint</Application>
  <PresentationFormat>Widescreen</PresentationFormat>
  <Paragraphs>539</Paragraphs>
  <Slides>23</Slides>
  <Notes>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23</vt:i4>
      </vt:variant>
    </vt:vector>
  </HeadingPairs>
  <TitlesOfParts>
    <vt:vector size="28" baseType="lpstr">
      <vt:lpstr>Arial</vt:lpstr>
      <vt:lpstr>Calibri</vt:lpstr>
      <vt:lpstr>Calibri Light</vt:lpstr>
      <vt:lpstr>Office Theme</vt:lpstr>
      <vt:lpstr>1_Office Theme</vt:lpstr>
      <vt:lpstr>Preparing for Brake® (fluridone) in Peanut – 2023  2022 UGA Weed Science Update Chad Abbott &amp; Eric P. Prostko Dec. 7, 2022</vt:lpstr>
      <vt:lpstr>UGA History with Brake®</vt:lpstr>
      <vt:lpstr>UGA History with Brake®</vt:lpstr>
      <vt:lpstr>Cultivar Studies</vt:lpstr>
      <vt:lpstr>Cultivar Studies</vt:lpstr>
      <vt:lpstr>Cultivar Studies</vt:lpstr>
      <vt:lpstr>Cultivar Study 1 - 2019</vt:lpstr>
      <vt:lpstr>Cultivar Study 2 - 2021</vt:lpstr>
      <vt:lpstr>Weather Variability – Variable Injury</vt:lpstr>
      <vt:lpstr>Weather Variability – Variable Injury</vt:lpstr>
      <vt:lpstr>Weather Variability – Variable Injury</vt:lpstr>
      <vt:lpstr>Weather Variability – Variable Injury</vt:lpstr>
      <vt:lpstr>Brake® Symptomology</vt:lpstr>
      <vt:lpstr>Cultivar Trial - Results &amp; Summary </vt:lpstr>
      <vt:lpstr>Culitvar Trial - Results &amp; Summary </vt:lpstr>
      <vt:lpstr>Cultivar Trial - Results &amp; Summary </vt:lpstr>
      <vt:lpstr>Peanut Weed Control - 2022</vt:lpstr>
      <vt:lpstr>Peanut Weed Control - 2022</vt:lpstr>
      <vt:lpstr>Peanut Weed Control - 2022</vt:lpstr>
      <vt:lpstr>Peanut Weed Control - 2022</vt:lpstr>
      <vt:lpstr>Weed Control Summary</vt:lpstr>
      <vt:lpstr>SePRO Update</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for Brake® (fluridone) in Peanut – 2023</dc:title>
  <dc:creator>Chadwick Cameron Abbott</dc:creator>
  <cp:lastModifiedBy>Eric P. Prostko</cp:lastModifiedBy>
  <cp:revision>53</cp:revision>
  <dcterms:created xsi:type="dcterms:W3CDTF">2022-11-29T18:46:58Z</dcterms:created>
  <dcterms:modified xsi:type="dcterms:W3CDTF">2022-12-04T21:07:37Z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0x0101006F65AC2BF877FD48A05FEDF2C6453981</vt:lpwstr>
  </property>
</Properties>
</file>