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88" r:id="rId6"/>
  </p:sldMasterIdLst>
  <p:notesMasterIdLst>
    <p:notesMasterId r:id="rId30"/>
  </p:notesMasterIdLst>
  <p:sldIdLst>
    <p:sldId id="266" r:id="rId7"/>
    <p:sldId id="267" r:id="rId8"/>
    <p:sldId id="466" r:id="rId9"/>
    <p:sldId id="473" r:id="rId10"/>
    <p:sldId id="476" r:id="rId11"/>
    <p:sldId id="280" r:id="rId12"/>
    <p:sldId id="474" r:id="rId13"/>
    <p:sldId id="274" r:id="rId14"/>
    <p:sldId id="480" r:id="rId15"/>
    <p:sldId id="481" r:id="rId16"/>
    <p:sldId id="482" r:id="rId17"/>
    <p:sldId id="483" r:id="rId18"/>
    <p:sldId id="469" r:id="rId19"/>
    <p:sldId id="468" r:id="rId20"/>
    <p:sldId id="489" r:id="rId21"/>
    <p:sldId id="484" r:id="rId22"/>
    <p:sldId id="486" r:id="rId23"/>
    <p:sldId id="485" r:id="rId24"/>
    <p:sldId id="487" r:id="rId25"/>
    <p:sldId id="488" r:id="rId26"/>
    <p:sldId id="470" r:id="rId27"/>
    <p:sldId id="291" r:id="rId28"/>
    <p:sldId id="465" r:id="rId2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84BE"/>
    <a:srgbClr val="F72D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982" autoAdjust="0"/>
  </p:normalViewPr>
  <p:slideViewPr>
    <p:cSldViewPr snapToGrid="0">
      <p:cViewPr varScale="1">
        <p:scale>
          <a:sx n="68" d="100"/>
          <a:sy n="68" d="100"/>
        </p:scale>
        <p:origin x="1587" y="69"/>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Stand</c:v>
                </c:pt>
              </c:strCache>
            </c:strRef>
          </c:tx>
          <c:spPr>
            <a:solidFill>
              <a:srgbClr val="00B0F0"/>
            </a:solidFill>
            <a:ln>
              <a:noFill/>
            </a:ln>
            <a:effectLst/>
          </c:spPr>
          <c:invertIfNegative val="0"/>
          <c:dLbls>
            <c:dLbl>
              <c:idx val="0"/>
              <c:tx>
                <c:rich>
                  <a:bodyPr/>
                  <a:lstStyle/>
                  <a:p>
                    <a:fld id="{893CF3FA-80AE-4CCE-A72F-336A8CAAA4CF}"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330-4847-9186-B92C3527C3D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c:v>
                </c:pt>
                <c:pt idx="1">
                  <c:v>1/100th</c:v>
                </c:pt>
                <c:pt idx="2">
                  <c:v>1/10th</c:v>
                </c:pt>
                <c:pt idx="3">
                  <c:v>1X</c:v>
                </c:pt>
              </c:strCache>
            </c:strRef>
          </c:cat>
          <c:val>
            <c:numRef>
              <c:f>Sheet1!$B$2:$B$5</c:f>
              <c:numCache>
                <c:formatCode>General</c:formatCode>
                <c:ptCount val="4"/>
                <c:pt idx="0">
                  <c:v>22</c:v>
                </c:pt>
                <c:pt idx="1">
                  <c:v>24</c:v>
                </c:pt>
                <c:pt idx="2">
                  <c:v>21</c:v>
                </c:pt>
                <c:pt idx="3">
                  <c:v>19</c:v>
                </c:pt>
              </c:numCache>
            </c:numRef>
          </c:val>
          <c:extLst>
            <c:ext xmlns:c16="http://schemas.microsoft.com/office/drawing/2014/chart" uri="{C3380CC4-5D6E-409C-BE32-E72D297353CC}">
              <c16:uniqueId val="{00000000-A907-4B21-ACDF-92CE81F63711}"/>
            </c:ext>
          </c:extLst>
        </c:ser>
        <c:dLbls>
          <c:dLblPos val="inEnd"/>
          <c:showLegendKey val="0"/>
          <c:showVal val="1"/>
          <c:showCatName val="0"/>
          <c:showSerName val="0"/>
          <c:showPercent val="0"/>
          <c:showBubbleSize val="0"/>
        </c:dLbls>
        <c:gapWidth val="150"/>
        <c:axId val="716382304"/>
        <c:axId val="1155954400"/>
      </c:barChart>
      <c:catAx>
        <c:axId val="71638230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dirty="0">
                    <a:solidFill>
                      <a:schemeClr val="bg1"/>
                    </a:solidFill>
                  </a:rPr>
                  <a:t>PRE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155954400"/>
        <c:crosses val="autoZero"/>
        <c:auto val="1"/>
        <c:lblAlgn val="ctr"/>
        <c:lblOffset val="100"/>
        <c:noMultiLvlLbl val="0"/>
      </c:catAx>
      <c:valAx>
        <c:axId val="115595440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dirty="0">
                    <a:solidFill>
                      <a:schemeClr val="bg1"/>
                    </a:solidFill>
                  </a:rPr>
                  <a:t>Plant density</a:t>
                </a:r>
                <a:r>
                  <a:rPr lang="en-US" sz="1600" baseline="0" dirty="0">
                    <a:solidFill>
                      <a:schemeClr val="bg1"/>
                    </a:solidFill>
                  </a:rPr>
                  <a:t>  / 1.5m</a:t>
                </a:r>
                <a:endParaRPr lang="en-US" sz="1600" dirty="0">
                  <a:solidFill>
                    <a:schemeClr val="bg1"/>
                  </a:solidFill>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716382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Stunt</c:v>
                </c:pt>
              </c:strCache>
            </c:strRef>
          </c:tx>
          <c:spPr>
            <a:solidFill>
              <a:schemeClr val="accent3">
                <a:lumMod val="60000"/>
                <a:lumOff val="40000"/>
              </a:schemeClr>
            </a:solidFill>
            <a:ln>
              <a:noFill/>
            </a:ln>
            <a:effectLst/>
          </c:spPr>
          <c:invertIfNegative val="0"/>
          <c:dLbls>
            <c:dLbl>
              <c:idx val="0"/>
              <c:tx>
                <c:rich>
                  <a:bodyPr/>
                  <a:lstStyle/>
                  <a:p>
                    <a:fld id="{BB1403A3-411C-4AE9-B9DB-1B918F126AF0}" type="VALUE">
                      <a:rPr lang="en-US" smtClean="0"/>
                      <a:pPr/>
                      <a:t>[VALUE]</a:t>
                    </a:fld>
                    <a:endParaRPr lang="en-US" dirty="0"/>
                  </a:p>
                  <a:p>
                    <a:r>
                      <a:rPr lang="en-US" dirty="0"/>
                      <a:t>C</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F68-4619-AEEA-7DD0F767C9AB}"/>
                </c:ext>
              </c:extLst>
            </c:dLbl>
            <c:dLbl>
              <c:idx val="1"/>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EC7A88F0-CB6E-43CB-B1C3-D4819EF919E1}" type="VALUE">
                      <a:rPr lang="en-US" b="1" smtClean="0"/>
                      <a:pPr>
                        <a:defRPr sz="1600" b="1">
                          <a:solidFill>
                            <a:schemeClr val="bg1"/>
                          </a:solidFill>
                        </a:defRPr>
                      </a:pPr>
                      <a:t>[VALUE]</a:t>
                    </a:fld>
                    <a:endParaRPr lang="en-US" b="1"/>
                  </a:p>
                  <a:p>
                    <a:pPr>
                      <a:defRPr sz="1600" b="1">
                        <a:solidFill>
                          <a:schemeClr val="bg1"/>
                        </a:solidFill>
                      </a:defRPr>
                    </a:pPr>
                    <a:r>
                      <a:rPr lang="en-US" b="1"/>
                      <a:t>C</a:t>
                    </a:r>
                  </a:p>
                </c:rich>
              </c:tx>
              <c:spPr>
                <a:solidFill>
                  <a:schemeClr val="tx1"/>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F68-4619-AEEA-7DD0F767C9AB}"/>
                </c:ext>
              </c:extLst>
            </c:dLbl>
            <c:dLbl>
              <c:idx val="2"/>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fld id="{E860076D-0F95-433C-98CC-ADCCB04612F3}" type="VALUE">
                      <a:rPr lang="en-US" smtClean="0">
                        <a:solidFill>
                          <a:schemeClr val="tx1"/>
                        </a:solidFill>
                      </a:rPr>
                      <a:pPr>
                        <a:defRPr sz="1600" b="1">
                          <a:solidFill>
                            <a:schemeClr val="tx1"/>
                          </a:solidFill>
                        </a:defRPr>
                      </a:pPr>
                      <a:t>[VALUE]</a:t>
                    </a:fld>
                    <a:endParaRPr lang="en-US" dirty="0">
                      <a:solidFill>
                        <a:schemeClr val="tx1"/>
                      </a:solidFill>
                    </a:endParaRPr>
                  </a:p>
                  <a:p>
                    <a:pPr>
                      <a:defRPr sz="1600" b="1">
                        <a:solidFill>
                          <a:schemeClr val="tx1"/>
                        </a:solidFill>
                      </a:defRPr>
                    </a:pPr>
                    <a:r>
                      <a:rPr lang="en-US" dirty="0">
                        <a:solidFill>
                          <a:schemeClr val="tx1"/>
                        </a:solidFill>
                      </a:rPr>
                      <a:t>B</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F68-4619-AEEA-7DD0F767C9AB}"/>
                </c:ext>
              </c:extLst>
            </c:dLbl>
            <c:dLbl>
              <c:idx val="3"/>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fld id="{977A6591-3676-46D3-8E52-6A12BA8DDDCC}" type="VALUE">
                      <a:rPr lang="en-US" smtClean="0">
                        <a:solidFill>
                          <a:schemeClr val="tx1"/>
                        </a:solidFill>
                      </a:rPr>
                      <a:pPr>
                        <a:defRPr sz="1600" b="1">
                          <a:solidFill>
                            <a:schemeClr val="tx1"/>
                          </a:solidFill>
                        </a:defRPr>
                      </a:pPr>
                      <a:t>[VALUE]</a:t>
                    </a:fld>
                    <a:endParaRPr lang="en-US" dirty="0">
                      <a:solidFill>
                        <a:schemeClr val="tx1"/>
                      </a:solidFill>
                    </a:endParaRPr>
                  </a:p>
                  <a:p>
                    <a:pPr>
                      <a:defRPr sz="1600" b="1">
                        <a:solidFill>
                          <a:schemeClr val="tx1"/>
                        </a:solidFill>
                      </a:defRPr>
                    </a:pPr>
                    <a:r>
                      <a:rPr lang="en-US" dirty="0">
                        <a:solidFill>
                          <a:schemeClr val="tx1"/>
                        </a:solidFill>
                      </a:rPr>
                      <a:t>A</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F68-4619-AEEA-7DD0F767C9A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c:v>
                </c:pt>
                <c:pt idx="1">
                  <c:v>1/100th</c:v>
                </c:pt>
                <c:pt idx="2">
                  <c:v>1/10th</c:v>
                </c:pt>
                <c:pt idx="3">
                  <c:v>1X</c:v>
                </c:pt>
              </c:strCache>
            </c:strRef>
          </c:cat>
          <c:val>
            <c:numRef>
              <c:f>Sheet1!$B$2:$B$5</c:f>
              <c:numCache>
                <c:formatCode>General</c:formatCode>
                <c:ptCount val="4"/>
                <c:pt idx="0">
                  <c:v>0</c:v>
                </c:pt>
                <c:pt idx="1">
                  <c:v>5</c:v>
                </c:pt>
                <c:pt idx="2">
                  <c:v>24</c:v>
                </c:pt>
                <c:pt idx="3">
                  <c:v>55</c:v>
                </c:pt>
              </c:numCache>
            </c:numRef>
          </c:val>
          <c:extLst>
            <c:ext xmlns:c16="http://schemas.microsoft.com/office/drawing/2014/chart" uri="{C3380CC4-5D6E-409C-BE32-E72D297353CC}">
              <c16:uniqueId val="{00000000-9F68-4619-AEEA-7DD0F767C9AB}"/>
            </c:ext>
          </c:extLst>
        </c:ser>
        <c:ser>
          <c:idx val="1"/>
          <c:order val="1"/>
          <c:tx>
            <c:strRef>
              <c:f>Sheet1!$C$1</c:f>
              <c:strCache>
                <c:ptCount val="1"/>
                <c:pt idx="0">
                  <c:v>Chlorosis</c:v>
                </c:pt>
              </c:strCache>
            </c:strRef>
          </c:tx>
          <c:spPr>
            <a:solidFill>
              <a:schemeClr val="accent4">
                <a:lumMod val="60000"/>
                <a:lumOff val="40000"/>
              </a:schemeClr>
            </a:solidFill>
            <a:ln>
              <a:noFill/>
            </a:ln>
            <a:effectLst/>
          </c:spPr>
          <c:invertIfNegative val="0"/>
          <c:dLbls>
            <c:dLbl>
              <c:idx val="0"/>
              <c:tx>
                <c:rich>
                  <a:bodyPr/>
                  <a:lstStyle/>
                  <a:p>
                    <a:fld id="{86021223-5F9A-4956-AC5E-AFD8F13D5C79}" type="VALUE">
                      <a:rPr lang="en-US" smtClean="0"/>
                      <a:pPr/>
                      <a:t>[VALUE]</a:t>
                    </a:fld>
                    <a:endParaRPr lang="en-US" dirty="0"/>
                  </a:p>
                  <a:p>
                    <a:r>
                      <a:rPr lang="en-US" dirty="0"/>
                      <a:t>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F68-4619-AEEA-7DD0F767C9AB}"/>
                </c:ext>
              </c:extLst>
            </c:dLbl>
            <c:dLbl>
              <c:idx val="1"/>
              <c:tx>
                <c:rich>
                  <a:bodyPr/>
                  <a:lstStyle/>
                  <a:p>
                    <a:fld id="{929A602A-91B7-47B8-BA2E-AE4FF8AB7519}" type="VALUE">
                      <a:rPr lang="en-US" smtClean="0"/>
                      <a:pPr/>
                      <a:t>[VALUE]</a:t>
                    </a:fld>
                    <a:endParaRPr lang="en-US" dirty="0"/>
                  </a:p>
                  <a:p>
                    <a:r>
                      <a:rPr lang="en-US" dirty="0"/>
                      <a:t>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F68-4619-AEEA-7DD0F767C9AB}"/>
                </c:ext>
              </c:extLst>
            </c:dLbl>
            <c:dLbl>
              <c:idx val="2"/>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2E37A928-D5A0-4085-8B18-D566420F2B1B}" type="VALUE">
                      <a:rPr lang="en-US" b="1" smtClean="0"/>
                      <a:pPr>
                        <a:defRPr sz="1600" b="1">
                          <a:solidFill>
                            <a:schemeClr val="bg1"/>
                          </a:solidFill>
                        </a:defRPr>
                      </a:pPr>
                      <a:t>[VALUE]</a:t>
                    </a:fld>
                    <a:endParaRPr lang="en-US" b="1" dirty="0"/>
                  </a:p>
                  <a:p>
                    <a:pPr>
                      <a:defRPr sz="1600" b="1">
                        <a:solidFill>
                          <a:schemeClr val="bg1"/>
                        </a:solidFill>
                      </a:defRPr>
                    </a:pPr>
                    <a:r>
                      <a:rPr lang="en-US" b="1" dirty="0"/>
                      <a:t>B</a:t>
                    </a:r>
                  </a:p>
                </c:rich>
              </c:tx>
              <c:spPr>
                <a:solidFill>
                  <a:schemeClr val="tx1"/>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F68-4619-AEEA-7DD0F767C9AB}"/>
                </c:ext>
              </c:extLst>
            </c:dLbl>
            <c:dLbl>
              <c:idx val="3"/>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fld id="{B5E5571E-C2CF-486D-8D19-8EBF8AC84AC7}" type="VALUE">
                      <a:rPr lang="en-US" smtClean="0">
                        <a:solidFill>
                          <a:schemeClr val="tx1"/>
                        </a:solidFill>
                      </a:rPr>
                      <a:pPr>
                        <a:defRPr sz="1600" b="1">
                          <a:solidFill>
                            <a:schemeClr val="tx1"/>
                          </a:solidFill>
                        </a:defRPr>
                      </a:pPr>
                      <a:t>[VALUE]</a:t>
                    </a:fld>
                    <a:endParaRPr lang="en-US" dirty="0">
                      <a:solidFill>
                        <a:schemeClr val="tx1"/>
                      </a:solidFill>
                    </a:endParaRPr>
                  </a:p>
                  <a:p>
                    <a:pPr>
                      <a:defRPr sz="1600" b="1">
                        <a:solidFill>
                          <a:schemeClr val="tx1"/>
                        </a:solidFill>
                      </a:defRPr>
                    </a:pPr>
                    <a:r>
                      <a:rPr lang="en-US" dirty="0">
                        <a:solidFill>
                          <a:schemeClr val="tx1"/>
                        </a:solidFill>
                      </a:rPr>
                      <a:t>A</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F68-4619-AEEA-7DD0F767C9A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c:v>
                </c:pt>
                <c:pt idx="1">
                  <c:v>1/100th</c:v>
                </c:pt>
                <c:pt idx="2">
                  <c:v>1/10th</c:v>
                </c:pt>
                <c:pt idx="3">
                  <c:v>1X</c:v>
                </c:pt>
              </c:strCache>
            </c:strRef>
          </c:cat>
          <c:val>
            <c:numRef>
              <c:f>Sheet1!$C$2:$C$5</c:f>
              <c:numCache>
                <c:formatCode>General</c:formatCode>
                <c:ptCount val="4"/>
                <c:pt idx="0">
                  <c:v>0</c:v>
                </c:pt>
                <c:pt idx="1">
                  <c:v>0</c:v>
                </c:pt>
                <c:pt idx="2">
                  <c:v>7</c:v>
                </c:pt>
                <c:pt idx="3">
                  <c:v>20</c:v>
                </c:pt>
              </c:numCache>
            </c:numRef>
          </c:val>
          <c:extLst>
            <c:ext xmlns:c16="http://schemas.microsoft.com/office/drawing/2014/chart" uri="{C3380CC4-5D6E-409C-BE32-E72D297353CC}">
              <c16:uniqueId val="{00000001-9F68-4619-AEEA-7DD0F767C9AB}"/>
            </c:ext>
          </c:extLst>
        </c:ser>
        <c:dLbls>
          <c:dLblPos val="inEnd"/>
          <c:showLegendKey val="0"/>
          <c:showVal val="1"/>
          <c:showCatName val="0"/>
          <c:showSerName val="0"/>
          <c:showPercent val="0"/>
          <c:showBubbleSize val="0"/>
        </c:dLbls>
        <c:gapWidth val="150"/>
        <c:overlap val="-10"/>
        <c:axId val="529463840"/>
        <c:axId val="292461792"/>
      </c:barChart>
      <c:catAx>
        <c:axId val="52946384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dirty="0">
                    <a:solidFill>
                      <a:schemeClr val="bg1"/>
                    </a:solidFill>
                  </a:rPr>
                  <a:t>Herbicide Rate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92461792"/>
        <c:crosses val="autoZero"/>
        <c:auto val="1"/>
        <c:lblAlgn val="ctr"/>
        <c:lblOffset val="100"/>
        <c:noMultiLvlLbl val="0"/>
      </c:catAx>
      <c:valAx>
        <c:axId val="292461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dirty="0">
                    <a:solidFill>
                      <a:schemeClr val="bg1"/>
                    </a:solidFill>
                  </a:rPr>
                  <a:t>Visual</a:t>
                </a:r>
                <a:r>
                  <a:rPr lang="en-US" sz="1600" baseline="0" dirty="0">
                    <a:solidFill>
                      <a:schemeClr val="bg1"/>
                    </a:solidFill>
                  </a:rPr>
                  <a:t> Rating (%)</a:t>
                </a:r>
                <a:endParaRPr lang="en-US" sz="1600" dirty="0">
                  <a:solidFill>
                    <a:schemeClr val="bg1"/>
                  </a:solidFill>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5294638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0</c:v>
                </c:pt>
              </c:strCache>
            </c:strRef>
          </c:tx>
          <c:spPr>
            <a:solidFill>
              <a:srgbClr val="FF0000"/>
            </a:solidFill>
            <a:ln>
              <a:noFill/>
            </a:ln>
            <a:effectLst/>
          </c:spPr>
          <c:invertIfNegative val="0"/>
          <c:dLbls>
            <c:dLbl>
              <c:idx val="0"/>
              <c:tx>
                <c:rich>
                  <a:bodyPr/>
                  <a:lstStyle/>
                  <a:p>
                    <a:fld id="{BD07B37F-D9B0-4311-8B4B-BD46ED11DBB0}"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5C6-4712-960B-E2502E319CC9}"/>
                </c:ext>
              </c:extLst>
            </c:dLbl>
            <c:dLbl>
              <c:idx val="1"/>
              <c:tx>
                <c:rich>
                  <a:bodyPr/>
                  <a:lstStyle/>
                  <a:p>
                    <a:fld id="{0F6FAA29-629C-4CA9-A2A9-6FA64FEE6F8E}"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A5C6-4712-960B-E2502E319CC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Height</c:v>
                </c:pt>
                <c:pt idx="1">
                  <c:v>Width </c:v>
                </c:pt>
              </c:strCache>
            </c:strRef>
          </c:cat>
          <c:val>
            <c:numRef>
              <c:f>Sheet1!$B$2:$B$3</c:f>
              <c:numCache>
                <c:formatCode>General</c:formatCode>
                <c:ptCount val="2"/>
                <c:pt idx="0">
                  <c:v>25</c:v>
                </c:pt>
                <c:pt idx="1">
                  <c:v>78</c:v>
                </c:pt>
              </c:numCache>
            </c:numRef>
          </c:val>
          <c:extLst>
            <c:ext xmlns:c16="http://schemas.microsoft.com/office/drawing/2014/chart" uri="{C3380CC4-5D6E-409C-BE32-E72D297353CC}">
              <c16:uniqueId val="{00000000-A5C6-4712-960B-E2502E319CC9}"/>
            </c:ext>
          </c:extLst>
        </c:ser>
        <c:ser>
          <c:idx val="1"/>
          <c:order val="1"/>
          <c:tx>
            <c:strRef>
              <c:f>Sheet1!$C$1</c:f>
              <c:strCache>
                <c:ptCount val="1"/>
                <c:pt idx="0">
                  <c:v>1/100th</c:v>
                </c:pt>
              </c:strCache>
            </c:strRef>
          </c:tx>
          <c:spPr>
            <a:solidFill>
              <a:srgbClr val="00B0F0"/>
            </a:solidFill>
            <a:ln>
              <a:noFill/>
            </a:ln>
            <a:effectLst/>
          </c:spPr>
          <c:invertIfNegative val="0"/>
          <c:dLbls>
            <c:dLbl>
              <c:idx val="0"/>
              <c:tx>
                <c:rich>
                  <a:bodyPr/>
                  <a:lstStyle/>
                  <a:p>
                    <a:fld id="{E4F2E413-FE2A-4887-84D2-131EBA6C72E6}"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5C6-4712-960B-E2502E319CC9}"/>
                </c:ext>
              </c:extLst>
            </c:dLbl>
            <c:dLbl>
              <c:idx val="1"/>
              <c:tx>
                <c:rich>
                  <a:bodyPr/>
                  <a:lstStyle/>
                  <a:p>
                    <a:fld id="{F73F4225-4229-49AF-8177-728600F7802D}"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5C6-4712-960B-E2502E319CC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Height</c:v>
                </c:pt>
                <c:pt idx="1">
                  <c:v>Width </c:v>
                </c:pt>
              </c:strCache>
            </c:strRef>
          </c:cat>
          <c:val>
            <c:numRef>
              <c:f>Sheet1!$C$2:$C$3</c:f>
              <c:numCache>
                <c:formatCode>General</c:formatCode>
                <c:ptCount val="2"/>
                <c:pt idx="0">
                  <c:v>23</c:v>
                </c:pt>
                <c:pt idx="1">
                  <c:v>75</c:v>
                </c:pt>
              </c:numCache>
            </c:numRef>
          </c:val>
          <c:extLst>
            <c:ext xmlns:c16="http://schemas.microsoft.com/office/drawing/2014/chart" uri="{C3380CC4-5D6E-409C-BE32-E72D297353CC}">
              <c16:uniqueId val="{00000001-A5C6-4712-960B-E2502E319CC9}"/>
            </c:ext>
          </c:extLst>
        </c:ser>
        <c:ser>
          <c:idx val="2"/>
          <c:order val="2"/>
          <c:tx>
            <c:strRef>
              <c:f>Sheet1!$D$1</c:f>
              <c:strCache>
                <c:ptCount val="1"/>
                <c:pt idx="0">
                  <c:v>1/10th</c:v>
                </c:pt>
              </c:strCache>
            </c:strRef>
          </c:tx>
          <c:spPr>
            <a:solidFill>
              <a:schemeClr val="accent3">
                <a:lumMod val="60000"/>
                <a:lumOff val="40000"/>
              </a:schemeClr>
            </a:solidFill>
            <a:ln>
              <a:noFill/>
            </a:ln>
            <a:effectLst/>
          </c:spPr>
          <c:invertIfNegative val="0"/>
          <c:dLbls>
            <c:dLbl>
              <c:idx val="0"/>
              <c:tx>
                <c:rich>
                  <a:bodyPr/>
                  <a:lstStyle/>
                  <a:p>
                    <a:fld id="{453043CB-0DD5-49D5-BB7A-C0625041BB2B}" type="VALUE">
                      <a:rPr lang="en-US" smtClean="0"/>
                      <a:pPr/>
                      <a:t>[VALUE]</a:t>
                    </a:fld>
                    <a:endParaRPr lang="en-US" dirty="0"/>
                  </a:p>
                  <a:p>
                    <a:r>
                      <a:rPr lang="en-US" dirty="0"/>
                      <a:t>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5C6-4712-960B-E2502E319CC9}"/>
                </c:ext>
              </c:extLst>
            </c:dLbl>
            <c:dLbl>
              <c:idx val="1"/>
              <c:tx>
                <c:rich>
                  <a:bodyPr/>
                  <a:lstStyle/>
                  <a:p>
                    <a:fld id="{6AB29542-9BAD-44D9-9AA3-340A68534633}" type="VALUE">
                      <a:rPr lang="en-US" smtClean="0"/>
                      <a:pPr/>
                      <a:t>[VALUE]</a:t>
                    </a:fld>
                    <a:endParaRPr lang="en-US" dirty="0"/>
                  </a:p>
                  <a:p>
                    <a:r>
                      <a:rPr lang="en-US" dirty="0"/>
                      <a:t>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A5C6-4712-960B-E2502E319CC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Height</c:v>
                </c:pt>
                <c:pt idx="1">
                  <c:v>Width </c:v>
                </c:pt>
              </c:strCache>
            </c:strRef>
          </c:cat>
          <c:val>
            <c:numRef>
              <c:f>Sheet1!$D$2:$D$3</c:f>
              <c:numCache>
                <c:formatCode>General</c:formatCode>
                <c:ptCount val="2"/>
                <c:pt idx="0">
                  <c:v>19</c:v>
                </c:pt>
                <c:pt idx="1">
                  <c:v>60</c:v>
                </c:pt>
              </c:numCache>
            </c:numRef>
          </c:val>
          <c:extLst>
            <c:ext xmlns:c16="http://schemas.microsoft.com/office/drawing/2014/chart" uri="{C3380CC4-5D6E-409C-BE32-E72D297353CC}">
              <c16:uniqueId val="{00000002-A5C6-4712-960B-E2502E319CC9}"/>
            </c:ext>
          </c:extLst>
        </c:ser>
        <c:ser>
          <c:idx val="3"/>
          <c:order val="3"/>
          <c:tx>
            <c:strRef>
              <c:f>Sheet1!$E$1</c:f>
              <c:strCache>
                <c:ptCount val="1"/>
                <c:pt idx="0">
                  <c:v>1x</c:v>
                </c:pt>
              </c:strCache>
            </c:strRef>
          </c:tx>
          <c:spPr>
            <a:solidFill>
              <a:srgbClr val="8C84BE"/>
            </a:solidFill>
            <a:ln>
              <a:noFill/>
            </a:ln>
            <a:effectLst/>
          </c:spPr>
          <c:invertIfNegative val="0"/>
          <c:dLbls>
            <c:dLbl>
              <c:idx val="0"/>
              <c:tx>
                <c:rich>
                  <a:bodyPr/>
                  <a:lstStyle/>
                  <a:p>
                    <a:fld id="{493C48FC-1866-4BB6-8472-E88A378118D8}" type="VALUE">
                      <a:rPr lang="en-US" smtClean="0"/>
                      <a:pPr/>
                      <a:t>[VALUE]</a:t>
                    </a:fld>
                    <a:endParaRPr lang="en-US" dirty="0"/>
                  </a:p>
                  <a:p>
                    <a:r>
                      <a:rPr lang="en-US" dirty="0"/>
                      <a:t>C</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5C6-4712-960B-E2502E319CC9}"/>
                </c:ext>
              </c:extLst>
            </c:dLbl>
            <c:dLbl>
              <c:idx val="1"/>
              <c:tx>
                <c:rich>
                  <a:bodyPr/>
                  <a:lstStyle/>
                  <a:p>
                    <a:fld id="{6423EA35-8C93-483F-B146-01DC65F50846}" type="VALUE">
                      <a:rPr lang="en-US" smtClean="0"/>
                      <a:pPr/>
                      <a:t>[VALUE]</a:t>
                    </a:fld>
                    <a:endParaRPr lang="en-US" dirty="0"/>
                  </a:p>
                  <a:p>
                    <a:r>
                      <a:rPr lang="en-US" dirty="0"/>
                      <a:t>C</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5C6-4712-960B-E2502E319CC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Height</c:v>
                </c:pt>
                <c:pt idx="1">
                  <c:v>Width </c:v>
                </c:pt>
              </c:strCache>
            </c:strRef>
          </c:cat>
          <c:val>
            <c:numRef>
              <c:f>Sheet1!$E$2:$E$3</c:f>
              <c:numCache>
                <c:formatCode>General</c:formatCode>
                <c:ptCount val="2"/>
                <c:pt idx="0">
                  <c:v>13</c:v>
                </c:pt>
                <c:pt idx="1">
                  <c:v>44</c:v>
                </c:pt>
              </c:numCache>
            </c:numRef>
          </c:val>
          <c:extLst>
            <c:ext xmlns:c16="http://schemas.microsoft.com/office/drawing/2014/chart" uri="{C3380CC4-5D6E-409C-BE32-E72D297353CC}">
              <c16:uniqueId val="{00000003-A5C6-4712-960B-E2502E319CC9}"/>
            </c:ext>
          </c:extLst>
        </c:ser>
        <c:dLbls>
          <c:dLblPos val="inEnd"/>
          <c:showLegendKey val="0"/>
          <c:showVal val="1"/>
          <c:showCatName val="0"/>
          <c:showSerName val="0"/>
          <c:showPercent val="0"/>
          <c:showBubbleSize val="0"/>
        </c:dLbls>
        <c:gapWidth val="150"/>
        <c:overlap val="-10"/>
        <c:axId val="354577200"/>
        <c:axId val="434477904"/>
      </c:barChart>
      <c:catAx>
        <c:axId val="35457720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solidFill>
                      <a:schemeClr val="bg1"/>
                    </a:solidFill>
                  </a:rPr>
                  <a:t>Herbicide Rate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434477904"/>
        <c:crosses val="autoZero"/>
        <c:auto val="1"/>
        <c:lblAlgn val="ctr"/>
        <c:lblOffset val="100"/>
        <c:noMultiLvlLbl val="0"/>
      </c:catAx>
      <c:valAx>
        <c:axId val="434477904"/>
        <c:scaling>
          <c:orientation val="minMax"/>
          <c:max val="8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baseline="0" dirty="0">
                    <a:solidFill>
                      <a:schemeClr val="bg1"/>
                    </a:solidFill>
                  </a:rPr>
                  <a:t>cm</a:t>
                </a:r>
                <a:endParaRPr lang="en-US" sz="1600" dirty="0">
                  <a:solidFill>
                    <a:schemeClr val="bg1"/>
                  </a:solidFill>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354577200"/>
        <c:crosses val="autoZero"/>
        <c:crossBetween val="between"/>
        <c:majorUnit val="16"/>
      </c:valAx>
      <c:spPr>
        <a:noFill/>
        <a:ln>
          <a:noFill/>
        </a:ln>
        <a:effectLst/>
      </c:spPr>
    </c:plotArea>
    <c:legend>
      <c:legendPos val="b"/>
      <c:layout>
        <c:manualLayout>
          <c:xMode val="edge"/>
          <c:yMode val="edge"/>
          <c:x val="0.38408655949256343"/>
          <c:y val="0.90816801636646005"/>
          <c:w val="0.30029399970836979"/>
          <c:h val="5.972691618072418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Yield</c:v>
                </c:pt>
              </c:strCache>
            </c:strRef>
          </c:tx>
          <c:spPr>
            <a:solidFill>
              <a:srgbClr val="F72D1D"/>
            </a:solidFill>
            <a:ln>
              <a:noFill/>
            </a:ln>
            <a:effectLst/>
          </c:spPr>
          <c:invertIfNegative val="0"/>
          <c:dLbls>
            <c:dLbl>
              <c:idx val="0"/>
              <c:tx>
                <c:rich>
                  <a:bodyPr/>
                  <a:lstStyle/>
                  <a:p>
                    <a:fld id="{48A21BDE-2A64-403E-81C3-CD2B8EA3BC7D}" type="VALUE">
                      <a:rPr lang="en-US" sz="1600" smtClean="0">
                        <a:solidFill>
                          <a:schemeClr val="tx1"/>
                        </a:solidFill>
                      </a:rPr>
                      <a:pPr/>
                      <a:t>[VALUE]</a:t>
                    </a:fld>
                    <a:endParaRPr lang="en-US" sz="1600">
                      <a:solidFill>
                        <a:schemeClr val="tx1"/>
                      </a:solidFill>
                    </a:endParaRPr>
                  </a:p>
                  <a:p>
                    <a:r>
                      <a:rPr lang="en-US" sz="1600">
                        <a:solidFill>
                          <a:schemeClr val="tx1"/>
                        </a:solidFill>
                      </a:rPr>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29-4055-A1DD-A60656EA14A8}"/>
                </c:ext>
              </c:extLst>
            </c:dLbl>
            <c:dLbl>
              <c:idx val="1"/>
              <c:tx>
                <c:rich>
                  <a:bodyPr/>
                  <a:lstStyle/>
                  <a:p>
                    <a:fld id="{8E7BB4CF-BB58-443B-B491-089E67FE5AEA}"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929-4055-A1DD-A60656EA14A8}"/>
                </c:ext>
              </c:extLst>
            </c:dLbl>
            <c:dLbl>
              <c:idx val="2"/>
              <c:tx>
                <c:rich>
                  <a:bodyPr/>
                  <a:lstStyle/>
                  <a:p>
                    <a:fld id="{101224AC-41D9-4EE2-B7D7-99819209C645}" type="VALUE">
                      <a:rPr lang="en-US" smtClean="0"/>
                      <a:pPr/>
                      <a:t>[VALUE]</a:t>
                    </a:fld>
                    <a:endParaRPr lang="en-US"/>
                  </a:p>
                  <a:p>
                    <a:r>
                      <a:rPr lang="en-US"/>
                      <a:t>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929-4055-A1DD-A60656EA14A8}"/>
                </c:ext>
              </c:extLst>
            </c:dLbl>
            <c:dLbl>
              <c:idx val="3"/>
              <c:tx>
                <c:rich>
                  <a:bodyPr/>
                  <a:lstStyle/>
                  <a:p>
                    <a:fld id="{6198B638-A0EF-459C-BA05-56D5C90A68E5}" type="VALUE">
                      <a:rPr lang="en-US" smtClean="0"/>
                      <a:pPr/>
                      <a:t>[VALUE]</a:t>
                    </a:fld>
                    <a:endParaRPr lang="en-US" dirty="0"/>
                  </a:p>
                  <a:p>
                    <a:r>
                      <a:rPr lang="en-US" dirty="0"/>
                      <a:t>C</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929-4055-A1DD-A60656EA14A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c:v>
                </c:pt>
                <c:pt idx="1">
                  <c:v>1/100th</c:v>
                </c:pt>
                <c:pt idx="2">
                  <c:v>1/10th</c:v>
                </c:pt>
                <c:pt idx="3">
                  <c:v>1X</c:v>
                </c:pt>
              </c:strCache>
            </c:strRef>
          </c:cat>
          <c:val>
            <c:numRef>
              <c:f>Sheet1!$B$2:$B$5</c:f>
              <c:numCache>
                <c:formatCode>General</c:formatCode>
                <c:ptCount val="4"/>
                <c:pt idx="0">
                  <c:v>6119</c:v>
                </c:pt>
                <c:pt idx="1">
                  <c:v>6038</c:v>
                </c:pt>
                <c:pt idx="2">
                  <c:v>5243</c:v>
                </c:pt>
                <c:pt idx="3">
                  <c:v>2088</c:v>
                </c:pt>
              </c:numCache>
            </c:numRef>
          </c:val>
          <c:extLst>
            <c:ext xmlns:c16="http://schemas.microsoft.com/office/drawing/2014/chart" uri="{C3380CC4-5D6E-409C-BE32-E72D297353CC}">
              <c16:uniqueId val="{00000000-F929-4055-A1DD-A60656EA14A8}"/>
            </c:ext>
          </c:extLst>
        </c:ser>
        <c:dLbls>
          <c:dLblPos val="inEnd"/>
          <c:showLegendKey val="0"/>
          <c:showVal val="1"/>
          <c:showCatName val="0"/>
          <c:showSerName val="0"/>
          <c:showPercent val="0"/>
          <c:showBubbleSize val="0"/>
        </c:dLbls>
        <c:gapWidth val="150"/>
        <c:axId val="520955456"/>
        <c:axId val="806429440"/>
      </c:barChart>
      <c:catAx>
        <c:axId val="52095545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solidFill>
                      <a:schemeClr val="bg1"/>
                    </a:solidFill>
                  </a:rPr>
                  <a:t>Herbicide Rate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806429440"/>
        <c:crosses val="autoZero"/>
        <c:auto val="1"/>
        <c:lblAlgn val="ctr"/>
        <c:lblOffset val="100"/>
        <c:noMultiLvlLbl val="0"/>
      </c:catAx>
      <c:valAx>
        <c:axId val="806429440"/>
        <c:scaling>
          <c:orientation val="minMax"/>
          <c:max val="65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solidFill>
                      <a:schemeClr val="bg1"/>
                    </a:solidFill>
                  </a:rPr>
                  <a:t>Yield (kg / ha</a:t>
                </a:r>
                <a:r>
                  <a:rPr lang="en-US" sz="1600" baseline="30000" dirty="0">
                    <a:solidFill>
                      <a:schemeClr val="bg1"/>
                    </a:solidFill>
                  </a:rPr>
                  <a:t>-1</a:t>
                </a:r>
                <a:r>
                  <a:rPr lang="en-US" sz="1600" dirty="0">
                    <a:solidFill>
                      <a:schemeClr val="bg1"/>
                    </a:solidFill>
                  </a:rPr>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520955456"/>
        <c:crosses val="autoZero"/>
        <c:crossBetween val="between"/>
        <c:majorUnit val="12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0</c:v>
                </c:pt>
              </c:strCache>
            </c:strRef>
          </c:tx>
          <c:spPr>
            <a:solidFill>
              <a:srgbClr val="FF0000"/>
            </a:solidFill>
            <a:ln>
              <a:noFill/>
            </a:ln>
            <a:effectLst/>
          </c:spPr>
          <c:invertIfNegative val="0"/>
          <c:dLbls>
            <c:dLbl>
              <c:idx val="0"/>
              <c:tx>
                <c:rich>
                  <a:bodyPr/>
                  <a:lstStyle/>
                  <a:p>
                    <a:fld id="{7B04D73E-419B-4CB5-9835-D020A2F08263}" type="VALUE">
                      <a:rPr lang="en-US" smtClean="0">
                        <a:solidFill>
                          <a:schemeClr val="tx1"/>
                        </a:solidFill>
                      </a:rPr>
                      <a:pPr/>
                      <a:t>[VALUE]</a:t>
                    </a:fld>
                    <a:endParaRPr lang="en-US" dirty="0">
                      <a:solidFill>
                        <a:schemeClr val="tx1"/>
                      </a:solidFill>
                    </a:endParaRPr>
                  </a:p>
                  <a:p>
                    <a:r>
                      <a:rPr lang="en-US" dirty="0">
                        <a:solidFill>
                          <a:schemeClr val="tx1"/>
                        </a:solidFill>
                      </a:rPr>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253-4738-B7CD-F67F932A694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PRE</c:v>
                </c:pt>
              </c:strCache>
            </c:strRef>
          </c:cat>
          <c:val>
            <c:numRef>
              <c:f>Sheet1!$B$2</c:f>
              <c:numCache>
                <c:formatCode>General</c:formatCode>
                <c:ptCount val="1"/>
                <c:pt idx="0">
                  <c:v>24</c:v>
                </c:pt>
              </c:numCache>
            </c:numRef>
          </c:val>
          <c:extLst>
            <c:ext xmlns:c16="http://schemas.microsoft.com/office/drawing/2014/chart" uri="{C3380CC4-5D6E-409C-BE32-E72D297353CC}">
              <c16:uniqueId val="{00000000-5253-4738-B7CD-F67F932A6942}"/>
            </c:ext>
          </c:extLst>
        </c:ser>
        <c:ser>
          <c:idx val="1"/>
          <c:order val="1"/>
          <c:tx>
            <c:strRef>
              <c:f>Sheet1!$C$1</c:f>
              <c:strCache>
                <c:ptCount val="1"/>
                <c:pt idx="0">
                  <c:v>1/100</c:v>
                </c:pt>
              </c:strCache>
            </c:strRef>
          </c:tx>
          <c:spPr>
            <a:solidFill>
              <a:srgbClr val="00B0F0"/>
            </a:solidFill>
            <a:ln>
              <a:noFill/>
            </a:ln>
            <a:effectLst/>
          </c:spPr>
          <c:invertIfNegative val="0"/>
          <c:dLbls>
            <c:dLbl>
              <c:idx val="0"/>
              <c:tx>
                <c:rich>
                  <a:bodyPr/>
                  <a:lstStyle/>
                  <a:p>
                    <a:fld id="{E9E9F9DD-1A59-42E2-B2EB-5C52CE8A5E90}" type="VALUE">
                      <a:rPr lang="en-US" smtClean="0">
                        <a:solidFill>
                          <a:schemeClr val="tx1"/>
                        </a:solidFill>
                      </a:rPr>
                      <a:pPr/>
                      <a:t>[VALUE]</a:t>
                    </a:fld>
                    <a:endParaRPr lang="en-US" dirty="0">
                      <a:solidFill>
                        <a:schemeClr val="tx1"/>
                      </a:solidFill>
                    </a:endParaRPr>
                  </a:p>
                  <a:p>
                    <a:r>
                      <a:rPr lang="en-US" dirty="0">
                        <a:solidFill>
                          <a:schemeClr val="tx1"/>
                        </a:solidFill>
                      </a:rPr>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253-4738-B7CD-F67F932A694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PRE</c:v>
                </c:pt>
              </c:strCache>
            </c:strRef>
          </c:cat>
          <c:val>
            <c:numRef>
              <c:f>Sheet1!$C$2</c:f>
              <c:numCache>
                <c:formatCode>General</c:formatCode>
                <c:ptCount val="1"/>
                <c:pt idx="0">
                  <c:v>24</c:v>
                </c:pt>
              </c:numCache>
            </c:numRef>
          </c:val>
          <c:extLst>
            <c:ext xmlns:c16="http://schemas.microsoft.com/office/drawing/2014/chart" uri="{C3380CC4-5D6E-409C-BE32-E72D297353CC}">
              <c16:uniqueId val="{00000001-5253-4738-B7CD-F67F932A6942}"/>
            </c:ext>
          </c:extLst>
        </c:ser>
        <c:ser>
          <c:idx val="2"/>
          <c:order val="2"/>
          <c:tx>
            <c:strRef>
              <c:f>Sheet1!$D$1</c:f>
              <c:strCache>
                <c:ptCount val="1"/>
                <c:pt idx="0">
                  <c:v>1/10th</c:v>
                </c:pt>
              </c:strCache>
            </c:strRef>
          </c:tx>
          <c:spPr>
            <a:solidFill>
              <a:schemeClr val="accent3">
                <a:lumMod val="60000"/>
                <a:lumOff val="40000"/>
              </a:schemeClr>
            </a:solidFill>
            <a:ln>
              <a:noFill/>
            </a:ln>
            <a:effectLst/>
          </c:spPr>
          <c:invertIfNegative val="0"/>
          <c:dLbls>
            <c:dLbl>
              <c:idx val="0"/>
              <c:tx>
                <c:rich>
                  <a:bodyPr/>
                  <a:lstStyle/>
                  <a:p>
                    <a:fld id="{705B0ECD-3A31-4153-9412-7268A113243E}" type="VALUE">
                      <a:rPr lang="en-US" smtClean="0">
                        <a:solidFill>
                          <a:schemeClr val="tx1"/>
                        </a:solidFill>
                      </a:rPr>
                      <a:pPr/>
                      <a:t>[VALUE]</a:t>
                    </a:fld>
                    <a:endParaRPr lang="en-US" dirty="0">
                      <a:solidFill>
                        <a:schemeClr val="tx1"/>
                      </a:solidFill>
                    </a:endParaRPr>
                  </a:p>
                  <a:p>
                    <a:r>
                      <a:rPr lang="en-US" dirty="0">
                        <a:solidFill>
                          <a:schemeClr val="tx1"/>
                        </a:solidFill>
                      </a:rPr>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253-4738-B7CD-F67F932A694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PRE</c:v>
                </c:pt>
              </c:strCache>
            </c:strRef>
          </c:cat>
          <c:val>
            <c:numRef>
              <c:f>Sheet1!$D$2</c:f>
              <c:numCache>
                <c:formatCode>General</c:formatCode>
                <c:ptCount val="1"/>
                <c:pt idx="0">
                  <c:v>22</c:v>
                </c:pt>
              </c:numCache>
            </c:numRef>
          </c:val>
          <c:extLst>
            <c:ext xmlns:c16="http://schemas.microsoft.com/office/drawing/2014/chart" uri="{C3380CC4-5D6E-409C-BE32-E72D297353CC}">
              <c16:uniqueId val="{00000002-5253-4738-B7CD-F67F932A6942}"/>
            </c:ext>
          </c:extLst>
        </c:ser>
        <c:ser>
          <c:idx val="3"/>
          <c:order val="3"/>
          <c:tx>
            <c:strRef>
              <c:f>Sheet1!$E$1</c:f>
              <c:strCache>
                <c:ptCount val="1"/>
                <c:pt idx="0">
                  <c:v>1X</c:v>
                </c:pt>
              </c:strCache>
            </c:strRef>
          </c:tx>
          <c:spPr>
            <a:solidFill>
              <a:schemeClr val="accent4"/>
            </a:solidFill>
            <a:ln>
              <a:noFill/>
            </a:ln>
            <a:effectLst/>
          </c:spPr>
          <c:invertIfNegative val="0"/>
          <c:dPt>
            <c:idx val="0"/>
            <c:invertIfNegative val="0"/>
            <c:bubble3D val="0"/>
            <c:spPr>
              <a:solidFill>
                <a:srgbClr val="8C84BE"/>
              </a:solidFill>
              <a:ln>
                <a:noFill/>
              </a:ln>
              <a:effectLst/>
            </c:spPr>
            <c:extLst>
              <c:ext xmlns:c16="http://schemas.microsoft.com/office/drawing/2014/chart" uri="{C3380CC4-5D6E-409C-BE32-E72D297353CC}">
                <c16:uniqueId val="{00000005-5253-4738-B7CD-F67F932A6942}"/>
              </c:ext>
            </c:extLst>
          </c:dPt>
          <c:dLbls>
            <c:dLbl>
              <c:idx val="0"/>
              <c:tx>
                <c:rich>
                  <a:bodyPr/>
                  <a:lstStyle/>
                  <a:p>
                    <a:fld id="{2F4452C6-D4A6-4A34-86DF-BAB6141243ED}" type="VALUE">
                      <a:rPr lang="en-US" smtClean="0">
                        <a:solidFill>
                          <a:schemeClr val="tx1"/>
                        </a:solidFill>
                      </a:rPr>
                      <a:pPr/>
                      <a:t>[VALUE]</a:t>
                    </a:fld>
                    <a:endParaRPr lang="en-US" dirty="0">
                      <a:solidFill>
                        <a:schemeClr val="tx1"/>
                      </a:solidFill>
                    </a:endParaRPr>
                  </a:p>
                  <a:p>
                    <a:r>
                      <a:rPr lang="en-US" dirty="0">
                        <a:solidFill>
                          <a:schemeClr val="tx1"/>
                        </a:solidFill>
                      </a:rPr>
                      <a:t>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253-4738-B7CD-F67F932A694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PRE</c:v>
                </c:pt>
              </c:strCache>
            </c:strRef>
          </c:cat>
          <c:val>
            <c:numRef>
              <c:f>Sheet1!$E$2</c:f>
              <c:numCache>
                <c:formatCode>General</c:formatCode>
                <c:ptCount val="1"/>
                <c:pt idx="0">
                  <c:v>12</c:v>
                </c:pt>
              </c:numCache>
            </c:numRef>
          </c:val>
          <c:extLst>
            <c:ext xmlns:c16="http://schemas.microsoft.com/office/drawing/2014/chart" uri="{C3380CC4-5D6E-409C-BE32-E72D297353CC}">
              <c16:uniqueId val="{00000003-5253-4738-B7CD-F67F932A6942}"/>
            </c:ext>
          </c:extLst>
        </c:ser>
        <c:dLbls>
          <c:dLblPos val="inEnd"/>
          <c:showLegendKey val="0"/>
          <c:showVal val="1"/>
          <c:showCatName val="0"/>
          <c:showSerName val="0"/>
          <c:showPercent val="0"/>
          <c:showBubbleSize val="0"/>
        </c:dLbls>
        <c:gapWidth val="150"/>
        <c:overlap val="-50"/>
        <c:axId val="249010416"/>
        <c:axId val="1146008192"/>
      </c:barChart>
      <c:catAx>
        <c:axId val="24901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146008192"/>
        <c:crosses val="autoZero"/>
        <c:auto val="1"/>
        <c:lblAlgn val="ctr"/>
        <c:lblOffset val="100"/>
        <c:noMultiLvlLbl val="0"/>
      </c:catAx>
      <c:valAx>
        <c:axId val="1146008192"/>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dirty="0">
                    <a:solidFill>
                      <a:schemeClr val="bg1"/>
                    </a:solidFill>
                  </a:rPr>
                  <a:t>Plant density / 1.5m</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49010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0</c:v>
                </c:pt>
              </c:strCache>
            </c:strRef>
          </c:tx>
          <c:spPr>
            <a:solidFill>
              <a:srgbClr val="F72D1D"/>
            </a:solidFill>
            <a:ln>
              <a:noFill/>
            </a:ln>
            <a:effectLst/>
          </c:spPr>
          <c:invertIfNegative val="0"/>
          <c:dLbls>
            <c:dLbl>
              <c:idx val="0"/>
              <c:tx>
                <c:rich>
                  <a:bodyPr/>
                  <a:lstStyle/>
                  <a:p>
                    <a:fld id="{DF04AC1E-C9CA-4A49-8D7A-9602D37C95A1}" type="VALUE">
                      <a:rPr lang="en-US" smtClean="0"/>
                      <a:pPr/>
                      <a:t>[VALUE]</a:t>
                    </a:fld>
                    <a:endParaRPr lang="en-US" dirty="0"/>
                  </a:p>
                  <a:p>
                    <a:r>
                      <a:rPr lang="en-US" dirty="0"/>
                      <a:t>D</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B84-4D90-A892-38B8DE8CAACC}"/>
                </c:ext>
              </c:extLst>
            </c:dLbl>
            <c:dLbl>
              <c:idx val="1"/>
              <c:tx>
                <c:rich>
                  <a:bodyPr/>
                  <a:lstStyle/>
                  <a:p>
                    <a:fld id="{698D8C6A-7CF4-4276-8A6D-BBEF016BE018}" type="VALUE">
                      <a:rPr lang="en-US" smtClean="0"/>
                      <a:pPr/>
                      <a:t>[VALUE]</a:t>
                    </a:fld>
                    <a:endParaRPr lang="en-US"/>
                  </a:p>
                  <a:p>
                    <a:r>
                      <a:rPr lang="en-US"/>
                      <a:t>D</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B84-4D90-A892-38B8DE8CAACC}"/>
                </c:ext>
              </c:extLst>
            </c:dLbl>
            <c:dLbl>
              <c:idx val="2"/>
              <c:tx>
                <c:rich>
                  <a:bodyPr/>
                  <a:lstStyle/>
                  <a:p>
                    <a:fld id="{958B6C08-5520-4A1C-BE7A-77398F7E0CA1}" type="VALUE">
                      <a:rPr lang="en-US" smtClean="0"/>
                      <a:pPr/>
                      <a:t>[VALUE]</a:t>
                    </a:fld>
                    <a:endParaRPr lang="en-US" dirty="0"/>
                  </a:p>
                  <a:p>
                    <a:r>
                      <a:rPr lang="en-US" dirty="0"/>
                      <a:t>D</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DB84-4D90-A892-38B8DE8CAAC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c:v>
                </c:pt>
                <c:pt idx="1">
                  <c:v>28 DAP</c:v>
                </c:pt>
                <c:pt idx="2">
                  <c:v>58 DAP</c:v>
                </c:pt>
              </c:strCache>
            </c:strRef>
          </c:cat>
          <c:val>
            <c:numRef>
              <c:f>Sheet1!$B$2:$B$4</c:f>
              <c:numCache>
                <c:formatCode>General</c:formatCode>
                <c:ptCount val="3"/>
                <c:pt idx="0">
                  <c:v>0</c:v>
                </c:pt>
                <c:pt idx="1">
                  <c:v>0</c:v>
                </c:pt>
                <c:pt idx="2">
                  <c:v>0</c:v>
                </c:pt>
              </c:numCache>
            </c:numRef>
          </c:val>
          <c:extLst>
            <c:ext xmlns:c16="http://schemas.microsoft.com/office/drawing/2014/chart" uri="{C3380CC4-5D6E-409C-BE32-E72D297353CC}">
              <c16:uniqueId val="{00000000-DB84-4D90-A892-38B8DE8CAACC}"/>
            </c:ext>
          </c:extLst>
        </c:ser>
        <c:ser>
          <c:idx val="1"/>
          <c:order val="1"/>
          <c:tx>
            <c:strRef>
              <c:f>Sheet1!$C$1</c:f>
              <c:strCache>
                <c:ptCount val="1"/>
                <c:pt idx="0">
                  <c:v>1/100th</c:v>
                </c:pt>
              </c:strCache>
            </c:strRef>
          </c:tx>
          <c:spPr>
            <a:solidFill>
              <a:srgbClr val="00B0F0"/>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B730DBC5-2DB9-4E8D-A78C-C8AAA06D60C9}" type="VALUE">
                      <a:rPr lang="en-US" smtClean="0"/>
                      <a:pPr>
                        <a:defRPr sz="1600" b="1">
                          <a:solidFill>
                            <a:schemeClr val="bg1"/>
                          </a:solidFill>
                        </a:defRPr>
                      </a:pPr>
                      <a:t>[VALUE]</a:t>
                    </a:fld>
                    <a:endParaRPr lang="en-US" dirty="0"/>
                  </a:p>
                  <a:p>
                    <a:pPr>
                      <a:defRPr sz="1600" b="1">
                        <a:solidFill>
                          <a:schemeClr val="bg1"/>
                        </a:solidFill>
                      </a:defRPr>
                    </a:pPr>
                    <a:r>
                      <a:rPr lang="en-US" dirty="0"/>
                      <a:t>D</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B84-4D90-A892-38B8DE8CAACC}"/>
                </c:ext>
              </c:extLst>
            </c:dLbl>
            <c:dLbl>
              <c:idx val="1"/>
              <c:tx>
                <c:rich>
                  <a:bodyPr/>
                  <a:lstStyle/>
                  <a:p>
                    <a:fld id="{96C1F524-5E6D-47E0-9A65-B56A9E727CED}" type="VALUE">
                      <a:rPr lang="en-US" smtClean="0"/>
                      <a:pPr/>
                      <a:t>[VALUE]</a:t>
                    </a:fld>
                    <a:endParaRPr lang="en-US"/>
                  </a:p>
                  <a:p>
                    <a:r>
                      <a:rPr lang="en-US"/>
                      <a:t>CD</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B84-4D90-A892-38B8DE8CAACC}"/>
                </c:ext>
              </c:extLst>
            </c:dLbl>
            <c:dLbl>
              <c:idx val="2"/>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82C4AD70-0328-411F-9AD2-7ADE4DFF25A3}" type="VALUE">
                      <a:rPr lang="en-US" smtClean="0"/>
                      <a:pPr>
                        <a:defRPr sz="1600" b="1">
                          <a:solidFill>
                            <a:schemeClr val="bg1"/>
                          </a:solidFill>
                        </a:defRPr>
                      </a:pPr>
                      <a:t>[VALUE]</a:t>
                    </a:fld>
                    <a:endParaRPr lang="en-US" dirty="0"/>
                  </a:p>
                  <a:p>
                    <a:pPr>
                      <a:defRPr sz="1600" b="1">
                        <a:solidFill>
                          <a:schemeClr val="bg1"/>
                        </a:solidFill>
                      </a:defRPr>
                    </a:pPr>
                    <a:r>
                      <a:rPr lang="en-US" dirty="0"/>
                      <a:t>CD</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B84-4D90-A892-38B8DE8CAACC}"/>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c:v>
                </c:pt>
                <c:pt idx="1">
                  <c:v>28 DAP</c:v>
                </c:pt>
                <c:pt idx="2">
                  <c:v>58 DAP</c:v>
                </c:pt>
              </c:strCache>
            </c:strRef>
          </c:cat>
          <c:val>
            <c:numRef>
              <c:f>Sheet1!$C$2:$C$4</c:f>
              <c:numCache>
                <c:formatCode>General</c:formatCode>
                <c:ptCount val="3"/>
                <c:pt idx="0">
                  <c:v>1</c:v>
                </c:pt>
                <c:pt idx="1">
                  <c:v>2</c:v>
                </c:pt>
                <c:pt idx="2">
                  <c:v>1</c:v>
                </c:pt>
              </c:numCache>
            </c:numRef>
          </c:val>
          <c:extLst>
            <c:ext xmlns:c16="http://schemas.microsoft.com/office/drawing/2014/chart" uri="{C3380CC4-5D6E-409C-BE32-E72D297353CC}">
              <c16:uniqueId val="{00000001-DB84-4D90-A892-38B8DE8CAACC}"/>
            </c:ext>
          </c:extLst>
        </c:ser>
        <c:ser>
          <c:idx val="2"/>
          <c:order val="2"/>
          <c:tx>
            <c:strRef>
              <c:f>Sheet1!$D$1</c:f>
              <c:strCache>
                <c:ptCount val="1"/>
                <c:pt idx="0">
                  <c:v>1/10th</c:v>
                </c:pt>
              </c:strCache>
            </c:strRef>
          </c:tx>
          <c:spPr>
            <a:solidFill>
              <a:schemeClr val="accent3">
                <a:lumMod val="60000"/>
                <a:lumOff val="40000"/>
              </a:schemeClr>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902C419A-E9B1-474D-A901-5021E97D952D}" type="VALUE">
                      <a:rPr lang="en-US" smtClean="0"/>
                      <a:pPr>
                        <a:defRPr sz="1600" b="1">
                          <a:solidFill>
                            <a:schemeClr val="bg1"/>
                          </a:solidFill>
                        </a:defRPr>
                      </a:pPr>
                      <a:t>[VALUE]</a:t>
                    </a:fld>
                    <a:endParaRPr lang="en-US" dirty="0"/>
                  </a:p>
                  <a:p>
                    <a:pPr>
                      <a:defRPr sz="1600" b="1">
                        <a:solidFill>
                          <a:schemeClr val="bg1"/>
                        </a:solidFill>
                      </a:defRPr>
                    </a:pPr>
                    <a:r>
                      <a:rPr lang="en-US" dirty="0"/>
                      <a:t>CD</a:t>
                    </a:r>
                  </a:p>
                </c:rich>
              </c:tx>
              <c:spPr>
                <a:solidFill>
                  <a:schemeClr val="tx1"/>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B84-4D90-A892-38B8DE8CAACC}"/>
                </c:ext>
              </c:extLst>
            </c:dLbl>
            <c:dLbl>
              <c:idx val="1"/>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CF08682F-4ADA-46AB-8C9F-46D9016940FD}" type="VALUE">
                      <a:rPr lang="en-US" smtClean="0"/>
                      <a:pPr>
                        <a:defRPr sz="1600" b="1">
                          <a:solidFill>
                            <a:schemeClr val="bg1"/>
                          </a:solidFill>
                        </a:defRPr>
                      </a:pPr>
                      <a:t>[VALUE]</a:t>
                    </a:fld>
                    <a:endParaRPr lang="en-US" dirty="0"/>
                  </a:p>
                  <a:p>
                    <a:pPr>
                      <a:defRPr sz="1600" b="1">
                        <a:solidFill>
                          <a:schemeClr val="bg1"/>
                        </a:solidFill>
                      </a:defRPr>
                    </a:pPr>
                    <a:r>
                      <a:rPr lang="en-US" dirty="0"/>
                      <a:t>CD</a:t>
                    </a:r>
                  </a:p>
                </c:rich>
              </c:tx>
              <c:spPr>
                <a:solidFill>
                  <a:schemeClr val="tx1"/>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B84-4D90-A892-38B8DE8CAACC}"/>
                </c:ext>
              </c:extLst>
            </c:dLbl>
            <c:dLbl>
              <c:idx val="2"/>
              <c:tx>
                <c:rich>
                  <a:bodyPr/>
                  <a:lstStyle/>
                  <a:p>
                    <a:fld id="{9302CA1E-975C-4CC0-8A46-F31034431BBE}" type="VALUE">
                      <a:rPr lang="en-US" smtClean="0"/>
                      <a:pPr/>
                      <a:t>[VALUE]</a:t>
                    </a:fld>
                    <a:endParaRPr lang="en-US" dirty="0"/>
                  </a:p>
                  <a:p>
                    <a:r>
                      <a:rPr lang="en-US" dirty="0"/>
                      <a:t>CD</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DB84-4D90-A892-38B8DE8CAAC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c:v>
                </c:pt>
                <c:pt idx="1">
                  <c:v>28 DAP</c:v>
                </c:pt>
                <c:pt idx="2">
                  <c:v>58 DAP</c:v>
                </c:pt>
              </c:strCache>
            </c:strRef>
          </c:cat>
          <c:val>
            <c:numRef>
              <c:f>Sheet1!$D$2:$D$4</c:f>
              <c:numCache>
                <c:formatCode>General</c:formatCode>
                <c:ptCount val="3"/>
                <c:pt idx="0">
                  <c:v>2</c:v>
                </c:pt>
                <c:pt idx="1">
                  <c:v>6</c:v>
                </c:pt>
                <c:pt idx="2">
                  <c:v>1</c:v>
                </c:pt>
              </c:numCache>
            </c:numRef>
          </c:val>
          <c:extLst>
            <c:ext xmlns:c16="http://schemas.microsoft.com/office/drawing/2014/chart" uri="{C3380CC4-5D6E-409C-BE32-E72D297353CC}">
              <c16:uniqueId val="{00000002-DB84-4D90-A892-38B8DE8CAACC}"/>
            </c:ext>
          </c:extLst>
        </c:ser>
        <c:ser>
          <c:idx val="3"/>
          <c:order val="3"/>
          <c:tx>
            <c:strRef>
              <c:f>Sheet1!$E$1</c:f>
              <c:strCache>
                <c:ptCount val="1"/>
                <c:pt idx="0">
                  <c:v>1X</c:v>
                </c:pt>
              </c:strCache>
            </c:strRef>
          </c:tx>
          <c:spPr>
            <a:solidFill>
              <a:srgbClr val="8C84BE"/>
            </a:solidFill>
            <a:ln>
              <a:noFill/>
            </a:ln>
            <a:effectLst/>
          </c:spPr>
          <c:invertIfNegative val="0"/>
          <c:dLbls>
            <c:dLbl>
              <c:idx val="0"/>
              <c:tx>
                <c:rich>
                  <a:bodyPr/>
                  <a:lstStyle/>
                  <a:p>
                    <a:fld id="{39084AE6-A4F9-4458-A55D-12DE1359FF09}" type="VALUE">
                      <a:rPr lang="en-US" smtClean="0"/>
                      <a:pPr/>
                      <a:t>[VALUE]</a:t>
                    </a:fld>
                    <a:endParaRPr lang="en-US" dirty="0"/>
                  </a:p>
                  <a:p>
                    <a:r>
                      <a:rPr lang="en-US" dirty="0"/>
                      <a:t>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B84-4D90-A892-38B8DE8CAACC}"/>
                </c:ext>
              </c:extLst>
            </c:dLbl>
            <c:dLbl>
              <c:idx val="1"/>
              <c:tx>
                <c:rich>
                  <a:bodyPr/>
                  <a:lstStyle/>
                  <a:p>
                    <a:fld id="{1B6B4248-F950-4D82-98B3-2FEA884BF1DC}"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B84-4D90-A892-38B8DE8CAACC}"/>
                </c:ext>
              </c:extLst>
            </c:dLbl>
            <c:dLbl>
              <c:idx val="2"/>
              <c:tx>
                <c:rich>
                  <a:bodyPr/>
                  <a:lstStyle/>
                  <a:p>
                    <a:fld id="{ECE8FD30-9533-48E5-9053-A6D65C0ED183}" type="VALUE">
                      <a:rPr lang="en-US" smtClean="0"/>
                      <a:pPr/>
                      <a:t>[VALUE]</a:t>
                    </a:fld>
                    <a:endParaRPr lang="en-US" dirty="0"/>
                  </a:p>
                  <a:p>
                    <a:r>
                      <a:rPr lang="en-US" dirty="0"/>
                      <a:t>C</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DB84-4D90-A892-38B8DE8CAAC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c:v>
                </c:pt>
                <c:pt idx="1">
                  <c:v>28 DAP</c:v>
                </c:pt>
                <c:pt idx="2">
                  <c:v>58 DAP</c:v>
                </c:pt>
              </c:strCache>
            </c:strRef>
          </c:cat>
          <c:val>
            <c:numRef>
              <c:f>Sheet1!$E$2:$E$4</c:f>
              <c:numCache>
                <c:formatCode>General</c:formatCode>
                <c:ptCount val="3"/>
                <c:pt idx="0">
                  <c:v>32</c:v>
                </c:pt>
                <c:pt idx="1">
                  <c:v>58</c:v>
                </c:pt>
                <c:pt idx="2">
                  <c:v>9</c:v>
                </c:pt>
              </c:numCache>
            </c:numRef>
          </c:val>
          <c:extLst>
            <c:ext xmlns:c16="http://schemas.microsoft.com/office/drawing/2014/chart" uri="{C3380CC4-5D6E-409C-BE32-E72D297353CC}">
              <c16:uniqueId val="{00000003-DB84-4D90-A892-38B8DE8CAACC}"/>
            </c:ext>
          </c:extLst>
        </c:ser>
        <c:dLbls>
          <c:dLblPos val="inEnd"/>
          <c:showLegendKey val="0"/>
          <c:showVal val="1"/>
          <c:showCatName val="0"/>
          <c:showSerName val="0"/>
          <c:showPercent val="0"/>
          <c:showBubbleSize val="0"/>
        </c:dLbls>
        <c:gapWidth val="150"/>
        <c:overlap val="-10"/>
        <c:axId val="354581200"/>
        <c:axId val="369241616"/>
      </c:barChart>
      <c:catAx>
        <c:axId val="35458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369241616"/>
        <c:crosses val="autoZero"/>
        <c:auto val="1"/>
        <c:lblAlgn val="ctr"/>
        <c:lblOffset val="100"/>
        <c:noMultiLvlLbl val="0"/>
      </c:catAx>
      <c:valAx>
        <c:axId val="369241616"/>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bg1"/>
                    </a:solidFill>
                    <a:latin typeface="+mn-lt"/>
                    <a:ea typeface="+mn-ea"/>
                    <a:cs typeface="+mn-cs"/>
                  </a:defRPr>
                </a:pPr>
                <a:r>
                  <a:rPr lang="en-US" sz="1800" b="0" i="0" baseline="0" dirty="0">
                    <a:effectLst/>
                  </a:rPr>
                  <a:t>Visual Rating (%)</a:t>
                </a:r>
                <a:endParaRPr lang="en-US" dirty="0">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354581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862881934069232E-2"/>
          <c:y val="0.1256038947100869"/>
          <c:w val="0.93913711806593081"/>
          <c:h val="0.71045388797652587"/>
        </c:manualLayout>
      </c:layout>
      <c:barChart>
        <c:barDir val="col"/>
        <c:grouping val="clustered"/>
        <c:varyColors val="0"/>
        <c:ser>
          <c:idx val="0"/>
          <c:order val="0"/>
          <c:tx>
            <c:strRef>
              <c:f>Sheet1!$B$1</c:f>
              <c:strCache>
                <c:ptCount val="1"/>
                <c:pt idx="0">
                  <c:v>0</c:v>
                </c:pt>
              </c:strCache>
            </c:strRef>
          </c:tx>
          <c:spPr>
            <a:solidFill>
              <a:srgbClr val="F72D1D"/>
            </a:solidFill>
            <a:ln>
              <a:noFill/>
            </a:ln>
            <a:effectLst/>
          </c:spPr>
          <c:invertIfNegative val="0"/>
          <c:dLbls>
            <c:dLbl>
              <c:idx val="0"/>
              <c:tx>
                <c:rich>
                  <a:bodyPr/>
                  <a:lstStyle/>
                  <a:p>
                    <a:fld id="{D929F7EC-58F6-47E9-B9FC-A45AB53B1362}"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3F4-49A9-A9DD-2B56660F9074}"/>
                </c:ext>
              </c:extLst>
            </c:dLbl>
            <c:dLbl>
              <c:idx val="1"/>
              <c:tx>
                <c:rich>
                  <a:bodyPr/>
                  <a:lstStyle/>
                  <a:p>
                    <a:fld id="{EBCC11A7-0DCF-4306-B521-F626B5B03049}"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3F4-49A9-A9DD-2B56660F9074}"/>
                </c:ext>
              </c:extLst>
            </c:dLbl>
            <c:dLbl>
              <c:idx val="2"/>
              <c:tx>
                <c:rich>
                  <a:bodyPr/>
                  <a:lstStyle/>
                  <a:p>
                    <a:fld id="{F4A37060-3E5E-4010-8BA2-538FF629DF01}"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3F4-49A9-A9DD-2B56660F907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c:v>
                </c:pt>
                <c:pt idx="1">
                  <c:v>28 DAP</c:v>
                </c:pt>
                <c:pt idx="2">
                  <c:v>58 DAP</c:v>
                </c:pt>
              </c:strCache>
            </c:strRef>
          </c:cat>
          <c:val>
            <c:numRef>
              <c:f>Sheet1!$B$2:$B$4</c:f>
              <c:numCache>
                <c:formatCode>General</c:formatCode>
                <c:ptCount val="3"/>
                <c:pt idx="0">
                  <c:v>24</c:v>
                </c:pt>
                <c:pt idx="1">
                  <c:v>24</c:v>
                </c:pt>
                <c:pt idx="2">
                  <c:v>23</c:v>
                </c:pt>
              </c:numCache>
            </c:numRef>
          </c:val>
          <c:extLst>
            <c:ext xmlns:c16="http://schemas.microsoft.com/office/drawing/2014/chart" uri="{C3380CC4-5D6E-409C-BE32-E72D297353CC}">
              <c16:uniqueId val="{00000000-B3F4-49A9-A9DD-2B56660F9074}"/>
            </c:ext>
          </c:extLst>
        </c:ser>
        <c:ser>
          <c:idx val="1"/>
          <c:order val="1"/>
          <c:tx>
            <c:strRef>
              <c:f>Sheet1!$C$1</c:f>
              <c:strCache>
                <c:ptCount val="1"/>
                <c:pt idx="0">
                  <c:v>1/100th</c:v>
                </c:pt>
              </c:strCache>
            </c:strRef>
          </c:tx>
          <c:spPr>
            <a:solidFill>
              <a:srgbClr val="00B0F0"/>
            </a:solidFill>
            <a:ln>
              <a:noFill/>
            </a:ln>
            <a:effectLst/>
          </c:spPr>
          <c:invertIfNegative val="0"/>
          <c:dLbls>
            <c:dLbl>
              <c:idx val="0"/>
              <c:tx>
                <c:rich>
                  <a:bodyPr/>
                  <a:lstStyle/>
                  <a:p>
                    <a:fld id="{C54A17E5-560B-47D9-82B2-8280B0AFF138}"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3F4-49A9-A9DD-2B56660F9074}"/>
                </c:ext>
              </c:extLst>
            </c:dLbl>
            <c:dLbl>
              <c:idx val="1"/>
              <c:tx>
                <c:rich>
                  <a:bodyPr/>
                  <a:lstStyle/>
                  <a:p>
                    <a:fld id="{F64BBCAC-CED4-4F4F-941C-14140192B41F}"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3F4-49A9-A9DD-2B56660F9074}"/>
                </c:ext>
              </c:extLst>
            </c:dLbl>
            <c:dLbl>
              <c:idx val="2"/>
              <c:tx>
                <c:rich>
                  <a:bodyPr/>
                  <a:lstStyle/>
                  <a:p>
                    <a:fld id="{9EB302B8-2E24-4017-928B-653C70D87442}"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B3F4-49A9-A9DD-2B56660F907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c:v>
                </c:pt>
                <c:pt idx="1">
                  <c:v>28 DAP</c:v>
                </c:pt>
                <c:pt idx="2">
                  <c:v>58 DAP</c:v>
                </c:pt>
              </c:strCache>
            </c:strRef>
          </c:cat>
          <c:val>
            <c:numRef>
              <c:f>Sheet1!$C$2:$C$4</c:f>
              <c:numCache>
                <c:formatCode>General</c:formatCode>
                <c:ptCount val="3"/>
                <c:pt idx="0">
                  <c:v>24</c:v>
                </c:pt>
                <c:pt idx="1">
                  <c:v>23</c:v>
                </c:pt>
                <c:pt idx="2">
                  <c:v>23</c:v>
                </c:pt>
              </c:numCache>
            </c:numRef>
          </c:val>
          <c:extLst>
            <c:ext xmlns:c16="http://schemas.microsoft.com/office/drawing/2014/chart" uri="{C3380CC4-5D6E-409C-BE32-E72D297353CC}">
              <c16:uniqueId val="{00000001-B3F4-49A9-A9DD-2B56660F9074}"/>
            </c:ext>
          </c:extLst>
        </c:ser>
        <c:ser>
          <c:idx val="2"/>
          <c:order val="2"/>
          <c:tx>
            <c:strRef>
              <c:f>Sheet1!$D$1</c:f>
              <c:strCache>
                <c:ptCount val="1"/>
                <c:pt idx="0">
                  <c:v>1/10th</c:v>
                </c:pt>
              </c:strCache>
            </c:strRef>
          </c:tx>
          <c:spPr>
            <a:solidFill>
              <a:schemeClr val="accent3">
                <a:lumMod val="60000"/>
                <a:lumOff val="40000"/>
              </a:schemeClr>
            </a:solidFill>
            <a:ln>
              <a:noFill/>
            </a:ln>
            <a:effectLst/>
          </c:spPr>
          <c:invertIfNegative val="0"/>
          <c:dLbls>
            <c:dLbl>
              <c:idx val="0"/>
              <c:tx>
                <c:rich>
                  <a:bodyPr/>
                  <a:lstStyle/>
                  <a:p>
                    <a:fld id="{AA938F44-F422-4001-8854-D970AF39F6CD}"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3F4-49A9-A9DD-2B56660F9074}"/>
                </c:ext>
              </c:extLst>
            </c:dLbl>
            <c:dLbl>
              <c:idx val="1"/>
              <c:tx>
                <c:rich>
                  <a:bodyPr/>
                  <a:lstStyle/>
                  <a:p>
                    <a:fld id="{BE062F61-7807-4416-BBFF-B23858090912}"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B3F4-49A9-A9DD-2B56660F9074}"/>
                </c:ext>
              </c:extLst>
            </c:dLbl>
            <c:dLbl>
              <c:idx val="2"/>
              <c:tx>
                <c:rich>
                  <a:bodyPr/>
                  <a:lstStyle/>
                  <a:p>
                    <a:fld id="{CB1D7BE6-382F-44F1-B63C-05688C4E33E6}"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B3F4-49A9-A9DD-2B56660F907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c:v>
                </c:pt>
                <c:pt idx="1">
                  <c:v>28 DAP</c:v>
                </c:pt>
                <c:pt idx="2">
                  <c:v>58 DAP</c:v>
                </c:pt>
              </c:strCache>
            </c:strRef>
          </c:cat>
          <c:val>
            <c:numRef>
              <c:f>Sheet1!$D$2:$D$4</c:f>
              <c:numCache>
                <c:formatCode>General</c:formatCode>
                <c:ptCount val="3"/>
                <c:pt idx="0">
                  <c:v>22</c:v>
                </c:pt>
                <c:pt idx="1">
                  <c:v>23</c:v>
                </c:pt>
                <c:pt idx="2">
                  <c:v>22</c:v>
                </c:pt>
              </c:numCache>
            </c:numRef>
          </c:val>
          <c:extLst>
            <c:ext xmlns:c16="http://schemas.microsoft.com/office/drawing/2014/chart" uri="{C3380CC4-5D6E-409C-BE32-E72D297353CC}">
              <c16:uniqueId val="{00000002-B3F4-49A9-A9DD-2B56660F9074}"/>
            </c:ext>
          </c:extLst>
        </c:ser>
        <c:ser>
          <c:idx val="3"/>
          <c:order val="3"/>
          <c:tx>
            <c:strRef>
              <c:f>Sheet1!$E$1</c:f>
              <c:strCache>
                <c:ptCount val="1"/>
                <c:pt idx="0">
                  <c:v>1X</c:v>
                </c:pt>
              </c:strCache>
            </c:strRef>
          </c:tx>
          <c:spPr>
            <a:solidFill>
              <a:srgbClr val="8C84BE"/>
            </a:solidFill>
            <a:ln>
              <a:noFill/>
            </a:ln>
            <a:effectLst/>
          </c:spPr>
          <c:invertIfNegative val="0"/>
          <c:dLbls>
            <c:dLbl>
              <c:idx val="0"/>
              <c:tx>
                <c:rich>
                  <a:bodyPr/>
                  <a:lstStyle/>
                  <a:p>
                    <a:fld id="{A3BF3172-EF11-4F63-A940-677942E65D54}" type="VALUE">
                      <a:rPr lang="en-US" smtClean="0"/>
                      <a:pPr/>
                      <a:t>[VALUE]</a:t>
                    </a:fld>
                    <a:endParaRPr lang="en-US" dirty="0"/>
                  </a:p>
                  <a:p>
                    <a:r>
                      <a:rPr lang="en-US" dirty="0"/>
                      <a:t>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3F4-49A9-A9DD-2B56660F9074}"/>
                </c:ext>
              </c:extLst>
            </c:dLbl>
            <c:dLbl>
              <c:idx val="1"/>
              <c:tx>
                <c:rich>
                  <a:bodyPr/>
                  <a:lstStyle/>
                  <a:p>
                    <a:fld id="{DD466646-0480-4D16-911B-73B0F9ADB3E1}" type="VALUE">
                      <a:rPr lang="en-US" smtClean="0"/>
                      <a:pPr/>
                      <a:t>[VALUE]</a:t>
                    </a:fld>
                    <a:endParaRPr lang="en-US" dirty="0"/>
                  </a:p>
                  <a:p>
                    <a:r>
                      <a:rPr lang="en-US" dirty="0"/>
                      <a:t>C</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3F4-49A9-A9DD-2B56660F9074}"/>
                </c:ext>
              </c:extLst>
            </c:dLbl>
            <c:dLbl>
              <c:idx val="2"/>
              <c:tx>
                <c:rich>
                  <a:bodyPr/>
                  <a:lstStyle/>
                  <a:p>
                    <a:fld id="{E6C1771F-E696-4722-B947-A40BF7A0230A}" type="VALUE">
                      <a:rPr lang="en-US" smtClean="0"/>
                      <a:pPr/>
                      <a:t>[VALUE]</a:t>
                    </a:fld>
                    <a:endParaRPr lang="en-US" dirty="0"/>
                  </a:p>
                  <a:p>
                    <a:r>
                      <a:rPr lang="en-US" dirty="0"/>
                      <a:t>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B3F4-49A9-A9DD-2B56660F907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c:v>
                </c:pt>
                <c:pt idx="1">
                  <c:v>28 DAP</c:v>
                </c:pt>
                <c:pt idx="2">
                  <c:v>58 DAP</c:v>
                </c:pt>
              </c:strCache>
            </c:strRef>
          </c:cat>
          <c:val>
            <c:numRef>
              <c:f>Sheet1!$E$2:$E$4</c:f>
              <c:numCache>
                <c:formatCode>General</c:formatCode>
                <c:ptCount val="3"/>
                <c:pt idx="0">
                  <c:v>18</c:v>
                </c:pt>
                <c:pt idx="1">
                  <c:v>14</c:v>
                </c:pt>
                <c:pt idx="2">
                  <c:v>19</c:v>
                </c:pt>
              </c:numCache>
            </c:numRef>
          </c:val>
          <c:extLst>
            <c:ext xmlns:c16="http://schemas.microsoft.com/office/drawing/2014/chart" uri="{C3380CC4-5D6E-409C-BE32-E72D297353CC}">
              <c16:uniqueId val="{00000003-B3F4-49A9-A9DD-2B56660F9074}"/>
            </c:ext>
          </c:extLst>
        </c:ser>
        <c:dLbls>
          <c:dLblPos val="inEnd"/>
          <c:showLegendKey val="0"/>
          <c:showVal val="1"/>
          <c:showCatName val="0"/>
          <c:showSerName val="0"/>
          <c:showPercent val="0"/>
          <c:showBubbleSize val="0"/>
        </c:dLbls>
        <c:gapWidth val="150"/>
        <c:overlap val="-10"/>
        <c:axId val="249004416"/>
        <c:axId val="1146010688"/>
      </c:barChart>
      <c:catAx>
        <c:axId val="24900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146010688"/>
        <c:crosses val="autoZero"/>
        <c:auto val="1"/>
        <c:lblAlgn val="ctr"/>
        <c:lblOffset val="100"/>
        <c:noMultiLvlLbl val="0"/>
      </c:catAx>
      <c:valAx>
        <c:axId val="1146010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solidFill>
                      <a:schemeClr val="bg1"/>
                    </a:solidFill>
                  </a:rPr>
                  <a:t>cm</a:t>
                </a:r>
              </a:p>
            </c:rich>
          </c:tx>
          <c:layout>
            <c:manualLayout>
              <c:xMode val="edge"/>
              <c:yMode val="edge"/>
              <c:x val="0"/>
              <c:y val="0.3882424640101805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49004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0</c:v>
                </c:pt>
              </c:strCache>
            </c:strRef>
          </c:tx>
          <c:spPr>
            <a:solidFill>
              <a:srgbClr val="F72D1D"/>
            </a:solidFill>
            <a:ln>
              <a:noFill/>
            </a:ln>
            <a:effectLst/>
          </c:spPr>
          <c:invertIfNegative val="0"/>
          <c:dLbls>
            <c:dLbl>
              <c:idx val="0"/>
              <c:tx>
                <c:rich>
                  <a:bodyPr/>
                  <a:lstStyle/>
                  <a:p>
                    <a:fld id="{CBF65ACB-E823-4DCC-8946-1C11C76E22EE}"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59C-4F1E-B3E5-885E3DC16F1E}"/>
                </c:ext>
              </c:extLst>
            </c:dLbl>
            <c:dLbl>
              <c:idx val="1"/>
              <c:tx>
                <c:rich>
                  <a:bodyPr/>
                  <a:lstStyle/>
                  <a:p>
                    <a:fld id="{BE5C4BA2-F06F-4B71-802B-473242DC080F}"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59C-4F1E-B3E5-885E3DC16F1E}"/>
                </c:ext>
              </c:extLst>
            </c:dLbl>
            <c:dLbl>
              <c:idx val="2"/>
              <c:tx>
                <c:rich>
                  <a:bodyPr/>
                  <a:lstStyle/>
                  <a:p>
                    <a:fld id="{FF78FF54-7A7E-4A1B-AAA4-73B31B023C5B}"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C10-4DCB-8046-9156C28FBCE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c:v>
                </c:pt>
                <c:pt idx="1">
                  <c:v>28 DAP</c:v>
                </c:pt>
                <c:pt idx="2">
                  <c:v>58 DAP</c:v>
                </c:pt>
              </c:strCache>
            </c:strRef>
          </c:cat>
          <c:val>
            <c:numRef>
              <c:f>Sheet1!$B$2:$B$4</c:f>
              <c:numCache>
                <c:formatCode>General</c:formatCode>
                <c:ptCount val="3"/>
                <c:pt idx="0">
                  <c:v>77</c:v>
                </c:pt>
                <c:pt idx="1">
                  <c:v>78</c:v>
                </c:pt>
                <c:pt idx="2">
                  <c:v>79</c:v>
                </c:pt>
              </c:numCache>
            </c:numRef>
          </c:val>
          <c:extLst>
            <c:ext xmlns:c16="http://schemas.microsoft.com/office/drawing/2014/chart" uri="{C3380CC4-5D6E-409C-BE32-E72D297353CC}">
              <c16:uniqueId val="{00000000-659C-4F1E-B3E5-885E3DC16F1E}"/>
            </c:ext>
          </c:extLst>
        </c:ser>
        <c:ser>
          <c:idx val="1"/>
          <c:order val="1"/>
          <c:tx>
            <c:strRef>
              <c:f>Sheet1!$C$1</c:f>
              <c:strCache>
                <c:ptCount val="1"/>
                <c:pt idx="0">
                  <c:v>1/100th</c:v>
                </c:pt>
              </c:strCache>
            </c:strRef>
          </c:tx>
          <c:spPr>
            <a:solidFill>
              <a:srgbClr val="00B0F0"/>
            </a:solidFill>
            <a:ln>
              <a:noFill/>
            </a:ln>
            <a:effectLst/>
          </c:spPr>
          <c:invertIfNegative val="0"/>
          <c:dLbls>
            <c:dLbl>
              <c:idx val="0"/>
              <c:tx>
                <c:rich>
                  <a:bodyPr/>
                  <a:lstStyle/>
                  <a:p>
                    <a:fld id="{4FADD8BB-23CE-41C2-8059-9EDC268ECD3D}"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59C-4F1E-B3E5-885E3DC16F1E}"/>
                </c:ext>
              </c:extLst>
            </c:dLbl>
            <c:dLbl>
              <c:idx val="1"/>
              <c:tx>
                <c:rich>
                  <a:bodyPr/>
                  <a:lstStyle/>
                  <a:p>
                    <a:fld id="{9BADA5EE-314C-4244-9359-E728834245B3}"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659C-4F1E-B3E5-885E3DC16F1E}"/>
                </c:ext>
              </c:extLst>
            </c:dLbl>
            <c:dLbl>
              <c:idx val="2"/>
              <c:tx>
                <c:rich>
                  <a:bodyPr/>
                  <a:lstStyle/>
                  <a:p>
                    <a:fld id="{D71376E9-0643-4192-8259-DAC510A05507}"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C10-4DCB-8046-9156C28FBCE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c:v>
                </c:pt>
                <c:pt idx="1">
                  <c:v>28 DAP</c:v>
                </c:pt>
                <c:pt idx="2">
                  <c:v>58 DAP</c:v>
                </c:pt>
              </c:strCache>
            </c:strRef>
          </c:cat>
          <c:val>
            <c:numRef>
              <c:f>Sheet1!$C$2:$C$4</c:f>
              <c:numCache>
                <c:formatCode>General</c:formatCode>
                <c:ptCount val="3"/>
                <c:pt idx="0">
                  <c:v>76</c:v>
                </c:pt>
                <c:pt idx="1">
                  <c:v>73</c:v>
                </c:pt>
                <c:pt idx="2">
                  <c:v>73</c:v>
                </c:pt>
              </c:numCache>
            </c:numRef>
          </c:val>
          <c:extLst>
            <c:ext xmlns:c16="http://schemas.microsoft.com/office/drawing/2014/chart" uri="{C3380CC4-5D6E-409C-BE32-E72D297353CC}">
              <c16:uniqueId val="{00000001-659C-4F1E-B3E5-885E3DC16F1E}"/>
            </c:ext>
          </c:extLst>
        </c:ser>
        <c:ser>
          <c:idx val="2"/>
          <c:order val="2"/>
          <c:tx>
            <c:strRef>
              <c:f>Sheet1!$D$1</c:f>
              <c:strCache>
                <c:ptCount val="1"/>
                <c:pt idx="0">
                  <c:v>1/10th</c:v>
                </c:pt>
              </c:strCache>
            </c:strRef>
          </c:tx>
          <c:spPr>
            <a:solidFill>
              <a:schemeClr val="accent3">
                <a:lumMod val="60000"/>
                <a:lumOff val="40000"/>
              </a:schemeClr>
            </a:solidFill>
            <a:ln>
              <a:noFill/>
            </a:ln>
            <a:effectLst/>
          </c:spPr>
          <c:invertIfNegative val="0"/>
          <c:dLbls>
            <c:dLbl>
              <c:idx val="0"/>
              <c:tx>
                <c:rich>
                  <a:bodyPr/>
                  <a:lstStyle/>
                  <a:p>
                    <a:fld id="{0B39F4B1-8CBF-4B3C-A0EB-33B2042C5380}"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59C-4F1E-B3E5-885E3DC16F1E}"/>
                </c:ext>
              </c:extLst>
            </c:dLbl>
            <c:dLbl>
              <c:idx val="1"/>
              <c:tx>
                <c:rich>
                  <a:bodyPr/>
                  <a:lstStyle/>
                  <a:p>
                    <a:fld id="{1F626DD9-3688-41D7-A16B-3F73EA512C11}"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59C-4F1E-B3E5-885E3DC16F1E}"/>
                </c:ext>
              </c:extLst>
            </c:dLbl>
            <c:dLbl>
              <c:idx val="2"/>
              <c:tx>
                <c:rich>
                  <a:bodyPr/>
                  <a:lstStyle/>
                  <a:p>
                    <a:fld id="{AC570141-5B8A-4DF6-B8A5-43784B67F7EC}" type="VALUE">
                      <a:rPr lang="en-US" smtClean="0"/>
                      <a:pPr/>
                      <a:t>[VALUE]</a:t>
                    </a:fld>
                    <a:endParaRPr lang="en-US" dirty="0"/>
                  </a:p>
                  <a:p>
                    <a:r>
                      <a:rPr lang="en-US" dirty="0"/>
                      <a:t>AB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59C-4F1E-B3E5-885E3DC16F1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c:v>
                </c:pt>
                <c:pt idx="1">
                  <c:v>28 DAP</c:v>
                </c:pt>
                <c:pt idx="2">
                  <c:v>58 DAP</c:v>
                </c:pt>
              </c:strCache>
            </c:strRef>
          </c:cat>
          <c:val>
            <c:numRef>
              <c:f>Sheet1!$D$2:$D$4</c:f>
              <c:numCache>
                <c:formatCode>General</c:formatCode>
                <c:ptCount val="3"/>
                <c:pt idx="0">
                  <c:v>76</c:v>
                </c:pt>
                <c:pt idx="1">
                  <c:v>73</c:v>
                </c:pt>
                <c:pt idx="2">
                  <c:v>70</c:v>
                </c:pt>
              </c:numCache>
            </c:numRef>
          </c:val>
          <c:extLst>
            <c:ext xmlns:c16="http://schemas.microsoft.com/office/drawing/2014/chart" uri="{C3380CC4-5D6E-409C-BE32-E72D297353CC}">
              <c16:uniqueId val="{00000002-659C-4F1E-B3E5-885E3DC16F1E}"/>
            </c:ext>
          </c:extLst>
        </c:ser>
        <c:ser>
          <c:idx val="3"/>
          <c:order val="3"/>
          <c:tx>
            <c:strRef>
              <c:f>Sheet1!$E$1</c:f>
              <c:strCache>
                <c:ptCount val="1"/>
                <c:pt idx="0">
                  <c:v>1X</c:v>
                </c:pt>
              </c:strCache>
            </c:strRef>
          </c:tx>
          <c:spPr>
            <a:solidFill>
              <a:srgbClr val="8C84BE"/>
            </a:solidFill>
            <a:ln>
              <a:noFill/>
            </a:ln>
            <a:effectLst/>
          </c:spPr>
          <c:invertIfNegative val="0"/>
          <c:dLbls>
            <c:dLbl>
              <c:idx val="0"/>
              <c:tx>
                <c:rich>
                  <a:bodyPr/>
                  <a:lstStyle/>
                  <a:p>
                    <a:fld id="{9B8228FF-2058-4FA4-AA72-F04890EF4A6F}" type="VALUE">
                      <a:rPr lang="en-US" smtClean="0"/>
                      <a:pPr/>
                      <a:t>[VALUE]</a:t>
                    </a:fld>
                    <a:endParaRPr lang="en-US" dirty="0"/>
                  </a:p>
                  <a:p>
                    <a:r>
                      <a:rPr lang="en-US" dirty="0"/>
                      <a:t>C</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59C-4F1E-B3E5-885E3DC16F1E}"/>
                </c:ext>
              </c:extLst>
            </c:dLbl>
            <c:dLbl>
              <c:idx val="1"/>
              <c:tx>
                <c:rich>
                  <a:bodyPr/>
                  <a:lstStyle/>
                  <a:p>
                    <a:fld id="{5F528BA4-015F-4159-A38B-3654A245449B}" type="VALUE">
                      <a:rPr lang="en-US" smtClean="0"/>
                      <a:pPr/>
                      <a:t>[VALUE]</a:t>
                    </a:fld>
                    <a:endParaRPr lang="en-US" dirty="0"/>
                  </a:p>
                  <a:p>
                    <a:r>
                      <a:rPr lang="en-US" dirty="0"/>
                      <a:t>D</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59C-4F1E-B3E5-885E3DC16F1E}"/>
                </c:ext>
              </c:extLst>
            </c:dLbl>
            <c:dLbl>
              <c:idx val="2"/>
              <c:tx>
                <c:rich>
                  <a:bodyPr/>
                  <a:lstStyle/>
                  <a:p>
                    <a:fld id="{4BDE5B13-9195-442C-BC2A-056AE8306391}" type="VALUE">
                      <a:rPr lang="en-US" smtClean="0"/>
                      <a:pPr/>
                      <a:t>[VALUE]</a:t>
                    </a:fld>
                    <a:endParaRPr lang="en-US" dirty="0"/>
                  </a:p>
                  <a:p>
                    <a:r>
                      <a:rPr lang="en-US" dirty="0"/>
                      <a:t>BC</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59C-4F1E-B3E5-885E3DC16F1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c:v>
                </c:pt>
                <c:pt idx="1">
                  <c:v>28 DAP</c:v>
                </c:pt>
                <c:pt idx="2">
                  <c:v>58 DAP</c:v>
                </c:pt>
              </c:strCache>
            </c:strRef>
          </c:cat>
          <c:val>
            <c:numRef>
              <c:f>Sheet1!$E$2:$E$4</c:f>
              <c:numCache>
                <c:formatCode>General</c:formatCode>
                <c:ptCount val="3"/>
                <c:pt idx="0">
                  <c:v>60</c:v>
                </c:pt>
                <c:pt idx="1">
                  <c:v>45</c:v>
                </c:pt>
                <c:pt idx="2">
                  <c:v>64</c:v>
                </c:pt>
              </c:numCache>
            </c:numRef>
          </c:val>
          <c:extLst>
            <c:ext xmlns:c16="http://schemas.microsoft.com/office/drawing/2014/chart" uri="{C3380CC4-5D6E-409C-BE32-E72D297353CC}">
              <c16:uniqueId val="{00000003-659C-4F1E-B3E5-885E3DC16F1E}"/>
            </c:ext>
          </c:extLst>
        </c:ser>
        <c:dLbls>
          <c:dLblPos val="inEnd"/>
          <c:showLegendKey val="0"/>
          <c:showVal val="1"/>
          <c:showCatName val="0"/>
          <c:showSerName val="0"/>
          <c:showPercent val="0"/>
          <c:showBubbleSize val="0"/>
        </c:dLbls>
        <c:gapWidth val="150"/>
        <c:overlap val="-10"/>
        <c:axId val="429534992"/>
        <c:axId val="384354000"/>
      </c:barChart>
      <c:catAx>
        <c:axId val="42953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384354000"/>
        <c:crosses val="autoZero"/>
        <c:auto val="1"/>
        <c:lblAlgn val="ctr"/>
        <c:lblOffset val="100"/>
        <c:noMultiLvlLbl val="0"/>
      </c:catAx>
      <c:valAx>
        <c:axId val="384354000"/>
        <c:scaling>
          <c:orientation val="minMax"/>
          <c:max val="8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solidFill>
                      <a:schemeClr val="bg1"/>
                    </a:solidFill>
                  </a:rPr>
                  <a:t>cm</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429534992"/>
        <c:crosses val="autoZero"/>
        <c:crossBetween val="between"/>
        <c:majorUnit val="16"/>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0</c:v>
                </c:pt>
              </c:strCache>
            </c:strRef>
          </c:tx>
          <c:spPr>
            <a:solidFill>
              <a:srgbClr val="F72D1D"/>
            </a:solidFill>
            <a:ln>
              <a:noFill/>
            </a:ln>
            <a:effectLst/>
          </c:spPr>
          <c:invertIfNegative val="0"/>
          <c:dLbls>
            <c:dLbl>
              <c:idx val="0"/>
              <c:tx>
                <c:rich>
                  <a:bodyPr/>
                  <a:lstStyle/>
                  <a:p>
                    <a:fld id="{A1F43F92-C634-4962-BA3C-AD5289CD361A}"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E24-4398-A654-4D814CC5F629}"/>
                </c:ext>
              </c:extLst>
            </c:dLbl>
            <c:dLbl>
              <c:idx val="1"/>
              <c:tx>
                <c:rich>
                  <a:bodyPr/>
                  <a:lstStyle/>
                  <a:p>
                    <a:fld id="{20E6BE69-8E24-49DF-8324-D69A05FEF83A}"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E24-4398-A654-4D814CC5F629}"/>
                </c:ext>
              </c:extLst>
            </c:dLbl>
            <c:dLbl>
              <c:idx val="2"/>
              <c:tx>
                <c:rich>
                  <a:bodyPr/>
                  <a:lstStyle/>
                  <a:p>
                    <a:fld id="{7FCD053F-BBF0-41E1-80E0-9E7F746895DA}" type="VALUE">
                      <a:rPr lang="en-US" smtClean="0"/>
                      <a:pPr/>
                      <a:t>[VALUE]</a:t>
                    </a:fld>
                    <a:endParaRPr lang="en-US" dirty="0"/>
                  </a:p>
                  <a:p>
                    <a:r>
                      <a:rPr lang="en-US" dirty="0"/>
                      <a:t>AB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7E24-4398-A654-4D814CC5F62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c:v>
                </c:pt>
                <c:pt idx="1">
                  <c:v>28 DAP</c:v>
                </c:pt>
                <c:pt idx="2">
                  <c:v>58 DAP</c:v>
                </c:pt>
              </c:strCache>
            </c:strRef>
          </c:cat>
          <c:val>
            <c:numRef>
              <c:f>Sheet1!$B$2:$B$4</c:f>
              <c:numCache>
                <c:formatCode>General</c:formatCode>
                <c:ptCount val="3"/>
                <c:pt idx="0">
                  <c:v>6567</c:v>
                </c:pt>
                <c:pt idx="1">
                  <c:v>6661</c:v>
                </c:pt>
                <c:pt idx="2">
                  <c:v>6397</c:v>
                </c:pt>
              </c:numCache>
            </c:numRef>
          </c:val>
          <c:extLst>
            <c:ext xmlns:c16="http://schemas.microsoft.com/office/drawing/2014/chart" uri="{C3380CC4-5D6E-409C-BE32-E72D297353CC}">
              <c16:uniqueId val="{00000000-7E24-4398-A654-4D814CC5F629}"/>
            </c:ext>
          </c:extLst>
        </c:ser>
        <c:ser>
          <c:idx val="1"/>
          <c:order val="1"/>
          <c:tx>
            <c:strRef>
              <c:f>Sheet1!$C$1</c:f>
              <c:strCache>
                <c:ptCount val="1"/>
                <c:pt idx="0">
                  <c:v>1/100th X </c:v>
                </c:pt>
              </c:strCache>
            </c:strRef>
          </c:tx>
          <c:spPr>
            <a:solidFill>
              <a:srgbClr val="00B0F0"/>
            </a:solidFill>
            <a:ln>
              <a:noFill/>
            </a:ln>
            <a:effectLst/>
          </c:spPr>
          <c:invertIfNegative val="0"/>
          <c:dLbls>
            <c:dLbl>
              <c:idx val="0"/>
              <c:tx>
                <c:rich>
                  <a:bodyPr/>
                  <a:lstStyle/>
                  <a:p>
                    <a:fld id="{0DBEB4D6-126E-4A9A-8E72-F8A1326DAFD2}" type="VALUE">
                      <a:rPr lang="en-US" smtClean="0"/>
                      <a:pPr/>
                      <a:t>[VALUE]</a:t>
                    </a:fld>
                    <a:endParaRPr lang="en-US" dirty="0"/>
                  </a:p>
                  <a:p>
                    <a:r>
                      <a:rPr lang="en-US" dirty="0"/>
                      <a:t>AB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E24-4398-A654-4D814CC5F629}"/>
                </c:ext>
              </c:extLst>
            </c:dLbl>
            <c:dLbl>
              <c:idx val="1"/>
              <c:tx>
                <c:rich>
                  <a:bodyPr/>
                  <a:lstStyle/>
                  <a:p>
                    <a:fld id="{26DB8D78-9DFD-46D3-82F6-F3B1F5EA0C97}" type="VALUE">
                      <a:rPr lang="en-US" smtClean="0"/>
                      <a:pPr/>
                      <a:t>[VALUE]</a:t>
                    </a:fld>
                    <a:endParaRPr lang="en-US" dirty="0"/>
                  </a:p>
                  <a:p>
                    <a:r>
                      <a:rPr lang="en-US" dirty="0"/>
                      <a:t>AB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E24-4398-A654-4D814CC5F629}"/>
                </c:ext>
              </c:extLst>
            </c:dLbl>
            <c:dLbl>
              <c:idx val="2"/>
              <c:tx>
                <c:rich>
                  <a:bodyPr/>
                  <a:lstStyle/>
                  <a:p>
                    <a:fld id="{C96DCD8A-91FF-47B1-8FB9-04AB8A74AD09}"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7E24-4398-A654-4D814CC5F62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c:v>
                </c:pt>
                <c:pt idx="1">
                  <c:v>28 DAP</c:v>
                </c:pt>
                <c:pt idx="2">
                  <c:v>58 DAP</c:v>
                </c:pt>
              </c:strCache>
            </c:strRef>
          </c:cat>
          <c:val>
            <c:numRef>
              <c:f>Sheet1!$C$2:$C$4</c:f>
              <c:numCache>
                <c:formatCode>General</c:formatCode>
                <c:ptCount val="3"/>
                <c:pt idx="0">
                  <c:v>6271</c:v>
                </c:pt>
                <c:pt idx="1">
                  <c:v>6207</c:v>
                </c:pt>
                <c:pt idx="2">
                  <c:v>6488</c:v>
                </c:pt>
              </c:numCache>
            </c:numRef>
          </c:val>
          <c:extLst>
            <c:ext xmlns:c16="http://schemas.microsoft.com/office/drawing/2014/chart" uri="{C3380CC4-5D6E-409C-BE32-E72D297353CC}">
              <c16:uniqueId val="{00000001-7E24-4398-A654-4D814CC5F629}"/>
            </c:ext>
          </c:extLst>
        </c:ser>
        <c:ser>
          <c:idx val="2"/>
          <c:order val="2"/>
          <c:tx>
            <c:strRef>
              <c:f>Sheet1!$D$1</c:f>
              <c:strCache>
                <c:ptCount val="1"/>
                <c:pt idx="0">
                  <c:v>1/10th X</c:v>
                </c:pt>
              </c:strCache>
            </c:strRef>
          </c:tx>
          <c:spPr>
            <a:solidFill>
              <a:schemeClr val="accent3">
                <a:lumMod val="60000"/>
                <a:lumOff val="40000"/>
              </a:schemeClr>
            </a:solidFill>
            <a:ln>
              <a:noFill/>
            </a:ln>
            <a:effectLst/>
          </c:spPr>
          <c:invertIfNegative val="0"/>
          <c:dLbls>
            <c:dLbl>
              <c:idx val="0"/>
              <c:tx>
                <c:rich>
                  <a:bodyPr/>
                  <a:lstStyle/>
                  <a:p>
                    <a:fld id="{70B6E09E-6DC2-4E9E-A801-8809A7038BFA}" type="VALUE">
                      <a:rPr lang="en-US" smtClean="0"/>
                      <a:pPr/>
                      <a:t>[VALUE]</a:t>
                    </a:fld>
                    <a:endParaRPr lang="en-US" dirty="0"/>
                  </a:p>
                  <a:p>
                    <a:r>
                      <a:rPr lang="en-US" dirty="0"/>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E24-4398-A654-4D814CC5F629}"/>
                </c:ext>
              </c:extLst>
            </c:dLbl>
            <c:dLbl>
              <c:idx val="1"/>
              <c:tx>
                <c:rich>
                  <a:bodyPr/>
                  <a:lstStyle/>
                  <a:p>
                    <a:fld id="{8803513C-AE5B-4FBE-A901-12E0E9D78F3E}" type="VALUE">
                      <a:rPr lang="en-US" smtClean="0"/>
                      <a:pPr/>
                      <a:t>[VALUE]</a:t>
                    </a:fld>
                    <a:endParaRPr lang="en-US" dirty="0"/>
                  </a:p>
                  <a:p>
                    <a:r>
                      <a:rPr lang="en-US" dirty="0"/>
                      <a:t>AB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7E24-4398-A654-4D814CC5F629}"/>
                </c:ext>
              </c:extLst>
            </c:dLbl>
            <c:dLbl>
              <c:idx val="2"/>
              <c:tx>
                <c:rich>
                  <a:bodyPr/>
                  <a:lstStyle/>
                  <a:p>
                    <a:fld id="{9B0BDB22-14B2-488C-9D6B-DEAAD41B5213}" type="VALUE">
                      <a:rPr lang="en-US" smtClean="0"/>
                      <a:pPr/>
                      <a:t>[VALUE]</a:t>
                    </a:fld>
                    <a:endParaRPr lang="en-US" dirty="0"/>
                  </a:p>
                  <a:p>
                    <a:r>
                      <a:rPr lang="en-US" dirty="0"/>
                      <a:t>AB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E24-4398-A654-4D814CC5F62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c:v>
                </c:pt>
                <c:pt idx="1">
                  <c:v>28 DAP</c:v>
                </c:pt>
                <c:pt idx="2">
                  <c:v>58 DAP</c:v>
                </c:pt>
              </c:strCache>
            </c:strRef>
          </c:cat>
          <c:val>
            <c:numRef>
              <c:f>Sheet1!$D$2:$D$4</c:f>
              <c:numCache>
                <c:formatCode>General</c:formatCode>
                <c:ptCount val="3"/>
                <c:pt idx="0">
                  <c:v>6485</c:v>
                </c:pt>
                <c:pt idx="1">
                  <c:v>6321</c:v>
                </c:pt>
                <c:pt idx="2">
                  <c:v>6111</c:v>
                </c:pt>
              </c:numCache>
            </c:numRef>
          </c:val>
          <c:extLst>
            <c:ext xmlns:c16="http://schemas.microsoft.com/office/drawing/2014/chart" uri="{C3380CC4-5D6E-409C-BE32-E72D297353CC}">
              <c16:uniqueId val="{00000002-7E24-4398-A654-4D814CC5F629}"/>
            </c:ext>
          </c:extLst>
        </c:ser>
        <c:ser>
          <c:idx val="3"/>
          <c:order val="3"/>
          <c:tx>
            <c:strRef>
              <c:f>Sheet1!$E$1</c:f>
              <c:strCache>
                <c:ptCount val="1"/>
                <c:pt idx="0">
                  <c:v>1 X</c:v>
                </c:pt>
              </c:strCache>
            </c:strRef>
          </c:tx>
          <c:spPr>
            <a:solidFill>
              <a:srgbClr val="8C84BE"/>
            </a:solidFill>
            <a:ln>
              <a:noFill/>
            </a:ln>
            <a:effectLst/>
          </c:spPr>
          <c:invertIfNegative val="0"/>
          <c:dLbls>
            <c:dLbl>
              <c:idx val="0"/>
              <c:tx>
                <c:rich>
                  <a:bodyPr/>
                  <a:lstStyle/>
                  <a:p>
                    <a:fld id="{736A4391-9E0C-4DF0-90D8-5AE16888B8E6}" type="VALUE">
                      <a:rPr lang="en-US" smtClean="0"/>
                      <a:pPr/>
                      <a:t>[VALUE]</a:t>
                    </a:fld>
                    <a:endParaRPr lang="en-US" dirty="0"/>
                  </a:p>
                  <a:p>
                    <a:r>
                      <a:rPr lang="en-US" dirty="0"/>
                      <a:t>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E24-4398-A654-4D814CC5F629}"/>
                </c:ext>
              </c:extLst>
            </c:dLbl>
            <c:dLbl>
              <c:idx val="1"/>
              <c:tx>
                <c:rich>
                  <a:bodyPr/>
                  <a:lstStyle/>
                  <a:p>
                    <a:fld id="{D105AB36-B884-4B97-8363-8982040B515D}" type="VALUE">
                      <a:rPr lang="en-US" smtClean="0"/>
                      <a:pPr/>
                      <a:t>[VALUE]</a:t>
                    </a:fld>
                    <a:endParaRPr lang="en-US" dirty="0"/>
                  </a:p>
                  <a:p>
                    <a:r>
                      <a:rPr lang="en-US" dirty="0"/>
                      <a:t>C</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E24-4398-A654-4D814CC5F629}"/>
                </c:ext>
              </c:extLst>
            </c:dLbl>
            <c:dLbl>
              <c:idx val="2"/>
              <c:tx>
                <c:rich>
                  <a:bodyPr/>
                  <a:lstStyle/>
                  <a:p>
                    <a:fld id="{9830AC8D-0221-4EA9-B8FE-2DEE0F33A8B2}" type="VALUE">
                      <a:rPr lang="en-US" smtClean="0"/>
                      <a:pPr/>
                      <a:t>[VALUE]</a:t>
                    </a:fld>
                    <a:endParaRPr lang="en-US" dirty="0"/>
                  </a:p>
                  <a:p>
                    <a:r>
                      <a:rPr lang="en-US" dirty="0"/>
                      <a:t>D</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E24-4398-A654-4D814CC5F62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c:v>
                </c:pt>
                <c:pt idx="1">
                  <c:v>28 DAP</c:v>
                </c:pt>
                <c:pt idx="2">
                  <c:v>58 DAP</c:v>
                </c:pt>
              </c:strCache>
            </c:strRef>
          </c:cat>
          <c:val>
            <c:numRef>
              <c:f>Sheet1!$E$2:$E$4</c:f>
              <c:numCache>
                <c:formatCode>General</c:formatCode>
                <c:ptCount val="3"/>
                <c:pt idx="0">
                  <c:v>5577</c:v>
                </c:pt>
                <c:pt idx="1">
                  <c:v>3728</c:v>
                </c:pt>
                <c:pt idx="2">
                  <c:v>2670</c:v>
                </c:pt>
              </c:numCache>
            </c:numRef>
          </c:val>
          <c:extLst>
            <c:ext xmlns:c16="http://schemas.microsoft.com/office/drawing/2014/chart" uri="{C3380CC4-5D6E-409C-BE32-E72D297353CC}">
              <c16:uniqueId val="{00000003-7E24-4398-A654-4D814CC5F629}"/>
            </c:ext>
          </c:extLst>
        </c:ser>
        <c:dLbls>
          <c:dLblPos val="inEnd"/>
          <c:showLegendKey val="0"/>
          <c:showVal val="1"/>
          <c:showCatName val="0"/>
          <c:showSerName val="0"/>
          <c:showPercent val="0"/>
          <c:showBubbleSize val="0"/>
        </c:dLbls>
        <c:gapWidth val="150"/>
        <c:overlap val="-10"/>
        <c:axId val="716379104"/>
        <c:axId val="1155955648"/>
      </c:barChart>
      <c:catAx>
        <c:axId val="71637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155955648"/>
        <c:crosses val="autoZero"/>
        <c:auto val="1"/>
        <c:lblAlgn val="ctr"/>
        <c:lblOffset val="100"/>
        <c:noMultiLvlLbl val="0"/>
      </c:catAx>
      <c:valAx>
        <c:axId val="1155955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bg1"/>
                    </a:solidFill>
                    <a:latin typeface="+mn-lt"/>
                    <a:ea typeface="+mn-ea"/>
                    <a:cs typeface="+mn-cs"/>
                  </a:defRPr>
                </a:pPr>
                <a:r>
                  <a:rPr lang="en-US" sz="1600" b="0" i="0" baseline="0" dirty="0">
                    <a:effectLst/>
                  </a:rPr>
                  <a:t>Yield (kg / ha</a:t>
                </a:r>
                <a:r>
                  <a:rPr lang="en-US" sz="1600" b="0" i="0" baseline="30000" dirty="0">
                    <a:effectLst/>
                  </a:rPr>
                  <a:t>-1</a:t>
                </a:r>
                <a:r>
                  <a:rPr lang="en-US" sz="1600" b="0" i="0" baseline="0" dirty="0">
                    <a:effectLst/>
                  </a:rPr>
                  <a:t>)</a:t>
                </a:r>
                <a:endParaRPr lang="en-US" sz="1200" dirty="0">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716379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B047913-C1B9-4AF3-9E37-95639358747E}" type="datetimeFigureOut">
              <a:rPr lang="en-US" smtClean="0"/>
              <a:t>1/28/2022</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9DB59226-B127-4432-8F35-8655D4967593}" type="slidenum">
              <a:rPr lang="en-US" smtClean="0"/>
              <a:t>‹#›</a:t>
            </a:fld>
            <a:endParaRPr lang="en-US"/>
          </a:p>
        </p:txBody>
      </p:sp>
    </p:spTree>
    <p:extLst>
      <p:ext uri="{BB962C8B-B14F-4D97-AF65-F5344CB8AC3E}">
        <p14:creationId xmlns:p14="http://schemas.microsoft.com/office/powerpoint/2010/main" val="15718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916">
              <a:defRPr/>
            </a:pPr>
            <a:fld id="{27DBF397-2A2E-5243-9C89-299CAB272396}" type="slidenum">
              <a:rPr lang="en-US">
                <a:solidFill>
                  <a:prstClr val="black"/>
                </a:solidFill>
                <a:latin typeface="Calibri" panose="020F0502020204030204"/>
              </a:rPr>
              <a:pPr defTabSz="924916">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51366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27DBF397-2A2E-5243-9C89-299CAB272396}" type="slidenum">
              <a:rPr lang="en-US">
                <a:solidFill>
                  <a:prstClr val="black"/>
                </a:solidFill>
                <a:latin typeface="Calibri" panose="020F0502020204030204"/>
              </a:rPr>
              <a:pPr defTabSz="924916">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4195729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27DBF397-2A2E-5243-9C89-299CAB272396}" type="slidenum">
              <a:rPr lang="en-US">
                <a:solidFill>
                  <a:prstClr val="black"/>
                </a:solidFill>
                <a:latin typeface="Calibri" panose="020F0502020204030204"/>
              </a:rPr>
              <a:pPr defTabSz="924916">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779323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Yield Loss 0 4 15.3 67.3 </a:t>
            </a:r>
          </a:p>
          <a:p>
            <a:r>
              <a:rPr lang="en-US" dirty="0"/>
              <a:t>Worst case scenario.. In order to plant after 1X rate.. </a:t>
            </a:r>
            <a:r>
              <a:rPr lang="en-US" dirty="0" err="1"/>
              <a:t>Er</a:t>
            </a:r>
            <a:r>
              <a:rPr lang="en-US" dirty="0"/>
              <a:t> on side of caution..</a:t>
            </a:r>
          </a:p>
        </p:txBody>
      </p:sp>
      <p:sp>
        <p:nvSpPr>
          <p:cNvPr id="4" name="Slide Number Placeholder 3"/>
          <p:cNvSpPr>
            <a:spLocks noGrp="1"/>
          </p:cNvSpPr>
          <p:nvPr>
            <p:ph type="sldNum" sz="quarter" idx="10"/>
          </p:nvPr>
        </p:nvSpPr>
        <p:spPr/>
        <p:txBody>
          <a:bodyPr/>
          <a:lstStyle/>
          <a:p>
            <a:pPr defTabSz="924916">
              <a:defRPr/>
            </a:pPr>
            <a:fld id="{27DBF397-2A2E-5243-9C89-299CAB272396}" type="slidenum">
              <a:rPr lang="en-US">
                <a:solidFill>
                  <a:prstClr val="black"/>
                </a:solidFill>
                <a:latin typeface="Calibri" panose="020F0502020204030204"/>
              </a:rPr>
              <a:pPr defTabSz="924916">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294779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B59226-B127-4432-8F35-8655D4967593}" type="slidenum">
              <a:rPr lang="en-US" smtClean="0"/>
              <a:t>13</a:t>
            </a:fld>
            <a:endParaRPr lang="en-US"/>
          </a:p>
        </p:txBody>
      </p:sp>
    </p:spTree>
    <p:extLst>
      <p:ext uri="{BB962C8B-B14F-4D97-AF65-F5344CB8AC3E}">
        <p14:creationId xmlns:p14="http://schemas.microsoft.com/office/powerpoint/2010/main" val="2024474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I mentioned earlier, that </a:t>
            </a:r>
            <a:r>
              <a:rPr lang="en-US" baseline="0" dirty="0" err="1"/>
              <a:t>garlon</a:t>
            </a:r>
            <a:r>
              <a:rPr lang="en-US" baseline="0" dirty="0"/>
              <a:t> has a synthetic auxin mode of action, so </a:t>
            </a:r>
            <a:r>
              <a:rPr lang="en-US" baseline="0" dirty="0" err="1"/>
              <a:t>epinasty</a:t>
            </a:r>
            <a:r>
              <a:rPr lang="en-US" baseline="0" dirty="0"/>
              <a:t> injury is something that we noticed very early on soon after we sprayed the 1x rate over the top. I also want to highlight the chlorosis that is exhibited when peanuts were exposed to the 1/10thX rate. We did not notice much of any </a:t>
            </a:r>
            <a:r>
              <a:rPr lang="en-US" baseline="0" dirty="0" err="1"/>
              <a:t>epinasty</a:t>
            </a:r>
            <a:r>
              <a:rPr lang="en-US" baseline="0" dirty="0"/>
              <a:t> or chlorosis when we sprayed the 1/100thX rate over the top.</a:t>
            </a:r>
            <a:endParaRPr lang="en-US" dirty="0"/>
          </a:p>
        </p:txBody>
      </p:sp>
      <p:sp>
        <p:nvSpPr>
          <p:cNvPr id="4" name="Slide Number Placeholder 3"/>
          <p:cNvSpPr>
            <a:spLocks noGrp="1"/>
          </p:cNvSpPr>
          <p:nvPr>
            <p:ph type="sldNum" sz="quarter" idx="10"/>
          </p:nvPr>
        </p:nvSpPr>
        <p:spPr/>
        <p:txBody>
          <a:bodyPr/>
          <a:lstStyle/>
          <a:p>
            <a:pPr defTabSz="924916">
              <a:defRPr/>
            </a:pPr>
            <a:fld id="{27DBF397-2A2E-5243-9C89-299CAB272396}" type="slidenum">
              <a:rPr lang="en-US">
                <a:solidFill>
                  <a:prstClr val="black"/>
                </a:solidFill>
                <a:latin typeface="Calibri" panose="020F0502020204030204"/>
              </a:rPr>
              <a:pPr defTabSz="924916">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4170456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553"/>
            <a:r>
              <a:rPr lang="en-US" dirty="0"/>
              <a:t>For the next few</a:t>
            </a:r>
            <a:r>
              <a:rPr lang="en-US" baseline="0" dirty="0"/>
              <a:t> slides, I want to discuss with you the timing and rates which highlight the most significant reduction in plant canopy development and respectively had the lowest yields. These series of pictures show the visual development or lack there of when Arsenal is sprayed over the top. The 1/10</a:t>
            </a:r>
            <a:r>
              <a:rPr lang="en-US" baseline="30000" dirty="0"/>
              <a:t>th</a:t>
            </a:r>
            <a:r>
              <a:rPr lang="en-US" baseline="0" dirty="0"/>
              <a:t> and 1X rates had significant effects in peanut canopy development throughout the growing season.</a:t>
            </a:r>
            <a:endParaRPr lang="en-US" dirty="0"/>
          </a:p>
          <a:p>
            <a:endParaRPr lang="en-US" dirty="0"/>
          </a:p>
        </p:txBody>
      </p:sp>
      <p:sp>
        <p:nvSpPr>
          <p:cNvPr id="4" name="Slide Number Placeholder 3"/>
          <p:cNvSpPr>
            <a:spLocks noGrp="1"/>
          </p:cNvSpPr>
          <p:nvPr>
            <p:ph type="sldNum" sz="quarter" idx="10"/>
          </p:nvPr>
        </p:nvSpPr>
        <p:spPr/>
        <p:txBody>
          <a:bodyPr/>
          <a:lstStyle/>
          <a:p>
            <a:pPr defTabSz="924916">
              <a:defRPr/>
            </a:pPr>
            <a:fld id="{27DBF397-2A2E-5243-9C89-299CAB272396}" type="slidenum">
              <a:rPr lang="en-US">
                <a:solidFill>
                  <a:prstClr val="black"/>
                </a:solidFill>
                <a:latin typeface="Calibri" panose="020F0502020204030204"/>
              </a:rPr>
              <a:pPr defTabSz="924916">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4160601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B59226-B127-4432-8F35-8655D4967593}" type="slidenum">
              <a:rPr lang="en-US" smtClean="0"/>
              <a:t>16</a:t>
            </a:fld>
            <a:endParaRPr lang="en-US"/>
          </a:p>
        </p:txBody>
      </p:sp>
    </p:spTree>
    <p:extLst>
      <p:ext uri="{BB962C8B-B14F-4D97-AF65-F5344CB8AC3E}">
        <p14:creationId xmlns:p14="http://schemas.microsoft.com/office/powerpoint/2010/main" val="1898875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B59226-B127-4432-8F35-8655D4967593}" type="slidenum">
              <a:rPr lang="en-US" smtClean="0"/>
              <a:t>17</a:t>
            </a:fld>
            <a:endParaRPr lang="en-US"/>
          </a:p>
        </p:txBody>
      </p:sp>
    </p:spTree>
    <p:extLst>
      <p:ext uri="{BB962C8B-B14F-4D97-AF65-F5344CB8AC3E}">
        <p14:creationId xmlns:p14="http://schemas.microsoft.com/office/powerpoint/2010/main" val="4234412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B59226-B127-4432-8F35-8655D4967593}" type="slidenum">
              <a:rPr lang="en-US" smtClean="0"/>
              <a:t>18</a:t>
            </a:fld>
            <a:endParaRPr lang="en-US"/>
          </a:p>
        </p:txBody>
      </p:sp>
    </p:spTree>
    <p:extLst>
      <p:ext uri="{BB962C8B-B14F-4D97-AF65-F5344CB8AC3E}">
        <p14:creationId xmlns:p14="http://schemas.microsoft.com/office/powerpoint/2010/main" val="212525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B59226-B127-4432-8F35-8655D4967593}" type="slidenum">
              <a:rPr lang="en-US" smtClean="0"/>
              <a:t>19</a:t>
            </a:fld>
            <a:endParaRPr lang="en-US"/>
          </a:p>
        </p:txBody>
      </p:sp>
    </p:spTree>
    <p:extLst>
      <p:ext uri="{BB962C8B-B14F-4D97-AF65-F5344CB8AC3E}">
        <p14:creationId xmlns:p14="http://schemas.microsoft.com/office/powerpoint/2010/main" val="222059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typically the intensively managed pine production acres is where</a:t>
            </a:r>
            <a:r>
              <a:rPr lang="en-US" baseline="0" dirty="0"/>
              <a:t> herbicides maybe sprayed. The takeaway from this slide to is illustrate the expansiveness of pine tree production across Georgia, and to highlight the frequency at which you will find a peanut field within close proximity managed pines.</a:t>
            </a:r>
            <a:endParaRPr lang="en-US" dirty="0"/>
          </a:p>
        </p:txBody>
      </p:sp>
      <p:sp>
        <p:nvSpPr>
          <p:cNvPr id="4" name="Slide Number Placeholder 3"/>
          <p:cNvSpPr>
            <a:spLocks noGrp="1"/>
          </p:cNvSpPr>
          <p:nvPr>
            <p:ph type="sldNum" sz="quarter" idx="10"/>
          </p:nvPr>
        </p:nvSpPr>
        <p:spPr/>
        <p:txBody>
          <a:bodyPr/>
          <a:lstStyle/>
          <a:p>
            <a:pPr defTabSz="924916">
              <a:defRPr/>
            </a:pPr>
            <a:fld id="{27DBF397-2A2E-5243-9C89-299CAB272396}" type="slidenum">
              <a:rPr lang="en-US">
                <a:solidFill>
                  <a:prstClr val="black"/>
                </a:solidFill>
                <a:latin typeface="Calibri" panose="020F0502020204030204"/>
              </a:rPr>
              <a:pPr defTabSz="924916">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190640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B59226-B127-4432-8F35-8655D4967593}" type="slidenum">
              <a:rPr lang="en-US" smtClean="0"/>
              <a:t>20</a:t>
            </a:fld>
            <a:endParaRPr lang="en-US"/>
          </a:p>
        </p:txBody>
      </p:sp>
    </p:spTree>
    <p:extLst>
      <p:ext uri="{BB962C8B-B14F-4D97-AF65-F5344CB8AC3E}">
        <p14:creationId xmlns:p14="http://schemas.microsoft.com/office/powerpoint/2010/main" val="3795238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B59226-B127-4432-8F35-8655D4967593}" type="slidenum">
              <a:rPr lang="en-US" smtClean="0"/>
              <a:t>21</a:t>
            </a:fld>
            <a:endParaRPr lang="en-US"/>
          </a:p>
        </p:txBody>
      </p:sp>
    </p:spTree>
    <p:extLst>
      <p:ext uri="{BB962C8B-B14F-4D97-AF65-F5344CB8AC3E}">
        <p14:creationId xmlns:p14="http://schemas.microsoft.com/office/powerpoint/2010/main" val="2795388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27DBF397-2A2E-5243-9C89-299CAB272396}" type="slidenum">
              <a:rPr lang="en-US">
                <a:solidFill>
                  <a:prstClr val="black"/>
                </a:solidFill>
                <a:latin typeface="Calibri" panose="020F0502020204030204"/>
              </a:rPr>
              <a:pPr defTabSz="924916">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219079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27DBF397-2A2E-5243-9C89-299CAB272396}" type="slidenum">
              <a:rPr lang="en-US">
                <a:solidFill>
                  <a:prstClr val="black"/>
                </a:solidFill>
                <a:latin typeface="Calibri" panose="020F0502020204030204"/>
              </a:rPr>
              <a:pPr defTabSz="924916">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139464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Herbicides labeled</a:t>
            </a:r>
            <a:r>
              <a:rPr lang="en-US" baseline="0" dirty="0"/>
              <a:t> for pines effectively changed the way pine silviculture is performed. Prior to herbicides, it was expensive mechanical removal or fire which is limited to tree size.</a:t>
            </a:r>
          </a:p>
          <a:p>
            <a:r>
              <a:rPr lang="en-US" baseline="0" dirty="0"/>
              <a:t>In order to promote successful pine competition, herbicides (</a:t>
            </a:r>
            <a:r>
              <a:rPr lang="en-US" baseline="0" dirty="0" err="1"/>
              <a:t>Garlon</a:t>
            </a:r>
            <a:r>
              <a:rPr lang="en-US" baseline="0" dirty="0"/>
              <a:t> and Arsenal) release pines by effectively controlling grasses, broadleaf species, and other tree species;</a:t>
            </a:r>
          </a:p>
          <a:p>
            <a:r>
              <a:rPr lang="en-US" baseline="0" dirty="0"/>
              <a:t>Chemical site preparation using herbicides prior to planting; occurring August to October (</a:t>
            </a:r>
            <a:r>
              <a:rPr lang="en-US" baseline="0" dirty="0" err="1"/>
              <a:t>imazapyr</a:t>
            </a:r>
            <a:r>
              <a:rPr lang="en-US" baseline="0" dirty="0"/>
              <a:t> @28-32oz/a/ </a:t>
            </a:r>
            <a:r>
              <a:rPr lang="en-US" baseline="0" dirty="0" err="1"/>
              <a:t>triclopyr</a:t>
            </a:r>
            <a:r>
              <a:rPr lang="en-US" baseline="0" dirty="0"/>
              <a:t> @ 1-1.5pts/a);</a:t>
            </a:r>
          </a:p>
          <a:p>
            <a:r>
              <a:rPr lang="en-US" baseline="0" dirty="0"/>
              <a:t>Herbaceous Weed Control (HWC)  applications occur between March or April at 4 to 6 </a:t>
            </a:r>
            <a:r>
              <a:rPr lang="en-US" baseline="0" dirty="0" err="1"/>
              <a:t>oz</a:t>
            </a:r>
            <a:r>
              <a:rPr lang="en-US" baseline="0" dirty="0"/>
              <a:t>/ac;</a:t>
            </a:r>
          </a:p>
          <a:p>
            <a:r>
              <a:rPr lang="en-US" baseline="0" dirty="0"/>
              <a:t>Woody Release occurs 1 to 5 years while stand is </a:t>
            </a:r>
            <a:r>
              <a:rPr lang="en-US" baseline="0" dirty="0" err="1"/>
              <a:t>precommercial</a:t>
            </a:r>
            <a:r>
              <a:rPr lang="en-US" baseline="0" dirty="0"/>
              <a:t>, August through October </a:t>
            </a:r>
            <a:r>
              <a:rPr lang="en-US" baseline="0" dirty="0" err="1"/>
              <a:t>imazapyr</a:t>
            </a:r>
            <a:r>
              <a:rPr lang="en-US" baseline="0" dirty="0"/>
              <a:t> @12-14oz/a; </a:t>
            </a:r>
          </a:p>
          <a:p>
            <a:r>
              <a:rPr lang="en-US" baseline="0" dirty="0"/>
              <a:t>Mid-rotation Brush Control occurs the first year after a thinning when pines are 15-18 </a:t>
            </a:r>
            <a:r>
              <a:rPr lang="en-US" baseline="0" dirty="0" err="1"/>
              <a:t>yrs</a:t>
            </a:r>
            <a:r>
              <a:rPr lang="en-US" baseline="0" dirty="0"/>
              <a:t> old, can be delayed up to 5 </a:t>
            </a:r>
            <a:r>
              <a:rPr lang="en-US" baseline="0" dirty="0" err="1"/>
              <a:t>yrs</a:t>
            </a:r>
            <a:r>
              <a:rPr lang="en-US" baseline="0" dirty="0"/>
              <a:t> after thinning occurs applications during August-Oct.</a:t>
            </a:r>
          </a:p>
          <a:p>
            <a:r>
              <a:rPr lang="en-US" baseline="0" dirty="0"/>
              <a:t>These herbicides can also be used on unimproved Bermuda grass, for example, shoulders of the road. These applications would most likely not be the reason for a drift event, but just another example of the many uses and applications of these two herbicides and their potential to find their way onto a peanut field.</a:t>
            </a:r>
          </a:p>
        </p:txBody>
      </p:sp>
      <p:sp>
        <p:nvSpPr>
          <p:cNvPr id="4" name="Slide Number Placeholder 3"/>
          <p:cNvSpPr>
            <a:spLocks noGrp="1"/>
          </p:cNvSpPr>
          <p:nvPr>
            <p:ph type="sldNum" sz="quarter" idx="10"/>
          </p:nvPr>
        </p:nvSpPr>
        <p:spPr/>
        <p:txBody>
          <a:bodyPr/>
          <a:lstStyle/>
          <a:p>
            <a:pPr defTabSz="924916">
              <a:defRPr/>
            </a:pPr>
            <a:fld id="{27DBF397-2A2E-5243-9C89-299CAB272396}" type="slidenum">
              <a:rPr lang="en-US">
                <a:solidFill>
                  <a:prstClr val="black"/>
                </a:solidFill>
                <a:latin typeface="Calibri" panose="020F0502020204030204"/>
              </a:rPr>
              <a:pPr defTabSz="924916">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406533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B59226-B127-4432-8F35-8655D4967593}" type="slidenum">
              <a:rPr lang="en-US" smtClean="0"/>
              <a:t>4</a:t>
            </a:fld>
            <a:endParaRPr lang="en-US"/>
          </a:p>
        </p:txBody>
      </p:sp>
    </p:spTree>
    <p:extLst>
      <p:ext uri="{BB962C8B-B14F-4D97-AF65-F5344CB8AC3E}">
        <p14:creationId xmlns:p14="http://schemas.microsoft.com/office/powerpoint/2010/main" val="129796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27DBF397-2A2E-5243-9C89-299CAB272396}" type="slidenum">
              <a:rPr lang="en-US">
                <a:solidFill>
                  <a:prstClr val="black"/>
                </a:solidFill>
                <a:latin typeface="Calibri" panose="020F0502020204030204"/>
              </a:rPr>
              <a:pPr defTabSz="924916">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081961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Data was collected throughout the growing season, but for this presentation I will be reporting peanut density, showing the qualitative results of peanut stunting from both studies and chlorosis from imazapyr. I will be showing the height and width data from both studies along with yield and associated yield losses. Yields were adjusted for foreign material and moisture.</a:t>
            </a:r>
          </a:p>
          <a:p>
            <a:endParaRPr lang="en-US" baseline="0" dirty="0"/>
          </a:p>
          <a:p>
            <a:r>
              <a:rPr lang="en-US" baseline="0" dirty="0"/>
              <a:t>There was a rate by timing interaction with triclopyr, therefore data is reported as herbicide rates at timings. </a:t>
            </a:r>
          </a:p>
          <a:p>
            <a:endParaRPr lang="en-US" baseline="0" dirty="0"/>
          </a:p>
          <a:p>
            <a:r>
              <a:rPr lang="en-US" baseline="0" dirty="0"/>
              <a:t>Timing had no effect with Imazapyr herbicide. Therefore results are reporting the main effect of herbicide rate.</a:t>
            </a:r>
          </a:p>
        </p:txBody>
      </p:sp>
      <p:sp>
        <p:nvSpPr>
          <p:cNvPr id="4" name="Slide Number Placeholder 3"/>
          <p:cNvSpPr>
            <a:spLocks noGrp="1"/>
          </p:cNvSpPr>
          <p:nvPr>
            <p:ph type="sldNum" sz="quarter" idx="10"/>
          </p:nvPr>
        </p:nvSpPr>
        <p:spPr/>
        <p:txBody>
          <a:bodyPr/>
          <a:lstStyle/>
          <a:p>
            <a:pPr defTabSz="924916">
              <a:defRPr/>
            </a:pPr>
            <a:fld id="{27DBF397-2A2E-5243-9C89-299CAB272396}" type="slidenum">
              <a:rPr lang="en-US">
                <a:solidFill>
                  <a:prstClr val="black"/>
                </a:solidFill>
                <a:latin typeface="Calibri" panose="020F0502020204030204"/>
              </a:rPr>
              <a:pPr defTabSz="924916">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214809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On this slide before we get into the results of imazapyr and triclopyr, I would like to highlight the very slight differences in </a:t>
            </a:r>
            <a:r>
              <a:rPr lang="en-US" dirty="0" err="1"/>
              <a:t>imidiazilinone</a:t>
            </a:r>
            <a:r>
              <a:rPr lang="en-US" dirty="0"/>
              <a:t> herbicides at the R1 binding site. Two of the 3 compounds presented have excellent peanut tolerance and prolific use within row crop situations, however, as you  can see with the picture on the right of the stunted and chlorotic peanut plants on the right, the single Hydrogen at the R1 binding site of imazapyr herbicides shows that one substitution can make all the difference in tolerance and significant crop injury or susceptibility.</a:t>
            </a:r>
          </a:p>
          <a:p>
            <a:endParaRPr lang="en-US" baseline="0" dirty="0"/>
          </a:p>
        </p:txBody>
      </p:sp>
      <p:sp>
        <p:nvSpPr>
          <p:cNvPr id="4" name="Slide Number Placeholder 3"/>
          <p:cNvSpPr>
            <a:spLocks noGrp="1"/>
          </p:cNvSpPr>
          <p:nvPr>
            <p:ph type="sldNum" sz="quarter" idx="10"/>
          </p:nvPr>
        </p:nvSpPr>
        <p:spPr/>
        <p:txBody>
          <a:bodyPr/>
          <a:lstStyle/>
          <a:p>
            <a:pPr defTabSz="924916">
              <a:defRPr/>
            </a:pPr>
            <a:fld id="{27DBF397-2A2E-5243-9C89-299CAB272396}" type="slidenum">
              <a:rPr lang="en-US">
                <a:solidFill>
                  <a:prstClr val="black"/>
                </a:solidFill>
                <a:latin typeface="Calibri" panose="020F0502020204030204"/>
              </a:rPr>
              <a:pPr defTabSz="924916">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136276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553"/>
            <a:r>
              <a:rPr lang="en-US" dirty="0"/>
              <a:t>For the next few</a:t>
            </a:r>
            <a:r>
              <a:rPr lang="en-US" baseline="0" dirty="0"/>
              <a:t> slides, I want to discuss with you the timing and rates which highlight the most significant reduction in plant canopy development and respectively had the lowest yields. These series of pictures show the visual development or lack there of when Arsenal is sprayed over the top. The 1/10</a:t>
            </a:r>
            <a:r>
              <a:rPr lang="en-US" baseline="30000" dirty="0"/>
              <a:t>th</a:t>
            </a:r>
            <a:r>
              <a:rPr lang="en-US" baseline="0" dirty="0"/>
              <a:t> and 1X rates had significant effects in peanut canopy development throughout the growing season.</a:t>
            </a:r>
            <a:endParaRPr lang="en-US" dirty="0"/>
          </a:p>
          <a:p>
            <a:endParaRPr lang="en-US" dirty="0"/>
          </a:p>
        </p:txBody>
      </p:sp>
      <p:sp>
        <p:nvSpPr>
          <p:cNvPr id="4" name="Slide Number Placeholder 3"/>
          <p:cNvSpPr>
            <a:spLocks noGrp="1"/>
          </p:cNvSpPr>
          <p:nvPr>
            <p:ph type="sldNum" sz="quarter" idx="10"/>
          </p:nvPr>
        </p:nvSpPr>
        <p:spPr/>
        <p:txBody>
          <a:bodyPr/>
          <a:lstStyle/>
          <a:p>
            <a:pPr defTabSz="924916">
              <a:defRPr/>
            </a:pPr>
            <a:fld id="{27DBF397-2A2E-5243-9C89-299CAB272396}" type="slidenum">
              <a:rPr lang="en-US">
                <a:solidFill>
                  <a:prstClr val="black"/>
                </a:solidFill>
                <a:latin typeface="Calibri" panose="020F0502020204030204"/>
              </a:rPr>
              <a:pPr defTabSz="924916">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4061158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553"/>
            <a:r>
              <a:rPr lang="en-US" dirty="0"/>
              <a:t>For the next few</a:t>
            </a:r>
            <a:r>
              <a:rPr lang="en-US" baseline="0" dirty="0"/>
              <a:t> slides, I want to discuss with you the timing and rates which highlight the most significant reduction in plant canopy development and respectively had the lowest yields. These series of pictures show the visual development or lack there of when Arsenal is sprayed over the top. The 1/10</a:t>
            </a:r>
            <a:r>
              <a:rPr lang="en-US" baseline="30000" dirty="0"/>
              <a:t>th</a:t>
            </a:r>
            <a:r>
              <a:rPr lang="en-US" baseline="0" dirty="0"/>
              <a:t> and 1X rates had significant effects in peanut canopy development throughout the growing season.</a:t>
            </a:r>
            <a:endParaRPr lang="en-US" dirty="0"/>
          </a:p>
          <a:p>
            <a:endParaRPr lang="en-US" dirty="0"/>
          </a:p>
        </p:txBody>
      </p:sp>
      <p:sp>
        <p:nvSpPr>
          <p:cNvPr id="4" name="Slide Number Placeholder 3"/>
          <p:cNvSpPr>
            <a:spLocks noGrp="1"/>
          </p:cNvSpPr>
          <p:nvPr>
            <p:ph type="sldNum" sz="quarter" idx="10"/>
          </p:nvPr>
        </p:nvSpPr>
        <p:spPr/>
        <p:txBody>
          <a:bodyPr/>
          <a:lstStyle/>
          <a:p>
            <a:pPr defTabSz="924916">
              <a:defRPr/>
            </a:pPr>
            <a:fld id="{27DBF397-2A2E-5243-9C89-299CAB272396}" type="slidenum">
              <a:rPr lang="en-US">
                <a:solidFill>
                  <a:prstClr val="black"/>
                </a:solidFill>
                <a:latin typeface="Calibri" panose="020F0502020204030204"/>
              </a:rPr>
              <a:pPr defTabSz="924916">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358437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out UGA">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10"/>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2427689" y="3094738"/>
            <a:ext cx="7336623" cy="181588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tx1"/>
                </a:solidFill>
                <a:latin typeface="Georgia" charset="0"/>
                <a:ea typeface="Georgia" charset="0"/>
                <a:cs typeface="Georgia" charset="0"/>
              </a:rPr>
              <a:t>Chartered by the state of Georgia in 1785, the University of Georgia is the birthplace of public higher education in America — launching our nation’s great tradition of world-class public education. What began as a commitment to inspire the next generation grows stronger today through global research, hands-on learning and extensive outreach. A top value in public higher education, Georgia’s flagship university thrives in a community that combines a culture-rich college town with a strong economic center.</a:t>
            </a:r>
            <a:endParaRPr lang="en-US" sz="1600" b="0" i="0">
              <a:latin typeface="Georgia" charset="0"/>
              <a:ea typeface="Georgia" charset="0"/>
              <a:cs typeface="Georgia" charset="0"/>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41584" y="1278376"/>
            <a:ext cx="1708832" cy="1313570"/>
          </a:xfrm>
          <a:prstGeom prst="rect">
            <a:avLst/>
          </a:prstGeom>
        </p:spPr>
      </p:pic>
    </p:spTree>
    <p:extLst>
      <p:ext uri="{BB962C8B-B14F-4D97-AF65-F5344CB8AC3E}">
        <p14:creationId xmlns:p14="http://schemas.microsoft.com/office/powerpoint/2010/main" val="37995398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Option 1">
    <p:spTree>
      <p:nvGrpSpPr>
        <p:cNvPr id="1" name=""/>
        <p:cNvGrpSpPr/>
        <p:nvPr/>
      </p:nvGrpSpPr>
      <p:grpSpPr>
        <a:xfrm>
          <a:off x="0" y="0"/>
          <a:ext cx="0" cy="0"/>
          <a:chOff x="0" y="0"/>
          <a:chExt cx="0" cy="0"/>
        </a:xfrm>
      </p:grpSpPr>
      <p:sp>
        <p:nvSpPr>
          <p:cNvPr id="16" name="Rectangle 15"/>
          <p:cNvSpPr/>
          <p:nvPr userDrawn="1"/>
        </p:nvSpPr>
        <p:spPr>
          <a:xfrm>
            <a:off x="0" y="0"/>
            <a:ext cx="1219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hasCustomPrompt="1"/>
          </p:nvPr>
        </p:nvSpPr>
        <p:spPr>
          <a:xfrm>
            <a:off x="1439862" y="2587664"/>
            <a:ext cx="9312275" cy="841336"/>
          </a:xfrm>
        </p:spPr>
        <p:txBody>
          <a:bodyPr>
            <a:normAutofit/>
          </a:bodyPr>
          <a:lstStyle>
            <a:lvl1pPr marL="0" indent="0" algn="ctr">
              <a:lnSpc>
                <a:spcPct val="100000"/>
              </a:lnSpc>
              <a:spcBef>
                <a:spcPts val="0"/>
              </a:spcBef>
              <a:buNone/>
              <a:defRPr sz="4800" b="1" i="0" baseline="0">
                <a:solidFill>
                  <a:schemeClr val="bg1"/>
                </a:solidFill>
                <a:latin typeface="Arial" charset="0"/>
                <a:ea typeface="Arial" charset="0"/>
                <a:cs typeface="Arial" charset="0"/>
              </a:defRPr>
            </a:lvl1pPr>
          </a:lstStyle>
          <a:p>
            <a:pPr lvl="0"/>
            <a:r>
              <a:rPr lang="en-US" sz="4800" b="1" i="0">
                <a:latin typeface="Arial" charset="0"/>
                <a:ea typeface="Arial" charset="0"/>
                <a:cs typeface="Arial" charset="0"/>
              </a:rPr>
              <a:t>Title 48–54 Pt Arial Bold</a:t>
            </a:r>
          </a:p>
        </p:txBody>
      </p:sp>
      <p:sp>
        <p:nvSpPr>
          <p:cNvPr id="7" name="Text Placeholder 6"/>
          <p:cNvSpPr>
            <a:spLocks noGrp="1"/>
          </p:cNvSpPr>
          <p:nvPr>
            <p:ph type="body" sz="quarter" idx="11" hasCustomPrompt="1"/>
          </p:nvPr>
        </p:nvSpPr>
        <p:spPr>
          <a:xfrm>
            <a:off x="1439863" y="3429000"/>
            <a:ext cx="9312275" cy="437990"/>
          </a:xfrm>
        </p:spPr>
        <p:txBody>
          <a:bodyPr>
            <a:normAutofit/>
          </a:bodyPr>
          <a:lstStyle>
            <a:lvl1pPr marL="0" indent="0" algn="ctr">
              <a:lnSpc>
                <a:spcPct val="100000"/>
              </a:lnSpc>
              <a:spcBef>
                <a:spcPts val="0"/>
              </a:spcBef>
              <a:buNone/>
              <a:defRPr sz="2000" b="0" i="0">
                <a:solidFill>
                  <a:schemeClr val="bg1"/>
                </a:solidFill>
                <a:latin typeface="Arial" charset="0"/>
                <a:ea typeface="Arial" charset="0"/>
                <a:cs typeface="Arial" charset="0"/>
              </a:defRPr>
            </a:lvl1pPr>
          </a:lstStyle>
          <a:p>
            <a:pPr lvl="0"/>
            <a:r>
              <a:rPr lang="en-US"/>
              <a:t>Secondary Title or Presenter’s Name 20–24 Pt Arial</a:t>
            </a:r>
          </a:p>
        </p:txBody>
      </p:sp>
    </p:spTree>
    <p:extLst>
      <p:ext uri="{BB962C8B-B14F-4D97-AF65-F5344CB8AC3E}">
        <p14:creationId xmlns:p14="http://schemas.microsoft.com/office/powerpoint/2010/main" val="2414803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Option 2">
    <p:spTree>
      <p:nvGrpSpPr>
        <p:cNvPr id="1" name=""/>
        <p:cNvGrpSpPr/>
        <p:nvPr/>
      </p:nvGrpSpPr>
      <p:grpSpPr>
        <a:xfrm>
          <a:off x="0" y="0"/>
          <a:ext cx="0" cy="0"/>
          <a:chOff x="0" y="0"/>
          <a:chExt cx="0" cy="0"/>
        </a:xfrm>
      </p:grpSpPr>
      <p:sp>
        <p:nvSpPr>
          <p:cNvPr id="6" name="Rectangle 5"/>
          <p:cNvSpPr/>
          <p:nvPr userDrawn="1"/>
        </p:nvSpPr>
        <p:spPr>
          <a:xfrm>
            <a:off x="0" y="0"/>
            <a:ext cx="457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grpSp>
        <p:nvGrpSpPr>
          <p:cNvPr id="8" name="Group 7"/>
          <p:cNvGrpSpPr/>
          <p:nvPr userDrawn="1"/>
        </p:nvGrpSpPr>
        <p:grpSpPr>
          <a:xfrm>
            <a:off x="85468" y="81079"/>
            <a:ext cx="4486532" cy="6695842"/>
            <a:chOff x="85468" y="81079"/>
            <a:chExt cx="4486532" cy="6695842"/>
          </a:xfrm>
        </p:grpSpPr>
        <p:cxnSp>
          <p:nvCxnSpPr>
            <p:cNvPr id="9" name="Straight Connector 8"/>
            <p:cNvCxnSpPr/>
            <p:nvPr/>
          </p:nvCxnSpPr>
          <p:spPr>
            <a:xfrm flipH="1">
              <a:off x="85468" y="81079"/>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5468" y="81079"/>
              <a:ext cx="0" cy="669584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5468" y="6776921"/>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7" name="Text Placeholder 28"/>
          <p:cNvSpPr>
            <a:spLocks noGrp="1"/>
          </p:cNvSpPr>
          <p:nvPr>
            <p:ph type="body" sz="quarter" idx="11" hasCustomPrompt="1"/>
          </p:nvPr>
        </p:nvSpPr>
        <p:spPr>
          <a:xfrm>
            <a:off x="669925" y="2925264"/>
            <a:ext cx="3328988" cy="698500"/>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Name or Secondary Title 20–24 Pt Arial</a:t>
            </a:r>
          </a:p>
        </p:txBody>
      </p:sp>
      <p:sp>
        <p:nvSpPr>
          <p:cNvPr id="28" name="Text Placeholder 16"/>
          <p:cNvSpPr>
            <a:spLocks noGrp="1"/>
          </p:cNvSpPr>
          <p:nvPr>
            <p:ph type="body" sz="quarter" idx="10" hasCustomPrompt="1"/>
          </p:nvPr>
        </p:nvSpPr>
        <p:spPr>
          <a:xfrm>
            <a:off x="670233" y="1552920"/>
            <a:ext cx="3328362" cy="1372344"/>
          </a:xfrm>
        </p:spPr>
        <p:txBody>
          <a:bodyPr>
            <a:normAutofit/>
          </a:bodyPr>
          <a:lstStyle>
            <a:lvl1pPr marL="0" indent="0">
              <a:lnSpc>
                <a:spcPct val="100000"/>
              </a:lnSpc>
              <a:spcBef>
                <a:spcPts val="0"/>
              </a:spcBef>
              <a:buNone/>
              <a:defRPr sz="4000" b="1" i="0" baseline="0">
                <a:solidFill>
                  <a:schemeClr val="bg1"/>
                </a:solidFill>
                <a:latin typeface="Arial" charset="0"/>
                <a:ea typeface="Arial" charset="0"/>
                <a:cs typeface="Arial" charset="0"/>
              </a:defRPr>
            </a:lvl1pPr>
          </a:lstStyle>
          <a:p>
            <a:pPr lvl="0"/>
            <a:r>
              <a:rPr lang="en-US" sz="4000" b="1" i="0">
                <a:latin typeface="Arial" charset="0"/>
                <a:ea typeface="Arial" charset="0"/>
                <a:cs typeface="Arial" charset="0"/>
              </a:rPr>
              <a:t>Title 36–44 Pt Arial Bold</a:t>
            </a:r>
            <a:endParaRPr lang="en-US"/>
          </a:p>
        </p:txBody>
      </p:sp>
      <p:sp>
        <p:nvSpPr>
          <p:cNvPr id="30" name="Picture Placeholder 29"/>
          <p:cNvSpPr>
            <a:spLocks noGrp="1"/>
          </p:cNvSpPr>
          <p:nvPr>
            <p:ph type="pic" sz="quarter" idx="12" hasCustomPrompt="1"/>
          </p:nvPr>
        </p:nvSpPr>
        <p:spPr>
          <a:xfrm>
            <a:off x="4572000" y="0"/>
            <a:ext cx="7620000" cy="6865938"/>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a:t>Click icon and select an image. Use the CROP tool under the PICTURE FORMAT tab to adjust.</a:t>
            </a:r>
          </a:p>
          <a:p>
            <a:endParaRPr lang="en-US"/>
          </a:p>
        </p:txBody>
      </p:sp>
    </p:spTree>
    <p:extLst>
      <p:ext uri="{BB962C8B-B14F-4D97-AF65-F5344CB8AC3E}">
        <p14:creationId xmlns:p14="http://schemas.microsoft.com/office/powerpoint/2010/main" val="33731116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Option 3">
    <p:spTree>
      <p:nvGrpSpPr>
        <p:cNvPr id="1" name=""/>
        <p:cNvGrpSpPr/>
        <p:nvPr/>
      </p:nvGrpSpPr>
      <p:grpSpPr>
        <a:xfrm>
          <a:off x="0" y="0"/>
          <a:ext cx="0" cy="0"/>
          <a:chOff x="0" y="0"/>
          <a:chExt cx="0" cy="0"/>
        </a:xfrm>
      </p:grpSpPr>
      <p:sp>
        <p:nvSpPr>
          <p:cNvPr id="12" name="Rectangle 11"/>
          <p:cNvSpPr/>
          <p:nvPr userDrawn="1"/>
        </p:nvSpPr>
        <p:spPr>
          <a:xfrm>
            <a:off x="0" y="5486400"/>
            <a:ext cx="12192000" cy="13796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cxnSp>
        <p:nvCxnSpPr>
          <p:cNvPr id="13" name="Straight Connector 12"/>
          <p:cNvCxnSpPr/>
          <p:nvPr userDrawn="1"/>
        </p:nvCxnSpPr>
        <p:spPr>
          <a:xfrm>
            <a:off x="85468" y="5486400"/>
            <a:ext cx="0" cy="12905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2106532" y="5486400"/>
            <a:ext cx="0" cy="12905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85469" y="6776921"/>
            <a:ext cx="12021063"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 Placeholder 16"/>
          <p:cNvSpPr>
            <a:spLocks noGrp="1"/>
          </p:cNvSpPr>
          <p:nvPr>
            <p:ph type="body" sz="quarter" idx="10" hasCustomPrompt="1"/>
          </p:nvPr>
        </p:nvSpPr>
        <p:spPr>
          <a:xfrm>
            <a:off x="670232" y="5613651"/>
            <a:ext cx="8604395" cy="625783"/>
          </a:xfrm>
        </p:spPr>
        <p:txBody>
          <a:bodyPr>
            <a:normAutofit/>
          </a:bodyPr>
          <a:lstStyle>
            <a:lvl1pPr marL="0" indent="0">
              <a:lnSpc>
                <a:spcPct val="100000"/>
              </a:lnSpc>
              <a:spcBef>
                <a:spcPts val="0"/>
              </a:spcBef>
              <a:buNone/>
              <a:defRPr sz="4000" b="1" i="0" baseline="0">
                <a:solidFill>
                  <a:schemeClr val="bg1"/>
                </a:solidFill>
                <a:latin typeface="Arial" charset="0"/>
                <a:ea typeface="Arial" charset="0"/>
                <a:cs typeface="Arial" charset="0"/>
              </a:defRPr>
            </a:lvl1pPr>
          </a:lstStyle>
          <a:p>
            <a:pPr lvl="0"/>
            <a:r>
              <a:rPr lang="en-US" sz="4000" b="1" i="0">
                <a:latin typeface="Arial" charset="0"/>
                <a:ea typeface="Arial" charset="0"/>
                <a:cs typeface="Arial" charset="0"/>
              </a:rPr>
              <a:t>Title 36–44 Pt Arial Bold</a:t>
            </a:r>
            <a:endParaRPr lang="en-US"/>
          </a:p>
        </p:txBody>
      </p:sp>
      <p:sp>
        <p:nvSpPr>
          <p:cNvPr id="18" name="Text Placeholder 28"/>
          <p:cNvSpPr>
            <a:spLocks noGrp="1"/>
          </p:cNvSpPr>
          <p:nvPr>
            <p:ph type="body" sz="quarter" idx="11" hasCustomPrompt="1"/>
          </p:nvPr>
        </p:nvSpPr>
        <p:spPr>
          <a:xfrm>
            <a:off x="670230" y="6239435"/>
            <a:ext cx="8604397" cy="368834"/>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Name or Secondary Title 20–24 Pt Arial</a:t>
            </a:r>
          </a:p>
        </p:txBody>
      </p:sp>
      <p:sp>
        <p:nvSpPr>
          <p:cNvPr id="3" name="Picture Placeholder 2"/>
          <p:cNvSpPr>
            <a:spLocks noGrp="1"/>
          </p:cNvSpPr>
          <p:nvPr>
            <p:ph type="pic" sz="quarter" idx="12" hasCustomPrompt="1"/>
          </p:nvPr>
        </p:nvSpPr>
        <p:spPr>
          <a:xfrm>
            <a:off x="0" y="0"/>
            <a:ext cx="12192000" cy="5486400"/>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a:t>Click icon and select an image. Use the CROP tool under the PICTURE FORMAT tab to adjust.</a:t>
            </a:r>
          </a:p>
          <a:p>
            <a:endParaRPr lang="en-US"/>
          </a:p>
        </p:txBody>
      </p:sp>
    </p:spTree>
    <p:extLst>
      <p:ext uri="{BB962C8B-B14F-4D97-AF65-F5344CB8AC3E}">
        <p14:creationId xmlns:p14="http://schemas.microsoft.com/office/powerpoint/2010/main" val="1569001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7" y="5949061"/>
            <a:ext cx="3552829" cy="1167880"/>
          </a:xfrm>
          <a:prstGeom prst="rect">
            <a:avLst/>
          </a:prstGeom>
        </p:spPr>
      </p:pic>
      <p:sp>
        <p:nvSpPr>
          <p:cNvPr id="11" name="Rectangle 10"/>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hasCustomPrompt="1"/>
          </p:nvPr>
        </p:nvSpPr>
        <p:spPr>
          <a:xfrm>
            <a:off x="931863" y="2226876"/>
            <a:ext cx="10328275" cy="908210"/>
          </a:xfrm>
        </p:spPr>
        <p:txBody>
          <a:bodyPr>
            <a:normAutofit/>
          </a:bodyPr>
          <a:lstStyle>
            <a:lvl1pPr marL="0" indent="0" algn="ctr">
              <a:lnSpc>
                <a:spcPct val="100000"/>
              </a:lnSpc>
              <a:spcBef>
                <a:spcPts val="0"/>
              </a:spcBef>
              <a:buNone/>
              <a:defRPr sz="4800" b="1" i="1" baseline="0">
                <a:solidFill>
                  <a:schemeClr val="tx1"/>
                </a:solidFill>
                <a:latin typeface="Arial" charset="0"/>
                <a:ea typeface="Arial" charset="0"/>
                <a:cs typeface="Arial" charset="0"/>
              </a:defRPr>
            </a:lvl1pPr>
          </a:lstStyle>
          <a:p>
            <a:pPr lvl="0"/>
            <a:r>
              <a:rPr lang="en-US" sz="4800" b="1" i="1">
                <a:latin typeface="Arial" charset="0"/>
                <a:ea typeface="Arial" charset="0"/>
                <a:cs typeface="Arial" charset="0"/>
              </a:rPr>
              <a:t>Thank you 48 Pt Arial Bold Italic.</a:t>
            </a:r>
            <a:endParaRPr lang="en-US"/>
          </a:p>
        </p:txBody>
      </p:sp>
      <p:sp>
        <p:nvSpPr>
          <p:cNvPr id="21" name="Text Placeholder 20"/>
          <p:cNvSpPr>
            <a:spLocks noGrp="1"/>
          </p:cNvSpPr>
          <p:nvPr>
            <p:ph type="body" sz="quarter" idx="11" hasCustomPrompt="1"/>
          </p:nvPr>
        </p:nvSpPr>
        <p:spPr>
          <a:xfrm>
            <a:off x="922338" y="3280295"/>
            <a:ext cx="10334625" cy="469900"/>
          </a:xfrm>
        </p:spPr>
        <p:txBody>
          <a:bodyPr>
            <a:normAutofit/>
          </a:bodyPr>
          <a:lstStyle>
            <a:lvl1pPr marL="0" indent="0" algn="ctr">
              <a:lnSpc>
                <a:spcPct val="100000"/>
              </a:lnSpc>
              <a:spcBef>
                <a:spcPts val="0"/>
              </a:spcBef>
              <a:buNone/>
              <a:defRPr sz="2000" b="0" i="1" baseline="0">
                <a:latin typeface="Arial" charset="0"/>
                <a:ea typeface="Arial" charset="0"/>
                <a:cs typeface="Arial" charset="0"/>
              </a:defRPr>
            </a:lvl1pPr>
          </a:lstStyle>
          <a:p>
            <a:pPr lvl="0"/>
            <a:r>
              <a:rPr lang="en-US" sz="2000" b="0" i="1">
                <a:latin typeface="Arial" charset="0"/>
                <a:ea typeface="Arial" charset="0"/>
                <a:cs typeface="Arial" charset="0"/>
              </a:rPr>
              <a:t>Questions? OR Contact Information OR Closing Statement 20 Pt Arial Italic</a:t>
            </a:r>
            <a:endParaRPr lang="en-US"/>
          </a:p>
        </p:txBody>
      </p:sp>
    </p:spTree>
    <p:extLst>
      <p:ext uri="{BB962C8B-B14F-4D97-AF65-F5344CB8AC3E}">
        <p14:creationId xmlns:p14="http://schemas.microsoft.com/office/powerpoint/2010/main" val="24140156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UGA">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10"/>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2427689" y="3094738"/>
            <a:ext cx="7336623" cy="181588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tx1"/>
                </a:solidFill>
                <a:latin typeface="Georgia" charset="0"/>
                <a:ea typeface="Georgia" charset="0"/>
                <a:cs typeface="Georgia" charset="0"/>
              </a:rPr>
              <a:t>Chartered by the state of Georgia in 1785, the University of Georgia is the birthplace of public higher education in America — launching our nation’s great tradition of world-class public education. What began as a commitment to inspire the next generation grows stronger today through global research, hands-on learning and extensive outreach. A top value in public higher education, Georgia’s flagship university thrives in a community that combines a culture-rich college town with a strong economic center.</a:t>
            </a:r>
            <a:endParaRPr lang="en-US" sz="1600" b="0" i="0">
              <a:latin typeface="Georgia" charset="0"/>
              <a:ea typeface="Georgia" charset="0"/>
              <a:cs typeface="Georgia" charset="0"/>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41584" y="1278376"/>
            <a:ext cx="1708832" cy="1313570"/>
          </a:xfrm>
          <a:prstGeom prst="rect">
            <a:avLst/>
          </a:prstGeom>
        </p:spPr>
      </p:pic>
    </p:spTree>
    <p:extLst>
      <p:ext uri="{BB962C8B-B14F-4D97-AF65-F5344CB8AC3E}">
        <p14:creationId xmlns:p14="http://schemas.microsoft.com/office/powerpoint/2010/main" val="35026070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6" name="Rectangle 5"/>
          <p:cNvSpPr/>
          <p:nvPr userDrawn="1"/>
        </p:nvSpPr>
        <p:spPr>
          <a:xfrm>
            <a:off x="0" y="0"/>
            <a:ext cx="1219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9" name="Picture 8"/>
          <p:cNvPicPr>
            <a:picLocks noChangeAspect="1"/>
          </p:cNvPicPr>
          <p:nvPr userDrawn="1"/>
        </p:nvPicPr>
        <p:blipFill>
          <a:blip r:embed="rId2"/>
          <a:stretch>
            <a:fillRect/>
          </a:stretch>
        </p:blipFill>
        <p:spPr>
          <a:xfrm>
            <a:off x="0" y="-1813276"/>
            <a:ext cx="2607471" cy="3788709"/>
          </a:xfrm>
          <a:prstGeom prst="rect">
            <a:avLst/>
          </a:prstGeom>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91867" y="5779826"/>
            <a:ext cx="2410647" cy="792424"/>
          </a:xfrm>
          <a:prstGeom prst="rect">
            <a:avLst/>
          </a:prstGeom>
        </p:spPr>
      </p:pic>
      <p:sp>
        <p:nvSpPr>
          <p:cNvPr id="11" name="Rectangle 10"/>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hasCustomPrompt="1"/>
          </p:nvPr>
        </p:nvSpPr>
        <p:spPr>
          <a:xfrm>
            <a:off x="1201738" y="2009415"/>
            <a:ext cx="9788525" cy="1228654"/>
          </a:xfrm>
        </p:spPr>
        <p:txBody>
          <a:bodyPr>
            <a:normAutofit/>
          </a:bodyPr>
          <a:lstStyle>
            <a:lvl1pPr marL="0" indent="0" algn="ctr">
              <a:lnSpc>
                <a:spcPct val="100000"/>
              </a:lnSpc>
              <a:spcBef>
                <a:spcPts val="0"/>
              </a:spcBef>
              <a:buFont typeface="Arial" charset="0"/>
              <a:buNone/>
              <a:defRPr sz="6600" b="1" i="0" baseline="0">
                <a:solidFill>
                  <a:schemeClr val="bg1"/>
                </a:solidFill>
                <a:latin typeface="Arial" charset="0"/>
                <a:ea typeface="Arial" charset="0"/>
                <a:cs typeface="Arial" charset="0"/>
              </a:defRPr>
            </a:lvl1pPr>
            <a:lvl2pPr>
              <a:defRPr b="1" i="0">
                <a:latin typeface="Arial" charset="0"/>
                <a:ea typeface="Arial" charset="0"/>
                <a:cs typeface="Arial" charset="0"/>
              </a:defRPr>
            </a:lvl2pPr>
            <a:lvl3pPr>
              <a:defRPr b="1" i="0">
                <a:latin typeface="Arial" charset="0"/>
                <a:ea typeface="Arial" charset="0"/>
                <a:cs typeface="Arial" charset="0"/>
              </a:defRPr>
            </a:lvl3pPr>
            <a:lvl4pPr>
              <a:defRPr b="1" i="0">
                <a:latin typeface="Arial" charset="0"/>
                <a:ea typeface="Arial" charset="0"/>
                <a:cs typeface="Arial" charset="0"/>
              </a:defRPr>
            </a:lvl4pPr>
            <a:lvl5pPr>
              <a:defRPr b="1" i="0">
                <a:latin typeface="Arial" charset="0"/>
                <a:ea typeface="Arial" charset="0"/>
                <a:cs typeface="Arial" charset="0"/>
              </a:defRPr>
            </a:lvl5pPr>
          </a:lstStyle>
          <a:p>
            <a:pPr lvl="0"/>
            <a:r>
              <a:rPr lang="en-US" sz="6600"/>
              <a:t>Title 60–72 Pt Arial Bold</a:t>
            </a:r>
            <a:endParaRPr lang="en-US"/>
          </a:p>
        </p:txBody>
      </p:sp>
      <p:sp>
        <p:nvSpPr>
          <p:cNvPr id="5" name="Text Placeholder 4"/>
          <p:cNvSpPr>
            <a:spLocks noGrp="1"/>
          </p:cNvSpPr>
          <p:nvPr>
            <p:ph type="body" sz="quarter" idx="11" hasCustomPrompt="1"/>
          </p:nvPr>
        </p:nvSpPr>
        <p:spPr>
          <a:xfrm>
            <a:off x="1201738" y="4278498"/>
            <a:ext cx="9788525" cy="439278"/>
          </a:xfrm>
        </p:spPr>
        <p:txBody>
          <a:bodyPr>
            <a:normAutofit/>
          </a:bodyPr>
          <a:lstStyle>
            <a:lvl1pPr marL="0" indent="0" algn="ctr">
              <a:lnSpc>
                <a:spcPct val="100000"/>
              </a:lnSpc>
              <a:spcBef>
                <a:spcPts val="0"/>
              </a:spcBef>
              <a:buNone/>
              <a:defRPr sz="2000" b="0" i="1" baseline="0">
                <a:solidFill>
                  <a:schemeClr val="bg1"/>
                </a:solidFill>
                <a:latin typeface="Arial" charset="0"/>
                <a:ea typeface="Arial" charset="0"/>
                <a:cs typeface="Arial" charset="0"/>
              </a:defRPr>
            </a:lvl1pPr>
          </a:lstStyle>
          <a:p>
            <a:pPr lvl="0"/>
            <a:r>
              <a:rPr lang="en-US" sz="2000" b="0" i="1">
                <a:latin typeface="Arial" charset="0"/>
                <a:ea typeface="Arial" charset="0"/>
                <a:cs typeface="Arial" charset="0"/>
              </a:rPr>
              <a:t>Presenter’s Name 20–24 Pt Arial Italic</a:t>
            </a:r>
            <a:endParaRPr lang="en-US"/>
          </a:p>
        </p:txBody>
      </p:sp>
      <p:sp>
        <p:nvSpPr>
          <p:cNvPr id="8" name="Text Placeholder 7"/>
          <p:cNvSpPr>
            <a:spLocks noGrp="1"/>
          </p:cNvSpPr>
          <p:nvPr>
            <p:ph type="body" sz="quarter" idx="12" hasCustomPrompt="1"/>
          </p:nvPr>
        </p:nvSpPr>
        <p:spPr>
          <a:xfrm>
            <a:off x="1201738" y="3238069"/>
            <a:ext cx="9788525" cy="579438"/>
          </a:xfrm>
        </p:spPr>
        <p:txBody>
          <a:bodyPr/>
          <a:lstStyle>
            <a:lvl1pPr marL="0" indent="0" algn="ctr">
              <a:lnSpc>
                <a:spcPct val="100000"/>
              </a:lnSpc>
              <a:spcBef>
                <a:spcPts val="0"/>
              </a:spcBef>
              <a:buNone/>
              <a:defRPr b="0" i="0">
                <a:solidFill>
                  <a:schemeClr val="bg1"/>
                </a:solidFill>
                <a:latin typeface="Arial" charset="0"/>
                <a:ea typeface="Arial" charset="0"/>
                <a:cs typeface="Arial" charset="0"/>
              </a:defRPr>
            </a:lvl1pPr>
          </a:lstStyle>
          <a:p>
            <a:pPr lvl="0"/>
            <a:r>
              <a:rPr lang="en-US" b="0" i="0">
                <a:latin typeface="Arial" charset="0"/>
                <a:ea typeface="Arial" charset="0"/>
                <a:cs typeface="Arial" charset="0"/>
              </a:rPr>
              <a:t>Presenter’s Name or Secondary Title 24–32 Pt Arial</a:t>
            </a:r>
            <a:endParaRPr lang="en-US"/>
          </a:p>
        </p:txBody>
      </p:sp>
    </p:spTree>
    <p:extLst>
      <p:ext uri="{BB962C8B-B14F-4D97-AF65-F5344CB8AC3E}">
        <p14:creationId xmlns:p14="http://schemas.microsoft.com/office/powerpoint/2010/main" val="18302545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sp>
        <p:nvSpPr>
          <p:cNvPr id="26" name="Rectangle 25"/>
          <p:cNvSpPr/>
          <p:nvPr userDrawn="1"/>
        </p:nvSpPr>
        <p:spPr>
          <a:xfrm>
            <a:off x="0" y="0"/>
            <a:ext cx="457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grpSp>
        <p:nvGrpSpPr>
          <p:cNvPr id="19" name="Group 18"/>
          <p:cNvGrpSpPr/>
          <p:nvPr userDrawn="1"/>
        </p:nvGrpSpPr>
        <p:grpSpPr>
          <a:xfrm>
            <a:off x="85468" y="81079"/>
            <a:ext cx="4483743" cy="6695842"/>
            <a:chOff x="85468" y="81079"/>
            <a:chExt cx="4486532" cy="6695842"/>
          </a:xfrm>
        </p:grpSpPr>
        <p:cxnSp>
          <p:nvCxnSpPr>
            <p:cNvPr id="20" name="Straight Connector 19"/>
            <p:cNvCxnSpPr/>
            <p:nvPr/>
          </p:nvCxnSpPr>
          <p:spPr>
            <a:xfrm flipH="1">
              <a:off x="85468" y="81079"/>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5468" y="81079"/>
              <a:ext cx="0" cy="669584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5468" y="6776921"/>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30496"/>
            <a:ext cx="2053177" cy="2983308"/>
          </a:xfrm>
          <a:prstGeom prst="rect">
            <a:avLst/>
          </a:prstGeom>
        </p:spPr>
      </p:pic>
      <p:pic>
        <p:nvPicPr>
          <p:cNvPr id="25" name="Picture 2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2747" y="5948874"/>
            <a:ext cx="2410647" cy="792424"/>
          </a:xfrm>
          <a:prstGeom prst="rect">
            <a:avLst/>
          </a:prstGeom>
        </p:spPr>
      </p:pic>
      <p:sp>
        <p:nvSpPr>
          <p:cNvPr id="34" name="Text Placeholder 33"/>
          <p:cNvSpPr>
            <a:spLocks noGrp="1"/>
          </p:cNvSpPr>
          <p:nvPr>
            <p:ph type="body" sz="quarter" idx="12" hasCustomPrompt="1"/>
          </p:nvPr>
        </p:nvSpPr>
        <p:spPr>
          <a:xfrm>
            <a:off x="677609" y="4392510"/>
            <a:ext cx="3328988" cy="717372"/>
          </a:xfrm>
        </p:spPr>
        <p:txBody>
          <a:bodyPr>
            <a:normAutofit/>
          </a:bodyPr>
          <a:lstStyle>
            <a:lvl1pPr marL="0" indent="0">
              <a:lnSpc>
                <a:spcPct val="100000"/>
              </a:lnSpc>
              <a:spcBef>
                <a:spcPts val="0"/>
              </a:spcBef>
              <a:buNone/>
              <a:defRPr sz="2000" b="0" i="1">
                <a:solidFill>
                  <a:schemeClr val="bg1"/>
                </a:solidFill>
                <a:latin typeface="Arial" charset="0"/>
                <a:ea typeface="Arial" charset="0"/>
                <a:cs typeface="Arial" charset="0"/>
              </a:defRPr>
            </a:lvl1pPr>
          </a:lstStyle>
          <a:p>
            <a:pPr lvl="0"/>
            <a:r>
              <a:rPr lang="en-US" sz="2000" b="0" i="1">
                <a:latin typeface="Arial" charset="0"/>
                <a:ea typeface="Arial" charset="0"/>
                <a:cs typeface="Arial" charset="0"/>
              </a:rPr>
              <a:t>Presenter’s Name 20 Pt Arial Italic</a:t>
            </a:r>
            <a:endParaRPr lang="en-US"/>
          </a:p>
        </p:txBody>
      </p:sp>
      <p:sp>
        <p:nvSpPr>
          <p:cNvPr id="37" name="Picture Placeholder 36"/>
          <p:cNvSpPr>
            <a:spLocks noGrp="1"/>
          </p:cNvSpPr>
          <p:nvPr>
            <p:ph type="pic" sz="quarter" idx="13" hasCustomPrompt="1"/>
          </p:nvPr>
        </p:nvSpPr>
        <p:spPr>
          <a:xfrm>
            <a:off x="4568825" y="0"/>
            <a:ext cx="7623175" cy="6865938"/>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atin typeface="Arial" charset="0"/>
                <a:ea typeface="Arial" charset="0"/>
                <a:cs typeface="Arial" charset="0"/>
              </a:defRPr>
            </a:lvl1pPr>
          </a:lstStyle>
          <a:p>
            <a:r>
              <a:rPr lang="en-US"/>
              <a:t>Click icon and select an image. Use the CROP tool under the PICTURE FORMAT tab to adjust.</a:t>
            </a:r>
          </a:p>
          <a:p>
            <a:endParaRPr lang="en-US"/>
          </a:p>
        </p:txBody>
      </p:sp>
      <p:sp>
        <p:nvSpPr>
          <p:cNvPr id="13" name="Text Placeholder 28"/>
          <p:cNvSpPr>
            <a:spLocks noGrp="1"/>
          </p:cNvSpPr>
          <p:nvPr>
            <p:ph type="body" sz="quarter" idx="14" hasCustomPrompt="1"/>
          </p:nvPr>
        </p:nvSpPr>
        <p:spPr>
          <a:xfrm>
            <a:off x="677609" y="3009788"/>
            <a:ext cx="3328988" cy="698500"/>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Name or Secondary Title 20–24 Pt Arial</a:t>
            </a:r>
          </a:p>
        </p:txBody>
      </p:sp>
      <p:sp>
        <p:nvSpPr>
          <p:cNvPr id="14" name="Text Placeholder 16"/>
          <p:cNvSpPr>
            <a:spLocks noGrp="1"/>
          </p:cNvSpPr>
          <p:nvPr>
            <p:ph type="body" sz="quarter" idx="15" hasCustomPrompt="1"/>
          </p:nvPr>
        </p:nvSpPr>
        <p:spPr>
          <a:xfrm>
            <a:off x="677917" y="1637444"/>
            <a:ext cx="3328362" cy="1372344"/>
          </a:xfrm>
        </p:spPr>
        <p:txBody>
          <a:bodyPr>
            <a:normAutofit/>
          </a:bodyPr>
          <a:lstStyle>
            <a:lvl1pPr marL="0" indent="0">
              <a:lnSpc>
                <a:spcPct val="100000"/>
              </a:lnSpc>
              <a:spcBef>
                <a:spcPts val="0"/>
              </a:spcBef>
              <a:buNone/>
              <a:defRPr sz="4000" b="1" i="0" baseline="0">
                <a:solidFill>
                  <a:schemeClr val="bg1"/>
                </a:solidFill>
                <a:latin typeface="Arial" charset="0"/>
                <a:ea typeface="Arial" charset="0"/>
                <a:cs typeface="Arial" charset="0"/>
              </a:defRPr>
            </a:lvl1pPr>
          </a:lstStyle>
          <a:p>
            <a:pPr lvl="0"/>
            <a:r>
              <a:rPr lang="en-US" sz="4000" b="1" i="0">
                <a:latin typeface="Arial" charset="0"/>
                <a:ea typeface="Arial" charset="0"/>
                <a:cs typeface="Arial" charset="0"/>
              </a:rPr>
              <a:t>Title 36–44 Pt Arial Bold</a:t>
            </a:r>
            <a:endParaRPr lang="en-US"/>
          </a:p>
        </p:txBody>
      </p:sp>
    </p:spTree>
    <p:extLst>
      <p:ext uri="{BB962C8B-B14F-4D97-AF65-F5344CB8AC3E}">
        <p14:creationId xmlns:p14="http://schemas.microsoft.com/office/powerpoint/2010/main" val="26068559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sp>
        <p:nvSpPr>
          <p:cNvPr id="41" name="Rectangle 40"/>
          <p:cNvSpPr/>
          <p:nvPr userDrawn="1"/>
        </p:nvSpPr>
        <p:spPr>
          <a:xfrm>
            <a:off x="0" y="4800600"/>
            <a:ext cx="12192000" cy="20654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42" name="Picture 4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801701"/>
            <a:ext cx="676195" cy="705694"/>
          </a:xfrm>
          <a:prstGeom prst="rect">
            <a:avLst/>
          </a:prstGeom>
        </p:spPr>
      </p:pic>
      <p:pic>
        <p:nvPicPr>
          <p:cNvPr id="43" name="Picture 4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9615" y="5948874"/>
            <a:ext cx="2410647" cy="792424"/>
          </a:xfrm>
          <a:prstGeom prst="rect">
            <a:avLst/>
          </a:prstGeom>
        </p:spPr>
      </p:pic>
      <p:cxnSp>
        <p:nvCxnSpPr>
          <p:cNvPr id="38" name="Straight Connector 37"/>
          <p:cNvCxnSpPr/>
          <p:nvPr userDrawn="1"/>
        </p:nvCxnSpPr>
        <p:spPr>
          <a:xfrm>
            <a:off x="85468" y="4800600"/>
            <a:ext cx="0" cy="19763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2106532" y="4800600"/>
            <a:ext cx="0" cy="19763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flipH="1">
            <a:off x="85469" y="6776921"/>
            <a:ext cx="12021063"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Text Placeholder 52"/>
          <p:cNvSpPr>
            <a:spLocks noGrp="1"/>
          </p:cNvSpPr>
          <p:nvPr>
            <p:ph type="body" sz="quarter" idx="12" hasCustomPrompt="1"/>
          </p:nvPr>
        </p:nvSpPr>
        <p:spPr>
          <a:xfrm>
            <a:off x="670230" y="6186421"/>
            <a:ext cx="8683625" cy="398463"/>
          </a:xfrm>
        </p:spPr>
        <p:txBody>
          <a:bodyPr>
            <a:normAutofit/>
          </a:bodyPr>
          <a:lstStyle>
            <a:lvl1pPr marL="0" indent="0">
              <a:lnSpc>
                <a:spcPct val="100000"/>
              </a:lnSpc>
              <a:spcBef>
                <a:spcPts val="0"/>
              </a:spcBef>
              <a:buNone/>
              <a:defRPr sz="2000" b="0" i="1">
                <a:solidFill>
                  <a:schemeClr val="bg1"/>
                </a:solidFill>
                <a:latin typeface="Arial" charset="0"/>
                <a:ea typeface="Arial" charset="0"/>
                <a:cs typeface="Arial" charset="0"/>
              </a:defRPr>
            </a:lvl1pPr>
          </a:lstStyle>
          <a:p>
            <a:pPr lvl="0"/>
            <a:r>
              <a:rPr lang="en-US" sz="2000" b="0" i="1">
                <a:latin typeface="Arial" charset="0"/>
                <a:ea typeface="Arial" charset="0"/>
                <a:cs typeface="Arial" charset="0"/>
              </a:rPr>
              <a:t>Presenter’s Name 20 Pt Arial Italic</a:t>
            </a:r>
            <a:endParaRPr lang="en-US"/>
          </a:p>
        </p:txBody>
      </p:sp>
      <p:sp>
        <p:nvSpPr>
          <p:cNvPr id="56" name="Picture Placeholder 55"/>
          <p:cNvSpPr>
            <a:spLocks noGrp="1"/>
          </p:cNvSpPr>
          <p:nvPr>
            <p:ph type="pic" sz="quarter" idx="13" hasCustomPrompt="1"/>
          </p:nvPr>
        </p:nvSpPr>
        <p:spPr>
          <a:xfrm>
            <a:off x="0" y="0"/>
            <a:ext cx="12192000" cy="4800600"/>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a:t>Click icon and select an image. Use the CROP tool under the PICTURE FORMAT tab to adjust.</a:t>
            </a:r>
          </a:p>
          <a:p>
            <a:endParaRPr lang="en-US"/>
          </a:p>
        </p:txBody>
      </p:sp>
      <p:sp>
        <p:nvSpPr>
          <p:cNvPr id="12" name="Text Placeholder 16"/>
          <p:cNvSpPr>
            <a:spLocks noGrp="1"/>
          </p:cNvSpPr>
          <p:nvPr>
            <p:ph type="body" sz="quarter" idx="14" hasCustomPrompt="1"/>
          </p:nvPr>
        </p:nvSpPr>
        <p:spPr>
          <a:xfrm>
            <a:off x="670232" y="4967311"/>
            <a:ext cx="8604395" cy="625783"/>
          </a:xfrm>
        </p:spPr>
        <p:txBody>
          <a:bodyPr>
            <a:normAutofit/>
          </a:bodyPr>
          <a:lstStyle>
            <a:lvl1pPr marL="0" indent="0">
              <a:lnSpc>
                <a:spcPct val="100000"/>
              </a:lnSpc>
              <a:spcBef>
                <a:spcPts val="0"/>
              </a:spcBef>
              <a:buNone/>
              <a:defRPr sz="4000" b="1" i="0" baseline="0">
                <a:solidFill>
                  <a:schemeClr val="bg1"/>
                </a:solidFill>
                <a:latin typeface="Arial" charset="0"/>
                <a:ea typeface="Arial" charset="0"/>
                <a:cs typeface="Arial" charset="0"/>
              </a:defRPr>
            </a:lvl1pPr>
          </a:lstStyle>
          <a:p>
            <a:pPr lvl="0"/>
            <a:r>
              <a:rPr lang="en-US" sz="4000" b="1" i="0">
                <a:latin typeface="Arial" charset="0"/>
                <a:ea typeface="Arial" charset="0"/>
                <a:cs typeface="Arial" charset="0"/>
              </a:rPr>
              <a:t>Title 36–44 Pt Arial Bold</a:t>
            </a:r>
            <a:endParaRPr lang="en-US"/>
          </a:p>
        </p:txBody>
      </p:sp>
      <p:sp>
        <p:nvSpPr>
          <p:cNvPr id="13" name="Text Placeholder 28"/>
          <p:cNvSpPr>
            <a:spLocks noGrp="1"/>
          </p:cNvSpPr>
          <p:nvPr>
            <p:ph type="body" sz="quarter" idx="15" hasCustomPrompt="1"/>
          </p:nvPr>
        </p:nvSpPr>
        <p:spPr>
          <a:xfrm>
            <a:off x="670230" y="5593095"/>
            <a:ext cx="8604397" cy="368834"/>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Presenter’s Name or Secondary Title 20–24 Pt Arial</a:t>
            </a:r>
          </a:p>
        </p:txBody>
      </p:sp>
    </p:spTree>
    <p:extLst>
      <p:ext uri="{BB962C8B-B14F-4D97-AF65-F5344CB8AC3E}">
        <p14:creationId xmlns:p14="http://schemas.microsoft.com/office/powerpoint/2010/main" val="1699753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7" y="5949061"/>
            <a:ext cx="3552829" cy="1167880"/>
          </a:xfrm>
          <a:prstGeom prst="rect">
            <a:avLst/>
          </a:prstGeom>
        </p:spPr>
      </p:pic>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6454" y="-165260"/>
            <a:ext cx="471091" cy="684505"/>
          </a:xfrm>
          <a:prstGeom prst="rect">
            <a:avLst/>
          </a:prstGeom>
        </p:spPr>
      </p:pic>
      <p:sp>
        <p:nvSpPr>
          <p:cNvPr id="3" name="Text Placeholder 2"/>
          <p:cNvSpPr>
            <a:spLocks noGrp="1"/>
          </p:cNvSpPr>
          <p:nvPr>
            <p:ph type="body" sz="quarter" idx="10" hasCustomPrompt="1"/>
          </p:nvPr>
        </p:nvSpPr>
        <p:spPr>
          <a:xfrm>
            <a:off x="675635" y="545315"/>
            <a:ext cx="10819679" cy="753287"/>
          </a:xfrm>
        </p:spPr>
        <p:txBody>
          <a:bodyPr>
            <a:normAutofit/>
          </a:bodyPr>
          <a:lstStyle>
            <a:lvl1pPr marL="0" indent="0">
              <a:lnSpc>
                <a:spcPct val="100000"/>
              </a:lnSpc>
              <a:spcBef>
                <a:spcPts val="0"/>
              </a:spcBef>
              <a:buNone/>
              <a:defRPr sz="3600" b="1" i="0" u="sng" baseline="0">
                <a:solidFill>
                  <a:schemeClr val="tx1"/>
                </a:solidFill>
                <a:latin typeface="Arial" charset="0"/>
                <a:ea typeface="Arial" charset="0"/>
                <a:cs typeface="Arial" charset="0"/>
              </a:defRPr>
            </a:lvl1pPr>
          </a:lstStyle>
          <a:p>
            <a:pPr lvl="0"/>
            <a:r>
              <a:rPr lang="en-US" sz="3600" b="1" i="0" u="sng">
                <a:latin typeface="Arial" charset="0"/>
                <a:ea typeface="Arial" charset="0"/>
                <a:cs typeface="Arial" charset="0"/>
              </a:rPr>
              <a:t>Header 28–40 Pt Arial Bold, Underlined</a:t>
            </a:r>
          </a:p>
        </p:txBody>
      </p:sp>
      <p:sp>
        <p:nvSpPr>
          <p:cNvPr id="5" name="Media Placeholder 4"/>
          <p:cNvSpPr>
            <a:spLocks noGrp="1"/>
          </p:cNvSpPr>
          <p:nvPr>
            <p:ph type="media" sz="quarter" idx="11"/>
          </p:nvPr>
        </p:nvSpPr>
        <p:spPr>
          <a:xfrm>
            <a:off x="2438400" y="1521741"/>
            <a:ext cx="7315200" cy="4114800"/>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sz="1800"/>
              <a:t>Click icon to add media</a:t>
            </a:r>
            <a:endParaRPr lang="en-US"/>
          </a:p>
        </p:txBody>
      </p:sp>
      <p:sp>
        <p:nvSpPr>
          <p:cNvPr id="10"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9" name="Text Placeholder 8"/>
          <p:cNvSpPr>
            <a:spLocks noGrp="1"/>
          </p:cNvSpPr>
          <p:nvPr>
            <p:ph type="body" sz="quarter" idx="12"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spTree>
    <p:extLst>
      <p:ext uri="{BB962C8B-B14F-4D97-AF65-F5344CB8AC3E}">
        <p14:creationId xmlns:p14="http://schemas.microsoft.com/office/powerpoint/2010/main" val="11126637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guide id="29" orient="horz" pos="412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7" y="5949061"/>
            <a:ext cx="3552829" cy="1167880"/>
          </a:xfrm>
          <a:prstGeom prst="rect">
            <a:avLst/>
          </a:prstGeom>
        </p:spPr>
      </p:pic>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6454" y="-165260"/>
            <a:ext cx="471091" cy="684505"/>
          </a:xfrm>
          <a:prstGeom prst="rect">
            <a:avLst/>
          </a:prstGeom>
        </p:spPr>
      </p:pic>
      <p:sp>
        <p:nvSpPr>
          <p:cNvPr id="2" name="TextBox 1"/>
          <p:cNvSpPr txBox="1"/>
          <p:nvPr userDrawn="1"/>
        </p:nvSpPr>
        <p:spPr>
          <a:xfrm>
            <a:off x="675635" y="545315"/>
            <a:ext cx="2044513" cy="646331"/>
          </a:xfrm>
          <a:prstGeom prst="rect">
            <a:avLst/>
          </a:prstGeom>
          <a:noFill/>
        </p:spPr>
        <p:txBody>
          <a:bodyPr wrap="square" rtlCol="0">
            <a:spAutoFit/>
          </a:bodyPr>
          <a:lstStyle/>
          <a:p>
            <a:pPr>
              <a:lnSpc>
                <a:spcPct val="100000"/>
              </a:lnSpc>
            </a:pPr>
            <a:r>
              <a:rPr lang="en-US" sz="3600" b="1" i="0" u="sng">
                <a:latin typeface="Arial" charset="0"/>
                <a:ea typeface="Arial" charset="0"/>
                <a:cs typeface="Arial" charset="0"/>
              </a:rPr>
              <a:t>Agenda</a:t>
            </a:r>
          </a:p>
        </p:txBody>
      </p:sp>
      <p:sp>
        <p:nvSpPr>
          <p:cNvPr id="8" name="Text Placeholder 7"/>
          <p:cNvSpPr>
            <a:spLocks noGrp="1"/>
          </p:cNvSpPr>
          <p:nvPr>
            <p:ph type="body" sz="quarter" idx="10" hasCustomPrompt="1"/>
          </p:nvPr>
        </p:nvSpPr>
        <p:spPr>
          <a:xfrm>
            <a:off x="664909" y="1346286"/>
            <a:ext cx="10910887" cy="4518025"/>
          </a:xfrm>
        </p:spPr>
        <p:txBody>
          <a:bodyPr>
            <a:normAutofit/>
          </a:bodyPr>
          <a:lstStyle>
            <a:lvl1pPr marL="0" indent="-228600">
              <a:lnSpc>
                <a:spcPct val="100000"/>
              </a:lnSpc>
              <a:spcBef>
                <a:spcPts val="0"/>
              </a:spcBef>
              <a:buFont typeface="Arial" charset="0"/>
              <a:buChar char="•"/>
              <a:defRPr sz="2000" b="1" i="0" baseline="0">
                <a:latin typeface="Arial" charset="0"/>
                <a:ea typeface="Arial" charset="0"/>
                <a:cs typeface="Arial" charset="0"/>
              </a:defRPr>
            </a:lvl1pPr>
            <a:lvl2pPr marL="0">
              <a:lnSpc>
                <a:spcPct val="100000"/>
              </a:lnSpc>
              <a:spcBef>
                <a:spcPts val="0"/>
              </a:spcBef>
              <a:defRPr sz="2000" b="0" baseline="0"/>
            </a:lvl2pPr>
            <a:lvl3pPr marL="914400">
              <a:lnSpc>
                <a:spcPct val="100000"/>
              </a:lnSpc>
              <a:defRPr/>
            </a:lvl3pPr>
          </a:lstStyle>
          <a:p>
            <a:pPr lvl="0"/>
            <a:r>
              <a:rPr lang="en-US" b="1"/>
              <a:t>Agenda Topic 1 20 Pt Arial Bold</a:t>
            </a:r>
          </a:p>
          <a:p>
            <a:pPr lvl="2"/>
            <a:r>
              <a:rPr lang="en-US" sz="1600" b="0"/>
              <a:t>Presenter or Sub-Topic 16 Pt Arial</a:t>
            </a:r>
            <a:endParaRPr lang="en-US" b="1"/>
          </a:p>
          <a:p>
            <a:pPr lvl="1"/>
            <a:endParaRPr lang="en-US"/>
          </a:p>
        </p:txBody>
      </p:sp>
      <p:sp>
        <p:nvSpPr>
          <p:cNvPr id="9"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10" name="Text Placeholder 8"/>
          <p:cNvSpPr>
            <a:spLocks noGrp="1"/>
          </p:cNvSpPr>
          <p:nvPr>
            <p:ph type="body" sz="quarter" idx="12"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spTree>
    <p:extLst>
      <p:ext uri="{BB962C8B-B14F-4D97-AF65-F5344CB8AC3E}">
        <p14:creationId xmlns:p14="http://schemas.microsoft.com/office/powerpoint/2010/main" val="32459983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6" name="Rectangle 5"/>
          <p:cNvSpPr/>
          <p:nvPr userDrawn="1"/>
        </p:nvSpPr>
        <p:spPr>
          <a:xfrm>
            <a:off x="0" y="0"/>
            <a:ext cx="1219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9" name="Picture 8"/>
          <p:cNvPicPr>
            <a:picLocks noChangeAspect="1"/>
          </p:cNvPicPr>
          <p:nvPr userDrawn="1"/>
        </p:nvPicPr>
        <p:blipFill>
          <a:blip r:embed="rId2"/>
          <a:stretch>
            <a:fillRect/>
          </a:stretch>
        </p:blipFill>
        <p:spPr>
          <a:xfrm>
            <a:off x="0" y="-1813276"/>
            <a:ext cx="2607471" cy="3788709"/>
          </a:xfrm>
          <a:prstGeom prst="rect">
            <a:avLst/>
          </a:prstGeom>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91867" y="5779826"/>
            <a:ext cx="2410647" cy="792424"/>
          </a:xfrm>
          <a:prstGeom prst="rect">
            <a:avLst/>
          </a:prstGeom>
        </p:spPr>
      </p:pic>
      <p:sp>
        <p:nvSpPr>
          <p:cNvPr id="11" name="Rectangle 10"/>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hasCustomPrompt="1"/>
          </p:nvPr>
        </p:nvSpPr>
        <p:spPr>
          <a:xfrm>
            <a:off x="1201738" y="2009415"/>
            <a:ext cx="9788525" cy="1228654"/>
          </a:xfrm>
        </p:spPr>
        <p:txBody>
          <a:bodyPr>
            <a:normAutofit/>
          </a:bodyPr>
          <a:lstStyle>
            <a:lvl1pPr marL="0" indent="0" algn="ctr">
              <a:lnSpc>
                <a:spcPct val="100000"/>
              </a:lnSpc>
              <a:spcBef>
                <a:spcPts val="0"/>
              </a:spcBef>
              <a:buFont typeface="Arial" charset="0"/>
              <a:buNone/>
              <a:defRPr sz="6600" b="1" i="0" baseline="0">
                <a:solidFill>
                  <a:schemeClr val="bg1"/>
                </a:solidFill>
                <a:latin typeface="Arial" charset="0"/>
                <a:ea typeface="Arial" charset="0"/>
                <a:cs typeface="Arial" charset="0"/>
              </a:defRPr>
            </a:lvl1pPr>
            <a:lvl2pPr>
              <a:defRPr b="1" i="0">
                <a:latin typeface="Arial" charset="0"/>
                <a:ea typeface="Arial" charset="0"/>
                <a:cs typeface="Arial" charset="0"/>
              </a:defRPr>
            </a:lvl2pPr>
            <a:lvl3pPr>
              <a:defRPr b="1" i="0">
                <a:latin typeface="Arial" charset="0"/>
                <a:ea typeface="Arial" charset="0"/>
                <a:cs typeface="Arial" charset="0"/>
              </a:defRPr>
            </a:lvl3pPr>
            <a:lvl4pPr>
              <a:defRPr b="1" i="0">
                <a:latin typeface="Arial" charset="0"/>
                <a:ea typeface="Arial" charset="0"/>
                <a:cs typeface="Arial" charset="0"/>
              </a:defRPr>
            </a:lvl4pPr>
            <a:lvl5pPr>
              <a:defRPr b="1" i="0">
                <a:latin typeface="Arial" charset="0"/>
                <a:ea typeface="Arial" charset="0"/>
                <a:cs typeface="Arial" charset="0"/>
              </a:defRPr>
            </a:lvl5pPr>
          </a:lstStyle>
          <a:p>
            <a:pPr lvl="0"/>
            <a:r>
              <a:rPr lang="en-US" sz="6600"/>
              <a:t>Title 60–72 Pt Arial Bold</a:t>
            </a:r>
            <a:endParaRPr lang="en-US"/>
          </a:p>
        </p:txBody>
      </p:sp>
      <p:sp>
        <p:nvSpPr>
          <p:cNvPr id="5" name="Text Placeholder 4"/>
          <p:cNvSpPr>
            <a:spLocks noGrp="1"/>
          </p:cNvSpPr>
          <p:nvPr>
            <p:ph type="body" sz="quarter" idx="11" hasCustomPrompt="1"/>
          </p:nvPr>
        </p:nvSpPr>
        <p:spPr>
          <a:xfrm>
            <a:off x="1201738" y="4278498"/>
            <a:ext cx="9788525" cy="439278"/>
          </a:xfrm>
        </p:spPr>
        <p:txBody>
          <a:bodyPr>
            <a:normAutofit/>
          </a:bodyPr>
          <a:lstStyle>
            <a:lvl1pPr marL="0" indent="0" algn="ctr">
              <a:lnSpc>
                <a:spcPct val="100000"/>
              </a:lnSpc>
              <a:spcBef>
                <a:spcPts val="0"/>
              </a:spcBef>
              <a:buNone/>
              <a:defRPr sz="2000" b="0" i="1" baseline="0">
                <a:solidFill>
                  <a:schemeClr val="bg1"/>
                </a:solidFill>
                <a:latin typeface="Arial" charset="0"/>
                <a:ea typeface="Arial" charset="0"/>
                <a:cs typeface="Arial" charset="0"/>
              </a:defRPr>
            </a:lvl1pPr>
          </a:lstStyle>
          <a:p>
            <a:pPr lvl="0"/>
            <a:r>
              <a:rPr lang="en-US" sz="2000" b="0" i="1">
                <a:latin typeface="Arial" charset="0"/>
                <a:ea typeface="Arial" charset="0"/>
                <a:cs typeface="Arial" charset="0"/>
              </a:rPr>
              <a:t>Presenter’s Name 20–24 Pt Arial Italic</a:t>
            </a:r>
            <a:endParaRPr lang="en-US"/>
          </a:p>
        </p:txBody>
      </p:sp>
      <p:sp>
        <p:nvSpPr>
          <p:cNvPr id="8" name="Text Placeholder 7"/>
          <p:cNvSpPr>
            <a:spLocks noGrp="1"/>
          </p:cNvSpPr>
          <p:nvPr>
            <p:ph type="body" sz="quarter" idx="12" hasCustomPrompt="1"/>
          </p:nvPr>
        </p:nvSpPr>
        <p:spPr>
          <a:xfrm>
            <a:off x="1201738" y="3238069"/>
            <a:ext cx="9788525" cy="579438"/>
          </a:xfrm>
        </p:spPr>
        <p:txBody>
          <a:bodyPr/>
          <a:lstStyle>
            <a:lvl1pPr marL="0" indent="0" algn="ctr">
              <a:lnSpc>
                <a:spcPct val="100000"/>
              </a:lnSpc>
              <a:spcBef>
                <a:spcPts val="0"/>
              </a:spcBef>
              <a:buNone/>
              <a:defRPr b="0" i="0">
                <a:solidFill>
                  <a:schemeClr val="bg1"/>
                </a:solidFill>
                <a:latin typeface="Arial" charset="0"/>
                <a:ea typeface="Arial" charset="0"/>
                <a:cs typeface="Arial" charset="0"/>
              </a:defRPr>
            </a:lvl1pPr>
          </a:lstStyle>
          <a:p>
            <a:pPr lvl="0"/>
            <a:r>
              <a:rPr lang="en-US" b="0" i="0">
                <a:latin typeface="Arial" charset="0"/>
                <a:ea typeface="Arial" charset="0"/>
                <a:cs typeface="Arial" charset="0"/>
              </a:rPr>
              <a:t>Presenter’s Name or Secondary Title 24–32 Pt Arial</a:t>
            </a:r>
            <a:endParaRPr lang="en-US"/>
          </a:p>
        </p:txBody>
      </p:sp>
    </p:spTree>
    <p:extLst>
      <p:ext uri="{BB962C8B-B14F-4D97-AF65-F5344CB8AC3E}">
        <p14:creationId xmlns:p14="http://schemas.microsoft.com/office/powerpoint/2010/main" val="42348042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Option 1">
    <p:spTree>
      <p:nvGrpSpPr>
        <p:cNvPr id="1" name=""/>
        <p:cNvGrpSpPr/>
        <p:nvPr/>
      </p:nvGrpSpPr>
      <p:grpSpPr>
        <a:xfrm>
          <a:off x="0" y="0"/>
          <a:ext cx="0" cy="0"/>
          <a:chOff x="0" y="0"/>
          <a:chExt cx="0" cy="0"/>
        </a:xfrm>
      </p:grpSpPr>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7" y="5949061"/>
            <a:ext cx="3552829" cy="1167880"/>
          </a:xfrm>
          <a:prstGeom prst="rect">
            <a:avLst/>
          </a:prstGeom>
        </p:spPr>
      </p:pic>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6454" y="-165260"/>
            <a:ext cx="471091" cy="684505"/>
          </a:xfrm>
          <a:prstGeom prst="rect">
            <a:avLst/>
          </a:prstGeom>
        </p:spPr>
      </p:pic>
      <p:sp>
        <p:nvSpPr>
          <p:cNvPr id="4" name="Text Placeholder 3"/>
          <p:cNvSpPr>
            <a:spLocks noGrp="1"/>
          </p:cNvSpPr>
          <p:nvPr>
            <p:ph type="body" sz="quarter" idx="11" hasCustomPrompt="1"/>
          </p:nvPr>
        </p:nvSpPr>
        <p:spPr>
          <a:xfrm>
            <a:off x="672847" y="545394"/>
            <a:ext cx="10910887" cy="677862"/>
          </a:xfrm>
        </p:spPr>
        <p:txBody>
          <a:bodyPr>
            <a:normAutofit/>
          </a:bodyPr>
          <a:lstStyle>
            <a:lvl1pPr marL="0" indent="0">
              <a:lnSpc>
                <a:spcPct val="100000"/>
              </a:lnSpc>
              <a:spcBef>
                <a:spcPts val="0"/>
              </a:spcBef>
              <a:buNone/>
              <a:defRPr sz="3600" b="1" i="0" u="sng" baseline="0">
                <a:latin typeface="Arial" charset="0"/>
                <a:ea typeface="Arial" charset="0"/>
                <a:cs typeface="Arial" charset="0"/>
              </a:defRPr>
            </a:lvl1pPr>
          </a:lstStyle>
          <a:p>
            <a:pPr lvl="0"/>
            <a:r>
              <a:rPr lang="en-US" sz="3600" b="1" i="0" u="sng">
                <a:latin typeface="Arial" charset="0"/>
                <a:ea typeface="Arial" charset="0"/>
                <a:cs typeface="Arial" charset="0"/>
              </a:rPr>
              <a:t>Header 28–40 Pt Arial Bold, Underlined</a:t>
            </a:r>
          </a:p>
        </p:txBody>
      </p:sp>
      <p:sp>
        <p:nvSpPr>
          <p:cNvPr id="6" name="Text Placeholder 5"/>
          <p:cNvSpPr>
            <a:spLocks noGrp="1"/>
          </p:cNvSpPr>
          <p:nvPr>
            <p:ph type="body" sz="quarter" idx="12" hasCustomPrompt="1"/>
          </p:nvPr>
        </p:nvSpPr>
        <p:spPr>
          <a:xfrm>
            <a:off x="672847" y="1406525"/>
            <a:ext cx="10910888"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8"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9" name="Text Placeholder 8"/>
          <p:cNvSpPr>
            <a:spLocks noGrp="1"/>
          </p:cNvSpPr>
          <p:nvPr>
            <p:ph type="body" sz="quarter" idx="13"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spTree>
    <p:extLst>
      <p:ext uri="{BB962C8B-B14F-4D97-AF65-F5344CB8AC3E}">
        <p14:creationId xmlns:p14="http://schemas.microsoft.com/office/powerpoint/2010/main" val="38605418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Option 2">
    <p:spTree>
      <p:nvGrpSpPr>
        <p:cNvPr id="1" name=""/>
        <p:cNvGrpSpPr/>
        <p:nvPr/>
      </p:nvGrpSpPr>
      <p:grpSpPr>
        <a:xfrm>
          <a:off x="0" y="0"/>
          <a:ext cx="0" cy="0"/>
          <a:chOff x="0" y="0"/>
          <a:chExt cx="0" cy="0"/>
        </a:xfrm>
      </p:grpSpPr>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7" y="5949061"/>
            <a:ext cx="3552829" cy="1167880"/>
          </a:xfrm>
          <a:prstGeom prst="rect">
            <a:avLst/>
          </a:prstGeom>
        </p:spPr>
      </p:pic>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6454" y="-165260"/>
            <a:ext cx="471091" cy="684505"/>
          </a:xfrm>
          <a:prstGeom prst="rect">
            <a:avLst/>
          </a:prstGeom>
        </p:spPr>
      </p:pic>
      <p:sp>
        <p:nvSpPr>
          <p:cNvPr id="6" name="Text Placeholder 5"/>
          <p:cNvSpPr>
            <a:spLocks noGrp="1"/>
          </p:cNvSpPr>
          <p:nvPr>
            <p:ph type="body" sz="quarter" idx="12" hasCustomPrompt="1"/>
          </p:nvPr>
        </p:nvSpPr>
        <p:spPr>
          <a:xfrm>
            <a:off x="672847" y="1406525"/>
            <a:ext cx="5027867"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3" name="Text Placeholder 2"/>
          <p:cNvSpPr>
            <a:spLocks noGrp="1"/>
          </p:cNvSpPr>
          <p:nvPr>
            <p:ph type="body" sz="quarter" idx="13" hasCustomPrompt="1"/>
          </p:nvPr>
        </p:nvSpPr>
        <p:spPr>
          <a:xfrm>
            <a:off x="673100" y="545315"/>
            <a:ext cx="5027614" cy="661988"/>
          </a:xfrm>
        </p:spPr>
        <p:txBody>
          <a:bodyPr>
            <a:normAutofit/>
          </a:bodyPr>
          <a:lstStyle>
            <a:lvl1pPr marL="0" indent="0">
              <a:lnSpc>
                <a:spcPct val="100000"/>
              </a:lnSpc>
              <a:spcBef>
                <a:spcPts val="0"/>
              </a:spcBef>
              <a:buNone/>
              <a:defRPr sz="3200" b="1" i="0" u="sng" baseline="0">
                <a:latin typeface="Arial" charset="0"/>
                <a:ea typeface="Arial" charset="0"/>
                <a:cs typeface="Arial" charset="0"/>
              </a:defRPr>
            </a:lvl1pPr>
          </a:lstStyle>
          <a:p>
            <a:pPr lvl="0"/>
            <a:r>
              <a:rPr lang="en-US" sz="3200" b="1" i="0" u="sng">
                <a:latin typeface="Arial" charset="0"/>
                <a:ea typeface="Arial" charset="0"/>
                <a:cs typeface="Arial" charset="0"/>
              </a:rPr>
              <a:t>Header Column 1</a:t>
            </a:r>
            <a:endParaRPr lang="en-US"/>
          </a:p>
        </p:txBody>
      </p:sp>
      <p:sp>
        <p:nvSpPr>
          <p:cNvPr id="19" name="Text Placeholder 5"/>
          <p:cNvSpPr>
            <a:spLocks noGrp="1"/>
          </p:cNvSpPr>
          <p:nvPr>
            <p:ph type="body" sz="quarter" idx="14" hasCustomPrompt="1"/>
          </p:nvPr>
        </p:nvSpPr>
        <p:spPr>
          <a:xfrm>
            <a:off x="6380447" y="1406525"/>
            <a:ext cx="5027867"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20" name="Text Placeholder 2"/>
          <p:cNvSpPr>
            <a:spLocks noGrp="1"/>
          </p:cNvSpPr>
          <p:nvPr>
            <p:ph type="body" sz="quarter" idx="15" hasCustomPrompt="1"/>
          </p:nvPr>
        </p:nvSpPr>
        <p:spPr>
          <a:xfrm>
            <a:off x="6380700" y="545315"/>
            <a:ext cx="5027614" cy="661988"/>
          </a:xfrm>
        </p:spPr>
        <p:txBody>
          <a:bodyPr>
            <a:normAutofit/>
          </a:bodyPr>
          <a:lstStyle>
            <a:lvl1pPr marL="0" indent="0">
              <a:lnSpc>
                <a:spcPct val="100000"/>
              </a:lnSpc>
              <a:spcBef>
                <a:spcPts val="0"/>
              </a:spcBef>
              <a:buNone/>
              <a:defRPr sz="3200" b="1" i="0" u="sng" baseline="0">
                <a:latin typeface="Arial" charset="0"/>
                <a:ea typeface="Arial" charset="0"/>
                <a:cs typeface="Arial" charset="0"/>
              </a:defRPr>
            </a:lvl1pPr>
          </a:lstStyle>
          <a:p>
            <a:pPr lvl="0"/>
            <a:r>
              <a:rPr lang="en-US" sz="3200" b="1" i="0" u="sng">
                <a:latin typeface="Arial" charset="0"/>
                <a:ea typeface="Arial" charset="0"/>
                <a:cs typeface="Arial" charset="0"/>
              </a:rPr>
              <a:t>Header Column 2</a:t>
            </a:r>
            <a:endParaRPr lang="en-US"/>
          </a:p>
        </p:txBody>
      </p:sp>
      <p:sp>
        <p:nvSpPr>
          <p:cNvPr id="24"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25" name="Text Placeholder 8"/>
          <p:cNvSpPr>
            <a:spLocks noGrp="1"/>
          </p:cNvSpPr>
          <p:nvPr>
            <p:ph type="body" sz="quarter" idx="16"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spTree>
    <p:extLst>
      <p:ext uri="{BB962C8B-B14F-4D97-AF65-F5344CB8AC3E}">
        <p14:creationId xmlns:p14="http://schemas.microsoft.com/office/powerpoint/2010/main" val="35005682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Option 3">
    <p:spTree>
      <p:nvGrpSpPr>
        <p:cNvPr id="1" name=""/>
        <p:cNvGrpSpPr/>
        <p:nvPr/>
      </p:nvGrpSpPr>
      <p:grpSpPr>
        <a:xfrm>
          <a:off x="0" y="0"/>
          <a:ext cx="0" cy="0"/>
          <a:chOff x="0" y="0"/>
          <a:chExt cx="0" cy="0"/>
        </a:xfrm>
      </p:grpSpPr>
      <p:sp>
        <p:nvSpPr>
          <p:cNvPr id="35" name="Text Placeholder 3"/>
          <p:cNvSpPr>
            <a:spLocks noGrp="1"/>
          </p:cNvSpPr>
          <p:nvPr>
            <p:ph type="body" sz="quarter" idx="18" hasCustomPrompt="1"/>
          </p:nvPr>
        </p:nvSpPr>
        <p:spPr>
          <a:xfrm>
            <a:off x="8292594" y="545315"/>
            <a:ext cx="3129216" cy="654624"/>
          </a:xfrm>
        </p:spPr>
        <p:txBody>
          <a:bodyPr/>
          <a:lstStyle>
            <a:lvl1pPr marL="0" indent="0">
              <a:lnSpc>
                <a:spcPct val="100000"/>
              </a:lnSpc>
              <a:spcBef>
                <a:spcPts val="0"/>
              </a:spcBef>
              <a:buNone/>
              <a:defRPr b="1" i="0" u="sng">
                <a:latin typeface="Arial" charset="0"/>
                <a:ea typeface="Arial" charset="0"/>
                <a:cs typeface="Arial" charset="0"/>
              </a:defRPr>
            </a:lvl1pPr>
          </a:lstStyle>
          <a:p>
            <a:pPr lvl="0"/>
            <a:r>
              <a:rPr lang="en-US" b="1" i="0" u="sng">
                <a:latin typeface="Arial" charset="0"/>
                <a:ea typeface="Arial" charset="0"/>
                <a:cs typeface="Arial" charset="0"/>
              </a:rPr>
              <a:t>Arial Bold</a:t>
            </a:r>
            <a:endParaRPr lang="en-US"/>
          </a:p>
        </p:txBody>
      </p:sp>
      <p:sp>
        <p:nvSpPr>
          <p:cNvPr id="33" name="Text Placeholder 3"/>
          <p:cNvSpPr>
            <a:spLocks noGrp="1"/>
          </p:cNvSpPr>
          <p:nvPr>
            <p:ph type="body" sz="quarter" idx="17" hasCustomPrompt="1"/>
          </p:nvPr>
        </p:nvSpPr>
        <p:spPr>
          <a:xfrm>
            <a:off x="4482594" y="545315"/>
            <a:ext cx="3129216" cy="654624"/>
          </a:xfrm>
        </p:spPr>
        <p:txBody>
          <a:bodyPr/>
          <a:lstStyle>
            <a:lvl1pPr marL="0" indent="0">
              <a:lnSpc>
                <a:spcPct val="100000"/>
              </a:lnSpc>
              <a:spcBef>
                <a:spcPts val="0"/>
              </a:spcBef>
              <a:buNone/>
              <a:defRPr b="1" i="0" u="sng">
                <a:latin typeface="Arial" charset="0"/>
                <a:ea typeface="Arial" charset="0"/>
                <a:cs typeface="Arial" charset="0"/>
              </a:defRPr>
            </a:lvl1pPr>
          </a:lstStyle>
          <a:p>
            <a:pPr lvl="0"/>
            <a:r>
              <a:rPr lang="en-US" b="1" i="0" u="sng">
                <a:latin typeface="Arial" charset="0"/>
                <a:ea typeface="Arial" charset="0"/>
                <a:cs typeface="Arial" charset="0"/>
              </a:rPr>
              <a:t>28–40 Pt</a:t>
            </a:r>
            <a:endParaRPr lang="en-US"/>
          </a:p>
        </p:txBody>
      </p:sp>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7" y="5949061"/>
            <a:ext cx="3552829" cy="1167880"/>
          </a:xfrm>
          <a:prstGeom prst="rect">
            <a:avLst/>
          </a:prstGeom>
        </p:spPr>
      </p:pic>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6454" y="-165260"/>
            <a:ext cx="471091" cy="684505"/>
          </a:xfrm>
          <a:prstGeom prst="rect">
            <a:avLst/>
          </a:prstGeom>
        </p:spPr>
      </p:pic>
      <p:sp>
        <p:nvSpPr>
          <p:cNvPr id="6" name="Text Placeholder 5"/>
          <p:cNvSpPr>
            <a:spLocks noGrp="1"/>
          </p:cNvSpPr>
          <p:nvPr>
            <p:ph type="body" sz="quarter" idx="12" hasCustomPrompt="1"/>
          </p:nvPr>
        </p:nvSpPr>
        <p:spPr>
          <a:xfrm>
            <a:off x="672848" y="1406525"/>
            <a:ext cx="3132004"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4" name="Text Placeholder 3"/>
          <p:cNvSpPr>
            <a:spLocks noGrp="1"/>
          </p:cNvSpPr>
          <p:nvPr>
            <p:ph type="body" sz="quarter" idx="15" hasCustomPrompt="1"/>
          </p:nvPr>
        </p:nvSpPr>
        <p:spPr>
          <a:xfrm>
            <a:off x="675635" y="545315"/>
            <a:ext cx="3129216" cy="654624"/>
          </a:xfrm>
        </p:spPr>
        <p:txBody>
          <a:bodyPr/>
          <a:lstStyle>
            <a:lvl1pPr marL="0" indent="0">
              <a:lnSpc>
                <a:spcPct val="100000"/>
              </a:lnSpc>
              <a:spcBef>
                <a:spcPts val="0"/>
              </a:spcBef>
              <a:buNone/>
              <a:defRPr b="1" i="0" u="sng">
                <a:latin typeface="Arial" charset="0"/>
                <a:ea typeface="Arial" charset="0"/>
                <a:cs typeface="Arial" charset="0"/>
              </a:defRPr>
            </a:lvl1pPr>
          </a:lstStyle>
          <a:p>
            <a:pPr lvl="0"/>
            <a:r>
              <a:rPr lang="en-US" b="1" i="0" u="sng">
                <a:latin typeface="Arial" charset="0"/>
                <a:ea typeface="Arial" charset="0"/>
                <a:cs typeface="Arial" charset="0"/>
              </a:rPr>
              <a:t>Header</a:t>
            </a:r>
          </a:p>
        </p:txBody>
      </p:sp>
      <p:sp>
        <p:nvSpPr>
          <p:cNvPr id="32" name="Text Placeholder 5"/>
          <p:cNvSpPr>
            <a:spLocks noGrp="1"/>
          </p:cNvSpPr>
          <p:nvPr>
            <p:ph type="body" sz="quarter" idx="16" hasCustomPrompt="1"/>
          </p:nvPr>
        </p:nvSpPr>
        <p:spPr>
          <a:xfrm>
            <a:off x="4482594" y="1406525"/>
            <a:ext cx="3132004"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36" name="Text Placeholder 5"/>
          <p:cNvSpPr>
            <a:spLocks noGrp="1"/>
          </p:cNvSpPr>
          <p:nvPr>
            <p:ph type="body" sz="quarter" idx="19" hasCustomPrompt="1"/>
          </p:nvPr>
        </p:nvSpPr>
        <p:spPr>
          <a:xfrm>
            <a:off x="8292594" y="1406525"/>
            <a:ext cx="3132004"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37"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38" name="Text Placeholder 8"/>
          <p:cNvSpPr>
            <a:spLocks noGrp="1"/>
          </p:cNvSpPr>
          <p:nvPr>
            <p:ph type="body" sz="quarter" idx="20"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spTree>
    <p:extLst>
      <p:ext uri="{BB962C8B-B14F-4D97-AF65-F5344CB8AC3E}">
        <p14:creationId xmlns:p14="http://schemas.microsoft.com/office/powerpoint/2010/main" val="35285465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Option 1">
    <p:spTree>
      <p:nvGrpSpPr>
        <p:cNvPr id="1" name=""/>
        <p:cNvGrpSpPr/>
        <p:nvPr/>
      </p:nvGrpSpPr>
      <p:grpSpPr>
        <a:xfrm>
          <a:off x="0" y="0"/>
          <a:ext cx="0" cy="0"/>
          <a:chOff x="0" y="0"/>
          <a:chExt cx="0" cy="0"/>
        </a:xfrm>
      </p:grpSpPr>
      <p:sp>
        <p:nvSpPr>
          <p:cNvPr id="16" name="Rectangle 15"/>
          <p:cNvSpPr/>
          <p:nvPr userDrawn="1"/>
        </p:nvSpPr>
        <p:spPr>
          <a:xfrm>
            <a:off x="0" y="0"/>
            <a:ext cx="1219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hasCustomPrompt="1"/>
          </p:nvPr>
        </p:nvSpPr>
        <p:spPr>
          <a:xfrm>
            <a:off x="1439862" y="2587664"/>
            <a:ext cx="9312275" cy="841336"/>
          </a:xfrm>
        </p:spPr>
        <p:txBody>
          <a:bodyPr>
            <a:normAutofit/>
          </a:bodyPr>
          <a:lstStyle>
            <a:lvl1pPr marL="0" indent="0" algn="ctr">
              <a:lnSpc>
                <a:spcPct val="100000"/>
              </a:lnSpc>
              <a:spcBef>
                <a:spcPts val="0"/>
              </a:spcBef>
              <a:buNone/>
              <a:defRPr sz="4800" b="1" i="0" baseline="0">
                <a:solidFill>
                  <a:schemeClr val="bg1"/>
                </a:solidFill>
                <a:latin typeface="Arial" charset="0"/>
                <a:ea typeface="Arial" charset="0"/>
                <a:cs typeface="Arial" charset="0"/>
              </a:defRPr>
            </a:lvl1pPr>
          </a:lstStyle>
          <a:p>
            <a:pPr lvl="0"/>
            <a:r>
              <a:rPr lang="en-US" sz="4800" b="1" i="0">
                <a:latin typeface="Arial" charset="0"/>
                <a:ea typeface="Arial" charset="0"/>
                <a:cs typeface="Arial" charset="0"/>
              </a:rPr>
              <a:t>Title 48–54 Pt Arial Bold</a:t>
            </a:r>
          </a:p>
        </p:txBody>
      </p:sp>
      <p:sp>
        <p:nvSpPr>
          <p:cNvPr id="7" name="Text Placeholder 6"/>
          <p:cNvSpPr>
            <a:spLocks noGrp="1"/>
          </p:cNvSpPr>
          <p:nvPr>
            <p:ph type="body" sz="quarter" idx="11" hasCustomPrompt="1"/>
          </p:nvPr>
        </p:nvSpPr>
        <p:spPr>
          <a:xfrm>
            <a:off x="1439863" y="3429000"/>
            <a:ext cx="9312275" cy="437990"/>
          </a:xfrm>
        </p:spPr>
        <p:txBody>
          <a:bodyPr>
            <a:normAutofit/>
          </a:bodyPr>
          <a:lstStyle>
            <a:lvl1pPr marL="0" indent="0" algn="ctr">
              <a:lnSpc>
                <a:spcPct val="100000"/>
              </a:lnSpc>
              <a:spcBef>
                <a:spcPts val="0"/>
              </a:spcBef>
              <a:buNone/>
              <a:defRPr sz="2000" b="0" i="0">
                <a:solidFill>
                  <a:schemeClr val="bg1"/>
                </a:solidFill>
                <a:latin typeface="Arial" charset="0"/>
                <a:ea typeface="Arial" charset="0"/>
                <a:cs typeface="Arial" charset="0"/>
              </a:defRPr>
            </a:lvl1pPr>
          </a:lstStyle>
          <a:p>
            <a:pPr lvl="0"/>
            <a:r>
              <a:rPr lang="en-US"/>
              <a:t>Secondary Title or Presenter’s Name 20–24 Pt Arial</a:t>
            </a:r>
          </a:p>
        </p:txBody>
      </p:sp>
    </p:spTree>
    <p:extLst>
      <p:ext uri="{BB962C8B-B14F-4D97-AF65-F5344CB8AC3E}">
        <p14:creationId xmlns:p14="http://schemas.microsoft.com/office/powerpoint/2010/main" val="23800549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Option 2">
    <p:spTree>
      <p:nvGrpSpPr>
        <p:cNvPr id="1" name=""/>
        <p:cNvGrpSpPr/>
        <p:nvPr/>
      </p:nvGrpSpPr>
      <p:grpSpPr>
        <a:xfrm>
          <a:off x="0" y="0"/>
          <a:ext cx="0" cy="0"/>
          <a:chOff x="0" y="0"/>
          <a:chExt cx="0" cy="0"/>
        </a:xfrm>
      </p:grpSpPr>
      <p:sp>
        <p:nvSpPr>
          <p:cNvPr id="6" name="Rectangle 5"/>
          <p:cNvSpPr/>
          <p:nvPr userDrawn="1"/>
        </p:nvSpPr>
        <p:spPr>
          <a:xfrm>
            <a:off x="0" y="0"/>
            <a:ext cx="457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grpSp>
        <p:nvGrpSpPr>
          <p:cNvPr id="8" name="Group 7"/>
          <p:cNvGrpSpPr/>
          <p:nvPr userDrawn="1"/>
        </p:nvGrpSpPr>
        <p:grpSpPr>
          <a:xfrm>
            <a:off x="85468" y="81079"/>
            <a:ext cx="4486532" cy="6695842"/>
            <a:chOff x="85468" y="81079"/>
            <a:chExt cx="4486532" cy="6695842"/>
          </a:xfrm>
        </p:grpSpPr>
        <p:cxnSp>
          <p:nvCxnSpPr>
            <p:cNvPr id="9" name="Straight Connector 8"/>
            <p:cNvCxnSpPr/>
            <p:nvPr/>
          </p:nvCxnSpPr>
          <p:spPr>
            <a:xfrm flipH="1">
              <a:off x="85468" y="81079"/>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5468" y="81079"/>
              <a:ext cx="0" cy="669584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5468" y="6776921"/>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7" name="Text Placeholder 28"/>
          <p:cNvSpPr>
            <a:spLocks noGrp="1"/>
          </p:cNvSpPr>
          <p:nvPr>
            <p:ph type="body" sz="quarter" idx="11" hasCustomPrompt="1"/>
          </p:nvPr>
        </p:nvSpPr>
        <p:spPr>
          <a:xfrm>
            <a:off x="669925" y="2925264"/>
            <a:ext cx="3328988" cy="698500"/>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Name or Secondary Title 20–24 Pt Arial</a:t>
            </a:r>
          </a:p>
        </p:txBody>
      </p:sp>
      <p:sp>
        <p:nvSpPr>
          <p:cNvPr id="28" name="Text Placeholder 16"/>
          <p:cNvSpPr>
            <a:spLocks noGrp="1"/>
          </p:cNvSpPr>
          <p:nvPr>
            <p:ph type="body" sz="quarter" idx="10" hasCustomPrompt="1"/>
          </p:nvPr>
        </p:nvSpPr>
        <p:spPr>
          <a:xfrm>
            <a:off x="670233" y="1552920"/>
            <a:ext cx="3328362" cy="1372344"/>
          </a:xfrm>
        </p:spPr>
        <p:txBody>
          <a:bodyPr>
            <a:normAutofit/>
          </a:bodyPr>
          <a:lstStyle>
            <a:lvl1pPr marL="0" indent="0">
              <a:lnSpc>
                <a:spcPct val="100000"/>
              </a:lnSpc>
              <a:spcBef>
                <a:spcPts val="0"/>
              </a:spcBef>
              <a:buNone/>
              <a:defRPr sz="4000" b="1" i="0" baseline="0">
                <a:solidFill>
                  <a:schemeClr val="bg1"/>
                </a:solidFill>
                <a:latin typeface="Arial" charset="0"/>
                <a:ea typeface="Arial" charset="0"/>
                <a:cs typeface="Arial" charset="0"/>
              </a:defRPr>
            </a:lvl1pPr>
          </a:lstStyle>
          <a:p>
            <a:pPr lvl="0"/>
            <a:r>
              <a:rPr lang="en-US" sz="4000" b="1" i="0">
                <a:latin typeface="Arial" charset="0"/>
                <a:ea typeface="Arial" charset="0"/>
                <a:cs typeface="Arial" charset="0"/>
              </a:rPr>
              <a:t>Title 36–44 Pt Arial Bold</a:t>
            </a:r>
            <a:endParaRPr lang="en-US"/>
          </a:p>
        </p:txBody>
      </p:sp>
      <p:sp>
        <p:nvSpPr>
          <p:cNvPr id="30" name="Picture Placeholder 29"/>
          <p:cNvSpPr>
            <a:spLocks noGrp="1"/>
          </p:cNvSpPr>
          <p:nvPr>
            <p:ph type="pic" sz="quarter" idx="12" hasCustomPrompt="1"/>
          </p:nvPr>
        </p:nvSpPr>
        <p:spPr>
          <a:xfrm>
            <a:off x="4572000" y="0"/>
            <a:ext cx="7620000" cy="6865938"/>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a:t>Click icon and select an image. Use the CROP tool under the PICTURE FORMAT tab to adjust.</a:t>
            </a:r>
          </a:p>
          <a:p>
            <a:endParaRPr lang="en-US"/>
          </a:p>
        </p:txBody>
      </p:sp>
    </p:spTree>
    <p:extLst>
      <p:ext uri="{BB962C8B-B14F-4D97-AF65-F5344CB8AC3E}">
        <p14:creationId xmlns:p14="http://schemas.microsoft.com/office/powerpoint/2010/main" val="24247522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Option 3">
    <p:spTree>
      <p:nvGrpSpPr>
        <p:cNvPr id="1" name=""/>
        <p:cNvGrpSpPr/>
        <p:nvPr/>
      </p:nvGrpSpPr>
      <p:grpSpPr>
        <a:xfrm>
          <a:off x="0" y="0"/>
          <a:ext cx="0" cy="0"/>
          <a:chOff x="0" y="0"/>
          <a:chExt cx="0" cy="0"/>
        </a:xfrm>
      </p:grpSpPr>
      <p:sp>
        <p:nvSpPr>
          <p:cNvPr id="12" name="Rectangle 11"/>
          <p:cNvSpPr/>
          <p:nvPr userDrawn="1"/>
        </p:nvSpPr>
        <p:spPr>
          <a:xfrm>
            <a:off x="0" y="5486400"/>
            <a:ext cx="12192000" cy="13796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cxnSp>
        <p:nvCxnSpPr>
          <p:cNvPr id="13" name="Straight Connector 12"/>
          <p:cNvCxnSpPr/>
          <p:nvPr userDrawn="1"/>
        </p:nvCxnSpPr>
        <p:spPr>
          <a:xfrm>
            <a:off x="85468" y="5486400"/>
            <a:ext cx="0" cy="12905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2106532" y="5486400"/>
            <a:ext cx="0" cy="12905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85469" y="6776921"/>
            <a:ext cx="12021063"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 Placeholder 16"/>
          <p:cNvSpPr>
            <a:spLocks noGrp="1"/>
          </p:cNvSpPr>
          <p:nvPr>
            <p:ph type="body" sz="quarter" idx="10" hasCustomPrompt="1"/>
          </p:nvPr>
        </p:nvSpPr>
        <p:spPr>
          <a:xfrm>
            <a:off x="670232" y="5613651"/>
            <a:ext cx="8604395" cy="625783"/>
          </a:xfrm>
        </p:spPr>
        <p:txBody>
          <a:bodyPr>
            <a:normAutofit/>
          </a:bodyPr>
          <a:lstStyle>
            <a:lvl1pPr marL="0" indent="0">
              <a:lnSpc>
                <a:spcPct val="100000"/>
              </a:lnSpc>
              <a:spcBef>
                <a:spcPts val="0"/>
              </a:spcBef>
              <a:buNone/>
              <a:defRPr sz="4000" b="1" i="0" baseline="0">
                <a:solidFill>
                  <a:schemeClr val="bg1"/>
                </a:solidFill>
                <a:latin typeface="Arial" charset="0"/>
                <a:ea typeface="Arial" charset="0"/>
                <a:cs typeface="Arial" charset="0"/>
              </a:defRPr>
            </a:lvl1pPr>
          </a:lstStyle>
          <a:p>
            <a:pPr lvl="0"/>
            <a:r>
              <a:rPr lang="en-US" sz="4000" b="1" i="0">
                <a:latin typeface="Arial" charset="0"/>
                <a:ea typeface="Arial" charset="0"/>
                <a:cs typeface="Arial" charset="0"/>
              </a:rPr>
              <a:t>Title 36–44 Pt Arial Bold</a:t>
            </a:r>
            <a:endParaRPr lang="en-US"/>
          </a:p>
        </p:txBody>
      </p:sp>
      <p:sp>
        <p:nvSpPr>
          <p:cNvPr id="18" name="Text Placeholder 28"/>
          <p:cNvSpPr>
            <a:spLocks noGrp="1"/>
          </p:cNvSpPr>
          <p:nvPr>
            <p:ph type="body" sz="quarter" idx="11" hasCustomPrompt="1"/>
          </p:nvPr>
        </p:nvSpPr>
        <p:spPr>
          <a:xfrm>
            <a:off x="670230" y="6239435"/>
            <a:ext cx="8604397" cy="368834"/>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Name or Secondary Title 20–24 Pt Arial</a:t>
            </a:r>
          </a:p>
        </p:txBody>
      </p:sp>
      <p:sp>
        <p:nvSpPr>
          <p:cNvPr id="3" name="Picture Placeholder 2"/>
          <p:cNvSpPr>
            <a:spLocks noGrp="1"/>
          </p:cNvSpPr>
          <p:nvPr>
            <p:ph type="pic" sz="quarter" idx="12" hasCustomPrompt="1"/>
          </p:nvPr>
        </p:nvSpPr>
        <p:spPr>
          <a:xfrm>
            <a:off x="0" y="0"/>
            <a:ext cx="12192000" cy="5486400"/>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a:t>Click icon and select an image. Use the CROP tool under the PICTURE FORMAT tab to adjust.</a:t>
            </a:r>
          </a:p>
          <a:p>
            <a:endParaRPr lang="en-US"/>
          </a:p>
        </p:txBody>
      </p:sp>
    </p:spTree>
    <p:extLst>
      <p:ext uri="{BB962C8B-B14F-4D97-AF65-F5344CB8AC3E}">
        <p14:creationId xmlns:p14="http://schemas.microsoft.com/office/powerpoint/2010/main" val="23140420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7" y="5949061"/>
            <a:ext cx="3552829" cy="1167880"/>
          </a:xfrm>
          <a:prstGeom prst="rect">
            <a:avLst/>
          </a:prstGeom>
        </p:spPr>
      </p:pic>
      <p:sp>
        <p:nvSpPr>
          <p:cNvPr id="11" name="Rectangle 10"/>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hasCustomPrompt="1"/>
          </p:nvPr>
        </p:nvSpPr>
        <p:spPr>
          <a:xfrm>
            <a:off x="931863" y="2226876"/>
            <a:ext cx="10328275" cy="908210"/>
          </a:xfrm>
        </p:spPr>
        <p:txBody>
          <a:bodyPr>
            <a:normAutofit/>
          </a:bodyPr>
          <a:lstStyle>
            <a:lvl1pPr marL="0" indent="0" algn="ctr">
              <a:lnSpc>
                <a:spcPct val="100000"/>
              </a:lnSpc>
              <a:spcBef>
                <a:spcPts val="0"/>
              </a:spcBef>
              <a:buNone/>
              <a:defRPr sz="4800" b="1" i="1" baseline="0">
                <a:solidFill>
                  <a:schemeClr val="tx1"/>
                </a:solidFill>
                <a:latin typeface="Arial" charset="0"/>
                <a:ea typeface="Arial" charset="0"/>
                <a:cs typeface="Arial" charset="0"/>
              </a:defRPr>
            </a:lvl1pPr>
          </a:lstStyle>
          <a:p>
            <a:pPr lvl="0"/>
            <a:r>
              <a:rPr lang="en-US" sz="4800" b="1" i="1">
                <a:latin typeface="Arial" charset="0"/>
                <a:ea typeface="Arial" charset="0"/>
                <a:cs typeface="Arial" charset="0"/>
              </a:rPr>
              <a:t>Thank you 48 Pt Arial Bold Italic.</a:t>
            </a:r>
            <a:endParaRPr lang="en-US"/>
          </a:p>
        </p:txBody>
      </p:sp>
      <p:sp>
        <p:nvSpPr>
          <p:cNvPr id="21" name="Text Placeholder 20"/>
          <p:cNvSpPr>
            <a:spLocks noGrp="1"/>
          </p:cNvSpPr>
          <p:nvPr>
            <p:ph type="body" sz="quarter" idx="11" hasCustomPrompt="1"/>
          </p:nvPr>
        </p:nvSpPr>
        <p:spPr>
          <a:xfrm>
            <a:off x="922338" y="3280295"/>
            <a:ext cx="10334625" cy="469900"/>
          </a:xfrm>
        </p:spPr>
        <p:txBody>
          <a:bodyPr>
            <a:normAutofit/>
          </a:bodyPr>
          <a:lstStyle>
            <a:lvl1pPr marL="0" indent="0" algn="ctr">
              <a:lnSpc>
                <a:spcPct val="100000"/>
              </a:lnSpc>
              <a:spcBef>
                <a:spcPts val="0"/>
              </a:spcBef>
              <a:buNone/>
              <a:defRPr sz="2000" b="0" i="1" baseline="0">
                <a:latin typeface="Arial" charset="0"/>
                <a:ea typeface="Arial" charset="0"/>
                <a:cs typeface="Arial" charset="0"/>
              </a:defRPr>
            </a:lvl1pPr>
          </a:lstStyle>
          <a:p>
            <a:pPr lvl="0"/>
            <a:r>
              <a:rPr lang="en-US" sz="2000" b="0" i="1">
                <a:latin typeface="Arial" charset="0"/>
                <a:ea typeface="Arial" charset="0"/>
                <a:cs typeface="Arial" charset="0"/>
              </a:rPr>
              <a:t>Questions? OR Contact Information OR Closing Statement 20 Pt Arial Italic</a:t>
            </a:r>
            <a:endParaRPr lang="en-US"/>
          </a:p>
        </p:txBody>
      </p:sp>
    </p:spTree>
    <p:extLst>
      <p:ext uri="{BB962C8B-B14F-4D97-AF65-F5344CB8AC3E}">
        <p14:creationId xmlns:p14="http://schemas.microsoft.com/office/powerpoint/2010/main" val="3421455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bout UGA">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10"/>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2427689" y="3094738"/>
            <a:ext cx="7336623" cy="181588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tx1"/>
                </a:solidFill>
                <a:latin typeface="Georgia" charset="0"/>
                <a:ea typeface="Georgia" charset="0"/>
                <a:cs typeface="Georgia" charset="0"/>
              </a:rPr>
              <a:t>Chartered by the state of Georgia in 1785, the University of Georgia is the birthplace of public higher education in America — launching our nation’s great tradition of world-class public education. What began as a commitment to inspire the next generation grows stronger today through global research, hands-on learning and extensive outreach. A top value in public higher education, Georgia’s flagship university thrives in a community that combines a culture-rich college town with a strong economic center.</a:t>
            </a:r>
            <a:endParaRPr lang="en-US" sz="1600" b="0" i="0">
              <a:latin typeface="Georgia" charset="0"/>
              <a:ea typeface="Georgia" charset="0"/>
              <a:cs typeface="Georgia" charset="0"/>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41584" y="1278376"/>
            <a:ext cx="1708832" cy="1313570"/>
          </a:xfrm>
          <a:prstGeom prst="rect">
            <a:avLst/>
          </a:prstGeom>
        </p:spPr>
      </p:pic>
    </p:spTree>
    <p:extLst>
      <p:ext uri="{BB962C8B-B14F-4D97-AF65-F5344CB8AC3E}">
        <p14:creationId xmlns:p14="http://schemas.microsoft.com/office/powerpoint/2010/main" val="24105984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6" name="Rectangle 5"/>
          <p:cNvSpPr/>
          <p:nvPr userDrawn="1"/>
        </p:nvSpPr>
        <p:spPr>
          <a:xfrm>
            <a:off x="0" y="0"/>
            <a:ext cx="1219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9" name="Picture 8"/>
          <p:cNvPicPr>
            <a:picLocks noChangeAspect="1"/>
          </p:cNvPicPr>
          <p:nvPr userDrawn="1"/>
        </p:nvPicPr>
        <p:blipFill>
          <a:blip r:embed="rId2"/>
          <a:stretch>
            <a:fillRect/>
          </a:stretch>
        </p:blipFill>
        <p:spPr>
          <a:xfrm>
            <a:off x="0" y="-1813276"/>
            <a:ext cx="2607471" cy="3788709"/>
          </a:xfrm>
          <a:prstGeom prst="rect">
            <a:avLst/>
          </a:prstGeom>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91867" y="5779826"/>
            <a:ext cx="2410647" cy="792424"/>
          </a:xfrm>
          <a:prstGeom prst="rect">
            <a:avLst/>
          </a:prstGeom>
        </p:spPr>
      </p:pic>
      <p:sp>
        <p:nvSpPr>
          <p:cNvPr id="11" name="Rectangle 10"/>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hasCustomPrompt="1"/>
          </p:nvPr>
        </p:nvSpPr>
        <p:spPr>
          <a:xfrm>
            <a:off x="1201738" y="2009415"/>
            <a:ext cx="9788525" cy="1228654"/>
          </a:xfrm>
        </p:spPr>
        <p:txBody>
          <a:bodyPr>
            <a:normAutofit/>
          </a:bodyPr>
          <a:lstStyle>
            <a:lvl1pPr marL="0" indent="0" algn="ctr">
              <a:lnSpc>
                <a:spcPct val="100000"/>
              </a:lnSpc>
              <a:spcBef>
                <a:spcPts val="0"/>
              </a:spcBef>
              <a:buFont typeface="Arial" charset="0"/>
              <a:buNone/>
              <a:defRPr sz="6600" b="1" i="0" baseline="0">
                <a:solidFill>
                  <a:schemeClr val="bg1"/>
                </a:solidFill>
                <a:latin typeface="Arial" charset="0"/>
                <a:ea typeface="Arial" charset="0"/>
                <a:cs typeface="Arial" charset="0"/>
              </a:defRPr>
            </a:lvl1pPr>
            <a:lvl2pPr>
              <a:defRPr b="1" i="0">
                <a:latin typeface="Arial" charset="0"/>
                <a:ea typeface="Arial" charset="0"/>
                <a:cs typeface="Arial" charset="0"/>
              </a:defRPr>
            </a:lvl2pPr>
            <a:lvl3pPr>
              <a:defRPr b="1" i="0">
                <a:latin typeface="Arial" charset="0"/>
                <a:ea typeface="Arial" charset="0"/>
                <a:cs typeface="Arial" charset="0"/>
              </a:defRPr>
            </a:lvl3pPr>
            <a:lvl4pPr>
              <a:defRPr b="1" i="0">
                <a:latin typeface="Arial" charset="0"/>
                <a:ea typeface="Arial" charset="0"/>
                <a:cs typeface="Arial" charset="0"/>
              </a:defRPr>
            </a:lvl4pPr>
            <a:lvl5pPr>
              <a:defRPr b="1" i="0">
                <a:latin typeface="Arial" charset="0"/>
                <a:ea typeface="Arial" charset="0"/>
                <a:cs typeface="Arial" charset="0"/>
              </a:defRPr>
            </a:lvl5pPr>
          </a:lstStyle>
          <a:p>
            <a:pPr lvl="0"/>
            <a:r>
              <a:rPr lang="en-US" sz="6600"/>
              <a:t>Title 60–72 Pt Arial Bold</a:t>
            </a:r>
            <a:endParaRPr lang="en-US"/>
          </a:p>
        </p:txBody>
      </p:sp>
      <p:sp>
        <p:nvSpPr>
          <p:cNvPr id="5" name="Text Placeholder 4"/>
          <p:cNvSpPr>
            <a:spLocks noGrp="1"/>
          </p:cNvSpPr>
          <p:nvPr>
            <p:ph type="body" sz="quarter" idx="11" hasCustomPrompt="1"/>
          </p:nvPr>
        </p:nvSpPr>
        <p:spPr>
          <a:xfrm>
            <a:off x="1201738" y="4278498"/>
            <a:ext cx="9788525" cy="439278"/>
          </a:xfrm>
        </p:spPr>
        <p:txBody>
          <a:bodyPr>
            <a:normAutofit/>
          </a:bodyPr>
          <a:lstStyle>
            <a:lvl1pPr marL="0" indent="0" algn="ctr">
              <a:lnSpc>
                <a:spcPct val="100000"/>
              </a:lnSpc>
              <a:spcBef>
                <a:spcPts val="0"/>
              </a:spcBef>
              <a:buNone/>
              <a:defRPr sz="2000" b="0" i="1" baseline="0">
                <a:solidFill>
                  <a:schemeClr val="bg1"/>
                </a:solidFill>
                <a:latin typeface="Arial" charset="0"/>
                <a:ea typeface="Arial" charset="0"/>
                <a:cs typeface="Arial" charset="0"/>
              </a:defRPr>
            </a:lvl1pPr>
          </a:lstStyle>
          <a:p>
            <a:pPr lvl="0"/>
            <a:r>
              <a:rPr lang="en-US" sz="2000" b="0" i="1">
                <a:latin typeface="Arial" charset="0"/>
                <a:ea typeface="Arial" charset="0"/>
                <a:cs typeface="Arial" charset="0"/>
              </a:rPr>
              <a:t>Presenter’s Name 20–24 Pt Arial Italic</a:t>
            </a:r>
            <a:endParaRPr lang="en-US"/>
          </a:p>
        </p:txBody>
      </p:sp>
      <p:sp>
        <p:nvSpPr>
          <p:cNvPr id="8" name="Text Placeholder 7"/>
          <p:cNvSpPr>
            <a:spLocks noGrp="1"/>
          </p:cNvSpPr>
          <p:nvPr>
            <p:ph type="body" sz="quarter" idx="12" hasCustomPrompt="1"/>
          </p:nvPr>
        </p:nvSpPr>
        <p:spPr>
          <a:xfrm>
            <a:off x="1201738" y="3238069"/>
            <a:ext cx="9788525" cy="579438"/>
          </a:xfrm>
        </p:spPr>
        <p:txBody>
          <a:bodyPr/>
          <a:lstStyle>
            <a:lvl1pPr marL="0" indent="0" algn="ctr">
              <a:lnSpc>
                <a:spcPct val="100000"/>
              </a:lnSpc>
              <a:spcBef>
                <a:spcPts val="0"/>
              </a:spcBef>
              <a:buNone/>
              <a:defRPr b="0" i="0">
                <a:solidFill>
                  <a:schemeClr val="bg1"/>
                </a:solidFill>
                <a:latin typeface="Arial" charset="0"/>
                <a:ea typeface="Arial" charset="0"/>
                <a:cs typeface="Arial" charset="0"/>
              </a:defRPr>
            </a:lvl1pPr>
          </a:lstStyle>
          <a:p>
            <a:pPr lvl="0"/>
            <a:r>
              <a:rPr lang="en-US" b="0" i="0">
                <a:latin typeface="Arial" charset="0"/>
                <a:ea typeface="Arial" charset="0"/>
                <a:cs typeface="Arial" charset="0"/>
              </a:rPr>
              <a:t>Presenter’s Name or Secondary Title 24–32 Pt Arial</a:t>
            </a:r>
            <a:endParaRPr lang="en-US"/>
          </a:p>
        </p:txBody>
      </p:sp>
    </p:spTree>
    <p:extLst>
      <p:ext uri="{BB962C8B-B14F-4D97-AF65-F5344CB8AC3E}">
        <p14:creationId xmlns:p14="http://schemas.microsoft.com/office/powerpoint/2010/main" val="26957373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sp>
        <p:nvSpPr>
          <p:cNvPr id="26" name="Rectangle 25"/>
          <p:cNvSpPr/>
          <p:nvPr userDrawn="1"/>
        </p:nvSpPr>
        <p:spPr>
          <a:xfrm>
            <a:off x="0" y="0"/>
            <a:ext cx="457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grpSp>
        <p:nvGrpSpPr>
          <p:cNvPr id="19" name="Group 18"/>
          <p:cNvGrpSpPr/>
          <p:nvPr userDrawn="1"/>
        </p:nvGrpSpPr>
        <p:grpSpPr>
          <a:xfrm>
            <a:off x="85468" y="81079"/>
            <a:ext cx="4483743" cy="6695842"/>
            <a:chOff x="85468" y="81079"/>
            <a:chExt cx="4486532" cy="6695842"/>
          </a:xfrm>
        </p:grpSpPr>
        <p:cxnSp>
          <p:nvCxnSpPr>
            <p:cNvPr id="20" name="Straight Connector 19"/>
            <p:cNvCxnSpPr/>
            <p:nvPr/>
          </p:nvCxnSpPr>
          <p:spPr>
            <a:xfrm flipH="1">
              <a:off x="85468" y="81079"/>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5468" y="81079"/>
              <a:ext cx="0" cy="669584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5468" y="6776921"/>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30496"/>
            <a:ext cx="2053177" cy="2983308"/>
          </a:xfrm>
          <a:prstGeom prst="rect">
            <a:avLst/>
          </a:prstGeom>
        </p:spPr>
      </p:pic>
      <p:pic>
        <p:nvPicPr>
          <p:cNvPr id="25" name="Picture 2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2747" y="5948874"/>
            <a:ext cx="2410647" cy="792424"/>
          </a:xfrm>
          <a:prstGeom prst="rect">
            <a:avLst/>
          </a:prstGeom>
        </p:spPr>
      </p:pic>
      <p:sp>
        <p:nvSpPr>
          <p:cNvPr id="34" name="Text Placeholder 33"/>
          <p:cNvSpPr>
            <a:spLocks noGrp="1"/>
          </p:cNvSpPr>
          <p:nvPr>
            <p:ph type="body" sz="quarter" idx="12" hasCustomPrompt="1"/>
          </p:nvPr>
        </p:nvSpPr>
        <p:spPr>
          <a:xfrm>
            <a:off x="677609" y="4392510"/>
            <a:ext cx="3328988" cy="717372"/>
          </a:xfrm>
        </p:spPr>
        <p:txBody>
          <a:bodyPr>
            <a:normAutofit/>
          </a:bodyPr>
          <a:lstStyle>
            <a:lvl1pPr marL="0" indent="0">
              <a:lnSpc>
                <a:spcPct val="100000"/>
              </a:lnSpc>
              <a:spcBef>
                <a:spcPts val="0"/>
              </a:spcBef>
              <a:buNone/>
              <a:defRPr sz="2000" b="0" i="1">
                <a:solidFill>
                  <a:schemeClr val="bg1"/>
                </a:solidFill>
                <a:latin typeface="Arial" charset="0"/>
                <a:ea typeface="Arial" charset="0"/>
                <a:cs typeface="Arial" charset="0"/>
              </a:defRPr>
            </a:lvl1pPr>
          </a:lstStyle>
          <a:p>
            <a:pPr lvl="0"/>
            <a:r>
              <a:rPr lang="en-US" sz="2000" b="0" i="1">
                <a:latin typeface="Arial" charset="0"/>
                <a:ea typeface="Arial" charset="0"/>
                <a:cs typeface="Arial" charset="0"/>
              </a:rPr>
              <a:t>Presenter’s Name 20 Pt Arial Italic</a:t>
            </a:r>
            <a:endParaRPr lang="en-US"/>
          </a:p>
        </p:txBody>
      </p:sp>
      <p:sp>
        <p:nvSpPr>
          <p:cNvPr id="37" name="Picture Placeholder 36"/>
          <p:cNvSpPr>
            <a:spLocks noGrp="1"/>
          </p:cNvSpPr>
          <p:nvPr>
            <p:ph type="pic" sz="quarter" idx="13" hasCustomPrompt="1"/>
          </p:nvPr>
        </p:nvSpPr>
        <p:spPr>
          <a:xfrm>
            <a:off x="4568825" y="0"/>
            <a:ext cx="7623175" cy="6865938"/>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atin typeface="Arial" charset="0"/>
                <a:ea typeface="Arial" charset="0"/>
                <a:cs typeface="Arial" charset="0"/>
              </a:defRPr>
            </a:lvl1pPr>
          </a:lstStyle>
          <a:p>
            <a:r>
              <a:rPr lang="en-US"/>
              <a:t>Click icon and select an image. Use the CROP tool under the PICTURE FORMAT tab to adjust.</a:t>
            </a:r>
          </a:p>
          <a:p>
            <a:endParaRPr lang="en-US"/>
          </a:p>
        </p:txBody>
      </p:sp>
      <p:sp>
        <p:nvSpPr>
          <p:cNvPr id="13" name="Text Placeholder 28"/>
          <p:cNvSpPr>
            <a:spLocks noGrp="1"/>
          </p:cNvSpPr>
          <p:nvPr>
            <p:ph type="body" sz="quarter" idx="14" hasCustomPrompt="1"/>
          </p:nvPr>
        </p:nvSpPr>
        <p:spPr>
          <a:xfrm>
            <a:off x="677609" y="3009788"/>
            <a:ext cx="3328988" cy="698500"/>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Name or Secondary Title 20–24 Pt Arial</a:t>
            </a:r>
          </a:p>
        </p:txBody>
      </p:sp>
      <p:sp>
        <p:nvSpPr>
          <p:cNvPr id="14" name="Text Placeholder 16"/>
          <p:cNvSpPr>
            <a:spLocks noGrp="1"/>
          </p:cNvSpPr>
          <p:nvPr>
            <p:ph type="body" sz="quarter" idx="15" hasCustomPrompt="1"/>
          </p:nvPr>
        </p:nvSpPr>
        <p:spPr>
          <a:xfrm>
            <a:off x="677917" y="1637444"/>
            <a:ext cx="3328362" cy="1372344"/>
          </a:xfrm>
        </p:spPr>
        <p:txBody>
          <a:bodyPr>
            <a:normAutofit/>
          </a:bodyPr>
          <a:lstStyle>
            <a:lvl1pPr marL="0" indent="0">
              <a:lnSpc>
                <a:spcPct val="100000"/>
              </a:lnSpc>
              <a:spcBef>
                <a:spcPts val="0"/>
              </a:spcBef>
              <a:buNone/>
              <a:defRPr sz="4000" b="1" i="0" baseline="0">
                <a:solidFill>
                  <a:schemeClr val="bg1"/>
                </a:solidFill>
                <a:latin typeface="Arial" charset="0"/>
                <a:ea typeface="Arial" charset="0"/>
                <a:cs typeface="Arial" charset="0"/>
              </a:defRPr>
            </a:lvl1pPr>
          </a:lstStyle>
          <a:p>
            <a:pPr lvl="0"/>
            <a:r>
              <a:rPr lang="en-US" sz="4000" b="1" i="0">
                <a:latin typeface="Arial" charset="0"/>
                <a:ea typeface="Arial" charset="0"/>
                <a:cs typeface="Arial" charset="0"/>
              </a:rPr>
              <a:t>Title 36–44 Pt Arial Bold</a:t>
            </a:r>
            <a:endParaRPr lang="en-US"/>
          </a:p>
        </p:txBody>
      </p:sp>
    </p:spTree>
    <p:extLst>
      <p:ext uri="{BB962C8B-B14F-4D97-AF65-F5344CB8AC3E}">
        <p14:creationId xmlns:p14="http://schemas.microsoft.com/office/powerpoint/2010/main" val="24951001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sp>
        <p:nvSpPr>
          <p:cNvPr id="26" name="Rectangle 25"/>
          <p:cNvSpPr/>
          <p:nvPr userDrawn="1"/>
        </p:nvSpPr>
        <p:spPr>
          <a:xfrm>
            <a:off x="0" y="0"/>
            <a:ext cx="457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grpSp>
        <p:nvGrpSpPr>
          <p:cNvPr id="19" name="Group 18"/>
          <p:cNvGrpSpPr/>
          <p:nvPr userDrawn="1"/>
        </p:nvGrpSpPr>
        <p:grpSpPr>
          <a:xfrm>
            <a:off x="85468" y="81079"/>
            <a:ext cx="4483743" cy="6695842"/>
            <a:chOff x="85468" y="81079"/>
            <a:chExt cx="4486532" cy="6695842"/>
          </a:xfrm>
        </p:grpSpPr>
        <p:cxnSp>
          <p:nvCxnSpPr>
            <p:cNvPr id="20" name="Straight Connector 19"/>
            <p:cNvCxnSpPr/>
            <p:nvPr/>
          </p:nvCxnSpPr>
          <p:spPr>
            <a:xfrm flipH="1">
              <a:off x="85468" y="81079"/>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5468" y="81079"/>
              <a:ext cx="0" cy="669584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5468" y="6776921"/>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30496"/>
            <a:ext cx="2053177" cy="2983308"/>
          </a:xfrm>
          <a:prstGeom prst="rect">
            <a:avLst/>
          </a:prstGeom>
        </p:spPr>
      </p:pic>
      <p:pic>
        <p:nvPicPr>
          <p:cNvPr id="25" name="Picture 2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2747" y="5948874"/>
            <a:ext cx="2410647" cy="792424"/>
          </a:xfrm>
          <a:prstGeom prst="rect">
            <a:avLst/>
          </a:prstGeom>
        </p:spPr>
      </p:pic>
      <p:sp>
        <p:nvSpPr>
          <p:cNvPr id="34" name="Text Placeholder 33"/>
          <p:cNvSpPr>
            <a:spLocks noGrp="1"/>
          </p:cNvSpPr>
          <p:nvPr>
            <p:ph type="body" sz="quarter" idx="12" hasCustomPrompt="1"/>
          </p:nvPr>
        </p:nvSpPr>
        <p:spPr>
          <a:xfrm>
            <a:off x="677609" y="4392510"/>
            <a:ext cx="3328988" cy="717372"/>
          </a:xfrm>
        </p:spPr>
        <p:txBody>
          <a:bodyPr>
            <a:normAutofit/>
          </a:bodyPr>
          <a:lstStyle>
            <a:lvl1pPr marL="0" indent="0">
              <a:lnSpc>
                <a:spcPct val="100000"/>
              </a:lnSpc>
              <a:spcBef>
                <a:spcPts val="0"/>
              </a:spcBef>
              <a:buNone/>
              <a:defRPr sz="2000" b="0" i="1">
                <a:solidFill>
                  <a:schemeClr val="bg1"/>
                </a:solidFill>
                <a:latin typeface="Arial" charset="0"/>
                <a:ea typeface="Arial" charset="0"/>
                <a:cs typeface="Arial" charset="0"/>
              </a:defRPr>
            </a:lvl1pPr>
          </a:lstStyle>
          <a:p>
            <a:pPr lvl="0"/>
            <a:r>
              <a:rPr lang="en-US" sz="2000" b="0" i="1">
                <a:latin typeface="Arial" charset="0"/>
                <a:ea typeface="Arial" charset="0"/>
                <a:cs typeface="Arial" charset="0"/>
              </a:rPr>
              <a:t>Presenter’s Name 20 Pt Arial Italic</a:t>
            </a:r>
            <a:endParaRPr lang="en-US"/>
          </a:p>
        </p:txBody>
      </p:sp>
      <p:sp>
        <p:nvSpPr>
          <p:cNvPr id="37" name="Picture Placeholder 36"/>
          <p:cNvSpPr>
            <a:spLocks noGrp="1"/>
          </p:cNvSpPr>
          <p:nvPr>
            <p:ph type="pic" sz="quarter" idx="13" hasCustomPrompt="1"/>
          </p:nvPr>
        </p:nvSpPr>
        <p:spPr>
          <a:xfrm>
            <a:off x="4568825" y="0"/>
            <a:ext cx="7623175" cy="6865938"/>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atin typeface="Arial" charset="0"/>
                <a:ea typeface="Arial" charset="0"/>
                <a:cs typeface="Arial" charset="0"/>
              </a:defRPr>
            </a:lvl1pPr>
          </a:lstStyle>
          <a:p>
            <a:r>
              <a:rPr lang="en-US"/>
              <a:t>Click icon and select an image. Use the CROP tool under the PICTURE FORMAT tab to adjust.</a:t>
            </a:r>
          </a:p>
          <a:p>
            <a:endParaRPr lang="en-US"/>
          </a:p>
        </p:txBody>
      </p:sp>
      <p:sp>
        <p:nvSpPr>
          <p:cNvPr id="13" name="Text Placeholder 28"/>
          <p:cNvSpPr>
            <a:spLocks noGrp="1"/>
          </p:cNvSpPr>
          <p:nvPr>
            <p:ph type="body" sz="quarter" idx="14" hasCustomPrompt="1"/>
          </p:nvPr>
        </p:nvSpPr>
        <p:spPr>
          <a:xfrm>
            <a:off x="677609" y="3009788"/>
            <a:ext cx="3328988" cy="698500"/>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Name or Secondary Title 20–24 Pt Arial</a:t>
            </a:r>
          </a:p>
        </p:txBody>
      </p:sp>
      <p:sp>
        <p:nvSpPr>
          <p:cNvPr id="14" name="Text Placeholder 16"/>
          <p:cNvSpPr>
            <a:spLocks noGrp="1"/>
          </p:cNvSpPr>
          <p:nvPr>
            <p:ph type="body" sz="quarter" idx="15" hasCustomPrompt="1"/>
          </p:nvPr>
        </p:nvSpPr>
        <p:spPr>
          <a:xfrm>
            <a:off x="677917" y="1637444"/>
            <a:ext cx="3328362" cy="1372344"/>
          </a:xfrm>
        </p:spPr>
        <p:txBody>
          <a:bodyPr>
            <a:normAutofit/>
          </a:bodyPr>
          <a:lstStyle>
            <a:lvl1pPr marL="0" indent="0">
              <a:lnSpc>
                <a:spcPct val="100000"/>
              </a:lnSpc>
              <a:spcBef>
                <a:spcPts val="0"/>
              </a:spcBef>
              <a:buNone/>
              <a:defRPr sz="4000" b="1" i="0" baseline="0">
                <a:solidFill>
                  <a:schemeClr val="bg1"/>
                </a:solidFill>
                <a:latin typeface="Arial" charset="0"/>
                <a:ea typeface="Arial" charset="0"/>
                <a:cs typeface="Arial" charset="0"/>
              </a:defRPr>
            </a:lvl1pPr>
          </a:lstStyle>
          <a:p>
            <a:pPr lvl="0"/>
            <a:r>
              <a:rPr lang="en-US" sz="4000" b="1" i="0">
                <a:latin typeface="Arial" charset="0"/>
                <a:ea typeface="Arial" charset="0"/>
                <a:cs typeface="Arial" charset="0"/>
              </a:rPr>
              <a:t>Title 36–44 Pt Arial Bold</a:t>
            </a:r>
            <a:endParaRPr lang="en-US"/>
          </a:p>
        </p:txBody>
      </p:sp>
    </p:spTree>
    <p:extLst>
      <p:ext uri="{BB962C8B-B14F-4D97-AF65-F5344CB8AC3E}">
        <p14:creationId xmlns:p14="http://schemas.microsoft.com/office/powerpoint/2010/main" val="42598653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sp>
        <p:nvSpPr>
          <p:cNvPr id="41" name="Rectangle 40"/>
          <p:cNvSpPr/>
          <p:nvPr userDrawn="1"/>
        </p:nvSpPr>
        <p:spPr>
          <a:xfrm>
            <a:off x="0" y="4800600"/>
            <a:ext cx="12192000" cy="20654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42" name="Picture 4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801701"/>
            <a:ext cx="676195" cy="705694"/>
          </a:xfrm>
          <a:prstGeom prst="rect">
            <a:avLst/>
          </a:prstGeom>
        </p:spPr>
      </p:pic>
      <p:pic>
        <p:nvPicPr>
          <p:cNvPr id="43" name="Picture 4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9615" y="5948874"/>
            <a:ext cx="2410647" cy="792424"/>
          </a:xfrm>
          <a:prstGeom prst="rect">
            <a:avLst/>
          </a:prstGeom>
        </p:spPr>
      </p:pic>
      <p:cxnSp>
        <p:nvCxnSpPr>
          <p:cNvPr id="38" name="Straight Connector 37"/>
          <p:cNvCxnSpPr/>
          <p:nvPr userDrawn="1"/>
        </p:nvCxnSpPr>
        <p:spPr>
          <a:xfrm>
            <a:off x="85468" y="4800600"/>
            <a:ext cx="0" cy="19763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2106532" y="4800600"/>
            <a:ext cx="0" cy="19763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flipH="1">
            <a:off x="85469" y="6776921"/>
            <a:ext cx="12021063"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Text Placeholder 52"/>
          <p:cNvSpPr>
            <a:spLocks noGrp="1"/>
          </p:cNvSpPr>
          <p:nvPr>
            <p:ph type="body" sz="quarter" idx="12" hasCustomPrompt="1"/>
          </p:nvPr>
        </p:nvSpPr>
        <p:spPr>
          <a:xfrm>
            <a:off x="670230" y="6186421"/>
            <a:ext cx="8683625" cy="398463"/>
          </a:xfrm>
        </p:spPr>
        <p:txBody>
          <a:bodyPr>
            <a:normAutofit/>
          </a:bodyPr>
          <a:lstStyle>
            <a:lvl1pPr marL="0" indent="0">
              <a:lnSpc>
                <a:spcPct val="100000"/>
              </a:lnSpc>
              <a:spcBef>
                <a:spcPts val="0"/>
              </a:spcBef>
              <a:buNone/>
              <a:defRPr sz="2000" b="0" i="1">
                <a:solidFill>
                  <a:schemeClr val="bg1"/>
                </a:solidFill>
                <a:latin typeface="Arial" charset="0"/>
                <a:ea typeface="Arial" charset="0"/>
                <a:cs typeface="Arial" charset="0"/>
              </a:defRPr>
            </a:lvl1pPr>
          </a:lstStyle>
          <a:p>
            <a:pPr lvl="0"/>
            <a:r>
              <a:rPr lang="en-US" sz="2000" b="0" i="1">
                <a:latin typeface="Arial" charset="0"/>
                <a:ea typeface="Arial" charset="0"/>
                <a:cs typeface="Arial" charset="0"/>
              </a:rPr>
              <a:t>Presenter’s Name 20 Pt Arial Italic</a:t>
            </a:r>
            <a:endParaRPr lang="en-US"/>
          </a:p>
        </p:txBody>
      </p:sp>
      <p:sp>
        <p:nvSpPr>
          <p:cNvPr id="56" name="Picture Placeholder 55"/>
          <p:cNvSpPr>
            <a:spLocks noGrp="1"/>
          </p:cNvSpPr>
          <p:nvPr>
            <p:ph type="pic" sz="quarter" idx="13" hasCustomPrompt="1"/>
          </p:nvPr>
        </p:nvSpPr>
        <p:spPr>
          <a:xfrm>
            <a:off x="0" y="0"/>
            <a:ext cx="12192000" cy="4800600"/>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a:t>Click icon and select an image. Use the CROP tool under the PICTURE FORMAT tab to adjust.</a:t>
            </a:r>
          </a:p>
          <a:p>
            <a:endParaRPr lang="en-US"/>
          </a:p>
        </p:txBody>
      </p:sp>
      <p:sp>
        <p:nvSpPr>
          <p:cNvPr id="12" name="Text Placeholder 16"/>
          <p:cNvSpPr>
            <a:spLocks noGrp="1"/>
          </p:cNvSpPr>
          <p:nvPr>
            <p:ph type="body" sz="quarter" idx="14" hasCustomPrompt="1"/>
          </p:nvPr>
        </p:nvSpPr>
        <p:spPr>
          <a:xfrm>
            <a:off x="670232" y="4967311"/>
            <a:ext cx="8604395" cy="625783"/>
          </a:xfrm>
        </p:spPr>
        <p:txBody>
          <a:bodyPr>
            <a:normAutofit/>
          </a:bodyPr>
          <a:lstStyle>
            <a:lvl1pPr marL="0" indent="0">
              <a:lnSpc>
                <a:spcPct val="100000"/>
              </a:lnSpc>
              <a:spcBef>
                <a:spcPts val="0"/>
              </a:spcBef>
              <a:buNone/>
              <a:defRPr sz="4000" b="1" i="0" baseline="0">
                <a:solidFill>
                  <a:schemeClr val="bg1"/>
                </a:solidFill>
                <a:latin typeface="Arial" charset="0"/>
                <a:ea typeface="Arial" charset="0"/>
                <a:cs typeface="Arial" charset="0"/>
              </a:defRPr>
            </a:lvl1pPr>
          </a:lstStyle>
          <a:p>
            <a:pPr lvl="0"/>
            <a:r>
              <a:rPr lang="en-US" sz="4000" b="1" i="0">
                <a:latin typeface="Arial" charset="0"/>
                <a:ea typeface="Arial" charset="0"/>
                <a:cs typeface="Arial" charset="0"/>
              </a:rPr>
              <a:t>Title 36–44 Pt Arial Bold</a:t>
            </a:r>
            <a:endParaRPr lang="en-US"/>
          </a:p>
        </p:txBody>
      </p:sp>
      <p:sp>
        <p:nvSpPr>
          <p:cNvPr id="13" name="Text Placeholder 28"/>
          <p:cNvSpPr>
            <a:spLocks noGrp="1"/>
          </p:cNvSpPr>
          <p:nvPr>
            <p:ph type="body" sz="quarter" idx="15" hasCustomPrompt="1"/>
          </p:nvPr>
        </p:nvSpPr>
        <p:spPr>
          <a:xfrm>
            <a:off x="670230" y="5593095"/>
            <a:ext cx="8604397" cy="368834"/>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Presenter’s Name or Secondary Title 20–24 Pt Arial</a:t>
            </a:r>
          </a:p>
        </p:txBody>
      </p:sp>
    </p:spTree>
    <p:extLst>
      <p:ext uri="{BB962C8B-B14F-4D97-AF65-F5344CB8AC3E}">
        <p14:creationId xmlns:p14="http://schemas.microsoft.com/office/powerpoint/2010/main" val="962095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7" y="5949061"/>
            <a:ext cx="3552829" cy="1167880"/>
          </a:xfrm>
          <a:prstGeom prst="rect">
            <a:avLst/>
          </a:prstGeom>
        </p:spPr>
      </p:pic>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6454" y="-165260"/>
            <a:ext cx="471091" cy="684505"/>
          </a:xfrm>
          <a:prstGeom prst="rect">
            <a:avLst/>
          </a:prstGeom>
        </p:spPr>
      </p:pic>
      <p:sp>
        <p:nvSpPr>
          <p:cNvPr id="3" name="Text Placeholder 2"/>
          <p:cNvSpPr>
            <a:spLocks noGrp="1"/>
          </p:cNvSpPr>
          <p:nvPr>
            <p:ph type="body" sz="quarter" idx="10" hasCustomPrompt="1"/>
          </p:nvPr>
        </p:nvSpPr>
        <p:spPr>
          <a:xfrm>
            <a:off x="675635" y="545315"/>
            <a:ext cx="10819679" cy="753287"/>
          </a:xfrm>
        </p:spPr>
        <p:txBody>
          <a:bodyPr>
            <a:normAutofit/>
          </a:bodyPr>
          <a:lstStyle>
            <a:lvl1pPr marL="0" indent="0">
              <a:lnSpc>
                <a:spcPct val="100000"/>
              </a:lnSpc>
              <a:spcBef>
                <a:spcPts val="0"/>
              </a:spcBef>
              <a:buNone/>
              <a:defRPr sz="3600" b="1" i="0" u="sng" baseline="0">
                <a:solidFill>
                  <a:schemeClr val="tx1"/>
                </a:solidFill>
                <a:latin typeface="Arial" charset="0"/>
                <a:ea typeface="Arial" charset="0"/>
                <a:cs typeface="Arial" charset="0"/>
              </a:defRPr>
            </a:lvl1pPr>
          </a:lstStyle>
          <a:p>
            <a:pPr lvl="0"/>
            <a:r>
              <a:rPr lang="en-US" sz="3600" b="1" i="0" u="sng">
                <a:latin typeface="Arial" charset="0"/>
                <a:ea typeface="Arial" charset="0"/>
                <a:cs typeface="Arial" charset="0"/>
              </a:rPr>
              <a:t>Header 28–40 Pt Arial Bold, Underlined</a:t>
            </a:r>
          </a:p>
        </p:txBody>
      </p:sp>
      <p:sp>
        <p:nvSpPr>
          <p:cNvPr id="5" name="Media Placeholder 4"/>
          <p:cNvSpPr>
            <a:spLocks noGrp="1"/>
          </p:cNvSpPr>
          <p:nvPr>
            <p:ph type="media" sz="quarter" idx="11"/>
          </p:nvPr>
        </p:nvSpPr>
        <p:spPr>
          <a:xfrm>
            <a:off x="2438400" y="1521741"/>
            <a:ext cx="7315200" cy="4114800"/>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sz="1800"/>
              <a:t>Click icon to add media</a:t>
            </a:r>
            <a:endParaRPr lang="en-US"/>
          </a:p>
        </p:txBody>
      </p:sp>
      <p:sp>
        <p:nvSpPr>
          <p:cNvPr id="10"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9" name="Text Placeholder 8"/>
          <p:cNvSpPr>
            <a:spLocks noGrp="1"/>
          </p:cNvSpPr>
          <p:nvPr>
            <p:ph type="body" sz="quarter" idx="12"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spTree>
    <p:extLst>
      <p:ext uri="{BB962C8B-B14F-4D97-AF65-F5344CB8AC3E}">
        <p14:creationId xmlns:p14="http://schemas.microsoft.com/office/powerpoint/2010/main" val="3859639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guide id="29" orient="horz" pos="412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7" y="5949061"/>
            <a:ext cx="3552829" cy="1167880"/>
          </a:xfrm>
          <a:prstGeom prst="rect">
            <a:avLst/>
          </a:prstGeom>
        </p:spPr>
      </p:pic>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6454" y="-165260"/>
            <a:ext cx="471091" cy="684505"/>
          </a:xfrm>
          <a:prstGeom prst="rect">
            <a:avLst/>
          </a:prstGeom>
        </p:spPr>
      </p:pic>
      <p:sp>
        <p:nvSpPr>
          <p:cNvPr id="2" name="TextBox 1"/>
          <p:cNvSpPr txBox="1"/>
          <p:nvPr userDrawn="1"/>
        </p:nvSpPr>
        <p:spPr>
          <a:xfrm>
            <a:off x="675635" y="545315"/>
            <a:ext cx="2044513" cy="646331"/>
          </a:xfrm>
          <a:prstGeom prst="rect">
            <a:avLst/>
          </a:prstGeom>
          <a:noFill/>
        </p:spPr>
        <p:txBody>
          <a:bodyPr wrap="square" rtlCol="0">
            <a:spAutoFit/>
          </a:bodyPr>
          <a:lstStyle/>
          <a:p>
            <a:pPr>
              <a:lnSpc>
                <a:spcPct val="100000"/>
              </a:lnSpc>
            </a:pPr>
            <a:r>
              <a:rPr lang="en-US" sz="3600" b="1" i="0" u="sng">
                <a:latin typeface="Arial" charset="0"/>
                <a:ea typeface="Arial" charset="0"/>
                <a:cs typeface="Arial" charset="0"/>
              </a:rPr>
              <a:t>Agenda</a:t>
            </a:r>
          </a:p>
        </p:txBody>
      </p:sp>
      <p:sp>
        <p:nvSpPr>
          <p:cNvPr id="8" name="Text Placeholder 7"/>
          <p:cNvSpPr>
            <a:spLocks noGrp="1"/>
          </p:cNvSpPr>
          <p:nvPr>
            <p:ph type="body" sz="quarter" idx="10" hasCustomPrompt="1"/>
          </p:nvPr>
        </p:nvSpPr>
        <p:spPr>
          <a:xfrm>
            <a:off x="664909" y="1346286"/>
            <a:ext cx="10910887" cy="4518025"/>
          </a:xfrm>
        </p:spPr>
        <p:txBody>
          <a:bodyPr>
            <a:normAutofit/>
          </a:bodyPr>
          <a:lstStyle>
            <a:lvl1pPr marL="0" indent="-228600">
              <a:lnSpc>
                <a:spcPct val="100000"/>
              </a:lnSpc>
              <a:spcBef>
                <a:spcPts val="0"/>
              </a:spcBef>
              <a:buFont typeface="Arial" charset="0"/>
              <a:buChar char="•"/>
              <a:defRPr sz="2000" b="1" i="0" baseline="0">
                <a:latin typeface="Arial" charset="0"/>
                <a:ea typeface="Arial" charset="0"/>
                <a:cs typeface="Arial" charset="0"/>
              </a:defRPr>
            </a:lvl1pPr>
            <a:lvl2pPr marL="0">
              <a:lnSpc>
                <a:spcPct val="100000"/>
              </a:lnSpc>
              <a:spcBef>
                <a:spcPts val="0"/>
              </a:spcBef>
              <a:defRPr sz="2000" b="0" baseline="0"/>
            </a:lvl2pPr>
            <a:lvl3pPr marL="914400">
              <a:lnSpc>
                <a:spcPct val="100000"/>
              </a:lnSpc>
              <a:defRPr/>
            </a:lvl3pPr>
          </a:lstStyle>
          <a:p>
            <a:pPr lvl="0"/>
            <a:r>
              <a:rPr lang="en-US" b="1"/>
              <a:t>Agenda Topic 1 20 Pt Arial Bold</a:t>
            </a:r>
          </a:p>
          <a:p>
            <a:pPr lvl="2"/>
            <a:r>
              <a:rPr lang="en-US" sz="1600" b="0"/>
              <a:t>Presenter or Sub-Topic 16 Pt Arial</a:t>
            </a:r>
            <a:endParaRPr lang="en-US" b="1"/>
          </a:p>
          <a:p>
            <a:pPr lvl="1"/>
            <a:endParaRPr lang="en-US"/>
          </a:p>
        </p:txBody>
      </p:sp>
      <p:sp>
        <p:nvSpPr>
          <p:cNvPr id="9"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10" name="Text Placeholder 8"/>
          <p:cNvSpPr>
            <a:spLocks noGrp="1"/>
          </p:cNvSpPr>
          <p:nvPr>
            <p:ph type="body" sz="quarter" idx="12"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spTree>
    <p:extLst>
      <p:ext uri="{BB962C8B-B14F-4D97-AF65-F5344CB8AC3E}">
        <p14:creationId xmlns:p14="http://schemas.microsoft.com/office/powerpoint/2010/main" val="23063371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Option 1">
    <p:spTree>
      <p:nvGrpSpPr>
        <p:cNvPr id="1" name=""/>
        <p:cNvGrpSpPr/>
        <p:nvPr/>
      </p:nvGrpSpPr>
      <p:grpSpPr>
        <a:xfrm>
          <a:off x="0" y="0"/>
          <a:ext cx="0" cy="0"/>
          <a:chOff x="0" y="0"/>
          <a:chExt cx="0" cy="0"/>
        </a:xfrm>
      </p:grpSpPr>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7" y="5949061"/>
            <a:ext cx="3552829" cy="1167880"/>
          </a:xfrm>
          <a:prstGeom prst="rect">
            <a:avLst/>
          </a:prstGeom>
        </p:spPr>
      </p:pic>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6454" y="-165260"/>
            <a:ext cx="471091" cy="684505"/>
          </a:xfrm>
          <a:prstGeom prst="rect">
            <a:avLst/>
          </a:prstGeom>
        </p:spPr>
      </p:pic>
      <p:sp>
        <p:nvSpPr>
          <p:cNvPr id="4" name="Text Placeholder 3"/>
          <p:cNvSpPr>
            <a:spLocks noGrp="1"/>
          </p:cNvSpPr>
          <p:nvPr>
            <p:ph type="body" sz="quarter" idx="11" hasCustomPrompt="1"/>
          </p:nvPr>
        </p:nvSpPr>
        <p:spPr>
          <a:xfrm>
            <a:off x="672847" y="545394"/>
            <a:ext cx="10910887" cy="677862"/>
          </a:xfrm>
        </p:spPr>
        <p:txBody>
          <a:bodyPr>
            <a:normAutofit/>
          </a:bodyPr>
          <a:lstStyle>
            <a:lvl1pPr marL="0" indent="0">
              <a:lnSpc>
                <a:spcPct val="100000"/>
              </a:lnSpc>
              <a:spcBef>
                <a:spcPts val="0"/>
              </a:spcBef>
              <a:buNone/>
              <a:defRPr sz="3600" b="1" i="0" u="sng" baseline="0">
                <a:latin typeface="Arial" charset="0"/>
                <a:ea typeface="Arial" charset="0"/>
                <a:cs typeface="Arial" charset="0"/>
              </a:defRPr>
            </a:lvl1pPr>
          </a:lstStyle>
          <a:p>
            <a:pPr lvl="0"/>
            <a:r>
              <a:rPr lang="en-US" sz="3600" b="1" i="0" u="sng">
                <a:latin typeface="Arial" charset="0"/>
                <a:ea typeface="Arial" charset="0"/>
                <a:cs typeface="Arial" charset="0"/>
              </a:rPr>
              <a:t>Header 28–40 Pt Arial Bold, Underlined</a:t>
            </a:r>
          </a:p>
        </p:txBody>
      </p:sp>
      <p:sp>
        <p:nvSpPr>
          <p:cNvPr id="6" name="Text Placeholder 5"/>
          <p:cNvSpPr>
            <a:spLocks noGrp="1"/>
          </p:cNvSpPr>
          <p:nvPr>
            <p:ph type="body" sz="quarter" idx="12" hasCustomPrompt="1"/>
          </p:nvPr>
        </p:nvSpPr>
        <p:spPr>
          <a:xfrm>
            <a:off x="672847" y="1406525"/>
            <a:ext cx="10910888"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8"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9" name="Text Placeholder 8"/>
          <p:cNvSpPr>
            <a:spLocks noGrp="1"/>
          </p:cNvSpPr>
          <p:nvPr>
            <p:ph type="body" sz="quarter" idx="13"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spTree>
    <p:extLst>
      <p:ext uri="{BB962C8B-B14F-4D97-AF65-F5344CB8AC3E}">
        <p14:creationId xmlns:p14="http://schemas.microsoft.com/office/powerpoint/2010/main" val="5319745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Option 2">
    <p:spTree>
      <p:nvGrpSpPr>
        <p:cNvPr id="1" name=""/>
        <p:cNvGrpSpPr/>
        <p:nvPr/>
      </p:nvGrpSpPr>
      <p:grpSpPr>
        <a:xfrm>
          <a:off x="0" y="0"/>
          <a:ext cx="0" cy="0"/>
          <a:chOff x="0" y="0"/>
          <a:chExt cx="0" cy="0"/>
        </a:xfrm>
      </p:grpSpPr>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7" y="5949061"/>
            <a:ext cx="3552829" cy="1167880"/>
          </a:xfrm>
          <a:prstGeom prst="rect">
            <a:avLst/>
          </a:prstGeom>
        </p:spPr>
      </p:pic>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6454" y="-165260"/>
            <a:ext cx="471091" cy="684505"/>
          </a:xfrm>
          <a:prstGeom prst="rect">
            <a:avLst/>
          </a:prstGeom>
        </p:spPr>
      </p:pic>
      <p:sp>
        <p:nvSpPr>
          <p:cNvPr id="6" name="Text Placeholder 5"/>
          <p:cNvSpPr>
            <a:spLocks noGrp="1"/>
          </p:cNvSpPr>
          <p:nvPr>
            <p:ph type="body" sz="quarter" idx="12" hasCustomPrompt="1"/>
          </p:nvPr>
        </p:nvSpPr>
        <p:spPr>
          <a:xfrm>
            <a:off x="672847" y="1406525"/>
            <a:ext cx="5027867"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3" name="Text Placeholder 2"/>
          <p:cNvSpPr>
            <a:spLocks noGrp="1"/>
          </p:cNvSpPr>
          <p:nvPr>
            <p:ph type="body" sz="quarter" idx="13" hasCustomPrompt="1"/>
          </p:nvPr>
        </p:nvSpPr>
        <p:spPr>
          <a:xfrm>
            <a:off x="673100" y="545315"/>
            <a:ext cx="5027614" cy="661988"/>
          </a:xfrm>
        </p:spPr>
        <p:txBody>
          <a:bodyPr>
            <a:normAutofit/>
          </a:bodyPr>
          <a:lstStyle>
            <a:lvl1pPr marL="0" indent="0">
              <a:lnSpc>
                <a:spcPct val="100000"/>
              </a:lnSpc>
              <a:spcBef>
                <a:spcPts val="0"/>
              </a:spcBef>
              <a:buNone/>
              <a:defRPr sz="3200" b="1" i="0" u="sng" baseline="0">
                <a:latin typeface="Arial" charset="0"/>
                <a:ea typeface="Arial" charset="0"/>
                <a:cs typeface="Arial" charset="0"/>
              </a:defRPr>
            </a:lvl1pPr>
          </a:lstStyle>
          <a:p>
            <a:pPr lvl="0"/>
            <a:r>
              <a:rPr lang="en-US" sz="3200" b="1" i="0" u="sng">
                <a:latin typeface="Arial" charset="0"/>
                <a:ea typeface="Arial" charset="0"/>
                <a:cs typeface="Arial" charset="0"/>
              </a:rPr>
              <a:t>Header Column 1</a:t>
            </a:r>
            <a:endParaRPr lang="en-US"/>
          </a:p>
        </p:txBody>
      </p:sp>
      <p:sp>
        <p:nvSpPr>
          <p:cNvPr id="19" name="Text Placeholder 5"/>
          <p:cNvSpPr>
            <a:spLocks noGrp="1"/>
          </p:cNvSpPr>
          <p:nvPr>
            <p:ph type="body" sz="quarter" idx="14" hasCustomPrompt="1"/>
          </p:nvPr>
        </p:nvSpPr>
        <p:spPr>
          <a:xfrm>
            <a:off x="6380447" y="1406525"/>
            <a:ext cx="5027867"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20" name="Text Placeholder 2"/>
          <p:cNvSpPr>
            <a:spLocks noGrp="1"/>
          </p:cNvSpPr>
          <p:nvPr>
            <p:ph type="body" sz="quarter" idx="15" hasCustomPrompt="1"/>
          </p:nvPr>
        </p:nvSpPr>
        <p:spPr>
          <a:xfrm>
            <a:off x="6380700" y="545315"/>
            <a:ext cx="5027614" cy="661988"/>
          </a:xfrm>
        </p:spPr>
        <p:txBody>
          <a:bodyPr>
            <a:normAutofit/>
          </a:bodyPr>
          <a:lstStyle>
            <a:lvl1pPr marL="0" indent="0">
              <a:lnSpc>
                <a:spcPct val="100000"/>
              </a:lnSpc>
              <a:spcBef>
                <a:spcPts val="0"/>
              </a:spcBef>
              <a:buNone/>
              <a:defRPr sz="3200" b="1" i="0" u="sng" baseline="0">
                <a:latin typeface="Arial" charset="0"/>
                <a:ea typeface="Arial" charset="0"/>
                <a:cs typeface="Arial" charset="0"/>
              </a:defRPr>
            </a:lvl1pPr>
          </a:lstStyle>
          <a:p>
            <a:pPr lvl="0"/>
            <a:r>
              <a:rPr lang="en-US" sz="3200" b="1" i="0" u="sng">
                <a:latin typeface="Arial" charset="0"/>
                <a:ea typeface="Arial" charset="0"/>
                <a:cs typeface="Arial" charset="0"/>
              </a:rPr>
              <a:t>Header Column 2</a:t>
            </a:r>
            <a:endParaRPr lang="en-US"/>
          </a:p>
        </p:txBody>
      </p:sp>
      <p:sp>
        <p:nvSpPr>
          <p:cNvPr id="24"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25" name="Text Placeholder 8"/>
          <p:cNvSpPr>
            <a:spLocks noGrp="1"/>
          </p:cNvSpPr>
          <p:nvPr>
            <p:ph type="body" sz="quarter" idx="16"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spTree>
    <p:extLst>
      <p:ext uri="{BB962C8B-B14F-4D97-AF65-F5344CB8AC3E}">
        <p14:creationId xmlns:p14="http://schemas.microsoft.com/office/powerpoint/2010/main" val="36541026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Option 3">
    <p:spTree>
      <p:nvGrpSpPr>
        <p:cNvPr id="1" name=""/>
        <p:cNvGrpSpPr/>
        <p:nvPr/>
      </p:nvGrpSpPr>
      <p:grpSpPr>
        <a:xfrm>
          <a:off x="0" y="0"/>
          <a:ext cx="0" cy="0"/>
          <a:chOff x="0" y="0"/>
          <a:chExt cx="0" cy="0"/>
        </a:xfrm>
      </p:grpSpPr>
      <p:sp>
        <p:nvSpPr>
          <p:cNvPr id="35" name="Text Placeholder 3"/>
          <p:cNvSpPr>
            <a:spLocks noGrp="1"/>
          </p:cNvSpPr>
          <p:nvPr>
            <p:ph type="body" sz="quarter" idx="18" hasCustomPrompt="1"/>
          </p:nvPr>
        </p:nvSpPr>
        <p:spPr>
          <a:xfrm>
            <a:off x="8292594" y="545315"/>
            <a:ext cx="3129216" cy="654624"/>
          </a:xfrm>
        </p:spPr>
        <p:txBody>
          <a:bodyPr/>
          <a:lstStyle>
            <a:lvl1pPr marL="0" indent="0">
              <a:lnSpc>
                <a:spcPct val="100000"/>
              </a:lnSpc>
              <a:spcBef>
                <a:spcPts val="0"/>
              </a:spcBef>
              <a:buNone/>
              <a:defRPr b="1" i="0" u="sng">
                <a:latin typeface="Arial" charset="0"/>
                <a:ea typeface="Arial" charset="0"/>
                <a:cs typeface="Arial" charset="0"/>
              </a:defRPr>
            </a:lvl1pPr>
          </a:lstStyle>
          <a:p>
            <a:pPr lvl="0"/>
            <a:r>
              <a:rPr lang="en-US" b="1" i="0" u="sng">
                <a:latin typeface="Arial" charset="0"/>
                <a:ea typeface="Arial" charset="0"/>
                <a:cs typeface="Arial" charset="0"/>
              </a:rPr>
              <a:t>Arial Bold</a:t>
            </a:r>
            <a:endParaRPr lang="en-US"/>
          </a:p>
        </p:txBody>
      </p:sp>
      <p:sp>
        <p:nvSpPr>
          <p:cNvPr id="33" name="Text Placeholder 3"/>
          <p:cNvSpPr>
            <a:spLocks noGrp="1"/>
          </p:cNvSpPr>
          <p:nvPr>
            <p:ph type="body" sz="quarter" idx="17" hasCustomPrompt="1"/>
          </p:nvPr>
        </p:nvSpPr>
        <p:spPr>
          <a:xfrm>
            <a:off x="4482594" y="545315"/>
            <a:ext cx="3129216" cy="654624"/>
          </a:xfrm>
        </p:spPr>
        <p:txBody>
          <a:bodyPr/>
          <a:lstStyle>
            <a:lvl1pPr marL="0" indent="0">
              <a:lnSpc>
                <a:spcPct val="100000"/>
              </a:lnSpc>
              <a:spcBef>
                <a:spcPts val="0"/>
              </a:spcBef>
              <a:buNone/>
              <a:defRPr b="1" i="0" u="sng">
                <a:latin typeface="Arial" charset="0"/>
                <a:ea typeface="Arial" charset="0"/>
                <a:cs typeface="Arial" charset="0"/>
              </a:defRPr>
            </a:lvl1pPr>
          </a:lstStyle>
          <a:p>
            <a:pPr lvl="0"/>
            <a:r>
              <a:rPr lang="en-US" b="1" i="0" u="sng">
                <a:latin typeface="Arial" charset="0"/>
                <a:ea typeface="Arial" charset="0"/>
                <a:cs typeface="Arial" charset="0"/>
              </a:rPr>
              <a:t>28–40 Pt</a:t>
            </a:r>
            <a:endParaRPr lang="en-US"/>
          </a:p>
        </p:txBody>
      </p:sp>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7" y="5949061"/>
            <a:ext cx="3552829" cy="1167880"/>
          </a:xfrm>
          <a:prstGeom prst="rect">
            <a:avLst/>
          </a:prstGeom>
        </p:spPr>
      </p:pic>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6454" y="-165260"/>
            <a:ext cx="471091" cy="684505"/>
          </a:xfrm>
          <a:prstGeom prst="rect">
            <a:avLst/>
          </a:prstGeom>
        </p:spPr>
      </p:pic>
      <p:sp>
        <p:nvSpPr>
          <p:cNvPr id="6" name="Text Placeholder 5"/>
          <p:cNvSpPr>
            <a:spLocks noGrp="1"/>
          </p:cNvSpPr>
          <p:nvPr>
            <p:ph type="body" sz="quarter" idx="12" hasCustomPrompt="1"/>
          </p:nvPr>
        </p:nvSpPr>
        <p:spPr>
          <a:xfrm>
            <a:off x="672848" y="1406525"/>
            <a:ext cx="3132004"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4" name="Text Placeholder 3"/>
          <p:cNvSpPr>
            <a:spLocks noGrp="1"/>
          </p:cNvSpPr>
          <p:nvPr>
            <p:ph type="body" sz="quarter" idx="15" hasCustomPrompt="1"/>
          </p:nvPr>
        </p:nvSpPr>
        <p:spPr>
          <a:xfrm>
            <a:off x="675635" y="545315"/>
            <a:ext cx="3129216" cy="654624"/>
          </a:xfrm>
        </p:spPr>
        <p:txBody>
          <a:bodyPr/>
          <a:lstStyle>
            <a:lvl1pPr marL="0" indent="0">
              <a:lnSpc>
                <a:spcPct val="100000"/>
              </a:lnSpc>
              <a:spcBef>
                <a:spcPts val="0"/>
              </a:spcBef>
              <a:buNone/>
              <a:defRPr b="1" i="0" u="sng">
                <a:latin typeface="Arial" charset="0"/>
                <a:ea typeface="Arial" charset="0"/>
                <a:cs typeface="Arial" charset="0"/>
              </a:defRPr>
            </a:lvl1pPr>
          </a:lstStyle>
          <a:p>
            <a:pPr lvl="0"/>
            <a:r>
              <a:rPr lang="en-US" b="1" i="0" u="sng">
                <a:latin typeface="Arial" charset="0"/>
                <a:ea typeface="Arial" charset="0"/>
                <a:cs typeface="Arial" charset="0"/>
              </a:rPr>
              <a:t>Header</a:t>
            </a:r>
          </a:p>
        </p:txBody>
      </p:sp>
      <p:sp>
        <p:nvSpPr>
          <p:cNvPr id="32" name="Text Placeholder 5"/>
          <p:cNvSpPr>
            <a:spLocks noGrp="1"/>
          </p:cNvSpPr>
          <p:nvPr>
            <p:ph type="body" sz="quarter" idx="16" hasCustomPrompt="1"/>
          </p:nvPr>
        </p:nvSpPr>
        <p:spPr>
          <a:xfrm>
            <a:off x="4482594" y="1406525"/>
            <a:ext cx="3132004"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36" name="Text Placeholder 5"/>
          <p:cNvSpPr>
            <a:spLocks noGrp="1"/>
          </p:cNvSpPr>
          <p:nvPr>
            <p:ph type="body" sz="quarter" idx="19" hasCustomPrompt="1"/>
          </p:nvPr>
        </p:nvSpPr>
        <p:spPr>
          <a:xfrm>
            <a:off x="8292594" y="1406525"/>
            <a:ext cx="3132004"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37"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38" name="Text Placeholder 8"/>
          <p:cNvSpPr>
            <a:spLocks noGrp="1"/>
          </p:cNvSpPr>
          <p:nvPr>
            <p:ph type="body" sz="quarter" idx="20"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spTree>
    <p:extLst>
      <p:ext uri="{BB962C8B-B14F-4D97-AF65-F5344CB8AC3E}">
        <p14:creationId xmlns:p14="http://schemas.microsoft.com/office/powerpoint/2010/main" val="403156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Option 1">
    <p:spTree>
      <p:nvGrpSpPr>
        <p:cNvPr id="1" name=""/>
        <p:cNvGrpSpPr/>
        <p:nvPr/>
      </p:nvGrpSpPr>
      <p:grpSpPr>
        <a:xfrm>
          <a:off x="0" y="0"/>
          <a:ext cx="0" cy="0"/>
          <a:chOff x="0" y="0"/>
          <a:chExt cx="0" cy="0"/>
        </a:xfrm>
      </p:grpSpPr>
      <p:sp>
        <p:nvSpPr>
          <p:cNvPr id="16" name="Rectangle 15"/>
          <p:cNvSpPr/>
          <p:nvPr userDrawn="1"/>
        </p:nvSpPr>
        <p:spPr>
          <a:xfrm>
            <a:off x="0" y="0"/>
            <a:ext cx="1219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hasCustomPrompt="1"/>
          </p:nvPr>
        </p:nvSpPr>
        <p:spPr>
          <a:xfrm>
            <a:off x="1439862" y="2587664"/>
            <a:ext cx="9312275" cy="841336"/>
          </a:xfrm>
        </p:spPr>
        <p:txBody>
          <a:bodyPr>
            <a:normAutofit/>
          </a:bodyPr>
          <a:lstStyle>
            <a:lvl1pPr marL="0" indent="0" algn="ctr">
              <a:lnSpc>
                <a:spcPct val="100000"/>
              </a:lnSpc>
              <a:spcBef>
                <a:spcPts val="0"/>
              </a:spcBef>
              <a:buNone/>
              <a:defRPr sz="4800" b="1" i="0" baseline="0">
                <a:solidFill>
                  <a:schemeClr val="bg1"/>
                </a:solidFill>
                <a:latin typeface="Arial" charset="0"/>
                <a:ea typeface="Arial" charset="0"/>
                <a:cs typeface="Arial" charset="0"/>
              </a:defRPr>
            </a:lvl1pPr>
          </a:lstStyle>
          <a:p>
            <a:pPr lvl="0"/>
            <a:r>
              <a:rPr lang="en-US" sz="4800" b="1" i="0">
                <a:latin typeface="Arial" charset="0"/>
                <a:ea typeface="Arial" charset="0"/>
                <a:cs typeface="Arial" charset="0"/>
              </a:rPr>
              <a:t>Title 48–54 Pt Arial Bold</a:t>
            </a:r>
          </a:p>
        </p:txBody>
      </p:sp>
      <p:sp>
        <p:nvSpPr>
          <p:cNvPr id="7" name="Text Placeholder 6"/>
          <p:cNvSpPr>
            <a:spLocks noGrp="1"/>
          </p:cNvSpPr>
          <p:nvPr>
            <p:ph type="body" sz="quarter" idx="11" hasCustomPrompt="1"/>
          </p:nvPr>
        </p:nvSpPr>
        <p:spPr>
          <a:xfrm>
            <a:off x="1439863" y="3429000"/>
            <a:ext cx="9312275" cy="437990"/>
          </a:xfrm>
        </p:spPr>
        <p:txBody>
          <a:bodyPr>
            <a:normAutofit/>
          </a:bodyPr>
          <a:lstStyle>
            <a:lvl1pPr marL="0" indent="0" algn="ctr">
              <a:lnSpc>
                <a:spcPct val="100000"/>
              </a:lnSpc>
              <a:spcBef>
                <a:spcPts val="0"/>
              </a:spcBef>
              <a:buNone/>
              <a:defRPr sz="2000" b="0" i="0">
                <a:solidFill>
                  <a:schemeClr val="bg1"/>
                </a:solidFill>
                <a:latin typeface="Arial" charset="0"/>
                <a:ea typeface="Arial" charset="0"/>
                <a:cs typeface="Arial" charset="0"/>
              </a:defRPr>
            </a:lvl1pPr>
          </a:lstStyle>
          <a:p>
            <a:pPr lvl="0"/>
            <a:r>
              <a:rPr lang="en-US"/>
              <a:t>Secondary Title or Presenter’s Name 20–24 Pt Arial</a:t>
            </a:r>
          </a:p>
        </p:txBody>
      </p:sp>
    </p:spTree>
    <p:extLst>
      <p:ext uri="{BB962C8B-B14F-4D97-AF65-F5344CB8AC3E}">
        <p14:creationId xmlns:p14="http://schemas.microsoft.com/office/powerpoint/2010/main" val="8984355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Option 2">
    <p:spTree>
      <p:nvGrpSpPr>
        <p:cNvPr id="1" name=""/>
        <p:cNvGrpSpPr/>
        <p:nvPr/>
      </p:nvGrpSpPr>
      <p:grpSpPr>
        <a:xfrm>
          <a:off x="0" y="0"/>
          <a:ext cx="0" cy="0"/>
          <a:chOff x="0" y="0"/>
          <a:chExt cx="0" cy="0"/>
        </a:xfrm>
      </p:grpSpPr>
      <p:sp>
        <p:nvSpPr>
          <p:cNvPr id="6" name="Rectangle 5"/>
          <p:cNvSpPr/>
          <p:nvPr userDrawn="1"/>
        </p:nvSpPr>
        <p:spPr>
          <a:xfrm>
            <a:off x="0" y="0"/>
            <a:ext cx="457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grpSp>
        <p:nvGrpSpPr>
          <p:cNvPr id="8" name="Group 7"/>
          <p:cNvGrpSpPr/>
          <p:nvPr userDrawn="1"/>
        </p:nvGrpSpPr>
        <p:grpSpPr>
          <a:xfrm>
            <a:off x="85468" y="81079"/>
            <a:ext cx="4486532" cy="6695842"/>
            <a:chOff x="85468" y="81079"/>
            <a:chExt cx="4486532" cy="6695842"/>
          </a:xfrm>
        </p:grpSpPr>
        <p:cxnSp>
          <p:nvCxnSpPr>
            <p:cNvPr id="9" name="Straight Connector 8"/>
            <p:cNvCxnSpPr/>
            <p:nvPr/>
          </p:nvCxnSpPr>
          <p:spPr>
            <a:xfrm flipH="1">
              <a:off x="85468" y="81079"/>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5468" y="81079"/>
              <a:ext cx="0" cy="669584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5468" y="6776921"/>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7" name="Text Placeholder 28"/>
          <p:cNvSpPr>
            <a:spLocks noGrp="1"/>
          </p:cNvSpPr>
          <p:nvPr>
            <p:ph type="body" sz="quarter" idx="11" hasCustomPrompt="1"/>
          </p:nvPr>
        </p:nvSpPr>
        <p:spPr>
          <a:xfrm>
            <a:off x="669925" y="2925264"/>
            <a:ext cx="3328988" cy="698500"/>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Name or Secondary Title 20–24 Pt Arial</a:t>
            </a:r>
          </a:p>
        </p:txBody>
      </p:sp>
      <p:sp>
        <p:nvSpPr>
          <p:cNvPr id="28" name="Text Placeholder 16"/>
          <p:cNvSpPr>
            <a:spLocks noGrp="1"/>
          </p:cNvSpPr>
          <p:nvPr>
            <p:ph type="body" sz="quarter" idx="10" hasCustomPrompt="1"/>
          </p:nvPr>
        </p:nvSpPr>
        <p:spPr>
          <a:xfrm>
            <a:off x="670233" y="1552920"/>
            <a:ext cx="3328362" cy="1372344"/>
          </a:xfrm>
        </p:spPr>
        <p:txBody>
          <a:bodyPr>
            <a:normAutofit/>
          </a:bodyPr>
          <a:lstStyle>
            <a:lvl1pPr marL="0" indent="0">
              <a:lnSpc>
                <a:spcPct val="100000"/>
              </a:lnSpc>
              <a:spcBef>
                <a:spcPts val="0"/>
              </a:spcBef>
              <a:buNone/>
              <a:defRPr sz="4000" b="1" i="0" baseline="0">
                <a:solidFill>
                  <a:schemeClr val="bg1"/>
                </a:solidFill>
                <a:latin typeface="Arial" charset="0"/>
                <a:ea typeface="Arial" charset="0"/>
                <a:cs typeface="Arial" charset="0"/>
              </a:defRPr>
            </a:lvl1pPr>
          </a:lstStyle>
          <a:p>
            <a:pPr lvl="0"/>
            <a:r>
              <a:rPr lang="en-US" sz="4000" b="1" i="0">
                <a:latin typeface="Arial" charset="0"/>
                <a:ea typeface="Arial" charset="0"/>
                <a:cs typeface="Arial" charset="0"/>
              </a:rPr>
              <a:t>Title 36–44 Pt Arial Bold</a:t>
            </a:r>
            <a:endParaRPr lang="en-US"/>
          </a:p>
        </p:txBody>
      </p:sp>
      <p:sp>
        <p:nvSpPr>
          <p:cNvPr id="30" name="Picture Placeholder 29"/>
          <p:cNvSpPr>
            <a:spLocks noGrp="1"/>
          </p:cNvSpPr>
          <p:nvPr>
            <p:ph type="pic" sz="quarter" idx="12" hasCustomPrompt="1"/>
          </p:nvPr>
        </p:nvSpPr>
        <p:spPr>
          <a:xfrm>
            <a:off x="4572000" y="0"/>
            <a:ext cx="7620000" cy="6865938"/>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a:t>Click icon and select an image. Use the CROP tool under the PICTURE FORMAT tab to adjust.</a:t>
            </a:r>
          </a:p>
          <a:p>
            <a:endParaRPr lang="en-US"/>
          </a:p>
        </p:txBody>
      </p:sp>
    </p:spTree>
    <p:extLst>
      <p:ext uri="{BB962C8B-B14F-4D97-AF65-F5344CB8AC3E}">
        <p14:creationId xmlns:p14="http://schemas.microsoft.com/office/powerpoint/2010/main" val="30440789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Option 3">
    <p:spTree>
      <p:nvGrpSpPr>
        <p:cNvPr id="1" name=""/>
        <p:cNvGrpSpPr/>
        <p:nvPr/>
      </p:nvGrpSpPr>
      <p:grpSpPr>
        <a:xfrm>
          <a:off x="0" y="0"/>
          <a:ext cx="0" cy="0"/>
          <a:chOff x="0" y="0"/>
          <a:chExt cx="0" cy="0"/>
        </a:xfrm>
      </p:grpSpPr>
      <p:sp>
        <p:nvSpPr>
          <p:cNvPr id="12" name="Rectangle 11"/>
          <p:cNvSpPr/>
          <p:nvPr userDrawn="1"/>
        </p:nvSpPr>
        <p:spPr>
          <a:xfrm>
            <a:off x="0" y="5486400"/>
            <a:ext cx="12192000" cy="13796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cxnSp>
        <p:nvCxnSpPr>
          <p:cNvPr id="13" name="Straight Connector 12"/>
          <p:cNvCxnSpPr/>
          <p:nvPr userDrawn="1"/>
        </p:nvCxnSpPr>
        <p:spPr>
          <a:xfrm>
            <a:off x="85468" y="5486400"/>
            <a:ext cx="0" cy="12905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2106532" y="5486400"/>
            <a:ext cx="0" cy="12905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85469" y="6776921"/>
            <a:ext cx="12021063"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 Placeholder 16"/>
          <p:cNvSpPr>
            <a:spLocks noGrp="1"/>
          </p:cNvSpPr>
          <p:nvPr>
            <p:ph type="body" sz="quarter" idx="10" hasCustomPrompt="1"/>
          </p:nvPr>
        </p:nvSpPr>
        <p:spPr>
          <a:xfrm>
            <a:off x="670232" y="5613651"/>
            <a:ext cx="8604395" cy="625783"/>
          </a:xfrm>
        </p:spPr>
        <p:txBody>
          <a:bodyPr>
            <a:normAutofit/>
          </a:bodyPr>
          <a:lstStyle>
            <a:lvl1pPr marL="0" indent="0">
              <a:lnSpc>
                <a:spcPct val="100000"/>
              </a:lnSpc>
              <a:spcBef>
                <a:spcPts val="0"/>
              </a:spcBef>
              <a:buNone/>
              <a:defRPr sz="4000" b="1" i="0" baseline="0">
                <a:solidFill>
                  <a:schemeClr val="bg1"/>
                </a:solidFill>
                <a:latin typeface="Arial" charset="0"/>
                <a:ea typeface="Arial" charset="0"/>
                <a:cs typeface="Arial" charset="0"/>
              </a:defRPr>
            </a:lvl1pPr>
          </a:lstStyle>
          <a:p>
            <a:pPr lvl="0"/>
            <a:r>
              <a:rPr lang="en-US" sz="4000" b="1" i="0">
                <a:latin typeface="Arial" charset="0"/>
                <a:ea typeface="Arial" charset="0"/>
                <a:cs typeface="Arial" charset="0"/>
              </a:rPr>
              <a:t>Title 36–44 Pt Arial Bold</a:t>
            </a:r>
            <a:endParaRPr lang="en-US"/>
          </a:p>
        </p:txBody>
      </p:sp>
      <p:sp>
        <p:nvSpPr>
          <p:cNvPr id="18" name="Text Placeholder 28"/>
          <p:cNvSpPr>
            <a:spLocks noGrp="1"/>
          </p:cNvSpPr>
          <p:nvPr>
            <p:ph type="body" sz="quarter" idx="11" hasCustomPrompt="1"/>
          </p:nvPr>
        </p:nvSpPr>
        <p:spPr>
          <a:xfrm>
            <a:off x="670230" y="6239435"/>
            <a:ext cx="8604397" cy="368834"/>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Name or Secondary Title 20–24 Pt Arial</a:t>
            </a:r>
          </a:p>
        </p:txBody>
      </p:sp>
      <p:sp>
        <p:nvSpPr>
          <p:cNvPr id="3" name="Picture Placeholder 2"/>
          <p:cNvSpPr>
            <a:spLocks noGrp="1"/>
          </p:cNvSpPr>
          <p:nvPr>
            <p:ph type="pic" sz="quarter" idx="12" hasCustomPrompt="1"/>
          </p:nvPr>
        </p:nvSpPr>
        <p:spPr>
          <a:xfrm>
            <a:off x="0" y="0"/>
            <a:ext cx="12192000" cy="5486400"/>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a:t>Click icon and select an image. Use the CROP tool under the PICTURE FORMAT tab to adjust.</a:t>
            </a:r>
          </a:p>
          <a:p>
            <a:endParaRPr lang="en-US"/>
          </a:p>
        </p:txBody>
      </p:sp>
    </p:spTree>
    <p:extLst>
      <p:ext uri="{BB962C8B-B14F-4D97-AF65-F5344CB8AC3E}">
        <p14:creationId xmlns:p14="http://schemas.microsoft.com/office/powerpoint/2010/main" val="29271115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7" y="5949061"/>
            <a:ext cx="3552829" cy="1167880"/>
          </a:xfrm>
          <a:prstGeom prst="rect">
            <a:avLst/>
          </a:prstGeom>
        </p:spPr>
      </p:pic>
      <p:sp>
        <p:nvSpPr>
          <p:cNvPr id="11" name="Rectangle 10"/>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hasCustomPrompt="1"/>
          </p:nvPr>
        </p:nvSpPr>
        <p:spPr>
          <a:xfrm>
            <a:off x="931863" y="2226876"/>
            <a:ext cx="10328275" cy="908210"/>
          </a:xfrm>
        </p:spPr>
        <p:txBody>
          <a:bodyPr>
            <a:normAutofit/>
          </a:bodyPr>
          <a:lstStyle>
            <a:lvl1pPr marL="0" indent="0" algn="ctr">
              <a:lnSpc>
                <a:spcPct val="100000"/>
              </a:lnSpc>
              <a:spcBef>
                <a:spcPts val="0"/>
              </a:spcBef>
              <a:buNone/>
              <a:defRPr sz="4800" b="1" i="1" baseline="0">
                <a:solidFill>
                  <a:schemeClr val="tx1"/>
                </a:solidFill>
                <a:latin typeface="Arial" charset="0"/>
                <a:ea typeface="Arial" charset="0"/>
                <a:cs typeface="Arial" charset="0"/>
              </a:defRPr>
            </a:lvl1pPr>
          </a:lstStyle>
          <a:p>
            <a:pPr lvl="0"/>
            <a:r>
              <a:rPr lang="en-US" sz="4800" b="1" i="1">
                <a:latin typeface="Arial" charset="0"/>
                <a:ea typeface="Arial" charset="0"/>
                <a:cs typeface="Arial" charset="0"/>
              </a:rPr>
              <a:t>Thank you 48 Pt Arial Bold Italic.</a:t>
            </a:r>
            <a:endParaRPr lang="en-US"/>
          </a:p>
        </p:txBody>
      </p:sp>
      <p:sp>
        <p:nvSpPr>
          <p:cNvPr id="21" name="Text Placeholder 20"/>
          <p:cNvSpPr>
            <a:spLocks noGrp="1"/>
          </p:cNvSpPr>
          <p:nvPr>
            <p:ph type="body" sz="quarter" idx="11" hasCustomPrompt="1"/>
          </p:nvPr>
        </p:nvSpPr>
        <p:spPr>
          <a:xfrm>
            <a:off x="922338" y="3280295"/>
            <a:ext cx="10334625" cy="469900"/>
          </a:xfrm>
        </p:spPr>
        <p:txBody>
          <a:bodyPr>
            <a:normAutofit/>
          </a:bodyPr>
          <a:lstStyle>
            <a:lvl1pPr marL="0" indent="0" algn="ctr">
              <a:lnSpc>
                <a:spcPct val="100000"/>
              </a:lnSpc>
              <a:spcBef>
                <a:spcPts val="0"/>
              </a:spcBef>
              <a:buNone/>
              <a:defRPr sz="2000" b="0" i="1" baseline="0">
                <a:latin typeface="Arial" charset="0"/>
                <a:ea typeface="Arial" charset="0"/>
                <a:cs typeface="Arial" charset="0"/>
              </a:defRPr>
            </a:lvl1pPr>
          </a:lstStyle>
          <a:p>
            <a:pPr lvl="0"/>
            <a:r>
              <a:rPr lang="en-US" sz="2000" b="0" i="1">
                <a:latin typeface="Arial" charset="0"/>
                <a:ea typeface="Arial" charset="0"/>
                <a:cs typeface="Arial" charset="0"/>
              </a:rPr>
              <a:t>Questions? OR Contact Information OR Closing Statement 20 Pt Arial Italic</a:t>
            </a:r>
            <a:endParaRPr lang="en-US"/>
          </a:p>
        </p:txBody>
      </p:sp>
    </p:spTree>
    <p:extLst>
      <p:ext uri="{BB962C8B-B14F-4D97-AF65-F5344CB8AC3E}">
        <p14:creationId xmlns:p14="http://schemas.microsoft.com/office/powerpoint/2010/main" val="20788595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sp>
        <p:nvSpPr>
          <p:cNvPr id="41" name="Rectangle 40"/>
          <p:cNvSpPr/>
          <p:nvPr userDrawn="1"/>
        </p:nvSpPr>
        <p:spPr>
          <a:xfrm>
            <a:off x="0" y="4800600"/>
            <a:ext cx="12192000" cy="20654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42" name="Picture 4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801701"/>
            <a:ext cx="676195" cy="705694"/>
          </a:xfrm>
          <a:prstGeom prst="rect">
            <a:avLst/>
          </a:prstGeom>
        </p:spPr>
      </p:pic>
      <p:pic>
        <p:nvPicPr>
          <p:cNvPr id="43" name="Picture 4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9615" y="5948874"/>
            <a:ext cx="2410647" cy="792424"/>
          </a:xfrm>
          <a:prstGeom prst="rect">
            <a:avLst/>
          </a:prstGeom>
        </p:spPr>
      </p:pic>
      <p:cxnSp>
        <p:nvCxnSpPr>
          <p:cNvPr id="38" name="Straight Connector 37"/>
          <p:cNvCxnSpPr/>
          <p:nvPr userDrawn="1"/>
        </p:nvCxnSpPr>
        <p:spPr>
          <a:xfrm>
            <a:off x="85468" y="4800600"/>
            <a:ext cx="0" cy="19763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2106532" y="4800600"/>
            <a:ext cx="0" cy="19763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flipH="1">
            <a:off x="85469" y="6776921"/>
            <a:ext cx="12021063"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Text Placeholder 52"/>
          <p:cNvSpPr>
            <a:spLocks noGrp="1"/>
          </p:cNvSpPr>
          <p:nvPr>
            <p:ph type="body" sz="quarter" idx="12" hasCustomPrompt="1"/>
          </p:nvPr>
        </p:nvSpPr>
        <p:spPr>
          <a:xfrm>
            <a:off x="670230" y="6186421"/>
            <a:ext cx="8683625" cy="398463"/>
          </a:xfrm>
        </p:spPr>
        <p:txBody>
          <a:bodyPr>
            <a:normAutofit/>
          </a:bodyPr>
          <a:lstStyle>
            <a:lvl1pPr marL="0" indent="0">
              <a:lnSpc>
                <a:spcPct val="100000"/>
              </a:lnSpc>
              <a:spcBef>
                <a:spcPts val="0"/>
              </a:spcBef>
              <a:buNone/>
              <a:defRPr sz="2000" b="0" i="1">
                <a:solidFill>
                  <a:schemeClr val="bg1"/>
                </a:solidFill>
                <a:latin typeface="Arial" charset="0"/>
                <a:ea typeface="Arial" charset="0"/>
                <a:cs typeface="Arial" charset="0"/>
              </a:defRPr>
            </a:lvl1pPr>
          </a:lstStyle>
          <a:p>
            <a:pPr lvl="0"/>
            <a:r>
              <a:rPr lang="en-US" sz="2000" b="0" i="1">
                <a:latin typeface="Arial" charset="0"/>
                <a:ea typeface="Arial" charset="0"/>
                <a:cs typeface="Arial" charset="0"/>
              </a:rPr>
              <a:t>Presenter’s Name 20 Pt Arial Italic</a:t>
            </a:r>
            <a:endParaRPr lang="en-US"/>
          </a:p>
        </p:txBody>
      </p:sp>
      <p:sp>
        <p:nvSpPr>
          <p:cNvPr id="56" name="Picture Placeholder 55"/>
          <p:cNvSpPr>
            <a:spLocks noGrp="1"/>
          </p:cNvSpPr>
          <p:nvPr>
            <p:ph type="pic" sz="quarter" idx="13" hasCustomPrompt="1"/>
          </p:nvPr>
        </p:nvSpPr>
        <p:spPr>
          <a:xfrm>
            <a:off x="0" y="0"/>
            <a:ext cx="12192000" cy="4800600"/>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a:t>Click icon and select an image. Use the CROP tool under the PICTURE FORMAT tab to adjust.</a:t>
            </a:r>
          </a:p>
          <a:p>
            <a:endParaRPr lang="en-US"/>
          </a:p>
        </p:txBody>
      </p:sp>
      <p:sp>
        <p:nvSpPr>
          <p:cNvPr id="12" name="Text Placeholder 16"/>
          <p:cNvSpPr>
            <a:spLocks noGrp="1"/>
          </p:cNvSpPr>
          <p:nvPr>
            <p:ph type="body" sz="quarter" idx="14" hasCustomPrompt="1"/>
          </p:nvPr>
        </p:nvSpPr>
        <p:spPr>
          <a:xfrm>
            <a:off x="670232" y="4967311"/>
            <a:ext cx="8604395" cy="625783"/>
          </a:xfrm>
        </p:spPr>
        <p:txBody>
          <a:bodyPr>
            <a:normAutofit/>
          </a:bodyPr>
          <a:lstStyle>
            <a:lvl1pPr marL="0" indent="0">
              <a:lnSpc>
                <a:spcPct val="100000"/>
              </a:lnSpc>
              <a:spcBef>
                <a:spcPts val="0"/>
              </a:spcBef>
              <a:buNone/>
              <a:defRPr sz="4000" b="1" i="0" baseline="0">
                <a:solidFill>
                  <a:schemeClr val="bg1"/>
                </a:solidFill>
                <a:latin typeface="Arial" charset="0"/>
                <a:ea typeface="Arial" charset="0"/>
                <a:cs typeface="Arial" charset="0"/>
              </a:defRPr>
            </a:lvl1pPr>
          </a:lstStyle>
          <a:p>
            <a:pPr lvl="0"/>
            <a:r>
              <a:rPr lang="en-US" sz="4000" b="1" i="0">
                <a:latin typeface="Arial" charset="0"/>
                <a:ea typeface="Arial" charset="0"/>
                <a:cs typeface="Arial" charset="0"/>
              </a:rPr>
              <a:t>Title 36–44 Pt Arial Bold</a:t>
            </a:r>
            <a:endParaRPr lang="en-US"/>
          </a:p>
        </p:txBody>
      </p:sp>
      <p:sp>
        <p:nvSpPr>
          <p:cNvPr id="13" name="Text Placeholder 28"/>
          <p:cNvSpPr>
            <a:spLocks noGrp="1"/>
          </p:cNvSpPr>
          <p:nvPr>
            <p:ph type="body" sz="quarter" idx="15" hasCustomPrompt="1"/>
          </p:nvPr>
        </p:nvSpPr>
        <p:spPr>
          <a:xfrm>
            <a:off x="670230" y="5593095"/>
            <a:ext cx="8604397" cy="368834"/>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Presenter’s Name or Secondary Title 20–24 Pt Arial</a:t>
            </a:r>
          </a:p>
        </p:txBody>
      </p:sp>
    </p:spTree>
    <p:extLst>
      <p:ext uri="{BB962C8B-B14F-4D97-AF65-F5344CB8AC3E}">
        <p14:creationId xmlns:p14="http://schemas.microsoft.com/office/powerpoint/2010/main" val="30742627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DEE1D8-A984-40AF-9A5A-EA4B145D74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765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86A950-F900-4E23-B0BB-83BA6EE6F3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1352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379133" y="96838"/>
            <a:ext cx="9721851" cy="1143000"/>
          </a:xfrm>
        </p:spPr>
        <p:txBody>
          <a:bodyPr/>
          <a:lstStyle/>
          <a:p>
            <a:r>
              <a:rPr lang="en-US"/>
              <a:t>Click to edit Master title style</a:t>
            </a:r>
          </a:p>
        </p:txBody>
      </p:sp>
      <p:sp>
        <p:nvSpPr>
          <p:cNvPr id="3" name="Content Placeholder 2"/>
          <p:cNvSpPr>
            <a:spLocks noGrp="1"/>
          </p:cNvSpPr>
          <p:nvPr>
            <p:ph sz="half" idx="1"/>
          </p:nvPr>
        </p:nvSpPr>
        <p:spPr>
          <a:xfrm>
            <a:off x="2379134" y="1308101"/>
            <a:ext cx="4703233" cy="509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285567" y="1308100"/>
            <a:ext cx="4705351" cy="2471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285567" y="3932239"/>
            <a:ext cx="4705351" cy="2471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DF68947-B4C5-4B04-A3DC-DCCB7604B296}" type="slidenum">
              <a:rPr lang="en-US"/>
              <a:pPr>
                <a:defRPr/>
              </a:pPr>
              <a:t>‹#›</a:t>
            </a:fld>
            <a:endParaRPr lang="en-US"/>
          </a:p>
        </p:txBody>
      </p:sp>
    </p:spTree>
    <p:extLst>
      <p:ext uri="{BB962C8B-B14F-4D97-AF65-F5344CB8AC3E}">
        <p14:creationId xmlns:p14="http://schemas.microsoft.com/office/powerpoint/2010/main" val="2209986018"/>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7" y="5949061"/>
            <a:ext cx="3552829" cy="1167880"/>
          </a:xfrm>
          <a:prstGeom prst="rect">
            <a:avLst/>
          </a:prstGeom>
        </p:spPr>
      </p:pic>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6454" y="-165260"/>
            <a:ext cx="471091" cy="684505"/>
          </a:xfrm>
          <a:prstGeom prst="rect">
            <a:avLst/>
          </a:prstGeom>
        </p:spPr>
      </p:pic>
      <p:sp>
        <p:nvSpPr>
          <p:cNvPr id="3" name="Text Placeholder 2"/>
          <p:cNvSpPr>
            <a:spLocks noGrp="1"/>
          </p:cNvSpPr>
          <p:nvPr>
            <p:ph type="body" sz="quarter" idx="10" hasCustomPrompt="1"/>
          </p:nvPr>
        </p:nvSpPr>
        <p:spPr>
          <a:xfrm>
            <a:off x="675635" y="545315"/>
            <a:ext cx="10819679" cy="753287"/>
          </a:xfrm>
        </p:spPr>
        <p:txBody>
          <a:bodyPr>
            <a:normAutofit/>
          </a:bodyPr>
          <a:lstStyle>
            <a:lvl1pPr marL="0" indent="0">
              <a:lnSpc>
                <a:spcPct val="100000"/>
              </a:lnSpc>
              <a:spcBef>
                <a:spcPts val="0"/>
              </a:spcBef>
              <a:buNone/>
              <a:defRPr sz="3600" b="1" i="0" u="sng" baseline="0">
                <a:solidFill>
                  <a:schemeClr val="tx1"/>
                </a:solidFill>
                <a:latin typeface="Arial" charset="0"/>
                <a:ea typeface="Arial" charset="0"/>
                <a:cs typeface="Arial" charset="0"/>
              </a:defRPr>
            </a:lvl1pPr>
          </a:lstStyle>
          <a:p>
            <a:pPr lvl="0"/>
            <a:r>
              <a:rPr lang="en-US" sz="3600" b="1" i="0" u="sng">
                <a:latin typeface="Arial" charset="0"/>
                <a:ea typeface="Arial" charset="0"/>
                <a:cs typeface="Arial" charset="0"/>
              </a:rPr>
              <a:t>Header 28–40 Pt Arial Bold, Underlined</a:t>
            </a:r>
          </a:p>
        </p:txBody>
      </p:sp>
      <p:sp>
        <p:nvSpPr>
          <p:cNvPr id="5" name="Media Placeholder 4"/>
          <p:cNvSpPr>
            <a:spLocks noGrp="1"/>
          </p:cNvSpPr>
          <p:nvPr>
            <p:ph type="media" sz="quarter" idx="11"/>
          </p:nvPr>
        </p:nvSpPr>
        <p:spPr>
          <a:xfrm>
            <a:off x="2438400" y="1521741"/>
            <a:ext cx="7315200" cy="4114800"/>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sz="1800"/>
              <a:t>Click icon to add media</a:t>
            </a:r>
            <a:endParaRPr lang="en-US"/>
          </a:p>
        </p:txBody>
      </p:sp>
      <p:sp>
        <p:nvSpPr>
          <p:cNvPr id="10"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9" name="Text Placeholder 8"/>
          <p:cNvSpPr>
            <a:spLocks noGrp="1"/>
          </p:cNvSpPr>
          <p:nvPr>
            <p:ph type="body" sz="quarter" idx="12"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spTree>
    <p:extLst>
      <p:ext uri="{BB962C8B-B14F-4D97-AF65-F5344CB8AC3E}">
        <p14:creationId xmlns:p14="http://schemas.microsoft.com/office/powerpoint/2010/main" val="26398504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guide id="29" orient="horz" pos="41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7" y="5949061"/>
            <a:ext cx="3552829" cy="1167880"/>
          </a:xfrm>
          <a:prstGeom prst="rect">
            <a:avLst/>
          </a:prstGeom>
        </p:spPr>
      </p:pic>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6454" y="-165260"/>
            <a:ext cx="471091" cy="684505"/>
          </a:xfrm>
          <a:prstGeom prst="rect">
            <a:avLst/>
          </a:prstGeom>
        </p:spPr>
      </p:pic>
      <p:sp>
        <p:nvSpPr>
          <p:cNvPr id="2" name="TextBox 1"/>
          <p:cNvSpPr txBox="1"/>
          <p:nvPr userDrawn="1"/>
        </p:nvSpPr>
        <p:spPr>
          <a:xfrm>
            <a:off x="675635" y="545315"/>
            <a:ext cx="2044513" cy="646331"/>
          </a:xfrm>
          <a:prstGeom prst="rect">
            <a:avLst/>
          </a:prstGeom>
          <a:noFill/>
        </p:spPr>
        <p:txBody>
          <a:bodyPr wrap="square" rtlCol="0">
            <a:spAutoFit/>
          </a:bodyPr>
          <a:lstStyle/>
          <a:p>
            <a:pPr>
              <a:lnSpc>
                <a:spcPct val="100000"/>
              </a:lnSpc>
            </a:pPr>
            <a:r>
              <a:rPr lang="en-US" sz="3600" b="1" i="0" u="sng">
                <a:latin typeface="Arial" charset="0"/>
                <a:ea typeface="Arial" charset="0"/>
                <a:cs typeface="Arial" charset="0"/>
              </a:rPr>
              <a:t>Agenda</a:t>
            </a:r>
          </a:p>
        </p:txBody>
      </p:sp>
      <p:sp>
        <p:nvSpPr>
          <p:cNvPr id="8" name="Text Placeholder 7"/>
          <p:cNvSpPr>
            <a:spLocks noGrp="1"/>
          </p:cNvSpPr>
          <p:nvPr>
            <p:ph type="body" sz="quarter" idx="10" hasCustomPrompt="1"/>
          </p:nvPr>
        </p:nvSpPr>
        <p:spPr>
          <a:xfrm>
            <a:off x="664909" y="1346286"/>
            <a:ext cx="10910887" cy="4518025"/>
          </a:xfrm>
        </p:spPr>
        <p:txBody>
          <a:bodyPr>
            <a:normAutofit/>
          </a:bodyPr>
          <a:lstStyle>
            <a:lvl1pPr marL="0" indent="-228600">
              <a:lnSpc>
                <a:spcPct val="100000"/>
              </a:lnSpc>
              <a:spcBef>
                <a:spcPts val="0"/>
              </a:spcBef>
              <a:buFont typeface="Arial" charset="0"/>
              <a:buChar char="•"/>
              <a:defRPr sz="2000" b="1" i="0" baseline="0">
                <a:latin typeface="Arial" charset="0"/>
                <a:ea typeface="Arial" charset="0"/>
                <a:cs typeface="Arial" charset="0"/>
              </a:defRPr>
            </a:lvl1pPr>
            <a:lvl2pPr marL="0">
              <a:lnSpc>
                <a:spcPct val="100000"/>
              </a:lnSpc>
              <a:spcBef>
                <a:spcPts val="0"/>
              </a:spcBef>
              <a:defRPr sz="2000" b="0" baseline="0"/>
            </a:lvl2pPr>
            <a:lvl3pPr marL="914400">
              <a:lnSpc>
                <a:spcPct val="100000"/>
              </a:lnSpc>
              <a:defRPr/>
            </a:lvl3pPr>
          </a:lstStyle>
          <a:p>
            <a:pPr lvl="0"/>
            <a:r>
              <a:rPr lang="en-US" b="1"/>
              <a:t>Agenda Topic 1 20 Pt Arial Bold</a:t>
            </a:r>
          </a:p>
          <a:p>
            <a:pPr lvl="2"/>
            <a:r>
              <a:rPr lang="en-US" sz="1600" b="0"/>
              <a:t>Presenter or Sub-Topic 16 Pt Arial</a:t>
            </a:r>
            <a:endParaRPr lang="en-US" b="1"/>
          </a:p>
          <a:p>
            <a:pPr lvl="1"/>
            <a:endParaRPr lang="en-US"/>
          </a:p>
        </p:txBody>
      </p:sp>
      <p:sp>
        <p:nvSpPr>
          <p:cNvPr id="9"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10" name="Text Placeholder 8"/>
          <p:cNvSpPr>
            <a:spLocks noGrp="1"/>
          </p:cNvSpPr>
          <p:nvPr>
            <p:ph type="body" sz="quarter" idx="12"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spTree>
    <p:extLst>
      <p:ext uri="{BB962C8B-B14F-4D97-AF65-F5344CB8AC3E}">
        <p14:creationId xmlns:p14="http://schemas.microsoft.com/office/powerpoint/2010/main" val="20464250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ption 1">
    <p:spTree>
      <p:nvGrpSpPr>
        <p:cNvPr id="1" name=""/>
        <p:cNvGrpSpPr/>
        <p:nvPr/>
      </p:nvGrpSpPr>
      <p:grpSpPr>
        <a:xfrm>
          <a:off x="0" y="0"/>
          <a:ext cx="0" cy="0"/>
          <a:chOff x="0" y="0"/>
          <a:chExt cx="0" cy="0"/>
        </a:xfrm>
      </p:grpSpPr>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7" y="5949061"/>
            <a:ext cx="3552829" cy="1167880"/>
          </a:xfrm>
          <a:prstGeom prst="rect">
            <a:avLst/>
          </a:prstGeom>
        </p:spPr>
      </p:pic>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6454" y="-165260"/>
            <a:ext cx="471091" cy="684505"/>
          </a:xfrm>
          <a:prstGeom prst="rect">
            <a:avLst/>
          </a:prstGeom>
        </p:spPr>
      </p:pic>
      <p:sp>
        <p:nvSpPr>
          <p:cNvPr id="4" name="Text Placeholder 3"/>
          <p:cNvSpPr>
            <a:spLocks noGrp="1"/>
          </p:cNvSpPr>
          <p:nvPr>
            <p:ph type="body" sz="quarter" idx="11" hasCustomPrompt="1"/>
          </p:nvPr>
        </p:nvSpPr>
        <p:spPr>
          <a:xfrm>
            <a:off x="672847" y="545394"/>
            <a:ext cx="10910887" cy="677862"/>
          </a:xfrm>
        </p:spPr>
        <p:txBody>
          <a:bodyPr>
            <a:normAutofit/>
          </a:bodyPr>
          <a:lstStyle>
            <a:lvl1pPr marL="0" indent="0">
              <a:lnSpc>
                <a:spcPct val="100000"/>
              </a:lnSpc>
              <a:spcBef>
                <a:spcPts val="0"/>
              </a:spcBef>
              <a:buNone/>
              <a:defRPr sz="3600" b="1" i="0" u="sng" baseline="0">
                <a:latin typeface="Arial" charset="0"/>
                <a:ea typeface="Arial" charset="0"/>
                <a:cs typeface="Arial" charset="0"/>
              </a:defRPr>
            </a:lvl1pPr>
          </a:lstStyle>
          <a:p>
            <a:pPr lvl="0"/>
            <a:r>
              <a:rPr lang="en-US" sz="3600" b="1" i="0" u="sng">
                <a:latin typeface="Arial" charset="0"/>
                <a:ea typeface="Arial" charset="0"/>
                <a:cs typeface="Arial" charset="0"/>
              </a:rPr>
              <a:t>Header 28–40 Pt Arial Bold, Underlined</a:t>
            </a:r>
          </a:p>
        </p:txBody>
      </p:sp>
      <p:sp>
        <p:nvSpPr>
          <p:cNvPr id="6" name="Text Placeholder 5"/>
          <p:cNvSpPr>
            <a:spLocks noGrp="1"/>
          </p:cNvSpPr>
          <p:nvPr>
            <p:ph type="body" sz="quarter" idx="12" hasCustomPrompt="1"/>
          </p:nvPr>
        </p:nvSpPr>
        <p:spPr>
          <a:xfrm>
            <a:off x="672847" y="1406525"/>
            <a:ext cx="10910888"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8"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9" name="Text Placeholder 8"/>
          <p:cNvSpPr>
            <a:spLocks noGrp="1"/>
          </p:cNvSpPr>
          <p:nvPr>
            <p:ph type="body" sz="quarter" idx="13"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spTree>
    <p:extLst>
      <p:ext uri="{BB962C8B-B14F-4D97-AF65-F5344CB8AC3E}">
        <p14:creationId xmlns:p14="http://schemas.microsoft.com/office/powerpoint/2010/main" val="3543859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Option 2">
    <p:spTree>
      <p:nvGrpSpPr>
        <p:cNvPr id="1" name=""/>
        <p:cNvGrpSpPr/>
        <p:nvPr/>
      </p:nvGrpSpPr>
      <p:grpSpPr>
        <a:xfrm>
          <a:off x="0" y="0"/>
          <a:ext cx="0" cy="0"/>
          <a:chOff x="0" y="0"/>
          <a:chExt cx="0" cy="0"/>
        </a:xfrm>
      </p:grpSpPr>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7" y="5949061"/>
            <a:ext cx="3552829" cy="1167880"/>
          </a:xfrm>
          <a:prstGeom prst="rect">
            <a:avLst/>
          </a:prstGeom>
        </p:spPr>
      </p:pic>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6454" y="-165260"/>
            <a:ext cx="471091" cy="684505"/>
          </a:xfrm>
          <a:prstGeom prst="rect">
            <a:avLst/>
          </a:prstGeom>
        </p:spPr>
      </p:pic>
      <p:sp>
        <p:nvSpPr>
          <p:cNvPr id="6" name="Text Placeholder 5"/>
          <p:cNvSpPr>
            <a:spLocks noGrp="1"/>
          </p:cNvSpPr>
          <p:nvPr>
            <p:ph type="body" sz="quarter" idx="12" hasCustomPrompt="1"/>
          </p:nvPr>
        </p:nvSpPr>
        <p:spPr>
          <a:xfrm>
            <a:off x="672847" y="1406525"/>
            <a:ext cx="5027867"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3" name="Text Placeholder 2"/>
          <p:cNvSpPr>
            <a:spLocks noGrp="1"/>
          </p:cNvSpPr>
          <p:nvPr>
            <p:ph type="body" sz="quarter" idx="13" hasCustomPrompt="1"/>
          </p:nvPr>
        </p:nvSpPr>
        <p:spPr>
          <a:xfrm>
            <a:off x="673100" y="545315"/>
            <a:ext cx="5027614" cy="661988"/>
          </a:xfrm>
        </p:spPr>
        <p:txBody>
          <a:bodyPr>
            <a:normAutofit/>
          </a:bodyPr>
          <a:lstStyle>
            <a:lvl1pPr marL="0" indent="0">
              <a:lnSpc>
                <a:spcPct val="100000"/>
              </a:lnSpc>
              <a:spcBef>
                <a:spcPts val="0"/>
              </a:spcBef>
              <a:buNone/>
              <a:defRPr sz="3200" b="1" i="0" u="sng" baseline="0">
                <a:latin typeface="Arial" charset="0"/>
                <a:ea typeface="Arial" charset="0"/>
                <a:cs typeface="Arial" charset="0"/>
              </a:defRPr>
            </a:lvl1pPr>
          </a:lstStyle>
          <a:p>
            <a:pPr lvl="0"/>
            <a:r>
              <a:rPr lang="en-US" sz="3200" b="1" i="0" u="sng">
                <a:latin typeface="Arial" charset="0"/>
                <a:ea typeface="Arial" charset="0"/>
                <a:cs typeface="Arial" charset="0"/>
              </a:rPr>
              <a:t>Header Column 1</a:t>
            </a:r>
            <a:endParaRPr lang="en-US"/>
          </a:p>
        </p:txBody>
      </p:sp>
      <p:sp>
        <p:nvSpPr>
          <p:cNvPr id="19" name="Text Placeholder 5"/>
          <p:cNvSpPr>
            <a:spLocks noGrp="1"/>
          </p:cNvSpPr>
          <p:nvPr>
            <p:ph type="body" sz="quarter" idx="14" hasCustomPrompt="1"/>
          </p:nvPr>
        </p:nvSpPr>
        <p:spPr>
          <a:xfrm>
            <a:off x="6380447" y="1406525"/>
            <a:ext cx="5027867"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20" name="Text Placeholder 2"/>
          <p:cNvSpPr>
            <a:spLocks noGrp="1"/>
          </p:cNvSpPr>
          <p:nvPr>
            <p:ph type="body" sz="quarter" idx="15" hasCustomPrompt="1"/>
          </p:nvPr>
        </p:nvSpPr>
        <p:spPr>
          <a:xfrm>
            <a:off x="6380700" y="545315"/>
            <a:ext cx="5027614" cy="661988"/>
          </a:xfrm>
        </p:spPr>
        <p:txBody>
          <a:bodyPr>
            <a:normAutofit/>
          </a:bodyPr>
          <a:lstStyle>
            <a:lvl1pPr marL="0" indent="0">
              <a:lnSpc>
                <a:spcPct val="100000"/>
              </a:lnSpc>
              <a:spcBef>
                <a:spcPts val="0"/>
              </a:spcBef>
              <a:buNone/>
              <a:defRPr sz="3200" b="1" i="0" u="sng" baseline="0">
                <a:latin typeface="Arial" charset="0"/>
                <a:ea typeface="Arial" charset="0"/>
                <a:cs typeface="Arial" charset="0"/>
              </a:defRPr>
            </a:lvl1pPr>
          </a:lstStyle>
          <a:p>
            <a:pPr lvl="0"/>
            <a:r>
              <a:rPr lang="en-US" sz="3200" b="1" i="0" u="sng">
                <a:latin typeface="Arial" charset="0"/>
                <a:ea typeface="Arial" charset="0"/>
                <a:cs typeface="Arial" charset="0"/>
              </a:rPr>
              <a:t>Header Column 2</a:t>
            </a:r>
            <a:endParaRPr lang="en-US"/>
          </a:p>
        </p:txBody>
      </p:sp>
      <p:sp>
        <p:nvSpPr>
          <p:cNvPr id="24"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25" name="Text Placeholder 8"/>
          <p:cNvSpPr>
            <a:spLocks noGrp="1"/>
          </p:cNvSpPr>
          <p:nvPr>
            <p:ph type="body" sz="quarter" idx="16"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spTree>
    <p:extLst>
      <p:ext uri="{BB962C8B-B14F-4D97-AF65-F5344CB8AC3E}">
        <p14:creationId xmlns:p14="http://schemas.microsoft.com/office/powerpoint/2010/main" val="10585195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ption 3">
    <p:spTree>
      <p:nvGrpSpPr>
        <p:cNvPr id="1" name=""/>
        <p:cNvGrpSpPr/>
        <p:nvPr/>
      </p:nvGrpSpPr>
      <p:grpSpPr>
        <a:xfrm>
          <a:off x="0" y="0"/>
          <a:ext cx="0" cy="0"/>
          <a:chOff x="0" y="0"/>
          <a:chExt cx="0" cy="0"/>
        </a:xfrm>
      </p:grpSpPr>
      <p:sp>
        <p:nvSpPr>
          <p:cNvPr id="35" name="Text Placeholder 3"/>
          <p:cNvSpPr>
            <a:spLocks noGrp="1"/>
          </p:cNvSpPr>
          <p:nvPr>
            <p:ph type="body" sz="quarter" idx="18" hasCustomPrompt="1"/>
          </p:nvPr>
        </p:nvSpPr>
        <p:spPr>
          <a:xfrm>
            <a:off x="8292594" y="545315"/>
            <a:ext cx="3129216" cy="654624"/>
          </a:xfrm>
        </p:spPr>
        <p:txBody>
          <a:bodyPr/>
          <a:lstStyle>
            <a:lvl1pPr marL="0" indent="0">
              <a:lnSpc>
                <a:spcPct val="100000"/>
              </a:lnSpc>
              <a:spcBef>
                <a:spcPts val="0"/>
              </a:spcBef>
              <a:buNone/>
              <a:defRPr b="1" i="0" u="sng">
                <a:latin typeface="Arial" charset="0"/>
                <a:ea typeface="Arial" charset="0"/>
                <a:cs typeface="Arial" charset="0"/>
              </a:defRPr>
            </a:lvl1pPr>
          </a:lstStyle>
          <a:p>
            <a:pPr lvl="0"/>
            <a:r>
              <a:rPr lang="en-US" b="1" i="0" u="sng">
                <a:latin typeface="Arial" charset="0"/>
                <a:ea typeface="Arial" charset="0"/>
                <a:cs typeface="Arial" charset="0"/>
              </a:rPr>
              <a:t>Arial Bold</a:t>
            </a:r>
            <a:endParaRPr lang="en-US"/>
          </a:p>
        </p:txBody>
      </p:sp>
      <p:sp>
        <p:nvSpPr>
          <p:cNvPr id="33" name="Text Placeholder 3"/>
          <p:cNvSpPr>
            <a:spLocks noGrp="1"/>
          </p:cNvSpPr>
          <p:nvPr>
            <p:ph type="body" sz="quarter" idx="17" hasCustomPrompt="1"/>
          </p:nvPr>
        </p:nvSpPr>
        <p:spPr>
          <a:xfrm>
            <a:off x="4482594" y="545315"/>
            <a:ext cx="3129216" cy="654624"/>
          </a:xfrm>
        </p:spPr>
        <p:txBody>
          <a:bodyPr/>
          <a:lstStyle>
            <a:lvl1pPr marL="0" indent="0">
              <a:lnSpc>
                <a:spcPct val="100000"/>
              </a:lnSpc>
              <a:spcBef>
                <a:spcPts val="0"/>
              </a:spcBef>
              <a:buNone/>
              <a:defRPr b="1" i="0" u="sng">
                <a:latin typeface="Arial" charset="0"/>
                <a:ea typeface="Arial" charset="0"/>
                <a:cs typeface="Arial" charset="0"/>
              </a:defRPr>
            </a:lvl1pPr>
          </a:lstStyle>
          <a:p>
            <a:pPr lvl="0"/>
            <a:r>
              <a:rPr lang="en-US" b="1" i="0" u="sng">
                <a:latin typeface="Arial" charset="0"/>
                <a:ea typeface="Arial" charset="0"/>
                <a:cs typeface="Arial" charset="0"/>
              </a:rPr>
              <a:t>28–40 Pt</a:t>
            </a:r>
            <a:endParaRPr lang="en-US"/>
          </a:p>
        </p:txBody>
      </p:sp>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7" y="5949061"/>
            <a:ext cx="3552829" cy="1167880"/>
          </a:xfrm>
          <a:prstGeom prst="rect">
            <a:avLst/>
          </a:prstGeom>
        </p:spPr>
      </p:pic>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6454" y="-165260"/>
            <a:ext cx="471091" cy="684505"/>
          </a:xfrm>
          <a:prstGeom prst="rect">
            <a:avLst/>
          </a:prstGeom>
        </p:spPr>
      </p:pic>
      <p:sp>
        <p:nvSpPr>
          <p:cNvPr id="6" name="Text Placeholder 5"/>
          <p:cNvSpPr>
            <a:spLocks noGrp="1"/>
          </p:cNvSpPr>
          <p:nvPr>
            <p:ph type="body" sz="quarter" idx="12" hasCustomPrompt="1"/>
          </p:nvPr>
        </p:nvSpPr>
        <p:spPr>
          <a:xfrm>
            <a:off x="672848" y="1406525"/>
            <a:ext cx="3132004"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4" name="Text Placeholder 3"/>
          <p:cNvSpPr>
            <a:spLocks noGrp="1"/>
          </p:cNvSpPr>
          <p:nvPr>
            <p:ph type="body" sz="quarter" idx="15" hasCustomPrompt="1"/>
          </p:nvPr>
        </p:nvSpPr>
        <p:spPr>
          <a:xfrm>
            <a:off x="675635" y="545315"/>
            <a:ext cx="3129216" cy="654624"/>
          </a:xfrm>
        </p:spPr>
        <p:txBody>
          <a:bodyPr/>
          <a:lstStyle>
            <a:lvl1pPr marL="0" indent="0">
              <a:lnSpc>
                <a:spcPct val="100000"/>
              </a:lnSpc>
              <a:spcBef>
                <a:spcPts val="0"/>
              </a:spcBef>
              <a:buNone/>
              <a:defRPr b="1" i="0" u="sng">
                <a:latin typeface="Arial" charset="0"/>
                <a:ea typeface="Arial" charset="0"/>
                <a:cs typeface="Arial" charset="0"/>
              </a:defRPr>
            </a:lvl1pPr>
          </a:lstStyle>
          <a:p>
            <a:pPr lvl="0"/>
            <a:r>
              <a:rPr lang="en-US" b="1" i="0" u="sng">
                <a:latin typeface="Arial" charset="0"/>
                <a:ea typeface="Arial" charset="0"/>
                <a:cs typeface="Arial" charset="0"/>
              </a:rPr>
              <a:t>Header</a:t>
            </a:r>
          </a:p>
        </p:txBody>
      </p:sp>
      <p:sp>
        <p:nvSpPr>
          <p:cNvPr id="32" name="Text Placeholder 5"/>
          <p:cNvSpPr>
            <a:spLocks noGrp="1"/>
          </p:cNvSpPr>
          <p:nvPr>
            <p:ph type="body" sz="quarter" idx="16" hasCustomPrompt="1"/>
          </p:nvPr>
        </p:nvSpPr>
        <p:spPr>
          <a:xfrm>
            <a:off x="4482594" y="1406525"/>
            <a:ext cx="3132004"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36" name="Text Placeholder 5"/>
          <p:cNvSpPr>
            <a:spLocks noGrp="1"/>
          </p:cNvSpPr>
          <p:nvPr>
            <p:ph type="body" sz="quarter" idx="19" hasCustomPrompt="1"/>
          </p:nvPr>
        </p:nvSpPr>
        <p:spPr>
          <a:xfrm>
            <a:off x="8292594" y="1406525"/>
            <a:ext cx="3132004"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37"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38" name="Text Placeholder 8"/>
          <p:cNvSpPr>
            <a:spLocks noGrp="1"/>
          </p:cNvSpPr>
          <p:nvPr>
            <p:ph type="body" sz="quarter" idx="20"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spTree>
    <p:extLst>
      <p:ext uri="{BB962C8B-B14F-4D97-AF65-F5344CB8AC3E}">
        <p14:creationId xmlns:p14="http://schemas.microsoft.com/office/powerpoint/2010/main" val="42795505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9C27B-B23D-7147-B542-1233E532306F}" type="slidenum">
              <a:t>‹#›</a:t>
            </a:fld>
            <a:endParaRPr lang="en-US"/>
          </a:p>
        </p:txBody>
      </p:sp>
    </p:spTree>
    <p:extLst>
      <p:ext uri="{BB962C8B-B14F-4D97-AF65-F5344CB8AC3E}">
        <p14:creationId xmlns:p14="http://schemas.microsoft.com/office/powerpoint/2010/main" val="2613604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9C27B-B23D-7147-B542-1233E532306F}" type="slidenum">
              <a:t>‹#›</a:t>
            </a:fld>
            <a:endParaRPr lang="en-US"/>
          </a:p>
        </p:txBody>
      </p:sp>
    </p:spTree>
    <p:extLst>
      <p:ext uri="{BB962C8B-B14F-4D97-AF65-F5344CB8AC3E}">
        <p14:creationId xmlns:p14="http://schemas.microsoft.com/office/powerpoint/2010/main" val="319220709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CC31D-D603-AD4D-9D1C-921DA5F7AA0A}" type="datetime1">
              <a:t>1/28/2022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9C27B-B23D-7147-B542-1233E532306F}" type="slidenum">
              <a:t>‹#›</a:t>
            </a:fld>
            <a:endParaRPr lang="en-US"/>
          </a:p>
        </p:txBody>
      </p:sp>
    </p:spTree>
    <p:extLst>
      <p:ext uri="{BB962C8B-B14F-4D97-AF65-F5344CB8AC3E}">
        <p14:creationId xmlns:p14="http://schemas.microsoft.com/office/powerpoint/2010/main" val="175288973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9FBA8F-E02F-400F-B763-9B788A3488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 y="-238609"/>
            <a:ext cx="12192000" cy="7124701"/>
          </a:xfrm>
          <a:prstGeom prst="rect">
            <a:avLst/>
          </a:prstGeom>
        </p:spPr>
      </p:pic>
      <p:sp>
        <p:nvSpPr>
          <p:cNvPr id="2" name="Text Placeholder 1"/>
          <p:cNvSpPr>
            <a:spLocks noGrp="1"/>
          </p:cNvSpPr>
          <p:nvPr>
            <p:ph type="body" sz="quarter" idx="10"/>
          </p:nvPr>
        </p:nvSpPr>
        <p:spPr>
          <a:xfrm>
            <a:off x="619126" y="1055219"/>
            <a:ext cx="10953749" cy="1228654"/>
          </a:xfrm>
          <a:solidFill>
            <a:schemeClr val="tx1">
              <a:alpha val="60000"/>
            </a:schemeClr>
          </a:solidFill>
          <a:ln w="38100">
            <a:solidFill>
              <a:schemeClr val="tx1"/>
            </a:solidFill>
          </a:ln>
        </p:spPr>
        <p:txBody>
          <a:bodyPr>
            <a:normAutofit fontScale="70000" lnSpcReduction="20000"/>
          </a:bodyPr>
          <a:lstStyle/>
          <a:p>
            <a:r>
              <a:rPr lang="en-US" dirty="0">
                <a:solidFill>
                  <a:srgbClr val="FFFF00"/>
                </a:solidFill>
              </a:rPr>
              <a:t>Peanut Response to Forestry Herbicides: Imazapyr and Triclopyr</a:t>
            </a:r>
          </a:p>
        </p:txBody>
      </p:sp>
      <p:sp>
        <p:nvSpPr>
          <p:cNvPr id="4" name="Text Placeholder 3"/>
          <p:cNvSpPr>
            <a:spLocks noGrp="1"/>
          </p:cNvSpPr>
          <p:nvPr>
            <p:ph type="body" sz="quarter" idx="12"/>
          </p:nvPr>
        </p:nvSpPr>
        <p:spPr>
          <a:xfrm>
            <a:off x="4698343" y="5375954"/>
            <a:ext cx="2795315" cy="654755"/>
          </a:xfrm>
          <a:solidFill>
            <a:schemeClr val="tx1">
              <a:alpha val="60000"/>
            </a:schemeClr>
          </a:solidFill>
          <a:ln w="38100">
            <a:solidFill>
              <a:schemeClr val="tx1"/>
            </a:solidFill>
          </a:ln>
        </p:spPr>
        <p:txBody>
          <a:bodyPr>
            <a:normAutofit lnSpcReduction="10000"/>
          </a:bodyPr>
          <a:lstStyle/>
          <a:p>
            <a:r>
              <a:rPr lang="en-US" sz="2000" dirty="0"/>
              <a:t>Chad Abbott</a:t>
            </a:r>
          </a:p>
          <a:p>
            <a:r>
              <a:rPr lang="en-US" sz="2000" dirty="0"/>
              <a:t>Dr. Eric Prostko</a:t>
            </a:r>
          </a:p>
        </p:txBody>
      </p:sp>
      <p:pic>
        <p:nvPicPr>
          <p:cNvPr id="5" name="Picture 4">
            <a:extLst>
              <a:ext uri="{FF2B5EF4-FFF2-40B4-BE49-F238E27FC236}">
                <a16:creationId xmlns:a16="http://schemas.microsoft.com/office/drawing/2014/main" id="{1E94D578-C72D-42A9-876A-8F1C0BF8B49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98343" y="6090065"/>
            <a:ext cx="2795315" cy="736672"/>
          </a:xfrm>
          <a:prstGeom prst="rect">
            <a:avLst/>
          </a:prstGeom>
        </p:spPr>
      </p:pic>
    </p:spTree>
    <p:extLst>
      <p:ext uri="{BB962C8B-B14F-4D97-AF65-F5344CB8AC3E}">
        <p14:creationId xmlns:p14="http://schemas.microsoft.com/office/powerpoint/2010/main" val="3020539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Imazapyr Stunting and Chlorosis: 61 DAP</a:t>
            </a:r>
            <a:endParaRPr lang="en-US" dirty="0">
              <a:solidFill>
                <a:srgbClr val="FFFF00"/>
              </a:solidFill>
            </a:endParaRPr>
          </a:p>
        </p:txBody>
      </p:sp>
      <p:sp>
        <p:nvSpPr>
          <p:cNvPr id="5" name="Text Placeholder 4">
            <a:extLst>
              <a:ext uri="{FF2B5EF4-FFF2-40B4-BE49-F238E27FC236}">
                <a16:creationId xmlns:a16="http://schemas.microsoft.com/office/drawing/2014/main" id="{2A3119EC-0DE5-49C9-8B53-613496DD1C22}"/>
              </a:ext>
            </a:extLst>
          </p:cNvPr>
          <p:cNvSpPr>
            <a:spLocks noGrp="1"/>
          </p:cNvSpPr>
          <p:nvPr>
            <p:ph type="body" sz="quarter" idx="13"/>
          </p:nvPr>
        </p:nvSpPr>
        <p:spPr/>
        <p:txBody>
          <a:bodyPr>
            <a:normAutofit fontScale="85000" lnSpcReduction="10000"/>
          </a:bodyPr>
          <a:lstStyle/>
          <a:p>
            <a:r>
              <a:rPr lang="en-US" dirty="0"/>
              <a:t>P&lt;.0001</a:t>
            </a:r>
          </a:p>
        </p:txBody>
      </p:sp>
      <p:graphicFrame>
        <p:nvGraphicFramePr>
          <p:cNvPr id="4" name="Content Placeholder 5">
            <a:extLst>
              <a:ext uri="{FF2B5EF4-FFF2-40B4-BE49-F238E27FC236}">
                <a16:creationId xmlns:a16="http://schemas.microsoft.com/office/drawing/2014/main" id="{962D3EDB-D80C-45D5-B6F2-67C483881585}"/>
              </a:ext>
            </a:extLst>
          </p:cNvPr>
          <p:cNvGraphicFramePr>
            <a:graphicFrameLocks/>
          </p:cNvGraphicFramePr>
          <p:nvPr>
            <p:extLst>
              <p:ext uri="{D42A27DB-BD31-4B8C-83A1-F6EECF244321}">
                <p14:modId xmlns:p14="http://schemas.microsoft.com/office/powerpoint/2010/main" val="3963746959"/>
              </p:ext>
            </p:extLst>
          </p:nvPr>
        </p:nvGraphicFramePr>
        <p:xfrm>
          <a:off x="609600" y="1223256"/>
          <a:ext cx="109728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7875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Imazapyr Plant Measurements: 64 DAP</a:t>
            </a:r>
            <a:endParaRPr lang="en-US" dirty="0">
              <a:solidFill>
                <a:srgbClr val="FFFF00"/>
              </a:solidFill>
            </a:endParaRPr>
          </a:p>
        </p:txBody>
      </p:sp>
      <p:sp>
        <p:nvSpPr>
          <p:cNvPr id="5" name="Text Placeholder 4">
            <a:extLst>
              <a:ext uri="{FF2B5EF4-FFF2-40B4-BE49-F238E27FC236}">
                <a16:creationId xmlns:a16="http://schemas.microsoft.com/office/drawing/2014/main" id="{2A3119EC-0DE5-49C9-8B53-613496DD1C22}"/>
              </a:ext>
            </a:extLst>
          </p:cNvPr>
          <p:cNvSpPr>
            <a:spLocks noGrp="1"/>
          </p:cNvSpPr>
          <p:nvPr>
            <p:ph type="body" sz="quarter" idx="13"/>
          </p:nvPr>
        </p:nvSpPr>
        <p:spPr/>
        <p:txBody>
          <a:bodyPr>
            <a:normAutofit fontScale="85000" lnSpcReduction="10000"/>
          </a:bodyPr>
          <a:lstStyle/>
          <a:p>
            <a:r>
              <a:rPr lang="en-US" dirty="0"/>
              <a:t>P&lt;.0001</a:t>
            </a:r>
          </a:p>
        </p:txBody>
      </p:sp>
      <p:graphicFrame>
        <p:nvGraphicFramePr>
          <p:cNvPr id="4" name="Content Placeholder 7">
            <a:extLst>
              <a:ext uri="{FF2B5EF4-FFF2-40B4-BE49-F238E27FC236}">
                <a16:creationId xmlns:a16="http://schemas.microsoft.com/office/drawing/2014/main" id="{5EBF2EAC-6274-4D1D-8165-2E2AFA037271}"/>
              </a:ext>
            </a:extLst>
          </p:cNvPr>
          <p:cNvGraphicFramePr>
            <a:graphicFrameLocks/>
          </p:cNvGraphicFramePr>
          <p:nvPr>
            <p:extLst>
              <p:ext uri="{D42A27DB-BD31-4B8C-83A1-F6EECF244321}">
                <p14:modId xmlns:p14="http://schemas.microsoft.com/office/powerpoint/2010/main" val="147491506"/>
              </p:ext>
            </p:extLst>
          </p:nvPr>
        </p:nvGraphicFramePr>
        <p:xfrm>
          <a:off x="608266" y="1223256"/>
          <a:ext cx="109728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0098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Imazapyr Yield</a:t>
            </a:r>
            <a:endParaRPr lang="en-US" dirty="0">
              <a:solidFill>
                <a:srgbClr val="FFFF00"/>
              </a:solidFill>
            </a:endParaRPr>
          </a:p>
        </p:txBody>
      </p:sp>
      <p:graphicFrame>
        <p:nvGraphicFramePr>
          <p:cNvPr id="4" name="Content Placeholder 5">
            <a:extLst>
              <a:ext uri="{FF2B5EF4-FFF2-40B4-BE49-F238E27FC236}">
                <a16:creationId xmlns:a16="http://schemas.microsoft.com/office/drawing/2014/main" id="{D807F1EE-48A9-46DB-AA07-36F06E049E33}"/>
              </a:ext>
            </a:extLst>
          </p:cNvPr>
          <p:cNvGraphicFramePr>
            <a:graphicFrameLocks/>
          </p:cNvGraphicFramePr>
          <p:nvPr>
            <p:extLst>
              <p:ext uri="{D42A27DB-BD31-4B8C-83A1-F6EECF244321}">
                <p14:modId xmlns:p14="http://schemas.microsoft.com/office/powerpoint/2010/main" val="2159385794"/>
              </p:ext>
            </p:extLst>
          </p:nvPr>
        </p:nvGraphicFramePr>
        <p:xfrm>
          <a:off x="609600" y="1223256"/>
          <a:ext cx="10972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11AB6C1-4111-4643-A3AB-7029A6B10F50}"/>
              </a:ext>
            </a:extLst>
          </p:cNvPr>
          <p:cNvSpPr txBox="1"/>
          <p:nvPr/>
        </p:nvSpPr>
        <p:spPr>
          <a:xfrm>
            <a:off x="7239896" y="1716452"/>
            <a:ext cx="1075765" cy="369332"/>
          </a:xfrm>
          <a:prstGeom prst="rect">
            <a:avLst/>
          </a:prstGeom>
          <a:noFill/>
        </p:spPr>
        <p:txBody>
          <a:bodyPr wrap="square" rtlCol="0" anchor="ctr">
            <a:spAutoFit/>
          </a:bodyPr>
          <a:lstStyle/>
          <a:p>
            <a:pPr algn="ctr"/>
            <a:r>
              <a:rPr lang="en-US" b="1" dirty="0">
                <a:solidFill>
                  <a:srgbClr val="FFFF00"/>
                </a:solidFill>
              </a:rPr>
              <a:t>15%</a:t>
            </a:r>
          </a:p>
        </p:txBody>
      </p:sp>
      <p:sp>
        <p:nvSpPr>
          <p:cNvPr id="6" name="TextBox 5">
            <a:extLst>
              <a:ext uri="{FF2B5EF4-FFF2-40B4-BE49-F238E27FC236}">
                <a16:creationId xmlns:a16="http://schemas.microsoft.com/office/drawing/2014/main" id="{C1A0F5E1-E139-44ED-80EC-FF5D4076D2C2}"/>
              </a:ext>
            </a:extLst>
          </p:cNvPr>
          <p:cNvSpPr txBox="1"/>
          <p:nvPr/>
        </p:nvSpPr>
        <p:spPr>
          <a:xfrm>
            <a:off x="9672788" y="3721581"/>
            <a:ext cx="1075765" cy="369332"/>
          </a:xfrm>
          <a:prstGeom prst="rect">
            <a:avLst/>
          </a:prstGeom>
          <a:solidFill>
            <a:schemeClr val="tx1"/>
          </a:solidFill>
        </p:spPr>
        <p:txBody>
          <a:bodyPr wrap="square" rtlCol="0" anchor="ctr">
            <a:spAutoFit/>
          </a:bodyPr>
          <a:lstStyle/>
          <a:p>
            <a:pPr algn="ctr"/>
            <a:r>
              <a:rPr lang="en-US" b="1" dirty="0">
                <a:solidFill>
                  <a:srgbClr val="FFFF00"/>
                </a:solidFill>
              </a:rPr>
              <a:t>67%</a:t>
            </a:r>
          </a:p>
        </p:txBody>
      </p:sp>
      <p:sp>
        <p:nvSpPr>
          <p:cNvPr id="7" name="Text Placeholder 4">
            <a:extLst>
              <a:ext uri="{FF2B5EF4-FFF2-40B4-BE49-F238E27FC236}">
                <a16:creationId xmlns:a16="http://schemas.microsoft.com/office/drawing/2014/main" id="{8FEFB943-ED02-4635-9DDC-FF485B7F2E4C}"/>
              </a:ext>
            </a:extLst>
          </p:cNvPr>
          <p:cNvSpPr txBox="1">
            <a:spLocks/>
          </p:cNvSpPr>
          <p:nvPr/>
        </p:nvSpPr>
        <p:spPr>
          <a:xfrm>
            <a:off x="6862410" y="6311041"/>
            <a:ext cx="4527550" cy="276563"/>
          </a:xfrm>
          <a:prstGeom prst="rect">
            <a:avLst/>
          </a:prstGeom>
        </p:spPr>
        <p:txBody>
          <a:bodyPr vert="horz" lIns="91440" tIns="45720" rIns="91440" bIns="45720" rtlCol="0">
            <a:normAutofit fontScale="85000" lnSpcReduction="10000"/>
          </a:bodyPr>
          <a:lstStyle>
            <a:lvl1pPr marL="0" indent="0" algn="r" defTabSz="914400" rtl="0" eaLnBrk="1" latinLnBrk="0" hangingPunct="1">
              <a:lnSpc>
                <a:spcPct val="90000"/>
              </a:lnSpc>
              <a:spcBef>
                <a:spcPts val="1000"/>
              </a:spcBef>
              <a:buFont typeface="Arial"/>
              <a:buNone/>
              <a:defRPr sz="1800" b="1"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P&lt;.0001</a:t>
            </a:r>
          </a:p>
        </p:txBody>
      </p:sp>
    </p:spTree>
    <p:extLst>
      <p:ext uri="{BB962C8B-B14F-4D97-AF65-F5344CB8AC3E}">
        <p14:creationId xmlns:p14="http://schemas.microsoft.com/office/powerpoint/2010/main" val="149441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5DD9A-55FE-43B3-95D7-6810A3DE302A}"/>
              </a:ext>
            </a:extLst>
          </p:cNvPr>
          <p:cNvSpPr>
            <a:spLocks noGrp="1"/>
          </p:cNvSpPr>
          <p:nvPr>
            <p:ph type="body" sz="quarter" idx="11"/>
          </p:nvPr>
        </p:nvSpPr>
        <p:spPr/>
        <p:txBody>
          <a:bodyPr/>
          <a:lstStyle/>
          <a:p>
            <a:r>
              <a:rPr lang="en-US" dirty="0">
                <a:solidFill>
                  <a:srgbClr val="FFFF00"/>
                </a:solidFill>
              </a:rPr>
              <a:t>Imazapyr  Summary</a:t>
            </a:r>
          </a:p>
        </p:txBody>
      </p:sp>
      <p:sp>
        <p:nvSpPr>
          <p:cNvPr id="3" name="Text Placeholder 2">
            <a:extLst>
              <a:ext uri="{FF2B5EF4-FFF2-40B4-BE49-F238E27FC236}">
                <a16:creationId xmlns:a16="http://schemas.microsoft.com/office/drawing/2014/main" id="{5B2C9946-7A4C-48DE-A794-8B2DECD821E5}"/>
              </a:ext>
            </a:extLst>
          </p:cNvPr>
          <p:cNvSpPr>
            <a:spLocks noGrp="1"/>
          </p:cNvSpPr>
          <p:nvPr>
            <p:ph type="body" sz="quarter" idx="12"/>
          </p:nvPr>
        </p:nvSpPr>
        <p:spPr/>
        <p:txBody>
          <a:bodyPr/>
          <a:lstStyle/>
          <a:p>
            <a:pPr marL="342900" indent="-342900">
              <a:buFont typeface="Wingdings" panose="05000000000000000000" pitchFamily="2" charset="2"/>
              <a:buChar char="§"/>
            </a:pPr>
            <a:r>
              <a:rPr lang="en-US" sz="2400" dirty="0">
                <a:solidFill>
                  <a:schemeClr val="bg1"/>
                </a:solidFill>
              </a:rPr>
              <a:t>Plant density was not impacted by any rate</a:t>
            </a:r>
          </a:p>
          <a:p>
            <a:pPr marL="342900" indent="-342900">
              <a:buFont typeface="Wingdings" panose="05000000000000000000" pitchFamily="2" charset="2"/>
              <a:buChar char="§"/>
            </a:pPr>
            <a:endParaRPr lang="en-US" sz="2400" dirty="0">
              <a:solidFill>
                <a:schemeClr val="bg1"/>
              </a:solidFill>
            </a:endParaRPr>
          </a:p>
          <a:p>
            <a:pPr marL="342900" indent="-342900">
              <a:buFont typeface="Wingdings" panose="05000000000000000000" pitchFamily="2" charset="2"/>
              <a:buChar char="§"/>
            </a:pPr>
            <a:r>
              <a:rPr lang="en-US" sz="2400" dirty="0">
                <a:solidFill>
                  <a:schemeClr val="bg1"/>
                </a:solidFill>
              </a:rPr>
              <a:t>1/10</a:t>
            </a:r>
            <a:r>
              <a:rPr lang="en-US" sz="2400" baseline="30000" dirty="0">
                <a:solidFill>
                  <a:schemeClr val="bg1"/>
                </a:solidFill>
              </a:rPr>
              <a:t>th</a:t>
            </a:r>
            <a:r>
              <a:rPr lang="en-US" sz="2400" dirty="0">
                <a:solidFill>
                  <a:schemeClr val="bg1"/>
                </a:solidFill>
              </a:rPr>
              <a:t> and 1X rate regardless of timing caused:</a:t>
            </a:r>
          </a:p>
          <a:p>
            <a:pPr marL="1028700" lvl="1" indent="-342900">
              <a:buFont typeface="Wingdings" panose="05000000000000000000" pitchFamily="2" charset="2"/>
              <a:buChar char="§"/>
            </a:pPr>
            <a:r>
              <a:rPr lang="en-US" dirty="0">
                <a:solidFill>
                  <a:schemeClr val="bg1"/>
                </a:solidFill>
              </a:rPr>
              <a:t>Significant stunting and chlorosis (1X rate)</a:t>
            </a:r>
          </a:p>
          <a:p>
            <a:pPr marL="1028700" lvl="1" indent="-342900">
              <a:buFont typeface="Wingdings" panose="05000000000000000000" pitchFamily="2" charset="2"/>
              <a:buChar char="§"/>
            </a:pPr>
            <a:r>
              <a:rPr lang="en-US" dirty="0">
                <a:solidFill>
                  <a:schemeClr val="bg1"/>
                </a:solidFill>
              </a:rPr>
              <a:t>Significant reductions in plant canopy</a:t>
            </a:r>
          </a:p>
          <a:p>
            <a:pPr marL="1028700" lvl="1" indent="-342900">
              <a:buFont typeface="Wingdings" panose="05000000000000000000" pitchFamily="2" charset="2"/>
              <a:buChar char="§"/>
            </a:pPr>
            <a:r>
              <a:rPr lang="en-US" dirty="0">
                <a:solidFill>
                  <a:schemeClr val="bg1"/>
                </a:solidFill>
              </a:rPr>
              <a:t>Significant Yield loss</a:t>
            </a:r>
          </a:p>
          <a:p>
            <a:pPr marL="342900" indent="-342900">
              <a:buFont typeface="Wingdings" panose="05000000000000000000" pitchFamily="2" charset="2"/>
              <a:buChar char="§"/>
            </a:pPr>
            <a:endParaRPr lang="en-US" sz="2400" dirty="0">
              <a:solidFill>
                <a:schemeClr val="bg1"/>
              </a:solidFill>
            </a:endParaRPr>
          </a:p>
          <a:p>
            <a:pPr marL="342900" indent="-342900">
              <a:buFont typeface="Wingdings" panose="05000000000000000000" pitchFamily="2" charset="2"/>
              <a:buChar char="§"/>
            </a:pPr>
            <a:r>
              <a:rPr lang="en-US" sz="2400" dirty="0">
                <a:solidFill>
                  <a:schemeClr val="bg1"/>
                </a:solidFill>
              </a:rPr>
              <a:t>Drift Rates ≤1/100</a:t>
            </a:r>
            <a:r>
              <a:rPr lang="en-US" sz="2400" baseline="30000" dirty="0">
                <a:solidFill>
                  <a:schemeClr val="bg1"/>
                </a:solidFill>
              </a:rPr>
              <a:t>th</a:t>
            </a:r>
            <a:r>
              <a:rPr lang="en-US" sz="2400" dirty="0">
                <a:solidFill>
                  <a:schemeClr val="bg1"/>
                </a:solidFill>
              </a:rPr>
              <a:t> X should not cause significant yield loss</a:t>
            </a:r>
          </a:p>
          <a:p>
            <a:pPr marL="342900" indent="-342900">
              <a:buFont typeface="Wingdings" panose="05000000000000000000" pitchFamily="2" charset="2"/>
              <a:buChar char="§"/>
            </a:pPr>
            <a:endParaRPr lang="en-US" sz="2400" dirty="0">
              <a:solidFill>
                <a:schemeClr val="bg1"/>
              </a:solidFill>
            </a:endParaRPr>
          </a:p>
          <a:p>
            <a:pPr marL="342900" indent="-342900">
              <a:buFont typeface="Wingdings" panose="05000000000000000000" pitchFamily="2" charset="2"/>
              <a:buChar char="§"/>
            </a:pPr>
            <a:r>
              <a:rPr lang="en-US" sz="2400" dirty="0">
                <a:solidFill>
                  <a:schemeClr val="bg1"/>
                </a:solidFill>
              </a:rPr>
              <a:t>Half-life various: 25 -142 days in soil, 2 – 3 days in shallow ponds</a:t>
            </a:r>
          </a:p>
          <a:p>
            <a:endParaRPr lang="en-US" sz="2400" dirty="0">
              <a:solidFill>
                <a:schemeClr val="bg1"/>
              </a:solidFill>
            </a:endParaRPr>
          </a:p>
          <a:p>
            <a:pPr marL="1028700" lvl="1" indent="-342900">
              <a:buFont typeface="Wingdings" panose="05000000000000000000" pitchFamily="2" charset="2"/>
              <a:buChar char="§"/>
            </a:pPr>
            <a:endParaRPr lang="en-US" dirty="0">
              <a:solidFill>
                <a:schemeClr val="bg1"/>
              </a:solidFill>
            </a:endParaRPr>
          </a:p>
        </p:txBody>
      </p:sp>
      <p:sp>
        <p:nvSpPr>
          <p:cNvPr id="4" name="Text Placeholder 3">
            <a:extLst>
              <a:ext uri="{FF2B5EF4-FFF2-40B4-BE49-F238E27FC236}">
                <a16:creationId xmlns:a16="http://schemas.microsoft.com/office/drawing/2014/main" id="{080C02E3-42E9-4DA0-8F57-3DA2C4C490D0}"/>
              </a:ext>
            </a:extLst>
          </p:cNvPr>
          <p:cNvSpPr>
            <a:spLocks noGrp="1"/>
          </p:cNvSpPr>
          <p:nvPr>
            <p:ph type="body" sz="quarter" idx="13"/>
          </p:nvPr>
        </p:nvSpPr>
        <p:spPr/>
        <p:txBody>
          <a:bodyPr>
            <a:normAutofit fontScale="85000" lnSpcReduction="10000"/>
          </a:bodyPr>
          <a:lstStyle/>
          <a:p>
            <a:endParaRPr lang="en-US"/>
          </a:p>
        </p:txBody>
      </p:sp>
    </p:spTree>
    <p:extLst>
      <p:ext uri="{BB962C8B-B14F-4D97-AF65-F5344CB8AC3E}">
        <p14:creationId xmlns:p14="http://schemas.microsoft.com/office/powerpoint/2010/main" val="79319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10000"/>
          </a:bodyPr>
          <a:lstStyle/>
          <a:p>
            <a:r>
              <a:rPr lang="en-US" dirty="0">
                <a:solidFill>
                  <a:srgbClr val="FFFF00"/>
                </a:solidFill>
              </a:rPr>
              <a:t>Peanut Response to Triclopyr Applied @ 28 DAP – 1 DAT  </a:t>
            </a:r>
          </a:p>
        </p:txBody>
      </p:sp>
      <p:sp>
        <p:nvSpPr>
          <p:cNvPr id="10" name="Text Placeholder 9"/>
          <p:cNvSpPr>
            <a:spLocks noGrp="1"/>
          </p:cNvSpPr>
          <p:nvPr>
            <p:ph type="body" sz="quarter" idx="13"/>
          </p:nvPr>
        </p:nvSpPr>
        <p:spPr/>
        <p:txBody>
          <a:bodyPr>
            <a:normAutofit fontScale="85000" lnSpcReduction="10000"/>
          </a:bodyPr>
          <a:lstStyle/>
          <a:p>
            <a:r>
              <a:rPr lang="en-US" dirty="0"/>
              <a:t>May – 26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5066" y="1636194"/>
            <a:ext cx="4633982" cy="3475486"/>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658368" y="1635103"/>
            <a:ext cx="4635228" cy="3476422"/>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7272860" y="1635795"/>
            <a:ext cx="4634436" cy="3475827"/>
          </a:xfrm>
          <a:prstGeom prst="rect">
            <a:avLst/>
          </a:prstGeom>
        </p:spPr>
      </p:pic>
      <p:sp>
        <p:nvSpPr>
          <p:cNvPr id="11" name="TextBox 10"/>
          <p:cNvSpPr txBox="1"/>
          <p:nvPr/>
        </p:nvSpPr>
        <p:spPr>
          <a:xfrm>
            <a:off x="1840119" y="5752046"/>
            <a:ext cx="104387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1/100</a:t>
            </a:r>
            <a:r>
              <a:rPr kumimoji="0" lang="en-US" sz="1800" b="0" i="0" u="none" strike="noStrike" kern="1200" cap="none" spc="0" normalizeH="0" baseline="30000" noProof="0" dirty="0">
                <a:ln>
                  <a:noFill/>
                </a:ln>
                <a:solidFill>
                  <a:srgbClr val="FFFFFF"/>
                </a:solidFill>
                <a:effectLst/>
                <a:uLnTx/>
                <a:uFillTx/>
                <a:latin typeface="Arial" panose="020B0604020202020204"/>
                <a:ea typeface="+mn-ea"/>
                <a:cs typeface="+mn-cs"/>
              </a:rPr>
              <a:t>th</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X</a:t>
            </a:r>
          </a:p>
        </p:txBody>
      </p:sp>
      <p:sp>
        <p:nvSpPr>
          <p:cNvPr id="12" name="TextBox 11"/>
          <p:cNvSpPr txBox="1"/>
          <p:nvPr/>
        </p:nvSpPr>
        <p:spPr>
          <a:xfrm>
            <a:off x="5518164" y="5752047"/>
            <a:ext cx="91563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1/10</a:t>
            </a:r>
            <a:r>
              <a:rPr kumimoji="0" lang="en-US" sz="1800" b="0" i="0" u="none" strike="noStrike" kern="1200" cap="none" spc="0" normalizeH="0" baseline="30000" noProof="0" dirty="0">
                <a:ln>
                  <a:noFill/>
                </a:ln>
                <a:solidFill>
                  <a:srgbClr val="FFFFFF"/>
                </a:solidFill>
                <a:effectLst/>
                <a:uLnTx/>
                <a:uFillTx/>
                <a:latin typeface="Arial" panose="020B0604020202020204"/>
                <a:ea typeface="+mn-ea"/>
                <a:cs typeface="+mn-cs"/>
              </a:rPr>
              <a:t>th</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X</a:t>
            </a:r>
          </a:p>
        </p:txBody>
      </p:sp>
      <p:sp>
        <p:nvSpPr>
          <p:cNvPr id="13" name="TextBox 12"/>
          <p:cNvSpPr txBox="1"/>
          <p:nvPr/>
        </p:nvSpPr>
        <p:spPr>
          <a:xfrm>
            <a:off x="9356680" y="5754277"/>
            <a:ext cx="46679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1X</a:t>
            </a:r>
          </a:p>
        </p:txBody>
      </p:sp>
    </p:spTree>
    <p:extLst>
      <p:ext uri="{BB962C8B-B14F-4D97-AF65-F5344CB8AC3E}">
        <p14:creationId xmlns:p14="http://schemas.microsoft.com/office/powerpoint/2010/main" val="624756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a:solidFill>
                  <a:srgbClr val="FFFF00"/>
                </a:solidFill>
              </a:rPr>
              <a:t>Peanut Response to Triclopyr – Applied 28 DAP</a:t>
            </a:r>
          </a:p>
        </p:txBody>
      </p:sp>
      <p:sp>
        <p:nvSpPr>
          <p:cNvPr id="4" name="Text Placeholder 3"/>
          <p:cNvSpPr>
            <a:spLocks noGrp="1"/>
          </p:cNvSpPr>
          <p:nvPr>
            <p:ph type="body" sz="quarter" idx="13"/>
          </p:nvPr>
        </p:nvSpPr>
        <p:spPr/>
        <p:txBody>
          <a:bodyPr>
            <a:normAutofit fontScale="85000" lnSpcReduction="10000"/>
          </a:bodyPr>
          <a:lstStyle/>
          <a:p>
            <a:r>
              <a:rPr lang="en-US" dirty="0"/>
              <a:t>July – 2; 66 DAP</a:t>
            </a:r>
          </a:p>
        </p:txBody>
      </p:sp>
      <p:sp>
        <p:nvSpPr>
          <p:cNvPr id="10" name="TextBox 9"/>
          <p:cNvSpPr txBox="1"/>
          <p:nvPr/>
        </p:nvSpPr>
        <p:spPr>
          <a:xfrm>
            <a:off x="1203574" y="5542427"/>
            <a:ext cx="7730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0</a:t>
            </a:r>
          </a:p>
        </p:txBody>
      </p:sp>
      <p:sp>
        <p:nvSpPr>
          <p:cNvPr id="11" name="TextBox 10"/>
          <p:cNvSpPr txBox="1"/>
          <p:nvPr/>
        </p:nvSpPr>
        <p:spPr>
          <a:xfrm>
            <a:off x="4015675" y="5542427"/>
            <a:ext cx="11512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1/100</a:t>
            </a:r>
            <a:r>
              <a:rPr kumimoji="0" lang="en-US" sz="1800" b="0" i="0" u="none" strike="noStrike" kern="1200" cap="none" spc="0" normalizeH="0" baseline="30000" noProof="0" dirty="0">
                <a:ln>
                  <a:noFill/>
                </a:ln>
                <a:solidFill>
                  <a:srgbClr val="FFFFFF"/>
                </a:solidFill>
                <a:effectLst/>
                <a:uLnTx/>
                <a:uFillTx/>
                <a:latin typeface="Arial"/>
                <a:ea typeface="+mn-ea"/>
                <a:cs typeface="+mn-cs"/>
              </a:rPr>
              <a:t>th </a:t>
            </a:r>
            <a:r>
              <a:rPr kumimoji="0" lang="en-US" sz="1800" b="0" i="0" u="none" strike="noStrike" kern="1200" cap="none" spc="0" normalizeH="0" noProof="0" dirty="0">
                <a:ln>
                  <a:noFill/>
                </a:ln>
                <a:solidFill>
                  <a:srgbClr val="FFFFFF"/>
                </a:solidFill>
                <a:effectLst/>
                <a:uLnTx/>
                <a:uFillTx/>
                <a:latin typeface="Arial"/>
                <a:ea typeface="+mn-ea"/>
                <a:cs typeface="+mn-cs"/>
              </a:rPr>
              <a:t>X</a:t>
            </a: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2" name="TextBox 11"/>
          <p:cNvSpPr txBox="1"/>
          <p:nvPr/>
        </p:nvSpPr>
        <p:spPr>
          <a:xfrm>
            <a:off x="7113427" y="5542427"/>
            <a:ext cx="9797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1/10</a:t>
            </a:r>
            <a:r>
              <a:rPr kumimoji="0" lang="en-US" sz="1800" b="0" i="0" u="none" strike="noStrike" kern="1200" cap="none" spc="0" normalizeH="0" baseline="30000" noProof="0" dirty="0">
                <a:ln>
                  <a:noFill/>
                </a:ln>
                <a:solidFill>
                  <a:srgbClr val="FFFFFF"/>
                </a:solidFill>
                <a:effectLst/>
                <a:uLnTx/>
                <a:uFillTx/>
                <a:latin typeface="Arial"/>
                <a:ea typeface="+mn-ea"/>
                <a:cs typeface="+mn-cs"/>
              </a:rPr>
              <a:t>th</a:t>
            </a:r>
            <a:r>
              <a:rPr kumimoji="0" lang="en-US" sz="1800" b="0" i="0" u="none" strike="noStrike" kern="1200" cap="none" spc="0" normalizeH="0" baseline="0" noProof="0" dirty="0">
                <a:ln>
                  <a:noFill/>
                </a:ln>
                <a:solidFill>
                  <a:srgbClr val="FFFFFF"/>
                </a:solidFill>
                <a:effectLst/>
                <a:uLnTx/>
                <a:uFillTx/>
                <a:latin typeface="Arial"/>
                <a:ea typeface="+mn-ea"/>
                <a:cs typeface="+mn-cs"/>
              </a:rPr>
              <a:t> X</a:t>
            </a:r>
          </a:p>
        </p:txBody>
      </p:sp>
      <p:sp>
        <p:nvSpPr>
          <p:cNvPr id="13" name="TextBox 12"/>
          <p:cNvSpPr txBox="1"/>
          <p:nvPr/>
        </p:nvSpPr>
        <p:spPr>
          <a:xfrm>
            <a:off x="10344459" y="5542427"/>
            <a:ext cx="5309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1 X</a:t>
            </a:r>
          </a:p>
        </p:txBody>
      </p:sp>
      <p:pic>
        <p:nvPicPr>
          <p:cNvPr id="14" name="Picture 13">
            <a:extLst>
              <a:ext uri="{FF2B5EF4-FFF2-40B4-BE49-F238E27FC236}">
                <a16:creationId xmlns:a16="http://schemas.microsoft.com/office/drawing/2014/main" id="{59528A9A-0456-4068-AC59-9ACC95EFD2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73717" y="2112756"/>
            <a:ext cx="3931920" cy="2948939"/>
          </a:xfrm>
          <a:prstGeom prst="rect">
            <a:avLst/>
          </a:prstGeom>
        </p:spPr>
      </p:pic>
      <p:pic>
        <p:nvPicPr>
          <p:cNvPr id="15" name="Picture 14">
            <a:extLst>
              <a:ext uri="{FF2B5EF4-FFF2-40B4-BE49-F238E27FC236}">
                <a16:creationId xmlns:a16="http://schemas.microsoft.com/office/drawing/2014/main" id="{83671F13-47C8-41EF-93A1-DD66C432F5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630732" y="2101996"/>
            <a:ext cx="3931920" cy="2948940"/>
          </a:xfrm>
          <a:prstGeom prst="rect">
            <a:avLst/>
          </a:prstGeom>
        </p:spPr>
      </p:pic>
      <p:pic>
        <p:nvPicPr>
          <p:cNvPr id="16" name="Picture 15">
            <a:extLst>
              <a:ext uri="{FF2B5EF4-FFF2-40B4-BE49-F238E27FC236}">
                <a16:creationId xmlns:a16="http://schemas.microsoft.com/office/drawing/2014/main" id="{96614BC1-6DFA-4E40-B527-EB83649080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5631965" y="2101996"/>
            <a:ext cx="3931920" cy="2948940"/>
          </a:xfrm>
          <a:prstGeom prst="rect">
            <a:avLst/>
          </a:prstGeom>
        </p:spPr>
      </p:pic>
      <p:pic>
        <p:nvPicPr>
          <p:cNvPr id="17" name="Picture 16">
            <a:extLst>
              <a:ext uri="{FF2B5EF4-FFF2-40B4-BE49-F238E27FC236}">
                <a16:creationId xmlns:a16="http://schemas.microsoft.com/office/drawing/2014/main" id="{4E3D9B21-4BC8-443F-952D-10943CE525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8643957" y="2101996"/>
            <a:ext cx="3931920" cy="2948941"/>
          </a:xfrm>
          <a:prstGeom prst="rect">
            <a:avLst/>
          </a:prstGeom>
        </p:spPr>
      </p:pic>
    </p:spTree>
    <p:extLst>
      <p:ext uri="{BB962C8B-B14F-4D97-AF65-F5344CB8AC3E}">
        <p14:creationId xmlns:p14="http://schemas.microsoft.com/office/powerpoint/2010/main" val="1821908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5DD9A-55FE-43B3-95D7-6810A3DE302A}"/>
              </a:ext>
            </a:extLst>
          </p:cNvPr>
          <p:cNvSpPr>
            <a:spLocks noGrp="1"/>
          </p:cNvSpPr>
          <p:nvPr>
            <p:ph type="body" sz="quarter" idx="11"/>
          </p:nvPr>
        </p:nvSpPr>
        <p:spPr/>
        <p:txBody>
          <a:bodyPr/>
          <a:lstStyle/>
          <a:p>
            <a:r>
              <a:rPr lang="en-US" dirty="0">
                <a:solidFill>
                  <a:srgbClr val="FFFF00"/>
                </a:solidFill>
                <a:latin typeface="Arial" panose="020B0604020202020204" pitchFamily="34" charset="0"/>
                <a:cs typeface="Arial" panose="020B0604020202020204" pitchFamily="34" charset="0"/>
              </a:rPr>
              <a:t>Triclopyr Plant Density: 17 DAP</a:t>
            </a:r>
            <a:endParaRPr lang="en-US" dirty="0">
              <a:solidFill>
                <a:srgbClr val="FFFF00"/>
              </a:solidFill>
            </a:endParaRPr>
          </a:p>
        </p:txBody>
      </p:sp>
      <p:graphicFrame>
        <p:nvGraphicFramePr>
          <p:cNvPr id="5" name="Content Placeholder 5">
            <a:extLst>
              <a:ext uri="{FF2B5EF4-FFF2-40B4-BE49-F238E27FC236}">
                <a16:creationId xmlns:a16="http://schemas.microsoft.com/office/drawing/2014/main" id="{D2445D47-6E87-4037-B1AB-507334F3906F}"/>
              </a:ext>
            </a:extLst>
          </p:cNvPr>
          <p:cNvGraphicFramePr>
            <a:graphicFrameLocks/>
          </p:cNvGraphicFramePr>
          <p:nvPr>
            <p:extLst>
              <p:ext uri="{D42A27DB-BD31-4B8C-83A1-F6EECF244321}">
                <p14:modId xmlns:p14="http://schemas.microsoft.com/office/powerpoint/2010/main" val="2168187281"/>
              </p:ext>
            </p:extLst>
          </p:nvPr>
        </p:nvGraphicFramePr>
        <p:xfrm>
          <a:off x="609600" y="1420019"/>
          <a:ext cx="10972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4">
            <a:extLst>
              <a:ext uri="{FF2B5EF4-FFF2-40B4-BE49-F238E27FC236}">
                <a16:creationId xmlns:a16="http://schemas.microsoft.com/office/drawing/2014/main" id="{A8E59B42-7A25-429B-A1A7-08759C8577F5}"/>
              </a:ext>
            </a:extLst>
          </p:cNvPr>
          <p:cNvSpPr txBox="1">
            <a:spLocks noGrp="1"/>
          </p:cNvSpPr>
          <p:nvPr>
            <p:ph type="body" sz="quarter" idx="13"/>
          </p:nvPr>
        </p:nvSpPr>
        <p:spPr>
          <a:xfrm>
            <a:off x="6862763" y="6310313"/>
            <a:ext cx="4527550" cy="277812"/>
          </a:xfrm>
          <a:prstGeom prst="rect">
            <a:avLst/>
          </a:prstGeom>
        </p:spPr>
        <p:txBody>
          <a:bodyPr vert="horz" lIns="91440" tIns="45720" rIns="91440" bIns="45720" rtlCol="0">
            <a:normAutofit fontScale="92500" lnSpcReduction="20000"/>
          </a:bodyPr>
          <a:lstStyle>
            <a:lvl1pPr marL="0" indent="0" algn="r" defTabSz="914400" rtl="0" eaLnBrk="1" latinLnBrk="0" hangingPunct="1">
              <a:lnSpc>
                <a:spcPct val="90000"/>
              </a:lnSpc>
              <a:spcBef>
                <a:spcPts val="1000"/>
              </a:spcBef>
              <a:buFont typeface="Arial"/>
              <a:buNone/>
              <a:defRPr sz="1800" b="1"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P&lt;.0001</a:t>
            </a:r>
          </a:p>
        </p:txBody>
      </p:sp>
    </p:spTree>
    <p:extLst>
      <p:ext uri="{BB962C8B-B14F-4D97-AF65-F5344CB8AC3E}">
        <p14:creationId xmlns:p14="http://schemas.microsoft.com/office/powerpoint/2010/main" val="567611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5DD9A-55FE-43B3-95D7-6810A3DE302A}"/>
              </a:ext>
            </a:extLst>
          </p:cNvPr>
          <p:cNvSpPr>
            <a:spLocks noGrp="1"/>
          </p:cNvSpPr>
          <p:nvPr>
            <p:ph type="body" sz="quarter" idx="11"/>
          </p:nvPr>
        </p:nvSpPr>
        <p:spPr/>
        <p:txBody>
          <a:bodyPr/>
          <a:lstStyle/>
          <a:p>
            <a:r>
              <a:rPr lang="en-US" dirty="0">
                <a:solidFill>
                  <a:srgbClr val="FFFF00"/>
                </a:solidFill>
                <a:latin typeface="Arial" panose="020B0604020202020204" pitchFamily="34" charset="0"/>
                <a:cs typeface="Arial" panose="020B0604020202020204" pitchFamily="34" charset="0"/>
              </a:rPr>
              <a:t>Triclopyr Plant Stunting: 63 DAP</a:t>
            </a:r>
            <a:endParaRPr lang="en-US" dirty="0">
              <a:solidFill>
                <a:srgbClr val="FFFF00"/>
              </a:solidFill>
            </a:endParaRPr>
          </a:p>
        </p:txBody>
      </p:sp>
      <p:graphicFrame>
        <p:nvGraphicFramePr>
          <p:cNvPr id="5" name="Content Placeholder 5">
            <a:extLst>
              <a:ext uri="{FF2B5EF4-FFF2-40B4-BE49-F238E27FC236}">
                <a16:creationId xmlns:a16="http://schemas.microsoft.com/office/drawing/2014/main" id="{B76F505F-FC9B-4435-A479-DC5F58CE63D3}"/>
              </a:ext>
            </a:extLst>
          </p:cNvPr>
          <p:cNvGraphicFramePr>
            <a:graphicFrameLocks/>
          </p:cNvGraphicFramePr>
          <p:nvPr>
            <p:extLst>
              <p:ext uri="{D42A27DB-BD31-4B8C-83A1-F6EECF244321}">
                <p14:modId xmlns:p14="http://schemas.microsoft.com/office/powerpoint/2010/main" val="1412417673"/>
              </p:ext>
            </p:extLst>
          </p:nvPr>
        </p:nvGraphicFramePr>
        <p:xfrm>
          <a:off x="609600" y="1420019"/>
          <a:ext cx="10972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4">
            <a:extLst>
              <a:ext uri="{FF2B5EF4-FFF2-40B4-BE49-F238E27FC236}">
                <a16:creationId xmlns:a16="http://schemas.microsoft.com/office/drawing/2014/main" id="{DA09C767-840A-49D5-95A8-28A45555333C}"/>
              </a:ext>
            </a:extLst>
          </p:cNvPr>
          <p:cNvSpPr txBox="1">
            <a:spLocks noGrp="1"/>
          </p:cNvSpPr>
          <p:nvPr>
            <p:ph type="body" sz="quarter" idx="13"/>
          </p:nvPr>
        </p:nvSpPr>
        <p:spPr>
          <a:xfrm>
            <a:off x="6862763" y="6310313"/>
            <a:ext cx="4527550" cy="277812"/>
          </a:xfrm>
          <a:prstGeom prst="rect">
            <a:avLst/>
          </a:prstGeom>
        </p:spPr>
        <p:txBody>
          <a:bodyPr vert="horz" lIns="91440" tIns="45720" rIns="91440" bIns="45720" rtlCol="0">
            <a:normAutofit fontScale="92500" lnSpcReduction="20000"/>
          </a:bodyPr>
          <a:lstStyle>
            <a:lvl1pPr marL="0" indent="0" algn="r" defTabSz="914400" rtl="0" eaLnBrk="1" latinLnBrk="0" hangingPunct="1">
              <a:lnSpc>
                <a:spcPct val="90000"/>
              </a:lnSpc>
              <a:spcBef>
                <a:spcPts val="1000"/>
              </a:spcBef>
              <a:buFont typeface="Arial"/>
              <a:buNone/>
              <a:defRPr sz="1800" b="1"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P&lt;.0001</a:t>
            </a:r>
          </a:p>
        </p:txBody>
      </p:sp>
    </p:spTree>
    <p:extLst>
      <p:ext uri="{BB962C8B-B14F-4D97-AF65-F5344CB8AC3E}">
        <p14:creationId xmlns:p14="http://schemas.microsoft.com/office/powerpoint/2010/main" val="2614503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5DD9A-55FE-43B3-95D7-6810A3DE302A}"/>
              </a:ext>
            </a:extLst>
          </p:cNvPr>
          <p:cNvSpPr>
            <a:spLocks noGrp="1"/>
          </p:cNvSpPr>
          <p:nvPr>
            <p:ph type="body" sz="quarter" idx="11"/>
          </p:nvPr>
        </p:nvSpPr>
        <p:spPr/>
        <p:txBody>
          <a:bodyPr/>
          <a:lstStyle/>
          <a:p>
            <a:r>
              <a:rPr lang="en-US" dirty="0">
                <a:solidFill>
                  <a:srgbClr val="FFFF00"/>
                </a:solidFill>
                <a:latin typeface="Arial" panose="020B0604020202020204" pitchFamily="34" charset="0"/>
                <a:cs typeface="Arial" panose="020B0604020202020204" pitchFamily="34" charset="0"/>
              </a:rPr>
              <a:t>Triclopyr Plant Heights: 64 DAP</a:t>
            </a:r>
            <a:endParaRPr lang="en-US" dirty="0">
              <a:solidFill>
                <a:srgbClr val="FFFF00"/>
              </a:solidFill>
            </a:endParaRPr>
          </a:p>
        </p:txBody>
      </p:sp>
      <p:graphicFrame>
        <p:nvGraphicFramePr>
          <p:cNvPr id="5" name="Content Placeholder 5">
            <a:extLst>
              <a:ext uri="{FF2B5EF4-FFF2-40B4-BE49-F238E27FC236}">
                <a16:creationId xmlns:a16="http://schemas.microsoft.com/office/drawing/2014/main" id="{3A499E56-AEA4-4A71-B1F9-465FE8E02981}"/>
              </a:ext>
            </a:extLst>
          </p:cNvPr>
          <p:cNvGraphicFramePr>
            <a:graphicFrameLocks/>
          </p:cNvGraphicFramePr>
          <p:nvPr>
            <p:extLst>
              <p:ext uri="{D42A27DB-BD31-4B8C-83A1-F6EECF244321}">
                <p14:modId xmlns:p14="http://schemas.microsoft.com/office/powerpoint/2010/main" val="884908915"/>
              </p:ext>
            </p:extLst>
          </p:nvPr>
        </p:nvGraphicFramePr>
        <p:xfrm>
          <a:off x="530578" y="1420019"/>
          <a:ext cx="11084112"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4">
            <a:extLst>
              <a:ext uri="{FF2B5EF4-FFF2-40B4-BE49-F238E27FC236}">
                <a16:creationId xmlns:a16="http://schemas.microsoft.com/office/drawing/2014/main" id="{3959156B-796E-4D15-BDAD-302758E002DA}"/>
              </a:ext>
            </a:extLst>
          </p:cNvPr>
          <p:cNvSpPr txBox="1">
            <a:spLocks noGrp="1"/>
          </p:cNvSpPr>
          <p:nvPr>
            <p:ph type="body" sz="quarter" idx="13"/>
          </p:nvPr>
        </p:nvSpPr>
        <p:spPr>
          <a:xfrm>
            <a:off x="6862763" y="6310313"/>
            <a:ext cx="4527550" cy="277812"/>
          </a:xfrm>
          <a:prstGeom prst="rect">
            <a:avLst/>
          </a:prstGeom>
        </p:spPr>
        <p:txBody>
          <a:bodyPr vert="horz" lIns="91440" tIns="45720" rIns="91440" bIns="45720" rtlCol="0">
            <a:normAutofit fontScale="92500" lnSpcReduction="20000"/>
          </a:bodyPr>
          <a:lstStyle>
            <a:lvl1pPr marL="0" indent="0" algn="r" defTabSz="914400" rtl="0" eaLnBrk="1" latinLnBrk="0" hangingPunct="1">
              <a:lnSpc>
                <a:spcPct val="90000"/>
              </a:lnSpc>
              <a:spcBef>
                <a:spcPts val="1000"/>
              </a:spcBef>
              <a:buFont typeface="Arial"/>
              <a:buNone/>
              <a:defRPr sz="1800" b="1"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P&lt;.0001</a:t>
            </a:r>
          </a:p>
        </p:txBody>
      </p:sp>
    </p:spTree>
    <p:extLst>
      <p:ext uri="{BB962C8B-B14F-4D97-AF65-F5344CB8AC3E}">
        <p14:creationId xmlns:p14="http://schemas.microsoft.com/office/powerpoint/2010/main" val="1168220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5DD9A-55FE-43B3-95D7-6810A3DE302A}"/>
              </a:ext>
            </a:extLst>
          </p:cNvPr>
          <p:cNvSpPr>
            <a:spLocks noGrp="1"/>
          </p:cNvSpPr>
          <p:nvPr>
            <p:ph type="body" sz="quarter" idx="11"/>
          </p:nvPr>
        </p:nvSpPr>
        <p:spPr/>
        <p:txBody>
          <a:bodyPr/>
          <a:lstStyle/>
          <a:p>
            <a:r>
              <a:rPr lang="en-US" dirty="0">
                <a:solidFill>
                  <a:srgbClr val="FFFF00"/>
                </a:solidFill>
                <a:latin typeface="Arial" panose="020B0604020202020204" pitchFamily="34" charset="0"/>
                <a:cs typeface="Arial" panose="020B0604020202020204" pitchFamily="34" charset="0"/>
              </a:rPr>
              <a:t>Triclopyr Plant Widths: 64 DAP</a:t>
            </a:r>
            <a:endParaRPr lang="en-US" dirty="0">
              <a:solidFill>
                <a:srgbClr val="FFFF00"/>
              </a:solidFill>
            </a:endParaRPr>
          </a:p>
        </p:txBody>
      </p:sp>
      <p:graphicFrame>
        <p:nvGraphicFramePr>
          <p:cNvPr id="5" name="Content Placeholder 5">
            <a:extLst>
              <a:ext uri="{FF2B5EF4-FFF2-40B4-BE49-F238E27FC236}">
                <a16:creationId xmlns:a16="http://schemas.microsoft.com/office/drawing/2014/main" id="{E884B81E-2532-41FC-A71B-2D23227647D1}"/>
              </a:ext>
            </a:extLst>
          </p:cNvPr>
          <p:cNvGraphicFramePr>
            <a:graphicFrameLocks/>
          </p:cNvGraphicFramePr>
          <p:nvPr>
            <p:extLst>
              <p:ext uri="{D42A27DB-BD31-4B8C-83A1-F6EECF244321}">
                <p14:modId xmlns:p14="http://schemas.microsoft.com/office/powerpoint/2010/main" val="1536186012"/>
              </p:ext>
            </p:extLst>
          </p:nvPr>
        </p:nvGraphicFramePr>
        <p:xfrm>
          <a:off x="609600" y="1420019"/>
          <a:ext cx="10972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4">
            <a:extLst>
              <a:ext uri="{FF2B5EF4-FFF2-40B4-BE49-F238E27FC236}">
                <a16:creationId xmlns:a16="http://schemas.microsoft.com/office/drawing/2014/main" id="{FFBF5260-263F-4B66-8F19-8E68D04CB9D3}"/>
              </a:ext>
            </a:extLst>
          </p:cNvPr>
          <p:cNvSpPr txBox="1">
            <a:spLocks noGrp="1"/>
          </p:cNvSpPr>
          <p:nvPr>
            <p:ph type="body" sz="quarter" idx="13"/>
          </p:nvPr>
        </p:nvSpPr>
        <p:spPr>
          <a:xfrm>
            <a:off x="6862763" y="6310313"/>
            <a:ext cx="4527550" cy="277812"/>
          </a:xfrm>
          <a:prstGeom prst="rect">
            <a:avLst/>
          </a:prstGeom>
        </p:spPr>
        <p:txBody>
          <a:bodyPr vert="horz" lIns="91440" tIns="45720" rIns="91440" bIns="45720" rtlCol="0">
            <a:normAutofit fontScale="92500" lnSpcReduction="20000"/>
          </a:bodyPr>
          <a:lstStyle>
            <a:lvl1pPr marL="0" indent="0" algn="r" defTabSz="914400" rtl="0" eaLnBrk="1" latinLnBrk="0" hangingPunct="1">
              <a:lnSpc>
                <a:spcPct val="90000"/>
              </a:lnSpc>
              <a:spcBef>
                <a:spcPts val="1000"/>
              </a:spcBef>
              <a:buFont typeface="Arial"/>
              <a:buNone/>
              <a:defRPr sz="1800" b="1"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P&lt;.0001</a:t>
            </a:r>
          </a:p>
        </p:txBody>
      </p:sp>
    </p:spTree>
    <p:extLst>
      <p:ext uri="{BB962C8B-B14F-4D97-AF65-F5344CB8AC3E}">
        <p14:creationId xmlns:p14="http://schemas.microsoft.com/office/powerpoint/2010/main" val="306863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noFill/>
          <a:ln>
            <a:solidFill>
              <a:schemeClr val="tx1"/>
            </a:solidFill>
          </a:ln>
        </p:spPr>
        <p:txBody>
          <a:bodyPr>
            <a:normAutofit fontScale="70000" lnSpcReduction="20000"/>
          </a:bodyPr>
          <a:lstStyle/>
          <a:p>
            <a:pPr marL="342900" indent="-342900">
              <a:lnSpc>
                <a:spcPct val="150000"/>
              </a:lnSpc>
              <a:buFont typeface="Wingdings" panose="05000000000000000000" pitchFamily="2" charset="2"/>
              <a:buChar char="§"/>
            </a:pPr>
            <a:r>
              <a:rPr lang="en-US" sz="2600" b="1" dirty="0">
                <a:solidFill>
                  <a:schemeClr val="bg1"/>
                </a:solidFill>
              </a:rPr>
              <a:t>4,451,542 ha in pine production</a:t>
            </a:r>
          </a:p>
          <a:p>
            <a:pPr marL="1028700" lvl="1" indent="-342900">
              <a:lnSpc>
                <a:spcPct val="150000"/>
              </a:lnSpc>
              <a:buFont typeface="Wingdings" panose="05000000000000000000" pitchFamily="2" charset="2"/>
              <a:buChar char="§"/>
            </a:pPr>
            <a:r>
              <a:rPr lang="en-US" sz="2100" b="1" dirty="0">
                <a:solidFill>
                  <a:schemeClr val="bg1"/>
                </a:solidFill>
              </a:rPr>
              <a:t>1,677,539 ha in natural</a:t>
            </a:r>
          </a:p>
          <a:p>
            <a:pPr marL="1028700" lvl="1" indent="-342900">
              <a:lnSpc>
                <a:spcPct val="150000"/>
              </a:lnSpc>
              <a:buFont typeface="Wingdings" panose="05000000000000000000" pitchFamily="2" charset="2"/>
              <a:buChar char="§"/>
            </a:pPr>
            <a:r>
              <a:rPr lang="en-US" sz="2100" b="1" dirty="0">
                <a:solidFill>
                  <a:schemeClr val="bg1"/>
                </a:solidFill>
              </a:rPr>
              <a:t>2,805,099 ha in planted</a:t>
            </a:r>
          </a:p>
          <a:p>
            <a:pPr marL="342900" indent="-342900">
              <a:lnSpc>
                <a:spcPct val="150000"/>
              </a:lnSpc>
              <a:buFont typeface="Wingdings" panose="05000000000000000000" pitchFamily="2" charset="2"/>
              <a:buChar char="§"/>
            </a:pPr>
            <a:r>
              <a:rPr lang="en-US" sz="2400" b="1" dirty="0">
                <a:solidFill>
                  <a:schemeClr val="bg1"/>
                </a:solidFill>
              </a:rPr>
              <a:t>67% in loblolly/shortleaf</a:t>
            </a:r>
          </a:p>
          <a:p>
            <a:pPr marL="342900" indent="-342900">
              <a:lnSpc>
                <a:spcPct val="150000"/>
              </a:lnSpc>
              <a:buFont typeface="Wingdings" panose="05000000000000000000" pitchFamily="2" charset="2"/>
              <a:buChar char="§"/>
            </a:pPr>
            <a:r>
              <a:rPr lang="en-US" sz="2400" b="1" dirty="0">
                <a:solidFill>
                  <a:schemeClr val="bg1"/>
                </a:solidFill>
              </a:rPr>
              <a:t>33% in longleaf/slash</a:t>
            </a:r>
          </a:p>
          <a:p>
            <a:pPr marL="342900" indent="-342900">
              <a:lnSpc>
                <a:spcPct val="150000"/>
              </a:lnSpc>
              <a:buFont typeface="Wingdings" panose="05000000000000000000" pitchFamily="2" charset="2"/>
              <a:buChar char="§"/>
            </a:pPr>
            <a:r>
              <a:rPr lang="en-US" sz="2400" b="1" dirty="0">
                <a:solidFill>
                  <a:schemeClr val="bg1"/>
                </a:solidFill>
              </a:rPr>
              <a:t>Lumber, pulp, telephone poles, straw, toiletries, cleaning products</a:t>
            </a:r>
          </a:p>
          <a:p>
            <a:pPr marL="342900" indent="-342900">
              <a:lnSpc>
                <a:spcPct val="150000"/>
              </a:lnSpc>
              <a:buFont typeface="Wingdings" panose="05000000000000000000" pitchFamily="2" charset="2"/>
              <a:buChar char="§"/>
            </a:pPr>
            <a:r>
              <a:rPr lang="en-US" sz="2400" b="1" dirty="0">
                <a:solidFill>
                  <a:schemeClr val="bg1"/>
                </a:solidFill>
              </a:rPr>
              <a:t>35,180 ha Evergreen Forest in Mitchell County, GA</a:t>
            </a:r>
          </a:p>
          <a:p>
            <a:pPr marL="342900" indent="-342900">
              <a:lnSpc>
                <a:spcPct val="150000"/>
              </a:lnSpc>
              <a:buFont typeface="Wingdings" panose="05000000000000000000" pitchFamily="2" charset="2"/>
              <a:buChar char="§"/>
            </a:pPr>
            <a:endParaRPr lang="en-US" dirty="0">
              <a:solidFill>
                <a:schemeClr val="bg1"/>
              </a:solidFill>
            </a:endParaRPr>
          </a:p>
          <a:p>
            <a:pPr marL="342900" indent="-342900">
              <a:lnSpc>
                <a:spcPct val="150000"/>
              </a:lnSpc>
              <a:buFont typeface="Wingdings" panose="05000000000000000000" pitchFamily="2" charset="2"/>
              <a:buChar char="§"/>
            </a:pPr>
            <a:r>
              <a:rPr lang="en-US" sz="1300" dirty="0">
                <a:solidFill>
                  <a:schemeClr val="bg1"/>
                </a:solidFill>
              </a:rPr>
              <a:t>Source: Brandeis, Thomas J.; McCollum, Joe; </a:t>
            </a:r>
            <a:r>
              <a:rPr lang="en-US" sz="1300" dirty="0" err="1">
                <a:solidFill>
                  <a:schemeClr val="bg1"/>
                </a:solidFill>
              </a:rPr>
              <a:t>Hartsell</a:t>
            </a:r>
            <a:r>
              <a:rPr lang="en-US" sz="1300" dirty="0">
                <a:solidFill>
                  <a:schemeClr val="bg1"/>
                </a:solidFill>
              </a:rPr>
              <a:t>, Andy; Brandeis, Consuelo; Rose, Anita K.; </a:t>
            </a:r>
            <a:r>
              <a:rPr lang="en-US" sz="1300" dirty="0" err="1">
                <a:solidFill>
                  <a:schemeClr val="bg1"/>
                </a:solidFill>
              </a:rPr>
              <a:t>Oswalt</a:t>
            </a:r>
            <a:r>
              <a:rPr lang="en-US" sz="1300" dirty="0">
                <a:solidFill>
                  <a:schemeClr val="bg1"/>
                </a:solidFill>
              </a:rPr>
              <a:t>, Sonja N.; Vogt, James T. (JT); </a:t>
            </a:r>
            <a:r>
              <a:rPr lang="en-US" sz="1300" dirty="0" err="1">
                <a:solidFill>
                  <a:schemeClr val="bg1"/>
                </a:solidFill>
              </a:rPr>
              <a:t>Marcano</a:t>
            </a:r>
            <a:r>
              <a:rPr lang="en-US" sz="1300" dirty="0">
                <a:solidFill>
                  <a:schemeClr val="bg1"/>
                </a:solidFill>
              </a:rPr>
              <a:t>-Vega, </a:t>
            </a:r>
            <a:r>
              <a:rPr lang="en-US" sz="1300" dirty="0" err="1">
                <a:solidFill>
                  <a:schemeClr val="bg1"/>
                </a:solidFill>
              </a:rPr>
              <a:t>Humfredo</a:t>
            </a:r>
            <a:r>
              <a:rPr lang="en-US" sz="1300" dirty="0">
                <a:solidFill>
                  <a:schemeClr val="bg1"/>
                </a:solidFill>
              </a:rPr>
              <a:t>. 2016. Georgia's Forests, 2014.  Resource Bulletin SRS-209. Asheville, NC: U.S. Department of Agriculture Forest Service, Southern Research Station. 78 p.</a:t>
            </a:r>
          </a:p>
        </p:txBody>
      </p:sp>
      <p:sp>
        <p:nvSpPr>
          <p:cNvPr id="3" name="Text Placeholder 2"/>
          <p:cNvSpPr>
            <a:spLocks noGrp="1"/>
          </p:cNvSpPr>
          <p:nvPr>
            <p:ph type="body" sz="quarter" idx="13"/>
          </p:nvPr>
        </p:nvSpPr>
        <p:spPr/>
        <p:txBody>
          <a:bodyPr/>
          <a:lstStyle/>
          <a:p>
            <a:r>
              <a:rPr lang="en-US" dirty="0">
                <a:solidFill>
                  <a:srgbClr val="FFFF00"/>
                </a:solidFill>
              </a:rPr>
              <a:t>Georgia Pines</a:t>
            </a:r>
          </a:p>
        </p:txBody>
      </p:sp>
      <p:sp>
        <p:nvSpPr>
          <p:cNvPr id="4" name="Text Placeholder 3"/>
          <p:cNvSpPr>
            <a:spLocks noGrp="1"/>
          </p:cNvSpPr>
          <p:nvPr>
            <p:ph type="body" sz="quarter" idx="14"/>
          </p:nvPr>
        </p:nvSpPr>
        <p:spPr>
          <a:xfrm>
            <a:off x="6380447" y="1406525"/>
            <a:ext cx="5027867" cy="2910294"/>
          </a:xfrm>
          <a:noFill/>
          <a:ln>
            <a:solidFill>
              <a:schemeClr val="tx1"/>
            </a:solidFill>
          </a:ln>
        </p:spPr>
        <p:txBody>
          <a:bodyPr>
            <a:normAutofit fontScale="92500"/>
          </a:bodyPr>
          <a:lstStyle/>
          <a:p>
            <a:pPr marL="342900" indent="-342900">
              <a:lnSpc>
                <a:spcPct val="150000"/>
              </a:lnSpc>
              <a:buFont typeface="Wingdings" panose="05000000000000000000" pitchFamily="2" charset="2"/>
              <a:buChar char="§"/>
            </a:pPr>
            <a:r>
              <a:rPr lang="en-US" sz="1900" b="1" dirty="0">
                <a:solidFill>
                  <a:schemeClr val="bg1"/>
                </a:solidFill>
              </a:rPr>
              <a:t>335,889 ha planted</a:t>
            </a:r>
          </a:p>
          <a:p>
            <a:pPr marL="342900" indent="-342900">
              <a:lnSpc>
                <a:spcPct val="150000"/>
              </a:lnSpc>
              <a:buFont typeface="Wingdings" panose="05000000000000000000" pitchFamily="2" charset="2"/>
              <a:buChar char="§"/>
            </a:pPr>
            <a:r>
              <a:rPr lang="en-US" sz="1900" b="1" dirty="0">
                <a:solidFill>
                  <a:schemeClr val="bg1"/>
                </a:solidFill>
              </a:rPr>
              <a:t>Averaged 5040 kg/ha</a:t>
            </a:r>
          </a:p>
          <a:p>
            <a:pPr marL="342900" indent="-342900">
              <a:lnSpc>
                <a:spcPct val="150000"/>
              </a:lnSpc>
              <a:buFont typeface="Wingdings" panose="05000000000000000000" pitchFamily="2" charset="2"/>
              <a:buChar char="§"/>
            </a:pPr>
            <a:r>
              <a:rPr lang="en-US" sz="1900" b="1" dirty="0">
                <a:solidFill>
                  <a:schemeClr val="bg1"/>
                </a:solidFill>
              </a:rPr>
              <a:t>18,871 ha peanut in Mitchell County, GA</a:t>
            </a:r>
          </a:p>
          <a:p>
            <a:pPr marL="342900" indent="-342900">
              <a:lnSpc>
                <a:spcPct val="150000"/>
              </a:lnSpc>
              <a:buFont typeface="Wingdings" panose="05000000000000000000" pitchFamily="2" charset="2"/>
              <a:buChar char="§"/>
            </a:pPr>
            <a:r>
              <a:rPr lang="en-US" sz="1900" b="1" dirty="0">
                <a:solidFill>
                  <a:schemeClr val="bg1"/>
                </a:solidFill>
              </a:rPr>
              <a:t>1.86 ha Evergreen Forest : 1 ha Peanut</a:t>
            </a:r>
          </a:p>
          <a:p>
            <a:pPr marL="342900" indent="-342900">
              <a:lnSpc>
                <a:spcPct val="150000"/>
              </a:lnSpc>
              <a:buFont typeface="Wingdings" panose="05000000000000000000" pitchFamily="2" charset="2"/>
              <a:buChar char="§"/>
            </a:pPr>
            <a:endParaRPr lang="en-US" sz="1600" dirty="0">
              <a:solidFill>
                <a:schemeClr val="bg1"/>
              </a:solidFill>
            </a:endParaRPr>
          </a:p>
          <a:p>
            <a:pPr marL="342900" indent="-342900">
              <a:buFont typeface="Wingdings" panose="05000000000000000000" pitchFamily="2" charset="2"/>
              <a:buChar char="§"/>
            </a:pPr>
            <a:r>
              <a:rPr lang="en-US" sz="1200" dirty="0">
                <a:solidFill>
                  <a:schemeClr val="bg1"/>
                </a:solidFill>
              </a:rPr>
              <a:t>Sources: NASS 2021; https://quickstats.nass.usda.gov/results/18D9DF74-F8EE-3E43-BF25-4B2E6F24E512</a:t>
            </a:r>
          </a:p>
        </p:txBody>
      </p:sp>
      <p:sp>
        <p:nvSpPr>
          <p:cNvPr id="5" name="Text Placeholder 4"/>
          <p:cNvSpPr>
            <a:spLocks noGrp="1"/>
          </p:cNvSpPr>
          <p:nvPr>
            <p:ph type="body" sz="quarter" idx="15"/>
          </p:nvPr>
        </p:nvSpPr>
        <p:spPr/>
        <p:txBody>
          <a:bodyPr/>
          <a:lstStyle/>
          <a:p>
            <a:r>
              <a:rPr lang="en-US" dirty="0">
                <a:solidFill>
                  <a:srgbClr val="FFFF00"/>
                </a:solidFill>
              </a:rPr>
              <a:t>Peanuts</a:t>
            </a:r>
          </a:p>
        </p:txBody>
      </p:sp>
      <p:sp>
        <p:nvSpPr>
          <p:cNvPr id="6" name="Text Placeholder 5"/>
          <p:cNvSpPr>
            <a:spLocks noGrp="1"/>
          </p:cNvSpPr>
          <p:nvPr>
            <p:ph type="body" sz="quarter" idx="16"/>
          </p:nvPr>
        </p:nvSpPr>
        <p:spPr/>
        <p:txBody>
          <a:bodyPr>
            <a:normAutofit fontScale="85000" lnSpcReduction="10000"/>
          </a:bodyPr>
          <a:lstStyle/>
          <a:p>
            <a:endParaRPr lang="en-US"/>
          </a:p>
        </p:txBody>
      </p:sp>
      <p:pic>
        <p:nvPicPr>
          <p:cNvPr id="9" name="Picture 8">
            <a:extLst>
              <a:ext uri="{FF2B5EF4-FFF2-40B4-BE49-F238E27FC236}">
                <a16:creationId xmlns:a16="http://schemas.microsoft.com/office/drawing/2014/main" id="{83E09FE4-9076-4328-95C9-6F970172E1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4238625"/>
            <a:ext cx="5312314" cy="2457449"/>
          </a:xfrm>
          <a:prstGeom prst="rect">
            <a:avLst/>
          </a:prstGeom>
        </p:spPr>
      </p:pic>
    </p:spTree>
    <p:extLst>
      <p:ext uri="{BB962C8B-B14F-4D97-AF65-F5344CB8AC3E}">
        <p14:creationId xmlns:p14="http://schemas.microsoft.com/office/powerpoint/2010/main" val="714451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5DD9A-55FE-43B3-95D7-6810A3DE302A}"/>
              </a:ext>
            </a:extLst>
          </p:cNvPr>
          <p:cNvSpPr>
            <a:spLocks noGrp="1"/>
          </p:cNvSpPr>
          <p:nvPr>
            <p:ph type="body" sz="quarter" idx="11"/>
          </p:nvPr>
        </p:nvSpPr>
        <p:spPr/>
        <p:txBody>
          <a:bodyPr/>
          <a:lstStyle/>
          <a:p>
            <a:r>
              <a:rPr lang="en-US" dirty="0">
                <a:solidFill>
                  <a:srgbClr val="FFFF00"/>
                </a:solidFill>
                <a:latin typeface="Arial" panose="020B0604020202020204" pitchFamily="34" charset="0"/>
                <a:cs typeface="Arial" panose="020B0604020202020204" pitchFamily="34" charset="0"/>
              </a:rPr>
              <a:t>Triclopyr Yield</a:t>
            </a:r>
            <a:endParaRPr lang="en-US" dirty="0">
              <a:solidFill>
                <a:srgbClr val="FFFF00"/>
              </a:solidFill>
            </a:endParaRPr>
          </a:p>
        </p:txBody>
      </p:sp>
      <p:graphicFrame>
        <p:nvGraphicFramePr>
          <p:cNvPr id="5" name="Content Placeholder 5">
            <a:extLst>
              <a:ext uri="{FF2B5EF4-FFF2-40B4-BE49-F238E27FC236}">
                <a16:creationId xmlns:a16="http://schemas.microsoft.com/office/drawing/2014/main" id="{A5FFFD65-312A-432F-BB85-A0519A274BEE}"/>
              </a:ext>
            </a:extLst>
          </p:cNvPr>
          <p:cNvGraphicFramePr>
            <a:graphicFrameLocks/>
          </p:cNvGraphicFramePr>
          <p:nvPr>
            <p:extLst>
              <p:ext uri="{D42A27DB-BD31-4B8C-83A1-F6EECF244321}">
                <p14:modId xmlns:p14="http://schemas.microsoft.com/office/powerpoint/2010/main" val="2848037521"/>
              </p:ext>
            </p:extLst>
          </p:nvPr>
        </p:nvGraphicFramePr>
        <p:xfrm>
          <a:off x="609600" y="1420019"/>
          <a:ext cx="10972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4">
            <a:extLst>
              <a:ext uri="{FF2B5EF4-FFF2-40B4-BE49-F238E27FC236}">
                <a16:creationId xmlns:a16="http://schemas.microsoft.com/office/drawing/2014/main" id="{3168D445-55FF-4743-8684-3003817C7877}"/>
              </a:ext>
            </a:extLst>
          </p:cNvPr>
          <p:cNvSpPr txBox="1">
            <a:spLocks noGrp="1"/>
          </p:cNvSpPr>
          <p:nvPr>
            <p:ph type="body" sz="quarter" idx="13"/>
          </p:nvPr>
        </p:nvSpPr>
        <p:spPr>
          <a:xfrm>
            <a:off x="6862763" y="6310313"/>
            <a:ext cx="4527550" cy="277812"/>
          </a:xfrm>
          <a:prstGeom prst="rect">
            <a:avLst/>
          </a:prstGeom>
        </p:spPr>
        <p:txBody>
          <a:bodyPr vert="horz" lIns="91440" tIns="45720" rIns="91440" bIns="45720" rtlCol="0">
            <a:normAutofit fontScale="92500" lnSpcReduction="20000"/>
          </a:bodyPr>
          <a:lstStyle>
            <a:lvl1pPr marL="0" indent="0" algn="r" defTabSz="914400" rtl="0" eaLnBrk="1" latinLnBrk="0" hangingPunct="1">
              <a:lnSpc>
                <a:spcPct val="90000"/>
              </a:lnSpc>
              <a:spcBef>
                <a:spcPts val="1000"/>
              </a:spcBef>
              <a:buFont typeface="Arial"/>
              <a:buNone/>
              <a:defRPr sz="1800" b="1"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P&lt;.0001</a:t>
            </a:r>
          </a:p>
        </p:txBody>
      </p:sp>
      <p:sp>
        <p:nvSpPr>
          <p:cNvPr id="7" name="TextBox 6">
            <a:extLst>
              <a:ext uri="{FF2B5EF4-FFF2-40B4-BE49-F238E27FC236}">
                <a16:creationId xmlns:a16="http://schemas.microsoft.com/office/drawing/2014/main" id="{E9EE435F-19B2-4BEE-8092-8CE12E977D04}"/>
              </a:ext>
            </a:extLst>
          </p:cNvPr>
          <p:cNvSpPr txBox="1"/>
          <p:nvPr/>
        </p:nvSpPr>
        <p:spPr>
          <a:xfrm>
            <a:off x="3711387" y="1824029"/>
            <a:ext cx="1075765" cy="369332"/>
          </a:xfrm>
          <a:prstGeom prst="rect">
            <a:avLst/>
          </a:prstGeom>
          <a:noFill/>
        </p:spPr>
        <p:txBody>
          <a:bodyPr wrap="square" rtlCol="0" anchor="ctr">
            <a:spAutoFit/>
          </a:bodyPr>
          <a:lstStyle/>
          <a:p>
            <a:pPr algn="ctr"/>
            <a:r>
              <a:rPr lang="en-US" b="1" dirty="0">
                <a:solidFill>
                  <a:srgbClr val="FFFF00"/>
                </a:solidFill>
              </a:rPr>
              <a:t>15%</a:t>
            </a:r>
          </a:p>
        </p:txBody>
      </p:sp>
      <p:sp>
        <p:nvSpPr>
          <p:cNvPr id="8" name="TextBox 7">
            <a:extLst>
              <a:ext uri="{FF2B5EF4-FFF2-40B4-BE49-F238E27FC236}">
                <a16:creationId xmlns:a16="http://schemas.microsoft.com/office/drawing/2014/main" id="{8D054E45-0C67-4427-8E55-D118E9EB0658}"/>
              </a:ext>
            </a:extLst>
          </p:cNvPr>
          <p:cNvSpPr txBox="1"/>
          <p:nvPr/>
        </p:nvSpPr>
        <p:spPr>
          <a:xfrm>
            <a:off x="6994264" y="2936252"/>
            <a:ext cx="1075765" cy="369332"/>
          </a:xfrm>
          <a:prstGeom prst="rect">
            <a:avLst/>
          </a:prstGeom>
          <a:noFill/>
        </p:spPr>
        <p:txBody>
          <a:bodyPr wrap="square" rtlCol="0" anchor="ctr">
            <a:spAutoFit/>
          </a:bodyPr>
          <a:lstStyle/>
          <a:p>
            <a:pPr algn="ctr"/>
            <a:r>
              <a:rPr lang="en-US" b="1" dirty="0">
                <a:solidFill>
                  <a:srgbClr val="FFFF00"/>
                </a:solidFill>
              </a:rPr>
              <a:t>45%</a:t>
            </a:r>
          </a:p>
        </p:txBody>
      </p:sp>
      <p:sp>
        <p:nvSpPr>
          <p:cNvPr id="9" name="TextBox 8">
            <a:extLst>
              <a:ext uri="{FF2B5EF4-FFF2-40B4-BE49-F238E27FC236}">
                <a16:creationId xmlns:a16="http://schemas.microsoft.com/office/drawing/2014/main" id="{D0BE5EFD-2969-427F-9AED-2B4034212743}"/>
              </a:ext>
            </a:extLst>
          </p:cNvPr>
          <p:cNvSpPr txBox="1"/>
          <p:nvPr/>
        </p:nvSpPr>
        <p:spPr>
          <a:xfrm>
            <a:off x="10228487" y="3565287"/>
            <a:ext cx="1075765" cy="369332"/>
          </a:xfrm>
          <a:prstGeom prst="rect">
            <a:avLst/>
          </a:prstGeom>
          <a:noFill/>
        </p:spPr>
        <p:txBody>
          <a:bodyPr wrap="square" rtlCol="0" anchor="ctr">
            <a:spAutoFit/>
          </a:bodyPr>
          <a:lstStyle/>
          <a:p>
            <a:pPr algn="ctr"/>
            <a:r>
              <a:rPr lang="en-US" b="1" dirty="0">
                <a:solidFill>
                  <a:srgbClr val="FFFF00"/>
                </a:solidFill>
              </a:rPr>
              <a:t>57%</a:t>
            </a:r>
          </a:p>
        </p:txBody>
      </p:sp>
    </p:spTree>
    <p:extLst>
      <p:ext uri="{BB962C8B-B14F-4D97-AF65-F5344CB8AC3E}">
        <p14:creationId xmlns:p14="http://schemas.microsoft.com/office/powerpoint/2010/main" val="93677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5DD9A-55FE-43B3-95D7-6810A3DE302A}"/>
              </a:ext>
            </a:extLst>
          </p:cNvPr>
          <p:cNvSpPr>
            <a:spLocks noGrp="1"/>
          </p:cNvSpPr>
          <p:nvPr>
            <p:ph type="body" sz="quarter" idx="11"/>
          </p:nvPr>
        </p:nvSpPr>
        <p:spPr/>
        <p:txBody>
          <a:bodyPr/>
          <a:lstStyle/>
          <a:p>
            <a:r>
              <a:rPr lang="en-US" dirty="0">
                <a:solidFill>
                  <a:srgbClr val="FFFF00"/>
                </a:solidFill>
              </a:rPr>
              <a:t>Triclopyr  Summary</a:t>
            </a:r>
          </a:p>
        </p:txBody>
      </p:sp>
      <p:sp>
        <p:nvSpPr>
          <p:cNvPr id="3" name="Text Placeholder 2">
            <a:extLst>
              <a:ext uri="{FF2B5EF4-FFF2-40B4-BE49-F238E27FC236}">
                <a16:creationId xmlns:a16="http://schemas.microsoft.com/office/drawing/2014/main" id="{5B2C9946-7A4C-48DE-A794-8B2DECD821E5}"/>
              </a:ext>
            </a:extLst>
          </p:cNvPr>
          <p:cNvSpPr>
            <a:spLocks noGrp="1"/>
          </p:cNvSpPr>
          <p:nvPr>
            <p:ph type="body" sz="quarter" idx="12"/>
          </p:nvPr>
        </p:nvSpPr>
        <p:spPr/>
        <p:txBody>
          <a:bodyPr/>
          <a:lstStyle/>
          <a:p>
            <a:pPr marL="457200" indent="-457200">
              <a:buFont typeface="Wingdings" panose="05000000000000000000" pitchFamily="2" charset="2"/>
              <a:buChar char="§"/>
            </a:pPr>
            <a:r>
              <a:rPr lang="en-US" sz="2400" dirty="0">
                <a:solidFill>
                  <a:schemeClr val="bg1"/>
                </a:solidFill>
              </a:rPr>
              <a:t>1X rate = Yield loss 15 – 57% depending on timing</a:t>
            </a:r>
          </a:p>
          <a:p>
            <a:pPr marL="457200" indent="-457200">
              <a:buFont typeface="Wingdings" panose="05000000000000000000" pitchFamily="2" charset="2"/>
              <a:buChar char="§"/>
            </a:pPr>
            <a:endParaRPr lang="en-US" sz="2400" dirty="0">
              <a:solidFill>
                <a:schemeClr val="bg1"/>
              </a:solidFill>
            </a:endParaRPr>
          </a:p>
          <a:p>
            <a:pPr marL="457200" indent="-457200">
              <a:buFont typeface="Wingdings" panose="05000000000000000000" pitchFamily="2" charset="2"/>
              <a:buChar char="§"/>
            </a:pPr>
            <a:r>
              <a:rPr lang="en-US" sz="2400" dirty="0">
                <a:solidFill>
                  <a:schemeClr val="bg1"/>
                </a:solidFill>
              </a:rPr>
              <a:t>1X rate at 28 DAP = greatest injury to plant canopy</a:t>
            </a:r>
          </a:p>
          <a:p>
            <a:pPr marL="457200" indent="-457200">
              <a:buFont typeface="Wingdings" panose="05000000000000000000" pitchFamily="2" charset="2"/>
              <a:buChar char="§"/>
            </a:pPr>
            <a:endParaRPr lang="en-US" sz="2400" dirty="0">
              <a:solidFill>
                <a:schemeClr val="bg1"/>
              </a:solidFill>
            </a:endParaRPr>
          </a:p>
          <a:p>
            <a:pPr marL="457200" indent="-457200">
              <a:buFont typeface="Wingdings" panose="05000000000000000000" pitchFamily="2" charset="2"/>
              <a:buChar char="§"/>
            </a:pPr>
            <a:r>
              <a:rPr lang="en-US" sz="2400" dirty="0">
                <a:solidFill>
                  <a:schemeClr val="bg1"/>
                </a:solidFill>
              </a:rPr>
              <a:t>1X rate at 58 DAP = greatest yield loss</a:t>
            </a:r>
          </a:p>
          <a:p>
            <a:pPr marL="457200" indent="-457200">
              <a:buFont typeface="Wingdings" panose="05000000000000000000" pitchFamily="2" charset="2"/>
              <a:buChar char="§"/>
            </a:pPr>
            <a:endParaRPr lang="en-US" sz="2400" dirty="0">
              <a:solidFill>
                <a:schemeClr val="bg1"/>
              </a:solidFill>
            </a:endParaRPr>
          </a:p>
          <a:p>
            <a:pPr marL="457200" indent="-457200">
              <a:buFont typeface="Wingdings" panose="05000000000000000000" pitchFamily="2" charset="2"/>
              <a:buChar char="§"/>
            </a:pPr>
            <a:r>
              <a:rPr lang="en-US" sz="2400" dirty="0">
                <a:solidFill>
                  <a:schemeClr val="bg1"/>
                </a:solidFill>
              </a:rPr>
              <a:t>Drift rates ≤1/10</a:t>
            </a:r>
            <a:r>
              <a:rPr lang="en-US" sz="2400" baseline="30000" dirty="0">
                <a:solidFill>
                  <a:schemeClr val="bg1"/>
                </a:solidFill>
              </a:rPr>
              <a:t>th</a:t>
            </a:r>
            <a:r>
              <a:rPr lang="en-US" sz="2400" dirty="0">
                <a:solidFill>
                  <a:schemeClr val="bg1"/>
                </a:solidFill>
              </a:rPr>
              <a:t> X should not cause significant yield loss</a:t>
            </a:r>
          </a:p>
          <a:p>
            <a:pPr marL="457200" indent="-457200">
              <a:buFont typeface="Wingdings" panose="05000000000000000000" pitchFamily="2" charset="2"/>
              <a:buChar char="§"/>
            </a:pPr>
            <a:endParaRPr lang="en-US" sz="2400" dirty="0">
              <a:solidFill>
                <a:schemeClr val="bg1"/>
              </a:solidFill>
            </a:endParaRPr>
          </a:p>
          <a:p>
            <a:pPr marL="457200" indent="-457200">
              <a:buFont typeface="Wingdings" panose="05000000000000000000" pitchFamily="2" charset="2"/>
              <a:buChar char="§"/>
            </a:pPr>
            <a:r>
              <a:rPr lang="en-US" sz="2400" dirty="0">
                <a:solidFill>
                  <a:schemeClr val="bg1"/>
                </a:solidFill>
              </a:rPr>
              <a:t>Less injurious than Imazapyr</a:t>
            </a:r>
          </a:p>
          <a:p>
            <a:pPr marL="457200" indent="-457200">
              <a:buFont typeface="Wingdings" panose="05000000000000000000" pitchFamily="2" charset="2"/>
              <a:buChar char="§"/>
            </a:pPr>
            <a:endParaRPr lang="en-US" sz="2400" dirty="0">
              <a:solidFill>
                <a:schemeClr val="bg1"/>
              </a:solidFill>
            </a:endParaRPr>
          </a:p>
          <a:p>
            <a:pPr marL="457200" indent="-457200">
              <a:buFont typeface="Wingdings" panose="05000000000000000000" pitchFamily="2" charset="2"/>
              <a:buChar char="§"/>
            </a:pPr>
            <a:r>
              <a:rPr lang="en-US" sz="2400" dirty="0">
                <a:solidFill>
                  <a:schemeClr val="bg1"/>
                </a:solidFill>
              </a:rPr>
              <a:t>Half-life various: 10 - 46 days in soil, ~10 hours in shallow ponds @ 25 ̊C</a:t>
            </a:r>
          </a:p>
          <a:p>
            <a:pPr marL="457200" indent="-457200">
              <a:buFont typeface="Wingdings" panose="05000000000000000000" pitchFamily="2" charset="2"/>
              <a:buChar char="§"/>
            </a:pPr>
            <a:endParaRPr lang="en-US" dirty="0">
              <a:solidFill>
                <a:schemeClr val="bg1"/>
              </a:solidFill>
            </a:endParaRPr>
          </a:p>
          <a:p>
            <a:pPr marL="457200" indent="-457200">
              <a:buFont typeface="Wingdings" panose="05000000000000000000" pitchFamily="2" charset="2"/>
              <a:buChar char="§"/>
            </a:pPr>
            <a:endParaRPr lang="en-US" dirty="0">
              <a:solidFill>
                <a:schemeClr val="bg1"/>
              </a:solidFill>
            </a:endParaRPr>
          </a:p>
          <a:p>
            <a:pPr marL="457200" indent="-457200">
              <a:buFont typeface="Wingdings" panose="05000000000000000000" pitchFamily="2" charset="2"/>
              <a:buChar char="§"/>
            </a:pPr>
            <a:endParaRPr lang="en-US" dirty="0">
              <a:solidFill>
                <a:schemeClr val="bg1"/>
              </a:solidFill>
            </a:endParaRPr>
          </a:p>
        </p:txBody>
      </p:sp>
      <p:sp>
        <p:nvSpPr>
          <p:cNvPr id="4" name="Text Placeholder 3">
            <a:extLst>
              <a:ext uri="{FF2B5EF4-FFF2-40B4-BE49-F238E27FC236}">
                <a16:creationId xmlns:a16="http://schemas.microsoft.com/office/drawing/2014/main" id="{080C02E3-42E9-4DA0-8F57-3DA2C4C490D0}"/>
              </a:ext>
            </a:extLst>
          </p:cNvPr>
          <p:cNvSpPr>
            <a:spLocks noGrp="1"/>
          </p:cNvSpPr>
          <p:nvPr>
            <p:ph type="body" sz="quarter" idx="13"/>
          </p:nvPr>
        </p:nvSpPr>
        <p:spPr/>
        <p:txBody>
          <a:bodyPr>
            <a:normAutofit fontScale="85000" lnSpcReduction="10000"/>
          </a:bodyPr>
          <a:lstStyle/>
          <a:p>
            <a:endParaRPr lang="en-US"/>
          </a:p>
        </p:txBody>
      </p:sp>
    </p:spTree>
    <p:extLst>
      <p:ext uri="{BB962C8B-B14F-4D97-AF65-F5344CB8AC3E}">
        <p14:creationId xmlns:p14="http://schemas.microsoft.com/office/powerpoint/2010/main" val="1415178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40556" y="2525445"/>
            <a:ext cx="10910887" cy="677862"/>
          </a:xfrm>
        </p:spPr>
        <p:txBody>
          <a:bodyPr/>
          <a:lstStyle/>
          <a:p>
            <a:r>
              <a:rPr lang="en-US" dirty="0">
                <a:solidFill>
                  <a:srgbClr val="FFFF00"/>
                </a:solidFill>
              </a:rPr>
              <a:t>Other Relevant Research</a:t>
            </a:r>
          </a:p>
        </p:txBody>
      </p:sp>
      <p:sp>
        <p:nvSpPr>
          <p:cNvPr id="3" name="Text Placeholder 2"/>
          <p:cNvSpPr>
            <a:spLocks noGrp="1"/>
          </p:cNvSpPr>
          <p:nvPr>
            <p:ph type="body" sz="quarter" idx="12"/>
          </p:nvPr>
        </p:nvSpPr>
        <p:spPr>
          <a:xfrm>
            <a:off x="640555" y="3248641"/>
            <a:ext cx="10910888" cy="872419"/>
          </a:xfrm>
        </p:spPr>
        <p:txBody>
          <a:bodyPr/>
          <a:lstStyle/>
          <a:p>
            <a:pPr marL="342900" indent="-342900">
              <a:buFont typeface="Wingdings" panose="05000000000000000000" pitchFamily="2" charset="2"/>
              <a:buChar char="§"/>
            </a:pPr>
            <a:r>
              <a:rPr lang="en-US" sz="2000" u="sng" dirty="0">
                <a:solidFill>
                  <a:schemeClr val="bg1"/>
                </a:solidFill>
              </a:rPr>
              <a:t>Carter, O. W</a:t>
            </a:r>
            <a:r>
              <a:rPr lang="en-US" u="sng" dirty="0">
                <a:solidFill>
                  <a:schemeClr val="bg1"/>
                </a:solidFill>
              </a:rPr>
              <a:t>., Prostko, E. P. 2020. The Effect of Picloram Plus 2,4-Dichlorphenoxyacetic Acid on Peanut Growth and Yield. Peanut Science. 47:111-114</a:t>
            </a:r>
          </a:p>
          <a:p>
            <a:pPr marL="342900" indent="-342900">
              <a:buFont typeface="Wingdings" panose="05000000000000000000" pitchFamily="2" charset="2"/>
              <a:buChar char="§"/>
            </a:pPr>
            <a:endParaRPr lang="en-US" u="sng" dirty="0">
              <a:solidFill>
                <a:schemeClr val="bg1"/>
              </a:solidFill>
            </a:endParaRPr>
          </a:p>
          <a:p>
            <a:pPr marL="342900" indent="-342900">
              <a:buFont typeface="Wingdings" panose="05000000000000000000" pitchFamily="2" charset="2"/>
              <a:buChar char="§"/>
            </a:pPr>
            <a:endParaRPr lang="en-US" u="sng" dirty="0">
              <a:solidFill>
                <a:schemeClr val="bg1"/>
              </a:solidFill>
            </a:endParaRPr>
          </a:p>
          <a:p>
            <a:pPr marL="342900" indent="-342900">
              <a:buFont typeface="Wingdings" panose="05000000000000000000" pitchFamily="2" charset="2"/>
              <a:buChar char="§"/>
            </a:pPr>
            <a:endParaRPr lang="en-US" u="sng" dirty="0">
              <a:solidFill>
                <a:schemeClr val="bg1"/>
              </a:solidFill>
            </a:endParaRPr>
          </a:p>
          <a:p>
            <a:pPr marL="1028700" lvl="1" indent="-342900">
              <a:buFont typeface="Wingdings" panose="05000000000000000000" pitchFamily="2" charset="2"/>
              <a:buChar char="§"/>
            </a:pPr>
            <a:endParaRPr lang="en-US" dirty="0">
              <a:solidFill>
                <a:schemeClr val="bg1"/>
              </a:solidFill>
            </a:endParaRPr>
          </a:p>
          <a:p>
            <a:pPr marL="342900" indent="-342900">
              <a:buFont typeface="Wingdings" panose="05000000000000000000" pitchFamily="2" charset="2"/>
              <a:buChar char="§"/>
            </a:pPr>
            <a:endParaRPr lang="en-US" dirty="0">
              <a:solidFill>
                <a:schemeClr val="bg1"/>
              </a:solidFill>
            </a:endParaRPr>
          </a:p>
          <a:p>
            <a:pPr marL="342900" indent="-342900">
              <a:buFont typeface="Wingdings" panose="05000000000000000000" pitchFamily="2" charset="2"/>
              <a:buChar char="§"/>
            </a:pPr>
            <a:endParaRPr lang="en-US" dirty="0">
              <a:solidFill>
                <a:schemeClr val="bg1"/>
              </a:solidFill>
            </a:endParaRPr>
          </a:p>
          <a:p>
            <a:pPr marL="342900" indent="-342900">
              <a:buFont typeface="Wingdings" panose="05000000000000000000" pitchFamily="2" charset="2"/>
              <a:buChar char="§"/>
            </a:pPr>
            <a:endParaRPr lang="en-US" dirty="0">
              <a:solidFill>
                <a:schemeClr val="bg1"/>
              </a:solidFill>
            </a:endParaRPr>
          </a:p>
        </p:txBody>
      </p:sp>
      <p:sp>
        <p:nvSpPr>
          <p:cNvPr id="4" name="Text Placeholder 3"/>
          <p:cNvSpPr>
            <a:spLocks noGrp="1"/>
          </p:cNvSpPr>
          <p:nvPr>
            <p:ph type="body" sz="quarter" idx="13"/>
          </p:nvPr>
        </p:nvSpPr>
        <p:spPr/>
        <p:txBody>
          <a:bodyPr>
            <a:normAutofit fontScale="85000" lnSpcReduction="10000"/>
          </a:bodyPr>
          <a:lstStyle/>
          <a:p>
            <a:endParaRPr lang="en-US"/>
          </a:p>
        </p:txBody>
      </p:sp>
      <p:sp>
        <p:nvSpPr>
          <p:cNvPr id="5" name="Text Placeholder 1">
            <a:extLst>
              <a:ext uri="{FF2B5EF4-FFF2-40B4-BE49-F238E27FC236}">
                <a16:creationId xmlns:a16="http://schemas.microsoft.com/office/drawing/2014/main" id="{02E102B0-3B30-48E5-99B9-7B16032CA112}"/>
              </a:ext>
            </a:extLst>
          </p:cNvPr>
          <p:cNvSpPr txBox="1">
            <a:spLocks/>
          </p:cNvSpPr>
          <p:nvPr/>
        </p:nvSpPr>
        <p:spPr>
          <a:xfrm>
            <a:off x="640556" y="4402305"/>
            <a:ext cx="10910887" cy="67786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a:buNone/>
              <a:defRPr sz="3600" b="1" i="0" u="sng"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00"/>
                </a:solidFill>
              </a:rPr>
              <a:t>Future Research</a:t>
            </a:r>
          </a:p>
        </p:txBody>
      </p:sp>
      <p:sp>
        <p:nvSpPr>
          <p:cNvPr id="6" name="Text Placeholder 2">
            <a:extLst>
              <a:ext uri="{FF2B5EF4-FFF2-40B4-BE49-F238E27FC236}">
                <a16:creationId xmlns:a16="http://schemas.microsoft.com/office/drawing/2014/main" id="{D2376064-3D26-49F8-9705-658ACFD8BC73}"/>
              </a:ext>
            </a:extLst>
          </p:cNvPr>
          <p:cNvSpPr txBox="1">
            <a:spLocks/>
          </p:cNvSpPr>
          <p:nvPr/>
        </p:nvSpPr>
        <p:spPr>
          <a:xfrm>
            <a:off x="640555" y="5037072"/>
            <a:ext cx="10910888" cy="87241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a:buNone/>
              <a:defRPr sz="2000" b="0" i="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Wingdings" panose="05000000000000000000" pitchFamily="2" charset="2"/>
              <a:buChar char="§"/>
            </a:pPr>
            <a:r>
              <a:rPr lang="en-US" dirty="0">
                <a:solidFill>
                  <a:schemeClr val="bg1"/>
                </a:solidFill>
              </a:rPr>
              <a:t>Continue research in 2022</a:t>
            </a:r>
          </a:p>
          <a:p>
            <a:pPr marL="342900" indent="-342900">
              <a:buFont typeface="Wingdings" panose="05000000000000000000" pitchFamily="2" charset="2"/>
              <a:buChar char="§"/>
            </a:pPr>
            <a:r>
              <a:rPr lang="en-US" dirty="0">
                <a:solidFill>
                  <a:schemeClr val="bg1"/>
                </a:solidFill>
              </a:rPr>
              <a:t>Implement a 1/5</a:t>
            </a:r>
            <a:r>
              <a:rPr lang="en-US" baseline="30000" dirty="0">
                <a:solidFill>
                  <a:schemeClr val="bg1"/>
                </a:solidFill>
              </a:rPr>
              <a:t>th</a:t>
            </a:r>
            <a:r>
              <a:rPr lang="en-US" dirty="0">
                <a:solidFill>
                  <a:schemeClr val="bg1"/>
                </a:solidFill>
              </a:rPr>
              <a:t> X Rate for regression analysis (2021 and 2022)</a:t>
            </a:r>
          </a:p>
          <a:p>
            <a:pPr marL="342900" indent="-342900">
              <a:buFont typeface="Wingdings" panose="05000000000000000000" pitchFamily="2" charset="2"/>
              <a:buChar char="§"/>
            </a:pPr>
            <a:endParaRPr lang="en-US" dirty="0">
              <a:solidFill>
                <a:schemeClr val="bg1"/>
              </a:solidFill>
            </a:endParaRPr>
          </a:p>
          <a:p>
            <a:pPr marL="342900" indent="-342900">
              <a:buFont typeface="Wingdings" panose="05000000000000000000" pitchFamily="2" charset="2"/>
              <a:buChar char="§"/>
            </a:pPr>
            <a:endParaRPr lang="en-US" dirty="0">
              <a:solidFill>
                <a:schemeClr val="bg1"/>
              </a:solidFill>
            </a:endParaRPr>
          </a:p>
          <a:p>
            <a:endParaRPr lang="en-US" dirty="0">
              <a:solidFill>
                <a:schemeClr val="bg1"/>
              </a:solidFill>
            </a:endParaRPr>
          </a:p>
        </p:txBody>
      </p:sp>
      <p:sp>
        <p:nvSpPr>
          <p:cNvPr id="7" name="Text Placeholder 1">
            <a:extLst>
              <a:ext uri="{FF2B5EF4-FFF2-40B4-BE49-F238E27FC236}">
                <a16:creationId xmlns:a16="http://schemas.microsoft.com/office/drawing/2014/main" id="{A08E8A81-3B25-4730-8617-9ED500AA7ACD}"/>
              </a:ext>
            </a:extLst>
          </p:cNvPr>
          <p:cNvSpPr txBox="1">
            <a:spLocks/>
          </p:cNvSpPr>
          <p:nvPr/>
        </p:nvSpPr>
        <p:spPr>
          <a:xfrm>
            <a:off x="640556" y="461169"/>
            <a:ext cx="10910887" cy="67786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a:buNone/>
              <a:defRPr sz="3600" b="1" i="0" u="sng"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00"/>
                </a:solidFill>
              </a:rPr>
              <a:t>Hypothesis</a:t>
            </a:r>
          </a:p>
        </p:txBody>
      </p:sp>
      <p:sp>
        <p:nvSpPr>
          <p:cNvPr id="8" name="Text Placeholder 2">
            <a:extLst>
              <a:ext uri="{FF2B5EF4-FFF2-40B4-BE49-F238E27FC236}">
                <a16:creationId xmlns:a16="http://schemas.microsoft.com/office/drawing/2014/main" id="{EA8F4C39-93C4-4667-BB2B-4114FB3782D1}"/>
              </a:ext>
            </a:extLst>
          </p:cNvPr>
          <p:cNvSpPr txBox="1">
            <a:spLocks/>
          </p:cNvSpPr>
          <p:nvPr/>
        </p:nvSpPr>
        <p:spPr>
          <a:xfrm>
            <a:off x="640555" y="1077327"/>
            <a:ext cx="10910888" cy="135625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a:buNone/>
              <a:defRPr sz="2000" b="0" i="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1"/>
                </a:solidFill>
              </a:rPr>
              <a:t>Our hypothesis is that imazapyr and  triclopyr will impact peanut growth and yield depending on rate and time from PRE or POST applications.</a:t>
            </a:r>
          </a:p>
          <a:p>
            <a:endParaRPr lang="en-US" dirty="0">
              <a:solidFill>
                <a:schemeClr val="bg1"/>
              </a:solidFill>
            </a:endParaRPr>
          </a:p>
          <a:p>
            <a:pPr marL="342900" indent="-342900">
              <a:buFont typeface="Wingdings" panose="05000000000000000000" pitchFamily="2" charset="2"/>
              <a:buChar char="§"/>
            </a:pPr>
            <a:r>
              <a:rPr lang="en-US" dirty="0">
                <a:solidFill>
                  <a:srgbClr val="FFFF00"/>
                </a:solidFill>
              </a:rPr>
              <a:t>Fail to Reject</a:t>
            </a:r>
          </a:p>
          <a:p>
            <a:pPr marL="342900" indent="-342900">
              <a:buFont typeface="Wingdings" panose="05000000000000000000" pitchFamily="2" charset="2"/>
              <a:buChar char="§"/>
            </a:pPr>
            <a:endParaRPr lang="en-US" dirty="0">
              <a:solidFill>
                <a:schemeClr val="bg1"/>
              </a:solidFill>
            </a:endParaRPr>
          </a:p>
          <a:p>
            <a:pPr marL="342900" indent="-342900">
              <a:buFont typeface="Wingdings" panose="05000000000000000000" pitchFamily="2" charset="2"/>
              <a:buChar char="§"/>
            </a:pPr>
            <a:endParaRPr lang="en-US" dirty="0">
              <a:solidFill>
                <a:schemeClr val="bg1"/>
              </a:solidFill>
            </a:endParaRPr>
          </a:p>
        </p:txBody>
      </p:sp>
      <p:sp>
        <p:nvSpPr>
          <p:cNvPr id="11" name="Rectangle 10">
            <a:extLst>
              <a:ext uri="{FF2B5EF4-FFF2-40B4-BE49-F238E27FC236}">
                <a16:creationId xmlns:a16="http://schemas.microsoft.com/office/drawing/2014/main" id="{EA28FD9C-56C6-4446-ADC5-5DA5D9EC592C}"/>
              </a:ext>
            </a:extLst>
          </p:cNvPr>
          <p:cNvSpPr/>
          <p:nvPr/>
        </p:nvSpPr>
        <p:spPr>
          <a:xfrm>
            <a:off x="1056361" y="3901686"/>
            <a:ext cx="10495081" cy="523220"/>
          </a:xfrm>
          <a:prstGeom prst="rect">
            <a:avLst/>
          </a:prstGeom>
        </p:spPr>
        <p:txBody>
          <a:bodyPr wrap="square">
            <a:spAutoFit/>
          </a:bodyPr>
          <a:lstStyle/>
          <a:p>
            <a:r>
              <a:rPr lang="en-US" sz="1400" dirty="0">
                <a:solidFill>
                  <a:srgbClr val="FFC000"/>
                </a:solidFill>
                <a:latin typeface="Arial" charset="0"/>
                <a:cs typeface="Arial" charset="0"/>
              </a:rPr>
              <a:t>“</a:t>
            </a:r>
            <a:r>
              <a:rPr lang="en-US" sz="1400" i="1" dirty="0">
                <a:solidFill>
                  <a:srgbClr val="FFC000"/>
                </a:solidFill>
              </a:rPr>
              <a:t>Peanut fields unintentionally exposed to picloram + 2,4-D rates ≤ 1/100</a:t>
            </a:r>
            <a:r>
              <a:rPr lang="en-US" sz="1400" i="1" baseline="30000" dirty="0">
                <a:solidFill>
                  <a:srgbClr val="FFC000"/>
                </a:solidFill>
              </a:rPr>
              <a:t>th</a:t>
            </a:r>
            <a:r>
              <a:rPr lang="en-US" sz="1400" i="1" dirty="0">
                <a:solidFill>
                  <a:srgbClr val="FFC000"/>
                </a:solidFill>
              </a:rPr>
              <a:t>X can exhibit typical injury symptoms but most likely will not experience yield </a:t>
            </a:r>
            <a:r>
              <a:rPr lang="en-US" sz="1400" dirty="0">
                <a:solidFill>
                  <a:srgbClr val="FFC000"/>
                </a:solidFill>
              </a:rPr>
              <a:t>losses. </a:t>
            </a:r>
            <a:r>
              <a:rPr lang="en-US" sz="1400" dirty="0">
                <a:solidFill>
                  <a:srgbClr val="FFC000"/>
                </a:solidFill>
                <a:latin typeface="Arial" charset="0"/>
                <a:cs typeface="Arial" charset="0"/>
              </a:rPr>
              <a:t> </a:t>
            </a:r>
            <a:endParaRPr lang="en-US" sz="1400" dirty="0"/>
          </a:p>
        </p:txBody>
      </p:sp>
    </p:spTree>
    <p:extLst>
      <p:ext uri="{BB962C8B-B14F-4D97-AF65-F5344CB8AC3E}">
        <p14:creationId xmlns:p14="http://schemas.microsoft.com/office/powerpoint/2010/main" val="100756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8DB803-74A7-4CBE-9511-A9288ADF38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066705" y="-723858"/>
            <a:ext cx="5904309" cy="7892817"/>
          </a:xfrm>
          <a:prstGeom prst="rect">
            <a:avLst/>
          </a:prstGeom>
        </p:spPr>
      </p:pic>
      <p:sp>
        <p:nvSpPr>
          <p:cNvPr id="4" name="Text Placeholder 3">
            <a:extLst>
              <a:ext uri="{FF2B5EF4-FFF2-40B4-BE49-F238E27FC236}">
                <a16:creationId xmlns:a16="http://schemas.microsoft.com/office/drawing/2014/main" id="{63F5A2A1-4951-46E0-8414-C4DF65EEF0D4}"/>
              </a:ext>
            </a:extLst>
          </p:cNvPr>
          <p:cNvSpPr>
            <a:spLocks noGrp="1"/>
          </p:cNvSpPr>
          <p:nvPr>
            <p:ph type="body" sz="quarter" idx="13"/>
          </p:nvPr>
        </p:nvSpPr>
        <p:spPr/>
        <p:txBody>
          <a:bodyPr>
            <a:normAutofit fontScale="85000" lnSpcReduction="10000"/>
          </a:bodyPr>
          <a:lstStyle/>
          <a:p>
            <a:r>
              <a:rPr lang="en-US" dirty="0"/>
              <a:t>ccabbott@uga.edu</a:t>
            </a:r>
          </a:p>
        </p:txBody>
      </p:sp>
      <p:sp>
        <p:nvSpPr>
          <p:cNvPr id="2" name="Text Placeholder 1">
            <a:extLst>
              <a:ext uri="{FF2B5EF4-FFF2-40B4-BE49-F238E27FC236}">
                <a16:creationId xmlns:a16="http://schemas.microsoft.com/office/drawing/2014/main" id="{918E5FE8-7CCB-49F4-BA74-9BEF679BDA55}"/>
              </a:ext>
            </a:extLst>
          </p:cNvPr>
          <p:cNvSpPr>
            <a:spLocks noGrp="1"/>
          </p:cNvSpPr>
          <p:nvPr>
            <p:ph type="body" sz="quarter" idx="11"/>
          </p:nvPr>
        </p:nvSpPr>
        <p:spPr>
          <a:xfrm>
            <a:off x="4474835" y="5227320"/>
            <a:ext cx="3242330" cy="1006652"/>
          </a:xfrm>
          <a:solidFill>
            <a:schemeClr val="tx1">
              <a:alpha val="66000"/>
            </a:schemeClr>
          </a:solidFill>
          <a:ln w="38100">
            <a:solidFill>
              <a:schemeClr val="tx1"/>
            </a:solidFill>
          </a:ln>
        </p:spPr>
        <p:txBody>
          <a:bodyPr>
            <a:normAutofit fontScale="92500" lnSpcReduction="10000"/>
          </a:bodyPr>
          <a:lstStyle/>
          <a:p>
            <a:pPr algn="ctr"/>
            <a:r>
              <a:rPr lang="en-US" u="none" dirty="0">
                <a:solidFill>
                  <a:srgbClr val="FFFF00"/>
                </a:solidFill>
              </a:rPr>
              <a:t>Thank You!</a:t>
            </a:r>
          </a:p>
          <a:p>
            <a:pPr algn="ctr"/>
            <a:r>
              <a:rPr lang="en-US" u="none" dirty="0">
                <a:solidFill>
                  <a:srgbClr val="FFFF00"/>
                </a:solidFill>
              </a:rPr>
              <a:t>Questions?</a:t>
            </a:r>
          </a:p>
        </p:txBody>
      </p:sp>
      <p:pic>
        <p:nvPicPr>
          <p:cNvPr id="5" name="Picture 4">
            <a:extLst>
              <a:ext uri="{FF2B5EF4-FFF2-40B4-BE49-F238E27FC236}">
                <a16:creationId xmlns:a16="http://schemas.microsoft.com/office/drawing/2014/main" id="{9C3932EB-F0E5-4624-8B38-BCD7A3A907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984764" y="1481892"/>
            <a:ext cx="5904309" cy="3481317"/>
          </a:xfrm>
          <a:prstGeom prst="rect">
            <a:avLst/>
          </a:prstGeom>
        </p:spPr>
      </p:pic>
    </p:spTree>
    <p:extLst>
      <p:ext uri="{BB962C8B-B14F-4D97-AF65-F5344CB8AC3E}">
        <p14:creationId xmlns:p14="http://schemas.microsoft.com/office/powerpoint/2010/main" val="4051000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US" dirty="0">
                <a:solidFill>
                  <a:srgbClr val="FFFF00"/>
                </a:solidFill>
              </a:rPr>
              <a:t>Accidental Drift and Extension Calls</a:t>
            </a:r>
          </a:p>
        </p:txBody>
      </p:sp>
      <p:sp>
        <p:nvSpPr>
          <p:cNvPr id="3" name="Text Placeholder 2"/>
          <p:cNvSpPr>
            <a:spLocks noGrp="1"/>
          </p:cNvSpPr>
          <p:nvPr>
            <p:ph type="body" sz="quarter" idx="13"/>
          </p:nvPr>
        </p:nvSpPr>
        <p:spPr/>
        <p:txBody>
          <a:bodyPr>
            <a:normAutofit fontScale="85000" lnSpcReduction="10000"/>
          </a:bodyPr>
          <a:lstStyle/>
          <a:p>
            <a:endParaRPr lang="en-US" dirty="0"/>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7847" y="1223256"/>
            <a:ext cx="10753571" cy="4768676"/>
          </a:xfrm>
          <a:prstGeom prst="rect">
            <a:avLst/>
          </a:prstGeom>
        </p:spPr>
      </p:pic>
      <p:sp>
        <p:nvSpPr>
          <p:cNvPr id="9" name="AutoShape 2" descr="data:image/jpg;base64,%20/9j/4AAQSkZJRgABAQEAYABgAAD/2wBDAAUDBAQEAwUEBAQFBQUGBwwIBwcHBw8LCwkMEQ8SEhEPERETFhwXExQaFRERGCEYGh0dHx8fExciJCIeJBweHx7/2wBDAQUFBQcGBw4ICA4eFBEUHh4eHh4eHh4eHh4eHh4eHh4eHh4eHh4eHh4eHh4eHh4eHh4eHh4eHh4eHh4eHh4eHh7/wAARCAL9A/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iKYKdpBp7SqRzTQ0ZGGqvPGzfcr6OybPKuTCQA+1NnkbZ8nWqYLI3JOPSpmYlPl/Wny2FcYJpduWFH2ojB7U75tvNROgxxx7VWhLbLSzqy05ZVGcmq0SlR61IyI4zyDSsh3ZIk6h+G+tXFnQistrVnPDYFXbe32qMnNTJIpNlkyLjikkw6dKaygdKcnpWYyBLY5ytS+ScfNUyZXtxUjEU+ZhYpPbbu2RSLZf3Riro64qVRzRzMLGf9nkj5HarMErAfNVhtu3nFRYU9KlsaQ9rjimn5uaDGu0mkjz2pASRTSIdpXj1q1Ftk6jrTETIGaswoOKllod5K7cYqvBHJvbIxzxV9F4FTRKoNTcop7WPGMU+G2O4elXDGGxxU8UYFS5AlcijgAAxTjFnrVpY+eKcYx6VNyrFRYKkWPn1qyiipNox0qbjKnlk8YpVibPSriqPSpEUelK4Ge9ucUyOEhulau0UvlKe1HMFjP8rjimmFs1fdAoqtK23GKEDRUktm6gcVTkj2tzwa3RhkFVbmBW4FUpE2MpkBHtTEsvmyOlXxbsD93NPJC8EYNUpBYoNCuMd6plGVyMVov1PHeq7D95TTJK9OVSatrEp7c1IIM9qbYWKe04o2mrTIQOlMA+U0AQlSBTNvrUzDiozTBlaVd2QKjht2ZxmpS216nikUEGmIs28AAGetSyIuKIpAy9aeBuqGUQxofSpCvHNW441I5zUcyjbwaVx2K6gb8VajUKc1SKsJAc8VZ8zC4oYkWgRUivVNWLVKp2ipsUWl61JVVJKkWTnmlYZIVpwQYpiyCnhuKQJoRlFREDNSnkUgUUANCikYDFLI2KYrZpgMeIGmpHtBqxxTHbtQIjzipFIpm3ilQe1MkmUEinqppqNUqtUstAM0MaCwxUTtSSAbM3aqzLlqlPJpQlUguRENwo6VKikU4LT8DHpQIFp1RFsVFLN6UDJmZQKZuBFVdzv1qaNcLRYm453FRq2TSkc05QBQNMa0e8jPSnJEFp4IpR1oGPjAqRVpEGBUg6VLGKAKRhSk4pjNSsAhX2pBgUjyYFRM5NOwXHOy1WuHOOKkLcVXmbNUkS2VPmZ+asRJQFHpTwypTEkSBKcFqETZqQScVJQrVXkxmpHfNRkZxTQEDcmkEJJzVyONR1FSNj0ouKxnNB7UxrdehHFX3Xmo3WncLFL7Mg/hpuNo2gcVal+UVWZtwoJZEzY6VWnLMmBVh2Cmqk11ErYJ5rSKExiKVX5qfEqk7jVG4ud7AJk1NbswHJNXYSZppjr2p5ZQOorLMz546Uea571DiFzQklVeSaqS3GW2rwKWCNpD8wOKsfY1oskO7K6gyJTxEcdKtRQAAADirCRAds1LkNIzxE2KcE4xWj5a+lKLYMc4zU3HYpwwjvVhYAasCHA6U5UIPNS2UkRx24BzjNPMY9KsxKSOlSCLPapuO5SWEnpThbNWgkahadgDoKVx2M/wCzMBUbRMK02FMKg9RRcLGWylTzS1ekhFM8lfSi4medSxmRhsFTrHtQZ4p8fyHAFOnb92eK9K9zlSK5jVz2NH2XPNUvOmSXcqkqDzzV22vPMO3vTaaFdCG3AXFR+UmfSr4w1RPDls1PMx2KkkYAO3iqdx5ihSua1TDmkNsMdqtTIcTGF1IvHanQXkgf72R6VdksVeQnH5VA+mtGwdOPUVpzRZNpFiG4LD+dTrKe2DVOGB0yT3qQHb3xUNIq5dSfPDCnGRW5FUYXPmFByamf5V9DUOI02WkIpzMe1Z9sLhmOWGKssJVHHIpWKTJtrleafGm0VFFK2ORVjORUsLjwu4YqWKMLjioVJU5FTI756VLZS2LIVTUgUjBqENgU5JCpyeRUjTJN7DIHFSwsSRuNQFgz/LUqnZjNIq5ejap1OeapxSKw4IzVgSCs2UmWUfmps5FVA3HFWIjxUsokRM81IFpEYA1KpFJjG7cCkzUwGaDFU3AjVqkVuKTyjRtxQ7MB5AYc1QvF2vwOKtkt2pjru60ICvA2Bg1I4796YyBTTXbaOKsROFG2qdyo3+9SiX5euKgZtzdaEIrNGcnim+RnrVvNI1VcVit5ZSpIZPmwakKbhzVaYMvIp7g0TyBWPAqtNkcqKSOc5+bpUvDCnsIpHcx9Ka4bBFXDGC1OEGRzTuIy4IWYnNOkt3JwK0Gh28ihRhqfMFiKGCQKKuRqVHzdaQOAKTzlPGancZaRuMVHIoNV/tCg0pmUilYBxUd6jk6HbVa7utinBqFLlmTJ71XKK5dhkKjmpVmJ4rPWYnFWYqGgTLKsafuJFRBsCnK471IyeM4qZZV9az5bpU4qEzM3SjlA1TOuetI8428dazFLnnPFDSNnHOKOVBctiVnk+lWEJxVK2POD1q6nSkykSdqQjmgEUMRUisITgUgbrSNzULq1METmQA9af5oC9aourfjUf7zbzTsFy7LdKB1pqzbqx7lip+YmrVr9wU3EVzTXBqQVQE20+tSpODU2GmW91JmovMUimPJtFKw7krMMUzaCc1D5m6gSkHGadhdSfApaiD5p4pAkBHNI1OxTHXNMLCDdng1OlRKjKKcoakPqWVp26oBu96QsaVirkrv61Xlc9qVs0xlJFMVxm5j3pwbA5NNI25qvcOwHAzTtcTJZZO1Qluc1A8x7jmmMxZatRJbLnmCo2OT1rPklKdDUkEzMBRyBcuBsCk+0DOM81GzMVOKqOHRwwpJXA0423Hk1KKoQTZBzwasoT70mhpllTSsarq1PLVNh3HMcVEzetNfJqF92aYNhKd2arycVYCnFBhB5NMkoMpaqk+m+YdwJzWx5YU0hIFVztCsY8djsIXFXEtvlGBVxQGfkdasLHxQ5jSM0WY9BQLUbulanljvUZjz0FLnHylZYwuMAVIqk0/ymzUka4qWwSYRwnvUwi5py8GpRipbKsMWEVIqAdKXcBQZFFSMULjrRtBPaq8lwc4FPgl/vGlYRYUY9KkGKh304NSHckzSE0zNLRYYuaM8U3dimEkniiwXFkkA4pobNMELs2T0qysHFMR5rHNz81PuHDR8EVX3D0pSy4x0r07HJcbEFGc96VYlQ7lAFKNp+7invkY4oBEiSZHPGKVZF/vZqDkjHSkUbR6mlYZYMqimTXC+X97GaYFyOeKguYNwx1FNJCbZatp1I5YGppJU29qzRA2AVUjFSovTJocVcXMyR5OOnFVmfc3K4qx8uMUyRQU6fjTWgmxYVUfPxmnthyDWesU3mEMx2dqnRmiXk7hTaBMsNvX7tWYJWYbWABrNN5njpTxclMOeRUuLBM0xjOamTFZ0Fwsp6nFW0k5wKzasUmWlxmnNJjAAqEbiaftOeTUsq5YX5gKeVqFVbAwxqXt1zSKQL8vNVbi4k8zatXFXdxSG3AcMRk0ARwSScFuDV6KYkgUsUKsvIqWOFVNS2hpEsTnNWEm2iq4XBpyj1rNlFlZyxxVlDx1qkgA5qwj4HrUlJltXKmniaqYkpGkOKVh3NASKRTWkFZ/mnFRSXPahQC5deXk1G0+B1qg94qjBqI3Sv3xVKIrl15s96rzXQX7xFV2k+biq9wokPpVqIrlo3WT8vemNPx1qg7BU27ue1Mhk3fKTzVcpNy8l0+/aelXYZN3U1mRrmp+VFJoLmjv4qOT5hWYb4o20077aCQN1HKw5iw8Y6rUUTtvwfWnGbKcU6BU6nFAFiOpRIF61ESqjNVribila47lxmDdKTbmqMNx61YE4xxQ0wvckkX5TzWXcyeQxO7irs75XO6sy5i89upwKqKJbFScOc7qZd3DRpweaWO22jApZbUMPmyavQRUEzzEZarkYwOag8jacrViJXIGVNDsIkj9KsqxxVVtyY4qeNuKllIezN60hdtvJpSQBVG/uHUjy1zQkA6aT58bv1qxDJwKzI98jbm4NWX3JF8pyadhGiswHXpUisr8isZJGPDVdtWIUc80nEaZoRsAanjkHrVAvg96JH+UbetRyjuX5Z8CiGUtVKPLDJ4qzFtUdaTSQy3SheaYjKRwwqQSL7VBQjACoLhgoxUkrZqtJjvTQmUblBK4FWFXZGAD0pyxrnOKkMeatsVipIH2nFMjkkTG78autDgVBJGC2OooTBoWO6UnGc1OXDVXW3VBwKUA5pOwtSek6U1QcU6kMUM2atR9BVZcCpUc46ZpMaZPSgUxSx7U9Q1IolAFPVBUaA1MOBUsaApxSeWKcGpSaWoEZQAVGwqQmmNVIRC6iq8gGasSHIqpO4SqQrkMqruqpO+1SR1pjyuZC1RytuFapEXKMe+SQsT3q/bTBR7VCIwOlOERI4qnqIt/aIwaZNIGI21HDbD+I1ZWJBjip0QyOGNyNxq2hwOaTcuOBRjdxUNjAyDNSK26meVxTkXbSAk4xyajLoM0yTdVeRW28UDuT+ahOAadvyOKpwwueasxI1DEOCljUgt/WpI0xUjcCpbKUSsYgtKrYNPbLUeSxouFrCrzT1WmCNqcMikND9uaFjpydKlHAqRkRjoIIFT4o2ZoArbWpPLY1b2YpNtFwKXk4NPWPB61a8onNNMRBouAirTgOKUKVoLKO9SAGjNNDo3Q1IiZoC4ipu7VMkYHYU5FxT6VxjlRR2pCvPBoDUZFIR5Dat5iBjUziPbzVJI3iOEOQKcJWB+dTXsNHEmWoVjzw2KtKARVGIo/SrEXWpaKTLCxqT2oMKk0q08A4zUXKIHjKn5ahdWzjBq4SKAqnmhMVisqsq81BMrYO3ir5UHpTSi9xTUhcpkT+dGAygn1psdxIxw3AFbYhUL0FQy2itkgAVSmS4mcJ0/i4qdHidOCCKju9NkkA8tsVRS0ureQoxJHY1aSa3FdomuLYli8Zx7VXzMMqwJ/CtKA7kAPap441J5xRz2DlTMiGRo25BFaNvMwwQ2RVlrSJjmpFs48fKMVEppjUWh8U+R3qTzuetMjtfm+X9atLY5781m7FpBHM2KVbjDYINSJa7Pf60pgTfkjmpuitSaNvlyKlBZsetJDGowKtp5a8VDZSHwgYHrUmPSmKAeRUqcVmUNCn0p44qRGFDYpDsNHSlBpKcAO9BQjSbe+Kb5vqaHQMeDUbxgD3pku5ISCDzULoCetQzyeWvJNVHvG3cZ/CqUSWyzNDnOaybjzLebIckelaBnZl5z+NUbzDCtIiY9bvK55pRcqx5aqcIyNrdae8W3vVWRNx11KjD5TzVZJMHO7FQXUbZ9qpusisNr8elWokuR0EV1tHX8qlN1xgHNc8txKo9amhu/wC8KXIPmNCQlmLHrUIk2MN3rTo5lde1QzqPMHPFFgNAXPAxU8Nxx6VnIRjqKinlaNwy8ilyjubE9yVXI54qoLotwaoRahG7bS3PcVeRY2XcKXLYL3IpLgrIADU0d0ffFQSRxb8k81Ntj2DjinZAPmvMjoaEuVVOfyqoGDMVAzVmK2B+bNS0BbicSAds1Ps3DiqmzYODUa3Uiy7e1TYovJDtOTipfkUVWa4GM1XM4LYyaLBcvSKJDkDio5F2DimxyMEODUMrkg880WFck8w7Tk1ENrHkVUa4zkCpFywz0qrCuTgLu4FOKtTLccc81ZBXFICs0ZAJxzS20mDtPWrBxiqzsokwOtG4XLqujd+akUKxzWbvO8LVtG2r1/Ck0O5cGAKYxPODVbzWJp6yClYq5YDMAOaBPhuWqvLMFXg81nzTEvndQo3C5vG5TGM81CX3njNYsMsjydcir0LN/eo5bCvc0Yvfipgy+tUVcmmSTMp4qXEpMvSuMYBqMDNVYnLHmpxIFHWlYLkjdcU0cNUYnXdnNKJFY8GizEWVwRSkCoY/Wn5pWGKo5qxGBioFFPWkwLKkYqRKrrTw2O9IaZYAp1V1l96fupWHclzTHfimnNMfrQK4GSjdTGphzTFdiyvxgdaoTRs2ctVpqjamhsoyQYHFUpFkzhQa2NuaaYU5zxWikTa5mKhxU0asD7VK4TOEpOlLmCwdBSFiaUcjFJjFJjAFqfuYHrinRJnmh15pAKsxHXmniTdVZ/UUxJdrc0AXRz2p3l5pkLZwfWrabaVyiJIytPA9qmXaaeI1IqWxkIO2gjdVkQrikKAUrjI0QU4inCl25pCK7tg4FLEu6pvIDYqVYVUUXHYjCgUu2pNopRilcaQ3bTgtRPOA+0DmpEf160AO2cUojGM0GQdqY9wqg0gJQuKYwGaqSXLZ4pv2gg0WEWn6VWYEnmg3G6kD0CYqx4qxD1Gc1XEmD92kM2G46UCRo0tVbaQyNjPNXCOKllDCcCoGk5602+l8tcZ5qkJ+PvUwPPhH3oa33DkZpQxFSRzDHPFerqcehXe1bGB8p9arILuKXDfMvrWmXVu9NYDHHNNSBpESTOgyeaniulb1qs27NVpgy/PHwe49aOVMV2jW3KwpBC2PvcelUbaeQR7pFqeO9DcVLi0PmRYUsvY04Sr34qNZ8+hpkiq/oD7UrDuTtMB0OaeG3fSsx45N/wAucVOJGRdvNHKCZcVkPeo3G7ORmqsakvnNThXB4ORStYYxolwfWo1++B0pLhpF5INVnu41I3Nz3qkmyW0aODjipYtyrnNUoLlWUEHNWfNbHygVLTHcuwOO/Wrsbr0rGWZlbkGrH2npipcS0zYUKaZIFAzmqMdw3WnST8YHWp5WO5ZR1JqVWyaowsXHTmp4gw60mgL0TkD2qYSZHFVFbjpT0ZfWp5QUi0j4qQNk1WEijrTxKuKnlZaZcG3bmonzjg81VMh/hNOSU96OVj5hA0yt3IqQuWPNN39ahLnk07XESSxrIuDVJ7ZY2znipjcY9arz3KnvVIltEFxMsZx2qnJdKSVJFJKOSTyM1lXEUrznY2BmtlFGcpGiclgy1OWYqKyoppISA9XY7hXXrTaC9xtzLjqOKql0Y1JduGXmoo41+8pB9qpLQlsnwu37vFV3Cc1ZGMc1Uu0ZRlDTBjo22D5WNJ50rSd8UWkW7DMauxxKvIobSBXZDEZQckVMzEj5lp5ZR1pFIY8c1DZSMme3aKXzFHGc8VZS+2x8N2rQ8nI6VnXOnjfuTjPWrTT3JasNj1Fpm2gHI9qsNcyFe+O9QQQpGTuABq1FFG680nYSbJbKZNwzwa0jIMcEVRitkXBFQXsskH3VZh6is2rvQtaI1fOyME5qAgNLuBrMt7skjzOKuGZQu6hxsPmuWJQcVAsgVuari+V2281KI/MIOKdrbiuWFu8jAHFEkrMuBTUhCrnFCOuaVhkEcPJJ4qyJQoximSNjOBTI42Y5bigCxGzdR0NSeY+cZzUcY2/LUyJtHrSY0OWRsU3hnz3qeNV29KURru6VIESjvipdpIqwIkGOKNuWwBSuOxEkZxTTExORmraxmnCOlcqxlTwMc1B9nbZg1tSRZFQ+Tkc01IVjITMBGe9XYZFPenXFn5g4OKja3aNODVXTFsWRKq96PMRmG7pWHdTzRyAHOPWlWd3wMmjkFzG8ZokXC1GJN4rJjZ2Yc1dRsADNLlsO5YbaBkmnW5VsEUyJck0rNtbC8CkI0Y8bafketZsckh4yatRlsDmo5Sk7lgNjrTlkX3qJR608LxU2KJkbP0p2N3eqwJU4qZSxxSsBKq4qVajTJqSkA4mmGlpD0oAaWxTCymkl6VENxPtTAcx5qFjUh6ZqEsM00hscDjmq80hJIHSnu2VOKjAyaGIbH96nMtShRTTjpQBGkfOakEeetPUrjrQZAKdgFVNo4oMZY1JD81WAoqW7AiAW4x71G1mp5xV5RTgKnmLsUo7cqfYVZWLgVOAtKaLgQrHg08ZFOPShRnmgBNxpOalVakCc1IyuFPpTkU1Z2r6UYHpSuBGowKGakZju9qAOOaQEbFqikZgCc9qmkYAe9Z00rM5XNMBVJ37jmrKv0BqKAcbmp0jBeaAHyPgVAxZjxTC+40+KgB20KvNRHrVhiAtQty3FJsAUVLGvPWo8Um4qOKLhYtKqnNQSoozzUDSN/eIphmIpCsXLRxG2ec1ZmveCBxWQJ2U8fpT0ZmNAx0zvK/JzUfln1qYbVGSaYZFz1oA8+R2deFppSTvVWK5KsCPyq9b3Qk+VuDXsuLR56aZGDIDjmpE8wn2qwFVu1PCKBxU3LSIQDTZYWYZ4qc+lLtpXHYpOrovTIqFcHtj6VplSTg4xUbRqOCoxVKQnErKx6A07zNvU0rRKOhxTJIQw+ZjRoInS4BX1pS6MM55qpt8sdePehGGaOXsF2Wo8hqsgnHpVITeWuetOiuizYbGKlxY7lqRty4Iqhc2Cy4IG1s9asGbn1FKZ/wDZoV0F0yG1tJIhjrUzSPCRuHFSJMByKdIyTIVIpNu+oWQyK5jc9s1NuU9KzTaCIErn86VZPL+81PlXQOZrc2ImXH3hmnFd3Q81kpcLnirkN0uPvdKlxaKUjTiwuKtLIvFY4uPfFOE/+1zWfKVzI1pGGMioC7Bs5qoJG28nNOjkwMUcorosNKe9SRyqByarltwqvOkmw7etFirmqkynPzUv2hV96xrVJgclquog7mhoEzRWZWFIzVVGFFDXCbcVNh3HSyp0xiqk4yMqcU2a4jJxg0xZo9pBqkiblZpcNsNIoGelOmMO/cOTSb1Y1YhssKupBFRJBsNWGnROMVDJMjHg01ckguOOtZ8l00EjHtV+Zwx5OBVGVIpWKsOtaxIkS29+JRknFStIrDhqpizWMfJTX3xpu6Yp8qewrsned4+FGav20rFBurDEzMa0LRyyZonDQIyJryfbnrTrK4xz1z0qIqpzuI/GliIT7uCKm2g76msshKjtTJHXHzVSa9XHH6U+N2mXlaz5bF8wknzn5RnNMWOWKQfMcVo2kKouStE6K1HN0GkNhuPlAJp7zR4weapm0l3FkNK1rMV+Y0rILsdOsMiExgBqrlXMe05FG14yQ351PAwPBqhXGWlqseC3PetJHjVcgVSDKzlc1MkZx14qZajRZDB/pQtsp5psK8YFTBWHQ8VBSFWGNR8x5qKXaq/LTmfacMcVHIBQFyKKRjJxVuNJcg9qZbKijccVcWQLQ2AqK22nrwQKYbhRUEl6itmoswNIDipo9v41nQXLPz2NWlfPek0WmWduTTwgxVUSEHrTzcfLipsx3HS+1VyzdKd5mFyTUT3EYGc00hXHdO9RzPhdtVp71N3U1D9qVj6irUWK5V1OPdESOo5rJa88lwpreeaJ/lNZOoWccknydzW0LdTOSJre7BUVdt33tWfZ2oXh8YFaEbKg4xUyS6DV+pfjOBSkDdnrVNLjtVuzkRuT9KzaKLUSAjNTxoc9OKSMr61PvUdxUNlpCEYFPjXdTNwY4GKmTC1LGPSNalCLio1cU8MCKgB+3ikxSBqXNA9ANN707imSSKooEBXNIUXGKj86gS5pgRzR8VEI6nZt1RMeaYDHiwOKrybl6VZJ96hmYU0IrG4YcUxZjTnXvTY4e5NWTqPWRqswlW5aoBH0qQDAxUtlFxJFWkM53cVXHSlFQxloXAFTRSBhkdao7dvJoSTaaQ7mmp5p/as+GQl+tWg/HJpDTJD1qRMbRUKsM1IGFIpEqmnbqrPIFYCnh8rx1pBcWSX5+D0pxYsvX8qgC985NSRn+HHFIBwHeo5JeidKdMSq5FUpGbqetICxI4II4qg6/NnNSA9jnFRnduNAFu2AZOe1QXLfOQKW3bAK7qguX2ZOGYDsoyTQAsdWISM1VBqRW464ouMsvjaaiB5qNnyOtM3UgJ3bjioz9aTtSHNIYxyaZipgpal8rj1ouIr7aehKn0qVUpWTigEQysxpgz61I9R0wsea/IDnGKk+Tgq+DT5bN+aptburcsa99WfU8p3Ret7qVfl4IFXY7oMOTWRHGzfdY1ZW2kJ5JqZRRUWzVRgx4NP+bNVbaF0xuzVxBmsHoaobzSbA33s1KVINAqblDDChFRSQccZq1jikV1LYxRcLIz5IVZCrVVa3ZT8rZrakjVh0qs8Khhg1cZsmUSgiSY+ZSRTzFx93Iq6FI+XHFBj4+WnzCsZr/KCuSBULTyx/e+YdjWm8S9XWo2hjI6DFVGSE4lFLvHzE1ZhulLfeqvcWKu4ZOB6VBLC8J65WrtFk3aNTzmbkYpsnlyAbhVCOQxx7t34U6K6GfmGKXs+wcxcSFV6UqjmoFk3H5TxVmFdy5LCpaY7kkLZbGeKtRsi9TVUKu3g81D5czEgyd6z5bjubCSRtjBpyvGp6E1lrvjwQM1agk3D7vNS4lJmjH83IHFPKmq0MpB6VbVu+KzZasNCfhTivGc0rMW6U1hxQURvJxVZtzngVO0RNLHGR1pklWSJguRyaozebkrzWw6VXlQE1UWS0YxMinIBpVu3Q425q/JCvO3rVWaH2H1rRNPdENNDfPVuScGjzYSPvDIqrNHJ2GRWfOsmSelaKCZLlY2H2MM54pkSRhTjFZSSTqoG1jnpxVy1tnUB5WO4/w5ocbdQ5r9CyXCg7fm9qrXW+Vfu4q5HGv0qRo48etSnYdjEW3m3fd4rQtk2R7eQauRpGTg8VMLZW5FEp3CMDLmgkY8Px9aRlniU+lajWoBzzUUkePlPNCmOxiq0jS5ORWzpk4XgniqU9u28sjcelW7C3yuTgNVTaaJje5txuGXNMMZLZGahh/dnbniraOAK5mbpjwvy9OaiwzcU+WQqu4VBHO0mcLgikkFwnsywzmsy4D2+d3StlZJNuGqtcwLOMMKpOwmjLtZhu8z+E+tasckYHWomskW3K4+lVLaGZWIc4HaqsmSro1Y5Iz0qUu2cY4rK+ZSMGtG2EhAzUSjYtO42ePzMDpinomBhuanEZzUgiyam47FZI2bjBqby2C9DStIkZAPWn+bxikGxSnR9pNVoEbcfMwfStGSNpQRniiGwXI5NNMViuLoLhVHNSJePnG3NWDYxR5bHPvULqiHgUaMZMkzuOeKkySMmqqPuOAuKk3nGMUrAh8kqqOtVZJo+TuolRnPCmqlzE64+XmmkhSYrMrg8cVEoI4XmmsWWOnWcjKuTzzxV20FckWCQ/MePapI4TvBYU9ZS5wvJqwkbsPmXmpu0PcqzRbj8vFVWt7o9MVriBsU4Qn1o5h2M6GN41G/k1ehA28U8R5Y7sUhix0pN3AfG7dM8VOCxAqkGKtgVMjnipaC+pownaKlD+1UopBjripftCY45qLFplksKkRhjmqaybjUhkqXEZeVhigtiqazEdKbJO2KSiBaeTA61VeRmJwaqs7seTxU9vtquWwXFG/PQ1KKepWmswpXAhmkYdKj3tip/lPXrTJCoWqAj83NKFDVVklUMe1RC4bd8uadhXLxUCmVXW4LcVMjZFSxpk0YyKnVV29Kro3SpVY5qGND9nFPSHIp0WMZNT5XFJsCpIhAwagK1anbd0qHFADEJQ5qwuZOV5qtIewpYZWjPynApMpFp98ftUkUnOG4pit5jBuagmfMm0CkDLORJNxyPWpsjO2obRVXkk5x0qwkPmNu6YpMCSFMg5pJW8vtUrMEGKiba+ST+FIZUmnyRnpVV5ctkdKs3ce7BWqvlnNANksZzzUcjYagIcYXOaQxt/FSBjQ5z1pN3vUM8hV8CmeY2KALBagNnvVbzSaN3NIos5pR1qAScU7zKQE+7ijdUHmUb6QrstK2akRuaqq+Klhb5qdgJgje9OCFTzT1mC9RSiRXPFMZVlTmodtXZ9oIqMUwOFVR3pslrHIeR+VTlARnJoTg4zkV6l+xw2Kws41PyrinMnljOM1b8xD8vQ0xVLH1FHM+oWSGRurgBgQatxRL1FRCHnOOakjbacZqWUiUxZqJo8VajdW6Gkfy/oaSKKhU4pACvVamIqOUso454oE0RNcJnHem7o369aZtXcTjk07yqtKxIjdeKFYDg8GmtHIPut+FRlyD8wp2ESyOAOearu0e04Yg1JuVuDQ0KN15pqwikWdSTmomuI3wsg6HmrkkOTgDiqV1Dt+Yx5I71tGzM2S+XbkdARTZIogoKYFV4rkD5SoqV5F257U+VoTYxiFO08fSpIWweGIFQCdOu0mkZvMHy/LTsK5prMijk09ZVP3azbWINkOxY1eFsuMqxHtWcopFpsnWXmnC4T1xVYKcEHioZLZ2zh8VKih3ZprdsnTaRU8epwnuAaxo4Si43Gi3tx5xZvypOEQ5mb6XysMqaUXbd+RWVwnsKf52OFPFRyIvmZp/alx6UyS4b+HNUU3MalXd+FHKg5hz3LdT1qI3QBw1JMuBmqr/PyBmmooTbNFZojjOKhmmUNhVzWevmA9DTw7bjuHFPkFzErMeyiq08DSsGCqMHmrOcjrQOehpp22EMSPaoUAcU4DNAzzzR5uOMUtRiHIY8cUjScfdNSgrimbcngUAMjPPNW4JAoxuqo6Nu+VsUjblPoaq1wuabSqw4xVOUlmIX8KhWXbStKMVPLYGxot5lO7eCO4qeGTBwBVJ7r5xGX+tXrUL95WzmqknbUlPUWeRty7QQc1ejYbBuNQlQ+FyM03yJMffzWbSNEyd5QPlBzUls4zyBUKwqAPm5qzHGpXipdhofNIu3AHNRxhmH3cU/yyxx3q0sOF64qblIrrGSvzdKp3yMilozyO1ahBWs7UmKg4HNOL1EzPSVFwZG5rQgvlwAmTWUERny4Oa0bTylQbVxWkkrEpl+OZmGcVMsxxiqgmVF5wKY8m8Z6VlYq5NOu47s05H+X3qCFXbJY8VOFWgYjzSD7oqW3uHPBHNRn6VGGkWb5R+FKwF/5pBg9DSpbr/FUMcjk81KJG6ZqbDTHNHGvFCmJeDSH1NNAUmmUSyMoX5Rmqc0ckpyFq6MBfU05D7Ur2FuY76ezn5zx6ULYFSFXO2tvAPamyZ6KKfOw5UZ8FqkfIBzV2PBGNtCK27pUhzt4FJsaQ3FOCjvUH7zdjaTUhZ8UgCVF7YqIADrSHcaRsjrTAZJjPFVnk/eYDfhUzuFPzcCmxxx539aaIJQ3yjnmpowNtQJt8zgVcQcUmNIaAwp4bjmntjbUbHApFJDxMoqGS45+Vc1F1erMEKnlqNBXbBEZhnGKkEbqRirAUClZgtRzFEQzjmmNJg4qUlepqKUBl4pjDzFJ4NI+GHNQldhyOtOXfmmIZJbq3QVXMBXsa0FHFOCA0rhZGaiBakXrVp4MmmGPBxipbAbGpzVhPekROPSipKJQ2Ae1G8sODUHzGrECYTJNADST3qN3A6GlncDIHWqjN8xpATbhmgZzUG85qQSjFSNXLcblV/Co1BLlvemRyZNTIy+lBRMjMsRNXLaXbHuJ6+tUXf5R2pDMT7UrCLlxcKSOMmmbm7dDVPfucHrV1JF2dOaAGrIPutUcmz14pk4Z2+UUyOGYnlTSAnVcHcM1FcN1/nVgRsq88VTvG+Qrj6mgdyhI+5jTN2e9I1IoOaQhc0oakYccU2gaZJu96XfzUVFIdybfTlbvUK9eanQrigCReRUobatRqKVuBzQBIHJqVCQOKp+ZzxUgkJWgZaJB5amNIueG4qszn1qM9aYrs5EzMnvQs+T1K04IDSNGDwK9dWODUmjaM8nFSiRRjacVTVTGM9qfnPtSshpmgsgI601sVRxIvO404SsoqeUdy4khU+1WEZXX5qymucDleKkt7lG43Y9qHBgpF907qeKY33aasmR1zQ0gPHWpsXcrS4J+Ucg09HIHzUk6grlDg1BI0qjHB+taJENlh2Vl+Xg1C7DuMmmRSbf9ZxT5SrA4NFrCuRNtz1xQCwGQaRE7U5oyo46UxEYukVtrcGpWaOROoPtVJ4yzZIzUgQYwDg1TiibsS4s0YHZjdVBLeeP+HIrRV3jPzZNWUKyr0qlJxFypmbGpKgNj8qbPC2P3ZFXbi3P8IqCOJlzls1SkLlKquI/vfK1SC646kn2qSXaoJcAiqrKkcnmIpCnt2qtGTqXYp1OPMzirSSxY+VqyRcL/ABKR+FWILiJuifWolApSNEKrc5zSeWfpTLd1kHy8VOGwQKy2LIjbuxHzcUpUp2qwvTrSSIrD5mpXHYgFyi8Z5py3O77tPFvCR93PvSiCNR8oobQailldfmoXaRgAVTuGljlyoO30qaKYN97C0WYrkphGc8YqvcbQCrcA96kYSFvlcbabIhKnzMY96aQDYo12j5uKc3ldjzTQ6qgA6U1BvJIIzRYBp6/KafGBjkZqMoxPJxStHKB8jZqtBDyV3YpQcHgGo4ldQWcZNTCT5SelSxjGVm5HFMlRnGM80rygDhqjebHPWqSYmxm3yxjk0hdRwRSPOGHTH41X81s425PtVpMi42eOFzndtb1qa3aSNNpcA/XrVG4R2fAUhqj+z3ZkAYHP1rXlTWrI5nfY6SGUkAt+OKmkn44aqNoBFB87ZPc0rv5kqKp2jPfvXM46m3MXopCxAOauxTKvyniqsS7UHQ8VNbDzCSw6VlI0VyV5HX5k4NOhuZCPmNSbVK4GKjMGOhqdCh5u414ZhmmyGOVc4zUEttGW3MPmHSoJpmQhVFPlXQVyWS2VunHvTYo/L43ZFEcrEcg5psjPv+UYp6iuiSTay/MDihXTGMdKmhBZOVp3kKw6YpXGRJNzgHAqZGHHOaabJSc81NBbAc+lJ2Grki4I5pVVeTkU/wAk9jT0hJPI4qbjsQH2qSJW6tVlYlHalfGCAKlsaI0QMeTU0cC02CPqatIKTZSVxqwqBS7BmpQKAnNRcrQiMYpvfAFWCuBTMUwIdpz0pwxmnmmnigBQqmkMQPTimo/NSqwxQBC0IWonh3HmrZ5ppWncLGTd2275QelRJGUwpJNazw55rPuIJhKXTp3FWn0Ikh0KqGGDirSsM4rNiWQyHOQBVuJsHHehom5aPSo3FKklK+SOKgq5EoG7pVmNeOlLDGOp61MABQyooVRwKa4zSu2BxTFkUdakYoTjmlZVApDKuaYWz3phcTZubpUgWkDAU15QBQGg4LlqedqioPOyPl4NNMjHrRYV0WMrTTHnpUS7ncVaUVEtAREqsAc0rFFHPWpmxiq07DtzUjI2bnND3KhMA1BIHbp0qJkagBZJt2aj38Um1qCtIY7NJuNKq09I8kUAERYmtK3hZlySBUMEADDjNa0EICZYfhSY0V0tWZeeaeunhhk8VdiXHbAqTIFTcpGelkI/ejyTk1fJFRnPpRcT0K8UHO4mpwABgAUOzY6VEkhBNILhKVU5c8Vl3ssUgYL1qXU5ZGcAdKqpCT97inYCsImPQVLDbMw96uRRDA+tXERRjC5oBGO9uV+tRrCT25rYePmqlxHtboaQFJocComUg1fkGVqlNwOtOwELNSrJUTtzimhuaQFsSsO9BmLDrUANBbFA7ku407zW6VBmjdQFy2jbqXmoEfFKZDSsFzmV3A0j57UxHYg8HFO6g17RwFd5Zu3OKlimOPmGKcIif4qZJGyjhcmno9CdSwsme4IokYbTgVXiSQcvwfantzweamxSGBsk5INO8tCPl61EsO12ZT17U7zBGcNkVduwrkkbSqcbiRUxZtuQearB93IqdWVhjvUSQ0xVuP4Sad5ik+tVZ0IbuBUStsPJ4p8qYr6lydPNAwMYpqpsXmkSVcdc1WnvGSQqRlfahRb0BtIsmVumKQykrg5FNhdJF3ClcqoO5hiq5QuQiRgcbsirUS7xyOaqQoMlgcg1bt5SoIK4AokhIdMiqBk80zcQwKU6cGXBxwKfDGi1F9CiaJg64PWkktxtPHNMZucIOaljlfGGXj1qRlC4hXBDLxVN4yWAU4HvWvKQ2enSs8Rt5h/u5rWDIkilKkofhQwqQfLH90Z9BVp4z94VGfm6CruRYjhuW2kfdNL5r9d2c1GzLuKsvNKAQflbI9KdkFydLqRD6ipkvA5561Tyc8jmldCRngGpcUO7NKO6XZ70ovVNZSkj7zn8qhkRt5ZGOKSpIOdmzLcqyHkA+9Z08207t+ee1VmeQpio8MWFXGmkTKbZpQaguBlsVM15HImFbPFZUudu3A/Ci0VeSSwbNHs1uCm9i+ZCqj0qSGXHaohnZ60yNn3dMYqGrlXLXnZOW4py3Cj3qk6Mz53fhUsIXcBt59aXKhpssiQnmo5POY9AVp25lHCg0CRmHYUkirlaZ1jHzLxTVdZF+UcVZeJZEKvyDUDWxjAELcDtVqxDTuLHZK53FiR6VNFZrGd3eq0U0qPh1P1qxJcErtAxSfMJWFfarcjNPEsbjbt5qCPLdatw2+4feANJpIpMfAsTRmPYM1btrGPAZlHtVB0kgcbSTVuG8O4Bs1lJPoaJovJAnpxUyRqvAWltJYWxkjNXkCEdKxbZojOlQ/eXrUkQJHzVaaHceuKHi2rU3ArmPcetQy2sLPnv7VMQx4WkVGB5FO4ELRRqcelROqk/Jya0UiDjPFPS0XdnFHMPluUYVfbyKnhjbBJFXhAvpTgvtU8w+WxXSI4qRIscVMFwKXcoHehsZGIwKdjApx5FNqbhYrzOyjgU2LdjLGp5MY6VC35VSJFZ3TkdKjF4ythh3609hlcFqpXRVWAwSSe1NILmit4Kkjutw4NZMSSfhVhFK0nFD5maBmqMz88Zquc4pAjnuTRZBzMtBmYdaevuaqKrrjmkaVxRYdy07ACo1lw3NVkmZ/vVPGgPOaVguWlYECpFIzVQqeoNOhdg22lYq5bJAHFQOM8VKpyKQ0hlR0wDgVEItoLGrjkA1G7DGadyWkVGYqackj9c0/G4520uzAqiUiVJTjmpRMuOaqfd61G8gHA5pWHexdeZSDiqxZjmkj+YVIi8UbBcjG7PFPCvj0qQFQcbaWlcENCtjrS7N3WpUBYU8R9zSbKsRrAO1SpbnPtU8e3FSrUczGQrbgfWnFcDpU4prDNSBTlz0qFlDVddRziqzLtzigCuw+Y1GwOasCN3PSpFtzxQBTEHcmnCDLDGKvGEgYIpmxt2FXmkFiNLXJ+9ipBbqvrmpo1K1IF46UDEtYwDuq5uFQxLxxUgjakUh2/HSmmRqcIqcIaWgWYxXJNSCnLGo7U7b7VLZViMjIqF4wDVrbTWUE0JisZt0mVyPzqnHE2SSa2pY0MZzUYjj2fd4p3EipbwqRyT9M1YDKpEa9agliZRuHFNeQqwbjNAWLLYU5xVW5cPItWDJuTIXmqU2S+aQAQu0+ntWVecPw2a05GVVP0rFlyXI5IpoCFhk0BTU8URY8invDikFyruZaVGJqZ4Nwz3pY7ds8A0wI6Y4wa0I7JmPtTn09jSBGcrEU7d9asGxkB+6cU37Mw/hpjObUU12C9KQSgik3V7FmcFxQ2T6GnbqVduKVcA80mAoGR603ymB5IxTmj98UI237wyKQDNmBUEqbj82cdjWlGVcYApHt854zQphYy1XnAJqwihR61KYAp5pmGz7VV7iSsO4bg81G0eei0/Zij5s4oWgyo3ytgcGq7J85LYIq/PGSc7aquAprSLM2rMRFXGUY09hn73SpEhVgGTAPeho/lO7pTvqFiIbl+5U8JLcEge1V9yg9OlTJhiDSaEmXVXao5pgkZX45FMaYY285pqqc5qLGhZAU/Njmgv+FRxNg85xTXxupWAc7Dn1qHLAU8oeGoMTYzTVkAwZ64poiLHjAqVVZevApYweTRcRBJCvIIyaqsrKTjkVckDsSQag2MeoNXFktFVpXB7UNI7DHIqcw+wp3lHHQVfMibMrBeMbufQ05UIPXj0qx5S9SOaQrzS5gsRGMNUTQtuAXpV1Itxz0pxj20uawcpREJzxmpUhkIyWGPpVjjpihmZego5mOw1cKMDrSSMcZC0oYk1ImO4pDIHkbb8seTRHIw5PBqdohnggCnR26t2yTRdBZkSyFutSR+4qb7KV5C96m8pVQfKM1DkikmQqqkU2Ro1+UA59asJGoHNDRw55GfrSuBmyHnFRnazYJNaMkceelQyRxjvzVqRFituCdM5qeK7aNOmTUTrUD7vUYquVMnmLr3hddzfL+NMebcuVrNfOfmbipIXVGH3sd8VXs7C5zRtZSG/1hBrb0/UDvCSMT6Vy3nRxksoNTadI9xdBeQAefpWc6V1dlxqWdjt1uFbBoebcMLVe2hAjA5NWRGB0rhaR1BADxmp9m7tTYUHc1ZUDFS2UhqRgdqkCinqox1pxX8am5pYZikI4pX+UVBJLjrVJCkPamYyajMjHotSRbiOaGStR4WjAFKKacipLZG7A9Kq3ByNo4q0ybhUJhwcnmqRkyn5c2R83FP+UdRzVgrxUJg3HrVXERtMOAKeJOM00WjK2Q1Pe1Z1waegC78jg0scjZois9g4/nT/ACj60roY7cfWmPSNGwppyG5BNAD1jyRgYqVYsd6jjckjFTKeaTHYdtOO5p8acg0qingc1JSQvSgdKUUE0ixjJmmsqjtTmfFMeQHpTJY1ioWoywbpTZA1R7WUZIIp2JsSEZPTNAttxzRBJjgiraMKG7AkRR2+Kl8k1Mu2pABUcxaRWWHFOEfqKsZFMZhSuA0KFHFBFIXUConnXdgGizBllV2inhqpiRqkjYk0uUC4rZFKelRo1JLKqqR3pAJJIq/L1NNEf8R/KoEJaTNWjnZ6UmMaQfSnxqSeRUQZjxyasx5IFSFh5Axim7O+MU4Kc0/bQCG7M04KAKWikWOiAWpagANSA0mgH0opgajdSsO5JmgmomamlmosFyUmkzUe6ml+cU7CHtzTei8U0vjqcUjHPSkFyG7faMGqUjK2O1WZ42JzVKUFCQRx71SETpMAvLVCH+Yt1qq0vOFwRTWlYfKM4NIQ+Zt2QBTY4ExlqZvKigF5DwKAJwExhQKDEWGQKlgtmwN3HtVvyl2bcdaQ7FOGNWwpHSrUccY6AU2KPZx3q1EijtQNIiEfzZ6Cpdo605iOlKCNtAyN0BHSojDz90VayKTIphY8iSTFTLIMcGqxRlFHzCvoGkePzWLqyelO85s1TQmn7jUOBopFwTZNPVlNUg3NSxuahxQ1IuxsoNWBKoXO6qCSc0rturNxL5rF7fHIM8ZqF0U52moIwc8dKlH1pWsF7jTkA45pUBb2pRjmlMiqMCqEKygj5uDVSe25z2q1uLLTQrfd3cU07CepUhV0k7FamdHbOBgYqUQ7TmpQo2nNPmBIzoo2VipwRU4h2jipFVd2ehqfCsAKHISRTWNgckfjT1XdxwPrVpI1waFt13ZJOaXMVYiEfGKeqLjAAJqXYAaCB9KlsaQ1I+duMU/yh04NOBB+tNL7aRQ14RtPFRlBjAFSSy4HXiojPH3YCmkyG0M8tR1qMqBkY47Usk2T8uTSIJH6riqJuMKCkAwPWplhcHJpwXnDU7jsVHGSKTbipXZN23HSmsDnjGKq4rDk+7S7d3akQZ71IqNnPJpMdiPysUjLzzU7A96jZWz900kwQwIKVUGDTxGW9amijXpg0NhYgjj3twau21t84FEUSKwOK0bZUxnis5S0LjEjFptHJzUE0KjPymtFiKglZSKyUi2jOaPioGZR/DV6bpVOQKB6VsjNoryTL2BqCVlPOankVNpxyarOpb+EYrVJGbehE8igcc1XlkWpZPmO0EKKelrF95pN2K1VluZashjhadcggVZhhSLlkz71YiWEJhTir1rCszBOo7ms51C4xOfuTCz4RTuzyBWzolgIW82bBY8gDsK149Kt0O5YxnucVMLUL0HFZTrpqyNY0rO5JHIoHHAqXzVx1qq8TFPlPNMit5T94mueyNrlpJiz43Y9KtJMeAwqtFbFOepqwgPcVLsCuTrLx3qRJhjmogueopfLPao0LVx0kmeBTAobk0uw56VMsIxTuh7kW1fpSipDHimsNtSFrCZxTS2e1OHIo2j8aAIdrbuDxUm3jk0vSo9wzyaYhTECaTysU8MKVmo1FoR7aQg9hUw5p3AHSi40iEA0oQntT9wpVfNA7Ij8rtR5I9KsoAamVBik5DsjP+z85xThFzV8KtG1fSlzMSRUVeKUI1WwgPSjyzS5iirtbHSjbVhlwKhI5ppgRlBR5QNTKB7UHFFwItoHpTHXNPkNQtuxTSEMaMY4oB20jMc1FNJgcGqILBkx3pv2rHeqUknGaqXLMxHl9e9Uo3E5M2ftHq/4UG5QDO6sL9+c4zU1rHOf9YKORIFNmm04fhc035VOec1Gqlf4alVS3UUrBcmiO7ntVhM9hUcS4FWo1rOTsaLYY27b6VGV45zVktg7SMilUK3biouOxHbquN1St83SlUL0FSbR6VLAjjABx3qYYHamKvzZqUDikMVelLzQKdxSKGbTSgU6igYlLmkI4pCKAF3Ck3DtSFKTa1MWopPNCikKmkGQaQyTHFRHb680rucVBuLEmgTFZfMcZyQDUxyOBTU4HWmOzBxjpSBEjMvfg1lahKCeOc9auXTYXIrLuJAcjimgKpzk1IgLCoi2TU8Jxg4oAHj+XJHFWrIDHI/CoJFkdht5HpWlYxhE5pASLweaQspkAzTpsYqKMBX3Uh3J1SpMYFRCSmSyHHWiw7iXB59KWJvl5qFmLDBOaTevTNVYCYyc0eYKgLqc4NM3H1osJs85xQFqcRE+9O8kjtXtcyPL5SARqe2Kf5FT+VtGaQHac0uYq1iEW5p4hxUhk55pplFGoaB5XvQFFNLZ/ipFcZ460WYromRcGnjOKgMm3rTo5hnBPFLlY7k2KZINozigTLyKNwY9KLMLixNkY6VMgqAHb1qTzABxg0mgTFlkCnBzUTTFSQc4NE0vy9Kg3g8c1UY6CbJFk/Op4m6ZqrlfSno+CKbiFy5IdnzDkU5ZN2OMVCGyOtB65FRYrmLLSIF+bg1CsuahkDN3NNG4J70KKDmJ5JggzVeS6x0UtTQruTnFO8o4q1FITbK8pkcg7se1Oii5BfkCpRGf7v41Iieoptk2EBx9KerHsMinRxbhxmpNrL2rNstIaFb6UbfU1IrZOMU9UycmpuNIgWBep5FI0SsflGPpV4oCKZ5eDxS5iuUqJbVPFF2qR1l/hQ0+EMp+dSPwocgSGeSvQrUiW/8As1aULxxVmLZms3ItRKYt1x92mPbjsK1GaICoHZc9BUqTHZFMW/vTgu0cZqSSQKPSoGnOOCKerFohsrstVpJX9adNKWOeM1SmY4PNaQhczlIkllOOtU5ZW6VHIzZ71Czn+7XRGBi5ivKw7jFV/NldtqkDNE2COvNXdPsQ5jk3deSK0doq7M9ZMiisJCc7cmrcWm3PaMYroLWGNcE9QKuqY8dq5ZV5HTGkjlxYzbhmLArW02MQgDbjHetI+WfTFKfK9jWUqjktTRQSHRlP7wpzqpzmqc8Z6xcVAs0kZO/OKz5R3sXDgHgU5PXGKgScnnaKmBLDpQMsxMpqUBT2qCFcD3qZQw71DKRYSPjPSpAoxg4qvvakafAqbMq6LJVR2FMJweBVQ3X+1UUl0qj72aagw5kXzIuOaid1YGs1rsHPNMW4JGFquQnnNMMMU1nqkJHIpVLY5NHKHMWWbtmmYFRhqcOaLE3HcUm4ilVDTvLNADPNYdqespaniFakSJaV0UkyucmnIMVbFutKbdaXMh2IVqZC2KieMr05oR8cGk9RlhQakAqJJFp/mqO9TYZIBil3DHWqsk5/hwBUZmxzuoUWFy4xHTNRMqkVUe4OD81RPdbR1zVcjFzFw7QTzUbSBetUTe9eeKie6DdGq+Vicy1LOc8Co2kbb1rPkuWQ53Z9qiFw82QuRVqBm5XLUtyM7dwpm7d71FFas3J4qxHb7BtyTT0QajVj396f9k7rViKDAzirEa8dKlyKsUo7fbxirKJjtVkLzwKdtqXK41EhVSe1P2YHTmngYp4UntU3LURqIf4qsRYFNC+1SKtQ2NDgoYUqqAPegLipFqRgiin7VpNwFG4UitAKilHA60maQ0gHL160/AzUS0HNFgRL8tBIqHBpUUk9aLCuxxagE07y19aUBRSGrjckUb+KcdtNOKBjS3tSZPpTs0Z9qZJE4LcY4pqRgHrUppuKQaMcBimsoopDQMimTcpFZV1A2citdqibbjoKCTFW3bOcVZSM46VbKrmlVQOlFihlvFhsmrYbAqLn0o596LBYe3NN2nFN3GkLMaBinjvUbOPxpxVmpvl0CIST2NN2s3erDIo9qQECqEyNYytO2e1BbnigsaBHDoV7U7dVYZ7U4Sbfvc16ziefzWLIXd/FUMqMvPak+0AYpWuTj7uRSUZIfMmRcHrmmNbhjw5zTwys2duKkVGYZHFXexO5SaOSNv8AA0iFyeDzV1oHb/8AVSJZtu+bI/Cr9orak8jK+2QgZ5pVjfONpNX1sGK5XOamhtJA2CufwqHURapszArK3IINPBIPeto2WV5WlWz2j7vP0rP2yLVJmOFZuxp4hkbG1TzWvHajOStW441X+GpdbsUqRgCzuG42Gnrp9xjPlV0caLkVYRE9KzeIkV7FHKjT5ycCM5qT+y7jbuwK6cQrTvJ46Ck8Sw9gjkHikjbaykN9KVc966h4MnJFQvaoedgz9KpV/IXsTnhjGaFUmttrOMD7g/KoTaKDxkVSrIn2TMsxL14BppRlb72R9avz2vHGDVb7LL2xVxmmJxIgKVeG6c1LHayg881J5IH3hTckCiKhA9qV8notOCKKC2KzLIVU9SuDUyjilXn1qQBicBPxpNgN2nbw1TwBeMqD700Rv9KNknapbuOxcBT2FIQvtVRFk3c9KnXpzU2KQ8yqB90UnmKRkCm7VpdyIuKBkMk/pULzepNWiYyOlBhjccgU9ES9TOkuGI4INRNIWHTFX3sY2ztyKammH/nocVopRIalczJN2D1qF0mPO0kVvLpKt/y0YfSpk00KMbs/hT9tFC9mzlJFI++pFM8nzDhW596619Ijl5ywqL+wlVty9feqWIiT7FnL/wBlXDfMCCalghvrdwu049a6yOydSBtFTCyDDlM1LxL2Y/YIybB3KgyGrpAIq6lgg/5Z4qRbJPSud1EbKLSMzY2PlBp8KP3Fa6WqAYpwto80vaIrlZnBDjoahlj9VraWFBT/AC4wPuip5w5DCSPoAKsrGdvAzV9oImPAAPtRsVRxRzXDkKA3LxyKkVmqZhnqKaVAouFiI7qifPfpViQhR0qjdT/KQuM1SVyWNlx2JqsRv45o8xj15pyFv7vBrRKxLdxphHY0qYTvmpCrEc1E67BmgRZibNTYB9qoK749KlhkZmwrZNKw0ycpg4zUyimCN25Jp6xns1SyhWfaPWlSRjSeU/1pyoV7VIDw7U9GNNVaeFqS0TLIR3pwkzVYhqMletKwXLX3qjZBmmxSKe+Kk3KT1pbMpETFVqB2NWpFXFQsq+lUmJlZ5CFqpNdMrYrQfGOgqlcRZbPFaRtczZTlu5s/LHmoGuJiMmM/nVshhlelN2qPf61qrdiHczytzITt+76ZpfLuFUZ5A960F6HCimbWz0NPnJ5SgquWyWbHvWha+WuAMZqC7O1MEECn2MGV3KevenJ3QR0Zf28cUqEhqfBCwHOWqwqDsBWDZqKjZHNS5FNSOpVj461DZaQzdzTwSaUQ89KlWFfXFTcaGIF71IMU4Qr70FQKm9yhygU7PNRbjShjSsIlpRUIJ9adk0hkmaWow3tTg/tQMdS5phakPNAD91KDUQzS7iOtKwXJc0oxUIbj1pQTSHckZsdKaW7k012CqWY4FZtxdb2IU/LQFzT3D1pQ1ZMEzmQLnj0q2GbIFAi5S1DGxx608MaYDjSUhJprE0mA8mmE00sO/FM8xfWkO449aTAoFBZc9aBBtHpRgDtTTMoPrSGagaY6mmmGX2qItIx9KAvqTnFJn3qMKx704QqxDNyR0oHceW4ppyRTvLb60ojbvQMhZaaU4qcrijGRTuBX28UgFWCq/Wm7RRcLHngDUMm4dMGnrG7dBmnGKT+IGvZujzLFUqQeRTl54qcR98Zp8agkDHFPmQlHUSGBCMhqkwY26ZFTxxKTVmGBTmsJVDVQ0II2TGSKsRyRtjpUos4+/NOW0jVsqBWPMjRJj4yuOgqzEgPYVAkYU9RU6Hb3rNlotRxp0xUgto29qrfaFXqakS4XGc/nWdmXdEptF9Mj6U02y+lPF2uOSKd9pjPNK0g0Ifs+OlHlkVP9piz1pPORulHvBoMAxTqN4NIXFLUBGWmlRSl80xm96tJiuJ5a4qGSHripC1RO5z14qkJtFeSOmCOp2yaZV3IGbR9KDErdwaftz2pyxt2GKdwGC3BFH2bHYGrEcbinHerdKLsCusIH8NO2BT61OTxyKTygRnNK4ERHFIBUpQikZWxxRcCHnuBikansrU3Y1UMRUyeDT/s+eppoVhzipEPHWkIjNn75qVINtPB44NIWde+aV2A9Ux2FOVcdqajsR2p689algh4eNcCpUKEjpUQRc8injYBSZaJht7U4R571ACM1IjqDipsUmSiNR70u0Cm7x60hkwakB5FHTtURmFIZs9DTsxXJS9MaT2pgbPejOO9OwCh2pWc1GzjGd1RNJn+KnYVyfdTWkAHLVX845xxUU7bgev4U+UTkTS3cKcbgaZ9tj9ayZPvGgc+laqmjPnZaubzLlQTVWSdWI+U5pGwBnIFRGdQ2Mg/SrjHyIciUPk/dOKeJ8DGw5qsbgelNW8y2MYHqafI+wlIvrMOpWkM47JVcSbhlWFAkHQEfnS5R8xJNKccL17U+1lWNenNM3ovcZo8+MMBwTQ0O5ejnVh1OKmRueKzfOx0Wk+2sOdpA+lTyD5kbSuKerLWVDfKx54+tWkuUI4IrNwZSkmXgVNI59Kpm45wOlO89fWp5WVcnLNTJZsLURuFqCaYYJNUoibJFlVmOKlVsDrVASJjPSl+1oowMk1XKxKVi60jdjmgSOR2qgtyxz8tOE7febGPrS5RcxZdnC9ahLM3WmrcM3SPIp5LyD7oFFrBcZItV2I3cip3jkHV+tCW7MO1WmJkcTJ0zUoUk0qWwXk4JpRIY2+7mlfsNDZLYyKVK5qS3hMQCqOlLHcsxwqnrzVhRznIFS2ylYkjR8U9YmJ60itjvT0k55rNtlEiJx1p6x4Oaj3jsKeHPeobZZIDThUYenK1IB+4CmMc07I9aKQDCKUCnAUFT6UwEFG4CkwacI80gE3ClDDHSjyzR5ZoKDdS7hRsNNdWVSaQDtwxULyruAORSAkiqs7/NycUwLxlXbxTBOaoiTJ2ipGXA5NKwDL64LOV5x9aqjJqWaL+IZ6d6bGRjFAJj48jBrQt3VgO5HWs6MHf1zV61Tb85pAWWdVUmoY5pHfpgfSnMV5pkr7EypFAE0k2xc1XmvF6LVS4ud3B/SqjSZ5zikBf89mGKVASaq27DOSavRqvDU0BJ261G1OJ9BTM00IXFLimg04E0FIUdacOtIKXIqWHUcNtL5gFR96cAp60DWo8yCkMnHTNNwuacMUgGsxPbFABNPo4oAZt96NvvQcUlMZxsPAA4FTAK3BxUAAzzUqvGO/Neg0caJViT0FSpDHx8oqDzlxwKb579qmzY7o0Fhjx0FKY1VeMVni6l9qPOkJ61PIx86LFxL5eBnNMimZ+lV2BbqTT4/lq+VJE82pZ3d6Xe30qEHvTgeamxQyXzCck/lTVZ/U1OOaUR7jmncTRGJJO2aUO+e9WI4OlTJbjOaLoLFdGb0qRZGHarSwgU4Qr6c1HMirFYTydlNJ5jfxZq55Qo8kH0pXQ7Mq/Ofuk0q7+/NWxEPWl8sUXFYrbSRSBfWrW0AU0hfUUXCxGsakelOEKg5pc46UvmY7UBoJsHtT1CgdKTzBjnikLDtRqPQexUU0lc0w5oosK47aD3pcL0popGPpQA4qMUhGKYGbNBO71oC47aD6YpCtC7V9qlVlxQBAYiaa1u5xVsMvpRuz2oux6FbY6jpTgP9mrHP92l2jrilcLFUg54XFCiTOR0qZge1Ap3FYYWfH3aRd569alBpwbHWlcY1UbFSLHx1pBIKk85aV2NWE2hRTc80NIp/iFQvIgPWhIGyRlyetNK01ZE9aXehP3hVEjSD61GzPg81KWGeooyp70Ayo7SetN3NjvVptvtUZi9xV3JsVHeb+Emm+ZIfvVdWH1NDWqkdafMhWZQZSelQsxU7WHNaL2hxwapywMCe9VGSJaZTkQScVGLNM8datFWXqvFAkxzitVJ9CLXKr25XgUww842nNXS4J75+lDMFGWBpqbJcUUPIbBwxFM8qTP36u9f4WNNVQx5jIHvVKZLiVN8irt8zNSJKEIY9fpVgxJn/UjPrilihXdygo5lYXKxgvIu+6l+1KR3FSTW7fe4xUEnygcfpUrlexXvIY8hfO1c1JG1wqj5dooWQEYEfb0ppG05x+tV5CJ1nmUgdSelSxtcEfM4quq7h97FO8xU4DH61Dj5FJlsM2RkmnHdjtVAXEm75ZDj6VMLg4+bNJwZXOh0rENggYpT8wG3bmlzGwywo3AfdUAVIhoWTcO4+tSfJH80mcVJCueTT5URhtzSbK5dBkd4m7jhe3FWFuoz34qotvHtID5NRNGVkCswC0cqY+Zo0VuLdj1BNTRyRuPlOKpRwptqxEijjFZySNE2WRGp70vlIBUagA8tTmfb05qRoRo+cqKcIz1NKJEA+bil3xnvRqHUOe9Cgg1G8qqTQLiP+8KVh3RPuI7VIjZHIxVU3EX94Un2yNe+RU8j7D5kXwaU1ni9U9M0+O7V228j61Ps2PmRepVNVhMp4DZqRZBjrU8rHdFpWyKdu9qq+b6UvmkijlY7lncKDIoqmXZvpQmd3NPlAt+aDSh6r71FKJBSsO5Pupsh+WozKO1RSSMfWlYLjGkKk5qowaSWrD72B4ojXYc96LBckihVRwoqVY1YDdjNM832pDLgUWC5LLArxkCsuWJkyB+dXkkbkZOKY6qwxRYVytbLtTc3WrsUn7vNR7BtApNrLxSsO5J5y55U1SvbjPCdKskgKarGHc3NFgKeGY9zUsVqzctxVyGALzjNWNoosFylHDtNXogAvPJoEY709QBQAHbTSq+lO+X1FLlexpDIwtLg0/ijIouFxgB9KCKcaQ0gG8+lIWIp5zTGWgpbCbzR5hoIAFMAOc0wRKHNBLUgpSDSBiEH1pMH+9Tgpxml2mgLHH7G9qXyz6UglWniQGvSs0cSaYzyT6flThAw6Z/OniSnCQUrsdkM8hvSlWE+hqRZR/eqQSL/AHhU3Y0kQiI+9KIwD3qwGBHUUv5UrsEkRqg96eEX0NLtJpdrYpXKFWNRUqgA8VD8+OaXL9s0gLSnFSKwqhulpC0nvScQUjT3CnBhWWGk9TTvMkXkMaOUfMaXmUeYKzPOZuppfNbNHILnNLdSGTis7zX/ALxpPOc9s0cgcxfLjnmoy3Oaq72pwZvenyibJ91G5e9Q7mo+bNOwXJSu4daQRf7RpFagv70DHjfj5W/OmsJSeoIpQxxwKBJ7UAJmQDkYpC3HfNPySKacnrQAqyD+KniSMHrTNgx94Unlj1FGgE25GPanDHaoBGPWpUCg9aloLjiSO1AkYHlSKcGUd6N6mkMBMRR5xPamPIo/hqIXC/3afKF2Wd3saa249DioDcH+7Tftf+yfyo5WLmJWSTH3qayyY6momu37JxTRdOf4SKqzFdEjFwOc0wyyL05oMzHqKiMsmfu07CbJTI7feAFN2Mfumo97dcYpfNbbxyadhEscch6mpPKb1qhLc3Cn5QffFRtfTdAr/lVKEmTzovupHU1FJKyHqcVTW4mk6Kw+tOKzP94jFHJbcXP2LC3Gehp3nNn71Vlhkx1Apy28nUsB9DTtEFJlrz29acbplAzUSxepJp5QVm7F6jhek+mPemvcBv4R+dNMKkUfZ0PrRoFmNkZW5wKYPL7LipREoGAKRofrQmKw393jtQu09hSiJf7uaUKAelO4CtGpHAxUD2xY8kmrQFO20uZorlTKQiZCO49zTmjJ+7Vkpmo2ibPFVzEuJBIj7etQhmH3o8j1qw8cm771L5Mm3pmqTViGisX5xt60wwvIeVwPerBiPoRTTI8fAUn61afYn1I2tpMfKRUJgmBIOMe1WluJCf8AV5/GhpuCPL5ppyE+VlPyWHZqckG443EGpfMkPHl00LMz/KCvuaq7I0RLDHMhCsoI9TVgQuT90AUyNJsfM4qcBsD5zWMmbRRKsLbetQOjAkM2RUhZsdSabv45qFcsrtHJHICG+U+/SnmHzBuZiac+1j1NRlRjALVdyCaNnTjcMCnec3qDVQW245Z2J9jTngcDhmp2XcFJkk00v8G3j1qI3Ex78+g6VE6Sjpz9aWKO4/ufnVcsbC5ncsGdivJwcUJdOq+tQ/Z52bJUmnNbzuMbQo96LRC8ge7JJXbk1GZZM9AB71agsGA5yTUp04Nz0P1qeeCGoTZnOzHA3AeuKs20Jb7z8dqtJpiH7351agsUj6MaiVaFtCo0pXKDQuvRjUqbgB+7OfWtH7OuakWJQKxdZGqplCJ2zjbgVajztqfy/rRtrN1Ey1CwwbvSnLTsUuKjnZVhuTQzNTwBS4o5x2K5B9acvQVIRxSU+a4rCDrS9qad3YUbXoAU0mCelOCnFOCkGgCPY1BjqQg09RRcCDbilxU5XNJtpXAYinvSlQetONIelADCqUfIKGx+NMNOwEgK0FlFRbT6UoVqLIBzMCOKbSgYopAMambmqU0xloAQF/WnorY5NM2v2oIkzQBKPl4zS7hUPz4pPmFKwyctQScdagDGlLfLUspMY8pzzUke5selRBR1an+Zt6VNxlpFAHNK449qq7z604ytjrQBaTkUGoRcKFxS/aE9aGNbHDDg9aUNijbSFTXuHk3JkYYqReaqAGnhmHeocBqp3LYUU5Y+elQJKcVIJvzrNxZqpImCY9aegYVEJTxTxMf7tRZlponGaduqDzj/AHad5m4VNirkpkApDKo61FuHcU04NCRPMTmZaTzxmqzIvvTGTjhjVKKJcmW/tCGnedHVDaf7xo57Gq5EHOy95iNSjb61RDN0zRvcd6PZi5zRGPrTtwrODyf3iKd50q980uRjU0aGVz2pdwxWb9pfvjpSLOW+8aPZsftEaW4eoo8xcVRVtx65qXdx0pcoKRZBGOtN5qEP7U/PqaTQ73JVc4xijtTEZc4zUm5cUhpgKCx9KdkFcikz7UFXI239hxQGYdRUyHPWpY4TIaTaQrXKxc4pNxrWt9PX7zYpl7aBV3IowPSs/axuX7OVrmahJ74qRRzSEqpweKNy+lWQSYFLtT0FIvSlNILjCvPFNEbZ4xQ5YEYpfO9qeoiN42x3FV3ikJ4k/SrvmZFH0Aqk2DSM3ypg3+sP5VKsUh48yrLoT0qPy3qua5FhjgquM1D5mDt71MY3pDGSeVx700wdyE9aVcDvUjQZFNNuccMRVXRNmIQCODg0w5Uj5iaXyHH8VHlleC1GgmPzTlxjr+tMWPP8R/OpRDn1pOw0mIobqDUwIxyRULxkdDSCP1YUrId2iwHT+8KAUPQiqoip6Q88kmlyoakyfj+8PzpSV9RUBhXFIYl96XKh8zJS0Y/jH500yR9nqEwDqM03YfQU1FEtstIw/vA04N9Kz2T5uDxToht5BP51Xs0HtC6z4qNpQKiLqf4jSb4+MuKXIDmyQyAnOKPNb0NN3Q/3xSCeFerZFPl8hc3mK0jEdKryeYxwBU73EB+6SfwpA6dd/wCBFOzXQTs+pB5MzetHkTD3+pq/G64+8KkLI3cUnUa6D5EZ37wH50BHrSHd/DnFaWFNJ5Uefu0vaj9mZ3+kY4V6er3AH3R+NaaAdgKftBqXW8ilS8zLQ3Dn/AVOIJ2FXggpwWodXsWqXdlJLabPzAD8ak8jirYUjvQVqXVbY1TSKcdv8+7c30qwI1pzcUwyhfeldsdkh3lr6D8qayqOwpBOp7H8qcGU9RTVwdug3cgpybW5xQJIfb8qUSJTJHjpSjrTVdD6inZB6c1DRVx4607dTFNOHTNTylcw4NzUgk9qhUZbripRGP7xpOI7jt+e1ITSiMf3qeFGKmyGmR55ppJqwI/YUCP2osguVw2KXfzVnyR3xR5K54o0DUgGWHSnKtTeXgcEUbDQBHtpQtP2/SnAUgI9lKI6f+VGaLj0GbB60u0UpNHGKLjsNOKOKWk3UgEwKCtL36UfhRcBuxaawA7VKTx0pvFFxEZFJj0qUAUEClcLERSmmM1NSU7hYh8tqUR+vWpM0daLgN20m2nU0nmkMQqtRyMoGKWV8A461UYSEmi4Cu49eaZvz70oT1pwVRyRUjTsNGfelqXqOBTSjE0WC43caTcTUixE9af5eBQBDjNLsNO24NNLYNAHPm0bPQ4pptW75rTDj0pdy+gr0fayOT2cTL+xv2qN7d1PIrZG304o2oe1NV5C9lExfLYdacsRPetYwxntSfZ4+wNV7YXsjM8ph/FSiNh/FWl9nTuKRoI/Sl7Ufsyoo461OqZoECdckU8Kq4wxqHK40hVhBHQ077GD60qMR71Ks5HValtlWRELNc96etmvpUyzrjJp4mXGaV5DtEg+xR+lL9hh/u1N5w6YNPDA0nKQ+WJUOnRHpmmHSkzkMavg+9G/mjnl3BwiZ39mgH73H1obTMjg/rWgZBSGQU1ORPJEyjpMmOJKT+y5h0YGtXzD60CX/aq/azJ9nAyfsF0v3cUxoLxeNua1JJ2HTBqMSP13VSqSJ5ImdtulP3D+FL5k+fmUj8KvtI+O35UgLMPX8KfP3QctupSDyDnbmlEkrdEq2ynHPFRpu3fLS5g5fMYDcdl/Oml7gnlKtASfWnbW49fSp5khqLYlirFsydu1a9uF7LgVTt9qjnGasG4RV+XFclSTkzpgrItPNgYFQSSEjk1X+0L1Jpks3HGKhF3I3jTeflzQoUfw03zRuqaNlZucYrZT0MuXUa2AOKhZ+eRVtlHamFFPJFXGaZMoMpuy5pODVsRqx4UGneQv90VXOhcjZSGAeppwzjgmrPlr/dFAjUfwinzC5SFc4ozVnavpSiMN0XJ+lLmDlKh9qUAY5q28Rj+9GV+oph2ego5gcbFYqp9qAi1ZxGR2prLGOlO4mVZFUVGVU8lc1YbmmkDvVpkEWAOQoFNMxHRcVI+z3FQmmtRN2BpSe1A+YZNNz707ty1VYm4pxtxTGOPu08AHnNIwGOFJoB6gjnozAVICMdaiWNmJyCvpUgibGAeaNBq4Ky9zTj5ee1NW3kLYz+FWfsoVAScGs5SinuWk30Ku1c/dzS+XH0wRU2wClVVFPmDlIDBGQetJ9jhI5Bq2qgnrinGP3pe0fcORPoUTZQnsfzpBYx88nFXPL5zg07bxxT9o+4vZrsZzWaA9SKQW8YwDIR+FaDq/8OD9ajMcnX+Qpqo+4uRdiqIQo4ZiPpTgvPUipSsv90ioyrE/ewPpScvMFGxLDgv96rDDaN3GKrphe+amSQEba55vU3itBElBOOakD8UhUYyKjzzSumOzRYDDFBf0qEHnpTxQ0CZJ5jelG400Y96cBSsykxDSbQe1PC0/aKV2g0IdtG3tUpWjbT5mFkQ+UKURKKlxS4Bp8zFyogELZyCKlRMdqkGKcCKOaQcqI9h9MU4Kwp460vPpS5mOyGKvNSgDH3jSAGnYNJtjshylB3p29feoqKm47EwkT3pwlX3qAU4daTYWJfNP92k8xvSkGKepT1pXGIGY9jTtshPSnqygdadvX+9RcqyGBH70FfrUgdP7woLrSuFkRbGo2Gn+YuKYZKAshCuacFx1pBKKQy0WFcUhcU3imNJk03dmmkImDL0pGx61Duo3UWAlptM38Um+gCQtimPlj97FMLUbqAJBjFB6VFuo3nFAEmaRm4qPdkUhpDsOLUmeajpGOKGIV+aYT6UhNJnBoAlj245HND7D1FRiloAcNvbijK5qFnGeKaXosBY8wdKQyAVXBNKxoGPaTJpmfWkAp1ICsIlPGKXyRQqbf4jUit7V1Nsz5SPyfenCL3qZce1KBS5mFkQ+X9DRtI7VKWApRyKOYXKQFTjpTSrf3TVrbS7afMHKUJFkY/LxUYik9DWoFHtS7Vo9oLkM5Uf+6akEZNXdgo2gego5w5SoITS+U46Vawo7ik3Rj+IUczDlRWw6kcYpTJt/hNTNJH7Gq8s3X5MCne4rAJi3QU9XbuKqrIF/gNONwv8AdP50xFgsTSfrUH2pf7ho+1R91YUAStjtSDk1H9qj/umpEnjP8NMQeW2aNnvUiyp6UeZF3zn6UczCxHtX609cY4FOHlu2FOD71IsS+tK4JEWPanDHoKl8sZ6inBFA7UnIdiHKgdKpu7Bzg1pFV9Kgkt1Y5qW7jKYmcA80hkbvVsWqj3pZIV8sgjmlyoq5SDFqC5HrTgvXbUbMCfek4hcXzOaljl4qFIyzgdqneFUjzuqSh4uNtOE+7PNU8rSg+lFrBcuxzYqUThj1xWeM9jzT6QFwuM0A1TEjKcU8S5PWmm0Fkb2m2kUiCRvmz2rTjjhj4VFH4ViaVd+UfKfoeQavPc9sjFZTbbNI2SJ7t4nXay7hWHeIsL8fMP5VbnuBVC6uFc9RV0m0yaiTREHB/hpxXIyKTAwCvSgA9q6bnPYaUbNHlk0/DU9VbHYU7hYhMPFNMCn7yirBSXr5gqNopOuc/jRzMOVES26Z+UUGBR1WnlXQelG9qOZi5UR+TGflIxS+SF/5acdqdzQckdqfMw5RgXB+/kUvGeOtG2g/KQaTkCiXbSNduWHNOuwpUc4NVEuttJJKHzzzXM73ub9BpOCeeKbuzSBs8GnfL2610KRi4hls8EU4FvWmrg+5qUIQM4pc6BRYAmj60Dg0jGjmKsxSwXpzSGXHO2o3245Yiq8hGflkYmrjFMylNome4YngcVGWZv8AClxLt+6TSrHL1OAPTvQ4oFJ9hFTdT2jAHBo2sBxmomEme9S1ctMUuQOtAk6dKb5bEc0q27HvTUIpEucr7FmMjblqdvjBwTVdLeT+9UnkN3waXu9yk5diXzo1H3hSG6hHc1D9lLH0o+xH1qkodWS3PoiYXkHv+VK1/GB8qE/WoBZtnrinCyP96i1MOaoDX0h4VVFN+0TNxuP4VPHZhe+6rUcKf3RUucFsgUKj3Zn+ZL/tUvmOOrGtPy4/7opRFH/dFT7VdivZPuUEmGOjGnCZeymtBYlx0pDGgPal7SPYvkl3KS3HTCt+VTLIxFPfYKYSKV0+grNdRQze9ODGmq2aVunFSUh4alFVR5m7luKnVj0wc0SQ0ySlGaaGPpijeKkY4U4UzdxmmGUbuOaB3JuaWmCRfWgtUgPzSE1EX2rk9KQSbulVYLku7FJuqMtxTSaLE3JS/FNLUyg59DRYdx26mNLgUjcdqhdvQZq4xE5WHfaPm5qUSbhu5xVWKMvKF28k1pz27i2wqgntROydhQuyvuozVF5pVYqQAR2xU0Ejv/DgetJwaVwU03YsUnSmlsUwscdKgsl8wL9aRpCwxVd3H40nm+gp8ouZFhTQWqp5r0qsc0uUOZFgnioXekJJpCKdguIJMdacGWmbRRtpWC7Jt3FNdj68VGFb61PHazsm5YmI9cUWQK5XFLgmrAtpc4MbCpUtCp3SHj0qbpFK5V2kLnHFAqe6ZVG1Fqn5jZwRilcuxZWPchPOe1RNHMDjH60+CTjb3oO/J60rhZFL8TR83941CJKCzV22OW5N83945o/ef3zUQkPvShz607Bclwx70oMi9GFR7/rSqxPTJpDJMy/3sUfvP7361Gc96TcKQEm2T+9+tGJP7x/Ombvem7+e9Owrk483H3m/OgrIeSxP41D5jf3qXzXx607BceY2pQpFR73PrShjnnNIB+0+lBTNG7A70oZvUUgG7D7Uhi9hTyze1IWPpTAjMPsKQwjvTjJSeYKdhXAQx1IsUWOtRrJ7UpZD1GKLBcmSONf/ANdQu2GJGMVG45+UmkPTFJodxxfP1qWK6ZcAnNQRx889KmeGPja3NKw0y5BOJCVI5qbK+tZYO0ipFunB+ZaTQXL+Pelzio1dfL39BionuVzxzU2AnZ8DNRqzO23GaiEm7irlqih9wqZSNFG7KyWwJYMSDVS8tvKZdpzmt9wjL6GsjU08uUN2Pas1IbjoVYeODwe1LcNmOmbmYjjApXAKnnntVCKwLUAMD1p4znGMVOvlhfU1pGNyHKxAGbPWnhqDsZ+ODQFHehwC44tuFPt1G75jxUeVHajfgcVDRSZfD7cYPSklufRqzXnIqF5mNTylcxotdHBqBZC7jnHNVUbJ5OKmVcVcIESnY2VjURque1BjHvVJbk4A708XTVraxmncsH5Ry1M+YnliBUTXG7hhShlx1/CgZMgBOBJz6GptpA+9VWM7QWB5NRtcMDjOaaTZMpKJd49QaaUBqkZz6UnnsOlV7Nke1iXNlN8s55NVfOb3pVmbPenyMPaoslAKrzZLBQDiplSQ4yMUhHFZSaRqrlaSMgZzUak4qw3TFQ4waSVx3sKmTmpVUE1CrYPBxTgxzTaaQk7suQqualm+7xVWOXatL9orB3NkKcimM56UjSd6YWFUkxNjuD96nqIx0UCoc0BjmtU3YydiznNFQhuc0/zKm4DyD6UoXPahXJ7UpYehp3YAEHtTwoxTNwPrVgCLbxnNS3bcqKuRhMc0u01KqDtzUwhTbknNRzF8rK2MUUjZDEUbuaZItKM0q471OrION2BQwsQHd/dP5UnzZ75q150PTeSaC0cg5FK5Vitk0ZIqVxGoqIMuadxWYGQ+tRtM277pNW4PJY7dvPqaJY1UkgUKcewcsu5TLE/wkfWlXd6VYRVY+lTeSnqKtzQuUrJ9KdxU4jUGkYL3xUXGkQZwaXzP9mpCF7YqNvwoAZJNtX7tVfOO7rUjOu45qKUru+UZpDJRKzLtBoVWBzupsCjHvU2R3oAFLZ61I0p6VEW54FOjiklI2/nVWJuK7blpFbmpzaFMFnGO9QM0asQvSpuirMXcMmlVl71EXX+EUAkkcYp8wWLIZKemG6CoIl3HrxU3miM7RUtjSJlt9/LDinw2tsZCCoJqJbwqDnmo47n584x61F2WkjQFvBGQyqAaZcS7RzjA7VVa4Zjz0qF5FOeaVr7lWRFdpHJIXUYJ60igBcL0pHZT3pm8KPvVfM7WI5Ve5I6HAwRSNHt/jqMT++aQuTU3Y7IV0AHqajK4qSNXc4UH3q3aWD3B4kX2qlOy1IcL7GeF5pwFXLrT7q2OJIzjsRyKhghMsqxr1Jp8yJ5WiGl21p3OliHGZOPenR2sMahuCfep50WoMz7aJJJQrdK2lt4GjCsigY9KpgRRsWBUepqvNqLL8sZH1qHJsqKsakcVpbn5EAJ7mpUmTcV3DisEXLySAyMMDoBVqOYYJz1qWi7ouTSqJDhs1SuXZ846U1pV+tQyyZoQMa68ckVDjA5pSfemsapEocuM5qXevrVcH3p2D60xmMuRT0fB5qfYuKTy1A6V12ObmE3KfajimOhx8tMDYOKm7RVkyxVnT1UzfN0qkrHvVm2lVTnvSlK6CMbM0LyGNoztwD7VmMpU9Kstc+pqvLMrHqKiEmippMYRSYNKsgB4Gam3f7NbqVzBxIKUCpCATTl2gVdySNTipVkXHNJhT/EPyo8sH+IUh6jjLH3o3w+lILdT3p32YetHuh7wwtH70b0x0qT7MP71NaDA60XiJ840GKlzF7VG0TAdqbinZdxXl2Jv3Z6YpNqn0qLbSc07LuLmfYl2DPSnBB6GoRn1NKC3940+UXOS7R/dpjcdqTLZ6mkOSKXKHOPjXc/GM1aW1d/vMoqrbMEOelWvtaiuec2nodMYq2oy9hkhTCvuX0qgSymrU84eoflNVF3WomrPQRJNpBq3HehVC9KpOuTSlRipcLlczRoi8U/xUyaRZl2npms0xkd6aS696h02HtO5oSqGXGQAOntVRxg1F5kvvSGSTuKahIHNEwIK0mfao0bPUVMOa6aUdNTmqvXQZtzz3oGelShfSneW1XZGd5EDjPeoir7qtMnrTCrZpNJlKTRWdJGPzUCNj2qyDj71P/d7dzEAe/ao5UVzyKoh9amUfKBWBqnjbwvp4nM2rQM0HDJG25yfYDrWroOsaVrds1xpd9DdIpw/lsCVPuO1KNSF+VMUoyauy3R+hqRlxUU7xwwyTSuEjRSzsegA5JrRpMlSaHZoBryrxN8XYLO9tG0jTp76wLDz5Qu1vXAB7YHWuzsvHHhq48MrrkmoQQJ5IkaFpVMiEjOzA6n6Vgq1JuyZqlM6bPFNrG0TxV4d1maGDTdYtLiaVN6xI/zYAyRj1HpW4Yz1FaQqLoTKPNuMoA5plxc2tnbtcXdxHbxKcM8rhVGenJqLRNV0nWrdrjSdQgvI1IDGNs4znr+R/KtfaR2MHTZaxTk4INSeWv8AeprLtPWplPQuFPUsQyju1EuM5FVd2081kar4r0DSxP8AbdXtY2gx5kfmAuM9Bt6k1xSaW52o2mBqFqxLbxp4XvJLSK21q1lkuyohRSckkZAP904zwcHg1vL865AzWlOokRONyPFKaSWSOOdIGkjErglULDJA64FI0iqdrMoOM8ntWvNzGXLyi5pM1T0/VNM1CR0sb63umj++IpA23kjnHuDV0ywrIImZQ5BYKTyQOpx6U+WL1BVGAagtXBeJPihpOmam1lZ6fcaiItxnkjcKoUAHKddw5xngcda6rQdf0XW7Nbmxv4GG1TIhkAaMn+Ej1zxWcZwbsmNtmoGPalBrm9I8a+HNS1GWztbtgYkLmWRNkZAYqcMfcVF428daH4WMKXchnmllVDFEcsi4Ulj7YYH3rXnhbcz96+x1W6noy965R/HnhOO3triTV4lS5YiMAFj1IBIGdoOOM1vafe2moWcd5YzpPBJnbIvQ4ODUtweiZScr6mqApSmbsVXEp/Cgygk8gYrFXN3axZUjPWpQeeK5DVPHfhfS/tCz6tA01uSrxRnc2cdOOO2PrXm158ZtZuLtbrT7WwtrKPJaG4f55VzgHnn8qwq1oRerHDY+gI5F2YNL5g2kVxWh+NdN1Dwo3iK6kSwtoywl8x87MH88n0xmo/B/jrSfE4kFk0sUqu+2KUfMyKQN/HQHPQ89aE13Ludg7ZJNMDYbrVF7+3WdIJLiJJnGUjZwGYDuB1NThsmtkyJblsNSlietcd448c6T4VhMd07PePCZIolGR3ALegyD+Veb+G/jhetq4i1qziktX2qTCoXZ6sO5+hrOdeCdgSPdS53cVLFcKriJmG8gsF7kDv8ArXlPiL4z+H7FQukRSajKVBBIKKCWxjkZ968Tl8Za7B4n/twa7cG+k3Mw3ghVbqo7cemKynXUSkfYM0mX5/AUxyQoxXknhH4uafLoIk8QSMupKuR5cWBPxxgdjnrWbqPxvkjuJ1tdGV41dRGzkgsCOf1zj8KPbw7jue3wSMjAnk1rwRiS38xgTmuE+Hvi+z8UaUb23heMxsI5BIRy2M8AHgfWn+JPif4f0O5t7J51mZmAfyjny1yQc++R0pymkr3KT0O18lFyAearSq6MTzivMbb44eFri9vI2jvl2HNsoh5mAABHXg7s/his+f4zLL4uit7ezKaGjeXcXEo2tk9G56YPGOcjmkq0e4aHrZkPvTHZmrh/GvxG0Pw5p8c29rq4mQNDDHx1GQWz0H681ieHvjR4d1C1H22K5tLgJkgJuV29FPX8619tBOzZlK9j1FSwPNEj+oryOX4tlvE0NqsVtDphkCvNJksU/ve361xmv/FvXNWt7q1s2axDXYeGSP74jXoo/LJNZvFU7aBG59FfL1xRFtLYrw7wZ8abyW5kh8RWqmIxlbdoVAZ5FHQ+5H6mvZba6huIlnt5kkQ/xIwI+nFXCpGexZoOyrwKYjZbGar+aNpd2AAGST0AqrY+INEvIZJrbUrSRIsl2Eq/KB3Pt7027DSNqJV69asBwo9BWDYa/pF5aNd2epWs0C/ekSQFQfT61z918TfCMN8tnJq6LKRzlThcjIyaiU11Y1ZHdXM4ZCg6mqJBz1rwf4gfFu9t9fgm8P3jtYJGpdHiwGY9Qf0rsfhz8TIfEskiXdslqkEHmST7/kBzjknpn+tRGtG9hNnqUEUUeGbDE+vakumXeAvYVwfjf4maD4as49siXt1Lu8uFGwOATknsM4FP8HfEDRfEltb7Z1t7uYEeQ57jrg96tTTdrgdmJGXkGmNL82TVDUL23s7WW7u7hIYIl3PI5wFFeXeLPjFY2Wptp+iwxXjKM/aJGPlOf7o28+nP1puSW4I9jSRScmnNMgryvwj8TLO+tyNbWKwuDt8pUbeJdxAGMZweRxXfGViOuaUWpbD5jTe4XFR+etZF/drZ2r3U8gSJBlmNcL8UfG50TRrVtNuoHmuXBODuYR4zkAdMnHNEmoq4Xud9qfiDR9P8xb3UraB41DMjvgjPTisvwp418O+Jb1bW3vDBIwYqJhsJCn39etfMuueIZ9Uu5brU7hpZXYbWYkL0HUfyrHm1idv3guDGFBXGAvHpxziuV4iTeiA+lNa+MXgvR/Ec2i7b67a3maK4miUbVK8Hb/eGc/lXf6B4m8I32iXGtQajHJaWw3SNJ8pUdjj37V8TWetTwo8ZlRYGwGLKN5J64brzmtaw1yP+wZrNWkVGuUlKCY4VV3DGO/UHr2p+2Y0fYfhTx74V1yxu7iwuoFSLdvDnaVUfxc9q40/HbRrG/iit7MSWoeRJ23AMTuwhXPUEfzr5xmuWmKTW0m/c+1ih27lXjDRg5weP1rNjuLqa5mmhRVhLkFgOSScAc9OazlUbVh8zWx90+FvHeieIjDbwt5dxLCZvKfHC57+/fFas7WWd8carJnkgV8k/C3xJ/Zvi2CfUlFpFbxldxTnYq8qp75INe3eEfiToWvFofNFrcIGMiyuNqAerZ61dOS6lc91qdvePJOwJY4poLMMdait7iKaBJo3DxuoZWHQj1p3nKDxXQJkN1DIxBUH3qA2jMen51YmuuSqnFVmucDimIY0ew4oDMveoWmYk81G8jE9aYrlppefvUxpgT1qt81IaQXLJk9KbuqAGniqQ7kuaXdUJ60bjTsLmI6SqOheIND1u7urXT7xZZbWQxuv97A6r6j39qv8An6eRc/6ZEBattnO8YjOM8+lbe1RlyCbqazewrA17xv4X0e9itLzUG8ySTYGRCyg/Ue/H1rpIEjnhSaGVXjcBlYcgg01OLEotEaOMfMKedhHAxUn2fj7y1FLDIB8uDT5kx2G+Wuc5pph56U+CGTPIx9TU3llR1H507omzIo0C9BU26kxijBqiQZsnpTMn0p+2lxTuTyjc8UUtFFw5Rj54IJ4pBNL68U/FQSBg2ccUmyoxLCM55LH86bNJKvRs1F5y7MZwaj84/WoTdy2ga4ZjTw6kU3Cn+GnxRxt1B/Om2FhQ4FOMqnjilMMWM5I/GmmFcfK2DS1DQXI7UvFR+U2flbNOWFs/N0pqT7icIskHzYPWnCPIpYU52rVkW/P3sU3UJVJFB4pN3ykYpmxyauSLtfbSw7d/rUNrcpXKTRyjPyniohJg471qSTruKleKhaONiTgHNSpF2Km7vUsaSMu4AkU5I40l+dMqavrPHt2qoUfSnzWFy3M5vunimp05xT7kMXZt2QTUIbH1rRTRm4MkxxSECk8z5elY/izxJYeHNMN7fMD/AHIwwDP64z7VTqpLUz9kzYdkjQs7KqjqScCnIysMg5HtXy/4/wDirqfiNDZLJ9hsHH3IT98Z/iJ69BWr8MPitLoUUWmap/pWnNMW85ixljUjnA7jdzXOsbDms1oN0HY+jCcDrikklWJC8kmxBySxwAK8E+KXj6XVdWWz0HV7qLThBtl2R4Rn4PX+Ic49sGuEbxPrR0k6GL+9msEO5/OYkEqBhRz057H0qKmPjGTSVwjQbR9F+IfiJ4c0e5ntZLo3F1EuRHFzuOOBnt9fauJ0T40CTW/L16yisdOlQmIoSzoR3PqDg14Xc3zOw3RHLYyx7Dpx+dZl3qEcfmNHIA2TsVucD61y/XKsnc1VBWPYrj43a1PrsEttBbJYKAkkPlli5DctnqCfyrY+KXxLt7yN9H0OZ2hIAmlRvv8A+yMfiCehrxXTVRIobpoGSQL8oz93Pt+J6+1Q/bIXYrA21yCG3Dp/nms3iqjTjcr2MTZinSeZrd1eJph5sp5KnGeTkk5rf0DxVrHheOS10q9ZWuY1Tcy5VWBz8qnp6Z75NctNcWsLCOKeZZHKna4HOGOBxyO1UpLyebUSZBuRclTtChCB3x6VhHmTuiuW+h67oHxY8SWusL9vurXU7FnVZSUCFVH3imP6+1SeN/i1d6hLcWelqLfTZIRHJ5kW52zw3Q/hx714lDqQ84R7vndjuk3kkde/SrL3MUZWRp2lQAsqk4LNzg5H16V0e2q8vLcl0Y3uabX0jMWJRk+8SV4IyMbc8g8Y596ztWvpbic3DEENhTtPKgDAyfXAFVZdQ85JN6gIB8pBwY/TIHUd/rSWjRw2z3QHmbgdsjkDJ74Xv9TWSjY1sXtN1S4s5VkhuZoHThGiYhh6kHsa9Dl+J3iq9bTxa6kttDYKiqoGS7KMZf8AvZBryVS8bRgthWTcMjBIrZ0do5n9MNjgZycE59hgU+aUFoyZQO/8bfE/XvEFpDAywW1r0kjUEK5zyWz1A9Mdqg+H/wAQb7wobiGwW2linzvSRM/vMAKQR2Hp0AJriNQtpiXS3nikIXHlIpIPpn86o2VrcRogjV2TG5pM4GeQQP1FP2km+a+olBNH0B4N+NNzJqEdt4njs0hkGBLbqQQe3GTmvVNT8SaLYaXBqt5qUEdlPt8mUNkSZ6Yx1r4lhvJrNxLFMI5FbMRQ/MpBrof7VudR0+2hnvnka3QJFG5ICD0A6Ac1vDFThFqWpDpa3R7D4t+MszB7TSbMW/mMFSWRsyFcnLAdBkAV5DcXz3U7XM1wGlJO4j5t7Huc+9ZMtxA6hZjKrAnc2AamtUWO3UrFuR2ADE5yueSfSuec5T1kactjatJZEka6aSS3jUqIn65PGGGOnAP0rY1/xlql9d5vNevNyr5eIQVRoyB8nynnkCuHvr5BdmNt6LjLRMu0HI4H4U7Tbtlt2HmSrvclckZUfXHtUe9bRhynTRX91a6pBqzXksuoRyiT7RLIzFQOgx1z6k+uKl8Y+MNR1bWX1Z5yoKgKDKdoOMEDHbqcYrkrry5C0kU0sjDIMLA9z6g5xToreCdXhZ/MwuI9r4w3pnuM002la5Lit2dt4R8TzWMFxcaffSW+oToIYxDtAHQlmHQng4471Y8eeMb/AFjVjfw3Btma3FvhHIGM/Mc9ifbFcbptvbQIsEZjadR8zkbcnrwfwqGW1uTL5G8yICdpUkqfr096Payty30F7NXua1rqk1vazpF5Chl8uTOGxnPc8gY9OM0Wt48ENxNGxzKApHICAHORz7D86wLWaPCONsZBOMcEn/639KvWrvKDL5fmqM9D1PfHr1pNtFqJ0GrX1xql4t7qV1J5hUbdi42jAwqgfw8Dr71lan501410139rZm+Zd/zAdOf5VWLgbi0jeauGdQDlF/u8nrmq8Wobiu2IrFywJJyfepvJj5SaG+D2b+Yse3eu0kYIK9enT8q6PwZ418QaJbPY6dqTC3KDdG43BSWySv8AtHJ6Y7VxF09qSGW8RGY5If7wJ647GrtqfsmnLNgh2B3f7RIyMe3+c1fM1qhOJ32q/EXxTdacun/2sTbqpVnjIEjd+WBycdOPXvWEfE3iLIDalOsLkNJmQhiRjaTzyeBXOFliiXdIYm2fJjlQcd+56/hWVq8pknKxysHx8ityWHt6U1zSerFynTS6uzDa2XZQWJ3bmB56+3+AqpYX8csRe6k3sWIBUDcffHf+dZGlXEyRrHJ8jspJaQ8YB6+p4zWj5kcdt8sihcsUYAL0HHr3PWpcbFqKRuW+uTNAmmxbpLNJWka3diI2ZhyTj6D6dqu+G/E9zoU15PpEjw3c8WzeVDJENwLYyDg4GBn1NcjGYY1Es8g81lDOu7OPQcUNenmDYsabsFwcBqNU9GTa52t1rv8AbFwdR1HUJZrkLtQy4O3Hbjvg/Suoi+JPiHSvBr6b9oaW/uZj9nut4Zo0/iBz+nfk15DayW9lcvHLMgDDIXZxu68n0p2q3c9w4ltY5BFz/qzgsT3561UZST0YuUveKdY1LVZ/tF5eT30piWJpCxbgZ6/hVSzmEmnNHLlWRcoNgAJ/2uhI6fSqkUV9DGVguY2ZnBdVkAA9jmoJ57sxsZkA7EqwHH4daEVYspLdCYrJjzsdAepHHP5UadaXF3cyTDba+ScsWOfmzwAD1qluuHdJW2qijaDnk+lb7LIlvEsj+SAuQUjJ47nPr65pTdtgsWtMWS2DIz+Y4+dyoyRwemferMOprBGt5cPNznCu4D4PX6DNYM2pia2X7LEI40kLF89WGeTk81SW4jviGlm8kKQXATgknuc57cfSp5G9wcbncWHiPU45/tNlcvbPEuVMR2lsAgnHQkZPJ9aw7srPP5jSOFLbhtb9D/8AWrMa+aZGWHzAq4UOD0A7Dnn1p0ZmNtutGChmOAzYIz9fxpcrCyLxuJpnDWpSNQCu9hhz2PPXFJbXKxMqqdqr/GTkqOoI981m/abkxyGSOT/aVgR+VRiSAwkF5pM5BwcAE+n0qkirHT3t/LqV7NqV25vpLhiY0J468dewHanw3MjOWk8vEakpsUDAzyD/AD/OsCzlDCJYyU+TCg5O1B3xmiOd7eSVpn38/Oy9G9d3NQ4XZNjWS+a4mQmZChPTAycdfpVA3UizsSw3klfuZIGf8/nSTyJGH1C5hRQygCNMg5pLSd7hRdQosY5/eYBYHOB7g9aErDsrGlaw3kxVtxQbf4ug98ev+NdL4D8Uaj4V1FEN1K9pMrJcIn3ehwRnofSuJFzPM8ttGvlqnLO4ChT2/wA+1Si7aC3xOYJI8gLsbcT6N9PamnJPQlo73xN8R9W1m0bTo7xorFPlfYdrS9c7yOufSuN/tKJcCORVQ8Nx1/GsR/MbzP8ASIsNIzFH4G0nrnvU1ncxorRiSKTA6q3QfXpmrk23dspRN0BDBILZmiVuGRWOPr1zUWpzTX0vmzS77o7QDngDAAz68CsW4mmAYbgwySHU54/rUMDMzoTcjf3+XoPUH1qLMLGukjcRzOSp4O5enrikW4WzQ28cYy2T8rYyf8KqtNZxglS8jP1z/AAOT7VVubu3ZS6TYwNoYjt6Y/GmkK1y5dyfa52lkmOCBg8kAD0zXTeF/EK6Nqljf+XMWslKose1Q+epJPfn3rhreUSSbI2AJwST1Pt7VowywyEIzYVfvAsTmqTcdgZ3Pjj4l6p4ojCkta2uceRG5CcH+I9Txjr6VyS3CK5lg2oP4cnOajC20YYw/KGJJwe9VWVZsrAD5w+9gYU/4UN3d2JI7LwTqVgurr/akMMrRxf6M7YRUYchmI6gfnXpkfxGs9F0KcWRN9eSJ5qZfcgY9c9yfb/Gvn63LSStCynp8xP8I71qMY/tCsVj2RgEnJAxx1/Kn7SUVoNxOu8U/ErxFr+nG11COKK3eRZUhWPCsFHRu+CTXI674gub2WGRrQWy7AqxxkluMZ69M0XH+nWyohysmGALY2r14/yajgsYreSSeVy4RMBWHK5zyCT7UuZy3KSK9/uureGASBH3FyD1AHr+P8qztRFvLB8iiLkBWySTzS3+obnyYUdcFS+75semKoxzNIS0kKjPzbhwTjpTSBi3MyiLeke+NQOG6g1Yjmt5bMhwFdwMDPQjsPSskMyOplAaJuuDg/nUhEfy7AVDH+90q7DsdFpGrIrSrHIbZwuwMCGBHcnPap475Sn2WIh3dduW5DrnoPQ1nW62kziDDuOuAAuSPcdqt24mh1KG7t7SOJ4jkAlSjd8/yrN7ks27Pw9rE2q29lfQPZJK26Oedig2+3rx2rqoZND0u2t7m+vYLKVQHntIJRI8xBPIOMA9awNf8a69e20wurS1MUxVXSI72YL0yckqCfQisa11KSYtZ/2XGluQRL5cPI5yDuPP61V0hXPqbw/8QdCm0WwM+oxwzTRcI4wRjjB9K6aK+jmz5cyPjrtYHGelfHhFzMrFrg8DdG4U4Uf3TjvitnQr/WodSik069ufMndFXMmY5HGOPYdODVxrvqh3Pqtps/xUxpBWbb/aBBH57KZdg8wr03Y5x7Vj+M/E9j4W0ZtS1DzHG7bHHHyztjoPy612OyVxcx1JkGM5qva6jZXUrxW13bzSISGVJAzDHXgV83+KPilrmp6rFqOnOdMht0ZEAfIfd2b1/KsPw14kvtA1mPV4wDPn7hY7X6549+PyrndeKYNn1qXpC49a+aj8WPES6iLqbUCoKBfK8v5PvAnAHftn0Jrp7P403KgtdaXbTLt+VYnZT/vc5/KhYiF9Q1Pbt49aeHX1ryPTfi/bygi40l8qFyYpfzPI/TNYdx8ZtUmu5Fs9Pt4ofuxtJk8g5yR16cVTxFNLcG2e87hWPqXijw/pt21pfaxZ286gFo3kwwz6ivC/EXjHWNektna5hjlgBcKiMqcnIJwevauI1m4u73UZbvUhHLdSkGSRwrl+MZzjpgVn9cj0QWM+z8S3un3puNNuLizuTGUEiHGVbggfyqa18XapYx3sQuDMNQQRXKyHduAYNk89cjr7muVVw2XdjnP3/wDCo1mQo3zMWLfKfUVK0K5Tr5vFF/ObSEMki2RJQOu8Mp6KQeuBxWxpvxE8T2Fj5dpq9zCC2QxYEYySwC/XH5YrzcXEkRIXeOPXGaW3lCuZRJGrjkKwJzTu+42j6l+H3xEdLGKPxPfAzy/vXkn2x7VK8BRnLZYccd/aulh+JPhxtbt9Mml+zC4iEkdxLIojyRnBOeO/Wvj211K6ju0u45GidD8hQ42/T0q/PdyTESST+Y47lixb61t7eSSJ5D7keWKNVaSRFViApJwCTWfr/iDRNBjVtX1KC03BmVXb5mA64HevkR/E2vy2rNealeXJJGDJOWK45BGemKZqWtX+qXouNSvJrtigBlmfJOO1DxXZEcjPr6w8ZeD11KytW1u0kuLxA9umTtYEZ5bGAfYnNdo8cd2FBhQDqCOgr89xPJLLLCruUY44bAUDtXtnwT+Ltp4dtY9D1YOIHneR595KRIEwqqvJ5Kj25NL23NuaxSSPpabS48HbnPbHSqc1kY0yc7vSvN1+O2nwawsd9axx6VKpaG4il3ye25O2aT4hfGrTbBoLPw7Nb39xvVp2xlAnGQD6kVarNbsThE9CEPbdTri18mISbgw9q4jSviVpl54KPiW8QwbH2zQoQxUk8Y/DFcva/HTSbu8ENzpc9rbhiPNVwzY7Er+ea0dZK2pPKj1wRqwDYPNMeNVByK4OH4peF5rF5l1Qrs6xMhDnp0H4/pW7ovinQ9ctWm07VLa4WNd0gD4ZB6sD0q1NPqQzTaNN2QOPShQo7Vmatr2laSiNqF9DAJGVVBbJO44B+nv0p+q65pWkxLJqV9DbK/3S7YyOOfpyKvnS6iNAkZ4GfWlBGMCvJ4fi9Zf29cpcxwQ6TEGAlRy0jEdCB78cVpSfFjw3Ho7X3mOLnB22bf6w4PqOBkVCqwfULM9EPPc4pyMAea8z0n4waBfSwxNb3duzg+YXUFUPbkdvftXRaj438NadexWd5qkKyylQmz5l+Y4HI4pqSavcLWZ2EbDcKkEnzHpisPSda07Uo3fTb6C7VGKt5ThtpHXNXPOZvuina4zR85P7vNI07dm4rNMjZ5pPMYnrgUcouYvGbccsc04SenWs8OwPrT2ldR6UWC6LMnLbs/WnqyqMA/nVAzNjJPGcZ96zNS8RaTp8TSXmp2kKocNmUEg/Qc0mrbhc6IsPrSFlYelclbeNPDk9j9tTWrTycMfmkwcKcHjrUOrePfDOmJCZ9WiczgmPyjvxgd8dMnik5JdRnYO4UjBzin7kkORwTXnEfxO0EeD/APhIrtniPmmE2qsGlMg/hA+nOawX+NNq2gTXVtZRJeibbHbyy8mM/dY47+opOpFdRana/FDxQvhPw+10i5vJgVtlK5UsMZz+Br5n8U6/qeszC61a9keRMBWchtuecAdhz2rU+IHjfWfE8wuLhHjgXaywLJujZggBIHbIByK8+vNQmL7cOowAyEAqT3/pXDVm6kvI0jEu3U0nkC4S1L23+r8zy+A2D8vpnqabpbqjPcTMfkGBHu5UfSoIbz9zkrJhMFQTnJHp7e1SoTFZBbhnMjZJB5Cj0xWbKZMbyW8Y+WJGP3AQ2Pw+lRq1yGjM3CqGypb6Y4Hv/KqtnMGZ1EbuiLyg4Qe5NMkkKSmRJmkhK46Y5o5RWJLidJJFie4MZxlsKSDzVN7+HYdyqwRz8rLkkH3pfP2srbg231HSrmmGFnnkaONicfNIAQMc8e9PZDHXk0zK8kxkjDAME3ZGMdOO9NtLO5kkTyZI8rtcxSDaSD1/IUt9fZkCIIdox8i9MUovLi1QyrFsDtkSZz09DUq9hltrmKW/k8qPbNAhG4A9uuRzgf41UmvbuAKPtC4IKkhsgd8Y/wAaj/t24kLK3ylhtaQYBYDtmka+hvoUjnV0RT9/aCzN9Tz61Si+wA1l5yJJDNGsjIWYNgY9AKZIzQSlbYBCgJJzngDisu4VnJ2bsDopq5pam8c2hYI0S7skcnnp+tXbTULBYgyXOCjSggsUyBuxzzk9KmmvXeVWfykMS4SNTwPbirEltb2tvHDdRsJJAW8xeCMngDtj1rLgvJLOQiFRuJO1iBwB+FJWYyxJPN5gM0LJNOMBS2SB2461u6YJYtLiiW2ncux8wxqVOc4O76VgWN5FNcn7S84lcjZNGwB3Z6HPati9muJrqCLzpI0AC+a2AuO5PY96ia6CYly10VE0cV1HGHCuZU+6MdTgVOl5aTKIYMKir1Ocjnr9c/0rL1LUrkECC93Bcj5E2cf/AF6ii1CWESRxxxpzywGC319aSg2gsWj5t1P9nDHEZ3fMAPxHqadaRXsNy0m5XTbxzyfbFZnmxRo7LcbpSxL/AOzRDqCws+W38dfertoFjXby7mRENx5TOwHTgeo/Wr6RxWMCqvmzOo5Y8gD0IrHt9Qht0VrqGNxIRgsc7cenv3q5epG0oJvEEzjhGyOoyAfzrNpisRG+SGaVrmRJn2/L/EM59x2qtLqMk0xWN4okJGSeMD0z6VE8RR/9It5duMDjAzWeq+ZcMVwCB0raMUOxrjU51fzB5crKSBkZDA+launeVb2xm8yTzJ1G5eBtBGSBn8KwLaS8d2trfe4xjavQ/hWrMupbty2gRsAA8cAe35c1nNCZeBWM7pYwqAZJ/iPoMd6jlv0gjdI5HwwP8Xc9Py4rAuJp5C3mMx5IBCHr6VPb7JLUrMXgZCoDsp/WlyCsaDBbhIQ0eZY1LFVOOpzwakgkuI7dkVZf3jDYdvQ1mxK09yYhuO3O6VThSPUfpWst5CmnKLUbdq7NuBg47n8e1KRQLHfKiBShflnbzB07E1lXl5HcXKpMskbgbAVxsJ9SfSo7vUGfzUhiK5PU9Rj6HgVK2nXVww87VLUNgHaZDkDtTirbgRanJClokSFZJAwbeACSfQEHpWjDdG+YbrVnTqQDtPrx2/CsWCG8SRgsKyuOg4POe1W7fVbpbwrdsq/vCSrD7v0qmtNBMlv5ZVt5VihkFuOC7A569CTTLWPKpNMyRBgCzbSMAdj9cVafVNnDBG3++cD3qpDaWmoT/JMkJVR+73bQ3oB6UltqCLF9azSJGLWG52t0ABIP4kdDn9Kfp8Ubacr3aSOQTGuDgooPJ+ufWqd21/pn7tpGjRkwED7gQD60s1x5djDLDNPNISd7y+vpinbQCVLGaOceUh8k/N58g/h9MHv1qRprOCExl/NX7251ydxPYVVjnmSBmuPPkhZdxxwp/Go4Ft5rcOIiZMlUO4nb74pbgWdPs42DlmlLBhhTx1Ge/wCFSi5uLRjBDlsKUC78hfpiqSXl5FIZlQvEjbcqCA7dOfxq6+p3cEZgYstwHzJtOVA7DPfvQ0wZn/6R+8jgWb5P9YNp45qbT44Z79WmQyGIFmVgecetLDquqTBkjiedFGGwO3+TT5b6zmQR28bxfLhgO+B68nrT1AfNqnmsqqiXWzG2PHXHWtP5rmzVvty2ZlG7yWRnxzxg/Sue037Ra6oskHkyl8hUkJ/nV/VxcQlTOk8UjA4zgLkdhjr9amUddBpDktGtgf7Qv4mBHyovze5zjp9aqxR2PmssaOQ3AmkPAHU8dqlvLyx8hVXTRbLjJfzPnH0znPTvV7SLWSSBEh1KBo2Qny5Y84PJPt60XaWoilHdSIVt45IQuMKwJwPfPatUJaQqIpI3uLgqd0u/Ab/Ip/lpaBYI0imT7zFzhTnlsZ69B1BqpPp1xcl7uGUFZMnK/NsPcEjGP/r1F0xXJri6BTa6mONWH71BkZ7D6VkyeWib2kQyDkCJML78mpLy0lt9Mk3whTt+88vLHsQKwxez20p2cEY+laQjdaFo1rWe6iVofsk0shXgBSRj+ffrVi1vXjWS3uIICZCW8plI29AOfzpllJdXmnt9nnElxjDOHCke3NVdN1DUoriS08ueeQ9MffUDr17UWuIty3S3DtDOAyoD8iNj8a1AI72x8rTJ0jAYKQ2Rk9xn1rLVLOR2vHt5v3YzIrrgE9+Cc1ELuFp0ltrSNDjhWbAAPH4H3qbX2Fa5tgyRRtHdWyRxoAuRhmk/AHj8aYqxIBLZlWUZI3Ebif7vtWPNfQrH5KQmF85JRywP1YnNU7i6VnG5F2A/cBPP1NCpsLGnC1zcXuJoX/dk/LEg3ZPb0qfUTJZotvDblIP4iWBYmnWkC31urLDCTnCHf0x7jrS31nqC27q13mJugWQDOO2OtF9bBcqu0clsjzShgvyhVboff0qC2diHjtB5iZ3AjGetQurWk5FzblpCmYwwwMe/rT5Jo7NFQEF2w77VHGf4Qaqwy9L9uERa4CWyMQCx+8fyqpcW9lcbFiu1RxycnCgd+vesmS6eRh8zEj1bNMtpV+1jzI1kJG0qxx+vaqULBY2lktY90NsW34CiVznP0qe1hup4Mxwgxg7S3Tn1rNkmNuA1vFDC/wB1tkgbH+FaUsuIIFlunc4yxDZyfY1LVhE0kpt/LV1IVQBkrz+VSyyeZCXkmjiJ6MhPaqQ1BHGze5XkfOck/wD1qZNDuBmizsP3vY0khGlBNJNEFijeWVehHRgPXNSjUGW2lh1CHpxhByB35rHE00SqA+ME9Ov41ba5WKaNprcyl8cB8DHrQ0N6mhoscN/f2dtbyvHFJKEbK5YZPY9PwqDX7xrgrDCdlimFBc8yHux/HOKu6Bfqdd05bWB7dDcIBEcYA3DJz3/GsO7u57i6+xwqisHK5YglsevYUJFpe6PtbqO2XdBCGbJUyN94rgZHtTbq1td32qWZzGwH7oScp78dqiuLHU4YHMiAJ6Kck+5qipnjVouSCeaaXZk2LM8MYYRW+9lPKjGTj+tPmt1Xyw7pGCfmLDoKrW7TqQ0PzOcAA9at3FtetE80iMTt+6FwT2ptgTTSWcMX+hnef4mIHSoYtTv0b92hPHZcjFPttL077ODNeGK4KZO9Pl+lRvHdW6MLPVBM6nBSMEHHtnrUqwjW0SZ7O4Fw80avgny2J2sCO+KfeX/2e3jljm+0AOyvtOAAfTPNcu11cyOZJnZyM84qaya8ZjPHbyuvLeZtOB7ijl7gkdjpepebpBnj1KG3aMgGIhjI2TwBj9cnvVrS/EMmmavBcR2lqYlkBLtHnaQfvexrkDecgoFifjJVQMnvwK0IJIhb7tQlaRQQyjsc+tJ6BY9ui+MUNxq1u0djJHbfMPKLDdIcdSe3avMviZ4r1HxBfCTUDsKALHGvCleoIHTv1rIlmtJbY+Va/IASjg4JGK58v9pfbGGcqp2cE8CmpSluxcpakkRfLZZhjj5T/eqSJjKMhsYOMk96pQwSKx/co+77zE/Mvtg9KtyWxCBYZAzADgjGPbNDKJYnuICfPikGG74Ix65/z1p9rNCTLJEWjy3B3AkfQdMVThu5EH2c5AztyDyKsqscVqPLCEgjkx/MffNS0Fi9NcO15AwcrDIeuOT6mtZAkkoKRAnGA6nJA/oa5+3UToEXERDb8kHB9RmrLXTI3kiNSnThvvY55NZSjcTRpXJmeAQ5JiOPnVuV+vfHX2p1rNEkCqJLUDtvbnFY63yqZF24+Yljg4B9c1Wnw77l2yKRww70lDuKxC9lGUWNmZGYnbkkr+FUbqzurKRnzG0YPDqeOnvVy4iuIzO8MibkG5RgnOOv6VXgt9QuXLXEBVJE3At0YnoP610Rl5lXM1pZJ9zSMTjAwe1XLdVhQOigvj+IZptvZzyyzLHES0fL4IximLFKl0IpWYFv4uorXmQx8jb5D8qr64pUYcHeWC9BTSjKw3SFueDtq3dWc32IXxVVUsQVHalzICEXjt8u4nsKWWWbzzHwzEcio7Szup4nkgjc7TjGMH3pS8sMkkc0YUjg5HP1o0AheY7zGcKUOCR6/hTobhom4bnvmrj2pks1wscWTkMR14qtBZPJEJJD5YJIyQTyBzTuhGnHeyzN++fcexJ7VDNcsshZQx46qelQwWV2fnib90w4kf5VP0qMyOsJjYHBJGR3qdANCG7uGhZGmfaxBxnPP0qO2upEYvvJzwuD1rOSSZEGE+X0qePUZJCFKr90gEDBH0o5QNZtQygWGTIC4yR3qOHUnt7iRYrh4iyeWzIcZA7H1rMW4hiATYZdvPPHJ9aR2Do8xeNXJ4QHmmohY7Kz1SS+hYyzGWQgZDseg9AeMVWvNaF1K8V7NcEj5U8wHK+2Op6VzVtcyJiESksM/d7+1bccsYt4zOpuZVGW2JnP41lKFmFitLJMlyY9qoQNxbOAPTmoZLyaML5jMyHJyf5ijULqyuZVeG2f7QQE2E/IPTiqslxJgtOjTsnTKYRe341cUFiez1Ca0u0uY5Hzuyu04weoq6NZvknEyyKknLI33thPXr0PvXPyNO2FRRw3Tpiom8/5kH3u+OprSwWOs0XxFe6NrNhe2srLJA4fZnCSexx1/wDr17Pf/Gy3jW0bT9LkOSDcedgH3CYJz9TXzsq3TLuMiEAfMC3P0qzHeB5VDuFCDqDnGBVqcoqyZLime/w/G61fXpEm00ppg6MuTMB2J52/h+taGsfGTSoWkGk6bJfxqMCZ5RGu76YJwPwNfNl1My7VxtVvmJZuvvitXTpn8oh1ZRuOV28Ecd+lDr1EtyHBHud78arNtJlW10yWG/ZCELSAxrx94cZOD2I6d65vwt8YLrT7bUv7QafUbqeYPaxyuDHGDnI3demOK8uu7pJWaNmkXaeVXHIxx+tQ2i2tvcxb5CSAWY4yCfQCo9vPe41BHaa7401jxBqj6jeXs0MW8i3to22oi+nHX6+1c9eapK0pVcjIbcBwSB2z3qreX3nXSBVIkUnAY7QB/nNRyWk1w0m2SNFIwTI20+5FYtuTvIuyIpLhhOMIxbIfaG5GegFavnIqqkgMlwcnrxH+FY0Vn5V95heT93ym35snpyamDFWeQgCUnbuxn8hTlYTRankTysOQMZbagwMn+tVbH7Q7SNtVI42wzs49e3rUKuzI7zLsVD3XAz7VHaZdZojC5UjLOR044wKWthpWJdbuZbdEjbypHwG3AkHvj61nyRvMVg+xPJkAAnKsPx/xqW8uJLWcXG4SrgAd8HHb0rNl1O6CgCaaMkYbB3AD1/KnFDNhLiaCI2scpRkxwiqc/jUV4VnZolmEr55yAO3rnmpYI7WONRvM7ZB5cfN+GetP8uNI5Ll7XbMv3Vl+UAnjPPai6QGaF+yQzruZ52IHAyAB/n0pSZJsRLB5B6ne3ehmeSRLXL75G2xIoyAT6nrXRaNafZ0ubN50ZpVXzFkUHBx03emfSiUrK4HLSr92NgufUU5vMjswv2eZ9w4IBIqGRG8xkLIAH25Dcfge9WRfXFgEWFjsbqu7jAP86tjYsMdqkSzzR3O/GPLJ4J9f8mp5JI54obe5neKOLcqwjkJnnAHuahvNS+1qDHCyOPvFmzjjoKZbSuP3pVN+4EMc7qVn1EbF/DauZGuJIEKJ5m3O1+gPIxjvWTaxyQ3iSMZYom+6zR57dverOpWloyG4k1ATyNlsY5PbH6VUnnmaWN2n3LsGATwB6fhREET3cFpdSx+XJKIRnzXUDcFUdQOnSq91cWKwxw6VE6FWJZnG5jj37VcHmSwrYbY48pksPmKg+30qneT2eEj06KQlcIAMEse/400MfrEly0cT3EjSSMm7n07YzWSrZYeoBP4Yq/ri3C4afiZlUuB/Cc9Pyqhb7vm3DGImPNaQWhSEVgjR/eJODwcHr611GgPpdxFI9yXZwVSJGUsIwenU4PTOa52y028v5lisrfzWCFjyBj5iOprag0ebTbV3nuIzckELEh4wfVsVnVcXpfUTLF/psO8zedCPMByfMGCf6ZrO1G6uJP8ARUSHylYEbR8wPvVe2tZZJpA6B+MfeBCnGajXcdTVGO1jKB6fWiEO7FYZNI08pMjA7cgcdBSHy/m34+X2qJYnkdjF3JPUCopGMe6NgQw7GtLAXbHUhCxzaxyhuPnXP5VpvcxwXMU32gZ4yHTOefTtXOW7SbxtQuegxWpcwiOO0knWVz5fCj13d6mUQNxtQsbmISahcTE/wRxg4A7E+v5isjUDbecTagoepbdwcex5H51I0Bba3yKhHDHoB2NQWMck2pNb5jQHku2NoHqc9qiCSJuO064FvqEZXg7hl93TvmtFry7ZjNDKrs4Yb5EXc3PUc5NF9pcMdwlzpsjXQRh5iIysFBHr3qW6khjtRcXUJWYZCIuAuBjnipk02F0yaK8ldUSO4ilnyMiOIg/nj19KoT3uqxIqzM5BbLZUflVO4juLqbzLCSe5G3Ltt/1ZPYntSXFpqdveLayq8jFcocl1bI7Hp3qlFIdkX7fWIYonj8pmmwzA7RsA69BT7KePBllWJoTzgdd38jS6l4fm07975yzReUWaRQBtbB+XGc/jWCba/eNJo4JSsnKle59QOtCjFrQFZo0dW1IXERj+z2ygkhSi7SPbj+tVbiSTzmV24T5RtXtVZ43EStLHJH83OQeuat6sGGoXCtKViyTx1PetFFIaJ7KaDy9s15Kq4OAo5JqlFcMt6I8lt7gc9x2qqWCoSjHrxVyDTtQn2XEMfyNHvR0bOT6Z9eaTSQMvatPbhRDa27kIwy5cshHfrz6VWvrxvJESokQyGPlgDjtTb9NU2x+aghTbwu/5vfNR6lGV2rjAMIOeueTSikJD0lmu5Y7bzNxc7UMjYAJ9Se1dLPPZaXp32E2sNy8YG8N8yFj14zmuPhiaRoY49zsxIG0dPeugtrENmKRkULguxIAwP50qkVoN2K0V1q0jyGFHnhBLusa4VR/dHpUARp7nFkgzJ8xjyf3ZGOpP1q1Paah5Bh05nYM25/LYbQR3zVO7utSjkzcXB80R+Xjbj5cg0kr7AXdWa+XynmWKCJMBUSRSCRzzg/nVWG4u72OaOKLzSedqrnqe3eqbi4uAySTHg8ZPH4Vct5o9PtXgnUOZSG+U4JHpn04p2shEa3N3bW/2dWIIJONuOaqSeZMsTBiGyT8ox3q1PIt0VEarCDksC+c47DNS2bx2rh8KW5CHdgqe5qtgNG3lt/JdrqwM8inEU2CM59B2qut7NKEtLyN1g34LAlpAB7UQahIczNtlVc5BzjJHAP0q1p9xf6dZzTXVm8Mso+S4MfIGO3YVk15DRFqcSxea02nzTBjiJnlxKoxxlccdO9VbRb46eqKVCZYiQgZye2T1p2l6rcC+WJtzq+QRk5J7ZI7ZrSumOoQLBH9nKxMDJISUHJ5wKG3HRk7Ga93HHB5EplZ1G4lDxn05qG11C5SeRI3dR/CM8A/StX+w4lA8y4RXkztWMbj9aqRaLNHdPi4tpFXOSJBuGPUdOvvQpRHoUr7Ub66UWb4COQCAPvH1J9avWWhs0ZmnhDIvG7eMH2we9TWet6Pbwndaq1woJAkUEMR055qnrOu3d0N0khbg/u/4VUjge9Ncz0SsGpFfNZveJaaaj7sYZ+oP0FWDo+oXG+8M0cXy/KZH2mQjjAqnomnW0l5F52qRwtjzAB1BB6E9q6W9ltSC1zFZu2AnmCQs6g9CFHU+9DbjohOVjmdMkmvbrypo5Z+QBGr7fzJ6CpL9z55ghtXiCL3ySx9PpWikjLFJdTWsrSqwTz4o8iRDxuxj5iBV+w1C3kgXyhfeTb/efaAHx29j06U2+qQORWtLW1j0qBL63hSSXgB2Icjtk9upqG/0PT5Wa3sLqb7XjcqOwMf0LYH51qzyfakjeC1ycFsSrmQj3BBx9apNe3l9aNbxxyjCBTHAN2wDoc+/tUXe5PMYlzp2rabEvnfuwDwI5lYrn2Bzils3uZLmCOKP7TKwyEfkHHr6VpCa+t0EE1uk4x80lu251/2TnkEZq7ZTfZo3a40dYy8IIjETFsE8EnGAPX1q3J2KuVcNk22oK8dyHBTaQ2FPU55yPasm9T95LuH7wNt2gdRniuu0tdNezF5d2NoGYFka3+R2GSMEdBVj7dpDxGO8sYjD91Sxw/0DD7uDmsPauL2DmOKtvLicfLvx94ba2W0/SYiLzNtI/GEUsQfU4GK6OHRbGGV7q2mjEbZ+VpdxRf61jasNLs79GjlkWYkBpE6DjqB1FUqim9CW9SCGzN1cCGLSzDBg+Y5iOZfwqC4tWt5BGY7cJ1KSKVK+n+c1cfUkkMknnS3iqeEfCkAeuOo/wqlHrc23aIooYDw64yme2ar3rgmzPjGZQZV2oMjKnpTjM21hG5dM9M8GrMsnmBnjtwjMMttH8vSogyyTJGkESrj7xFVzdyyFpkMZDBlY571HBLslDMnmDPPJHFdUujaZErm4uBHIAMebGyBuPf1rI1GxsIrsIl6ihwWYKMBCO2TRGaeiEpJknhy58vXLKZZ3QGcYWPnPzD5TVCSRbXxDLsYER3DZODj7x9q39Hn0dL/TYVhhwLiPeWPz53DvWNeWJn1O92uqYvJQcjk/OcnNMvoT6tq0+1gk6IVwQQvLHt+FQaFaNe3W+4jmaFiSSpwP/wBVUrq1t1cqjFuOoI5rSsL23jsTHO0gPCbg/wB0dsCptaPuklrVbPT7M74ZpIGwxQht24jt1yMVkDWbppES4uZJYcjco4PH0pLqQ3pby5N4GQpI2kg9c+9U9Lb7JqW6eIsiA79q54pqOmoGs7JqW7ybhYHUZPmnqKX7BdmNYY5opQOXERBKceo5P4UyX+yrxCLWK5SVwSARkDnvVeeIW0rSWd/5kqgDZHH0PfNJdkJIum1gjKgXcqmNvmMcQDfqeuas3S6jfqsYmu5LZQMSSsACf04rAvNQu5pC5j8mXGJD/f8Ac+9WbS5naERrdGMenOaLMdiOVTHII2ViQ2Cc9/SrzT3IEe24xjHDD9Kt6bBpgnT7Rd3M0xOewVj756VW1CeA6kwjz9mLHaD2ovcTNCBvtK+W0UMY788H6CoP7Ou7UssE0DxMcAA7HAx79fzptrHaQKBJI7+YflUj7oqR9Q1ND5MauJVOFQDO4fT6VGtwII5rcx7ZnIk/g25yTRdb9vm7fLC8Fhxk/wCNahslmTzpLQWk+QwLLwv4DrUdvZ3C3Jk86K9iYFf3KlsfUdvrRdBcyPtGyZZNjgr3Q80438rjKBzLnGHGOKtmGa51WO1EWFjB3OoIbHU57+1VtRW602+kEpJtmyySJkgqTxk+tO6ZV0WoYLgM012vlJj5we446D+tN2RRyvcLMBak5DYGRVO31KMzM0jMG/hLjIPsarz3Cy3BYRxAYI+UcH3pqIi8+66lSOCdZ+DhUGCD/tf/AK6ks7S48nNxZKWJJGZQpx9KXRNMmlX7RFO0DN/FjgjPNQ3ljfQzbft6sSMndIVIP0qXK2iBmpYXjSOihASh5Kjgr2zTbi4jaVzHKVRWxkj7nt+dYdnfRxyCN2JBPLjsfw7VMphaRVNwhQvlscCs3TFynUWM9n5qxKqTyS4LOMZ2+h7dM05hDIkggWOPZK0i7Y/lBJOeuawtOvLOC6V1VgEBwoGMg/1pLrVRgxxtkh8ED5Sv+fWsfZyvoQ1qa2p2Nu1nHawzY3kPkjGOCST7cY/KgT2sVsgXJQYj2gdB/kViQ6hm5kuCHkfy9kahCwDZ5/TNQz3tx5BtkKqDgsCvIPsa05JPRjsdCb37FdSfcZIyGBC42g//AFzVQ29jcTCeR1Zn4ADDGRnn37VkK80sbeZ+8HGSf8+1FvHiRHRkD7vlUnA9/pTULdR2OnyskQRYl2QKmOh5PBI/X86rG8tYVEN1GJbdWwTjPOSc+1F9NbxxtMy7pFQZ2DABHUcHn61z7ma4bLsYbY/M3BOeOAPU1MItgom/M1ut61zDJmLaqNER93J4Ye30p2paeLqzt1tzueNtrlhggMTnPqRWTbulzeLG8pyq5LLGcKOwPrzirthfJbW0iyOwZm5J69/1p+8tgtbYlvNDja2Ns0ipJCiksiY3DPOfwJOfpVafQoZZ0lt3VEK/MpccEDrx9KnjuHkuftf72QKi713Z7c/hVW2uJbeNmJxvyV4+baOxoUqi6hqXpNBserO8KIoEgHzEn+9+NMfQdPa1VfNlErMSGIxgHpn8qfcajIkSXUkgQkKSuOg7En1qle6k06S7ZJPlXgsOWHcfqaUZVe4tRtnokkG+Qy/vMt5S4+8AT+pA/WrlpDILP7UDLG7sVY444/h/l+dVlvHWC2JDEknK55xjH4nFbT3m+2haN0aFN2QMjJGD9emB9Qac6kx3ZnxJL/aJ2W6ebI2zJG35sdj24BpLvTpr6/8AJlnOWbaGU5+Ud+n1rVs9QjFlARtkTc4kQf3Mcc/mKS4u4bWKWT92rFNgweg6Y/Kp9vK+iC7Mifw1cw6Y7PiUNcEI6AZxxgj2xyfrVKTRbxGmtxCyzQn5j16duK6XQ9SS4tEUyMBj94WycAA9KoNrStqEewsitncV6jp/nmrhWqXaaC7Rgtpd4sXmSW/IOAp5P1rUt9NRbSWORbZZCAq88Dvknr1rVj1EMo2w+dCGyFznOD1wD9ar38ltbxLJKmHwWZBzkk5HPbPH60/bzfQlSZyt7bzQ3Bt5FLuPl3Jgqfoe9aVi16thGwjaaMLnuOO3+RW9aybUVJI4XwAyDb0GM4/LHNWY7QqzyPMqL/dAz2ByPaiWJ6WK5jlXnmRTPJapvP8AEU+7z+dRpMsRG1XdUGS0b8hvTpXXFLJ45MuJUYbSuMbmHY/nVOextUgjiMKpbIwlcIwy3f8AMnIoVdPoLmM+0uI5QzpchmYbsPH936+op1xMqQDzERzuw7L1+laccOk/aEu2jZERzsRWwOeefXkUy6uITFJaJap5IkBLNgknOM5o9qnsh8xzpls5LoNJGBhvlXdj8Seufxqw8c0z4SSUow+UAg4/HNaQ0PT7jUHbftCgsC3AAz+GeastHZafa+bbw5zlsnJwSORn6U3Wj0FzGJc6XL9qVbh98KrnAcA7vTP61JHYuskok3eRIR5cbMDwO5OP0qG0WG4udt4N0zklQXKqOOOc04Q6lcai6ROIljkCSvnIAI5wCT2qubpcogu55oAsex5Ng48tAFJz69ehrK1K4guMxJayRMcckD5q6OeL7Lc+RZLI0hUcykkKAOCfc1nx2EtnMXugJS4JXB5Hrk/jVRkhooxpc20KKqbec7QPmyfX8hTYb+OO7H2iEu+eGyflPtViW6H70LuChQUB4Yk9ScdsVmRW15dS7baPG0M+ScZHc5NaJX3GXILyD+0bbzoIVw+Tuzhh79TXQNeX88nl2UNyIjEzAbQvzbuoJ5xn3yeelYlpaWX202ckmbhB/wAfQfKnPbA6ge1at200VhLJavC0cZK/NIWYbOrc8d+MVE7aCZh6jbuYZ7iRk8wPtKHO4YHXB6VXuBLsVXBA2cjPWtqFbfU4XkupJEt2IVHONzv+WABUmvTXu0xyzQTQoxVGRFZlIAxjHb6U1PWwrjLfTEhsIXbHntEP3X8THBI/HkVl2tpd313JBEFWWHHmB227MnrWnHcXQRX3KtuAeXLhmY+4HB+b9Kmj0e5FoBPc2ttErOXMikSbTyOevp1p8wnKxnarYy28YKxvJEh2mZuhJ5x/Oqkdv+6DMxQ4LAMvB9MGtC6a6mu0VmN25xwwDL0B/CrN3Z6pNDE6MJPJcMY2kXhcjoAfp+dHNayGivpN4ltYSXvl+ZLuIwVAyR6nGayNPubf7bLeXTmPLFlSNcbmIP5YzUt/5zyzR2bskfnMxjU5BA69ayNpx83zfMORVxjuyrGhcvmyzgkAK2e/LNUFrlo5CSeYnH6irFwsgs3DAlQy89eOar2heaKfCkARsBxj0rRPQaNjSrfWFtLj7DZuYpEGWcle5I2nueTVbUv7UgijivWeLMZO09cYPWtTRbye7nijhhnuUiCGXc+SvbKjjHH5VZ1GwttalS00mR5J1DbpJ5SQB3B9MHHJwKx5kpakc1panM6dJIjSFMdV6/Sn2oa415AEaRvMzgDPTvx2q/a6RdWupQ6ddx5eV+NhyCuOua6vRvssOpH7JFZW74KyzxRHIQdSc8dcD3NOVRR1QnKxwK22opFJJHZzgREEsYzwD65oFjqd5fx20lqwmkUMN42gKf4iewr0u51aOeSGKw1FWlZ/nRBzMB7kcH9Ko3V/o8apPeWqCdh5AcTHhSemP4wDnnPWs1Xl/KT7R9jlL7Qr7TLNLiHF1FtJeSEEqn49x71G1u9zDYtNvVxH8qBclyWPAFdJL4iWW4a1aJbeytl2FEXdvx0UD0PvkU+LWrOKYa0tsY7mWJokyPMEWOq8Y5Pr2o5521Wo+d21RnaRp95fWjOiSGMSGMPIvyrgcjJ6YIxWTYaW13qjQnzBGgJdlXrg9PTNdLrmoW95GJZbh7cEDzIFJ5H+0RwM4rIa/wDtVvb2scaJFI3lhvOPygn7xGfryfeiDluJNkupPbx20/2UErJIpmi8rhCOmSoApNekt7iGCe6uYraPG0RRQ7Tz0Lc9Bg81bNxJp1tHNcXkF3AylYjApA+UY+YEDv7VmvrC3VxDbjZmeTYxkQOsak89ep/GhLW4IbodzbWqz26unmFgRI4zFtycnH8XtWzNqks0EqNdXkSg/ebGJG6AKo+6APrVNtQi88aZZaTbzRearL5EeGfb1J7jjOfrWTdsv2+Xa3lfvPuq+4Ak9jVWu9Qtd3NO3td1uVmE5dj5TbwWWNWBy/Hcnt9at2sLPHM4tb6K3t4AoW2GG6k56Y6UkyXc2lCLSGNxcQriWVZgDsHUdh+fP1rT0P8Atp9Kjnup0Uzx52CX/Vr/AH3x39BzWcmwcmkZOnyabcrO1vaSOkeWWS5YsSDgYwAAMdaLnR7We3uvLju1u4hv2TEbXX2I5Ge3WlkttU1MNK0isiSlDbQkjcF4yD36Z5qLTYYZN86alskddnkxjewJI49+lVdLW4JmZL4f1G3T7ReWEq2oVXcxkEqp/katT69b20LrEYZohGVSOTCcj27/AKVsabpd9e6nJFJqUotif9KQRlHLdNuDwB7kit6PT/DdrCbW10+CKRV3ETtuOcY6t2z6etROouuonUS3POpbljMDcRS2yEbgjglMYzwTTdSB2jJbY0TBSegxjj8zXa6tpC3ls0RkhYyKpU+fmOJs8KqgZP5VUt/DLhLSW7u4cxO7NboMtJnGBk8DpzWkasUVGorHHadb3M32KO3VzLvkY7SRhRt5Nad55yNKZ5UQyKqkY4zz1/Kt7XpNFvdtndRtbzIxZrqGQE4x7cH6ewpslroM1rHHp9hLd7tpVC2WyqnBfJHHX0o9pfVofOupxnnSxr5MVyfLl5IVvTjmknzHaRtuZi8jZJ9lT/Gtm28K6leySvGsFuFdtscrEfLnrn0rO1O1eCzgjl4kjuZEcds7Iq2jKL2LUk9ipMzIn323b8cD2qrLI7PuZix9TWyuk6heySLbWc0q/aShdVJVfqegra1LwWo0tpLdwklupZ5JcgzeuF7Y9aTqQi7MlySOWGTpKyD7y3DDd/wFeKJ2C2VtJJuZWkbdg8kAjin2cck2lvFFG7v9qQKijJLFG/w/SrBuJNNsrGR7fJ8yZXVxz2/LmrbK6GlDdPaW8KxpHDEgzskxxz3680ye6m1zUFgiMwjJId2bcDjvjoBTU0fUtbjea1jiSNCBukmAEjei56/XoK1H0i30+3gha3u1umIO9wURf9r5c8cde9c7cV6kcyRQt9DntZovOZpYHYiT7O2PT17VqJZ26o11pvnWcigYVmyRnpnP0q1ZQf2bYC5vLySVAdyCM4RAemd3Wqus6lCkP2y3jFz5UhVQ7qq5OPmXHLY/rWPPKcitzj9UvNSkuz9ruXZkJAxgYHtitLSri08uNZ7XfJ0Z3kY5z6AcD8jWPOz3FzJIysQWPfNW7VW+0WyDI3PjNdfKrWGdNc6vZRWY+yTW0cgQttwNyj06f1rnNcvLe6YSR24ifYpd1/iz3Pb8sVTltZJLpskRJkjzGHGRW1osdnbiO5uLBJyu0JJK2FbB44zioUFDUTaQ3RLfztMEduxidwfMY4UNzx8xp8V1Dpd7bpLbruVCrSKxUg/UdRW1e69HbiH7VpsaW8+TsLByADnBXoOtYdxNanXJJXnjnglhBjQoSoOcBG9h7UJt7ohXZrJ4ghSM/ZNOklvNoCs/zblPqCOfrimC7toWkDWssV06hjEp2xlv5/liqeqPdoJLu3a2VogF3wucqO+AwHr2qCz2tdMupSuxEYZMll+btgj2/ClyoEjYW6axtJZIXjhup0z5b7mOBxtAI4q0uqTGMz/brhYI0VTEybSfZVBFYUFtFqEhS0vNjht4abczjHfI61cn0Vo3gvL/AFOUyBgxcqNuOuMEhunfFS1HqJpEY+xS+JfkuLi0tpkLNubG4/3c56daLvW/LuJobGJispEZBO/I6ZBPOTS+IbqbUHiWK2ie0BPlzIoAPbJAzjFVdeXTLUK0MLNMoVQYyfLk9eo4P0ppXtca8yeKG4uVS1hhZjH8xZGAZBnr6d605NGsbtRApFlJG+55Xk5fHXKj+nNc3p17J9paRlUFAf3ZfYq/WraaxHCbZrxROANxZeWTJ5xWc4Sv7o9TqLXSbe1BmutTnuiD8kQ3Ln8SOfpVfUl03UBPajfbzyHJn8gHJ9Pb8DzXOQahMsomiZp2fJQPJ2z3A6VNZavugd7h3SQkEBCF3euc+mKz9jO97itqSPo8FhMPtczygggJtMYY9+Qajv7l9OX7C0UbWk6kBSPmU57n1qzHJa6tp00vkeQbfJRzJyB1IPqSazbSyuNQkWS7Z/IVtzszhR06D3reLf2hon0u3u7iNmjYonGNq9T6/N1Fb9jqEMdzLb6rMlxkjy3Q4iix32jvWYNZhs7dbGOIzRRt8hLZKjv/ADqnciW+tHfT7VYIM4uJM7MknpknB7UOPNuLc2tR1rT5g8KSeeInDbZ3Y5J7pg1WWON4ZGBFvYOR/AGaQ5+9gnOPzrItLr7LAImeFdgOA0e7zP8AZz2qw041AIxkkEEYJKqufKXuAP0pqNtgUbGolnpTT210sUYSO4QiddymUgjI29KyPFDTW+vXUiNuSeV5Y2TjhmJx+FT20EIvI2XUFMaKHTDHdn0x0zWhaWH9qbWb9zp6f6svgSM568envS5uXcd7HGzO5y53c9M4OKtK27Q5JCDlZ41z+Bq/qfh26trWe6uL2A7OVVRkFfXPGD7YqpBtPg+7bA4uoTn2wwraMlJaGiHaRPDBC0kpRjkAFv4as6jdWLafILcRIwbIMQxuPfNZFovmaVeyYwqGPBPu2KqBeT1xilyK9yS3AssirJBw3rnBqxbWcnmbprjyc8llOT+VU52ENvBIvGSw+vSpPnlsmuUjbbGQpOfWqaGX5dOMPE95CyPyHD5JH+NUEklJAXkdhVRpVLnduwakinWIjdnGeDilyiNGCXeSGQiQ4yM9/pWppohvoBE8RMmSRg45H9Ky4bq1Vkk+983UCtO2kXeotldFJJynLZ/zmspbAbun6bFa3L3DmIvkbVLfKmB+ppfE0UElrHdJLPEA2MxDPyEc59s96fN+6jjTzTIo4ZsjKnHUj1qW1tvMtW2zSCP5lcnuMe/41z31uIxY5gsBSKP7dHs/eKJiTj1I7VNZyqPls7Qoz4RtuSUx3x2qOx0fyVa6g+1eUWxEEYGTI65x+OMjmqU19qVugivI7pDISFZkwG55IJ61ro9hGzPcPAGVYCZDyxUcke/+NRWep2ktm1pexg2uBhOrevWqlsbgCM5kXbgcH5itSyS2pX7N5SIevmEbSM9vypWQ7FLX9IhhjS808uyTHJixkrn0x+P0qrpt/DaxeWtv845Y7fvH0PtXTaHqEizfIBKDjhMDaPX8qw/Eel3Fo8t46KElkbOxgwB9DjoTVwlf3ZDTGLfzssklsXgCjIjVuBzzRJrV0H2NEHZPlLE9cfhVHT3ZorpcbNsec564IpbzKXLhcdj+YFaci7FpXGFY5OMbc8ADrViysgVdW3JwuPXr/hXsH2DSEcP/AGdaB85DCFcj8afKthcIFltYZlzxuiBwa8766n0Ob267HlMUallCs7rkDLdcZqlKh86R1XapOcMe1eux2OkISy6bag55xGKX7Do74/4ltpn/AK5Cl9bXYPbLseR280zeVCu3IJ8tegH+cVHcxzxJGXO0uc4APX1NeuHS9BGSdLtj16RDNRtpWgufm0qEHtkEEj8DT+ux7Aqy7HlwYtCqGQ4GflPWmgSKzMrZUjHHXHpXqCaL4fWRT/ZUG4HOeSP50raLoDMfM0xM+oZsfkDT+tx7B7ZHl8d2xjdGZwjjGT2pkkHmSRtasx8sHJc4JPrivTl8P+GYyBHpUZxz95/8akbQ/Dyn5dLGexBb/Gj63HsHtkeesoi8pVmkWHkvgck+tF4BPaySeTtJbjnJ/KvQX0PQcDOnZAPaV/8AGnx6N4fABWwcMe5lf/Gp+sw7B7ZHm228jiV41+UARqTgdOn9apXX2pn+zmR2K5XC8d+5r1v+ydHyp+x5+kjf41BceH/D8rHdpxLEkkh26/nVLFw7DVZHluYltsSMwbb8qoeS3PLU+N2W3EnlyFCBvYDPf17V6QPCvht5t5sJVYY589/8cVKvhrw/lsWcq5HOJWwf1o+t0+zD20TySG4kjdZjJLuJwG3HrWzp9z9n3BUSV3HDV30vhHw1IV22cyAPuwspGD+NOi8M6HETiCfJ7GUn8KcsXTktgdWJxkt95e5XOR8q/IMDmq95JI5LtDySfu4zn1PrXoLaDoz4JilHr8/XNIfDejNlTHMQvfeMj8cVmsRTQvbRPP4L1lA+Z5Y+NuBt+v8ASqeptvnDpIq/N8ydOa9DuPCmh3BCmS9GOgWQf/E0i+DfD3Ks16Wxw28Aj/x2qjiqa1D20Tz+xu3NwfMlKkgHKHj8hWpaTNLIhW5GQGO5wTk4OOK6b/hDNAjuFkWbUCw5xvXHH/AavQeHdHjcuqzgk8kkdfyoniab2B1YnDXV1JbofNOZX+9jkHBzx7Zp0+pXH9lwbJmHz/OyrlQewz3x/Su3k8O6FO29oW3E84brVSfwnokjh1luYyv3drDCA84A6f8A66lYik9wVWB59LqMkcciwuxZT87tzub1FaFpdvJHElyHeNXHzFeNvWusXwPoTb/PubmQsM5BVSfQ8DrUg8E6WE2rfXhQfdVsHb69K0eJotWH7SDON+3BdRk2yyiJcOueCCeen+etOu9Sa48wKHknIG0bCSevH06V1EvgTTpW3NqNyuf+mQ/xpIfAmm7w41O6yB/zzA4/Ol7ej3BVIHKx6ldTHkTxsRtYLwPSrN3dNIwKlgsUe0scctjJJ9Bk/pXR/wDCB2jNuGrXG4DAHkD/AOKqez8F2sMDQ/2ncMGOSdnf6ZxTeIpDVSHc4ISqsccLOsgB3MQmCv0rpbK4W4jTYzMwzlx0z6VoDwTa/IJ9XnnjVslPJAyPTrWnpvhnTLP/AFc0rL2VuMCpnXptblRrU07s53VPM03TwsP+tZgGL4I249TznrWJpk02oTTq0buF+7tUkZ9/pXfaloEd4Ri88odP9TnI9Oo/yKt2+g6Ha2qwxQyoch2lD4Zj6ntUrFQjHuyJVo3ueYf2BrN3decllJIoA3F/lz6AZ61fj8GeIPsabrAfPKV3I+WRT1bAPTrXpa2dir7o2uAw6bpAQP0FSRwxAsftNwsmcZDBuPTmp+vT7E+2TPLhoWoaWwim0l2VT/r9pAXOOtZGuQXhuUs7WGeVim7G0nOeSAB17flXtjqN7SC4uGc9ywx+VVRDMB8t7Nv7NwMdfT61Sxlt0V7aPc8qt9D1y3tSBaTsY4mLiWIjC8FsZ61JpdjHc3Itwu7YwDyJuVYWx91uOuRXqyfaIsn7S7sepY8mo0srNZ/tC2tus7HLuict9aPrl1qhKrE8+ngg1CWG1KyG3HzecJBuHAyWPuemelVfEl29npsduyRO0zZ3eZyD25/i78mvRH0iykhmi+zwxmTjKMQSM+uOv0qpd+GdLn8obSyKAGVpD82PX6jinDEwurhzxe7PNo7yO20+CaEGS4RQjOc4Q4xwO9SWXny3Pm3l4kC7BJ8pzvHbI9a9Hg8F+EfJEU9rdzd8vcFfw+UAUl34L8L3Fs6+ZfwMV4IYHZx2GOR9c1UsZSXcbqwWzPOZ9O0x52uJ78JbnkrE4Mjsep9hUfh9rWG9u7eNRsCczSjKbQARke5Fdtc/DyzNqILbxFIyR5KRS2mBk+4JP6VZt/BdraWMkVrqq73UKfMtMZ/4Fnp6DFU8ZTatcXtY9zhL2PTLu9ht7WCSZHUCVYXxufBHBPQcg/hUk+g2zyzDTJtuAVZJDgYHBO49TnrXcab4V+xBD9utziMq+1WDfQHGMZ/Sp5fDbSlpEntbds4GFLZ98leKl4tX0Ye0Xc80h0y802ENcqsQdiCyzclfQYq0Ir61tJZrRlH2naGYS5kODzkV6HJ4Xs43YQzRzpIQ3MCgbh3wenIHSs3UPCOoSrCbfUIf3bbjG+QOTycgc/pVLGRluw513OP0/UYFliWVZXdSQyg4LMRgEse1MvNSuJPMlSBFtziNoC/L89ffp2reu/B/iC8kb91pkWZDulWTI24HOAAf61bh8BXyrDNLq2nNMowA2/H1zt5q/b0lrcfNHueeXcpN/JJHcfZXYE7U+VAOwX0qS2nurqK1W3PmlE2ENGCEHQ/MeORXe3fgKaTywbqxnwxZ3Y7RyOwxmpf+EE1pUMkfiHTYXCBI1VGPygcDOKf1ul3Bzh3OFiH2Pz/LgI3jBLcFMc8GpdNSJoPP8mcyPvLSu21MAdQccn9a6gfDvVFikT+2LKaRiGWQSbcE/eBPpj+dY9z4D8Ux2kkW2GQhtyGK5Qg+oHPpVLEUpfaDni+pzwYpeNbxlkD/ACyH1FXLYWcMytd2ZnH8Kh9px7frWzdeFdehvvOWwmlf5ArgBw3y4OSOn5VdXwXqdxpvmMpgufmJXAyVPUYPX86p14fzGqcWtzn9O05r3UTdSM32Fk8zy/l8xlBwEIGAMke1Gk39va6xd3FvYwyb4/3ayRgrGofJPOccYGauTeE/EflRRxabMACd5KAM5J459Paq+meDPExaVhaGLC4xICQwPXGO44p+0pvdozbj3NKLXY7iB7m6s4re2kZhM0I+eUqRgEnnFXI9V0y4S3tY7MLsXeSLZdyL1AweD261j3ng3XESRobWSZAANu0qWJHUA+h4ptr4b1qKFluNHv8AeeGcJuz6YwelS3T6MSUe5a1PWVsLbzLKOa2e8Yu77Uy4HA6dB3I4qgbq5vL7Ezr50sKlnMh2qo6E471YsfD2vQ/6R/Y0koDbzBIjfMQCcH8ux71JHo3iDy5ZBpFyrSx42KpJAJ4Azz+FHPBbMaUS3PrFloQtoEtfP2xllkIyGJ9Px7URWmpWUK6rFHb2P2hiSrfKEZlOXGehPSsSx8P+IGnkkm8P3p2kbQYm/Pg44/GtrV7e9u9QFuLG7naX5lLoDGuByBwBnHfipainoxWV9GVz4ouobQQJaZSAEyGIMVZu5PtUUN7pN1EJ9SsriO+2Z2xv8oGflPfr1p50HUzHdrNa3dtGIPux5KyMT0GOuKdrGiyWttbxros80qJ87RKw79cGmpU9kDUeg1NQ1BpJZns1x5W5ZINuVUdQfQ1n3moXx1FPJugkEUW9AM7W46EHufSluZtWhvYPMsb5bRGzJ5kGWLY5zgc9R9KdHpGpPqsdudHnzOxZHZcgRnpz2x1xVxaW5cIq5AFdoo7WOeR0fb5gKEoJDyQPUA/zq/p95BYWM8MMYuJWzveb5AD/AHV7ioYdO1GG9ZVsbkJtYo6RHBOByMdDkH3FIkUayx3Gp2N3JbtvYRZZWJzgEnrj1ptxegpWLV5rOteWbuaSIeWQq2zNl8Y9PTBFY+v31xeW9q11FFtFwGHlrtDbgM5/LH4UzUrU3FystpYS2ofCrD8xOQOvPrVyDQNdnsGuX0y4NtuAL7OARVJwikxxsjR/tia4iNrpmjoGEroFydrMDnOB1OO5qCG+vLrVfs0yTlI03CDGWQj5jjJGKijt9RtdRCrDIGbMm5AfkI5Pb8KhiWR538wsksgJJdjuHfBqPd6CcUbemeZDdXepSC4FxLKJFTahcDDDd+R6jnNOVND1ZbSee3clJWkIll5x6nj5s4HFc5c6nHNHtkhSFowEQYx8v161AJXmgT93bRjawD5Cgj1we9Vy9bicWzo/F15Hb2q283z3KBfIjRSoEZwckDgGqFp4k3zRh5ZbaCWcCbD5AXH9f61HYuy3qXF5eIxihDqy/N1/hPSszXomNwXZIFDkP+64XPsKcYrYElszR1TUIJCyWplktmlGA0mdxA68dqyyskx81IliXOFPr7CoLWN3mSO2+dmwnYcnqP8A69XJNNZ9Qit5L6CKMAu0YfdtO7BAx35/nVWUUXGOtkX7PS4ZCQbtQ/GY5F6Z9xT7+GPTljDRxsOWDpJgjjpzzUCaPc2s0rw3sKSLKFXfJgEYznPbAFV10pY2ie6lUyFmYK75BHqTUX13KnFrRjtStIpIreazYXYlG5ooz8wI68GptL1X7OUtDaRx2uD5hkQlicdDznHtVeQXVrZPLaqYo3H3gvI57VRsoZVCyzMDGTjLDcc+1WtUTYvTW63SS3MITZF8xUEn9Dzinael5HYT6jFCotR8ob5c5JGcZ5xVa5k8tPKjWaFHb99JGdw2/wC7jj86v32oKI/31u15F5QhhkI8sRgjOQvc96LhsZ1gZlnM9vt4J+STkH2xTlmvb1zDcT/PyyqeTu6cYqGzMhVo/Owgbht33voKVJvst00kaxyPtPVc9O/sabHY2rXT9NsXjjvr24t7p0OWjA2j05qHVNRuYvksr6SdZB5jqVyRjpkeuKNTurt7dhJPa3U1woaY+Xh48DoCe1YkHnRybi2w5++T6VKV9WSlfcvjVXuJ5I2jigEy7JAseFUeuO1augXsJkaznlnubWNcRo0IYse5wfSqC6RL9oKyxXDsXBUrD98HHT2rZ1TTriK0tI2uPs0cQOz5GDqMcjI5qZSjsJ9iLV7bR/spkZYUVl+SRSWdvrjofaud8uKWURqXRVXC7yTxV9NJmuLhnsYoiqMD5gciJvrmq6XNw93HayxkIj4bYnHX261S20Y4j7iGygPnR75dgAYj5Q/9abd/Z54UkghZAo2kKc8nvVgCSO3VZ7dSWZiS33tpPGPSlsNLmkLNHchLN+GkPDNg/dGe/Sle2rLsZ8FxNbEPDKN3fPT8a1Z761v91xdTSII0AaLGCzein2pJdGjvLtI7ddir98k8sfUmmahpclq8dmtsFMrBfMZ+Sx/pRzJkuw/TpNOvo/s08a2zglluFJw3sfU1JPpC28W0XSXNtzI8SSEE4pl1puowqELW11BDHsR1kygz39jVBtJ1BYI2jlDNIvKDsPSjTuT8y8b7Tbi3ghnhaJYzldh4K46E1BHHbtLjSPM3chlkO7GeOtNezmtLARzxsJDwFjbdzj1FR6X5rGURkohAV+cDk4GaaaL5S5b6XIsSz3lx5Kl9vALHd/StDTTepArx3YhAYgliVKr6j/61Q3OpaZJbra3XmQohAdLblXx/FnHX3qpaapHMrQvE0lqBtjDEbx7j0NQ02TqzbvVhvomtriUeWR9+MF2b0bnpzis7TNMT/hHZrO6domuJUbcwwAFY9jz0zS/279nAt7GLyEPUthnP44qV7qzvbaXc7JM8eDKRu24P50Q5o6DV0Eml2S2V9Z6e28lEYlm4cq2ePwzXMXDIpRdjByK7SxsXl0eOK4R5gwwsgXDKoPb8KoraaSu8NBNdIWKpwUK+x96pVLAmc5dKraPauwGRM6+54BrRtYdvhO9kC5zNGBj61e1LRY30qK3tLhCv2guvmHG0EdCR1q1pGku2jXlnuBbzkYMw4yOtX7RFo4+GLzZwkilRnjArRTS0jiWV5BvJP7qRMBl6Eg11IsbWNfLuvLkHBXA+ZfrWdqEN9FcqYpIp7JhhcpuEXtzUe0uSym1pEsW22e0uVUkmMcMB7HvVvRdNeCf7Rcq4jUblJGf1B4/KrGl6VYxgeayyysewwO3A960AttKzQ7gjoMkKxIwOx5rKdRbISIpUla5RrQCWJiCy+XuI/CrTW/mBT5D3OeyKY9g9aiEtnpsL3FtNLJjopkIHX0HP50rXkeqWkkkc80O5SHUyZB47DtWWrC5n+IL+80l0t1kiIckgNy6A9zVqBLx7ZrecscxrLmRcYJGehHH1+lZGm+H5H1BJrqQXMZJJCtuIUcliSOgFdR4k1dra/VLu1gupXiijkmmEisQY1ZQSCOikAAjt7Vuoqwmjjp57yI7ZF+U8DBzmpbL7Zd/6uIylD0kICr+dW49U/wBImhh8PW00KtyUyMj8c1M2uSxp8umwww55EljDgH67QTVWRQrvsdYxPbW0rct5Rzg+menNNfYgEd5ua2nblUlyAwOKv6dqtusy3ci6cqZ+42mw4PqMjkHrWpca3osshEUs0swztja3RYievLKucfr71KQnucn/AGbHa3F+0VxFJbiB8KH+ZDgHp3rOv2Vbj+Ebo0bH1UV1dnqmoTXk5FwLaQxMQ8MTR7cDtxzVSTUdekSJ4tfuwpjGf3zjJ9etbc1kaReh6Am+QHbIxK4PIAHTpTGkVQVk+YAA5Ru/+c1V+1lcYxDtG0Fucr/WpJp8skMc1sSTxIPl+Uevvn+deDY8+xL/AKkfvGKDIOT2z6mplCq+AygnnlscfSq8LTId8ZjkP8Rfp0pxmZmYmWFWwTt2579c1LESHcrIySBz1OM7f/rUySWOEDcPLY8gEYBHsaRvmJaVlQom8AdeB+naooLl1B27gMbXQqf0P5U0gLEbxrGrybl8wnAzyP8AOKdKzKhZYH8sfxFgM/garwCY7ZZLrfg45OADg8D1FPcybRucsCBluNuMg5oGSRMHTfGCPYilZeA2T9PQ1XFxtZR5jyO7YVVbr1PNKfNZ1Ecm3kFgw6D/AD60WETsMKvQc4LE84pUlhICvNn5c7iDxz+tQTSIdgaVdh4JPTP+e9N3TRxqUliQl8EFTz7UgLMh3bccNngkHp7U8lcbWLk4PyrwelRR3kc5kzIHXlTu5HFIs2J1xxEFJYhSSewHPuaTAmRt4G1HUBsNnBNPw3zGPrnbz0OO1QplgXVZCrbVKYxj34596jW4VUcqszDeWYhhxzjv+FICzujDsoR1JP1z/hTsKPuomR/EG5qis5m2sLeU4XIVpAAfr6VNFID83lqW6sueVzyB7/8A16dgLOFIBK7c9OTx/nmg48oltqoDhucZ71V86JZx95vmyq9FDDsPXnmnvcA7mMp+Y5YLxkZ7Y4pWAmjyTu3xYYkAqp/SlJKkrtBbBChmxk1EjSSSqyQjc7gsAwJz/n+dQgzRzSEqA/Vl65/GiwkWAz8bI45CMY+fqacjybCrJFG3JADFu/X+lVmkjk2zdyTIqlc4HoPz7U63kYxKysZAccN979elAMnjZTEAyoBggkDH49acHVcfMhA4DKc5qrHMqNiR4ZMkDIJIz608STsI1ST91g54GMZ46D1NKwiw5XaWVgQB9Kcm9nY54BwTt/wqrMqlVkTyvMbkjOeAf69aR8RkblBUHhioyPp6fSgdiUTNIP30csYBOMpgnHvnkc08NtZw/wB0HHyjPNQCcTJmDO3cQAeOhx/n60ROwcAyMSCCCOBnPHP1oET7trCQRvtOcEZ+nXtRIrKArsVOc59/xqK4hg63FuQRgHceTj6UwsQ8eGDHO1cP3GMgj8aALO6NsKpy/AOV6+9KoU7sNuOdpYjHWq0zeexk8klc9D/T05ptu4lWRV3qQSNwPy4yfUZosBdC4bBkGQDjkYGeM03LKwQgnoN3Xn04qpG3mLveJs4ALdMD1wKkLttjPkytGfmOPlJHYD0+tFgJfMhKsxZuDj5wVH6im284Y/vGKhun+72quLohGkaM7gSxBIJ2n0x16U7znkkjCsJMx5VjkY7d/cinYC20oYDCuu4dAB+A5p0g+UMu4YHOcf8A6qr7y8O55I5NhBGcfT9CKbKGVlaVQgUfLg8ZJ9jzxx+FKwrE80jbP9W5GMhw/f3FOVo2UFt4GO/H0OM1RabdGijy1U5yS5wB/nPeohIsyyFmVwjYVgxO3249c0+Visaxbds2qCyngdz0x/XP0pqEkfMuU7Y6g9+RVGO7+c7Zlk+UblBwV9vx54qWe4V1b9/hCvzK3GG7Y/GlZgTpKCxVQ5AOA2MZpPMZn2KpRyQMjoCM1UjJY7wHKRjardMnPIzT5pwWJyNvT6nH69v1osItgsEYspOBgn096achVb5mUcfewR6detUk8vaZjI6h+MM2PrzT2kjkwx/eoUGCGwR2/Ciw7F3dzu2FSTznpn3/ADprMVO1j2wciqcyKu540YZwuRnofQ/Q0xixkUiQFRnIx2B9aLBY0DIGUAbdxAx6UhY5VQ+ORuGOaqLuwFSQyAEBiBhe+B/9enThi5jQrP8ANhSCd5/LrRYaRZWbKDY+WbvjHf070k85VMA7GBwdxGOe3WqjzghsiZjHkKSCfwH9aak8uz5WYOSBuKkcU+VgXkmLqCiAoBkv+PehZJQ+8FihHRQCv51UjZWGAysvv0I74NKJG3YVt2FBRWzwO+PxP60coWLTS59Nq/eHHP49v/r0sNxuwV2E7Rjndj8PSqkM+2N2kySpwcc/j61B9p3B9yMUDcMcjA6nPrS5RGoJv3Icrz2+X7vv+tNe627Q/wAoxwW4B7VTSRYikjREsD0YkjkVMA0h+Riy7uoxgfjQoAieW6AQMoU8+hyKVJHdgqo7Hg4C55PY1SE3lkMZFwwAIA+bPt6US3Eq7jsUg8jJ2luPUfUU+UqxcMmMnax7YUDNKkzNgb129B82Np9D3/SqEs8c0TGQMyuew4/GkeZcD98IwTg7mHDetLlJNCObd93LjPVfbtTftLH5j0OQu447/rVOYsYfNVgp+UsSe/ao4QzgP5gXB2kgtjJ+vt+VCiKxoGRsHcuwg/xE/wBKDcvhVfdx6HtVaJTs8zCuucYKknOP5UixpIhUNtYjpjk8daLDSLjTsoZtx64zkgj04oEkwUbWG4nk5z9arxhtnyNkAneeOR3/AMioZmjVQ0hjiJ6ZchSR7ZwKLCL5uJCD8xwBzz0NIt00iZ+8Fbk5PP8Ak1SDx5WSOdH2jcpVs4P+e1K8m7LYU4OQOnNFh3Lpu32sPOZEIO35up9f501pQZFiJU4/hbk7vXn+dU5OZASu4AnPGcj0pSNytlpDz1CdhRYaLQkPmKZFRyx6sM449ake6mX78h57b+v5/Q1Q8pI8oGlBI3MGY5H19Keqsy4OXwDz7UNCZZNw3I7HJKjkVCVt7j5pIISwwTuiXg/5xUIX92cLtAHPHTsPyzmlaLc4UeU2SQp46/55oQXYk1lp9y3mTabayuOctEKrto2jeWWXSbI7f4TEO9XHi2St5jfMAAhTlexp0QJk8sIcno3XH41XPLuHMzPTQ9DjDY0qyUZ+b92OQPbNI3h/w/Jln0WydveI9K0FjRECs56k7m4BzgikCkjylkBHY8Y646j8KaqS7j5n3KI8PeH0g2/2PYqM8gJjn86jTwx4bwHTRbJccglCf1rTVDtXG8FTtZhjjHv/AJ60/guNilyRkktnHX9KPaT7hzvuVJdL0ueJopNPt2XbhsqOn161CmjaKq4/s+Ag9NyE8Y6DPtV59sefMZeGwuDyc96I2hkfbHyw7NH0/Gj2ku43Um92Z8+g6LMvNjEY1UrjJxz/APqqBPC/h9SEGnqyKdwG9iB9K1jJ5Z3SLlcEAleG/wAKezqsnmLDKysOWY4XHsaftZ9wU5dzKHhvRY/mjszHjrtkb8utEvhzR5jM0tlJciQAP5jsRx0A9PwrTaWKNQ9wzJFzltucdeOP50wMG/fRsnzAYbPBx24/wpe1n3G5y7mMvgvw55Usa2IG9xIcStlSOynPA9qZbeBfDtvIZorecNjkmZj9c+tdAzzeVtVyGPQtnAPqabHMQVjaVPM7quSOmKpV6n8we0n3MWDwdoIlMhglmYkZMkhPAqC68A6HccebcRKMkBSvGT9K6SOT5V8pcFjkhwR+VSK8nmIu/rnqPShV6q6j9pPuc7D4TWPY41zUZVQgorbNuBnjp05/Sp5fDKTb1fUJWVxyGQflW1hQ24klv7x6YNNjk4bz3TJ6FAcDmj28+4c8u5zV34Iha2NvHqbpGoIRfLHyn14qk3w8YhtutMpb+IQfd+nPWu13YU8kL0w3ehAJMhgTkcnfzTWJqrqUqku5xEPw6COzya48hIAUmHpj8afF8PW2Kn9ts0YbLYh6+o+9Xay+WEKjMhXgbTSJNEqZk3xrnBA6Cq+t1e4/bT7mDN4TjeFo7e7SEEfKRBkqB6HNUY/AMbyEXurSSpnKlYgrA+gJJ4rqmkXnyyeCMEqcGpCx4x2yTU/WKi6k+1l3ObsPAOj2yO7Xd282TgjbtH4Y/rUqeB9BhmWUXmpK5OdzSL+XArZLSMcLg9ORxwe/vQqoevPBxzzU+3qPqHPLuZcHhexguFl+3TOEGFAjXn6+/vUNt4N0GCG4hE108Vw26RSF6/lWwq7ZBuJxjj/IolYKxb+Ee1P29TuV7epbc4q++HsZYrY38axFskS2+WGfQg1E3gG88xQNVgEa4wqwYYj0JzXcjzGUtwDjjJ7/AEp4DZLI2CPQYrVYqquovbzPP5/h3dtH+71KDeDlSyEUkngHVhIpW+tJE4zgMv17GvQQrLE0gbjIGCOc/SpEbcduee/txR9cq9wVeZxEPhPU47hXkNvND02iZlJH5cVJd+F9Rlja33qIG3YCS5KdMHnGa7XOwfNzk9aYZOfvbc1P1uoP2srnB6X4J1QR4aSIFJA/MoGR+Petm/0bVXgV7OG2iZesfmYY/piuhR2Rc53DpxSNK6P0BJo+uVCliZo8/vdD15LkyDT2uGJBwkigA++TVu307VH0/E+ltHKByqOGLD04PWu5cgn3+lMdSq55PvVPFya2B15Poec32gaizi4tLOSIkDKEZOfp61JZ6Zq2xpJ7KVggIKtHgt+PpXoBUcbWBJ6jNNLkZ8zhfrR9al2D277HnsUOuCT99phe2J4jFsSce/FV9O0rVLfVWmGm3SRly3EZO0Z/KvTAytwOaTAA+4Rmn9aa6C9u+xjX/h22uLGSO3tzC08Yd3jmCNnHT72c561W8SaTaTX0bSWt3OJbOCKUo5dVZUVc49QRnNb+9WzhwD6elITgHIIPapWKnaxUsS30PPJvA2uW1wLq0vIZyj4TaxD7fXB469hmq91o/iq6snjld1iKlmRxktg+g9a9L69OnSgsB0VlOcZxirWMmugLEM8W/s3UIJNs9ldZU85ib/CtTR7O9BkjEDgbSSZEYAD1r1YSNgAPgAkde9K0h3EZI9s8Vo8a2tg9v5HmmlteWxMex5fM3ZREY7eCO461dsJJo7ZUaxu2x3MOD/KvQPtGAPmYik89O+fxzUPFPsP23kYTeXkKztCisSV6856//Wpont0uHDOoJwsZEQJQ44x6e9XI7eNSJXQlycsrKCyse5okiUy+TLZSMGYNGUTJBwecde/86wuZFVZJJm3C6mQdNoUBcdyPc+tOexyMeZKZMfeBHIOOuPyq/bIUkJitZWyPvMBxnufSo2jl81WhjYCI4Kg8tnnnjFJAUW85ArrIjqpA/eLksPoPwFSiS6bK+Q8rM2YiU2hj3PXkVdtxGBKk1qgJBUNuxjvn3+lN8yWImMxqUjJVUTnb7/jTbEZy6fbtcM8tnKNxHzK3P15P9anNo2ZHjtwpGGDPJkLgHkg9Pw9anhkV4TtCgjcqs5AA+uOnekgmffGs0qybgeoAAx6Z/nRcZXW1ZZGmyqKw6eWMhvTINMkn1bEkNvGjbxw/mAr+OeO3/wCurVxcMsioqrLHI3yrtyOcAg7fTFO3TptgjtFkidMIFyBkHqeOlAFZGvFQbriFpEj5cDjOOMj0q20brslSVLoldoYKFyw64P51FIZGtDHJCiIuDsiUgseoyBzimTG+KQtbwbZFX5t7dAeu0evegQs0c8hfzN/lZHyq4AHtwckcfr3pTD8yeUjl3Q/IXON3X/Oarm3mVJB9qKrnDhk5P09MYNTCcoy7QztydwJPbj8aTQx9nZz4OChGD/y0O5j2HtSXsU6iR5YnRxGB83IJ5AGe2M1WivpwkrpNbFh83zN93r83/wBb6VbS7kkhkM1z8ifOCQMA425OT70WENNtKqKHdEff+7CHzMDORn8KlmlXzg8rbmbGCq/KB6/59ajtXO0zSXZlm8v7saAKQepA9hRF5ccsm6OSZjHuXI4AHb0IpXBkoj2wOTOWUgPEu3HH9eaS3kUCT5lbMeAoHA55ODSIBIodGjZMnDDng91H4dKr743b91EEK4YxMcb16f496EIvrtbiF4zkZXamMeg9+g49KguyzttEy+ZGQNqp1HfnP4iiKaa0gkSEAldzEHhgMc/rtxRNqCPagXUMjKpDNgDdnHJOORjHIpK4E9pcxQ7FTbt3bsFQdp/xPSor4yTRQ+VIqAurgAcYPUY/zjmqW61e4T7PeKUC8AoRz3OO56+tTmzje6ZMycJuEWAuQTzk+ucfqKfKBKggd9qu42g5+YBWPfPy8/p2p6DHlmCRMAk/KenPWqsjLIyrIfL2Dk53EZ/uilEln9oIjlRo22orZG4cEjI7H/61KwF0LMIvlRCCucs5yxPuR+noKrWgvo442lWFVRQCQ+XJ+oz/AEoaSRbbzEaU+SSmM7kUEfpx37c023kgjtmm+3YyPuOuBggDJPrRYCzJcBAwZpHZhnlQMnvx7EjrVVrwxIjOsUbMQzFucjnAODz096fbXAJ3Axz5U5CDOFGOSf61IXSZYka3YybDg7AcEDOAPwp2SFYklkeNT++ATfhmxj6deOvtR5iqzuFZlXHYZBJ9zz34xUM8/kSurQAbRuZs4yQOvvzUn+hykOkJLhRvbdhhnpwfpUtDH7yxjYQ/u2+bAlwxyMEYHT8aT5SUPnRmQNlgwwSOnI6dv61GsirIo81V2sV+dsE8cn6UirMzKsAKxkZR2O4AEZ/w4+tNCsPKEuWi2nIBJIz0/wA9qY9zNCqSxyRxncFCuuSvGB07f1xSNIHt0RWkLDcWMZ3DvkHPTgZqeEyq0Z8v5QhKhU68Yxg9s96dwIY1EIDIssm/gSbN2T9O3Of8aeYd26XzpWdRjJYYxjsDk4+pPSlVWOM3Lq0jBjgZGcDIwe4x/OkuI12DZtlccuqgI3HIGPfk5pdQuRmKOaQrdyyS/u+OCWX9ef8APFVGQxwrCkIaOFSCsuQqdy2O34mtGVuHuQ3kj7uCT24JBxjnGPrUbxzPbW7MIQ0obOemOxyO2B39PemhDYkjeRYisedoA2DKk4PGMnpxyfWpXtYwxYhHUBWQeXyPUnHWmeW00caRrCHUGMY57cHP+elBtn+0JJIwgGeCDhRkDgfj0piGKjbpBGoVlwyMYcDJ7/UmpiAyiS62orrn5W4Y+ufr9KinsEYBpJSoRgyswJGQMrkjr36VPhQ7pIqAFhhcglvpmle4ximQMfKWDI+YZPDL05/yKiKzSOqiSCWPqCrEHceg5+tW1jDlEQxbthXlsEsvXjqR/wDWqq8ayXJKQpwBlfMz7dPrx+NJPUQzy41MgZlxkBgQWDH09/8A63SpgId2FKH5tuO56+o7dKQJHEpUSxRxdSVbG3nkZPAPXvzUX9n3EcSSTakrfKFcR4+bkjcT09O9DkFix5bIBukCEZ4AyM/j+FRJBJGsm1Y/mxs5OWX1/wD1VcMdriSZV3NGNwDOc7uAMDjjOKil80wRyRxGTP8Ard/Cj15/lRzIdiImbaOHk3cZ3jH1AHTr0OetLK6CItIUSQgHa7/d9B/+o1ZlURrGZIFmIH3BIBg4Jxn60yTygfJS3hLFN2dpPJzxken88UrgRboyr/6VbqedoKkjB5HJ6Z5zTA8xMcbSIVVssSAcc9+fb2o84Q7t8lv5vVR5WdpOQCfx9cdRSTzwW7FJpnuHjRT5cUeHB68jOPX8afMInSMhQ4kdnztChSfTn0A5FRywNGMozbSPu7iCD6c8Z/HHvViB5rhXkjk2KcFsyYyMZx6DPGfpSSednyY2yiDJ6FGBOflz2pcwyF7diu7y7lwvILMFGfQ47daR2l3tEIJJFOSdn3V9jUgZmG0xnc67Ax6MRnB69+nbvUnkTpceXEztKy7nZW5CjBx9Of0p8xLWpDHHJJcfuVyytycsOcHv0z/hSpEFkHnI3mb/AJXEm4gnjOPQVLukWF1PyTSA7TuByMjrz/LNRySKGVXmUbE3PIFznkfKMcHk5/P0pczCwiKihS29SrBSTLvI7ZwT9eKkvNn2ia1UwseDuYE/L6gc5pkINwC6zvCjjahcLuXrjn8vzqXaxlMJX7RNt+ZyNuQD3/QDvgGjmKA2yLA7R3BCx/MSOFGO319qi+ywSzHdNkAZHG0luDjB7kUy6SzmMMtxBcJ8xAR2OxumMqffFWFVLjCR24MAQZbOCAR+nf8AKi7ENP8ArduBvLBRliCQeh684oEMeSkrElgrK4cjIP06en40wiHY7/OJJTlTGp4YkjGf89aRw0ihnlkMUn7tQRyjE9fw/qKQDljuPNZQm/bgh1dmOMADGcdf6U9MxsisqANuyxLe2B3/AJ0JdmFgzbPN3Kru5CcEcDB56/zqBBK1y371ZNpGS8g24AOcZOcnFK4i55cinawjVs8CTAyvcfnSWsNvLLhlifbHzlOGHrn8B61D9oknN1HtkaVmVlbbkMB0IYnjt0pVuCIyzNg8q6F12gc/MR1H/wCqizAXegBNrIjBcsT5OAvTqDjP4ipUXKyNIzyRlc7doJGOpGOn9Ko20gadv30cjFA7GQ4PB6L6nGTViV/3O2IN+8QAAcFf97NNqwhbmaWIoVjmkweXQZDDIB60+aeGONd80cciEZ6EDd+hp6rH5zQ7yuVZlOAfm65Jz+NQrLbzKtsWtXPKsFXv24PpSRVxWbZGr26rcSBQMxL7/n6mmZcxiV4/JcE7lkfDD0x/+qn/ALhAyCZVAJIVeM5HTI69KhjulkQb0lkjIO5SSxGPlxg9Of5UxDbT+0TI/niERcCMKhJB7HP51YlnZU2yRyYJK54HPfv2zSzDC8+eZA2EVSPmXj/POKYjSbPIEVvuYEsxAcN17A56d6HYCVRDGq4uT23LICGBHHUE8e9Si33lXRVRHPThgAef85xVdV8iONo7mKdCqnzGGAgP6jpj0pzSRLbiTcp2L86rxu78H6VNx6Cv87pGsw3bzlHUqq9j0zn/AOt70TLhg9rCzDpsVwBn1wfxqaK6ijXy0nhBVCrknORn/DHNJLBHNHKu5SV58sSgYyOo9aL6gQwZkKuyvBgjKfKQcfj/AF/Go1ikiYpEd8jMX25zgdMfTgnrTUXyUbNp5WcMPnByckd8Z7VcKPE0KTtE02M7VHXjsM5FUJla1M4mZrgQA5+Zc57dKT7SxlWDy7ktwNwP3See3SnTW9xN/rPlHlh/9Xxvx1PGT9PpU0Iky6yOisJDHvD5zjjd7UBoV4zHCUje4lc5+beCxyOMnn/PWlhnt7lipuC3zEAoMbf1pu9WLOXjYjlFl7N/PBp6TQy7o45E84jdsyB8vqAOetUMXftKIqlhjIK8jH0Az+FKoYsoQRSBlwd7bTuyBj+fWo2miihEzrGRu+VT1XAPFRukrxYXyskhhk5IBOQBnGRnHrU2Cw5f3M21TGqynJVjuJ9sdqtRyK7EcKocriQ4x7cc/SqrqQ+/97FhduR82D3OCM/n601I38x3aVGR3/eSc5wPUfj2osBPCEUBYh8/PmIcMAO/SkkZFkVGZdzfd4PP4+tL58cMLSxbBIDhExnIJORn04FRx3DSMRDHLIkXySDOcMB6d6dgLUKlpG3K7YXci4xkjPUd8fWhZFlRJVZBHLnbtBAzjvmo0ZrpB5kZdApJC/eU56VBGrxgiSNigY7URehPORjOPTnvSsMssJfmZQcH7oYDcD60TJHG4EkhfI6ooBHv71FDC9zcny2QIcMhVjkj0OfSnXEjxrmVQyt1BYcAHBYHvRYCMSRxJuVWKKcsRyBn1qdZQQQZEUjB2nBGagiluAjRwKGDdBkYP4+mKIZ/O2lo0DnPzL1yOvNFhE1yJN5VUY7DxtbacfSkWYRoAyuVbruXOR7VG6SHcBMGLZOWXdj196SNiY2i35XYCO+0DqAe1OwWRKjr5R2yEknpjGATx+lNDbZGaVmOQcBe/tmmiFCm6OQCPbuOM/KBySRRbskzPsaPGcjAGD+vH40WBkkZXYzbnDEgYL54+lHmxF0USBCRwCOc+9NeCRQ/Rx1fYfu8ZqL5b51t92RuGT905HqaSQFpzITk7SMYBXnI9TT/ADNp45J9B1pLOGWIbsvjcQhYA4weQahgYmMxrnzAwQKpzx3ApDsSlmKh8M6j5iB1/OmAt99ULEdjwRSFZTI5ZQqnjYTgg9eaYxY3Plo4Uj7wK9vWkFie0+fMk2WBzjaMHHvTAAV3HkM3r2p0sihvJbcSVyD0/Sm3WBb/AOrwvT5P73pRYB5jaOIY3Mp55OailBPzHJ+hp75FqwjZjnqrnBAqJMRxARrlCeg9TRYB8EpYAbTkHqT+lOk3MwwyMP4ueRx6YqFSA42/cPyknmpmA8sbkydxG9OMfX1p2Ab5TKSyIAPTpSCRJCAWBY5+U80xvlRWeXzB3GMc1G6tvyrMi9iOmR/OgCSaJ4zw2MjqOlOSYgASKT756mmRytt2StywBbA6jPH61anEcg3+bH5jfM0QH3R/j7UXCxWRFeU7QMk4PtTgZo4wVVHxwMnGKYLXZMJAxBPOD0H/ANelJ4+dWKnuOlMRJ5wk+T5Ex3xnkVXZLth5iyRsB/DnrUTvEzLulMeOBuH45NPaJW2yCZlVv4lH9DVWHYkLYI86HcMY3jkA07ZIZN8f3cZOWzz9KiEs0aFgo65AIznseKdHJuSPbGcswGMYxmgY9N2fmGT1OBihtxOcFQe2aCWWdRHL8ytgqOfwp8s0qNtMMbn/AHScfkaQ0UBeW6KGW8CSIpLFFBKHI/i7n296qxXkc+pPCv2+QqdzyMpX73Of16VOsdtLMkccbeWHHKKPnPXIyOPakuJ41LrJLOoJ+Zm+ZuvqB06jpV7DK091eiVXtgot2jDHL8Z5GSPX1FTwTlrdZlhwzttGHHzZx09PrUIFq52wSI/G7a68cev+NE42wyHCBt2QxYBScdB6n/CmMlWaa3QbfK+bIAc5A/EH2qNLiQZd5I2XBG5GJO7Hv1FR262kW8SI5lZQgIPDH+g4GakkijeYSPGnlYxtC9Bj2xjr607ICWDUIWjZZoY0kiGN4zsYlj2qP7bDJHH5qYCt8kj5+YZ9e1RXcOn/ADrHbtJ5jALh9oQHpg9jU1xZ29tp7RiJVTIVsZZ2A6jn2zzxRZAQ210sV1/rwshc85LIuT046+hqw3kXlu8SzOMpmSSNiMewPUdKrx2kUF1ny2YsCqrGpIXPfjofamTrMrJCvlwkAhOhII68k+mPXmgCR4IEUl8b8KqsSckdsDP86mnuII5WiEzK7KqedjLKR3GMfrURE0kjsY90gAUkYJxjIz0yKbKlrLGVa3Xz8fPuGB6cYHfFANFpTbSRm3MxlUMf3jjH0pqiGVVht4M3KsAoz8uPX8P61XhFrGDGkCxqX8xo0w2QeO5znj2q5HItwiGAtE5YrtwFJ/HsMe4oYGfLeXEcnlmMRxnP3Rk+nJ9DVq2lWSBmu7eMspPl+UR0Hv8A560I0XyLI8hHV0ZyVUenH5/jT1LQqxkllCvMCiKAwAOQMcDgc0mBBAzFJjNM9uMfKhXIKnGPm9frTnmt7a2eT91JHIRt2qc4xyM9eDzS2MEzQgq8UJ3FZCWbI/p07frVf7PKk5cuJUB2KyyDYqlR0XHPem0hE1tfRXcAMaswHzAvgAY4xz6ntSz3Ea3rTSWbM4fKsMFQOV6DnBx3qKORLcCKSUlc5IUfMAD7jgd8+1SxoyF5oZW8skmON8AYOeg7nvQFhIzK6yxpPklhmJ+XVTgjPtiprJEkLiSUmNixDOoYNkcAA9AO1Os7ySVLmOO2Y7WDSkZIGFA4z16fpVMoxEsMP2lPlEkkmz/Vj+6Ce/oPpQBPbvH5brMkwgdyC8nIKg/nj2qSNZGuw82GQMMBPkZQM9D1/DIpJPNESwLbsrnosrYA/wBonuePfpUcv2xbtvtKwvHJgSBeSJOoI4x2/WluIkEDyoI5LcMhZco7ZYYBxgDtS+RY28e2KFGKrkNtLDnsW7/jUIvmgEscjTGJMNIQACB2+YdufWo2dY52itbhIoABhFyQzEE5YDpjB9OtOzAdDc2UcrraWyb41XcE4JOQef8AParcxdwjW9usDBclSAMgn+IHr2xTLO5kC7tgZum2LLA8fjz0/OmXEL+VmWNZGc5Ukkvkcdfp7H60mBYS4i5jEys3KuydB0H9P1olmXdG8hztZdwYld3oR/8AXpkkYSPZKYiAQvloSjjntjqKrzXVvHdGO43TjAIXdudB/D9elK2oNEy3UEhmdtylP3Q2/wB4dv1pLRpJIXWGPfMik4C53DOQcH0z/nFMl1CaS6jtUtRFA5HyqGAJI9MdT1qPUDeiQRZQRsERkh++uec46HBBp26APkubm8kDxWzFgdxR1yu7Bxj9ParKG5niB8qOGYLtUMPmySefbPNUpJL6yjFrZz5I+ZTLHsjccjk8n+QqWO0lSFLia5zbAYkUNwGJHTv6+vFDSAuO0UPnSOiQyA7XRB5hY8kEY7dPzognjmnDM8ohkT7zjlT05/nUDKEAjtbZV+ZljbyzvweuSR1POM+tRzXDrObRpoiWDYZlxtcY49D9enFRa4WLDyxf2hIrTRzzB8J8v3QRkksPT/Club61OLf7R5hkJX5UJXaeeo6cf55qPyYbgMyfM80fmSFwAQ/Xt0Hb8varFtIqIQnlpujw6o4KqOhcHsRn1oegrCfZbiS3jSO68qBANoXOCvHIJPr2pj+YI2uNssflpkKSVXGcYyDyMDvUYu1gtEhWBpCjEeWXyMDvzyfXjGKDfIpCyFxLLDlQcNgnvgDGOwoT7isDyRfZVkhlQoFG5ujLntwewzj0qM3thLCFuLlv3eQVRwASD2z75H4VDJp1peWRVzMgiYOEjYZYgHOWHX1PT0q8dPht4S0rqAimJ+AGQMPUD+VW2h6FN5NPgXdFMs8flhTEr5bg4yB75xx6mrOo3ECxxrHYzPJM6xbSSOMZJyDgf1qUzaVarBHFbxMixqDOpYfL2ycew/xpqeUitBHmN2YkFGIJ7cfn+NSxMiSNhIVWKQMnLN5mQufqcGpg07SBJbV5ZCgKuF+RE5HP5DrTUmQPP5dvcO8KgeVjy1YnpgtgH9M1meZNdfa1urSaIGMylml8vY2ccAA55Hv19qFFy3CzNAJZQ+U6ywpISNrtGANwPHXpznk1NYXEMty0SxF0zjdICFYEZBzyCOKqaV4audUtobu81COG4VVErRyMFQMflHpnj069qSfS1gjige+uptyhYtgCBCPvds9uaJKO1yrI0EaVpDJJHtXhfNClQOcdsjsBzTDbt9oP+mW4GzcRKmd3HOR+FVpr4orpcLcxqjeSPmbJJwfQjnk5xUytI1twlsXUIm4nfsJzuGOp9OvrUqNiWWElxHIJ4XMKpvUdPmAP+NMlja4kiknV3hzlFLMnygHIK5pj3M8ZKzBVTYJVJUjoMHdnp1GPwp1tqDGCee3DrFGU5bcSfUgj7o9B9KHEQ+JY4YWmtgcSgY+bAVfUnueMVMqi4dYmtcylS25urAnGG7jp2qnHdG6uW2MqpMTGJICMAjqB29un41W1CyW8Zmja5jIA5zkEBsMvBzjqQf8Aa9qFHWzGXLya4ObaMQNIGBLvny1IGcn269qjlfybOAyLvkBw+Cx3EgEYz0GOMVEtmFmh3OAqELDEhZsrnB3N0JJ9eKtveeSv2VYwSTld8nTGT9cmm0gQ68km8srJH5gDMzhgTjI4JPoBmq0dxd+ZHLBbSi2chXDgB4xgdAc5qSzu7OeezZpJFllP71XGDjPPVjxgH1NWJ3TY671kX5QVYbNq5wWB/i+tTfpYBba5vHmuJfsbRrjftlb7vOBtH0BP5VVuZLa6AmEOduWXagYkHkjpwKkuEvJ5Ypob7ylkUsWmUbZO3GOQRx6f0qimkmR/9IvZPOSQ8qxO0A4HAx6//Xq0luF0W7KSKTDBtuH8xsKSCoOByf5dKlbaqGOGR7ZJMqhfkMM7jtI6n12njgVFEk1vD5a2s0hALqT8wUn3HHboe1PbzbWZJ5p4jKFDbDlhx/EF4A5Ptmp6iuDM4hVRztDfMRzjB5Ixntz1qNLS1IZd6m6GGDlDlDjnGDwefrkVJcNdzNFLbyxES48repBOM9cHv7dKzoH1DypZLpId4k5dZSBIByD0yevXimkFro02jhFz5UbmWWTDAiY8Y7Adev8ALNMt7WFLkzTmXzHYJJ8xHQHBwD7Ci0kknljmaTdHvVWyBhgASCMc9cd6Sf5WkxIz4YcsufrgdO470mLYWV/s4MNrdQ3M0wbeZMnYBjn1JAxjOe9GmtI3mGW9QzoRHtC4QIehyepJ5x/9alkuYPtLWsccdzLn51zhsY7k/e9Kgha3t5JZbiPyLdQCQ0uW5PHIzjGOAPWp1sMuyXsMSweYZWyVQSMQm5s+vB7njFR28DSSK0kCy3LvuGGDMOeAeORzSz3F9KDHHY+aoQsW3KSSB1weRim2k1+1xt5KvtfYE2SAk9evGARx+lHTQWpJIt15+7MUY2kBA+w7s8kY6knP4Uxo5rqURvclA0h/dLH1APXJ9frzT2jlit8RnLmUIGYhR6g+xxjn2qVDZ5k869GYcq7LGMA8Dg5xn3/Si7sNEdytvJGTDbySRDjjud3zZ/z0z6VWnl2hA+nyRyBT8gyXHYEke/6U6SFTYmzWa92kebIQwzkH9Dgn86hktQJ0nheXzAQNzzMVLZznbkZ/HHSnEEWRcL5SI8LgxnO3OHHbnP0PNIEeSITQzrGhQs2RjeucdehPJ4I96dbrGVZpZ1d5OXDKcO+Mgc9Bz7U7cxjEKW0hVVLNIZAq4xkgKOxzikhWIyn70JIzLA5/dg4znpjPrzToYWj82NZlRwu4wsNzAc45PGDjj6VXtrMm3nBS5XEPmAq4G8k8fL9T+lF3JDGmJ03KxyIlBJyo5PXleD+eKdhk0VrHI4kmtJ40kXb8pDIuM4ZgTyckUqxrb7HS4d1BIRcK2M8E5qq+qxpGZkuFVkXEcbRk5BIySB06DBPpTbmSeS3SVoUZWwuwL94nGWC88D1/GnyvqFrF8QtcNIJLVllBVeAG3/T8Dz6UTrcbnEgQxxElUBwOnGSfeqVvI0kzrMQS8ZYq2VdmA5A5wOCPTPWrFsks1ojQyA8hwq/KJmHOO44x3I9aTVgElETCVGDGPZ+9kZTtGPf2z2qRmdrWW4+05Ko5SLGC23uD6YJxVe1Se4jjW2jeQsGOe+ercHr3yenFSIpaCbeU2TKArNnKtjkcZwDgfiBRYBTi2x9lvoF3ocjG5cY7EdDn1qjL9thFvAvlv5YbO1jjPrn3FSJIjOjiFSg3YBJ3AgYJwex5qRb6O6iWGC5RzAx3OuF5zxjofQVQWCOTcRKkCTkscsq54HPAPWmSwrMsiiMoBJ+62j5gT/eJ6j2pYbq5WVreNkt8lFeQldzDjGAMnPAqxdzJIfKZZ5dqDe6r8vJ7N0yfx60XsDYyR3t22XzI4VgJAc5RAMdfQ4zTWuJGRVjKlss3zHcqjI6Y7YzRdxwSQ4i+zyTEklnPLcdOB2IpBcRrp4h2eXCo34QE5OffjjPGKN0AE/caS72QYJG1ssTjoM9qljZsxxF5f3i5YOhyc84zwD1FVYVtXmaGG1aVQ4G5QTt9z2py3rLHb/Zt0kDAkOoIyc/Xg9qrlsCLqwwyTSxj/WM2C+P/AB0D0/xqC8usRsbr7Rb7D5e3jcCTlmx+VFtNbSXAEl26S87p1JIQ44BOO3GenFMhW4SQ3V2IHH+sW43+Yu49cggkmpKsW7kXUFh5j7nRkXDOPnI7FccfpUdxcyKrNDdPHNDzGiny1ORkfd6HrzVJ5ZWU+XmUE52TZ+Y+qlTz244pYrnUFtFsbmCaV5G5kC/6v2z349QaEtBlrzmu5P8AUPGGy0oFwXJYclySB1pZLuaa2jspi7QpLuA3cMP6Hmo5Y5o0GHCo527D/EfQkdKrG6l27ZYgrhiYy5GNvTHShak2NFpJBCu0ISGyobHQ/wAP1zUcM8IkbzJMBzwRwVOORx+FQPfXczGUW4yIxGViQKcY4P198UoVrtWjMbo+0bmeIb+Bx/jmiyAux/Z1lk/0chB82GyM54zmo5d/EcNs4ikY7huDdvXt3qAi5gglN1MAzRh9qKcYHuT7d8U8ahvuIbVRF5kgG3Zz+DEGlYVh1vG1uVmkXCj5cIeCCOpGOg9KktkVZGDSELtY7gmCzf0pnmGCAyNPkluQFwPfn0zxinsUzs3qwyMNnt0qb3GhPNB877P90odzFeQAehzUcV1+82vxEy7RIicngY+lPWZBcxW1vGcAHcQM8564zUhubf7IPs26VZHxMDEyBRnHGc5P0Hei4MjIk82RY2ikXcET5iA2f4j6fU1OpHkjdiObtGSPwOfeq8bWZmEjlt24fLySxH1pJfs8bK0c4wFDGIJx7HP0pAEg+0KsMnEnVlAPDf5/nViMTrnzCSI1GGZslh2yfSklUwhWVtsj/MY89vX8fWqd5mf98zSRhuPLx8rH3oQ0OjuQw2yyIGU8dsDr0/GrEt0z3JLNEVcZVMDI4xkd6hS18wRRoiyMZMElsAZ9eOaR4wGVoI0+Q7QCCPm/CmFi+fIlsxlwJOw/iHvmqkLKJVjRPOJ4UryGNK0myCIFdjOSV59s44GaYbe5jkj8tUbK7iI2ztz2OSOfpS0EK6yFljkaPb/d5bB96lht+Utml80uS65OOnGDmiVPISZjI3mnGwjnJ4/PvWbdyAqhRmVy/BbIOaaYzQhmEiOPlU4+6eCP84pJFkjZI3O1XUMM4PA9KQSR7QrZJ2ksVHOenIqaAjyhFK0jIRxIeM+xOaTBMarAj9yjvFjG5jgFvTH8qqxxsspdFKIPvKV49h/9eppGjhRSiiDlhh8nJHcfWq7PJMOCUzzls8/hSGTRPsR98juAhYc8Z9KcxjcBsvGGG4Agg8Cs52Dzlg7o4bHyD5T0yRU0dwrQeVIZ0Akw+7AA46GtEgsWPJjkQsVJ3c5z/SojHMjCIKc5zuU8n6fhUnmKhQKfNfkgFcYPpn6Zp1qqvEWkykg5ckdD6D2oYCG6i8hZAwGCBu/i6d6lRYZrYt8jgdWJxUc8IaJVjaIM3QM3zYz09OccVDPcSNMJLkqy4+ZUXYPr9aAJE3YLwOQwHBWo4hcQqU3HrnJPXNRx6hHO+LWMZ3AELknA9vWopL8CVxMqudx2knkD0NMCO5guBcx3NlfSRNGQkynJYgfT2qKOD90szSTRgMRHKxY57jGM/lWNctqkzIk1zIGtyI08thhh0yWxjI9MVt21nKgESzFo2A8tZLjc5boflPC4Ocf1qnp1LaFNo32pJYUUL5ZyAQGK4xkL36/pU9pYyQ3MkNwVeSDBAZvlBPcjoeKrFZLS0u7zUJJpfLJ8qSNMEknATaOoGB7VEY7i6Z7qac26uF2pIhZmAAyTjH6+9PoBfWzVo2We+bzepEa/KvrknGPQetZkMdoHZi16qEfvPODdcjOQuRj+dEtm8kUxhvr5pW+5jlV56471dZRDFFcNcTvLIMO4Cg7lHbH8P607oB0qQRTMIYWjZiSr7ismBwMKen5VRkvHcqy2reZHJgtNnpnGenPGe1XbKzt7oR313dXEsp3ELuJBI7A9eDnv3q+lxBcWbzSW4AdvLVpPmZWx2B7H+tS3YRW1F763t1aS1MzSvjco+4P73Xkc1WsEluLm5uJpIiCgWIBclI88cnpnB9+anBn+2ERzIiQxBcN82R6D8+2Ke1rdSQJ5oUQB+UjOFYHOOOuc0ucCI2MkcvlPMk6kqojSQqSv498E03y7GS8AtGZPvHyg+4IqnHPSp9UVWn8q3uI4ZgQzM2c4Pb+vFMDyx2fyGMbZCWlYHDA5wQe9L3hEcMFoJYIYo5nLkuT1DNu559gCPxqzGI1fDWiKHPUsCAfqOBVX7TuSCSN47iC6LI8jBhtdcYJHccjjpmnWi3TNJC1q67VYhpUwqjuRk4zjim3K2oyZzNYL5X2dLiKYlosuD82dufp0ptzJPJcC0gJzAmX2JkLkevfGcfjUNxdS3N07ArP5BciOCLlV9d3vkd+AKmjgvJQ0kcI2lS0rLhEHHQevTkn1przAdFbvMjTvMfIUeUqiPcWbAz8o6ZNNt9P+1RStczLuyVkSVM7eBgCnSNIYhIVCyOzeZtHy/wC8D29Pwpks7CSCFfnPfKhm3ehxjGPWk5gTFtzR+TcILdlI2soweDx+fGTUNvbzK7EOZJMk84G4Hrj/AApl3qc0ccUa2TB4zsLEgBTzx+Q61W07VZXui8lqWihGHboUYn0PfpwOoNNXYtTRdrdt7wymPs2BymeoH1zjirCfaIALhvNkjlj3bnbbgdBwfpiqVhcrDaS3XkOro20KBtO5s+uTnI6+9R3S3U0UZgjvP38oXYcEgYOSxPGMZwO9JXFYuXFqzwrumaSXkxqx+VVb+In1qFNNs7ppVt2tlgjbdIxdjlTnkc+o/Wsp7i+gv5PstpFN8rGV/LLKRngpnrnjk+oqzZNf/ZpbJ9NktjNyCvRGGOSBjBye3oavlaWjHY0poTFbWMUKRpCj5eRwcsQegHpg1WNmoaVYzbW2TveQxtmXkk/U8L+Rp9vbxLG8M005dB8ytjbI3qAegqm+pW7yD5lELqwb95tB2jjvkgdKhtrYC7Gksl1DGvljaAqxBB04+bjkfWmR2sULrHNNvmwVQvJgjGcnPoAOKPtWlyQxTwBYjxvPmckZ6Enp1ojvlgMzTQiZ5Ac/ZNz4YDoOnAHWnrsIijtTJfZnt5ZpADtLzBkOPb06frVjMjRy77OUTwqFREB9R6deOlN0C7vLiRTJax2yGHMW5MPtBOR9P0rQnVS6pbh4p7hyJAJDsX5epz0P09aTetmBQa1u2uluI7eWA7wS7OC2SOhP0HSmW1xOtyrtINu0s6hACeTx7/59auWxufssnmytOzOVjAYgA4+6MHGfUntTngeGKZCYDLFlUKD5pFxnaD9ePw96G0Bnve2ccsNuXDSNOHkdyF3AevGADkDmpdUsby1t5lbaYHIeNUZiEHAAHbPT680mqiSznd5bcBmQHDNnILDlh64zg9qYhW6jWNLt9gP7xWXbkZI9OOlUpIDNvr7UbsBIwbi4b/V7oyAMEZ6fhx9asaqFsbQP51ukMiKrTMpVd38RGORjn6ZqzeTnS5JljWR7dVLueB5YwRtBH1/nTbKeFLaEJfNJFc5xCvCEsDzyeuPSqul0GrGRaMHs4ZrG3jvI4iN832gkuW6gnqBu7duKvTW2srG7TQJp6mLIjEgdHJzgYHbBwavvItjHCttBEBLxkqM4zwTn6HAGMZq5qlhJdCHzrl0kZECKinOWPVgOD8uemOAamVRBdGfaackkP2q9uBcyT5WRIk27STkH2+tTStFYs5hklEmFRRgD5sDHPrzn05qrpP261me03q6TcyhyxRgMglDnsO3tWreW7SNEkNx5lvldsUGSCxXO489sHrmpb13JbM6CbUjqH7lbOO3ERclhkMR1GV+lY9+7XX+mTRv+7csd5xG3XbnHJXj2zW8La5W+jhIjVEbzGEnCsnvjqe+Pao7qW3jmxNLEscqs7bkyOnXB9cAYFXGXVAmZdppvzSxzSLIyx7olimYZQqDjI4+8elT2rpazuiZW7VvlinQhXJBHDMOfqPrWg15p8hjhtZgsq4QKF2rtOBx6jOMfWnWv2a3kEyJ5tzEVZ5doAzjbjJOQM+np0pSm+pV+5B/xMJ5kneH7KkIC+XIpCoAANq+p6HpVu9jBjjLSrJJyGIAyyj5sfr3xTzFC9pJbCSCK5ljWMLuyq85IxwMn174qo0axRxpFtgi2lWbJJOc5weccdu1TzIm5Ba6klpBukkaBZHLSIejBW7+uOaqahrZW7aBXLiVjLCW5XBILSHHTt+VXNPM93tt7Tymt9gIj5OD1JyR174p9tZL9rmjnW4ePyQgjLYCLxwu08dc1St9oa3Kml6zcSRK7RTGXcAGRApZem7BOf/1+9X726+02LwQWksTySbxKXIYpnkYHc8nNJNHNav5Y+ziOQKgdPkYKc8cf0607zltb9lmgxFcnD4YAx7O4PuP51Lt0E7ElrbzQxJJcW+8/Lv3HcSR8oORx0IIH+FEyNA1u80vmbHLogzgDBKnHftj3FURrrw6hFHp9qbkS3H7/AHnCquMABj0x+P8AWlurrz54lysSqA7ybQ7e3GMYqbSCzH3U15YzeXHYmQbQZJBwEXnJz36gcU+9EiM88qpbGTHkEgr5ac8+wPBPerN1dQ+RFJ8gUg7Z2ZeM8henXFRXUlvcWgvrmQiBl7KWDdg3OcD0HtVXBFPzZmjNjGyXMyMd0kSkoGyTjtlen51k6rrLW07WV06vcIpZpAhVcdMbcHGPbtW3ZQ6P5LiBpgEBR18wgnPVgDz0IGR7cVe021DNiRjcShDJLKI/mAQ55z16AY56Vakluila5zkd5CUW4TcZbkLJE7W+5XY5CEN1HIOR9a1tPt9X+WzuZnhZWLPdQjchUjjO7BHHUAVLO0l9cWlzF+7KqGWNkwsuRkFfQdD+dJb6peT/AGy8Jhght1ClMHeuO3H8P88UnrqkJlqOG3KQxrePASCVJAGNpxnqeP8A61VLzV1h3yWkhv1Ee0EnGT2Zu4HJ7dqrRalY6hBcE3SMAp2SOo3MvHfGc/TriqMEeo21zFBaN/aKRJgwpAArDG7AJ5Ixxz7ihQs7sOUuQeIbiS3YICq25B2RLv8AvD/aI+bpUqTxi4jjlnRWWRmdZIyTGvYN6N1OB6mnJaLfXEeqeXAWiBgxIAvlHBGFIxkHoODirTWvl2HnS2ryShwx/eCR3K8KS5GRxnv3oly9EKyAt5iRtBOqGV8xwyOQDwR8vGQM9sY4qxetJCVuJJILlk2iQIWyo6YUdD/9c1GFMuoC4k06FpUj371l+YcHJ56Y9e9Z8t5cC8PmqoA5IQ5kzkYA9OfqOtZ2dxWNJ4WndJFeC3MZ+/KcDkgZOe/y5pk8TefFh/3nlssrFudg54HoT3quks0ztbrYurspkkNyeT0BB9Tx7Z9qZqVxCsxtYWWO7ypcqMsiY5GBwMe/r3qrByliR7SNVezsS8TN+6lRS5BH8R9hn2qaxt44bmRZoB5TcqGjJZmwVLH0GCcZ9KzZUm1C0RYbpYraBmL7RsDE/cGOuO5HtVmO2la4CTXkkpQqpToFPqM8Y4B5/oKVhE8Nu2ZS0ixBs4AIMpXIwAe547npUl5JerdQQrMEA5leRflX1GfX1+lV1a+EAjmmgDzEhPMUqWAB/DOBVaWQTCWzs76NCuFkkLAlTwePUkUuXUC7J0tx9oeTazMQZMM49scEUsK2j2xaazijeZQsa8Yz27Hnk/jVW2WZpDeNHDdwmRYiY5OUXuSG6Y5B+tPmntlhuFRCm0NhG+ZjzgHHOTnPPtQOxM0tylssd3bsizAg7V5CDk8/xc8n2p80jTKbeGSAMSFdo33Kv4jgnrWcdDs4w99A95HNdfd8wnEfy9OvQ+4GOnNW7KyktmlhuWkiddqhioDKSeRkHGOnUd6btbQHYZJHfxXSJFcieIMXZAgPLdM5+vTtTrZbhy9vKI3WaXny5vut049BkjipUka3mEszTFY22SiMggAj5s45xu7/AEqW7+ysghaSRCG8zy/vNgnpxwOD/OlzWdhDLNJFxuUTRqrbYS2Twf4eckc9ar/ZVluGjk+R3AC7SS+MA7c4BVjnNK3zvNcQSylkUruL7TJjgAEdB37YqqLxXsbbT7uJ5JZJP9arjaq4GFGB14PPvTSHYlWzmscRLI6CXDOj4PTIHueKf9rhsCYJFAeTHlrkkkbec9waqS30xvYZltopTPvVYyvzIwIGMd+wyauwTXH2TN5A0WGDSGRB8zZ5U46DIFNoNRpkt18ma7jMrsjFGiyuSPugfTofoKjg1X7LALq9eKKOADJYgcZ5Ve3boB61LeBDYm1F9JGZUIURoBjjsecHBFZ7+HGvLf8A06+gktYm3bQg8xT2LjjOfb8aqPK1qNW6lxdStbjSmjt7vDyj5Z1dmfHcMo656VLZw7LWXLiWCIARI0fzbcYzjoQD9PxqrFZgTIZiCOI5kJCggdMMuOvT0qYWtwL0NH5sogjDoUkIDoDkg7eSMflik12EyUyfY7SW4jEsrsMIAwUAgjH1/CpZLMtaiOOwU3G4uzHgZ7jPoBxz1qjcfaZJRK5mCL8wQk7zznj8+lTzs0LrI8sgVAXGCDhu+T69f1qbARmOKGVWju4ZyGUmHywdzAjkHqKuQzXSRzr57mNgWMQcchT0I6YFPgkt4JRNKtupEIkU4VioZc8E9zwOapwLaeVFGtqSZDuORlfLweRk9fp2oWoWCSS1g8ySG6WM37l0j2g7B3UDv+dWLa1gure8b7dCtwi7ordclQ390EcA4z3xVW+szPLHKL+RIpYWjjCLgNgcA4wMduOaig+0G3BWESW23DxiMkBsgEZBHPT8zVNoNB8FnMdge328BXVx973VgeRTJbi1tYVeSMW2x1yshCqQfUfgPep7aKZ7rzIbhy6qTvjkLYbHQd+tPt1Sa+mhv455b1yC6seN3HJ9TzmlcGQQkTO/lQxoXi3l0k3DA4JAHrx9cVNbNLeIPtCEMWLAKxJUdAfrgfSmwW40ucsqyIuQZnVAD+K9R17VI2oWeJnto5TcRt5o2xjjtg+/TPND1ArPDDZ3ayS4lyPv9xzgAkdT16+uat3Fx9njhKWsgKAurFgV2/XNQSNJKn2rennIWZ0VOIh3XGeetU2s5cBbW488tgFCMqCO7DqeuetHqO5oCX7Q4hjuFjCAujycK7Efd9jT/wDTCDJctGDGhOFO5R7/AM+tVLe31aInYbV0RR5ihCQW6nA6kd6tERWcW2PbM8gGwqwHztnnqc4/yKTE0NW3TyGtzhweZVBPzMfpzUM11Np9qYYctArlpsxFnGf7p/ugdR2zRbzxlvLN01wrrhpcHIPTCtjOP0q3DDAgEAZsbcZZyGYHqOuKez1Git57Xwk+zr5UbKNssjbtx/2R2+tSaTY2UDSM7Rs8pHzOOw54+tOlWaMybLVpo4VDM27G3nAPoQc/nTVuJE85fs0bMGCgt/Ax55/DNIVyS7aKcokcYMauAUK9foB6dambTW2ssciJIBuIYqMj15PGeAKz/tVu5jhKRogcuWZztDHAOPXpWjc+TLx50yB1yWUDcEz/AHjn8qh9gIbSd4bqJWt5AHC7JV6bccgkdDmh7iRpFZXKRKxK56f596TYPMLG5lKyd9mdw65P86dcTfuSqjom05Ixt/xNIaHTXsVg3nyXkbxnKyDyx+746+/f+dVYRHNdR3c6LLbAYUouWIyTx/8AXqOKxkRzdTOI0kBYw7dw46EZq4ZreWCJgXkmQHErDBC59BxinZITRHdypJIJRHJCr8RRFvmIHXNPgkEyOXZ90blX2kHbg8f05qKe6E+1AvmIh5yRgY54qUBYZImZpGZidu2PJA9yPr+lCKLSNG0rlJ1VSdzPtxgntVYxyLIsyeeqAgGRGKlR7Drn3qSWJbcSSxqrofmOcYJPfFV5JLo3WfMVVwC27qwIxj1HSlcm5PLLex3mz7KDCUwjdSD64pY8/YXhmkMkatscjGQe+PfiqaJMdRXy3l8tR83XBJ/wqZxax+bLJJtYMFQgdc54Pp196GC3GyTbYUnt3RlEgVMN8y/ge1MkmxbPNdAyRB1A4yd3068dae/2WQxwgKcEsJEYD5h0GP51HcTPIPs94q+SWyrxDAbtz70IouWN75yywxQqAW+fK/M+P6VA7eXcC3mRlSRy2MYVfr6VQhmTz0jWEuu8rFKG6AdyK0k3SPGt0sSxnnzEAYgd+KqwWLlneW/nvGVQ/u2BDnIORwc+tUTNMHktzCBDjCzK2Xz246Yps9tG1ws9lbssETBSxwD14zjvV65t5G3JLHsmGHLM2FKkf5OKl7gZcQhkKxuoR1O1mZTzjsTTo7gxuXjYFUKg+YCCV9Of84plzPNeblZyipk4Y5DD6U62+zLGsqKspdgpWV84x3GPpjmqAdaXIMg83y4ogWaRnGOTjkccjjp7mraRqZ5JridfsxwAyjkHg5GfX61iXkNnIu1pnlZixXYdoz6L+NSrezwyGwWKaSME4kYHb06gf56U7MDVEdu2VgmRmYFFzn5cdCc/jioGimLuscaTKi/OzcY46VPbrDcM7SoqKCAFyFGfUH0pga4trmR7f5VJwqD7p7Y5P61IGdJCyJ9qWN4n2ArGpxyRwcdqijtZpl8yS4iDE/xNzW48KHiEmNzyWVwME9eKbPHslK4344zg01NiuzF2TTQ4vUmhUsAG2pznk4IJOOP8KZHbXl5OkkMYEJKxgebyQM5bP4c46Zp+r6bdIr3FrcyrdtH905O4dPu9F71X03S79owt9eyGIx4UHK8D8P0rbS17mmjL95qMBSa2aTMZdWUHgAL/AA+2c/pT54bMCFbbVEI27W8tGCg9cLkVBoei6Zc3EpS4uIp0UBkZAzMxODyeFAx1pbySysdQT7MqeTExCNkPvPBLED0P86hC9DRure1jt1vVSSSMfM8GcsB2OPTvjPeqkXnva5j8tkDEZMZzhuuPTpUa38M13HHI7s56kAsVGOW9ePesa8vprCKW6iLQWsm4QyTEK8wBx07d6pJvYfK3sb9pZzeW8zPHKwTbbwtJty3BIHpx1ps2reRZLbtalhuYlC2dpUcbcjkZOcmszRNRu9S8gWll5uD5MpE20rxw30J4qHVEvr9preAC2eMEPkkuxzwoHYe/TFLlle0gtrqaFtfxzyBZxGrITJsAwy9OvY59D0q9M0McTXBTO8lXBJAYf571gnR9ZTVorKe/tZFaJZcRyZPTPU9x61VNvqV9582qwrFEHXEZk+baOgBH+eaHGO6YWN+a+sZriCSVXR5nxHz833cZBHQY5zVjWoXKwx29zDbtbIFUycptx6fh6GueuLqO81GO1sbNntrRB5xfGFXHOGPII4xUFxrX9oJ9p8yREhZYnmCZRE6AMMc+uc01F6NBY0HtHt47ezs3t1ll3SCdUPlI/UgAnOcdyMc1d07TLG4sWGpazcSAOGYqxQuORg56gf5xVa5l1VXitYLMC3kJZbhujDgAgHkDj8ale1vIZPM3JHGv+sKqWkUEfwjoB/jRJu2rBpoksLfUI7Sa4maK3toT+7QEl2Ung46HP1qK2vHnEtjK8MGCfKxIAXJ5wRnpViXQ9YuNOzJdJb2qnMg3ElcHgDnr7U2LSYbSCaRLUOJGJjlddzhQpPX1yKhzXVkl21jvrJJY50R5IFEgxyrKe+T3/wA81S1MQpPJPbx7pvlVMgYU5746nPU+gFNtprq3szdRw3VwXBjVTnPHUkk4GKbpuo24Ty4wzzs4eSBHLHJ/u44+tCiBBqkFzbxC7hh+03LMBIVPyYLehz07keoqzqE729lCEiSKCVPOKq24kKPmJYjPy4HQHpST6s6yyWMVtIQql1JYFpSM5U57AZ5pn2q5vLa3ZLeTnghlGV5+6o/U1XLtcdjJvNTlu9OkudLglniSNG3pGS24sRz1znjoKt6ZY/aLq2+2pqBvniz5Ms21t2BjdzgDB9j2reFvGsSxo5EakSvIx2s+cjaQMdO30quk1iTc5mQPJlFlf7xxzxnk/nVcy2igv2NO8tZ/IMcr+XOYgh3NlVGcYHfJ4x+FUJoGa0MA1GZ/KiBYKD3OOp6Hg9P8azZLy7kubQusQMjKgeZiq8g4YflUlta6sZp7KW5itopJGQZw4PUNycZJwMVmk7aitoSJpsVvcwQyTSyiYkKsTDeB037uw9qz559MjE1mm28e3ceZObc+aZOMIFOMDt+dWTpMTXPlrqkkkQDAArgqOB06n/61X4LeOW8ga5xDBHbszHg+ac/KAB0z1+tNe7u7jRh6DdxyzXU2saOIkODtWPAbaBgY/XjrzWzazWcl6PJW6jtUJbzH+VDI/JAI4744qlfX0eXZtPljtRIY3YNv3N1ySBwORVcW9tfRR3VrPsxDtSJuCzFuhbHy073d3oOxNqmuNa5+zybWOMbcklQDhc9McVLoNxcX1tLLLcPMI3DMLXl9p4YFRyayH0S41AGOa+W0hhBzKrAlW6gMPftitPwxoMOmqbmz1G5gnkRkeUEbJj2JyCQBz0q7Q5fMdlYRbxZbVmYzWDtcYlmnXCZLcYB7n8qt3AuLZy0NzGIojsBOGUscbtpB5HP51g+IpPEENwP7SlW9JA8wwoWMYHG1jwuO1UNMmuNQhuJF0o24t1iS1RATnLkbiP4R97161SpJxvcFDS50ct5eSagZI7W2kVI/KKyMdrcjHT/9QrRE9tLevFDCY0jI88L8ymQddp5/i5qhptuq2G6aeGS8eP5lhJIUDknc3U+lVdW1UWKSwSXSo6/vMbWG8kjk+/FRa+iItd6E8t0P3kfni9llDSBSgHzg5KkggnOcf5xTJda0+IjdbJbzWy5QtGCIhyD3/pWRb+IprG7N7NFb3FuSdkgjQyLnHy5zwM84rRudb0u+uxJPsuGc/JugwIsLjJbqRk9+lVySW6K5WuhY/ty3vLU6jEYBCibZTITlSDxjjHX0rSs7y0msS8eoW0clwg2yFyiooJ3Z3HJO0kcdvSuYn1kNqMSrBaNGg22drA42nfkMTjqeP1q54bsmmnDWmgw2zBWmSaX96iohOQobk5JAzUSoq2ocuhtard3NpapeFrS3t1jZSROJGnOcAKu0YGDzjj3NVNCuJ57JWu45SFcRCZHxtyDgEDnHGQfzqLwiseqh9b1Q4vLpPKgKISpiByMZztbPf2rUnu9JsraKX95cxtt4RRlnJ5Oe56Z+lZydvdtqS+xWulXVJJII1ubRtvzXBUuAMHB3ZwSQc4HtTW063uLOOOW8jmXaoR5TklQc7T7Ht9KsLqF9JCJLO3YxSkeQCgVUGcEE9vyFUNXu7qztVN1b30kTnzJJLdFJiweByPQ0U3J+6g12RqGC08qUPIls0ToFm2c9AuRjoMZPp+dE8tvDcwwlTdCVzH5qQ/L5R+8c9yQCD179Ky9Of7Zbf2lYC+1NliMcexsfOcjBBwBjIOfaoPDE17DKJnuDFD5cjEzR7UXaOcEnk+496fK2t9gtoaMWk2t1LFkeYtu/MUdzho07E4G7I46dPXmri6ZIdQDXEqhDGyKGO3aCOGAA+Y445/8A14Wma5b+TO0lskTF+sk2CV74781c/t23jgaSCYSGRSiHaWDgZ+UDGO46Z6Ump9hWZOLfcJRHBLaQuoRxF8zvxkvkHv6VoIyW9pc7bN4hGo82UjJ+7kMe4PfFU2uWs7h3eUsWdVdYpAPIUrkEkducdKbudZvLXBEowyKfvJzubjjIyOvvQubqBnXmp3VrNFaOyn7TtZFk+XKZBJDEdeoNX7nTLy4IuriaDlAVjLkM47gAjkD9a0r+QTQCzu2inkEZjBZcghyB09h3461nTzWtvKlvew3E83kloxuyU5J/4COv6VcZabaiKVnaiBpFndCRjyyULL6gEjHHHPfmtrSWe1thDdR2wcnBcAFQuc/Kev6YqrdaikOnmaBo4IVTJLOpUEMMoe5Y84GKg1IW93HPcKkriJBtVwyr8w4Y+oz0FJXe4E0OqaTqWoS2oZlijy7RyINrkd85OPxxQbmP7V9n8vbaszKscWCq5/iIzjt7f44zadbyDdq6RkhljkeNyADjKg57EY7e1bEOmxyWq2VtDJaQW+R5bDLShj1HqGI5zRJJDskLJulvGU28r3LxlAMEKqjA3Akc9AeAaurNcRCEC5jhYbtjs2drMMkknvkE4qnYWLSxRzCWW2WJRhdxLDPZfbjOO9WprqJbPzpFaeMEq0igbXHBIYcEfUelQSR3DSb0V2kaQL5JCrs29Dgk9c8dKfp9qtzbbJbeCQRSMTLFGOnOSc8E9h9aivtUjsoY/JvFdXBaNYRvUqWwQwPKtyKzY7zVommisdOuYlCIyocHA6AM316+4prmHZmze29olpDaXCbfNmLF/Kyw5OOQOOCOBTl+xxyrIkxijgULKXQAyKQflx278YrKtru61pZLYNdwyK6k7oyNnAOPUgc0JAoDs73UsMRI3NGPmPQenc05X2uGpY+0stwoigkghXcqll3A7cdvTr0yOKddRaTfWpiDCS4XLHy90aRLjg7uCcj/AGcU9lvLqNlc/ZVCDZMYSRnH3Djuff1rM238JFpZKXIlaPyW3BZHOFJY/wB0YyKE7uwJ3NJ2tfssNjYTGSR4t088bF32k5Cgk8+wH9azIZmsmKqUl/ceY1y+VAzjBO4DkDHH+NLbab9nDXV9JHBK+0yvBL8qZzuOTzjgYx6cVdmlhunEVr9mulki3sXyQhGcsQR34496FFLTcY+C5W6t4GiuEeaUMXYSLv6H+HnHA7dvTpVywtLG3zs8xGlYMWCbSSAME561mfZEjLzKIFjZVIZUC4z3U+vHSnG8tdkixmWWRTuRZhypGf7vTn1qXHoiTQa2fzbhLW5bGN0jeWoJJHHTuT/L3qq1veXdwhuJZIv3YXYAVJXoGK+o46Z7fi4Xqy2K3Ml0tq7Iqfc3NknDbj0AH+FWJ5ZrZjC1uJoVXaiBeQccEH+EDk043QkZkFvqGqXU0OoRwWlkJflKndKcH5Tj+HPPPvUkmgRm6jXTdkYaIecNoKtIec8kdgOR0981LYyzXFl50QeWbGRmPYGHOB/9eqlrLrXmtD9iKQ4Lt5jnO4k5CnA98Y4oTk3e5W5a+yO+LeyhaSORwGmDBehzjjg8/wBKsCGxhvdscDRqka+aCP3iMf5jp09cUwTQrJCLiGOCYsFYxPkbcg9++QKs3ZKTxJDeJ5ahWwD8zHP3c9v61lNu9hDpBIuoM1m9zK6RqSu5QpB6n5j7Z9fasy+86G/En2kMbkBflJXk9Qx7VYuLC8uYtsj/AGZEO2RLdwx2nOWBPUcce4NVzFI7iEyeUjZA3kneQOFOO9OLYWsNN/8AYN5xM8oZt6llU5Bxgnue/XpiksXVo5N3nqJWA3b1d0387iOqrx19/an3iwXtyfNhhSKEmVVZcfMT8wIxxzxVi00u0mhN8ylAgZ1/6aADqPYc4+laXjYGVdMY2yi3G7yY1LCQc4HRm/L+laZhkvbW1tre3iwu6PcW2EZUlS3r0x71UktZ9QidYXjMqrhlCjcycEAY6Z4OD7Uy21Aw3H2hjh4j5aMW4ZsdD24wKT8gJYbaKzgGy1VHO5WfdkAnJGW9M9fSo2ETPc7nYw7z5gb5lbng4H5Cq93ffaoJre4jiijdNqvIjKXIO75VHb39/epLWVIw58mGGPlopHBYrkc9Pvc03uMW8s4beZRLIPLLktGoDKFHQDjg9MirUOlf2gzJpcpUXikTKVUFQCfmJB4HHNYrXVvJutTcyQi3H3QhxI454Y4IOOpFW31KSRJoLC1Vt0WZkYnp2HB5HP4mnrsFmTtBdQytA6IYvLUhumV74Azk9KhmvI7eZY5G8soMLGeBIpOOg5x7UDULSJ44d7yXcClCQAQhxyefr0J7VatUiu7eMPCrRsPkkd9vz7ueeMccjnuaPURWvWS48pPIwqHGCxDZ6FgwH/1qivY0j1RGhjVtqjyzOSqKuPvnPXn1Hal1jT9QuNRhuBqZkSJlLQMSAoGAFIHBzzVbT9M2tJHOk9vGz795lyvXOcdzjg1cUrbjsi3Db3NnYSC92zoWDFkHADZJznqMdCKq6bdW0u+4h8xRvUhVYZVR0GT1PetRYbWGGOTcWijOcoSoAwcNgd+MU6/EMdxBeR2TNFO255LWEEZzwwI6nsfrSeobkO+GSC5E+1Tu3iN8heOgB9eR0qwbyb+yPsrWr2d2ApYtgCU546/p3/CrV3LpX2mJYZU82Q8eYu5gPUgZ9PrVO7s7id1CyR+STkOc+YMdRg8D/Cot71iRtm3DgQiZ42yWVQhB/unGelUZrmZrmaRirgv5jEkA4Hpg9ck96vsbyHzIwzXFyy7V8s/NGuM5I7msY2skqJHAG2MdzzlvmGOOBnpirSRSSZfi1ZDIJGhZUlkXzFbhxGO3ofb9auTXmnzBmhhjhLuRtk+9L7Z6+9Z2ofaMGSx+xlAVXfKhK/8A6z60ulsbh47jVIbOZtrRMrcBM9CD/WiyHZC2cFtbx3S2pt9yyEN85b0OM/XtVpftFsjW4hdJLhDJG0h2Ko7AE9T7ZzjtSpbNbW/mW8cc8QfaEDbjJg/M2ex9j2pskv221SOeGc27uylZZd2xs8cGpJYSwyqITIzuZkOxFXMQ467vTHf1qOLTIdQEckWorvRd3lCLa34Hrx61oNNHFHJFbLGojI3hgMqnp9OtRpbwFEmjhW0lIJlcYOFOcECp5n0C4gtY0tEtLeP99CxK5Jz1yeakjikXzZGV1kaP5vl4z+FUbjUEzJDcyLcsrHyUCYOT0JPtU9xJO9jJNzGZRz8xyxPfNJO+49RdOlxceVGZFZRvcbgIyFHGeucHNQzzNcW5s47gC5M2XkEZYZPYZ7Y71J9ikhEbRXMMG0L+/L5Xn1wOR1z1qAWyFprZNjRsr7pyg555YZ6Z/Sm3YBz6dDdQfZ5CsgUmRpR8gTBwckg96p2F66PNCsH+jxqDG27JYZweeh/Ct2CaSz06S1ghQW8+0StwxbA7Gs+drXbH9nmiAVzuQJ8+e5yOnQUJ30aHcVL65ZvJtZDBIxYOmOiY57Uk1rPc/Z7izZDbRP5cu0eYfm/iLA4B4GBVTUp3jZb1MtEZAZMcPjptx6CrKGBsPcSLbpIojjK/xKD29Oo/Oq5eoGnYARwN5yxo0ZIVW4yD7ev0qG6hiKF7e7dIVAcZAGMDpj0zUlrFFIZ5N6mG1yrb2O856H3qq91AcRpGw8tMSEY38jjHtWOt9AGXLQyWaTtIEl/1QIXGO+44qxZQTvcRLezKiLhY2txliOmcHg/zqoGtomQxWZVbhwGEhyW9/TNTmaGyijjkhLxMS8Ow8E56e1apaAWL2a3jmEMDbiDu3ykLx/eP+FLcAm1j33UEhA+VwB8gPv8AXtWfbKz3XnSM8b4JaJkDA89vfir6+Qy/bleJ4cD9y5yfTpnPWspaMllcW0sEUSySIvPzEnPJ6HilvIbq4dvIgmnS1AMoRSSvJx+AJzSSzSxhJHURQbd2cd/TNPgZo7qG5jurmOUowZAQUZDjAyPbtVJPcVivHNbbTbzRiOUt8ny5OTwD7mo0u0dBBJKzuhPyqud/qc56D0q5EY5Ljz9pkAJ3YGMfTPbgc1Eb6FVLNbr5LsFZzwGHcex9aTCxWt1eSTFoqMASGJU84wMYOCDg/pV0Wc0cSMRuheRoljVvmPHOR1AOeKg1HUNNnvrZrWykSCFANyyEg9uo/wAnrT5ZLeQO9vcMSQ8gYPu2AnjHfHWtFFlJDIFu7YsskkTCX/VKoIZ/TOT+vFW9PkEsUiyW7RPEzZCnOMY5HqKhvYbp5oHjj3yJGpbzB1BAOR69annV4VYQLKyXCHBCjHXkH05FTJXGNkhaeC48qNR5YDMTzkH1wKpC2jt5zPcNKFZgp2qQoyOqnHPSmwfZo7h/s7sojGJVHODkcc1NqatJdWzxXDRGM70d5PlI9MdOKFoA6JLZo44kXfEA7OGGTg9fxNQ3D/2ZOklvMYjG25nQ7vfA/u8VZuryzgtWmeZPlB3Mo+b8PrTI9StZo1uF8sQhf3rkYBGffjNK7YgumnkMdzNcI5br5h459f8ACkXT/tERaDO5cZKnAGT/AA568mnu0Lj7UftG8OHYCIeVt6Acck81WKuHjljmLQKflQnDY64+nTNUMvNdQvBbzKrMM4Bb5ScfXrUs1wkb7ZFkDEZO05H8qrG5sNQliEzMghH3owNmSMjP19aSZI9w3XEY4z95cfrQo3YGRfRefenzpmWONuGY5DjAPX2rR0zVrdrc24s7iecAKNoHkRjoCx6nA5rJn8i6itLq28+MIm3yJlwrZHBz3+nFSWGoXVra/Yb6W0gZsksmACAOAzrlQa0aLaLF0vmQ3k1vc+SHlJkiSMlzj0J9etSAWaPZ3GozC3tj+7J8gncwGSFOflJP1rPln1SZpPLjEjBd8bALyO7HPao9J02WXT5bi41EalvYlYoIiwVx1OT169QMUW5Y3YJFyGS5vL2UaXYpbCDefNZt7Tg/whTwMfnVoWyXQEF5bwXKRLuhVlIHH3gR6dMVQ0vVLOaUyrtiSJTH5ZGNp7jPqOtRajqdtZ3rorxF4FyViIYE9OSOR/jSSd7WHqaU0jae8FxHCscRADxpGP3f90AcY/XPtTGjtdUvxJC9zHfF9yTGXBI4A57EdMe9ZTLPm2vvMlmmZtphPI24wP8AGtuxWxvFK7DFehGYrjdtIGBkfXmmIt6Zp7QN5cLwQskWCG5ZTjpnPJ9qzI9LuRZJp32i6+0FwRLNtJ2biSeeAcdAewqXTbTULa4jkurhJNimRXjG0AN7Hv8AT0pbOS8vdWENtcyzRN+8ldgBgA9D1I9KnlFcbfeHUgcW9tdT5kf9483cj0AHJP5cVYs7DZbz2+k2kcghmWSRQQN/qSveti8S7aMLblWYglnDcr9B64rlJ7me1u447Qh5i3zBFwoPp6njv0qYyk92K7L1zNch5pjB5FurKi5zkc/d6/oMVatVuvO+z3rbSfnVmB4H59KyrqaYptvrowSY3LG2BnJ68e3epbUzzXEiWbSRXt1t3GTomByA/YHjt361co6AS6e6tBcF5gSHG4BeCOccev61FdagZruCOSNVtcHZzyoAxx6gnrUFhNfx3KXl9dmCedSILdoRH8oOGJxkE9PetaWS51BonvLdVgtzhYbbDSbRySxOACSe1c8rqe1x2K8DQqgkhu5VK8LGnzg5PJ596u29xZ6e88z3HmTGZ2LO3y7yMkfy6CsG5uLj7TNfajpV3p1u8n7nKF5BngEqOQKbBC7XBj1J5tpwY7lBnc3HIB6fiOxraKfULF+O1s9UZzHDI9yHaRWMZUOwI3EE9vy/WnyzQ+abdjOAU/fHIUew+mfpUiNZWVzDaxtNM+AHuZXIErHGQOwHYnFKgt7e1N5HNEPtR2FnbJznk4PQAnqaqQrlWWaP94jLJKqx4dzJyfb2HWpIYbG3iX7ZbMURA6nOfLz03DIzz/KotQhSSGa3xAZ94RETkEY5xjrgVHdNdolm8V3avCsQkYqgJ3ITgEeoNEdQsUVnaaCH7VgeXMYYUaMA7VyvPUDAFXNXvrtLj+zhMtvDHHGke2LgAgYY9wSQefemaJfwx28UlvCZ5t5ZneP5iSclgTn8uOc1vX7ww6Ws0NlGZX+d5D97B6Bu3GT+YqpNRlsK+pzEFvqEd9dfabj5VjyXjyw29N2Tg+2OOa0IJ7g3AksppZIOIcLJskULx949sjIx+tTRvdtaxRxzEyuFjDTIHDDnIAP9adb6NNb2RvMNe3eR8wdVSMDPZewoc1bUbZowJK8UzTSQssjEmIJuycj7x4HOOv5CpZnU2iMIAg81XkRpBhScAHOfTtisGK4kNs95K0VvHbrs55DE5O7HUD3qulzc313F9n8qXYu0nBIY/exg9cHP5VCjzMLMvXNxcHT9QSOPzrlXXZAAAOcAEe2B+WKht4riJkn1C1MUIf8A1sRUspPQY9zmqz+ILSGJvOt57S4mwJZlfcGbsBkHC9OlOsNcvId4uIEmsIs7XRwTvxktgE5OPT6VUoyS2HZmk1zJMjQrdo0YZmVdhPyjlt57de/50ltNaR2DS28ikltsaQ5+ZskY3fnxVdIbaORft8CQtIjSs3mfNKuePlOABj1zVmC40dVupbVrhpo5vPkU48pEHIVemTyM/lUtWJKtjpqSRyyXl1CshyUihxthXPGTjnjtWD4n0K2s7OSa+1K8mdULKCS4DE5AGexGD68+1Ty2V7HdRiWMyyMjCJgfmAJ3NI+OMnOAvPArWhj1N4Ftpb9YUglJ8q4hWQyqyjBbsDkeuQK1gnGV7mi917nD6H4a1m9me6jtbvT/AClG9gSXIH9xPx/Q1tDw7rJ1hr+aaRNG2/MszqHlYjGWUcdTXYxam9lG6fZZ7qY/u4448DLHp7EZ71W1d9M8/wD4mTl9NQjd5Mm5i2OFIBPGe/A96csRJvYPayZRuLDS7SwdILC3+zyFJAix/NlSSG4Prk8cgYqWO4spYGAWGC9ucxCeM7wcKcqOM4xyc+nPWr9va+ZaNNJBN5fLxneTsQ9sDnOO9TQahBNo1u9vbxHaDG5yN5bBG7IHTjJ7msJSbVmQmY733lhdPt2lEpZo0aCPYrAA54H3STn/AAFczo0UK6m8k6vI5k3xRQsCsSjqZBg55/HrW/dQTXEbNbxXHmBGAkibb5hJyG3MOnPpSaTowtQb4KtlNau4Z4psPgjHzdjnueOtawkoxZSaSLV9fX+nsrSQJ9m2rieKTerEnoEbvkEday3+3a9cPNPayC3igY+YrBcqGAATPB+tdN4g03Tbd/t9pfTq9usblXkzGXKjK9D3J/GtC70m+dYodP09Hhe1LTycRjaGBJySFA3HpURkorTcm9jGmis9Hsln023INzkDYxHPHzEdFyT+bVka1a6vqtqtjNcomJws9tBICWi4I+Y9cHPBroby3LXC/ZIvLhaMpuHAV9uTntznoOuKr6bAq295FDJFb24IZ5I1LP5gA5B6devUc0o+7K/UE+pkQ+F7AaO1qLGW4uo0Z1lLsjJzyCAcAHjjGa09PtI9Cs7Vo4ohaqMPC7ETSHoXU5yMA0lzcWstgzxMiMQE8wZB74Jx1pLoyatLb2bhnaEB5ZsfJtUY4PXjI7ck03KUuouaTGLc2ghit0Z2MpCQgjcSB2Ixz/npS280eDa/OgQLgswJ3Dr26Y/XtVOS0kmgfzpGV4+I2gG4klsHsME9+w9aVZLPT7Qg2rSTTAhQfmXco7889vyokmloOxfvnmls3uLfbFmHI8wDcozyQ3p0PTpxTbG1E2oG0m8268yANCrRKdoxzIAvQYHFT2d1DNf2MXnpC0cWXiZh8yKCQFB+8c8YqtaXl4t7JiVLJITsgaFSrock7dg56MDg+tJPQRoaXZoQ9heW8A8ubzDmMqpxwWI659O9QvbpDMkcTzaiJnDq0zDauwnCnj8O34VTh1BEnTD+fvAaV4nDSsCTljk8Ekcjtmp/7Qie3eWO7EJnB42Eluu1fYk//roTbdg5WXPGd/pbW6wJ4fit3EgdZMh5nbJxwFGR057Vja1r17Hp8UnEoiwp3x4RSduQO5bjrk4xxTtV11Jbi+s2tZnkClbZok6djuYkfh2qnr8MN5pTS29vcz3wtyEiMmcLtxu29++MU4LX3kNLXUa/ix98ktuyGNVKypK6xqxxjC554+tFnc3upRjT7W1kMizZIZQS25uByOc8msfQNFXVLMQrptybvZIIklUY3gZLZ4/nir/hKGG21mCC01S4trqCTalvKSA5A5Ab68V0OEEtOhbjGxZax8Q2d88kFvZ2Mqs6hCqtIcf8tMnIJJwPx4qVrnT7fWbf7bq93NfIq+ZJBOF+YrygXHIX3+taeq266h515FG4uH2IYnYqIypwen4EHBBwKrxW9pa6qkt1b2jSzB23vHlVPB6912jvj9az0krsm99zK8Saje6BbLaWDNFPJzukJkdgWPQdOe59+K0rDUtPsrW0a6lmieVC0kDqwTd6EHOPr7iktE06+dTq/lXc9lEI27bF3cAn+/zjHXAq/rlvZXl48ssElukkasjHDIVxjK45P1qXyNWE5K1rFc3lx4guZ7mW3lspOMJG+1dgzjCnIPB68mpNTtbTzbRmmjgXDO7JMy8kfdJ7f1z7VWW8ihQW+obLss2EdW2lFAG1VA6ADr3q/NeZ0tVsVkurl8bIxECOvXHUkcfgc1Nl0J6jkh0+VYoI4Y5vlCq8wJzGevU9emM1Ja3G3UZJDCMN1yPmU/d49sdqxYXmRfKmC2fP+skHyE5+53wOeeRjIqnFd3NlaNu2TSFmLSRSCQoM7ScA8jp0pWk1oPlZuW8k1xbJb28kUvlozuZAUMY54GOT0AHOeTWRd3EVg0Uclg8UskYEixEo4GMnJ6E/l+NMbVrGz1hbRI0mMb4MCH5484ORzySc5Huanm1COadriUC4nDMylFYKAwwQf92rV47oLDNK0eGSCSSa4O1s+RbljkhgOGxyCMduDkVZXzrHTma33LNFjCTqXIJO07SMZYA557ZrTtFjtXe8jcXDzbpQSMEnoEUYGOT/ACqOeI2cLxtI0jXE2+Ry/wDqsqRt9fek59wciw1vPDarJFOYpEGBtyOAcnHGAPwOPWqd5qcEjRW5upEYbY1QpvABOQcE9Oc8/wBK0/JstNtpd8ymSSIqYJ5cg56nHXoe3aqAWHYyR2EKwkICJIvleIfd55PGMZrN2WpIRzW1oJnWOOUecoQ5DSOwPDZyTjn7tXLGxsbiSSaM7ZPmCbflRhnng+4z2xVe4htULtatAtoU3szgHydpBJ464H9KpDVrC41Jrb7UiwLhz5hEe8nowJHHU8HrQo31BamiZZIFeSCC5n2K0SvGCdy5+6B075B/Go7PUrlVGLOHT7eNtubgmSdzj1PHf/69JHdNp5t20vM+4OQxOckPySGI7kDIzxWJqkOsX2om71G4g2JOzIQN+OD2HGPY01CLepSNXTr+G6s7qQwu0x4TfGfMfBxgg+o9KfYXTwlfPUBHZZBEsYDHBwAMdBx/XtWdLepa2wnmtzJcztueOF8FX3D58npzjgdM4p8Et0b20DM8zI7fcYbG6ZwevB45GPmNOVNNBYvahbafNJcxxxXtujxjzMTAquQctg8sfYdqxruxkESSGaSQEbYVWML5i4zlueuTWkPtc+43MyhhI0nkwIf3YHIY55PcY6e9J9okuLOZoRNM6jcoZcgNgZHsMHr0FEOaKsLVGdDdR6mVkmdjErhY1eLDKwGCwHXbxitOdYtQmexO9olVTG5YxpjqccHJPXFMntdSi0WG3a601JpmVreVmbfGgJzt7nnPoKt6fbJBbwrcSpzE0ks4QlVPbvwabtcdiKZbixjfTLh4mt3O5J5DkhyOSD646dufxqj4lstT1Gwhm0trx4JQuJmOI5GBx15bBGOpq9a3TS2n729mnkeLNvJsAWWNwGCkjOOvbnjmqkVwlmmJLeSKZkAijhctGQPp36/lQrphsXbCFoZ1m1OSMSoTDlVOw8ZDL1z75q4tzHHLtLIwZd0K7doYDHYDHrz6VUv7qWO3idrcRz5KucBgoONxB78VHBFe+X/pV1HGWxLGuMnywDhen1PFRa7J3LVxcebMZ4WWfDKzurBcHOMDjpgnis+7vZhcPHb2pWG5X92pydrA/MMdiR2zRef66D7O1zK/CSxLGcIR3ycCrlxFc/YwI5N0kT7iYgSST0PHSnfl6BsMvdPms7W1vprkJDKREqiQCTAOTlffgdOKmWaSSO2lt43eOO2KRRjoEHPTK/NWfqCY05ZrxTLIoIjaWQDbuOCcHknj159BVXTJbiwW2hZYGnmUshnBx6fdPGOnSmrtXKsXLiBVuImkuHhdUKKsbjOQM5JHsO9WYYjDGirLLLNswgk+ZmPUncfUZxT4rJ1s3mumSVmkO8FRlxjPHbArQu4Q5jDvGzpiVVCjfCm3GTjtRzXJKpt75YJWtb6R1fAmRSBtHYZznPTpS+TcbstkGbDBBEPnAAAGQMDpTH1aS0ma0huGnYtkJ5Q8tc9yfX2NLcSXFrie2VFcxciQkiIk5JAxz0PHbNLYNSnHqU1xd7Fs5xauAUhOdwwTk8cYxk5NOOnwW0k+63R47kjcjykhUI55HOevOanuru4jETTwr5jLklT8pB65H04qW0mjnLRZVJQuGVR91e31FNyutB3GWVjaWkW2ziuIgmGj3Ssyv7EntTwscl1HHNhVmG0BDkg9hUGotc26f8S+ZpI8fNHIm7dzyfbirOibFit2wq2koKuXZf3cnPQ56Vm27XbC1x97b2lvYP8Ab5Y7a5LmNJEyWkX1I9etNZp4yf3iTLNGSxIwAoHHPbn9ao3bXgeVE+zyMqksZcsZG7YwcAVLYJqVtpPm37QBFjRlUSqDGd2TkHlhn0zRpbQOUmgiivvLs5bhVuAhwZkBIbHADf54qBJoLETWk9wm6ZXRHBBWQqfQ9B6dKrXF1JekzC4medHAjKWm+Mn+6AOfxrNe9je4k1HWopIJZZG3RCLGSOBgAcAY6inCnzajSNqyt75raDzVEg28RJIceowM84PNJI1rO7zTWqomMBlOPyFZWg/2rd3BV7l/spPysmV3IWxwDyOnpW3D9nSaa7kYu0alcFvlCj3x/Sm3yvUGmPNn57xWcbso8rKQuxGcHP8AWqytbabCkmo7W87Ij8tycgfyp8V7Ys8eotKsEzZLyyNvbjACge1F1bwzNJHNPE6oGCOGABZsEY7evHvQn3EkUFa8uL0/Y7aBtNlQNI0hOQR2JJ78fnWhY2QklcXEpsvLGYWwXWXI+4OOMHHJqvd6bcXF2q2W62t4Apm5z5rLzwvPGe1ba3umvaizEZlvFZXJcYQAg8Aj1pynohsy7LT5LXCteNLFJvO3oO/JI/GrFrZ2xspLiOJHM7lj/wAtAOOCoPII5yOlTTWtvJMht7oHbKWEPbBPI/CmtJDbMUC+VLCBhegI6EGpdRAP8qVY40dd0wHLIuA649e1ZUkt0YXDSwpbKdir5fKn61saRPJqUh021XbPMuIwpztA6kfXn86XUtPuNNiOnqVlv1fB342LwCOe9KE0LYxLCW3eN5/JaSRG+WRSOPYen1qCeK5u71ZrW1EzoSu/ftZBjI4GM89a6a3iW1U/bkaaXydqpHhVL4646H/Csu1SS2QyWvyys+FO87VJyevt+lX1uhmckCyKZLqOe46HkAqADgjA6d8GootX0tlNgfM2xNtwzbef7gz+HNXryC4vtPuGmikWVgAvlSZKlSec4xjvWf8AYp0vRDJfpe2OzBknGH8wHoAAO5/KrilJajSRYt1e8nT7IsX2N2YOxkz5X+znuf0pk8X2adPtULTDzvKLhjxJ1HTtUtlJHBAssrLC+4go4wGAPUY71OdU/cyosKOzjdHkDauDwc/3v8aTVthWIpLCZLpVmnSO1MbFvKGTu64wee/60mm29vGnniUsRnO0FCoGeKr3FzIrxRSZKgqx35xkj1pLyRoyq2CeUjZZombIHPIB/XFGoGkPtV03nLdkwuqooVsjj1z0444qT7VIruEVlVgpOGGRgYI29Kr2doltayLcXRm4CllbI456djVy02y2CNiOaQ5YKO/oT25oaArRySz35QmQSlWI+XCkH1PcU+8tJnkUbw0ZBJTbuye39fao7iGY/vh5iyscCMnd+HHanPB9nALLLLIUIKj7qr3xjoKhoClqFv8AZmaZoAE4AEjDgY6Ad6t23kXMAg1CP7PbEbY5Nm0dPbjnrTZo/tifbLdIG8gZIkJIGF7fzrOtb3S9UG9rudGiGWjjxtB/z36VVrodjSRZUt9vmOVzvUdkHQHPrirdmZXg8sOIgqZDv0J9qyrNpbsSMtuzGIjJB+Z1OcHHcDB/SrN2zgxPDIJmyvAGE/H29/epaENE+mW6yr9nWTcpBUAgMefTpis6zeK8tklaaZBjCgHHHUfzx+Faa/ZJZXu2kRXABWJCVLHPQepHviq8i6fkBllQgYxwe9XF6bA3Yqz6beRaRFaQTR3s7E5lzuROfl447c4rZsrWyVLf+0JLd5QOYiBt4XJJHSspWhkuyyWcoCkKVzkNjGSvPy/lVmw1OwbWNQS5s5JQ+NjlP3YXuoPUkY9KG2Xdj5NMjtZPtMMYlhuNzNtbAfvz6DpxU8JtbjT2sVsL0gJuYwuBhf7pPQD/AGaz5dSkvdRbTLffBJtKqwlKo65Bz+tIG1KR5bWaKG1SGYyKIJCuF6ZBHXn15NJJ7yCzQl7bRaXBDcy6eIo2failQAFI547dM7v8a0bibT4dL+0QWkEeChjQRfO3+0QPvD61j67HrEEtnvjRbdpFgEZkdpG3ZOTwMEgGr1jcQu8kFxBPFMihUEgICsfcfeP19Kb1SaY2upLfRF3RvKlW5SNeYhngnkf7J4zj3qB5F0mCWOSPy9hEmyUAuTn7xP8AjWpaXzWGl29vb3HnON5uJ50CF2B6AdTj/CsDWLq3uRJ9o+1SmRASSpbe24dSeg5pJaCJbkrqNxBePdusKx58uM4IJ5654z+lTaTv09X1JHz8w2IFJUKfXOOw/WqdzqVjpMHlPp+0N/FEQQ5A7gCszWfFLyT2yWX2UQLH0cEndn7vpwAK2jBvYcYtmneX/iCXUopdOjuTaMG3Foiu/wBSPbsMU60lka7ULbvbTtGcRNGQ2MdQDzWYnjLWvsJulu7dEjXyj5aKWT069D+dZdrfzavqHm3t1PHhMCfksR3watU31K5e5oaldSGa3srmylklYnD9y3pnoB7mtOy1S3tWt4oGRBbtlyrDbJk8gfjVCzNlptxMrSzX0h2EGQ8kEdTnp2qaW/0qXVGmmhiSQZ2W4UMCo/DtipmltYT7I1re4t9Rv2mvZ5pEjGNm3CR4PUH8/wA60Br3nXUio6xrBGEEQXPuPx6n86o3txcagHu4re1htki3RKxIkkAA44I4yf1FURbiw0hrm7VIZZmRW3SAAjduCg846cnJ+lc/s4u1yDUn8QwwSB2VZMgGXz+XZj2CjqB6mqOoy3yyhmhExUb/ALuMEnuBwOOgrHfUJdY1KWOGCzUgrvmDkoVXOwdB3J5pmu6tqdittp8PnTJNKcSR/M0rk/dbHXHYfStY0ug7XZsHTZLhPts7XsLYLmJRk7hgL9P/ANVRSSW+ow3aTa9Dp0qqI1tyCJGbgYz3+tYWh6s0GsPNeWd7cmND5rhwPKIIGcdOpAx7111k1vJLeGw0tWur1BH57xYZVYcnHPQfqaqS5XqNqxiW+pSWpu52t7mcQREy3MY4QKMHA+v681Y024/0UXDtJ5JkV383JB4HAz0561Zt7Ex3UtvATODKpdlG5T8x4YZ5+71raazW6gkF1aj93KTlsFW4+Vff8hUzkiWyKNNNlkUR7VAKPKIlzvL8jnt9au3k6oJbI6b+78sFwyfISMbRnn0NZunwy2hkadbeF5JC7AuCCuNozj6dK1pb9WhhmkaJLeRQBtYkALnJ+pPGKwkryJM7T7xrxNQmXRmlaNGWJWIHG3GV3Y7VWs9Tgtb99Gt42RUUechyASR/CR1Ge9Pl1aKa+EfmtbODt2LgHB5B5qqHv5bpA/lTBNxfHylSevPv7CqtZtsCR4UvZjbvYgYZiG3DZ1weOvYVLo+laXqUksyyStMlxtaQts3g9lUcY7frUME0jXUplUAZ2ow6k5xgZI9AOKj12+XSbeBNLleC4b5pQducEfxDk5qnzPSOg9dkVt+nabbzRXGmW80STtHF829XYHHoSAOee9WbTTtW1C9X7QU0yCBVFqkYDhxzkFerL/jViySSbQzJJDHI8iiS3ifIErKM59ua0hGDNbapcaihvAuFjiA3bugUdM9fypup943Ix54A808N9HvnYeX5MZ3O2MkqC3Kio9O+yzCKW8s1liAIUs2ACFwAwxzzn8cmt7U47zS9QS5mhW7jKcEFd8ZflmbPJJIwAO1Q2jw/2W1xCwecyhUjIO2EfxN9TyM0vaWQr6FdQiwStaxtDvYmNN2VjHb6HvUGtSD+1IYbGYiErvlaYn77csp7ev51YjhuJbuK1W5kXgy7mGQvHJz2H4d6r3t6LiP7PKyCEuxidONpGVG7PXH86hS1EWbiSa5sHubXbDHGuUDNjcPX6Dis5NS8mNbubT7h7hgUL7BhscZPoavafcX0cLQ7Es5GykZdjjHADAgYJHp0q9qEGnjTrBbOGdbpQyTeevDqxzu5HQk5BNXFJaDRlXeseIZbdL3S7RLSNIM/ZJ4t8j/N8x3Z6cZqF7CZtLTUneNbgnzJIV+UKBwCAOvU9avyQyXGnXMqyYa3dLa2B6zM2RnjsMHtVbWbaWNH0+4VmjAYJtk2nK9+CQec9afNpawDYYrqNHWe4kS4jAn2/wAIDdd2eh/lVsXMN1aJ5kAW1lTZNHu+aVuep64x/MmuN13W7rSzNbSF5GuIV3EgyExjohHQfWo4da1PUGt/7LsphFFGS8Sk4cjHJ7d6HQk0myuR7naTXNup+1T20FmjMY5IVbzGAx8oHHI4/rVDUdXs/swA1ATNK3l2/wBoBxGq87UAPTPGTx2rKs9S1DT7rZcq/wBpwPmZ1+YNn2+U8+/Sr6Q6HcxC1babsIWZFDYVR94ZHJ/E0rKOskFrbiadqDHT5bW6uSYXcvNKkZMjgDG0emM8elS2d3ZzW32eztZdtwpWKMxlgig9CfXHcVKLS1hktbWO3uQMrIqyDLBdvYnr+OOhqnqjXGl3iQxNcRxoxkd8DG843AdcEjtnFEVGQtC4kMZUFDhIjtucjJUdvT1rL8Tr9lRLyzaaG0STzAyIRuIXG7jsOR+PNbWm6ZfSxz3VxpVzPZ27fuZAx2FwMkM44Jzxjt+tczPd6lfagYLizuIrZulnESWCBslmzwST6/XoKuna9xxiR6HdPfeZNcyjTLJSqeY4yAO4HvjPpVomT+0rWC3xdWUkhkjETA4JOdh9OgP51rXNhZaYWtkLIJTkbiSoAJJ6d+34Vd0m0/suw+xtb7EjkN0TM2ZOvGePbj6UpVI3FKS6FHVvC815qbXUc0MxKgzJj5YuBgL39Rj2plrYH7Sq2syQQ7SWk3E75cZ2gdiOhPWtt9Uht9PuG8tVMkZkVVHzKuehxx0B96z2iuNR2x6U9zalJGmltpWAO885XHB79Pao5nIV2M0fS3sbO6vIYUuGa03OszAFXOdq5P3jzxj3qPTdNtLiBbfUi9w6uWDKSojwOQMdvatu01RG06LS54WhuX5VNoO3DfNzjgHHfnPSs2WaK6t57SG+VbODcjeVGIlCkcEEdSSAOeozUqbV7iTdy4IdJ1C0lWe3uILYoUL4CcqM5JHXntVTVNMsI7S0/sWaZplTBUyYUAj7/H40sd5ZQWw05YpIXlfNw7yM+0DnODxnHoBUlxIsvlulo1pFcFHeaYqVQL329s8Hsfr0pxT+Qak9/a29xbQWslmlwyqqTE8AE9cdD6d6Zpske22MrLbW2025dH2um3PGf60zT7iVr+O6gaWdnyxaY5QDpnHA9OfqMCszUZL4xo0FvDdW7O3mI25y7EnIzn0K85qoxb0Bak+qPeWuqywwwFrM5EEkgySqjqSOpbk4xmsLVdYX+yC0lpLH8wKlk3FmJ+7g9Dzx9K65dQjk006fqy2yXV2G27pm4XAA24BAP4GrGp6DJZXVg2UvreVE8iVsZUkAHqe2Rz39qdOUYvYd0uhznh3xfBp04jubSFJPLYLmPAWXkBzxye/IzWh4l1qS+02zt9ZurO7sLUliIlERzgY4GCc89u1ReItOg1C1Fp5aWeqLcHBdMq6gHGWHH4+3vWP4T0+1vrkyCZTMYSgnmYlUk/u4rT3GuYr3Wi1YSS3F1PJZQ21ta7/mfeB8v8AXPHQZ45rVubO3jZb6GVl8oNu6IGYrjcccckD86rwWc0MJgu90hIUM8RCbFbjLbiSenbk5rUT7RFpy2jsZEjGAEhyMdsA4J6j8azb1uRLfQpJObixSaQfZD5gE2WP7wAYbPofw9Kt3Gn6I0SR22lWqKEAiXaB84HysSvfvz1qS8028luIjb3AFxZoDKGiwhJbG52xjPbHris/WNUg0u1kuEt5LiRpFd4zkCRvQd8c/lWbUnL3RRb2FTR7X+0IpZ7WI3ccZRWljxIVzjPoRkHHetPU9Bf8Asn7daL5k8pAUMwEeVOOvUHnt6Vi6TeXdzqxubpZopJRld/3EGMhRxyBuyBzWdczznVkhia7hslzvifO5GDZ3Dknn+tXJSeqewWZtNJPpt/PDNJGyKiSZc8QuF+8O+P8AEGrV0suo2YjhMcexXkPmgnzmKnaQehHPesK8l0+SSYNNd7wAwOFJbnAHJ5XgVk63q19FJb3CSNHIU2s7Z+QkEnaB93jvzTUOdoaVzV0uzvLeDUJ/taSoIhsmQnkkH5QPQY47VoaZPHFb2z3ImEjxk5EzcMOmezAjpXH3M+o6lpsbRzw3Ly7opJ40KyOq4Owg8D6gZNaNu11ZRRM1/M+WZ4IAx/1QXOQeq+hHsa1nTfUpxNjVgn9mwNeXTglmcSzdfu/KcfUdPauWvr37SkYgu/8ARFk3PstQcY56nqKtSQ6lrcivZ3MjurKGZjj5iPmYn16cehpLnS7+6hGnzNDEpkBnnRRuZCQO/wDFnvThGMdyo2Qt/qF79k860e6Xz5BsDHMLADnGfu5z09qqafre0/Z7cn7RM4W7cdEBPzYA4zzxjmqb2Gt6fay+dDKLGKZ4hcyRb2QE8FASP09TWHNJ5tnLIb4yqJPmYRMAW6ZJ65rojTjY0UUd5YCGK/tpLu8M+mlPMeNRsBdSQORyeBnnvSaVZ2f9sG+W4vVzDI0eGDednGNvcZx07Eisjw2lvpc1mxunKuwwT86EsOMenPrxmuqayv5bZ4Rbz+c6ukUj/u2tt2OT6nHToM1zS912M5e6xLa28zR7fVlsLpdQEuyR5GBCRqQApAPI9vzrauYVvdFWdTIblvlghVBg9AzP659T6VmaI2sadLPJeMl0qo0Z3qUdz28xeh7fMOtb929xGrN9hLPMN/lZAySfXjP/AOusJuzMpPUyNGjZrkCaFWKYUoW5UHo4HoCSeauR6b/Z1hHBYTebc7wHXqZz13MDx17DGKh0uGSS5M9xHHYyW7AASfL8vdT9PT3ogktIJ7uB7sI7Es7IeEbP8Pufapb5uorsdrks2njbdxpvXDqMEjnjv2z9K5u6Elrd22+Tyn2+Y+4EptOegXjHBrpC9vPdTN53mqqEKz8Y4JPGfU5/HtWdcaO15b2pvxexQsWUNPtV4xtAOCvyuvz5X0yauMkXHuzJutUt7q2McaymfJOWT5QQOqcnOTXR6Tqk9rpq3UlvDdmNfnjLlGYKCF3A9eT0HpzWXpfhOeLULmK0kkWxs5RHHLMNzSOACcc42nIrN1pmk8UQPZxmRLYt58iHCPkgFOfofxNXywbtFl2T2J21KSa+Ed9O8dxNncBHtTvgjtwcVdZtRtoZbNbpgMLIkucJIrDox6oR29qzJ7gy2Woagl2EuwV2RY/1YHY5GFHsKu6a2oWtrPqVzPbxWjN5SsfmyRjjDZ78ZxTkrIlxJLm1ur/U7S4l0t5JVUoqphQEG3HzN75PSrt+bGMoJFnjCspBl+REQdW3c5zgVXk1pWsVFlG/mRqwMkBJ2tg4PPrkgjGOnNQR2zCxEl8t6whHm7mbuxztAPb36ios7K+gumpBd6FrEchn0HVpJ7ecM5Z5DHkehA459elX7yNdJtrc310Wlm+VyZThRt4UduvNaEEGk2tpFDY2ivM4bztshZVyDtJPXBx1NZ9lpV1ZvBCLyO4schhE6CQrzggYP3Rx7ip5/wCZhe5NpAkyli8avvw+9iQ74/iFaUttm+VkheaUIsbEJu4zndn6Umsta2Mvl2bNAgTKTq2eQOuB+WKk0/U7h9J861k3XhwXkj7jGBwRjn8qxnJytLZEFHULW5spXvXEnlZGwGRWXy+QACPTFZkUkFzJtnDQw7SW2sQ49e+cZ7itO704WFlPdX07zSQoqpFnao3HpnnPtXO3OoW5giWS1iljSNljklGWUE5IPf8ADNbQ1joXFHX6PNavZFY70Mm87Ay8kY6Co47qya5k01bSJX2AIkrjepzkkY4OeePeuYSJbX/kH3E8u/bIITb4QqR/CxPU1JqFxbaQsF1Itu9w+JQhj+dD2we/5Uo0rMXLqdVHaQvZTOdqSyrl2cgCLB4Kn3FZ8scUvlG1u2JV8NKxL5zgdOnU9hRPqmn6xAL2e5CwyMjGLYF8sBcbeDz681F4bntYtW8to7l7dmJt7gkBDnHJ9O9PkcU3YVmXkki07fOt1JEEIjcmMDJ9B7e/vVa78ubVDbR4eVSH3spGG6gJ6jj0p119m+2zfY54ZSzgC3l2shOcMxB60u0xg2zXkMFxuBicYITPIPft61lBW1TA0AyyTo0q7CwUnYfukn5sY9vXimw6bpUfhma4h1g3V8t2FNuYQWA7AH6Viz2kelz+e14JFVQxAPJ/Crt4qXccV0trbjdIqNn73vwtOMEhosWCw2zBLjTmuk2bmaVMAckkZ61YttNt9RhZvssUUW5pI3UERrx1z3NTX100ltFG8YidkYopGflzx/T86qfbr2Kx+xQRrGWYGXgjjPUc9aiTbWhNyyHntYIns4IRCqfNLIGy30x7Uy7vrK6t5Hg/dyBF2gHATGcnHfPFUPFlwlotpMu+WVl813DHCr0ACj6ZNYd40yTteKC0cjj92pOVJ+vSqjTT1ZSNO+lvrfyLt41dhyrRDqp9R6dadcXM11bCBmTDghXfnAxwP5/nVaTVwyLG8ifukwI2HI/EdR7Vp6Vdabd20sDwFmRT5cbAEL/tZ9fTmraSWqGW9M+06Tbf2rZW4iuHQqm45AwpJwfXA/WsDR7+7e9Z77zWZSfNkYZIPeujsr+BYTa29gLyeRsqbmTKxn0A6Vz/AI5g1aWS1tIWijkcgmZSAg9sfj1NRRabcWHkaqzWt5ZeUJnkkg+aMnhienY/SrWl2NzNos0kc1uJPvyrsUEEHoD747VyUtlqNrAY5vJWYMC00fAdT6//AFq19G+2/YnBkkjkh2mAH+LJwR79R+dE4tLRisacYYQxzfdCHaqgHBbnNNMemfZWDfbILpPmiaKLMTk9dxGMc5qlpuo7rZ5hKJLgHy5No6Sk9/b3q3DeXFxaSW+2PczFZ1eQJ17qeQR+NVC/USKbLLdWrWt4q3Dq25MtgjPUZHao5hBJco/lvGiIHSEdOO2PSr1lAdPt3t4ZFY4+TncR+PcVnzyrJNcTXHnpMg2svlfLx/ECOenrTcncdwlmgktQjWSy3e7czkk4HYY96pJ5QZ3uLQF343oMHOehA/ya0dMaJ4dvkIxKkAZwWX1Hv05781Ysf7LtI3uNTH7zzAYo0PAP8JPvmpc7Bcy/OktpEgMgZd7Rky/eBPqO9Na6jt7k25k3R7trIjY2+w9vcVrXlvY6hqS3KyBWIyxfA2AccEDB/WqFtpirqE8kluJYbhD5DglVxuwT+laKStqCZpMoYQyRSLFtA/1r856dP7uO9a1vNZx/vPPWWxeMrNPChPmZJGznr9e1crMZ70fuW8lbaTaWEm7cuOmaW6jvLhG8q4aMiMyLEoJJAXqQOg4POO9RyajNG7IjkJsY444mkDIFHzD05Jx0x+tVb3TbZ9OfzlRblUG1Yo845Bx+fNULNHVmVxNPBKgCyv0DDn5c9s1saeXutP8AsoWeaTYRIY0O4HPT34pyk1swvY52O7t7eeB5rsWrsSqsU2bcdeAT/k1uLJb3MEmox/OGHOHwrgdPz/OtVYbK4iS2a0gliZRuWWP72emDjrxUK2ujyJ9nt7OGGNHJRVT7pB/nyaSrxfQbaZz9xHNeXURMZeCIEnacYGP9Z71Wn0aS6ZZl1G4k3KMlRgflW3d2UzIDCJbqFmwzINrRv6YHO01E135bsn2aUkHnII59uDxVe1a2ExbfVp9NJsdNtZi/lZaRgMBdvOcjvUFhb31+kfmWsZQx5t0U7ZB1z/Tr61V0e9+3TrbpdIYvLZpn3fdXHCitzTp102znksdpa4AR2nGAmATnP93nJ+lE4tLzK1MSPRLbSZ/7QaOdgkZ80u+cO3YDPHA60lnqY+zlFXdKXXcyITlQOAx6AZFII7e91qKB9cxDPgyQFtv2j/aHp7D0rOmtdas9Ve30iyubiQnYknnbYos5Pz89s1pGLfxMpRvuzW1LUY4LyGRZvNm81Xfc4KhgOCT0x75z2xTG8QrfC1jt50MpctIwQnnHDMT78+1czJaalftcq8kbNbSHLthUdxwcAcNW74b01re7e4uW+2SONqO8OCRxxg/lVShGKvcGkkWbW4az05lhsQL4fO0r/OJRIc8e/wDLis+K4uNUeREtmuIY8rMScM5GOQPTt+FZWstqjahfWzJNDJ5hi35yAf4hxwvA/Wtaw06700wW0s7XirbtM8gUDbxkID1P+NPlUVqx2sWD4f1PV0uoYpIxKEDLG0YAhXGMcdPpWBH4O1G4s7gGYJcWRdVyOGAPUH6nFdzoMl5b6VcJKEthdFCWZlMir/dOD34/lVeKO5uJnEjNB5RJdkAKHGecn8OKlVZRukLna2OZl8HWFr4V8n531iaVBHvXG92OMbfQcnPtWtpmhyfYItNa7tGmtgzSKgIdByCfcZ61cnjuLy6W7SdGCgIg5BIOc4/OtjQ4o0jm+2XX2WOJDOS4AKoTxgjqc1Eqs7asTk2Y+o+H9Kt9ES9EJuLhrb55mkIXkjDY7/T0NY/gfSdN8QGBmhniVVZJboZBZ+yr6DGea7G5aO9imnZkWxjQTIrMQ8uMBcgcKuQMe9UtDaC00G48i3DiFiYY2bgy5zy3oOv+cUozdnrqCempo694f0Pw/PZW9xMb7UWibz7iRs+TnBVCBwO/ua5+90+11XTDpb3CrKpBS4Gc7urEA9PfNUmvriKVV1RZftjyeYV7MTnnJq9ctbz3aR26y2kjABVY7izd+aq0oq4ndHMarZ63bx/aNN8MhYo5GYzSsCzjoMIOoxz071u6MyW1us91bhdSY5KKxZFJ9z6DnitbW7iWx0yNZLqJGfC7n+ZiW6gDt05+lQadHJDp6JDcIs3OHDl0Y9cYz82KLynGzQOV0SaVp8E1uI5dnmyEyPIXCkDBO5j39au6feJC6abo8pkhSLa9ymPmbsR7ZrHmt9S/st5JttxOZdjGMYwnPzGqtvcQR6HfT/bSTFtjjCHB35x29MfpUqOlkxbmj510kctqLDMsFwzxsqlVJUkMRz061DdapqELOzyP5UA86UKu9Nx6A8dhk/hU+m6jp8lmkks1vLPOdnEm4g4646knlvrWX4g1aNLVtNktZriJ5RHC6Els4468ZH6UQTc7WGlqWtJvpb62I1SRCu9SJCMBiM4H86s3NtGyhYru43s4G1PmVQT6duM/nWfodi0Qt7aOUuyrsZyAwBzlmGeDjkCnnz5tRnWNWiErHMchxIwyRnjAAxjtWkrN6EvcreJrKOCN5objfsCR/aJMFt2MsDgfdA9PSoFm1a6is5Y7EXNtkGdmwhKZOHxnOCORWw4iuNQXThI3keWV5IAUfxM2epPp6VoaC91I0t41v/oECPGJHIRPTA/2enXrRzaa6lc2hWsVmbXlVgv2VYwUzglj1JUexqWxRbieUC2t/OhkIj85QNxJ4PfkCq9lJJNfQxthbhF2dNpVQCfp09OtR6xr0ltK0P2Oa3DPunzgF/8ABcenJqVeXQksJe2qrJHeXwQNAflT5tm/BUKfoM+lZdjDCmoGeS8ZLMwmVpJTnJB6DHQ8g8elFtqUutXE0OkiJbVCFZW2hCoHXnkZ9Kt71C+XJHDBKrBP3jZB/iBAHPUcZ9KVraBaxoW2otctZW8im6WdWKsDhgqjgsfbnn2pketaNas0Tq29x0ZcKORjIHPr0rMMjXtlcGPf505DJcbyoCZORjrzn261Vu/DU13bS3VrdpvQA4nB3SNuAxnoB6UowjbVhZPc1r7VIlt54rdUeOUFS7sSQMZOPpwMH1qvpl5b39qcxslnFtE8r8LgHd1H3smqB0e5hF3HM8jkLteYDAIY4OCf4Tk89quJoc2i6NZ3bXGy3eQPLGjEJ7Z5yaqEYR0HoQ67qdpK5t9JLmRuWJJMYPdQDz6VL4iv9ZsNPivNTjMtxqRYKPM6KOQAv93GMc1KmnWWoiG6EkMEccO+IF9pzk5zk9+9M8ZalbTf6RdC0Nqsax2UfmMz71Ubiqg52+596cXFzSHvoReGtT+z+I4DcxRWjowERkJ2lipUOw9RnIFattpVy9jca7eTrb2KSFFlmfDzSA4YRLglicEfiT2rEsharpFoIbe2a8mYlVQEOHYbckt0xgfnxWTqiXMNtE2rSXM0ob93bFt2Rnsv8IP585puPMymkdCtn5UD3Fu0cKXMhSaeQoHZAeAM9sj9RS6rHqVuZJtJa3PnxudsfVmHAwoGcDn8efrnaV596lxcah9sgshtKLGSUBHBUAccDGT2zVy0iuYbe6kuNahgsoSGuPKYlolPKgn0bngdc0+V3JtqYej6Vayzw3OtHfLDGJCW3Zd+65z/AL3atnSptN0dPt11fQxzOX8tQ+Cm85VRnsAe/vVc6leTajHcRWElxZQDy1+ULI7EAk7fTjiulstNhlnVreD7JLkyLlQxDY4bnOCOaVSTvZim+jMvVZpL6D+0rC4ie5WdSsrDJwCPlUHvyMdqt2ek31var5DtLeXUhWeaRPM288MewGMkZ7gU/UbCdrm4lmuXKK3++Tkg5x7YI/Opf7d+w2+6WMs+Vh2gZ8wZJ3Ffy4rJN2sTd20Kmo2BwUbVp3j2gL5Fx/D3ITkEnpx2qtdatbWkUcVi3klo9okI3NgfXn2z161U1G7e4uZ7mEJHKXAAiUjdgbflA4UYFQaHp11cwR6qvlyRbz5O8EDr1xjOMirirr3mOxbmvlYwRy3TybXMm0qVzgcr9Oep6VPo9xM1gZ9TcrdKzJHCzZDkcL9BnPr0+tVv7M1qWS9l1FUeZGDy7iBCkOM8evHTHNLf3Wk29gZ4Ee4VjvjZX5jTAyFJPQn8smhw1sikkVrjUEvr429rbLbEOr3IY4LuoOemcYOD74pZY/EFreyKkJvoBHviKvvGemScjaB0z2pXktbh4WsU1JZb9PkLxh4ycYKq4wR689Knv4k0qKCzEkVy3lhiIjyh9z0PP8q0k+UL2Lh02S1hjvJVMl2YsCEjhjySpP8A9fuaWGG7tpfs81nEkcsXmMgUYYbhwewwQKxtKvGEzzO2p/aNyo0TKPKRQo2n/ZB7+3WtTT5p9V81oLyTyoYiHklcBQpPIBPbtmsJRkmS7oj+wXl9PcXN4hggZWh3RtndnoWwTxwOn41d0nw/c2Iltr68tPIlQMm+Ta8nIGzJ4weOe3NV7qS5EcVrHdJJGJP9IMDDDk9MHuOelagt5pvDqyJqCXETSrGyP8zgZJVeOgBBz65FE5uK8hOTMjV57rT724hNjbzQsNss0ZLRBMj5VZclccfWrDNcPFLqkMBSEnCRkHc3QYwcdQM5p9/bpHrMwaa5s7NIttym0gy/15z27VftWtJLdrhom88IXjYglQo5G7J603JWuDE8PadqV7ql/ZWdhNcv9nMyRkAKSxABLnp0BxmklkmsdQs7e4s7rEIZJkEodlZm5GDgEZHBH4VM02tT6nZ6VHrslnpd3IEu3jdUZ1VdzsGxn7oIxntWCZoonkXR1kjtw7tExOGRedvJ6ccfjRYb2OivLtYZMQrNLFK26EyKMJz0474GKqai2bO6jgURSNMnlyqAM5J4wOrcVlTa7dW+l6fZpHEQhzLF97cpx3/vcE1G1/p06xWuj2kkkkhbzGnkLsqjJKhSBt9jzRCDSJSZqWt1YyGz01llea55mkkAzgZBZvxH6V0lpJt+x2MypJc+b+7kt+GaNfvZPYYKAn3/ABrzvVY0tkgjjaCK4ckSyxHLMDyI8jv64rR0zXLWxnjdLW4aaFJYv3bgRBCvIz1z8+Scj9KicHLYpQuaeus02rpdWha0XiGX596kqdxO1cnjPc4qhrwtZrH7Np1wrRm5DsxfaxI9WxwD7da0fDY8L601rbXlt9ja6sw8LxSsgjm3sGRs5GDhT05zXNatqOl291BGt1O7WzOslnIgU7hwRkcMAc4PWtIQa0HyNbFzXbptK0eBWvhAsnCARsyn1wR0xkY+lQ6HqDTJcx6XZ2qLGFfzzukMjDGc5PXrUGham2u6sNPtZLW2SGLzA8rE7BnkDjqTj6VpaXE95aXtpZRmC0SJlWSAGR2bPtzk7SPoelVy20E7rRmH4lS3v/EMTxyFJUhZJfIXcFC5wg5wMenXk1meHD/aTXjX1o02lww7nlaQKRk4Uhv73XjvzWokOh2/2jTbVbm2uZUEbeZ94EcMR0//AF9qncWGlxDSzPOGkK7wH++w/hJ9cHBPpW3NaNjTmsrEds1jbyW0PlOjzKfN3klmOODxjnjGMc1DqY1O9G6SOaK3jO5BCp3OT04xz07VfvJLWGd7yz1CxS2SJZRM67n3DqoY9Aav2M19qlyt1HIY/MjYCKdfkMZY8YUZz8oOeelZudveIWmpa0jTHjsY7q/bzraHLvDGAzNlTgYAGDnHc/pT30ZhqUDSSNFA4aYy7s8/woPUcj8qFs7i1gS1uFjj/wCWiMhyhPfI7dKu/bldnlt0VcAbIzzuUDGPXPtXPeTfMmT5lC4tRdaaftETJeW4k2M4yjkqc4Pp/LiqngXTbjQdOmguArW96YriS1lQOY5VIw4OORnAxW5dXFtPoy3SQef542KA+DtxkjnjPPT0qvJFFDp0SbpVmdvlDMd4J4wcdeT+laRrOMbD5naxLAkUOszzvo1sLecbmmRVKoOyhcdOnWny7Jtbnme4faFGcNneD6g9KwH1ieK9WO8m2goVk2qMSDsRnGDSy31u10tvIWsgyYVnPzSZP3gQeoGBUuLepLTZup/pWszxzSHeLULEzSdQORz0zxj/APVVO71kXGumzcmBHTcjOdnHYjsD7etOuL6G10QTabDLdTJ/q5HB/et3P+6O5rHi8QQ/PNPpSWlyV23EysDx6Adec/4d6h0ub3mhpXR02p3EtxdXkBV2ZcRHzABuBUAZHofX8aw7bTYtWaCHT7WPy1U+e0Up3bvXkdv6VO+oTn7TcxxmUzQgoFGCjcjv14x+QpvhXWp45l02SFEhicvIRtB6fwgcsKUYuGqER29pZ6XcLc30EU4ORE5A4bJA+oPT8KtG8a+tLWwuXaVY5XDq56ngIuR09cd8VY1YaTbO62MjSNG6zGN8bNvGBjuOP1NZ8+rHW4xHNDFBchw3mAnEgXtt6HjijWTuCZPfXN9c6ZJb/ZbtmVi4MqeXEcHGQw6kjt7VnNpEkGq22o6d5MkkD+dIsi5XIIwcfxDg5z1OKueJZNc0bw+JlYG2QfMFGZQM/fJ9COPWqWh6/p0lj5hnDlY2MSFOUI7Y6lic/pWsOa3NHYavujMtrW/k1671S8OnASAYSC2yh3HqB0XntjvWxd29jcfZ5rKRpnJ/0gBl2xkYzkHJLHA9O9LBcWd28V3PeHTlk6QrFt3sODkdM81r6XokciPeQII1kkd5g4wqnHUkdjTnVtrIJS7nKat4i0u38QSwpaJC0S7XdW3p2wzKB68H61fj1OR7Wa1i0hY4bkrIHkkKb1/i2bh8x7gZzWcvg+fQ9buLue4QW9zDhchizEnIYZ7f41q3l+I3g0ywtyx8sL0++w5OPf0pzcW0o6lO2yNlb7SYtGlkb9yWIEpYEFgM/lzn8zVbSZIoLFbyzaONpA7Zl+ZCD0HbiqmlR/2lAysFmWyYNIpJ4fHQ+9R3e2x86R1HluMLAGypHpk9KxVN3epKLEcbXMtxE0RWVgDg8RjPHB9KvW1n5ETx2kwnDEKBGCNoHXArB07W9Q887tOufszkMQwH7sZ5we4FdJb3XmXkyQtDBcRgOJD3B5GcYz1olBiehn69BfwzeTHDHcrG4Ln75d9vC+nSszS7e3uZo7d7NrRzks8kQZVbuSc8fiK372OSdZZLm/VVyN77iAAfYeuagubeRbTdBJ8jEAyqvX3A6mqvJIFJlPVLy0sbR47i6Y2+8KJAwZ8r82R264rlpZLaWO51KJG1HIMcTcsEPZsegra1TRmvri3We3kki37PvbckjOcH3Fc3rum6npNxLqVraGytpALdxkBOcgEgd+hroo8u3U0hYdaaVqS2dpqTSz7ZeWEUY/dnJAJ59quabcKl0whtoHCMPNbn5zg8c8dfSrkOoXkNjHZaxMskoClI44yqqhGA5J6nnioLDQPDMV1Lp866k8wVZIpyDIGzk7l28D0P0q+ZtPmKfW5ZMlzNbo8VuGBdliAIUxf7/wDeI9K1bSSM3S2F1asLdijPMqkspAHJx0FZuqXCrq0On3GqN5RdT5iIUdeMdcdfyq0+oppGjhEmuNQmkO0zSNtCDsSOpFZSV7WIsHiCBnvrkaXN9utoAju0MeQ6kdRnqR0IqLSJLh9PMm2VULDYtyQSw7EY9+1GiyLK8kLM0Mm3d5nADE9v8Kvx3TRyKrRmaZoySFGQT7+h9qhtr3bA+xadHOlwQTWiPdw5kEQPy5JyRnP6VfIL2/2mFBIu3LohB28cDNYV3rNhAJ7lI7aW5txuDscOOBnArm9S8VzXFvPNb23lo5UO4XaT6A+tYuhUm9BKm2dLZ30cupKtyqxADy4lLYwepGD169q0brV7e1drV7KKW1ZcuyISY+fUVwdjrVxFqNp52nPHE3+rwOGJ6nn6iujttJ1S4tdRuJhBHDHMFSOKXLPuGRjnkYFVOg7+9sU4W3DXYbRtQkvtLlG3aAsBIBZccnB75qaz0lpQk32lIgQGJUkAjrtNVbrT7Iql8vmi9VdjDf8AebBxgY6etQapb6lFYRy7jPcNcDbFEGCNGAPyNPtFMSNl9e0u0mkjlVWiXOGwVLEcYz6f4VJaaho985kHmwqdpUk5Y/QVz2j6Os11LJeRu9uzZVC/z9+x960ZIWtr+zZdPuHst/lFo4yCGx1xVSUFohNK+hoXN0F+zLCXvIZ8p9mfB2gHPI9ck/kKfeCWWOezaONY/KO1DLt3H0JHPtxTNPt7ieRLeC6jlhYfLOwGc9xgf54pl80ekwwyX1zDcyEsqxQoxJbPHPb8a5o1I83LfUWpl2FtcWTSxSEBbtQ5hjXcB7KOorSs7+2VvtHlOQUYLbEA7mUE59v/AK1WrWSVbASNNAl6dwSTgsFzx+fpVPVLe5uGeOxuHtxFlWcwBkcdwD2571vzKT1FfXUktNWuJNk8lvBaPgKjeSSBk9M9/rUl9fTaghMEls7hGEgcbSSPujHb/wCtVeyt5rCIfY7JpIHkB2rJko/fg9u9PuHuIWeN7OHlmZ3aM7i5AGM0O19B2CFoHso/KWJbooEkO7BBGfu4qmQw02SWYvI8kmec72wegFMu2t1sYLq8V4Xc7o2tsgYwMl+Ox45qxONSa9Wa2kt3gdQA5k3Bfc9wf8aOWzuMqrdyzWssTssBB+WVScH0yB+talpfWum2yadPIkhYE7oizKm7kgcZ5NUr9bi1lhls7aJn+YuPLYxt/e9hmqM1/F9o+1Q7Ldk/d+V15xyv86q3MgLtutnLeNZ2MspUoGMp+QIQOMnqfpitCKZY5SDcQFPLxJL/AA8/w+2aydFuLS8jM1s/zLgSLjBWpb+/07TboXELHymws67chm7/AKY5oSu+UZcgWfyDcXM0gtYwCoIzgZ/l/jU1jNqUcbXWl3zrbdXjLFVxjOCRz1NZ0GsXl6wuY7e3mgH3VlXBQZwc+3vW7p80f9nSxmDZDJIflTDIcDtntUNNbgZ1rrdxbBYBanO5sOhyuOuR69TVmyazmvGghSbZs+dX+XBPf1NRzrLI6QW4Es0WSz7QoxxjH4Umk3Fsl/teYxs7gbivGTgYI+prOUdHYRNqBs7SKQ28k+84VgZDhj0PA7+9Ul1e+UYeAS/3WLgHH41q31hHciWBGEUZ6iEj5T16461y83hO4L7YtX85F4DM+D9OBV0lCS94cbPczLNYNP8AtEunxoLufBaG7AEaKTkKMd/bNS373l1a/ZrcSpDGNzuCRGc/ewGJIXipbWx1Z9YgvtQsYbp5kyACBHCg6BQf8K6C+l+3wJb3NpGsRPGWOSwz2HUV2zklJWNHLUwbDU5bOCNG8P2MxuCuwhmDSMgOCeeB9MVdt5LpLiLy5LEeYkkkiIQSjNj5Sfpn2GKjgvdKn1BdM1CJnkt+ZGTLLj0yOnv+Va6TWfkhIraBFVSsaQqOEPTpz05+prKbs7pbicjD0u01Ge4t7yU2ixQsyC0Rgycg55xj8T6V09281nE8kUqhi6hCUGUzxxjg9+aw4b6G10+e2SRLadceVE6hpJM9S3ZR7UDUprdPL1TUbWSJHWZOMcHJAyMk0pwlPcTTZp6JeR2wvG1aFLlM5hhZPl3nqzEck4z9c1U8QagZ9Vj+9iWEM0C4CYPQIOgx61zlncX1/Pc3kl1ILVzjekPyZBHHJ4rSlkih8Q26xXSpEEVTG0BLP65UdBz1quSw7Mq+Io7qIW8LQubVkEsjFc7Rngkj86prcPpsEMMU8dy9w+Y2kZsIMZJAB554ya3fEkFpeOscF75q2wCLAM4aT1bPBxx37VmabZfY5IXjtYry8uZSC0iNtfHQKR0A6+lXBxURq1hY7y4t7R767WYNMWjjbGd5x1x1x+X1qtDfat5T28gkkW4wVE8Zy49+22rmu6hJGthLeJbCeWVi1rDkvEnTOTweh+tWtWjjvUtg0sqQlQxcLtYcjqPp296mTS1sLbco3OpS2bxrIz3Ejj5o0BxwflAA6Y/OpIdSOoxLbskkUgy6s7bQDj/PNbml2WnafOkmkqyx3H7x3IOcgc/T+tS/8I9YSSG8u5YBa26FzCzjzJO+CDgduBms/awb2C6M+2tfDJ0NX1CW5e9cN5ZMpD7gPv4z071DYDTbC1e8X7RKPOVY5JPvKT0J5+tZ6yahqevfbDLaQ2XmHMbW5JVCeF45PHGRW/fabotrFKlq8jLcosnynckeD15PGc4oqaK1yX6mfrX2V44E+yPJcJLm1eMEq4zhixPatZbW0jvbeORC/wBnIYNgNHETnjae/wD9ap7Rre8tRaxvhIz84Qdh0UH3pdS864hWOW6s9OhQtJcrJMGYL2zjn/8AXWbqPRJE36F6W9t3tDA0KpFKQJZTyoTPKqOpY/kM1y3iW60+O3+zi3ht4jIknkRxbn/uqCfXr+Oauadr8tgYre1haVfvmR49uVJ6KWwMY70s/iR9QvpIre4tIREQZAqblLZ43Ede+KdOMk72BJjlhaC6t7X7LZbpvldhwYc52gZHzZAxnjFTPp8DQQL9qaWWSRtodfkjG056fePTuKp3+u6fJK8f2W5LeYGleSMp93uAecdeanstTsiiqEedJXZUJblOpBKj8hjnGaud0rjaILe0ktdQVDJJLHDJyYlJyDwO/wDnFTazaXT6jMYIZZJpkUCRVI8tehJP0H61zmrT3drcy3dvdXsd2JswvHIE8sgcMe2Kty6t471my2XeqJPJFtGGwjzZIxhhgA9efanGPW4cvUS71OLT7l4JreZZYoguJIcm4bPX5v4ff9KS01iS4inhujHHKoXFuuAMem0kc8D9Kz9Li1O5199MuUYTxJuldjvcL1yGPatrVbTTZIbRVSDzd5CS8s7YUc57849uw6GtbRjo9xtJD75bW+iuby4hhjcQvMke4ht2MLn1Oa4u/uNR1AJdSx3l3ysMchBwT2XP4132nQ6W0Dpe6eszlC0k01wERccd+cn+taHilbCHRtMbSbOW3uLZyJY413K4GMEfzxURqcrslcIyt0OFv/D8mj2AlnuJlknA8u1t/vyMME5PoM1aSTUJ7ya2n08LGCgIibLxkjgkjGTg8+lXLnXbyOSNrGMyzzytIcgnYpXHGeR0Ix7mqWi2lwrSXn2y7t55SZ7hplxg/j/nFVq43luGrWptPf2Wm28cVzCsyHC7ySXAHGMenc59Kqm+vtUhVrW31BJUn3omEW3IB52jO5uKydQhuLG/82G0uLuZ5FgiMz5XBUZIQdR6mukXS8y2s9vf5PmsJFjQKEOOVx75NZySgtdQSSIf7Q1VnEKaPvViQXblZscnAP06dT+lNeXxEIYbm7sS1uy74YB0SPoPkzgevrzWzZW0cVvbWMG21gAlWYglTHGp3BuOh71V+3pJPclbqeYsqQxK/qBjr071mml0Jb7HOwaNqN5Yx3cP2iC02sJ4ThnkwTt2gnp074rU8L6Vf6xr/wA1rBZOp8nzJBv8oAZ3E9AMZ4rVFu0PlCHUYIpbfbvLkjJ/uEnjGM+nSppbuWG5CiS38+5YybUUjAGejfjVSmxuQsNuGuriFLi6MdgQz+Yi75l2tsYYAAY9dvUcZrA1S01VtSF3PbyWKToxiywZowMDBOcKORgcmtu1FzDbC4bYsO53uM/eLMNoye5GB9eKqy3kd87TXU6iNU+UFvljAIALe5Jo9o30FcpXOmytpFjC8phl4ZYUchAPRlHXdjrW5r5s7F5LUR5juWjlQIm4txwCPY9PSmFbKe9m1K8uYoLbdvEqv8hUMdg49CapW91FLGXD3Mit0MQDAqD93J5Hv9aUm2Jjp7VYLMi3tvPZs+VDAAN7Z5Axk56+lLZXeqWOk3LXNsvlKERXMoWYu3Gwbc4wAePTmo9NXULeOaaJlgG85DDOxmBAKj+E89vWo0ieOCSN4g/2dWkEQ+VFJ43A/THvxQtgHedqF1dn7HIZBEoaSTIRARjgbugHA9T71Q1RRcSrJdWYub95iVPmYUBOoAB654/ClXw3daDbRfa9Ql8m+iM0VuAwZWIzvYg4HOMd+tQySR20kxktZXhQn7rHzMHBYg9+9Ebc2hVrPQsSXmnf2hBdJG1nY4jWIxxkR+YUy+844wxIzVG1e9hv1ki1WzTY2GjO91ZO3T0+gFVNSuDLA7XcE9pp7vGLZJvvTEkDt9SfoK0baztrbUHjYPaiQmPYvzNs9R7kDpzzWso8quU1ZGgii8gN62qldNhZjPbkMA2GO1Tk8oeuM/4VRngvH1mORZmR5mIT9xuixjgAHt05HpVG00ma51afTbPUm+xIhmkeVcIE6bJPqT+lalpJbWetnydaje+OI4YoSxWPOM4yMDIxwKm11oydVsE9je/2TbwvdYu4XeeaMnkDgHA6gZGeaiYQxy3c6xhPNmVUUEBonZcMRz0zzQdamsdfu9Pmurb7SnyeaVBDF+3PcGoZtH0+81SOFp0vYgN08i4WJ5cgbRjnjNKEJJ+9sCXcp6pq8kV6Vgjhjaz3Izzn/WsQOWA9cZqXw7++8PHVpvskIubgwJawgbZmG4P948HO0gDAPGc8VLq/hu01xjMtvcItncCzZ4H8sSLt5GD98r8uemcUzR/DGoaU1q15c2k0cFwbmzEZyyKMAFgOByoOMnrXQ5QUdzT3XHzNKfRLOPUbeWK4kXDhH7K+QCen5496t+Tfaezwvp6RxFlJkhkJ80liARn7uPenXWqRXWprbiwWOJCFjCOVGGHP8+K0NRmleAacDNHGhKifGWkUNnOD7A/XNcblrrsYtkNnAGsru8hilupJtscUchySx/hB5xj1NMsPDXibXbf7HpzKLa4kYvcXDhYtgxle5LA/3Qcio9JvNatpBHarGBbx5SRhksSD8x9e1WYPJ+2Sw/a57ezjk3JJDIyqGKgHaexJyOPpRGa6DTRRv47jSb+7068t452hYwGdXJiGRng9e/I96pedFGElsttxFL+6MygFFZRnrnHHvWVdyGaFdPuYzFJG8s0MrfPvkYjr6HAAz25q1qesnXU0/SbXTNP06G2Ct5sCndMwAGWz1PeuiKbK5ToU8OG+08yX10luyDzAycE49ew69c/hWJHJb2U9xaraXIjD7Z7uTHzMBkkkcYxjgdau6/Z6sYY7i01D7LC2BMLoBVKqQeT1IOM8c1zOt6/b3Oo3lpMszQv/AKt1UKdx9FPQHA680oRb2FBNnTR+J4YobeKSWyRtrssMdt80igcE7icbsdeCagtjpeqXCh1azmWRrgRyEFBnblCvYEDpntn2rjIJFXURHcMBCE2pO+cBcdsdOTXTSLpr2kNjZOss8yAMVQqo6d+p4NXKmovQco22GeLzqF95up2cqJpiyouyE7pSq8b8DHHfrVKwj0xrS5vb5vtDSMdrTJ84J5J2+/rUs/naZdpNE4kn2+SDtyMdDnt7VMNaGvaukl99kutgVSSdqoOrEe4x3p3drWGr2FtvCljNZSXiiVnmk3qkQ2LGpOQFHXpzVyS517TpIZdHvbiwm8nBuIG2tIe/mD+I4/Hil/t/TooJb+1vLm5hMwAeMFcEHAyhH3RkDjrkZ609bqbxVYsNPtpBb7maSbGCEP3hx0znt1zUc0t5C97dmPp00uu3Vx9p1C3ubuG3XEhRlYFjyx/vZ5JqU+HNRhtJY47q4F28rGDoY+OM4YZBIzzxW14f01NFlu2ito7hJXVoN2V8uNVAAJ+mTWje6lcCyaG4uEVZv9VI2QE9h9eOTSnKX2ROTT90wtK0x4pJ4NUttkEYEcjIimP1J2g55z1xjNWYkk/tSR49QkVEVVht1QDI2jaM+g+tWJGEkDfat26GZVJziQs3AIbsOKiW0mhgC3W+SPdh3ZgNy8AAe/8AhWTqOSuJu5bcyPHJdWxRlt40b5l2F9/UYPXBHtUMF5HeRkNGBLEjMdo5B/h6e/H41qeKL+0kgghs52kkCLF5SDlweCPTAFZcUiwwR3TSCDZERIHXBCBsYP5ioi+aNyVsRG3kh3W10z2kzMd1uw4XPVQMc44qoniea3sLrdaW8ty6lIrmTJkUAfwHIAx9Ofeli8UW63LtqLOZ/MIIAy3l7QMbzkjvn8Kpy60dQijj0mK0jmeYoZPLXKDvtBHbFdEaae6L5fIuaZNa32iz3V9brczJEdzMmWjU8/h9eKTU7K31fT4Y9LuY0volUkzYOVZgCeeQB14qpPJeR6k8NxJcPprgK8kUYaJn28gheoH5iql1r2iaXbR28P8Apk8cQj86M4cAevGccfyq+V/ZKs+hq2p1ZNUimuNJW3NunkuRI4jkAxz8xIwR6cc9K2vGtvottNBNbyMLKRBIkbRkv5p4xnHTBGPTmsrV9fuLdLbzFW4t71f3NvGhAUBQ2WbJJP4VJo8F1qc8yf2gfJSArLdSDlD3Az3AI/KsnfSTI13H31hfQ2hu9Q1BorW0UGSO3TmQE/IDj64qirXNwjt/YsMMdsyhXiLK+W7nJzn+VadnGNFsJFudRa+ErgKWj3EoPu5z646DpWlb3X2zTJYFuRu81grK3K8cDGc5A7Vkm72sK5hC+ms9Uk824gfzV8uRWjAfoehHIPA71r+GZfDtzaubeSQXFshKpcKV2E55JHG3j1rz2bwHepfQR3uoxNJuLNCoZnMeT82ex9q1oLHw59ijiuINQgEMjQp5IObrjgFSRzjuOMZraVKHLuW4R6M6nU9SbVM2q3jrbiEedsYbWOONvy9/px607wtqOl6fCbews9MLyRNHNNMgztJ4YMR8zHHNYSaaDeRjSI3eO4iRkglhZPKHTDA8lSOufqK6q40W1vpoVdYsRxESwAHarj+6D3yevtWfNCKtcltJDTNYrp8UoWJ7FwyAnLZ5wcDBP41l216/li1mkkMTjAToyr2OfTHrWmirZ6YLKPAHJwR90Hnj9KoowupbREjhEQDRGUkkgHkAnsB2rPSxOhu6rGutwr9svYY4rRC6K6kBlxyoKg+grI06ztLky3HnSbIVGyFSDhs9dxHX2IoisriO2likuzbWiDcT3Oe2fT6VYiuILXTo42QKJo1IxwSx9aPQXQrpaSPdXLxBI/OTkbNrZHIyOR1A71Snsro3sH2uCcecwJH2dtgI6YJ4P1q9AmoSRybXVVaRgilPnQhiAhHVvUH3pbzVNWtlEN1NOPkG1x/EAMEY7Yz+lNNjuZ2ozTx3q2sUM0kDNhieFGB1z/Sk06zhjmW9ZpkngVopGcH95GSTn0yM1s2Wn3s9pJcQbrolwyI3QDHQHpWZrk9/BpjxQKkN3vwsRlV2XPYH1qYSu+VMF2M9vFVk15IstuTZ7WEq4AaTA460/wDteyuNIEH2SdXkOIo1mD89VBPBrg9Vj1LRmQ3+nkOSQruDsfPYHpnFNs9SliLGOTaCQ4TOGP0Nej7CFtDf2Sa0PRND0ueRYm+dmC4Id8eX0OQc/wCc1uQtY3W2x1eFLnynJKsN6kjvuHyk/wCFclperJcQ28Ds8IA3OyNjew6hvUe1amlaolvPGbieKeNJH8u1jj6gglmP4d645wkzPlsas0llNf8Am6kkc8Ik2p8nOwngYI7etUPFOo38fiASaPaRQW8kYQQxKG8sAEKx4/P3Jq5NbtJGbiee2Wdl2qZJNi7cZGPU1j6tqAs9vmWc7yGL94TkqFUZJ4yOf6VlSUr2EtzBg0nXPNnu7m32tudt7jLE+vsK5vWdRmt3gt9QmuG8s7Jwyjb5XYgDkGur1G9W6huBJqwjtZkLLuVh5QPB2lefz71wU+mrPfSQ6LcSapHgknbtPbk/rXp0I3+I6Ya7ndaR4r090tLa40C7ghYbYJGQt5hB6j0NaWtyC+tzfW90E3uP3KDG/sTgZOcD1rL0yHxlDoDTajd+bboypFAoErMCMAhhz1OMHng10Gh2UcUMRntQkskZHmRDkE9M+vbpXJW5YSujJpJ3Rw40+dNTkt57eXc0phEvbeOx9K29M8O3FvN9jutKmxJh2kE4YE9R8v8AKuhj0PT4r5LyO8nW8nlaTG5goBzglemQRWpaXAeRIbpH84Yy+BtI6Ak9qVXEtpcopT0M/XStpdQLJZyPaMrGGRVJIHTGD06YzVuxeYReWsChPLON64IJ6dOeP61r6yM2tpdSXcSqsYGT25OBUOPtiGFXjju9p2HZhZODjkd//rVzRkktTM5maH9758u5XJyQBjmpPtd7BA/2KY5YYAbonqfatz7PPJoUcN75cF6rEySyYwFz6fSsGw083Et39okVnjgfLjO0+/0NVzR6jK8WoWd7EyzAzSr8rSqCCDnttqw02pNpD3Ek85W1dUkG3HmKR/Pjt+NaOky2mj+EprWwtRG9wPLlYtubnrz2GBTtPlhW3SCCcG3kzhWO4DPXJP5U3KL0SHdGTBNNbhN1kLSJwBCZYyiuxOcNg8cD9aitJ764eTTZY0hlRxuYqCqZPXjqOetal3YQ6nA8d00juX80AZHzZzkjvUNvazq909vdhSzRgELkqQuNpqrRtfqJvQ0LMw2UQtJ0hWXiQuOVzyNw9P8A69ZfiW/ht9EgvbTzDOzsGjRd67TkDPYAnBB9K5rXNP1SHULvzoYiikSNKWyvTnI7UlpJ+9iT9zcuyZSQJlFJ9D2xVxpK6kncqMFub63Vzp2ni5SaaQDa00qhSAeMDrnjNaMOqWy2RkvJ8T3bKYXLllHPOOxz6cEdK4LWtU1LQNXF5DfJqazfNcQquVAHUL2HA7UalqV74oWwTT9MYRM52EjADDr046VfsG3d7PqUqfU724ulv5Jra2tWubaQEbYyAV9Rg8HmotVvbeLzNOszbw3W0+ZF5eGORVS3XT9GSLUbeCWCVU+eMyZIf0H8/pWdqhurnTJtc+0BJWuQmUwzAZ+U+wJ71zKm3PfQiyYtnqt3FBtluTBCHGGD5X/a479KsCztpdLl1mwQXUST7bqLJaTB/i2nqAD2NVItMGovJHc280U8imVuMAtn5sD9fzp1pZa9bKtwzW0EMm4P0LKADhgPw/SulqK2HZG1pgsTYTRWsduJyuFlTALj+63+1jNVILSyjvvss1oks7x/LIzEoo6Zx/eqrp+n3MEc95eyRMk43eZG2enCsR1BNblpcxtaSW7w/aYd29mMeCH9VPBP9aiUfeumJmDrNtEsD/YbhS9shKiPGHwefr0xVnQ7i+vriIXDLExQN5ar8uO30Nbtta6bPp4urKGRrtpjiKU/IyHjb3xjrVSK0isbkiDZE6527+Vp811ZhfQna9bTbaabUItsaY3CNtpc5xwSDx06Vny3ujzO4heR2aMyFdoYgntjGat+I9MTxDBEsxmimjGyIBsrnjovrkflWbLYyWchkazinkVAqi2uGEm3+IquOoxnrUxjG17hpY2NEtJr+3kkF1LECgXyUJR/qR9e9S/YdUiREi02BVC/dlkG4fXDCsbSbpbS6aO3nLK0aeY7n50yOrehrRXUbNFCXVqbmQceauTvHY5IzWMnJPRCsYkOqJLIGuBHADyXbOT6delXoLttTZbSxt2g+bJuSPmYr3Htjj8a5BZpNTvo1T/j337RuX5z+R/rxXYXccdh4Zjhs5iGcBF2kkgHtn64611zSivM0cUjmjb28WoXM26JZbSXeskYZ2b1II5PvVNLoarPLBbxiOG3+ZiISry5PLY/LAq5HplyJDFbXkunvtGZsE7R6AZFdDDpPmRwzxtLPLZ4D3IYKJOOSc/nWvPGCKukcXqmlxRmCOO+imQgs5ClXB9K2bPQzdafZQ28xjM0jAoVLMu30zjHryK0YbGe1u3vr6OA75WMaIwOPQnFbdncSKY1t4w05VT5h/gye/8AhWc8TZWQnN9DHuLW80wGKXTTqdzbPGlvGkG6MFuhbsGFafiMaXp1v9ujhSa5u4z9plR93lhB8xY9sZOABya2TqsMNubdLpHmeZndscnLE5PpkfyrL1KJrgPDa2au87BJGC7VCYOScflmslNt3ZPMcPp8hkt0WBLi8tbpi5EKqDFzzkZyD7V2lgxgie6VlkihtxHHtyXzk5GPf5c/SqGi6dDa6k0ljdOtvAGb7NHGNrHPY9cZ5q5cWt62lM0VwsEZkB5mAZtuScDvjdjJ49ya0qTXQJO5j+HdEszZzJeoV1Ge4aRXJyyrknpnAGM1PZs0epPDG8F5BHuO7BMjHtkjgADit7Rry3tlZD5NxHsPlGRRkE9ctjOKrXk8tqrtDHaWsrZyVTDOMc7QPr1rB1HK7sF22UrjzSqtbt5YIyVRsEe1LpuoozSXTQxu0MZyTwqntn1qol9YSK1tcJcSXG4PtiQnHcdPSohqUF7KunqvlyoMui8bQOmRQoNbIR0NjZ2SO73V6iNKS00gXdgnrj161l+KDpf2OWPT9QmdVwQFjK8fToe1Ibf7TKBaaoxk2lHKRfKD9f60lxa3MNqkdyZHYsVRHPyl8cH8v85q2l1EYNh4huNIKtBZI0KlsiVyGZsfeOOgrEh1BbzUJL6+tZb6US+YyRRnGewJz09utbegaLcTy3OpalJG0UMixxnO7zGwcKPbjk1raXHDZobVbdLZppGlcLJ95wowiY59+a6OaEb2WppeMdjnoXvvEF5K7ZDM4E/y7QgH8IB7Adqb4l0fR9I1mDT2uJ3SWNWZR84VuvJHbGOK3bTW9TkjH9oaeyS4LQzWrJG8nqGyDn604orWu6C0lurqdQs07EE2wJ+bGRx6/lURnJS7IFLUzodeht0W1tYo7xSD5kqhlYfietXNO10xzW++Hh3ACscgjvx61T8E+Cbg6t/aE0IuLBi2wyXAT5c8HHc11/iLw/bLoUllZ26l1DSKPJLO7nhVXHuRk+nais6TkkTNwvZGXLB4futYXU726ncQkyG1cko7DkD6ewqPWtQg8RXNvPaG4tZY3CyxQBVRSOhOOScYArm9b8L+KtLubZo7n7RO+cGNcRQkD7pz179R2rrfEviG98J6JYabZtsubhPtNwXiVjGTjB+UYJyGx1xgVEqfvRcXcfLtZ3EudLv/ALHBqF1O6xwjy2dwBLMOuxvUe3NY97qLDU7YRK8Mke6PgfI4xkKD3wc+1H/CQarqF7FZa1ptzcKYGuYvsqAM4UdTn681paNpMniSwubiY29lsnDkOwKiMjI2jA5HHpTV4XlMVmtzBuYbuZo7a4FzHE0n70FTk9xz0xk9a1Xt7/TL+xuLZ2k0+HaJYM75NuTlhnn0PrWp4kaS1itoUVnk2KFXG0YHRm65J6/iKoadaToZb7UtNeaVpVeF5JMBXK8gY9cjijnUvQVy9qMljpsEl5ah57yWcx/aCu1IQcnC5645PuTTZpon0SNf3sklwJImeRMbsj7xz9aI5tYuLq4jgiMauQ7qYwACFAGCeBx3qglxceTPa3WoC7jJLKokISHgjv8AXntSW2hNgn0yWWK2mWQSqVYF2fZ5RHPPPQ8/lVLTl0+5uv3N2ERWLvKiMy5IwwOTjPA5x2ra026he4MckjSW6RbvLXlQBwWY/U4/kKr6iukXs66TazQyRO5lGIyu0t1VQO31x1NUpa2Gma4lW3s7iC4mlW2kOWdFG98jHP8An86ztU88L9s0mOMWm0hQQ3mFh3z0HvxWZqV1fQXUlutm7WsedxQk/Ko68n0FX9Ca6sZGklUyxNA7RxtKCxY9yo+6KlpX0BKxzw1iBpXvLmRnJIIjYlue5PrV60vZ9RkhgjlMio24YOwp6cn3IqSy0CGz1FprhXuIQfMViu0Ig5cnsfQf41e1aCG/hhWK0WOa4/fP9mYu0i46Z9uB9aqXLsinboS3Mk12sc19cRsxlb5FkKq6cfNkdME9etY9hax6pftujIt43YOrOSqjqWP948DGcY61qNZ2ekacFlkSS8fy1cbOVXPT0ABJ54zgVy3i3UjBexaVp6xQ2vALLkGVv4gzE8jmlSi3omKKu7I6WXVLm3nlttPhguLQxeTG4O/e2eTnsB6CpFvrq3tFW506a0C/LLNs+VBu4AHc4H61V0aGe78uS43QBZRFGrBRuI6EY49Kkv8AVxc63a6X5n2q2+ZXSHJJbJycnqegpcq2SC3SxLd6tqkWnTXc9xY6ceIS8iEyyDdnzFA4GAeOPWremLHJLb/a72M+aUQTgD964ORlh047AjNZXjKOGS2eG4vrSCUSL5VpaASSLwBmRzyOOwFXdPjl0TRrqG7tpoAXVVaYKI2GM7l4+9xjNKStG4ONkT3GpxTWE0jNGzwL5YhkmOxQcktjt94jj3qDSvFC29pcb4c7QViDIMFscdT61i6jrmj6tHC0dn9lmtizbGtyFkJ6sWGQfXmrWqeHZNS0+01HR0CXDxkzKWIdh04B4HB61cYpaSQcvRk2sf2fqTwrd2p1O5KYK+ZtYEnt/dwAPbnFSmXQTpvl3A/s1nTYjmRsqynnBJOM8Dj0rnvC80jXM2yJ1MUMjSSO4OXBwq7cZBz61oyRWusTCxEUsrSxN51wJSGL8che6g4yOuCTVuLvZlcltCW9jllsojdX8X2WFfMnMbDLxKMjlvUY+lcbp0t14kvLg6HbrbXduvno0bk/xYA557iul8NeD/7d8+XVpJHs7dmjRd2Msoxz7A9vatzSdGTw9HBdro0MTNEqSywFcBjgkHHYHv0q+eNJPuPmjBeZj6R4e1a0hhuZnKT3MZeSSe0DvHICMjJ+vU1vaeJIYUumltFvSoSS3igCIGAPzADGSa2tU1m8vlkt7ewkhsvmhM5XcrPtPI/2fTHpWJtup9aAgkt4oJIiJGfbxweOvB6VzOo3uZOTlubMdteSSxT3F0JJViLquMFWIwGI59OnWql6kNn5TXl4JgoXzYpI9xYA7tpI6Bj+PFLLf20CRvYRmK5kB3wHLeaQMBtxA+UZ9eM0zS7iz1bUXvbi6jRDbmEwNG2DIG4OTx3PNQ02IqakLeR7W80iOGKMq2QBtVVGfXrzxTdJ1No7qO4+1RyhoSAwYEKBz06DkfrUPiC0OkRm1F0k07IFRUORGjEndj1qG00i0j0K0aC3meKaVYVwpDFX+8zHrjkn8BVOKsh7k19fQiWeW3kmdXkDFQ4JQ5yOR/T0xUeraq8dnY3Gj3SzzQ3C/aPO/wCWo6kBR36c+1VrG6fT9FEcdjJdyNduJbdIjgxJ8vXGRk5P4VHc3Nrp/matBpDSRXDBYxMrL5LEHIAPXkde/anGilK5fJYTxRfI+sW8sUsbXU0IlnhY4Al3HIB+mPrWHr91D9sdobiWNInJUBMjce/4Y6Vev4VuGe8uraOWGNF8wKCpVmPGe55PbNZemX+n6Xqc8s63Evyk21pIh5Y9ySPugfjXVTWhpEgu9U8QX2ktJI73AXAwyg/u8HP0HSoPDPh3Ur+aLUYIkihZwxQzbQQO/HKj3/nW/wDD6xg1XWLl7sQ/ZgC0kTscEnOAB6cH8qj8Q6G6yX1xp+rTx2UZZZLaJ95TaM4B+n+Fac6Tcdiua3umrbx+H9V0yCHzbnTo7YNukeVWJYfwpkZYnr24rEikdbyGfSrGeC3EgX7Zcy7gdpwcqAAOe9VPtEn2BdPuN8drKQgnkiIII43Z9SM13el22n2djHpS6O1zZyx+YjRXRcEnk8EE49x71k5cnmZv3SuJ9Z0c6fYL5HlvKfLuQm5yfvHOeOc9x0p+mW+ozeLJZVvrWCSVMzzNEiq2O44wcetbWs+S1rZahp0NsXiZQitKFDL0Iyf4sZx+NaGY/wDhHXmgiEl824W7zJ9wv2LKMYH69KxdTQx5mco9raQaneeTbw3lu+Y1cZKSt1Zlzz1P6/SrMOkyQWkVtBdCCa5bJt3QsrMowF3AqQox+daktotnZQtfMJ7tSiDYm0Bm6sQOVXjr2qtNLcSrFeB4owoeJ2LqWQ8gkN06kc+9R7SQ7suaFHJZwudRheSMMhTyzuAIYbsZ6ocA1F43vbjUNZmuJ1MVnMpWKRSQ0YQDaD2G7p+NYuy6hgbUpriMqQsdvCkm/aq56H6r+Jqe4utQW1WbWYVi8tR+7dwGdyOBs7HIGaOW7uFmNtNP+2wLeWV/JazQbpZ2aTeJVHOCeme3pzVtrqHzIJbhFeOTLSIg6HOV/LAHfqaxtFvkhs76KWRLeeeLyzE0ZMYBONuff+ma39QhS18PxzXULgrKkOwEsDlW6EdQGA5ziidlZDasZkVvPHeLJJcB4Vb7S8pUbljI5XHTOBtA9SKnmvH1i4MUOnyW9qI9okxwRnoSCP0pNPjsryK4s4dUhEijAilMmRL0JG1T8ufrzU9va6lfaXcTQSx3VrHIVEkCyRwI69ASQDwcdapR0uwscc2lzG7mEsbkySO5IGflB4P0wKr2WpWNvdK/2/dbhCSWTMsbc42qOOc854rrdW0CTxlB+4n+xXtuiiSeBiIXXByPfnH/AHyayPC/g+1h0121O3F1cnc7PE2doU9F/wA960pVI2vJ/I0U1bUi8O61dWWlT6nfxxzzLuW0jH3tpwQdo78Z9adpNpod5pU0kywi5uQqsyQYkicHnOenrnv0q6NHltnkvbi1WVInXyrZJcO6duQOcZ/SmanYGGeDWGuvKgl+RLZcu8aAE49WJIH50OS1sTdGcup6lb6pLpM9hbylRmELJmUBgQCAO+BnGKseHtKuPs8t818ssEpaOaK7UqsjhcbSp6emRVjTdISfXhNqUxQyAPFNE+1oFzlSWPTHP51f1q8kbToboG31S0tLgv58bFHk/hDlSvt1GQeoqXUW0QbXQz9MuJoomlvTE91AQEtN/wA0QGQvHUgVb0B5GuUvobqCJriQkx3IG6Vhz93GMA+v51z2k6bpv9rQ30uq+ZqV0/meWXGxV3cnceWJHp0r0jTb/RrO2uE1yygVyGjjnEbNMqsfUDkZ/lRVSQpWRAIFhhFxLI4lEOwsoyWZj1qzFD9onWVwpt5NzEYHytjkkEdfftmqtrq1rc21wlwQY0YQ2xH8fPGfocc+9GbpJjCkyifyeQwxk5GSe1cri2tTMhubi409Ai+Z5kwMMUiyEAenB7Y7U+G7ecwW8Vy4uN5DksQzH1PtjP1rL8SeIpLK/sbKGwiuN67FnmPCDOC23HYdM1aEs1zAkMnlPPBIDFcYwzAfwnH86bp2imLldi5diSScql5IqQMShVBjI7H1pUEzBVgZE89WEykcxkd6GvNs0UYX99nzJUjALADrgdzVhorCO+8tGntfOX5d46E+ue2f8KJNLcGiCyvIZPOtUVpIkJQqxyCMc/qTVedRNqi/vLVYY4gWt0KsAvYZHeiCO4tbe8sljRrplZHuYyNgbHYDtmotD0fS7KCKO2uLlrx1/erLHtVsdxgYpq3RlWsh97qVuD/Z1xG7Q7QUWLgxn0NV/D18urap5crPAIQVVZEPyIPU989Pyq1b26vY3l7C0KXO5yrE8+xwawIWud7RNvluQxbzUbJ91PTNTS97m7go3R082h2K6obi+Z3swNscWSQevJHbIqHVtCtrR3/sphHPJMZog7kKOAT71V0a81e6jlkfzJY24RJBgEeqnqOhGK0Lb7ddtAXKRumVc4yAP7vqelQ3OD95hsZOo2y6hb2ketIr2l5KNzvuUiXHyiMDpjPesi40nTJrhrqGwNvbwACFADlu+49z2rt7wNdJci7t/IgtSFidyAhUjkrz/Om3Nnb2Qj+cwKUyXwCAvoM1tGu0g5mjhrzUJNI/0yCyi+zKwjmkYn5gf7o+vGeaXSmmk1aD7Oo3TcknDBQT8uPTr+tWPEGm61q2pKIb6SO0iXbAqxhMn+9noRjPPtWZDcQR2V7DpnnzvCNkNy5+YAjnAx3wa6U046bmqs0bN7cX0jajM+qWQt7ZQsaSD5lA4+XHTPStTTpr/UMKpSW2cDyw2CXIHOf8K43w9ezT3w0+Wwt3uAhV2yNzjg4YZr0Gz0jU9RdxNqMNqLVfMh+zQ43cAbcEYwMfrWGI9yyZLVtDP1NI/wCxYrJrRXkMhjmhB8tmUknAPOOvHpT/AAd4U8PeH7xtQtLPUv3qbXW8dQ0RPdWXhhUtjpj3GrvJqSJIHTcG3/dVeQQBitO9s2sdOt7q1vCVvDvWItkBeo9+e/1FSqrS5Uwu7WL1+sBmeazScRnb+7kIwR3Ix2z61AbGHUjDYyOrMJ1MZzt3E9ie4qrb3UzbjZzW5DN5abicKetXYI2mkEGpbIk3ldqKAA/UMD2rilPl1ZKMrXYZbLV7pZpoVMZ2O/l/KT2+nb3qPVLrUrbSpI7dysjqBIsbAiVCOCp9M/j1q7qu6yvTa3Di6NwCWLNkNyQc1zdgGsprktbeeEG6JRndGeuADwQa6Ye8lJAbGl23naekd5MZplDOoxVuZ55YtkMMgnKht8cmFK568d/Y1SuLuG6too5Flglj2ylovlYDnjrRYNfQ3ZigmS6iGHyxI3g9gfWspqWozXjsf7Ung3XAxkIxY8AgjqTRqyW+i6jc+S7zWo4aYncXbA3Ae2az7m8aVjYxlJVkkDb/ALpJH8J9x0ohj1J1Z55Y41RztVlBwM9Qe1HsZSVxEMtxHdyj7PEITgbFfDAnuCOnIpiWzxTHyIEB3bxEPlHPPHtWdNqsNlqUySTSMMFkLL97rnHHOOKW/wBXuHIuLSQptVSzNGSUXHPGOeK1UHHSwWZM7LcqJ5JJ3cMQyohAVgSCBj/PNUW1e2guJMXnzqpRkGQUJ9CeN3Hb0rW0zWtS1GE3OMadGQrIIwHx/eOOv07U3xFawatay2ti0SN5gfOzkt601NX5ZDXmLZRjxBay6Vc3f7uQIruSATk5496wNd8Iw6Y8kOnXl/EyozPifaigdSR3PX0rZ3HS4LZbpIhLH8iyJF/n2qxaag2n+IpJtSmt5PNTy/KZFQYI6ZPU8VUZSg7xenYFJx2POfD+i67p+oW/2y3eaxvomKqxAcqMYIB6NyPrmurOlyafp6No7TRwyAyBZ25ibPpjp6it7xLGkha+gMRTf5cJx/qxwcc4weuce1PSeSK2ie5GFVgHypw656jPOMVpUrSnZlSqOQ220+F2lupobeWCPGEBz5uQCSMYK5z609LO1gnU2bMI8jzImO7A6j8iKj0e0uGvD9ilhW0nkYnzZM7QD26YqmGvLfVLprmJWkViEmiYhSvbisLvmepmS6rJdTzQiBGRAAqxYw2QcHP9Knki+1WX2eSZHld/mITIQD1qe5ubeayW5sVbzI1DSRoc8/xAZ596zYNWtG+ZIiskpYK5fG4kdMdh2pq/QESTTDTriJYsXAWPYYzgZB6gVct4LG807yNt1AqsW+UbCOeV/WqN21rIiQtbubggHYMYQ9OT6VNpEUdqCv2m7WVyHMcjBlxjHHY/nV3SWpRW1K6tYLt7KwW5+xyfK+9h5in1yP8APNaGoaY4SNtPZhEqjfHu3ZGODz7d6pX0drca6Qoy5T5hjCk4q5YXV9Gy26W6h3G0YHy8e1NvsIsWnmcbmDIh7j5h/jTr+XTrTVbNpITII8mSNAc4PuOlRg+ZqGI9vksoDlTkbgT/AJzUsraQs7efOqh4j+8j5JwCOo9+3Ws73EVtT02K/lnms1ujbxoCy7drqe3zKOQPfFYlqLbyzu1vcQT9yQgD2rc0m+uLXUFbTbrypHG1VRuG7kHPFOufDrTTNNHcafHvJZlUhcMTk9sflVe0jH4i15nH6TptrYRLPPI7SlgEROWye/0robKSVreRljabbJu2yxEbRjHH+e9QzXNmGVbLTXCRJulLsXkdiOgx0FZ9te6h9nkuJEltoogWEe5RgdlwuPatbylqx6ss/wBnSxxsMyom/cQ+WYAjPHpjH60tnM9vZCK3uJJPMcl40+8uD3Jqkt5eX0YklnAjwCrADPX1H8qbdPqE0zKGCSR8ff4A/HgUOLtqNxZc8yNTJJcTGWJSzM+eN2O5+uOKh0lpzvur+aN7EKFzAcOzHoDXM68mpqfLtby3liXM8w52g+pPfr+tEHiLZbkXFrbu6EFWjUxj29aaw902tx8rtodVJeR2Vtc3tv5KSPIAkTbuo7e+AR+dVNP8VX1xp9w93DD++IR2VyoxySP5D8axY7u41CVHYKsecohOdo6nJ9zk1J/oOqajHYmNLaODdzDJw5+mKtUlblkNQVtSzJ4se3uFto18qKdgjGNeQvoT6V0Gj2dwDJcT20xtccvGm/IzyorktR026uNSTZaxLawEKhRizP3J6YBrttO086Tautvc3ikkyW1vHMd0rYGcjoF9zU1IxilZkzSK/i68t7TUrezs7dQxt1kmQLuKg9AT26j8cVj293LKI57kS+SzEFydpYeik1qG2bU9IkvpdOvPPuLk+ZH5w3yMvBJbHQdMHgVgeIrpo7iaefbcvGDDGsQPlQDoEX6evrShBWUQilsXWv8AUbe+lj0tmjTZmWWFRu5A4LN1wKpW19f/ANueTMyTbWXzGEfKg9t4HP0NZml3mqSW8TWFnFboxKyXErbtpxzgcV1Xh/TVuZpysqNIpMkRVgC8m3pz1ArSaULlNW3K50y+TVbm8068SC2LFhHIcYO45z3/AA96s+J76KKyS31CT7RKULwmDkrJ15HTGP51nR6PdXGuy3LSQ7JELbQp3lj168D1rYs9FE2mXKyywxyOhVJJWwFx1I+n9Kz912bZGlyHwvfXfkR+e0BjtxvDOCFVsYLE9M4qvY6jZSam0tu8k875dZZEwXPfbkY4zj2rl4F1Rr86Xptunl3Jby2nyobB9fSrT6D4ns7y1lvpI2kIGEVsgDOOD2H0rX2Ue5biu5rC4nWX5ks/9HiKgGcKY1JyAc8k4rRMmvT6Y9nptjahmUtNK0u9j227e9XLXwpaPqBSW0WLzo8o+7c5HY+n4mlf/iW3ts1uoniyWDLJiRhnH0xwe1czqRb90i6KPgvw5qw1C7l1i+a6tZoxtyxCs2RxjsAK3Glm0tZfIupZWWTaEkJZQPQN26dM1b06RFVpDJCIh1BPKc9vSqGr/v4bmSGeGOBhliCNuAfQe9Q6jnLUhttiWN9qFyr24hW6flmiZsFSBng9xkflVC9XS57aGfWpJI7m5+abzZMoOeFAA4449hVzTGiW1mmtNQZZAMCXGF9Cc1k3NlbzXiR2OoF2OM7mDKTnDbRjjp+lXC6Y0dIPs0mmSw20GyaaAwNMvJVCOinvms+yvRcWzQLHGxIAkb7rEBv4l+o61WuLxtJe303T7LzpnUsMMSv3vvN7VXnnWGFrqe4RZ5idqIgUsFJ3Nx7nANZKD1QJXNnVb2x3LFJaC5lVv3Ss+0yDjLY9O1QWupW8jM1zE9nGrmVYpJA5kbttI7dvwrkLnUlupxMseZI4/mc8O2ByM063tNS1G/W3mleK3jCvu8sj5Ceg9T2rWFFR3Y1A27OL7XfS6pNdC6h2lsxYy5I4B9OOtPtbO1lgj+0i5YuowIThiMjof1qO+/s/wnqdu62b+ddIEEe8tvUMOuOBn8+KqDU49N8/T9NF0b4l3laWI4hBPVTn34qld/DsJp9DUj1LSFWS00ZLozSxtG7yDaASSTz2wTnPsKw7XTZLfW47CBPOd4f3ADECTA5bjnbnPPeoWtbyFoLG3iUR3SLumDkMuSOOvB/xqOLWrfSdanNnK1zdRnY8g5bAPv39z9e1auDs+UpRfQv3SjSoFS+umEjHKwYJYKByPp1PNXPD0drqesXVyLmdotg2l5MHaB8x+mcU2G2027lk1SItJI8X72VpNwiBPI+v86m1HS5Xv5bSwKm+e185EdwqxxZACt659PrUQ09RNrYLQa5FL5lz9jvgI91sGYjKtuwpGfm6dDTNCuLwz2MlxLNZTRSMSuAUweq57dRxUlvb3beY2rbrqeIhsLLtEZ2juvpjoOBg9atQxRDVwLC5v4onhV54nO5HkJPT04B9ST3qrpbA2YniG0164W41Oyt+oZ2mlIOARyPQ1yWkDWROskUaTGSPD+fb+YQOwXP9K19Ykubi6uore4i00TyMgSWYs5APTbyQa6fR2lis7GR5FM6KP3xPVumcduK2T5Ilc3Kjm9QhvLWO+sry3LPAqeVJFGw2qcEgHn9Kz9MjuIIooI5Pss17nYrHY7xgdfXk8D1wa9qXT7jUm+xwQF5cKUbGVbpnB/SuO17wZZ6l4vaea78lLTEb7OsjIeSp7cnGfQVlSrRejBTVjB0Hw60xg1CzUq/lsJXcEgvnG056ng+/FVDea7qWsTxwWlzdTfdeMRmTyyOOh4X+Vdf4n+yyXWnvZXUiG1lJEUBJTdg5ZgOD6EmpIb5h9qtNPEdnYSys9y1sN0lw55IaQ9F7YHbvUyqiUzg4o7yYNHo8cr3KRAz7oxu29TjtjIFTeBtN1fUNavIbq5+xQIm6SWVMnecEAjnGfeu+8PNptnp7Q2UMcUjnb5QLHA9eT07+lV4obrdfXPmK7MGMb4KlVHGMeuOOe9P26s7IPaeRz+h6BrGoQmSQWUMm190qxiNiR2x0bv6VcvdGhtb1BeXSzQQqrwIgKbOQSQw6dBz1qC61J4ri3WaG6hSJSW8xs555I7Y+lLFqEct1JcahKICI1WKMjYCONuW7etS5zYuaTZ0+s3Fu+nLB81nYlQ0n7s7txbgsR06d+tRLqVsmneSryXMMbxsm9du8j+H35xz7VnwXkOvWE9uGlgZCVuGVi4TB+9nvn3qGG3xrkNrJeyNaBR5YVQCAq9QORkntWfL3JsdUi3s9lBGYQEmR/ORW4VSCOv4/zrFkkk86VbZRezM4jjmhXKwrj5j14A/U1yHibXNWN4LW2a6jt3BjWDzeu0Y+bHfnPFU5bq6vtLk+x27WUOU8xoWwFAPGT/WtVR2bKVN9TsbqPR9M01LS7vp0urxCkSzSgyDJHLZxsXgdfSsPWfE2+aGx0O5gSG33RAxDezZ9Cec+pqDQNOhW3R9Y0ddQZyZI7v7xduyPk9O2TxR4idra/jFnotpDfyIDJd7j5Cx/xfL7dyfSr9mr2KSSZN4WvNPvPEaf21DcPaxtgzowVmPPBJ7ZFdTe3VzPOkNsim1JP2eDaE8tAep9TggZ9q5XR9Fl1Cf7XpWoRajYYMM+UIBfHOMDjqCKGto/Dmtwu11bxW8qtabYZXLowwx5J6Z47c9qiUE5bg0m9Dr5ZptN0n94JdqgB5JRsRBnGEwMMw5+lc1qOtRatcJp98f9F3CRLeJCzk4OzJHJ9/Sm+Ndc1S10iy02d1vbYSmSyuXJZQNvQevUHnvXOXlzNeWG63VorrHlphdxPHG2nCi3ZjjHS522m6hbW2mNYpGLiZXSSSWElxvVWIAxySASOfWsG91a3gke6isY47gRvHvl6uW67h2UVfttQ0bQ9Hs2W++2Xp5kHmHeBt+Y4HAOQOPrXP31hqWt+J7q7sryHTNPkQSO6MGZwByenXn8KcPid9hRWpneG7G/v9WfT7GDy4toWZnJEaEjcq+/X69a9aeaPSfh/FZW9nB9uE+WVfm86UNgEE8sB71ifDnUtW1jT0hhuPt3l53TXR2DZ02mXru9BV+WxIa4/tBY1FpcKkcchbOP74x1P+BrLEzbna2gVJamH4vg1XVXC6ihRZESWSWQ8pjA2gemSefStnSPDNlo9j9piJE7xqpDy7kDdyrdhirDWNxeIZmVmjkQKkTSfcUk8YPQ5GfxrPvzJJazpfbp0twOYR5axAnACj+Lpzk1HM+XlM+dtWOintbezmkmmgiuLFkEoTHGUIJXj145qo2peXpqTQ26xGDczLzt/wBlQe9UPDmoyPEum3DNb26xGJPMI+beerHHHTgc/WsrUpbiSZ7C3kzFG5aV1Awn1/Cps27AoM3rLUGvreOabMfmSgur8E8Ej8Oh/CsLV1W1s55yq/Z5juh+bJDbs5U9v/r1oTOI5ofLmgJ8lo4FJ4Zmxvk+gGP1rP8AFCWkEljdQXEV6VkCuqucRDqp4PQYq6cbuwRWpf0G1kksE1E27SzbkeKAR/IF67mJ69c49aZq+hMt0095f25ub2VZ5LhlHmxtv4OR9MYPY1eg1SSSMMZoIj5Yb5jhUXGSffjpXG39wlvqV1a2iQXtxfzM4adSQqkZ2A5xnGT+NVBOUmkUrs6/VfDGk6XO2pLC97cq6GKKS4wisTkMf7w71S1zVNVvpW/tdlv4DhooomKoj9QRgZ4PY02G4jhtLcarPDGYVZkikBI8wrwPwGB+FUr66toxGmoMxhumWVmgbLqozgN6A96KcXy3lqxRbe5XvLu9tIIobG/WWW4BMxhiPmKeMKfTv0/Grfh67tl0o6fcX91D9oWTEauVTeASMDoT9ar65qV2NMjm0S1jtJEbbK/lh8RcDAJ+7/8Arp/gPwzLdvBNfw3CeQ8UyorZWWM9MN0zgVo9YXehV7q5pareXmgaBbtaiQRMgG5kO5sLnoeucnkcc1n6b4g1OPMsNjKkUse2JV4HPcZ464ruvEfiDw9IYtM0/RWa7mPk27y5JAA+cO2TweAB7ZrBXWZPtUFnc2drZw6a6TSRiIMzEHux5IwPpWcWmrtaisuw2W41i1vglwkuks0Ymaa6wWCkcCPnv1pujbJraK8vED3kEzCGFwV4y258nsew960vFur2viDU01eTT7h0iwyOWCrEvc89awb8abq0rtptxcfMnBxtKnOScuOBxz069fRSlfoIZqmoWssN9YXmm21wrtviZZNrBeCu4Drg/nWZ4jub7ULCTSdDaMsyDcWGCoxkhc9Dk4q/rfw9lmvba8ubmSVnIlVY5fKJ3cj/AHcDHc1Y0u3aPUb03WipaToyp5u/f5in+JpOvbH45q48qs7lPlWqOe8LeEo9Aazumkaa+clj8uVjH07muvtLy+ml8uWGJyQWdrmPISPHzCtG7tdP0KBbXS5IZkui0t1FGTsDA43Ieo6Z4x9Kgmt9sxmguZ5Yp0wybuhxwTjGOR196ynUdSbuyZPmepjHUv7WVI7fSrdIRK0UJbPKKcICDyO/6VPeXM89jc3kKiSREWLy5BlYz/fAxnOM456irF617NDJcRwojRRhZnAw+T0B98A/lWhZXN5O7tcSrLuQBFKBSfQccUddiTLlOk33hyFo47jzgdks04GThuc+nX9aupodlbWlvPpGtPeQMx8+F12ywMBkcdx1FF7En9hu8Maxl0f92eATyMfpWT4Sm0+VhdTw3gkTqRgFSOxJ6jrSnBtOwyzqtld2enrqcq7PtcghVxkOqHP5A/mOKcss13bactpOZ5rSLbPkZ83pw35A59aseJ5r7Wlt5dHVJra2kCXECvlzz3B4Ix3rj7jUNYi11ZNJW2jZlwLcrnGOucdacIOS13Glc09a1q80K/itXgiRpAZWaRuqN90D6GtOz1q3utL+13VwloFTKun3hnIyB61RvLOw1CdZrpo7q7YKGIixliB8oz6dKyr201Sx8QPJ5Nvl4gDbQJ8pA6ZA6H19a0UIdBpRloU7jVUudUNnYz3CxffjMx4d+hJx07V18cVvYiO8nMoufLUSLER5bNjkgf1qlbp/a9vBdNatJMrGFkjVVMIPBUj0yM/jSaassN1dyx2rLJDKsSpKQwwF7H0PalKS6aA7WLcHiNtJ8sWtvbswLOvzEsuSSCcfWpdE1qWe3vTp99A8wYclTuUN1wB745rmtaEWoapH/Z2lvG6SYullYjeW6YwTimi01Syuo5dFW4tryGYrI0a7GYkZyD6DH61MqMHG+zCyZ1Qhexj33zMYZUwzF/8Aloeuf1qG31rfatGRMqyOAdnz7R261Un8V+KtX0ExX/l3LxHDloF3ybex4znP1FJoer6TMs8W7y7tohviZThWBOQwAyKlU5bsXKWrvULOEh9SuorVoc7Zs7tyn+EL2yPwrGuNa0aO8kitNMn37QFx91h69feoZ521bUJrHVLdJEJClyNqn02jqBWrZ+GbNxCkrMyQLtMglwwXH3cnqOnWtYwjTWo9EtTFtdG8u/lv44JvPlQkSN1jYjHygda6rwzd3UNvG19K8pnXynON24DIIbHIJ9xVO2j+ziRtO1Y6ja7vLFqxCtx0+bPXPcda07tm0y5hvGiXfE+8MhJJ9iKipPn0sDZp3Nul5OL5brOTtXY2MDH6Edqg+yyCONS8bSIAhZm2gKB1H+FVU1O1lunuFZ4PMY7vMwFDY6j61FpuoLqixtdx/Zg7FR7/AFFcjU4vXYgtWl1p8d5LHsyqkK0o4De/1qvrWvXMCLayrG7soEUoxyoPBPuAabYabcm92gLdwyOF3MOE5xng5H1pdU0yGK8jtb1U3MMoWU4/OlFU5S11KTaKWmi5up5EumLIqkLJgHaOoz+Na/ltDZyyTSRysq4JiO7j+lZs9wLACMfPNg5KZOB6n14qNLhrN4tSt2WW3l+8ucbvUf1rdPXyJHwJbyOjWdy8t2M+bGw/hz3FaEduFl3ybpHQARpGdpY/4VDfvbm3S/soyvnMq+aF5jz2OMd6nnuGie3kmt3fz2VDImBtOD/Mj+dNxuh3JpI2lUKvlRyIwf8AdnKK/ce/vXMG/wBU1qWZp4vs8IkKGInAT6nvXU3Mc1suRIkcSZEcYONxPY/jVWK8sVZsqkchIYI2AX/GlBuKC5HGNJe0jhltR9liZOuVKt2JHf8ArTL1be6uZlj3Iq7dskZxjB4PvU135TN/rYgzNun2nI57Z+lY2uNc6hpUmn6dCYLclY94OGC55K/jimm5MNzo/DeoWWl3aW17BNDcSucfujsdv72fp2qHVLuC01N9QNv5MbNgLEmd6j1HbNY90uv6fobrdalHqCxqpj8xcFMdct1PH1qHRdc/tK4e1nW5jygbMjBo1545/ris3Rd+Yrl0ub948OswRGFFZC24Bj045z71JNLpNnst7rw5capdsQEZpgiAYBx69BnHtWVZTfZ45oY5DG0reZE5JznvknseKk8WWD/2dY3HnNcSodwVn2BgepJz2wOauC1SJvqW7vT2mW5V7dbeCbEiRop2jHTGe/b8ahiNxqGmzWZCxzLGscUj5zgY6is22vS9lcTXX2h7SVuVhuCzIe52556ZqGXxFJ9rT7L9niOcRTMSwk+q9RROlNy0CzNK2huNGjDakZHs7gEREjLBuwIHrTU+zzJG2nyFlL7drZzuHYZ60uo+KNYt7+wj+y2+XQoUCF4yDjocA+tZOq3N++CrRxDzC21BwhAP40JSXxBYvS3DW2pRW6LCS6lZSDw3YqR7VPJpsWpT20G7ZPD8y5QhSB1rn7dYda00fZbzF3G+wxjgZ7Nu/MfhW/qNu6JDIjbri2BUYlI2ll4JwfXB/OtrWYWsZ+s6tpqatGsgWN0wjurZBz04HbNXIr23uYprUSLlPuFD834VzMml/wBm3aXKoBPv8wKfmQ9mGe4OTVtrd12arZKVdFLNARkbc9VPf6VTiraFNLodBFpMyzCbzMDALu5456irmrGGIBhOuJQAoH8PbcMVhQawqyCSVWBf7xHG4VFdJ5yPyWAI2kHoD0rnakmLlZr6batZxz2q3QbOAAV5AwMsPXisLUBGI1S1jn8hiVCZAzz19RWrpF7Fd3BkkhSPyiY1C5w2BwcVkXtjqFrqEN9by71LY83Zu2Hpyvrzx2rWCakOO5saFBDG8dhcfuZgFnjVjkjHXmi41ydbqaOTQpQyOVyWJDe4x2NR3N39htwkjvJNNKXeR+do9Mf4VcGqafBHGt01w7sgYMkhUMPXANTNLm1VxNnGW+q30WordL+8kyTliRjPXpVvX7uOWCOZT5EcnLJyWdz/AE71y9hrNnb3ca3TXOU5EgIIHr8prbMN/wCI9RS4tSDlwIV24VV9T2GBXVOFpam7jZl+1vHNsrWem+ZJbrwQOM9iw/ix14rMh0q+8xGLtmWRS5lyq89T711Btrfwfc7dSvDO8xTIjQKoJ4z9BRqfibSbf9yLyIThRGhZCyg/l+tYKtNytFadyOZ9Dn9dtZ7Zjp62ch88jzLgr8gQHhcjPfn8qS38OQ3DrDJqAZnHyRqmDu7DmunTVlSztrOCR1HDyXbKCJTzuC5HPNc5Yafq2s6ibi5s5iuSkbMBkj1IFbQ5uXsNOyGeNBa6E0a2M3mX+xkYRsDtGOA30riPDllfalem3ty0XzZkmfPyAnoPUn0re8TJqCa3LBpdlKZBuYjdyiLgZwDxk9q2fhJfpe31xdXcqT38RXyIQu1Yhn5nbuT0xXS5ezpuW5qnyxuR3ttrnhG7gQBmheMyfv5N276gdCKtf8JbqAuLVrS2ijuJ0G4u4II9BnoMCpfEFvdarr2oahq9yFtYH2LGnyjywcKPqTzWn4csdJks7yaBonu5EBjVmAdR0XH4/wA65nyySclqZNq2pPBqGrTTQCKYW0qxuRAigRS5HQdc8iqVz4dur2P/AEu72b2LMCTkvk9FH8+ppbi1vrKJfMH2ydFVY2xuP1Azxj1rc0rUtQNxJCtiGulRf324AJle/oc5qE+qITa2M7SdGh0exaPXJwtuThFkjw0hI5CqOfTk1v8AheDT4dTW6mjhhdLRUgQ/JsjGeAD0JzzXHw3Woanfy3LW8Ms0cgUGZxlT/s//AFq6y1WRAIL2Z5YziTbK43J9Ohx7mpnGQSuZerWoj1uz1UzFLVCzPCM9XJYE9z1H5Va17Tba5imld3EzRmNWjboMYx+fP4VatFszqFw1xOlws/7xWJ6IBz1+lZ9jp1xeXcrO8kNpCzLFEBtGCc8+v/6qSbsK5Q0VYo7aQC3RjDFsjZzxnufc98VoaSyXc87hUd4FEcU10NxJ55CjgDPrzWSskYum003EAkjZySzcAk9QPpTpdUeyiNnYxmVkBaWR+Oe+Pw9aai2gs2dHZ2mourfarlPJWM7rlTjYo6jHfNVGUOqzJbnzEAVd/wAvy9PlNZ2meLdLiUW9xqE9xKzj9yBgBu3H/wBeu2hD6zpV1ZxWqxXKp0mIUgno2awqRdJ69RNNHE+LZLNbKeYRSwhFDswABLDAAPryT+Rqhoem3GvajbS7Wj03IbyzJt8/A6fTPb0rX1vSdNt0htTq1xJJZOGkdj8s0p64B6jP9ayNbvbZ3hmuZh+5ixaxKcJG3eQgdfQfjW8IprTcpbFzxf4uhh1K58OJBHb/AGVPmjD7vMbAKjgAAcg4zVfRbrULu0E2m2+nRmRdxmuA5k46tjp1rktM0OHVp5PMmk+2TSeb50u7cw6kn65611ttDbW93HoMcktxbQqUl8jKtz0IB5OB/OrlyQjyxG1FKyLy6fJNcJa38zxI0RkL23yhT3Zv9kcmsXRtI+2eLlgtbwX1iilGugMALgYwfXcSPSrXxBmuNN0n7ELiaPcqxmVYj+9iAOSzdBn0FVfDyeIY/B0RsRttXBIc8NInqBUJSVPmT3ElpcvX+jWL6x5NlY3zKXMZuFA8tnXrjnp0yasR6xYWJUyW888tnLgCOTarkDGTxyParAh1RdHuizeVbxwiKEqNm0Hk4PqT1Pp9K5O8ih0uxRrjfcNNGdqEhVJ4DZP8qILn6glfQ37Bpde1qPUECrboC5SSP5VIzzuJPf8AyKzNYtZJ9XuI7i+e+mlmHlqmY0MWOTxnjoB+NXNF0nWLmC003Tr+3SzP7x5QVLKD/DjHIx/M10cmh/2TdNdX2vLcW8UYWdpUG5ST8qhs+p6CtItR2YXs9DnraG10svHY6PdPqNs5WNum9yOMkcMMdzyK5e58G6tdXkt1NexRSSN5rExMp3tyRj0HPPSu/toQ2trf2V2JIky2ScqGHb6Z61U06S5uLqXUrzUGvPtMgTLJs8sjOAR0x1pwqNNsIyaMXw/oWp6TOxi82RChWZgu6N2HK5Xr1xyK6fRbC7Sa41WZreXVZ1CiNWLbQecfl27Gi1AjtLyado4bQTPtnbPzY9PbIp1lcywu99pwM0ZiVFkbnaSev4foKxqykyZSbZmyLOsEgjcpd5L3ClNyRAdFPqeua1tEMN4Hu1QwqItvz5AwCScfSs5tYgtoJU0u3+0iIgSThhh3JwcDqevH0NVrTUL8745wgeWT7rKP3QGDwPwFNRlfyJs3uQXZWLX7y/ktIZHjywDKM4IAB/LFM0CztoXikkto/tDsTEkz53856Hp1xitGS9tY71rp5be5O1POdz8yseOB0IA25+hrEa8t76++xtCNvn7Y7lVxknsR3qlfUpJnoj6hJFax3llG8RkVYWGSoUjj5j2Ix1pvj6bQ1021sNMnVoYYz5rRKd7cgnOeRkk9fWsgeXFpS2EkjTebH5WBkM+CSSSeFA45/KsrW9Wms3luHmgnt5QijyAct+J7cdT1IrGMUgSL2lafFD9j1iG+ktIpZX32yklGyuFVh3Axkmq99dRaVZSXFw3nO2GWBIyWYt0LAdMjBOaz4/F1nAp22EixIBgGUvmta3k0nVI5bieCORbmPY8swwsSjnII545qJxafvrQNVuV98tvsuZ4o4oZI9shReeOduf8ACpfBl3LeLJNeQlm2l4S5OGyeB7mqyTnVJ7i20+TzbVgPJ3/KcAggkn7o45rETxpJps89vHLZyNACiiJRjJ7qe4raEXUjZIaTex1HiHUbCOItK8okSTAjeIOWcdAPSuPvb1tUgdmtPLIk8yVmyfmIPUDsM/mKfYaKl5Mtw0rPOx86RC2JZcnJZT0zyTiuxkaLTYo5obiN5ZZlAS1GZJTkDaQPvDpn3zWllD3epWkfUwfDd9dPpY0qzWGK2Vg1y+0q0hLDGfbAq/ZWV5qmoNpC6k/nSSyr8g5Hz4CBsdOv4UniBtYtDDCqma6+aadY48qBnoQOnt3rnT4ivLuOU6PpAivcYjeNs+UCx3Ng9WJ7miNOT1QrNu6N/wAS+GtPsdcttH0PUmvNcRjJeXhX9zbrnGxQepzjmqs+m6tdWpsIlitpnlJlkWZQPl6BV6+5rmNFm1yz1lLh4biecYJeIlw3zdSfr/Kuv0++sLRf7V1SKRYS+92QDdJIxz+Xb860k3Gyvccr3RhR/wBraZJJNeSi8nj24kZFdUcnoMdAPU961tDvr6zlEesSi8SSIowcYKhu+MYP0rN8WajZ61pd3NbebaW7MiywDhlVWznjtnLcfSptN0+xh0KPX5E1BdOhfeollB8+PaRlh1X5scVUrON3uNq61LWp3Fr4V0GK30ySaOa5nM8UEUg6EBS3r1HHpmsXXb7T9LWJBpVjcOwMjmW4JlUY5yB0BJ+pxV9r2zuri7N5FbSQpLGGV4hsUlRwrHpgYGM4zVTWJovEMVhp12RaXyyufNWBCJFxwCQeegqaUGrOW/Uajbcy9J8RWeoW66PFbRRxxlniF2++NMnnDdduO1aNldWbSQw38ItHhYKEVgVfJ4Ix24696r+GvA+oyz3F5d/Z4hEGSHJ/1rA8HA6D/Gum0vwjoqyQ6pdTXAvbdfMi3N8u5TxhO/POK0qSpp2QScF1Nyx8M6CYpLi5miieVd0W5SNo6ABeoHuRXLR6QgaWF7om2muN0iwAbHQHpn0Ixz9a7TxTq8V1qssrQlZpoYwYgPlHygN+fPFct4iupBFHbWkd9bNCS8s8iJHGqqMhFzyxzjiuGnz33Mk22dJLpVhY2UUWh3v2NrpWd4g+1Y3UAkemDycVlWmtXKxtplwM3MwBieQD2/P2+tULK4n1g2cF9qcTT3E6llSERlyvcr0H4YzineOLez0GZ3iZp5fNRVQnhAVyxHvVRpy5vedx8t3Y0F1ZmMIWF4HLj5d4zkYG4j+lWLXTri2gTzmZY1z8inPmMc5z7dvasRL+3S0h1aztzLHCob951GeCR9MYq/qPiS5l0H+1bWFE27VSNvmB+bH8iOnpVKDeyJ5XczZrK6EqG2gmaOZhNJHI2AjDoufbHH1qEQs9zNcwCZkm3BYCMLwcgtjvTfEGvXraKt1ceTiQ7MRnAiBABBUc5qezvxDFZzWN4mpyB0MkcWN4RjjH69+a05GkaK9htiut2wl36GLu3GZPNljxuGACAexHXPtUDTaDapc6tDpIO/DND5m4qeARjp+f5VueI7uSHVkaa2nFsY1jjlhbeXkJ+5joOT9OK52PTLuTW7zd5kyFEjdjCFGDkFRjg4HOfWiLUtWKL6hf68L7TEWXTv8ARNzNCzsMou1dq4AAOCT+dVtNnWZ1Ek0UJBD7wdu3A559cV0l3HY6lPYacxOLclDboMHhccnpx1+uKtXcOl6JbzxW8cYZHTak8QywB+Zuc5GAaXtIJWSHzrscp4hg1soZra6WaxnOIZlXc6njjH4daZ4R1/VIdSNvq+kWt1a8oxddhKnqVPQniu2sdX0Q2kM1vbqbgZxbW6j5j2Ppj3rmNZuNSWxm1W102FbKMnZbXJLMEHXBHGSc4HNOFRy9zlCMm9Gjr549Mn8OPY2YmitJXLT3DDZ5SbshAe7cYwMjFQWN/q0Zhtls1kkEQMId2McSoABgDHJGOvevP9K1dP7DF5dWUSwh3eCFmJXJPOB7VMvjzV7+eWHSPOgS4+WNSAzbiOcHHHINTGjK7Vg9nLY9B0280LyJb2W733UcghhTy8ytKRhjj3Jx6c1m67Z6tefbmWzijiRQd0rKd6AZK5HUcVw0WvXFvK0dwwhux8xbYAAwPBPvxT5PEt9dIYhrwYuQxWIHg9gRjkVpHDcrug9k07iT6xNpeqIPPcMVBkGMiMH0/LgV1mgWNkiyXl5r0tyLpVMCRqQzOScKQR/gMGuJtNE1e51K4jwlxvUPINvzS89FJGMjrj2r0GDSY9CvbdoIiISuSN3LNjB5+lVVcUkkObS2GaA2v/29HHqPlxbF3STHLnLccYwCOnFbOtSXU0Aht4xM6sWZV4BxkZHPH0zxTHeSOVLuSVpBGS0kK8lV9vwqa8vraLS576NWYuxjQDrgnjP864ZtuSZjJ3dznDNevfecsbBSwCHIxGQPu/Q4/WrD6k91Kty8U9vGo2oN3LFeTx36fhWlb2qxsLO6BWW4TlgfkVsZH5etLrWkyz2Ra5tYhdgA/aEUbmX0NCceZsG0behLo3/CD3sl1fRfabyUvChk+digBUjvnJJrLNu12J45Fl2gMUDjG7aMjHt0rmtCg26pBaRs5cL5qRyJtyBy2D39a6BJludRaO1vmu9RcNsjGdkecAkj0Ap2d2waOlt10g6np76mFNmoD73OVGeh9zkYPpXL+Ixea14iit7FYbeC5uWVYm+URoGOHDDjGMZ7/nVLX9W1S41JtGeaJjpsW3bGnC7sEknuc1nDUmju57O7naa4jG6GRz944zwf0pU4yvccUzsL2PS/C2qDT4LgXL+UBJcZ2JvPIQn1/lWDf65Kxa5tNPs7aS0B8xfNVpWBGCB3xg8EZrmLC81eO0lbUlju9Pu8qftAy+49GQ9citLS9N1K8YaYdJW9DqwF5FmN4QDwSTwR7VrCEIvmky+RIxVn1eZxcW94bHaSUiklUtJzn8/wro/C0K3Uv+mb1lkJbeWId8dVb6VNqPgixiWSJz5t8sQYjzMlSP4vY1NBYmx8MT6iZ1F6ih1L5PPTHB56/pTrVItJRFJprQ0beS308XLWsMaG5mUPKWzyAecep4/nVeeOO2urWCRpnkB3GEtncCT1bt+tPtmjttJt7q9by1mQTOCh64Axjrwf5Vgz+LIlunS306SSPduhlKYC4wCC3pwDjtXKoynpYyjFs34ryxe5uh9jS0u0IMiBSwx6hsc8VlXK38mpP9mjlu4DhgwYAkEcjHHFa+j3GjapHLdSq0V2I2Voo5doYEe/esyHVI7XZAjYbzCsag8qvXLH8cVSk37qRb0Lmoaje2ejTQJYwGGwj8yEuhVmGOhri7XzJXe7t0h/tG8f50Kkgfj2zWzqaXV7dTD7c09o2GmVG6Ac7SB16dqowaZNf2crwzTwWpnD27NDjIx784zXTSiki42SLV9oUuoPh5LkScE7HAKdMnHcUyy0fWY9SaSx1DbbSECRWGZABxxnjBrMibVrK8nk+7cqT+8kJOR7e3vT/Ce691OWxuruaze4YEyA7snsPp/hWkuaz10HZ23Oih8Kk3q37zJHbLOOWX5kGBkgDr1NdV4g8D6hZajHqMF2b2yTEiSKMBsjBDen9c1kJBbWkcUElxcNcqSEMxJVyD6elaset6pY6I6Q3BMIG2S2b5kIJxgd19gDXLKTe7M73KJsbK3huWkRpIpDyHbO33/PFUjeQ28SusiLHPuQsEypB9+1X18V29jatNeW1tHCXKPDIu4s3t3Fc3te80+7l8OqJxIjSKk5BZWBztA78d6mlCX2thqNy/bw3ESypa3D5UboHLYDD0+lVLy9vJpFtJ2cOylU3ElRIOx/DkVmwLeXEVv9oWSEGIYDEkgDnGRwe9ddbW7XGnG4ltlZVIUt1VuK0cIxew3oWW0OW1s4dRt7tsjYWYru2N0IPfHaqt9p109lvltbZIpLna3l5HODzjpyM9MdKNPS6g1D7DJJ5lhKGaBg+CMDlG9xTtSlvEuBprRytYbflYjhWI6lv89a50pRfvMkTQoVEs1m02bZ0ZREr/5xzUOoX9vbwJZXrOzqASqDJV+vX25/Osiyg1Cxupbh5g+0nIQZyM8E+1FzJNfXYAthsOWErEEhhjoO1aw+LfQLanQaPY3uuSTXnmQGOJN6yycA9wAfX2xTH03QBMlzqF1IGb5EjYFcn0rnb/XNU0+wNqls9rAB+7dZAGb3wOag09PEGsKsk8rQ8gxSuoJYflkCr9k2227Ibjpc3ZdOs7cmbTHDyMQHiLnYQOmfenT6hPa3MapYKIwQszM/+rJ6HPTFRRbNJvQb6YzLJywZ8Afh2rQmaP5ru2YtEzCNgD8u1sgn35xUt8okVL/dq8Utnbzi1ljcbwyh+B29OtaWkmxti0M8UTl4th2dmHP5Z/Km3V5oun2ThZvNeMAyhEPynoMtTbaS3XRWvVXM0vAlIxkZ9K56idVdh3FRrb7RK9xDLPCpyzpgsPQAdhUl3FY3Foz28MnmPGRGHUlBxgDOcj16VmS3LQ3MiCF5QNqr5K53gjODioRa3t7HNJdSTWZjQMgyFA5POe3HanGMYPViKel6a1rq8Ylv1l8wqN6dVPcHHB7VQ8UeGb231uA6ewEFzkbnGViYdunftW5puqXEMFzBLZ29zDCBunVwAT2YY6cd+2K3LSS4jtFa6kaRlZvJQkHk9AzD/PNbyrTjK5XM0yjPZ3NjbQFZkEJQ7i43CF8AFgxPTrxWZE0c48lbn7SzDb52zaGbHf8Axo1N5mAt7i9E8YyfKaMAK+ckAjqM+tWUjt7zTHFmpSWJcqUXAZ/7vPbsaziny+9qLTqUUsri1cyPDGoIw4Hy45z+Bqlqmz7Ebi2uJ2YZaZsFmkP904/nWhbR3DrPZ3RAGQ7q3IU9jn6cfhV/TobeGCNWtUjjVvnzypJPUZrWMuXcDnRouv3l3aw21pIZZY/MKqhAK9Qx4x/jU+r2VxpjlrprmxvFDPNAFwrZxgoRwQe9dZqHieeziaG1uZI5EO1go+ZfTGa52cy6nczXepMHkChcNJkqvPUCqhUd9tBowL+W4ExuLtI8fwP0VwenTkVPFc3NrZxhmVk3YYKQevIwe9b0FjHf2Ua/Z8xxuQEIHBqvbabp0drNDb212rS5WQSsW247qcDFEqsWndFcyaGf2rLc208No0kLArhhGA3bJA7jtW1odms8D3k90IwOPLLAAk9cjsPSuYtdD1YzR39lqX2iEYPmN8z4GflIPY8flSaj4k/s25W4TTg04B88byIw3tT5E7KmxON9jS8Q6ZLbxPDDrDStzsiKb5MYz19Pc4rmrfVNQtY/JMaOVPPmRgkH0rrvA+sQa4k4jESXPLNCoxx6j1zV06fYOxkltQjtyQTn27fSlzOL5ZIE2tGedxR2NpE7fZ4Jg758xk3yn0UZ4UVpxeJLHSxFNGu63HLQQgA7s/dz271keIJ9Lg1OOzsIpFWaRUTrtx03H+8Sa6qLT9F8PWHl3AidblsyNKVLliOgHU/hXRKMdObqavuxl7rGn6/ENWCusMIIIkONg/LnnpineA9N0fU9NuJ/NBkcFf3qDKn1/P8AlVHxZdabp9mkNrvjLL8iqo2he/41j6FqF1b6Bd30N6lsgkKyN5QzJxwg9zkdKydF8j5HYVuZaHba1ptxDY6TZ+VDPcSExs6ghR3P4d65q80XXmvvO024nS3lZoB8zKDg88njb34zUNn42vItPjvL60jkaBsQIWwqufvZ/T9aNT1LxVrSoLy8ubS1kiDiVkwuD2XoSPpV04VIfECi0acWn3nhwpbQX9pcTS4K8/OSeGJ9FHPJroNK0+1spJGkWJLnyhEZbYKrYzkn3z69a4HU9D157rRrnQbiSZ1tRFOxjOAwYgkr3BBFdv4d0aXTHEFwtrNNkyyypGyl2zxwTgf0xTq8rjvuKSVr3OgkstPeyM01vGVI+YkDk+/rWFd6dcrqj3drGjxSRoE8oAGLGRjHp0OaueKtUj0mwMN3CZYpBxt42H+9XP6NqUeoXi21vbtKzKwLEn5V7/8A66yirGaTNiO4ksGjW7Us0hCoActz7VKdRtFjvLiNka3itCXKdTIeAv1zS3K2NpCxuXjgkETPGrPlnCjG4DqB2rmtE1fw3Cq3TG5udQI+aPyWbLd229Mnr3q4xuOKG+F9TS3iXVtS0OeUwtsgj8zBLE4Bx3b5uK6O98PzQrNDLbX73d5iR0RsR2+f77Mxx9Oa45detrrxJHMNXbTooFLRGSI7FkznJAySTgADsak1S3uLqSOG1uL2WS8JCNPkYHUtjPI7fU1o0+bsaNahqXiOPQ9Ua0s1gu3UBJpMkLu7j3xxUdx4qvNRD28NxcledyQw7UOepznJ/GsPVdGj0S8e2eb7Y6qGYRjAQ9lPvjk/Wrugatpm2aVbTyTHHuEYfJlcfwj/AD61q4q1ymlYjvbi6JiS3t0tWQ5Y8sx/HFW4bHVZ52cRiKDywjqW5b1IX/PWq+oLqEa2tnp9zN/a0o8yaKIgJFn+Ek/xVshNRsbBZrmPyLhpFjy5BLFj+tEtI6EydkZVtpdpCk1xfMHBbc0jrjA7cV1OleMLCztE8rU7qW1UbHQw4cqOqqxztHQda57xVaz3c8jG6jhtrcKt3OxyFfoEUfxNjsOnNO0vwujQSzfalmihiLqOm3gkl/Q9sVjOEZxvNhZPVkGreLdR1fUJ5v8AjxQn5RDFvk29kX8uTV3wtaWElxFereibZ/rEfG7PbOe1ZWn61HGtxbaXbQxPKpje7lOSoP8AdHb61I3h2SzaKaG3S4hk+9OHI2D3Aq3BKNtipJW7HbXGtaZALlZtTtmlVR5UIUFgT0BxzjFUtFv1EUsujaaZrySQtLM2dp+bIDN1P0rP/wCEPgmEc/mNFGoZ5o7YAsVAOdzZ6k1Q0/7PZ2a28OtNbeexf/W52JnAU4/ix9K54042fKzHlVtGaPie/wBRvNNUXNkWVHOLcuD5h9cE5Azn8q0tD1+GytoGvjO00cPIljKRrx9xeMcdPeuft2gvJDpujXkYMY+ed2y7AHkIeeM966G9a8svDlzb3iwX0DJhcnDbefzI4IonCPLyjaVkird3GtaoIISzJbTFikeVG7jOM9xwOKy7q21aSdk8qNpTKEMROfLjHJx2ya1tC8OR3mkQXdvcy2Eh+aE7MAHsTnqSQK2rE3VvBeNcTCWeGBhLMyBQHAOAB0696P4a0IvbYjt4RBEXg1CWBVTayOudo9AR0/Ck129s5DLY3FsfskcgkjLoXMsuM59utUfC19c3WnyeZIJ1aUtLE4yCfUen/wBatLUojcNuslkcMm5kI+VWPAye3Q1HwyF1KNgEt9NaC3kZlZMHfyQSM9frUK6aI5LO8kaNUbcgDSBR6Yz+ta1nZ29kIYb+SPzZ3+75gU49R6+lUL6z824trExFZ4OEinyyFTli5IGOmP0pLm5vIFe5R8U+IpbATWjeVcMxBiQIBFEvsepP+fasiy1K4vNNm02xtJhdSsDJmZsEN656D296p6vZafNJLc3V7IlsbhowQM5IPIAPSrFtrdvYSzHSrWeeaTAE8gChBjGQO5rrVPTRam6SS0RpWjW2n2LW8l1BHqFxITHFFLvMQVTywxx+eeTWZpWpG6mlaSGQCTep2k9SD8xJyfSqFrbLdXCJJbzQ3EjkRyMpO/PXn8ea2vDOg6g1zdB7ZgiKWXD4L4z0HfOKJWim5MbSsbd54WsbXwm+sXWrQvI0gSytR0UE/ec5zu2847VmWel3N20YguYraCMjayLuZ2J6n2qK/sbi60S1ghubZond5GaaTY8Lbip3Z9NvT8qgh1rwzY2sdtZzme+3iJb0uVCt03AHnAzxWaUrdyNehctLfUrkvDHBPqFlEWhkmGUJIPY9wDn2qne29rb6GlvHut/PmbL3I5GG4OM9AM/Ut7Vn6HdeJNe1JdOa9c29ufLaNBtjVRxxj3q9FoP2rUBbaxcBJYpPJ5JLOR6Z7AEVbtF+8OWj1GNb6fCI/LuGut527uMbsfpVy38Q6Tp8AgNq0zrmPyshlUHvmsXxFHpdrqU0ekyTpNDtV45DvBYH7xz047CjRItM1TVY47i3H2qVWASFio6ZPXoapxjJczHZWubkWoSXggtdOS1VWJ84zRDkY6D2zmpdU8J7MXdzE7XUu15YGiBKrj+71HFYOpR3TJaCzaPT4leSFVcEuWHBb2UEAbj3Nat/4q1y4e21LT/PhvXt1hmZACcoMcZHBPWs+WS+ESi7e6dvpOi/YbC2nu9Q8j7QoKWoxkIeeM8rx6Y9Kr+KU0e6itJvDiotxHGYpHhDKjkOGABHU44JHr3rB0htKcjXNV1W5aV4TbOJxkrIOpbHtj09atDx9YzCCx09VtbWDCyyFAC6j+4Ow/WuaKm56EcjuN0mG9h1GSG3W8tfMTM8buHEhIIGHwDxnpxWVd6tpmls0GlxhpZQyPNH/EVOC36sM1du9duNbs5vLs5xGUYxmNiz7sYGcdhk1F4Oj09dHkht5reSe2Vmd5YmyJSCApUDOetdCfVh6j9JupINKlkEDSTtanbCrbHbcwxg44AGTms221XR9UhGn6tfRWsWQ0AD9HAxyRzn8MV073emefDOI7yBVtljkaT5lDDkgd+/THFci8PhPTjLdXbS6peXCmRN6FEgB6KMZJ64z7cUUoxb1HBdzR0IHRL5rxWS+sNjbmAAdv7pAPXqPzq9eeJ9O1J/7Ai2wwtlGVVGWOM8nBAx/OuH0nxEsd7bRRxyWds0gEwLhyQSAcHt616DZ6Dpv9pyTIgaRIQYY0kH704PJ/L9adWKj70yppLWRh6l4Rs5DO738hS5JMFvEgLPKRlioPQD1+tcfpmgeJLXXomZpxLA/mQedEWQhcbiR6c4r1iysTpr3EvnCaWMFRJIuGySCVBx6HtV3XJZI9Ei3TDzrh9mD1CDOf5frSWJcNO5KrNGJJqEls5a6hlmSbJjuIQNit/dx1AzWkyrfW8t95DiW3hLRP6k8cduufyqrNdW1rd21lFLMjHEjup+XZkDp34zVG4vNa1LUpdQikW2siuLeBs/NgnGQPf/ADisbNmVmywkPnTOmpajK86hVVAodc45z6dKdd29ncWUWm3V6GlhctAVAB5HcVci0G4GjB4JPsd9N9+ST5yGOCce/NZui2BtJi90onmVyWkbJ27Sef61UbILma8fhprwW95pNxo95bylYLi3Y7DzwW5z6Hv1q1qF/pl4Vvb5hN5Tl51lXGSCPu46k5/Hmrmu6TbLJayW8YkeZ2ljRvmfAUngfUDP1rmPElnrM2nw3MemG0hgiEt0H4ZhkE4UdwP5VqnzNG0bS3ZvXGrafeSPtuYAHiBmKLhVUchAPbJJqouk6pqOlf2dpEdubaORrgSrKoLA/dC57glv0rMj0+1s9Okg17z7OWZm2CNBlkOMYJ7n8ahsvtFzeatp2lafc3EUJjNnLJMVMJxlwDwDnPTtxVuFloNQ8yvbaW97eCxNvcJESDctIu0DHpjOSSOtdFo2g6Rpt9LexLMCFDrFI4VMcrkemee/rVrQtR0ubZbz31vFPHnILZyBgcEZ6c5zW9rWhw6h4XVJzBG0zAxtMmTGpORgA/eI/LNc9arKMlFuyM3N3scdc6he29yrafY4sZnCJD5vmouf9rtzyPStOS+l0WwnYNFPcOgUmNS6+aDjoe2Ks22kHTZbWyby/KIeYAEbTjHJH0NZw1TSFuWt9rKGILOoICr2UelF4y1ihXvsiv4Mv9UhtW/tq3zbzO0sFy4AdJerZ77TW9rt7CtqBfgCWVVkQ7M49MfXv9TTLu9gOkyIsVtJJcBYoQ67mEeRuKjscDOayfE+gBtJvjplzdSX6FZLd3zhEX+Dn1FSuWdRPa49JPXQg1bwza6tewX1rfrbtCoaRlXAlJP3QR3wDir99o+h2fhqfFzNe3t0Gjs4Vkywx9OOPU1DpsNna6fYT6hqExfyfMImBYcgZfAHGDxmrOkact3HHPZmSJGcC3lfGWwSGyP7pq5Nq2uiHd9zA1TwzNdaFbvFcxQ2loPuMhDhmILE+vJ6Vq+HfDGj6OLiEm6lvGVWhuJVKKpPUAAkGqfj66knis7DRtRiktJJ2+1ugAKkdQc88Uy58Q3HhjR/J3NfT+WHt/tC7lQ9h/WtXGc4WT3L96Stct+P9Asn8NGC3tYbjUZgsxkR1+XGMsT1xjiuG8PaLfRapawx2+JZtrI0nKZB/kMcmux8MXlw0hvr/T4pdQlgj+0SRxB/Kjc5U7e3qa6K7v7G1vLnVI9LuXu7W1aNNkWVlY4A244GDnPtThKVOPJuNScFyhJZXlpaxyW93Ba3JkG5YpQfMUH5go+nepoJxqY3Pc3E6xLvTzECgYyOx684rB0mDxHDp8+pyRi4mbsqDKL659/QVteFlt7zw/JJbIVn5+0I4KsuTzwfYH8q52kk9bmDRLqUFxDJa6lp6+XDKmLlSSRkfdIq9ZWcUGl3Uc10rSNG0kMbcBmJGB7nGfyFRReIitxbaYkMc1pBuUo65DZ7nuMVVkvdOvC0M0s9tGitsd/vA5yM+uBx+FYXb0YrkllqF1A4try3D5OVk747qaLSG3j1CY2txOFI81Y2GVjJ4Kg56H0qO/1OG3sI55I4rtVUBmBKFwBjI/2j+tZ0mt2sFrBfWdwcsyiX5fuj+6wPrV25ouwrM2LWMreQyqNsirIqkrnJZB/hWkkxmuI3tlFjd3G2O5mVckjqQvpknrUWh6xpVxbzGKYKNnmSK/ylMjr6YrnhdarHCGkdXhVvMGU++uexFRaSVhanQJY2VtfzXO5CHf526liOMk96pTajoGlzQ3FxprlhgW8phyzdzjP4fnVm2EcTgW6ieaT95hnACBufmPQccVi+Jo4davrNbRpc26uHMb4Kk7ePTsazoxbvzMIruP1jVFvtXs1m0NDzmykBzlvoPw4q9qE+rWdq+l293C0p+aTYOFb0yOorAeObTNKM91dyGEYiYDJlL5PGR0GOp9xWPYeJ7u0shbKySEZAkAJZQewz6V0qjzrTZGqjfY0pob618y+upZ3Y/f2yeWpGMY57VseH9WMsUDajYfOsm6OIOCDgYAHtnH5V5zf6lNqGow+Wl9fMjgMZXOzHpt9Pc1213p91d6RElj5yr5xMjAYLY6Aegp16fLFJsJRslc3vE95cQ6lZRXs0JRwyvbxjcVJ6M3tU2nR26vMtxHDbW0KbEDEcj+Jse/FcppPh6+j1S4ub+WaAS92YnccDuar+Prq1Vbe1gmcSKh3DkA9ufyqadPRU73JST0Rtard6dpNzG1u9u7S5ZS6khR74wcY781QVH8SPdXGk2kcItR/pDTKVaRj02D0wO9cto8+lLLFc65OHWBCzRli249MY7iu48J+JdPm1T7NpqwQQ3EJPIwoC5xg+2TW8o+zWiuy2uVHMXehasXgu9OvBbu7ozqdybh0z/n3rorhtU1a0NxYpNJJaY2lAcehB7GtzxNFboLeUPGjfMBhhhzjk/wD6qxV1efTbKXT/ALT5Nu3z7Wyhdj7jgmsvaSlZi5nLcZFbXWsW8f8Aacq2ggYESIv+s7bCCRjJqnb+G7n+2P7Qw0cNuxURsRvf3wOgq7aXgkENpf2xuTK4kjXeVKkHr78gVpy311Lqf2RLY4xv2j7wGeoOPzpubimHM0QahFbalbmS22PPA3KlsMhx79qy7bXBMSlzC27gPngS4xgYrtUx9iuWkijFxLD5QkUDcpByOfoKwNJ0i1ltNRvGtXjvVB2jnLZBOefcVyQrwafMiU0YWoRtLdpyHiO7CSrnAPv+lM8I2N9ZmSGfbFbSyFd5yCoB7/X1roNQs5tP0K01G6hkUTE+VLjIBHXPoKXT9SuZ7X7MpgmgZg48xAxHqoNdTk3BqJV3axq3UNsYlt9NEGEHKvkrn09v/r1a0afTbG2wVks53kzcWolDxn0Zd3T+VY99czpKlzaw527FZOxy2CT9M0xmie4We/jiUupClh1X0rCULxSb1Isa+qNa2GsSS2k3mG4jDNHniNsfe/EY4+tO1DUni0eJbuZFeUbPM2/e9OPYZrmrXal7FcRrIIXXDRydVHUHn/PNb9/p66wlqLWWJraDcxk6lSeMY9alrlSUtQOUvdXtoBFCkrLPdA7d6DahBxg//Xqz5sFiiyS3ChSAeeMufQVc8QW9vb6WtjqAtHjJ+WQRfvAfbuD79Kl0HR47jS7WRmM6csjSqN2D2xTbjGCbKKS3M8am9t9NUtMcEsQWYDp+FZ2j3Ou6nc3FtctLbIj/ACrGdrjJ6fStmytb+0vTa3UsM9sXOA0fzIpPRW9hWjrKrp18J9Nkj+0yKBMGPVR3/PFdCqJR0C5hW+3T9UuLPU1VoZ2VElfksx6A/rUd9Z6hYGNba4kltZCNke4KqnI+Vh24zya0rTE1yy6hsaUOJVKjqT/WpLmSzaaS2nvFgkb0YAqPr0qW7LmGmRyX9lGPs9/H5FsT94kNk+hA5GaTUJLK9jSOxu0ILZaPoMkdSO54ArF8SeGbf+xrO7t2uLjUWZJHVDuG08nIXpgU3Tra5ivSltp8UjIgdZyMZ9MGiNOM48yYNI2muodCS3u7i4mIaMqqJHuyM4JOOh6Yp8VxLqHmR3KxR2cahmG4s8vt75/qMVQ1mW8j035ojFPORGXRhlST2BBGOK5S/wBN8TXFyJrmWffGSBMW6jt0ojhoyabY4RTR0tvf2VnLh9K/s4TnaFMm92HqR1Xj1rq4V+1WK2du0MqO4LyFgBsHXHq3Arzo3Wsf2naWd0YpxKQoKrj5+mW79K6Ky0e4t7+OaZ8oh3RFSQyHPfHX/CtKlJaDlFE+s6bcebLIwJhA/dsCNyn3xzSafczafYs9y0SKgBRRkljnnJx6VYv1mh0yW6CiOblG3dCewPrXLR3V4ZLnSJ186R8nDj5UDd8joBSjC6M0rnW3t1Y3emlLZ4/NuxuYtIAAuOue4qtbaffxR3MqKZdPaBgqnGC3qM9uM1j/ANltbXUNpL9nZkQBY8557ba2Un1i6tGtL26dIQMRxJ/Go6jGM+lZzunZDtYwdbudQtraG+ypwox5yqSo6YPXPPY5xWNoPiDXDrEUdmvmxyHEkE5+Rx+HA9q9KFrp1xZTW9xH9piEY2MUOVbAyGB9xwa5+1S1sdR84yBo3kwwWPOzj25xxWlOvC3LYqM0k9Bwvb/feJFamzcrtRG7P1Dbh1HY/hVjRfFGpLBL9naKa4tSfMVxnvz9RmsnxzqF1YyQXUQf7NMCqOg79s1n6BpkiyT3BS4kuruM4QHacnk5/CmqcWuZiS0uegx3E91FDfzac1r9oXcyqRyP7wx1FZ+raJpdxDNHdadE7S9ZQ7A59fQfpWFocmqLpM832OQQ285UFidwHcY68elbP28ajtuQ5UR4WUdBtznP0rFLll7oapnPaR4bjtNUm1LRWnCwqYlRGzlsc8/Sug024+12iySLPA6/IyZUYIpxaNpGt4Jlh3p5scg4DY6jNPtw2zM0MUjk5Lhiu73wBV1G29RyfcwrfSYr6xsdau4WE1uv7qAn7jtyScdccYFQ+JNLTUrqyexzBa2Ss81xOw2eYTzj9B+nasybxNC0rRKzW6xllj8pAxYnvzgD9ayJ/FOow24tIZWVVIIbA3Zz1z61pSpVXLmkaxjI29G0S4vPFUV9qF1DJpVvbNNIzRDaqD+Eg9Cazrq1umuYzrbLYw3kpawjVQgC9tyqOCQRz1rW8Kw3GqaadQttQtZrqQndC0JbBB/iOcE/UEV1WlWCz6bcXuulJ7ouyxy3KhVjVTgNk9Mn+Vbybi9RN2ZzH/CKwXUVtpsu3Mcvnb+gPcgjvwMV1fiWwt9S+y3CyFRaks0QyN47D6UyKNrPYY5rUea4JC3Afec9eT/KrFzd3Vu8zoI2WOQK8ZG5kQ/xAf41g5vqRdsz5NdS3toJIYf3hB3YJ+Ue9Y134hvftDSTX64JAUxLtXH9am1XXtLSQRixuFdmJADKN31GOBVK2XRbq5b7dAQm44IlHlpxzlhitIU0ugKNuhX8W6q2qC2aa7HlRovmPtwNv17k1a8G6haWtvd3ULBNmQpdTnYBn6Dn+VSxW2ixzN/ZO24eI5YyncsfpgniuW8SaldagWtbJ2dCxM7YwCc8dP4Rir5eb3TW3N7pcubuXV7p76QpPPK4WPcPlIz69gBk/hWnJrWi+F9IntbG4he/nBDSp8xXPv8AyA4rjUkuTZ/YFM8UDHLKFxuz3Pf8KbNoNjBOqXly/wBoYhvLdsY9M1vyRW5dkXtJnW01APDpTXkiYZPNfBZvXGD61vf21dW9zFd3VvaafcbcK5JywzyF5xiqF7As/hm4jju4o5RjbJ5gGOe59MVg+Mn1CLS9OtLjUo76CMeZGwRQQMdC3U/jSi4TZKXOzS1C6YtJ9ne2vLu4ckhpMhAc5xz1/E9au+H9N1CaV0ilS2WMAyhF+SLHoO5/U1p+G38OaNoVlfPYxyTlFYM6glnYAkZ74rM1fXFX+0L6GJ5ZbmTMYizshIGA556jtWSqubcYoV29EiTw9odzqOsXkfl3drpkKGQyzjbKxJ4x79/aqaa1c6FJd6bHG088UjIsk+DsB/iXjOT9cVL4o1jVtKsYIrrVZ7q6uQGaN+AqfQd/rmoYrWES/wBovJAYriP5QG3SMexxkn29q013ewebNWz1XetnHClq0qjYkciqY42b+Ig8Fs9TSeNdaubfR10i3mhSHH+kyRnGWJ4XI6+p+tQ2djDrkrQackdvbwAFpGyrM3ck+nWueuFtprhY0LXC+YSd6lV4PBx+tTTgr3FFJsy/7KjiuIP7Qklgt548o6pkZzxn9a7v4cXespBcWcMcU0MLhBHMD+8B9D2/lXF6vcw3WqLYWyLcQRlR5nPDY5/LmvTvAFlp6yyPeXFwkyHFuy5Klcc8DjP19qvEStDVF1fh1OqWGb+yUtoUtYIfK+aGKXzHb/YLdFHPPWvL9f8ACWoD/SdOkQp5zedjjY2QFUep5/DBr0K/ubXRr6Czs7GTypJN8krLyxbgouDgc81aEtrcTNGszBE3blAAUs3rxye/1NcNObpu6OaEnHVHIxLHpttbaTfyQNdMRv2gAOQcj654FdDoqn7Ir30VuxeVovky8eNvcHgZPFWNP0MTvNJNM00Uyr8koUjgnB9uvtUt1qFrY6e4BWTaCV2AYGOn9MVnz6k3uZF1d6xLb2UUOmhYo223CQL8sYHTA7ce9W9Hvob+9urZb2OCPynfZLGchMcsT6+tcl9rvWQ29xdR2bSEyuq581iT09sADiqUk1rDdrHYzyzYUGSWTgFj1GO/NdPJdGnJodEjaTC8qfaGMULlVa2BZWOcZAHPJre0+/sxoZ1B4rpyreXHJInllx6YP0PNUbDS9Jkj3TXNvp8m5WuYHdQSewBzxnjmrfirdp+kT3kmr20UaqqpaxNuVVB/MnknOKhxb0ZBQudU0PQTJql9JJqOr3ZzBEfmaNc/KuBwqj16muVbxZeKyxzI6z3E+Lq5duSjHovpwAPwFYp1FoJbhbM/aJn3ebPg4ROwGfQfzpmkw31x+8trcSCFgQ0gyCev411xpJK7N1TSV2dNqdv9sa3sre3/ANEtVMryAbgzMMngewH41z9jM/8Aasj6bNerHnaJAoYZ6DI7c11dt4i02JVaZvszszK+F+UuB2xWTN4phfEMOn2ttZlP3ggBDSsO5z2/DPvUpyirWJi5djrY557Wxms724USvbLFJMGO5cjLYJ+tY+paxPpek2dpayiS/wCAskbDDRgcEAfhmq8Pimx1G5RJIkVUTaCz5xkc4PrzWHqAsZtTi8u6s9OtYQQmwjp6e5PqawhSlf3kCi76lHxnr9xc2kGmzTCWdSZboqu0b27Y+nX8KyNNKSpGskIYsNke84CnIOR+WPxrUTRodRvJLuK3Z4nUFSSQWB/iHrk11vh2LwtYo974hsxcLCCUJTco7YIrplONOFkjVyUdiL4YaheabqLWstj51vl5ZZVkXEeBknJ+lVPHOpX+oXcN3prSJbzu581DgOzHordcAY+tbupwPrliG0G2jt9HkOwrbyqG2HqH/uj1FVfGE+naVb6Xp2mmE/Y3WR4olzGjAHln/i69B+dYRd58zWpnfW9jI/4QzWLvTUurOOSW6dslWbGV55/PFYPh7Vm0/VyZYm3bvKZUHzxuDww78Hg11mmaxrlzeQzG48zblj82xOORgZxUdlp1pLcz6j9mgivVuGkaSAl1kJPQ575yeKtVGrqZSlo+YuXWrW8GtT6pKN9s2REw4DYJDIO2B6e9Zs15DqMsUbTXek2UhKqbdPvMezEdBit7Vtf0HT9Ni0m80uO9XT2EscWMR7iMnIOfmycc59eTXnepeKtU1LXGYCK2tZZADbRLtjRfTjnp3oowc9bBGLexr3tnaWGk3GmRXyXJ3tPEVGVIIHJ/AdPU1Da232e3tfsbrPeNCZXQ8qi7SxBHqBWRrLWMKwSrczNMVZR5OMD65rP8N3TQ6i000kxXypMhWzuypBB+oJFdEab5b3NVHQ9H03UpbPQyNhjdpwsboMl2I549Md+gqx9ojn097iO53sylsLw8sg7L+PeuJm12NboTXSOHdAojjIYxDP8Ah2rTm0TW5Nd0+S0unNuSJYpCuCDjP3e5Pb1rGVHqZuC6lzQ7O+10XMvMMVuCr7cnn0P5810dnoNrPo097+9meOF0SMvhCVGRkVp+GftYsr+5t4VtS77FidTk4HLMD68ce1a2hWBuLV3ubMWyykAxRvuR+uSP7ue4NYTnbYwlLXQyNL8F+H7ex0O/kto5rqSMyXS7iybg7BcA8Y46d8VdnsUtta+2xZUDkIOMN0yPbFXb+5gsZVtVjAlCh3wuRCBwMj2Hak1T59IurlZkSeOIFJf4cHp+Pp9azcnUV2JybJYdXP2Wa3u7cXGzPniMDJU45+o/pXN6wZ76ci3mSeNVAXyyS7Ko649O/wBaq6u1ws32hZIxIwEkixrgDv0/nVjw7eyabqii2eORbiPzZYgRkZHAJ7f4VMaezsCXUpXelaiZIHS2lfzIxGpI6qPX862L67kWeOxnga1ugPMAxxsU4zgdAcfpTbrxFJcStN5iyZX/AFEcf+rXt8xIyfYDFZH9vXM+mTTMrRzvIY4iCpccnKnjtgfnWrTktUFrnR3viiO5Jto45VeKIgP0BkJGMD9PxqF5Lu1aM3F6i29ypDwyJnYDndtPUH2rkGsL0NFql1LI8BDFpNm5d4xzg9R711/hyO4lUXLLATIQEe5cgyFsAsB07e1KUVFaCcUito0Ms2rQ61qEdwWnBa22kGNUI+UAdR7DvWxrtyyWMtvd3EMUs7jyxtxvAIyGOeOeKrLqlpaQO0uxEj+4gXlCPugD8ua5i71A69rkcjTwx2UeFfeR8mDjB9+f1oS5nd7Ald3Mfxhp99qBOrBbWK1srcLa2VvMHdQT8xJ6k9ya3NIvtDXR2tla8X7RE0ksMkbeZgjGQe47fhWveaR4dQRpbW6zTD94DC/QYzj36dKo395pBSPVL1hFGpCpuHzqOgX2/wDr1pKXOrFuakkiGOPw7JClv4d22GoqgVZJoyrSN3wT+FV9I1nUL26tk1y8uEjtk80xEZDPjGSR06fTrVrTIBf2Vxc3uZJrVJXR4uNwGdhGOpPyioNHuvJhNrNC8V5cxFdyw7mj2565IHc/1qXFNd2PTUq6iuoXmo+RJeWt5HKAqPCcjBycA/jz6YqrqV1caHb2txc6dGbeYeWrNIGBVeccVn6WNeaeFdPs7j+ypHKPLLGADzycr29e1dZP4dju9VXUdQu5LqO2gLwRykCCMKMngDG045pzlGlZS2KdoPU5PRr661fWftccX2k268r0GMcYx0rTv/FclvZSpDCrqp/1ayMWyT1LegPatvw/f+FbOZ77Rxbh7z/ljE3Ky/3fYc9q4jxBbR24vtTSXy555d2xMMW3N3HRR1raKjKWwK0pbGtJqGvf2e0aytDsVUSAYYOucbScc/Stfw/4huNOhis9Vtn8uWYxwSxoMxgg5JHoOMDrXOaJf/aLqRLiK5nvZlTY5+RIwOgC+tdrpek3E3mR6g8VuW+aESDIcDoSexrCs1F2ktCZaaNHnPiG81+z1aKLUFWfT5XaODbhVK55I29Dgitqy8I3D3KxyLLaqMNtZgyuvQn1BrX1iFv7TsbeSzkmKbv4AU3k4wW6Dp+VdpfyCbT4po1WQhQJWC4Kso5HPTNOWIfuqKCVR2Vkc34c0FNNhaRb6S4MVxuVsbXWPAHlt6jOfzrRa6t4jc3M6b7eJGHl8qV4PXHX2rLsrq4t53kOWaVShIPQnn+eKTVtAvoDCzXblbxS8sZYlowDxuHv2rGb53qzJty3Ol0m+gWy+1WpMcDLhlxnOfb14NRvqGnLa3d9cXXzFGUrGMMNx9Pywaz57iOOEKscduEi2MgX5mAHUevFZIiXULWy0/TYjcNcSfvbiRsCPBz+AAz1rmjQ31FYma+061UXVmT5GQiI/wB9jj7pq1aOuoXMfm27R3HLOuO2eBx7Ut/pNtG5FmVnETjBjGd2P4x9a1tNhg0w/aLwCHB3nf1b0UDrzxVq0QZBrOmtdaVLbxWpaO2USzOo4jUc5P1x+lY+lpax6RPHNBBO0l0rIncKOM5/XFbvjvxNbDSI/Culr9kW/VJ5ronIuVzkoCOnTvWEwt47bzpWEMGMD6dK0bcYJjs0ka1tov2wzx3TWRs2QbZlVVdl6BCOxAxzUup/2XpunWNw1hPcRRwtabQ251UncM/l1+lYfhTR7W9uYoYtQmZC5Yvt5dMfdz25H61qWVjCEWyW5YyxFnjLNwQ2QQR36UnKN9wbOX/s2z1Ga5vomYW5UeUrLhkYdQ2K2PDegaht+3zXjWtnJtDoF+dlHQ8+taa6bJZ3c81rpk0lw8AIRGUxMc9ee/v6VzesHWNaluBcGWyn03G+IuSrE8g44GMe1aJ8693Yad9j0PU/iFbxaUdN8O+GLW8k2bZJpwhAPHzEHlq8muluTdzNDBHDdZMpjZAI3PcLj7p9ulXLqRI9Pt7qa4jEkvJjU/Mcd1x3rb8NfaLomaCxjSI/KzSH5j+dEJKlEq/Kinowml1OC2naSC4uogN6oDgDnGepHWum1a4m0e3LwyeVDGR845xk85HepYZ44dNS4mslmuIJSEWAq2M5zg5HQDkVymp6bBqeovNZPObmXDTQ79wwejHNQ0qj1IXvbmjrXii31OUWNmks8BC7pVUJ83vnt0rkjqbaZq07y2NtdIgKSb5gzHPPHFXIdP1KGSW0tY1lk+7OEIOzB7mpU0Jre+N99hd5iuGiADFvpW9JQjoXHliQ+H9D0vXbmS6s4YXhUj926EKrHnGO34Veu9Jh0EtqlkscMTKxktHAdUIO07e/PpW/oUdhpt/NMVFtcNGBNbgAE+hx3wfSs+zWG81RIdad0hikBkBwSUHOR6+tQ6knJ9hc7b8guof7U01bpriO9t2+Vdg2lCe2OxH9Kx5fDnmbTd2pvQD98SsoUf7SgV6ivwztNOs59W0/UhcwlhLAv3VwfbOCc/zxXGeIPDdrqs4uDfTW8sQAMSPjzB1/z9aSlGMtHoNSsyfw/LBdWEmhXlm9td2UY2M33COisrD171YgkuLLdGJraRlTa8uSpx/s561YsGaxlgknYsoARlbncMdPqK57XdSsbzxEJbMKsir5Lh3OHHsPw+tZWvNolq5tW9950UsltIxVerL0b2571FqMN7d29olukcolDBlaTDx+2R2NU7GZvs7eSyPvwVIYbTjt7GtDTDI5aMgq/Xdnp14rGcEpXROwDxHJBZR+Hr6wlt3jlyjvJ5kZyORu/wAaz9SsomijksMRdd8J6A/Tt/8AXrQkWa1sgy4N2JWZQ4HPBH9c/hXO3lw1jq65eXMnUsnysT2rSEU3dIps24XjezEKu/2lcNuZ1RE55ySeQeaZLJFrFwyWkMoeEqFkYcFcdAO3POaz7TTJm+0ZmUwyKVKnnr61q6JFDNGbO5klhjcLH50PBBGMH8OtOouVaBYy7jW9NkX7ZcTzPcAYKBTnI4xxVI6zc6fD/aFrYshfJ2yOfunrxXTeJdD0FLtjYQlZmUtFNknLf3/Tr+FYa+Gbe+0tre6vrrzw29Jt33fbHQit6ahJJ2KXL1KkfiCe+aORhtWTKvhN2Djpmup0Zro2wt5LhpYIgAgHynac8e//AOquX0yxuLWCawvl2Nu+Vh0kB7jFdHpkQ061WVpmd3QAAnGBU1VFu1hTteyOJ1bxFeW+oX2mrFMFhbasgBBHORzTbG/a4mg1DVmnfd8u7djpxXVSS2t1E9tFbm4ikBe5mOMbQeR61ZbQtDune+1Jwhlx5cSybFjwAARjuetHtKa92xXPFLYdpOkxyW0t/periEPCxAdSdwBB+o/iHHPNCWaWOmvfT2cVy8yMdhQcsBx19asRx22mNFp8LSFDHujkcrtJJPBx0+tNu9Sh1GaCC3V2CKRKjKAkbgdz/kelc83J6dCLnI6TvczX8kdzbRLIQzISF5OAAOvSul8OX8PlPEsNxMI+csMFPY+5rU0SeMGCzeOPyJc7JlO7LZwT7Vk3l7PpKzPqFpiCSVvLdQN8mOM8f1rRVVJ6IbdzWi09bu5S9uP3kf8AyzgYDaDjqfU1p+GbGxIuItR2tsGPnAAKEHIFc+byWz8PpdXdx50U3+rbGzywRnGR0PvWjJBBqVrHc2+oXNtcoq7o+Nk/H5ZrKfvq17EanIW2k6Lpvid7xJbmB0dljiZiwwQRxnnGDV/UPEFrbIZIZFcQrvKucE89P0rJ+IVxqOl6haxyQR3i3C5QkHeMHGMdKl0bVLq6tpbeTS7a5h2hXLgL17YxXaoyaUpO5q1dJstRa5da1ZFJYIjGCCyRSbkbH8jTrPT4bfWTrDXDRjaf3ESgF1x90e3Arb0TSdJSNLqOx+xzvGMpjABHsOCaZqcC3EX2eWJCyNuUFcgj2Nc7q+8+UhyV9DL13T5jdx3lrBMjMobHdTnPOe/+FdBYzR3cNvNvyfuspXH7wdf0xWI2s3KXzR3scbRowGccqexB7596zp9da2vJlaKTC5MDsoUAnvx1xzWaVSTs0CTOw124/s7T/Ojh893kGYs9R3rl7GTdPLdvAok2kxQpwH9gayofEVxqFxFaSSI+JPkcnaucd66qylZmjgurfyeCq4GVXHTn0PrWypcm6G423Mh2j1DTxujaJ9/yKc8eqkdvWtYvOVjis3jj8oDa6jKgDtjqKi1SCUTeTaI24ud78FMeh702whms4Wk8hlLExyQq288fxfQ1nMk2NZWG60C4kfa4EXyqhxumB+7j34/WuNs9UtdL+z282xIruTYysM4IOCuexya24bsxTPbNtC3Ee6FnHAI4yPf61RvpIpIljlWH7OHLDzIw4Vvxp0ION0xqxspbR7QbNN0S8AKeYgeuPVTmrB2xgK0kYOP4mArJtY7xEjuLWdU8v5sRZxtx1we3sc1m63Da6jqDXc1+6OwAKRwkhcDGK2Sb3E1c5WeK3X/RLG3lvbqRtqusZ4H+NZPiKG/aWKyu1CtbKBsIAOOozjrXW2PjdI/+Jd4fsjPfS/K15cgKiD1VfT61heIdBZNQlUao93PJh5ZVHymQ8nB7/Wu6Ls/eO2La3Ov8D3l2LTzIobbT0CYeRY1G/HQ4rstVs7g2EMl5q1mHuIwy2stqcN6ZIJOOnOK43TNPSxjt7WG2uAssQYu5LmVsdSfStq6WaS62pO/2iZeSQSdoHr2FctR3baMW1fYopNqxktlkGj20LSSKZBCD5ZT1Kg8+n1qiNUia4aa4udsyNhHjbAfPcr3yKuW8l3YI9uy+TCh3KXABbuSfb8aatrb3Zhfyp5Zk+ctJhQ2PXgcUlNPcLo5/XNStjPLIIy7M4UKBhVHZR3Oao+NNL1GKxi1DyYIYQADDGSQgPc5656VseK/sa3ou4lBlRUUpGOWkyePyxUGsahMukTaYyHzbiLEqPyIx1A9m/lW0ZNWsNN6WORkOo/ZovNmljib+EHC/XFNltZLvWFitZhGVwS4yPx4rZt9St7xksmsZ5oigWUQH965HPcEbfbv61du77T2lj8i3lgmwR88R+QY79s/5FbOTXQ05n2KF/feKIodjXYjtANolMS73wOgOMiuZ1G2vHvUiuPOLTKHLSMCcE4zXaaWwmvZZZXGsXGQILZM7F9S2eij07mqGhnb4nka+sJbojf8AaIWbew56jHTHtRCbS1BOxDpfh1JbmGK0dpFkwMBhncB1PpV5PBl3fahHA0iNHklXbJDDPYdx/Orh1vQre1uZtG0a4h1BW2LHOdyjPcA8+vB71Rj8d6otrLaXUha9VWSS4X70YP8ACOwOBjjp2qU5yYk5PYj1y0mhvpLP7Up8vADqAVx7Dt+Fb+iQ2+n+HTIzgQ7SS8ibwzE88dzWRpN7o91cLD5V7eybDzFAeT6gnrj1p2l3F5falPaz+ZbQICyCbnKDGRwOv0FTOLenYmd7WMfXZ4b2ObVJ0mmG/G8Ahd393P8ASqV3rbQLaTWunrayRDLGVfvgjgYPY9a6X+3vDrXtqmpXX2q0tmXy7aNSU8zsWGOQPSruoeHtL1TxM+tXN8tyskgkEe7IU44UjtjjgduKtSjFe8tB3UV7yOYvJ9X1LSlSJbmD7S4DLDHtRh35HWul03RopYZdJ+yCS7e3IERY71HbJPfNdn4Va1k1KbztrrBG7Z2/KuAScAVJp2hWd9reo+ILy4vLV7aJEU27GPAyecdyfQ8VzVq6S7GLq/I4yz+H9jpdjYSXmtG3urh0aWAxjCE43Djk4H4VsaXp01nq8ZtpJjbRHrJwpX1/LtVrWLVrzWHkhklumEICl1AfOOTgcZrXt7qS208LqNiQZEG1WCsFAHAI9TWEq9RrV3uJzk9yxq0yQ3qXUw/cWtqZnfGRubG0Y9azPDUDXVmuoXxOWUMd3AjXsMdu2ao61Ms9obCJHt/NcSOD0I7GtPSNatdK0CKxWyFxskEZ3dycBcfiR+VKafLpuS1oV9RYWtzcqWyzhUVVYkEeh9K5G9+2zSvHFM5Cn5FLYBOc5I7/ANK0Jby+fVY3ULIqy7ywyQOfrnisfWoX4vpt7W6syliNu8g5Cj8+tbUabXxFwi7m3BBp0NnnUJEu71lLfZ4iMbvR3+vvVXQdNv2vjftpsZ8v/U28YGxpOo57KOuT7Vy0Ul55M+oqBFEjjcwUYBbov17/AIVr2fi27trWNhJcOI2xsRdiMf8Aa4xXR7N9DTkfQ19Z0XUdLgbU9SuoAsko4DlmLMfpWFqFit7fJJJcyQKMLIUbCsPVvzqhq+s6x4g1FPNfhWAWL29hT9aju9OigimgKQTZKyKc8+hz+FVFSju9Qs1a+5V8T211bzyQXAmMMRCIrAKzr/e44IJqL7RqlhbDS9OuAqNGZpSB/q8nHLfQfqK1tHhlvXSzNvLcsVAQsflTPc12Ou+Crf8Asvy7TUoo7tELyjj95x3PUAY4olXjFqLG6iTSZ5tpl/Fp0cMF5D5rbzMoXoCwAySfofzra8PWVprLTS3AbBYkIvy43c5Fc3CyvaG71C2uZC58uKQR8EnpzXWR6Fe6dBby2rtBcLt3Jj5Vzg8/mKdVpFVGrEei+EHazubi4uHUxzMuFX+Be/5Vi+JrSwbVbez0VJZbgk+aq5YE4966fxL9ssbe1s7eZ5fKf7VIq53PnIwfbrxXS/DxbFZrvUbyzisLiZx++uOccABV4+UVn7ZxXPuQpte8Zun2r22k2UN2osZ/JVAj9M4GefrUktjYTwvHM0UtqCC2ZFKuenY8c9BW58QtNvbjT/tCX1rLEGAjjjT5xk8n3/CvNLmfTdJu5I7u4D/vlYCJfuDHQ/j/ACrKmnU1IiuZXRX1C1vNN4gjZlkX7qs3zHspA64rS0vRZ7fTYdWuryOSO6RcIAcAHHHPQg/yNbq+KrLTrcLA+64eMKjqcspY85PTpWTrUMi6DBa2Lm7gNyXYTDKopJJx36/zrTmm7dCuZvRm3DZ2ul2CahcWLXCYBjdHxgHjBUjiqfhm8jX7ZLHiGDznuCiHaWY9BntxxmqC6Prl5plpHb3EyQmQs4LHyh05/I4rJ1q4azs1i0fUoQ28+ZsUljn0zxjjrTjyzurhGNx11K1xfvcLHbiK7cApES4jwAvJPU981t654Vt9K0SSaa3jEsClm5xIB2/M+tZ3g3VbiS4tNRithuF4sbhVV8hQCX2Hpjjn1rY1vxNp80d5bXbT3bFsGQKoUr/tYPrRNzUlGKKkpJqxw0ccKafNPcRyAY4SVcH8PXr1q14d0E6tA/8AZMO5mBysjbScdgTxXQ2Nve61C2qrph1W3iY4aJlQHHO0K3Jxmun06zttAt/tsFuyRznBhLA7c8kr9MVpOryx03CdTlR5Yvhy5t5b1by1mV7YqZMjpk4HPvXsGlWj6hpcCzW6rJCiqGVs5AAwR74rQSNb0MIYfMaSSMN2BxyD+A5qa6ka0sLj5izpCSBHyQCRgg+nXmuadZzsZSquS1IHvoIBtkufLJG5GALHA4PAyT2qmuqRxCK40ee6uBEx8wKOpzyCCKry2rarbwY+1RTbGKhZCnmkju5+maoXPh65nsYfs+oz2kqMRgXHmEYOCCRipSi9ybR6l/S9UbV9Ru12FDFEHmcqUAz659v5Gq+r3xXXLfTbbyZbJooxt6q5wP3npj3otLL7ZbzW99eefAZyLgO2AoQcKcYJxuPH+NcHdXUUN5KscL7GdhGHbnaOg+nSrjTi3ZFwindI9B8Q/YbUQwR34l1G4kxKYdrCJW6lj06cYqDSbDR4Z41tdUhku2OJPmyMe1cG9hqt4sV7bWbNHC4YRxcbsHJz613lle6DJbHUFtFmMoCSRoAJRzzx/Fg1o48qBxstBtpokd1rrWdw9xHmbPmhBGz88gf7NXr3RtO0zT0DMCfOMcAbgyknJ/lS3U3h7QNCm1TRIRJfYUxoGYhSDyGBPHB7VgeGri+168e4vrp28uQtFGB8qsTwSPQVzvnm7rRENN6nQS3kOlweVqMDTx3B2qQD8gx0GPXpzXP6l4huoLaXTbOzm01PJCx7XJbHTI7VreLJl0S0s7i/umu385htSLYWPJz17CuPufEy6jq0i28IWdRsgVyMKO2ffua0pU7q5UIvexYe/nu1dDcmVxFu3EbSOMZ+vatHwZpkL3Es8zQQuIVEUcrqplyScjPU8VV0TTdPguI7abUo5tRZ8ybuEKnnAJ69K231az0+VZpNOE7Qr5VuVCnzTu5x69RmipLXlSHLsjbl0ez04traSLGyw7DGpDJI+flwenHNPstAtboW9vqVxbFZmLlV+9L8pOD7/SsnW763v9PhklH2JMqxiyPkOSCAB3qnDZzX+twXVtBJbCHPl3MspLbSP7p4GfzrNKUk+hCi+pvXvheZL9tNstQNppfkA5jGHjbHADd+RmsOysbbS9NuF1HVY38sFRcM/wA7J1I5/i7fjW1ruoapNrUGlQFVOwqx3YE24Ag5HQDGD6DPrXM+ILGbSNSlk1a/tZrSVgqpLBkTOF5KDtjp6cUUlO1pMEm1qO8N3l9rWg6jcaHefZrmJ8Q2eAUMYAwOfXnn1rnIPEmo2txFa3kT+cWeOWFHwADwQw981v2ul3MrDVFlNvZ2Fo8sAtxhpnYcgkdACP8AOaXSrvT9cvtQe8to7TUXRJGx8ySbcAgZ6cVs3DXS5orK+hbvPAEFno81299Cjx2wkiRIgGEncD2zjBritJ8PXV7LJ9ldjO5Al3nIVgc8++a7PXY9SuNSQz323SgkYy54Vi3r/wB81J4o1TS9BhTTo7Cae+u2Clz+6znjcGHX+VKjOpy6u7YRlJkPitdU06fT30lYL6RVRZbkxrzIPvAY7dRmrFtr0LTwzeKLwI5GIkWFhFGx7Ejq36cVc8PIIrGOyvTJ9ojkKqWO7cD2b3q3eWNleWS29xb5WOfLLjBLYJGfyrGVSNrS1M3JdRljLNYqZDIJcERiRox+8XJIrQms21AeS0YjuLhgSM4BXOQCB7Vk6XJ52mw2ssJjUMScNyxBIBz244roXvI7eO41S3tG/wBCtjGE3HJ3HAOe/SuKU3dpbkPUqRwK8n9nXAijFoDE+MDeeeVPqMU1I7iS5Szh8qVHchJAxaTPYE9+Kw7LWobhmeZZVuI2Dn5d27nkEfjWxpd5G5/tCxyR5hIUjB4qbzjugY+/0u2ntzBqE7QSNKTEy4G096bpNrDFd3FzDA6xY2ZwAO43fyrOaWS4v47V7x7gSNn5zkg5x+FUdd1S6tdb1O2t5pjaWwjVlVuCxTkfnW8YSnsxpNo2PC1jHa+NrIR3JlEs4AX+ErnLA9jXQ+M9Hnv/ABFcasLOYQO6+VMwOzAAHH1xXGeEtZ33lpFKypMJVYRlgPMGc8MOn9a7fxd4w1G+ksLaGyaKxV8znqSegAA6AdaJwnzopqxgTaDHeSE3Vs9sgyysuOCew+tZmp+H1uI4p7q6ZIhiOGLHUgZJHqa6S0uLKO/mt72ZreXH7szSERyDr34B6c/Wn69YTX0CvpcsUk8cLopSZWVM9wvr05qfaTi9SLszPDek+UEa3KRB/uIX2uPofel8S+GWtmu7xdQVbu4jCpG3CAD+Hjnv1rmb+31/w7oS6g+pWk7yt5jGZdrwnOPlXPJP6YrMj8ZSLHGNUMpllbazMv8AD6gd6PY1Zy5oPQtQb1Qtn4j1aHIbUizx52xmXCt+Per/AIZvnn86e+tJIZr0jzGZtwbqAR7HNVPEP9manp9pa6Q8fmxDguflwe2MdfesS6ur+2vI4DGYShBEasdoUDGce9dsYKS2sy1FM7ybTxda/Y2lvYwQW1rbkvtXO6QEct7knj6VqX2kafb/AGrWLye6cKgEFrE5UE46cdSTXE6d4x+wu18bT7TdPGyAyE5Q/wAOf7wyAat6b4uvru4+zXVxaXihM4iG1gR0APesZ0ajd1sQ4yNGPxStgVjvNHiGAep2SDI64+nGaTw3LbapqlzcWKw2R2+XF/dz7+orN1k/a57W8u7k+e4EfkR4McC5zy3c5P61OsgS2jtLa9givJWCB36rzzwOpxnArRwvHTcLK2hp3HhPUrNbrUJ7uYJOCbiO3k/1hHO5D1XmnWEjSx2xhumezihDqXOX7ghz3xxWPPqGu6XqrQ3199vhbESq+VVjjJUDnjA+vWoPEOv3X9htHYyLFaTyjzBBGqpCBjK8c5PXn+tRCE3pJ3Hytmt4hTTNVkeQaooubaEhQedg69R15rKuDrCaOtn9uYXU2GWUgOYx/wDqrK0PTJrqza/W48m1Y4LucBh35qDUPE8000+ltbmCwVsJcRwESYHRuvfFbwg07IcYu+hveFdRl0FBa/2rdXDyttuMysYxu7Ben6V2Utm8rfMquHHUc4bH86yfBmm6DqGgeYXglkj4LnhnYchs1qXNzPFa309rCVuEjMgcgHJA4rnqyvOxDd2cnqOoTXGqQtqUkkUMLnbhcDg4z79CM1dTQrC426hDHEgDGUEvlXz3Gegqv4bvZJfKmv4HmaRGPyrgwbW+6o9CWJroJJLArHBJJM9vKp+aMYK5PQ56U5PlCbszD0u3hjv5YcEyj5sKc4z9OD9a0tSv57fRt0VzAqqCEWWPndnpnvWHqV6mm3F9pkTFGBAScjaADzyfcH862dA02/urSVtQkivLG4YNPG+S4PGHB7NgVM+VLmlsJrqVNRfUbXyp5LHE00SqGaTciHPI9qv6vG1h4bOo3lmJZExvVG6Z6Gth45hLcyTSI9vuQQpjqoxyfcntTNSuIrnTLmC7iQI0JRg3IPp+tYqpzWtsTdGl8Mv7FurG5sdWt4ZkusMJDxx7Htis7xj4am8NXVybef8A4lzAtDNnLxk9m9frWTZyrpfg20urd0E0bcFjnkn5h+XFdZFqn9safHashkBjHfdxjPHqMU5tp36FnHWsd1e6Wt3HOsjKvkylW4j9CPTI5qrbXNmb2FbJ3kkA2mNVJ3L7n8/zp3iCWbwvcxyafuuBcXSecmPl2YPBA+ta3ga20e41K61i62RgOSQXOI1xkhR7ntXQpJRv0G1pcxreS4l1a4hmwJImPksepRQSRjvnHFS290L6V7iSO6RYkz++UIiD0ye9J43t2e9tr3SZWIaIsVU42Acg/XH8qrre6xLp0Lalp1rJFKwMPzEPIf8AcHX+VOMoyV0wsjQgtt8T3CCLEhztZSPlPbHY1ymo3kn9qSW9rbeWIZCHkmX5Thug9T71teJPEds3kRrILdzw9vg5z0xjFZb+L202AWTWK842F0LAnseeDVQg77FRi+xeXVbOe5RI0maKMGOJ253d8Y7d/wAqq2X9oWROooqMJGOULgFwT/dqTRtYsdfmuLCTTbawlwHjkiAViehPpnkdc1zvi7w54n01G1Frt7oCbYoUndtPQ46YpKmubkehSjrbY7jS9VS5jGo2NvHeruxcwO5V1PTt6Y/GptbvG1a5Fj/Z/kwxKfIAcHzeMkZPTpiuCt9Wlt4WuLe0MM5jCz8FWOQMgnvzW1pdw2rTQ29ncfZrhRuJlcbJDx8oyOKl0eWfMkS4NM77THs5PDYt7q1M0ccioIlO5mwPuOvYjv2NYutSsIzbGY2Szt/o7Rr80bDrkdCtaD6ollcxaTJLDJeGNS0oYNz/ALo59fyqhaaLY295cFbqaf7Rz5UkZ2qO4A75qIQUJOTIjZbnH+Jb/V9R1AXRmgupLeJYQVjIRwOpPcZ61uaDPbizMlkIiT9+MP0P+e1aGs6RcxSwNpLRxjP72ORTjHbb6GuL8V6bJc6pCsOpuzNIu6DGwRE8E8cZ966YyjNWRqmpKxdvzqlxeS3VjdXMVuCFCrKdobuAOlaVnYalZ6nHdXGpySx7fmVAWBB98+tU5rb/AIRyKG1ub57hC+91ySVB7rn8OKz4fFd8lwYtPWFkJJEEybhj8CCaiUZS0iK0pL3djto7WNpJbi0lJuyuyRWOVJA4wO1cxqMF/eSx7AJiSQ4PB49KzrfXru11SMK0QUjcfLz8pPYc9B6V3nh82qhpJpYZFcHY2c5x/Ksmp0ncnWBy1r4agbR0vJGkWV7lhIvICxqOwI61ZtrG5uIUlsrq4NsWCJDJIc5HY57HtW82m3puTNBqLTWbS+dGoOVAI+716VoaZaafG0gmUsxRiEZvkY9cfpxTlVdtWJybKf2i4tjFEESKNWy5YH8fx4qXUori4tUutLkhSdWH77uAOo4qlBqNtfT3CGB4J2O5O+AB0NQXV0dLeGa3Yojud6gEqwHUemeazs27kX1ItUn1CGW2k1K1S5EuFLcqA3p7dSRVa01PTm1EwXAM4h3xsCOgOBu9yPX0rVtr6bWUjt7yBBBKC0cqL93HzAn/AD3rNTSUs1u9R+1BCA00pK4GM8/hzWtPlszRWtqM0O9vLHVriyhi+0xrNiOMkkqhGSN3QfjxXQT6bbrPI0M3lK53lCgOCRzWY11DYW7XSxM9zMwjKoPl4X5WP1B/SmWesXMcO14opGyScKW2+x9PpTbuKTuee2csC3pVQq7v4mOBj0rt7XQDIima9WJ2XeqgDAyMjJPWsDwjpwVYr+K78y5PRY0GU7nORXV3+t3DWUckcNsZihQS3D9SOp9D/wDXratNuVonTO97I10hmgsWki8tZNqoJY+dx/iPtxTLnUDp9rFdXqLG0qARnjzGQ9MKOmfU1W0nXNP8p7OZXWWSMg/Z0yr/AC/MevFZOoarosECSXFv9uvriEKjPJnyV6AEDp61nKPNoZ8rKSatJqF5I14PLhkfPzEsQR0A7Vr6pq9pZ6ftZbrzWwoSPa568d6raToZvtKu7c7HZ04UcBTjg56/QVmaPo1/JfS2t/C0NlChQNCBuc+7HnH0q4QgK0SfSrqx1B5S2oW0UwYmISfeTHGT29e9c9rurppulR2tverd6hNcGea4AyqgHgDPUVf1iLRbeJ49LtZw0ilfMPOwdyB6n1rGsdNt7iYRLMtzOFJWNV4GPUmt4xSdzWNjuvCfii0h09dV1SwhgZxsNwkW1mUdsf4VWuLzSdd3S+VJZqzSOTveRicZBxwoXHHTqOtZIjuHTN4fMQAQoPvfMTluR6Adfeup0W68PwWl0kVpJFHDGBcORlSeyjPU9eKxnFJ3W5m0k7o5M6xpegxKui2Mk97OON4PTPVj096v+FZdUlaZrj7JHEVaV1jjyYx7sevrUZs7O3+0TKsqxsxaIseVB6D6ZxxToW1qazl2zQWFqV5UuI2dR6Z55H86rS2gOxxdzNqetzzrYwO08khz5aAHaP4z7n1rVvdAOl6VbXl5arbW0oI86c/fOOeOufevTfCHh/Q9K01tQhxbrcopd2fJwM8DvnmuJ8Syza54hUXrSHT7WbMFsgyB7n3p08QqknGK0RcZ3dlsQt4kjt7JNP0G0VQY1WW8CHfGhGCFz3wOtaXhXQEvG8uXW1u9NZGKBlxKnT+Mcjqao6nq2m6X5fnW0+9iVCbMqoHqa5sWeiXd3BE+p3abQ0jGRQm5s8KBngdevJquT3Xy6Ba6NzxR4Nhfzl0O1P2eNxswfnJHUjNX9C8Ialp+hnUGut+/AkgMZDJkds9T/PNdboU1rfQmBbdkEab02tgNntVuzh0+KRyxBRxlYRKSSy4Jzz/nNcbxE7cpi6srcrM/w9bw6UotdQ1KOK5uSG8gNhgD0z7n0roNTD24b7KhYOu1gx+9njkd65q6up9Nurg3DRyvK4k2NAp2Z6BW69Mdaj1jXrzUFtv7OhniVWYFwcsxJAxxWU4uTRFjbkv7Tw/FJK5eaXYqv5Yy30rGvteineW3tg8ruC8rgbhCu3gfX19K0bLSZZNONxdJIksbBnMqEZ55PucdKzvEenx2ukfadIRh5R3PHG/3wzctnucn8qqHLJ6lRSK+iTy3tyY45radWXAWVfmX/dPaotb06Wztn87UrVWeQH95MFx7/gKS70sTaAjxqyXTqGkj3cf7v5Vyl1ayqnlTRnOPkXHIrrjCLZSSbOzt7/w5p1hHarq9pcNIA0jNn5h68A4+lVNX0zRdWeV7HXlBd1d/MDbIRg525HPHQe1cBemEKskZk8zO3AHAGP1q99ultYI2gVsJtYhhnew6D9ap02tYvU09nbVM0/EZuNSe1stPsbm30y1YR2sZjw8jHjzX/wBpv0HFdtN4d0tdAt7C7lW2s7bDyucBpHxyee5rhbLV9UGqGW6uM3Z2s6qOI+4x71F4x8RWt7dqi3UpWLgL1we5Pvmhxm2ooTjJtJHUa3pGnXGrWb+H7i3tZLfYwRl4k7/MfXBFbV1p0MN5bXN55LWljCZZpHOVLngKPoAeK8t0W9vdQ1OK1tmeQyyhlV3PzEDjgfSvRPEC67J4fSC7htolRw/l7hg46Hk8844/CoqRlG12ROLTSbH302n6w04hs2UlGP7pvKZiOgyKoa0k9jpQ0+bSYNKS6ALYuPMmkQYyC3vyK6Lwpot39ikmnkit7vYojkkj3AnH3tvr0rG8bHS/D+gb9RmfUdUvHCtcStl8k5YqP4VUZwPUiualUk6nKKL1sVpNf0n7Hbr9jj2W8qzRorZZ3AIGRjAUZz+ArM8SapNa6hLcRzf6TcKJZcp+7SPbgKM9zitW18N2NxJY6horCL97G0yJJ8kkeedw7HHesjxFDrGr6teapbQpDpL4jtp3AKuqNt3YPZiTiupcrZSSbOcm1r7ZrbagbNJXkA+aSQ/IqjjAHAxitTT/ABNbXFqLXULOW5E+Y3kDs2FzkBU6Zz3qVPAtt5E1xeahJCuxt7KAASep+nbFVNI8M301jAvnmBBATNIAOWJPA+gxk+9bP2bNU4NGrYSabNfNbf2jewWkcaxraqMBscZZuT/WovGOh6LZ6HLfLeeS8v8Ax7xSYcSsMfKvGfSuMtdSuLOZJbPEe47Q3UkfSthdbjju4ru8it5QuFPmQhu+eB0zSdNqSaYODvdMZ4Y07U7yBoYdNimZGHzykgDPTmr+n+L7myhGm2+n2sUkBJnkl+csQegBOABj3qd/G9va2V3b2EBfzcn7Qn7vaSOy9q4zRLeSbVIGuFkELuA7bdxAJ61oo81+ZAo3u5I7m48Xaz4i0mO0muBFBLkukcYTKKOQSO3SuQ1C4lnu47G1RgRkEYwXPp7DFdmPD8d46NpF3aXMqDDDzgu1D1/DIFZFzpNxZ301zLNaXN0/zILd9wGOAv40QUVsEWlsWvCMdzo9y0axxtc3SiJCOiAsCf5dfpWpeeEEgtzFe2r2cZ+aML90epPUk/jWbY6Rqd7PEk1w8F2x4Ea5C89vXH9K9N0PwzcWVmsFzrl/eyCQs7SyFgwPUAHoMZFc1aTjqnqTOdne5B4Z0mHw/oltbNKvkTAy7WYhlDdByOeMH8auz2NjfaFFG1yYpmmESA4OG79O5H8609Rhgt9Pv7i7kefdD+7RsfuxjAC/iRz9K5jRdS0HR4ngvpLtrwFT+7TfkAcfjjrXPrLV7nO1zO5sCBtOt2ZV3xxIzBT1dm4A/UVy3iC+mjtHgmfejIvlHBHzdSMjsOeKl8UXdxczxG3vpIbZmEiMxzIw/wB0fXFMttcsryza2m0nyYwu1Gck42jv75p04te8ylFooWOq3siRG4JiWBcqYujhjwffiobK+lWY3MJQyWzF2R5cBh3DenrV6fUtWt7K1tNBt7WzR5BCWwHlxgknJ+6Bg1xmqXEUV5dQw+a3nnbcSF8iU9zW0Y8zLULmra3Gs+JtQuRpEKypHKWK5Co+TyxboPxq9fR6XZPLfNpM91LGDG8i7SIj0yBnB781W0bUtV17TdQ03RLCCw06zj33Bjbyy3PGWxyevFVLrwzeXOmSsu+SVGGxVkzI5yOVJ4H/ANatEknZ6FWSeugy28Vz317Fo9nZSoZ5BCNsgBRD1PTOep61B4xsLXQdSslivZJGiXAXzP3kffJx9a3PDEcn2qPUtX0iW31K0RgW2j/SSBwR/tdie9UfEnh/U7rTrnWtTjiivroqYLbdmUk8KAB2Aqrrnt0GrJjPD01nK7fbNTESM2wk9GGdx3E9Oa2H8SaPZ3N7BotpLezuqxrdJxCjj26kAd++a4K4sLmynS3mSC4mEe+SONtxi+o6Zpum3M7X0kenxXJZvvchR+PtV+zW5Tpp6nX3dnfeK7gHULwmTZtDomAoJ54zgVPNY+HoLKOy0g2pnt5MtdlhudwMEE+h5rlbbWtWaU2qp5yHCGPHG3v0/AV1MqWlva2ziG2sXiVnkji+diuOM54H060mmiZJop33lzzC3ubc7DGridByxzymfTtV3TpW1a8kub23XS9KiQxwDeE8vuTu/vHirOmNaa34fvrGPdG0QEbNP1j3c7/pycVg6ymhDSHi0rUXmjhBiKyyEFpAeu0+vSp5biWuhoaj4q05blINP0pb4xP+4d0ZiSO/HXv1qS+1PVtYGyS3j0+BMsAh2kkZ+8T/ACrmPDJEurx2SR3dtIoLI0Tnlq1Lq2vvNuFvZpZhjMswGdmem4evX8qdop2G4pEFlrskNyZ7QyxzhSmG+YYYYJ2nv70W/wDa2pa7bRWcklxdgFrfB3BPXIPAFegeHfC0Vxoi3LLHbwuoMbMoLsvcsT6jpXLaxrOj6Bd3i6ZOst780aOo6cdT9DU8y15VqJO70R03iTUb7Q/h7AkMlnJqTssN95TKPIZznGzqTzjis7S7rR7fSUhutg1iZhJNxl2BzyfT6Vzfh3RF16yn1rULp98MhxIBkkhRk+pPSum8OadpcdkLi/s21G5vWCpPJyFjI+U89Pp71yuEKcGm9epElGKsSXYS6ltV80zJH84iP3dy9Nw74rn7zSLi9vo7nWBHd3e/erRlgoGf/rCtiCzbTNVeygQKkzgjb95U9Rmtu9jtrawMysAqkQhmHNQqnKvdZnzOOxRsrmeKWZZIWZg4LKqktg8gj1qSKZJrt54TJlhuYlsgleM+3vVHU7awjv7WVLqd5VX98schxj39aS5/dzwTKhWEA7WXPQ9cVm7EmxpdsjXW5HfynPzxsD8nPLL+vH0q1eTzR2TW6Pi0uJlUFR8zMucKfQZyaq6BdefbLI11vjyVEkgxkemfXirVjdwJc3EF6p8qJjPG2M5I7Y9ef1pezT16i1uQXNs0ElrKkJaQuPOIHJjwc/qf0FWrt4IUVYOV8s4ZRzk8jj86pQ3F1qkr3N1HJa2gUqgUYbb6/wAqmvVtfJj2NN5RXktwcjgY+uamcNUpAzFmLWl3HcWLRSY67sHk5/WoXjOoSyxXSvDHOwYvGoyMdvp9fWr9nZpBp06vZS+VHOyZHDuMDBH1qG9tPKRbWA3OLo7WweVUHJ+mTjn0BrROxa3NKKz0y2gN3HZwJLgPGGwzj+7nGe9NvrfxLcafb2thH50mT5kgIxjAxn9ai0UJJby2mtXCW14mVSZWxvXsfqK3vC3iOxtNPhjnYW7bSElb7koyfyPtRKclqtQdzjLqx8TXFysOpLHBCE+aONh8+DxkZ6+9ZVzKtn5i2zPbSxErIM/Lj39K9Fu/GunateNa2ltCbiBhG8vlkE54H61wGrweVq+oXEmTuZfnVfl5HI+vrV0pyk2pqxV31OhstNOs+FH1prkXchO3ygMlCM9yecjBrkfE/hPVLzUI9Rs7W5aCKMp84UFsDllXOTmuk0XUvsOjXNmWjhia3ZkP3QuAeePyq7oOtRXSDc3ktFGFKE5BUDkqe9ZKpUoNyitClJx1OA8O31razySLHNui27lOApGecnsa7LxK1n4ggtZ4JFgdDtDKRvZcdCP5Hp1rTk0HR7ad7xGCJdEMdnJbjBPuTXN+K5NN0VjHaRyS3BXMJY4AyByR2+laOoq8k4bib5pe6Yt34bvLO2bUtLnmlR3EZSRc/KSB/Ouk1zRdA0m1+2zwqskZCKFfaS59a4/+3PEFpCbqOVpcbiUIJVRWp4qe61TT1uoro3SSbSNq7QT9PX610uM9E2U1K6uzbsJba4094beK32TJ84ydp44/KobrwqlrpzaldzNKIxlI4j8vXg5605tb8O2Vpa213HKjxYDqi5yQMfyrmdY1ePUfEDeXqV6luuNkakqAuOwz1rKkpyk1ayFGLuaGteILBZrbc37xN7SYYMcbcDJ9an0BfDkmgT27X72huwVlW4I3b+odT07fpUGnaLo91OjXh8zKZz0H/Aq5q402GHWro2bGe2SbETOOmPQ9xXVCnG1kaJRasdbdawzXSabb25nsrSBWYRKAFA/vDnJPXrWvb30txqMEzWMUmnzZCTxYZenAPdT2wazZbFp4Y18horg4yY+jgDOD9McU3wlYadeos1hqF9EiTBbpTGNu/r+PNZSS5WzNqNrm5NcxxvJp9s8JBBZJEGBGfw+9V6zu7mW2iN1FlkDZMfSX04qlc2FpNrJgUnfGSFeP7vPJ+vetu1sbW2t5fLuD9oicFx1UD1ArjlUjpfczdjN1XTFt7O2aeQx3d1lbcNxhiCwBA9MVV0qDUbaU3mqTK9om2JpBJkLnqTnpg9+nNbl2Lea/trxgJGhDKmeQGOMfQ8VZg2jTWsZ18pmLHeQCCD605ztCyQr6GXPBpl1dvC0azOD8/wDtMpwOe/4Va8xLWxyW8ssxyFPcHjiq1vpRuNQj1OO4aee13QRW4YBQSDzjr26/So4bSK5u7kyZjiZtojfO5G9P0rnl7zSuJov31yt7aRRwsuyYEu2Mgfh9apXLNbWhkuZQ+cggDhqlhh+zWhiGBJGSnynn2/GsyaK4lt20yedGfaVj+bG04/WrpxXQEaOmrZSaUilkkt4nLNG4+6c5Jrb0vbbSm5QFgoJj2Y5+Xj2A/pXFSm+s7GCSJVCqR54/DBz6g9PxrXstWS8hs1sRLEpaSOWAj5cEY4NVKm7XKsVB5F9PcrJHNcQb28xhJkmT2OB0NR6ZpMiSLbw3Aildzk452d8e+K0IbWaC9u5HBbbs8pVBOQwORj6g1NDaxyXiXl1cJYyo+QjuN35ehHapVWza6CuXYNOgWRMqDwEAK7gT756VJqMdmurwlGj/ANDtWV5+25iOPwAP51S8WteWcEE9oouLdiSJEk4zjkHFZOgeI760LOzRCymYebui5TPQ57r29s0oQfxxGrlu2v8ATo7u41Kazsrls4a4hG7aoHQ56k/1rFaEa1LJeXcbuJB8tvGiqqAdl9/qa2dSEpt3h0+G2LTlmlaFBsOfYcZ6VireXdvO8RZMINrZXgkeh7GuhTlFXQ1I4LUrDbLPLpaXFtG5BjWZsOMdefqK7TSdT+0+HBp+pXju0C7i7dXGOOc9quw6b56tJGQ3ntxFInyIQBk5HP8A9esTW47Ox1KXR76SOxkMQlVwCyYPbnkVs6ka2nVG3NzaGiLTS10y4trhzbvcR+XEwQsQCM7x6/nTZvDtwmi77HT7icCPcJCQpGPUE/y9araRqFwdEDjT7K8EE5gt7oMX8sZGMjpg549K2JvEt7q9tPYz7bLAKP5akM5PGB6Cs5e0T0+ZDTRw1vNgh92JnHysT82B6HrW+/ivX7SCCG3vIWMfJnnIKxr6H1wa5bXRqOnXot5IURpARGGjwwIPTNPkuXZUZ7KaFVT96oXcCe5x6V2ypxna6ua8qe50Wq61rN3biGPWre8WcHesERjf3AJrKhvbOEww30D225yPMLfOD2JNK+q6dLpggI+0REggKhDpj+X1rqtX0nTte8MWF9Z2/nRyKkaPHy0TgYIJ9j1z2rKpKFKya0YOySVibR0GsXUbzzxyTxoyxSnDeYpBB/HvWZeeBtUs9Tgks5RLCciR3IUpx19x1rQ8CeDb7T5Gu9Svra1PDIkb5ye5bPFddPJdSWbwzPHJGcqksZz+orllV9nN8jujGUnF+6zjfDel2umSTyYiuLYyFG3J90qcHmpraOEak7WqtEqzlooeAvGDkHPQ+lTtbw6fDNYxsYEc5b58hjnjrUaXEklqmnqrJcSIQo28Fh7/AK0pTk3foQ3c3baVLK0aSbMaFgzjGApPGayFurhL24M8yizEv7pkYEkZ/EVUu9Sm0/T4oLhpJLYgwyKw5II+bn1psK6bdtZWkPni3jCsksmAJDzwfyppJxbY0i9rEaw29432mTCjiTHzNnPXFcxYXd/dwyWLSyyQZMrR4ycgda6vUtFu7ySOwhuUMROZGyCVA7c9etYM2ivZ3zSpNcqYCdskWM4/z2ow8otastOIvhLU7hI4bWfEayXBWPcpGFxn+ororq5WIFJw/wBndMCSPBySOQexBFZl1eQalpcMd35Uc6OCJE4K4HYdifT0rOh1WXRYIrR44rq37oRx16iteXXRCcb7HQqBZxm0+1xm6nj+RDgkeh9vSsy/tdUs5ljtzbSwsodJI5CAwPcj1rmpdWitb7zY7SS4aIFoy+AF/LmtHTtY1R7RZPsbyK+WXYQoXPVRntnNEqckrofIdNLp19p9osLxolvISSqqEJ9iQKbd+H11GAz7msoU6vKcqBxn6AVqzaXANUmutU1KK4LfvEh83BYHoB2UD15rC1m//tW5exhkWCNUDMDKBDGABx7n3NbrXY9CdN6t6FPUpNC0SwkgsdVS/vJcAtEmRGvpnoMn61yWnSWrXIlmXdh97KVzu56dqseJZIbEJBaxtcyS4+Zgcle20eh7etbEthpUdireXIkmAQgGGz6HNaKKUTC1kbvh3xI8Uclsun3G9lPkt8oUsehJzwBT5dRhsbQ2dkPtdxgJc3bKWjBYfdU965S80+bzI/sdncOCo+TdnHsT612uhWLT6YFlYxW0Eh3KRw7defXsK55pR2MnFLUyLy98OafEmmwxPqMyENJMq/KD3Fc7pcdjqPj1LWG+Atrxgs2FClF6kD8ARmtzR9Du/EPjLU9Oj082lkIXdJz8rBivyce57DoDXMaN4XvNI1i9vL5ZBDZq6PKudjN0+90//XWkeVXV9SoJXOr1PwzqEbQzWcBWyuHdbaRn6KvBye3T8a4/XL7WLgz6akMES7gzOrEnAyAM/hmuq1vW7qawtWfSbz5kCRxhmjHl9sc8D+dHheytJle6miQyyZ2wmTJRe3Pf60oaayQpaamDpmpXklqGvVCpFhMBsk47kVLrQ/4SbW2mgZo7OG3EcChcEt2Bz6n9BW5La2NtBKZlWEFuQc9fQVneHtI1Oa9j1Ca4t7fRYnDGR5QgCjq3+FHNq2gi+p0d1aXeraXZ6EtjcxJbRqr3TTcOepwBgfie1ckl9YabfSnzlvnV2WJA/MhHc+1P8efEmK90240fw/bzQxk+W92ZArSJ6AAcA/XkV5Od0UgdnIkByNpxitMPQlZ82hVOm2tT0qfSfEXiS4UwRwm5LhyMBVA6A/QCtm0+Ht5FeW1rd6lbXEMmWu1hQhm6/Kp784BPGK4rwl461rSori2s/IZ515nmXc6cY4rsvDnjKK3McmqW9wsi8G4Vixb/AID706iqx0jsOSktDqbrw61vdQ2tmvlwqmCSOFA96dpWg2l0kly12Y5ZEGNxACgDqO/NGr+LLi8sWs4rSSC4kVY0LKVOD1OD3x1qC20zVI7eP7Xe747gbkjEJeQD+FuOg4/GuNRad2cvKy34jt7W0triXUJEKvEkMbBdxDAchT6nj6VznhfxfGtxM/ytK10YoIraElgoAGQo4x15q3e6fdRzvDr7pdWIjLwKrbGZgR8hHbJ7+ma5az0WYQ74biS3umLbkj+QKuegrWMYtPmNYxjync6j4wS2ujDNcBNpCyBxkoD6he/Xise68Y2EdxNNpFmr2aja0dwcCf1O0fdHsOtYs2gXAUyW8HkROVVpMY3MeMD1NY8ejaqt8yRW0724YqXVeGHTj8aIUqYRjE6W68fwXkqNLZyTXTgISp8qGMdgqj5j27iof7Q36o9zqccWoRJbkJGjhQo9CTye/fNMv9GOn28V1aWpdo0DPIygqoPfnv7VDo/ha6vbqe/xBckRbo4hcIGLZ7rnjpV+50C8dx+j6Jc6lpLXEcIsbl5TJGjA4I6qBntV3UfDlzp8METXMdzcHY8/y7ghPJGQev8A9au78QfZ5LOwgS2jae8uAghY8pgEsePTpXI3evWP2uYozfZreYwAovynHfIHXvWHPNu62I55M5vW7mx0DSpba3tXn1W+cyPNIOVXOe3THp+dchY2DT3gjCmRPvOynn3JzXoPiTS7HVzHq6XE9hp8MYS4Zk3M778AL+BH9ayxe6Xf3dvpukabNbWgfYJh99mPG5u5+vT2rppVPd036msJaEGm6KbN21OQ3BlRh9lWL70kh+6BXVz+IPEVt4ftH1m0ha5VhJIskOVG1vlG0dzgVPqs82ny2VjpSR3Fy53MZF6D1GOhq3fa/pq2YBubSC9ikO+K4haQ7lHGzHc57+1ZOTlurmbfNrY4HX9e8XeZHq1959vnKwoy7QM+3QGszTbHV764S61BXuwmGCs2SfQYPQV2t5pWu63d2ZvdszXA81FV/lUemOgrF8T6VdaV48stHN/IkU0KyTJESNo5+X6nHX3ranOD0RrGSeht6O9pIkhaxdbkcvFNIYtwHXp1FOvdS1STRr65FvbTpHsKI0eUVEPAQZHGcH3xUWo3Uy6/b2LXS3tx5O3yHxujU9lPrV+61ax0/R47NoHuZ2TzHidNqp3G4nqR6Dv1rmndSVkZWd0eW674i1/UZFtb+7kwrghFiVOO33RzXpXgmxh1XRJ9W1e6mi035okgeTAKjAPTkkmp/B66dHpN14g1CO3VxL5UTugO1AOAPc5/Ss6W4XV3FnZ28NvEsnmAM2C43ZI9s10uopaJbFylfSxyOspPJcSfY7PZEZibeKKIGQLk7Vz14FZmtaVq0VnbzX0Ity7Hyo2Ybm9TivSdUmuNEi+3z20ShVPlxRpuLHHc/wAIGa8+8SXdxqVwNUnlGGAAAX5Ux2Fa05Nlwm2x2j2ct3FaWtigmvbpjGsZx94dz7Y5r2v4f+G7PRbFY9eubJdTeJpJVwv7tAcfKe/UZrw/w14q/sLWbfU4oEn8pGRk24znqc9q2Lvxm2v6pHqGpSPbGNwF8o/6tPQdzk1hiaFSr7q0QVISlp0Op+Jtv4Ot9HKeHbOF5/Ny97ESVTnkFs8knt0FUvBtg9/oDNpepudXtX8yWFmDLKhORt9OKqadLZastw7yHZ5qooSLavOTgDucA1a+Hmg6pqkt7unu9KltJmjhuLfYqs6/w7T9786qCVOnaT+8lK0dz1TT5Eis7C3FqPNniWQhI8hTxknuO/PtVOe51j7cj201ssWCzBm3KDg9/wAOlbUi6RDJLdqpOqG0SzDLHtZBzjHY5PPFcZcWWqo+n6bbpM05xvaRc5XONzHpk+leffm1MeXW4zULPV7xUtJZpLyZAQ0XmiMR4Knqo9cHHt1qmbe0/tCJJNPmnuIpGEqrnKjAJx2z9a7y30S20izWaa5SKQHdPPJx5hPbH1PH0rktZ8TyLPew6bcBrYjEbxIPML8bsdyM55qoylLQE77EukaHpN9qa38d8hggjWJY3YKY2XrketM1thq3iOPSoZpLa2sVXKqozMG5Byeg4P8AnpzmoW7WmmxX0EefmBHHLk5/WnS3t0k7ras8Nz5AeSeRf9WuMgA/ia2UeoJeZo6vcRw6pPaRTMsRdUAdSS77eQD6deK5RdHeRbjzYpLGQTO0Ty/KsgJx+A9K6PwitzfPYGVZZpmLHaedzkHDE+uM1a8QaOnibWrmxAuHa3iVfLiONnXls8CrUuR2KT5dDJ8PS3ui2ohtZFLS4WdY33LJnt79cV2EenhXBkiEARAXc8qT3J+lYOkWJsb+xjt4pp4k27ImcLhB0dzj5RgZ9al1HVo761ubG11gERSjy2BJDeoBHLDr+VRNXd0TJNstatrUM8VxJp2Z2SPEMJG3IHBbPbOa5fX5tcttJmaz0Ux7IN17dMcsARkjeT0x2XFdJcaXbrr13aaK8l1BDGEkmZsbpB94jPABPTntWV4guv7Q8OCy1u6Gnwi5KuigsZMHOWx1GOOBjOKKb94I6MPAVjp8fhuO7vktbX7QdzBuMkH3rM8ReLNJsbieW2s902FjiRgFEgyfn45A571aTQLyCC1u7fZLYSzRLiSQ7hk4BCn8KyPHeg2V3cqsF8FuFQRrGqcMwJJJPpzit0oufvFxjFzuzLsdU8RXljeNZXy4uXaSSGNACeOg4yBWh4MR7QTw31vNLb3KnzHVdxifH3gD/L2qpNoOpaP9i1fSxJGVGx++M8c+oPNdjp66/wCUtxe28MGmzRtK2EAZgG2j8Sc1rOSS0Lm1bQo2/iQXkF14Z8L6K887Iyy3d26qV7Zwo6Z6c1xtjo7WaFLqKSG/iJeSFzxMgOCR79a9T0mw0Xw3DqGrGRDPdhY7crk7wcnAA9DjJrktWvNFVrjU7q983UoomWFBGTs9MKfXJzk96zhU1aihQlraKNv4fXFumrzTW6i5CwEqQvAOccVzvjvVNV0fxTLqEX2qxlnxKEiOPMH3QWHTGQePXNVtE+IktpY/ZrLRbG0hXO6VtzsWPpzx/Ss7TvGi2+pXuo3ulre3MhO2QnhfbnoO/FONGaqOVi405KTdjo59T8Va74ettPvNQdI1fcXRNjA9t2PTsKx4/Cy3Xju10KbVZb03KB5ZVQs0eOx/Kp/EPxBs9S8PW9tZ2ktlfI4d3XG3PfHrn3qh8PLjWr7xnHeWFw8EkUbGWUj+A8Yx/SrtKMW9hpSSbeh6h4U0ePw7BcaeLl7qB7nf+9j2kA4BH6das29g2kXVxpjTJdW0cjtHkjcqsSRgjtzWXPfXmpvd28spJc7WnmG1QvOR7ZJHv1pbuzexWCOxvmdwpLN2BHX8PrXlVIufxM45O+5d1uGxu5bCZ5QZ4VBJHBBVj39CCB+FWb+1S+gjiYfNgSAdjz/9aqup7rbSFmltVmYsNyhsbVIPOfwqLSdSs2uVuHuzBBGuZFnYAI2OAD3A/rWaTsrdBasq+HdFuoNUmn1OWPBzsA6e5z+laKSXdxp5jswBLC7Zt5PuvHzjHuOPyrZtf7M1mMW8ygLcxkW80b4VmIymfTmsW9tL23tbi8jUx3cP3N/DAqcMMfmK1jLmbvuF7llvs4sGg+xbVxgLCQPmxknHbmrGmaK8Vg32eWM3whIwzZUOehOemB/KqGiwtfWhmaZ4Ll1EigAMQSckAd6annaC739xIkkrErIFOGlBOQSD0I6Vkoy1sJrsUzJr1gpD3XnyTXBXypE3BFXOWJPQdK1vC1jPdaZPe6g0ckwm+SND8rknAx6Vs2WqaHdWhuky3mr5VxHICOPvHB79CDjsanuRo+u6Y8elSwxxtwwg+UqR6jqOtZSrO1pIG3bVEAhvo35s9wxyp9Pb3rm9W1TUb8y6Zp2jlRPInzjiQiNskY+tZninXvFHhdvJ/tNrmAkrHIygk+x9wK5WDxX4i0+4GqR3Du8zH53OOe5Hviuijh2/e3NKdN7noN3pMN1bHUL6aSMxKZGCICMkAY5rivGs1xNp1nBp6ystsS3y8Aj1Pvz0rprC/sdV0ONLy/kt7kDaY5T8knuSO1dhf3Hh+w8N33h+z0r+0dWuIREsFtESwdh8rF+igcHrSjJ06iuioxcXqeMWzahHfQXi+bJcINuVcqQP8+tbeqXF40cUUipbWzMF8p+XY8/MDWLe6X4s8MapD/wkFvd2crAKkkqgo6jqM9D3rtr7SGugZr7UxPpKxeehEYVlGOmR3rvm46SKnZO5T0vRHvdNaRHZ3kUoCzcKMYPHfrUdl4d1KxLQLzh1OyDqxPbngDgc1d0HWHjItrRgYlTgqMEoT7/SrEOpLodlfaxqlxJOs0wZ0VQDGMhVC+vGOK5FOd3GxF5GTPfalFCgvlgsxF8qIW+df8ax/E39syJZ6fp1qk0WpMd7Kh3uwPILdh0ra1G+0rVtas5Z4Y/Ju1Ei3anbsbONpHXtzXod7/ZdstpFE0RZQxXYwwoIx1/CplXVHl93VhzONnY8vOkzaPYIL6PzGdhFiPBUFuAM+nv71uah4E1LT9CGtT6o9xqJRWa3bGw5/gHqcVp6zcWSzWtnFJZXcrthYfO3MM9HIHbjPJrA8S392qvaxzPcXEiksAxynHBGemKvnqTs1oJSk2crdX8E17LbrbM7EfPHKhBHrg1Wu7aMSC4t9OcFQBhX3MSahg0rU2v1laZhKTyxBJIPXrW7NqEfh2RYZNPF5MYywAfa2fpXcmto7m2l7IwYlu7q++wyySWjFfljbIMi+xpvinTZLcRS2NxFbDZhx9oA3+3r+dcxq2rX+oTCSWZ0EbHYucFAT7VatbmKW4tVnAkiQEP3O0jv+NdHI1Zm3I1qamial4gsbwGOWW9KKS0LMX2r6j0r1zwkFt7EyXFtGr3R82dUA5YjqD3ryzwwljpni62k3O9rcjZHIrH925PGSO1e/aF4Vm1JoJUnijikyGAHRehx+VcGNqxha+lznrvZHMNClpMJxE7kyfIsY6n0rYguYppX8yzNtcBQGBOQwqpe6PqWn69cKl6rbH+VD9wr2z6Gly0spkZtrjKkFe4rzakef4TCxLGts1rN9mIWSYFt5+4B6j34rKudTl+yJKy79wXyz0GScc/pSoZoI5NsgyTtjX8s/wA6sRRpJL5EhXypAcZ6H2pw5krsRU1PzIbfesxgukkBSVRyv/1qmgEmqm7ht5xDeSReZGxAAlcAf/X6Vn+MmuYLOOOOP98gLtI7DaVHQj1J9Kw9K1ueZYIp413RyBhIqkOM1oqbceYaTtc6O4uLr7FC8yvayXMRbIwA4UdfWq1nYTXlrb6hayIvUAEEYIPerep2b3lhbva3JeGIHGRyfY98VSs9ZvtKVIbqzY2P3RIBwh/p3pczcfc3GtR95NcNL9luoJIi6MrJjIc/X0NPtDa26iOyWR2FwFuMjBiyvGB+VaFtqdreyrGqo8i5aNweoxyPrVW+X980kUZDONpIB/WpjUnbVDVloy1HdjV9PkktH+zXsJ+cOcLIB/XrWDHpesTaaLllNzIZTtkH8IH9Kw9Qul03VPLjTAj5ZPNyZO/4VtWmraOyr/ayXNm8sQUiRiUkVuhUiuqnT5dSuVrVBpNrfPI7yrKEQZaFshSO/SjUr7+y4ftS2aT2owrwyA4C5wcd66rw5oa2NiYnnaUly0cu7ICH7uPwqG6sLm5aS0S0S5tQRtusjk8bsgfj2rH28ee62J5tSvpep2lxZ+RZwmyZUHynllzyKg0bS7qI3EV79iuZCv7p9wXJPqDxXNXcMg8XTyxrcJJIQACCOQOuPTiu70q3nezge5jTOSXAXr6DmnXklFNdQkkjHgi1Owu5Y3ghuJgwUiN/kU49fzFY/i7w7eeJ83RhlthaqY5GQhuM5+pHNdUIwvnCKb9+x+VQ2do9TTba6MNssaStcbSd7sfvN6DsKKMmnzR3EpOOqOO8D2K+H57ix+1C7iuZFzEpG5B/fI/EVe8V3cGl63DFY2KXzyr5VwpJ2k846e2K6AS6Xc/ZmtbaO3k2nepUK+R6jr6/Wqs0kUzywoximaVGLAfM46Z9eOprVyvPnZfNd3ZTsbp5vsv9oWOJolMeSM5X+HtnI6Zq3LJb3VxPZ+TNG0DiNwy/KxYZGPWmXdysha0tbkNOjK6zAAE4OdoBqewuZLKQtNbb4pCPMLEHccHkZ57/AKVk5STuhXMjRfD97HOsemyxADc0skke4Bs9OPbHSpNPvr3Tb026xWkbXMuy5WLIXf8Ad3gZ+8DWpY+ItJ0+4ZIbq1bfuCR5y5B7YHAxjqaz9OS2W/8AlmXcZDKsTSAsXzyexP8ASnzzndTWgXl1DUojugF5JLLPZghZWbDH346/jUdje6la3CzadLI6OmHik+ZJD9D/AErp7pLW+hKeTLHKAGBYAqB3HrXKXWoRaTKltHNDc2zOXUjPHqM9qinJtcrROrF124Gtomo3RjtRbxtG0K5+ds8Hnt0/KtbQbMWjW07E7YV+Yu2SOPlGfqaqWWq6fDfXTrIjQugkxjkk/eGD34FM1PxKunlpYpI7q2lHCY2svTIOegrRwbjyxQ7NqyHeLdQmvdRays9Ia6lhiDMPL3gBjjIHTNYekOI7ttHnhMMmSCJcja3p9a0JfGFheWgaNri1BUiSFCAGPru9KwdVstUigS6tQ0sUTAtIzEyIPU+wrSlFpcslYuK0s9Ds7dry3miuBskVMKVPzY9896zr24lkvGa1tra1gLD5rZchyT0Poa58a3e6dcxTMxlidFJjUZJB6g+n1rpvD11omsaXDaqvkzRuGUq2C2Dwcjr71Eoez96xLg46nNXFjfXOo3K2628j79+GGCB9fXNTaPpF9e7otU8232SEIXj4zj+Vb9tpMmna99qkLyeaSPNaYDPoNuO2K1Y7lVMzXU5KQcEHpg9/8+lazq6aFOZzWi6LbiC5mmDNMrNAwIx5RB6r6g8YPpWN/ZOuOS0E1vJGT8rNKAcdOR2rrrG8ghs2WNZruJY2MJjwSfRTk5p8OlW5jElxI9vJJ85QEDGaFUaYKbudRa6Mrkb7NFIUhGuB5j5J9qzJ9JtrKSRW066vXLYaWfEUQHrzg4FdBql79lIbSbTMhBLSuDlFzyee9YV3rly9vFNc3CKuflgKGSQjplm9fatlzHvNK2pUu9KmmSbULG2+y3c0eyOd7cgKgPIQY9+tYr6fqVtLD5mlSXtwHIZkjCqEHQ5PWu0bULa8VdR1F5EdNoVVcjj05Pyis/XtSneAnS4Yx5akSNK2BGmOc54/+vTUjCcITOc0i816TUpLhYFs7KJtv2dUDSS9e/bpWjeahCsz7UmeaMfMGf5FbPPsPc1S0DU9WbU0tG057n7TgRJFEQC56YJ5I9TW3eaOJLe4gvrZlvJMF/M+ULGD0x6H/Jrnqu07M4atOz8jmdP1a8uPGc9/bXEkdpEoVJEk2K6DooUj5snPP410ck2n6ToMo1+80xlklDLHNKdrEEPtYDLHBAyAOc4rKvtY0qGCGC30eO6uQfln2BESUcAqAMtjP0rGfQl+3ae3km41q6z5Ynk3CEE5MpAHDHkj0x9Ku60ctCLdzk/iDr02saqPsOt6jfynKynyvIhXsEjUHO0e9YVtBqttLb7WkhcOMHJ6+lemeJvCtpaX7tZxus3liWS9uJQqBu+B3z6YrD1m+0+CNUj8y6WLG6QqMsf9kdhXXCqmlyo05tFYreKvEFnqGn21ik13dan9oBnaUALGoHIGODWTp0d3qepm5uCJNNtmyULfKcDjiqN/cW9xqMs1tazwxMMKGYZ3epx/Ko7Q30MXlu8ggLb3jzw31rVRsjRRstDp7nTbW0hn1QWKXSEbgy4C5PAAH1rifsUk2oRrcMsPnyhSxGQuT6e1bxvBe3WWgMXy7QVJ4q1peh2d9qcX2q/ktYskyTMNwGOwx0NEXyq7FFNHQaD8JbqS6065N6lxaySL53lDqv8As+vPFXdftrq08V3i2Vqk0sJWz0uLYCGlUfvJcnjCc8nvj0rqfD+nafo7RXGlapdOcYAiu/kH+8Kh1Tw9p9xqsl8b27E1uBFDZwMMKCCeGzwp5z1OTXAsTzVLMzTcnqWtFtbq6uLUaolsrZG6ISfLJjqQTyfwrP8AivqTNqEVtY3EUEiJu+QnzF5457darXdlb297DayGWW8YebNPNIcRqATgMT0H9KwNQBiuJJJ4kSAMu8QnfuHUEk/nz604Uo83MRGkr3Ft5JpLZRqlvNMsnylzMd7/AI9RUcmt+aDHf2F9bBGCxLbvjegHCs3Wrr/b9UgtHtLCG1tvMTYFbLsA2VDfU449ae+oaWmtR2OoW/2eQMP3r8oCRxuzVTdnorhfXY5VvEDWsxngdt0cpdIpMvGGPHHOcjPWum8P+IfEEChrmwWC0tYSxeVcBjxwar6Hoeg2OtXV9q2px6iYUaSG2jQcE9CQeM9cfSo8al4r19YoLV7S22lVjYkqqr1Zj09aqXK1toEmpaWIBfDXL5brU9aNu8h6OCIo/QBRWppFxYzSyw6ePtixsFmmRdrTEe/YE9qvWPgnS4Lu4udSaWS0sbYzyCQbU3MflHucDp6kVhaN4ht7aS4uryOK2tGK+RsIGxRnA2jpUqSn8JLV17p0sUk0M5trezWFruI7ZlkDOo6HHoe2ac/hXTWtYY/9TbwybmJPUnvk1g6P4osmu5F0XzpLqQsArRA/LjqPQVBPdeIbqAwXl/cSo7NjccLjgDb78EfjSdOXoTyM1fEviOysU/svTQosoY3BfjLuVIB9gCeveuW0vxFpemaZEscUjSPJtdoz820dcVneJrS9s2iN1GkMM+UCgndx3rtPhz4PtrW0GpT31rO1xCCseP8AVgnpn19atQp0oamnuxibvg260fxJbPZafcXKEqyksuxkJ77qs6Jp2gaBcfYNYt7N5Ix5ryu7MzsTjJP5cVyOv6RpOg6vNcQ6pdoxTdFBbJgMxznLdMf0qbwGG1LWDeXEK3ggG4xSyAb2PTg9e/FYVIcyvF6GbirXWx3Wnt4UvvEsWs6ZqRePS7V1azXP3m4Ugn34rzX4j2Wpx6nNrl7KN07hgR8pXPCqB14A/Ku/h1DUori7vtQ0mOCKIhbe1t0A8xj0GR97+VcR8QrQQyS33iC8gaechra0ifMkZx0K9ABxznNGHXLOwqatI4K1WaXUjN5zNIx3Fs5PHvXSvJqmq3Ssl9PqCINryuNqA/3fyrP8Oz6VHJLDfWFxMWIyIn2Db15PWut0i88N6fa3F6mmXFjZsnltmcv5merbf6111b9jeT8iDxJpU1roUE3neZbAblRGG08gfzI4qhpttBqRFtc3i2kzYKFjt5+tYLfNJPfabcH7BExMUMjZIXtkVm3N1dXXnPKwdjliWbaR+FVCm7WuEYno9/pl3plrsv1lnhlVgGjbrx0yema5PXIvDdtoksdvBqNvKRlI5Jdyl/pVCy8Zarb6KNKmX7SivujZ3J2e2Kra/rkWq2dvG1j5M0RbL78gg9ulaQpyW5Uack9TIsra4vJxDbRlmPbtWtP4evEIESu83Hygcn6Vn2N5dWVyJrZwHA6EZzXsXgHRdTY2l3qgWVLmQBmgcOEU9Adv3fqfWnVqOCuVUm4q5R8BeFZriS2tZLxYG09xcXARchmY/cJ/vBQfzr0CGzhZ2t7WK4Qwt825CqDJ+9npk+oqxqmkyabq/wBqtLhLSxS1IntYxt82csNrYHX5eKyL27urjSVhjvTvaRnIY/eIHAI7d/avMqSdR3ONy5yHXb28+1jTYpt5Vc+apJAPpnvgHOarW/ii90t5P7PkknEqgqbjL5cD5iP7oOaydLZbjUfNu7qRDu+6X+QqRhsYrXjm8P2mlSXxuIprmJWCKxKsx/hUA9B70lHWxdkkanhnTk1ENrFzqNxdzfOZYGBZAeegPpmsvUk07Tbh9atbXyIEVjMp5DNkbVA7c8/lXJ317Pe6kk6ma1wm1IoSTtHXGB3rMtdUhaaW3upJIoGHzK3zEkEcn3qnQk3e4KD3Or0rXnmBXUzDLZM5KEAK0ZI4GR17CtKXw1e3C+VAqmF2EmWY5JPbjqMYqnpHh3Sb/R1T7XNHEZeD8uXP+z7VQ8Xx6vo1/aro14YVTbNHGpJJw2MtkkEe3TjpTjFOVkLS9kdlKzCwW0sNJlDBUWeSNGD/ACDDkEeuMe/Ncf4v8XzW8Jk0yO6sy52ySsVRplCgDK8nrzSa34h8VardwLJbvJAqgt5QKdR8xGOv41nXejQz2N15duzyyqByMvE2ec9wKqnSUXqOKs9TDtda8ReIEmtWv7sLJtR44YxmQkYC/KM8gUj295prrbXEM9tJDxsYFWX0BHXNdv4J8Vaf4Zh2/Y4459xw0cfG7GN1VmmsNX8TT6rc37y3DbcwS4ADZGDzWvtHzP3dDRu3Q5++8RapJbta2+6zlwGHmE4fjGeaTQ7i3L2v9vag0oMjF2jUsVOMjI7gYqX4hatZy3MVjYRi4lhZmnl2HCgfwj/Gsjwzp7atE+8yhkJ+YZ2rkfpxWsEuW9rAkuXVG74w8RXM1ybTR9WN7aKFO5YxGFZegAH865O6kvdkd1cOEJyF3dvauy03wJIkm9Slv8vJHzZBFR2ejSzo7NCJooGGflzk+wppxjsJSjHY5+x8WalbxRwQlJo41wYnJfcvUkkmuhufF0179m+0xrBYoVCREnaMHjJ7/wAs1zWt6bGupXc9tZywPFz5B+Q4x1xW94F0PUNZsFaSC1/s4kxuZZgrpg84+nvRKMWrlSUbXIdXh1a61O51CztZEtkzMXST5GQ8g8HA+grmdS0uaUtPCzSSN80ilufrXpl8mk2PhOQrqtha2WM+Vbyh2kIHQnqTx0ArirHW/D5QJ5c0UzHhnHA57mim3bRBCT6I5eG3u2lFrD+7kKEFSOCO/wD+uprLSygLX0pgUHAUHk//AFq0/EIis9ehn0+5hUmEMxVtynParGnXVoz+Zqq/vWYlJVQMuPQY6Vvd2Nrtor+EdBvL7xLGLKaythAfMSS8wI2x7H730r26BIrG0Oq69DYWZiRVLWQGCDwVJA5GcY968YhurrV7uGztbcJL5i7XU8rjvxXpuvQ6WLa7j1COMStEqyTRhlDEHPY4zkVxYlOTV2c9VXaualtZRxkZLyAMzR712g4Py5x1607RbH7Yl35rAXEbMjHupOTn6GqWheILzVreS1ltUhdANkqcb19en0p8l5eQao8ew28RVT5sfJJAxyP6V5ahPmaaOVxd7Fe6W70yxu/3cLyYASKTkE564B9qztGsG1S7juNSeBDu8zyNgWMEDA4P4flUwgmh1xI0vmvo7lxJO8x5UYGAB2HWuga8s47eSwvrVUiUBklVlyevOOoI6VulyKwbLQn/AHlgkIhSxnWFw3lIcbsHI4/wqfVGkuoJnbMSnaFzyVyoOPfrzXIXerWctulxpzNIYJl8zcCpVR3pb3X5L7RW0+dJYZgu8TRyYWTvnHY0eybdxcrKurSXFvemdZvsjrtVVR8b8dOO9XLu0W5mWeNi4J37WPX1U+hqh9g+02cF5MWe6tIioeT7gYnIcgdT0FWdK8QaWsoTV457K5HVoPnRz67TWlSDkvc6F2utC9qlnLBpsI+0rFbfMdpBLg9flA5NZ2mF54UnuoCHTCpcxuY3J7AgdRWxDqmn210L6z+1XdwgMjNOAAfVQP4Rj2rGufGtldXggsLVY5GDeQxAIRj0xnqRmsqcZONrCV2joXhEzKLiEMIvm3MMhW7n61z9/b6T4g1cQLdJGsACOeNpPPP15xmk1Tw/4gaCRhqEtzKELzgfKCPYCuZsYZrBZrua1eaBwN4zwSTgfTtV0oKzaY4Q6pm9bWY+339ixh81BhZ0wyhfUZyBXW/DbxDLpdzcwrcW2qSsN6DAWVyODk/lXJTSLoM5huNBW+ju0DxyJMcEY5Q7umPSud0uWabxHLNZxy6fBISQIyWMDDrzxjmrdJVIu+xdnK561r2u3nirUZW1S1FpbWsLBI2+ZU4ILH1OCa5GK703RLKTTprlppW2SPbmTbFuBPTPIXocVr6Rrcd9ocK6hfaf5aFml2cSXLZ4BH5E/SrNummzasINU0qBWJ2rK6q+ABwPyrCPuaNaGabWjMuye7Or2rNbGT7T8pSNRtX1YenGOPxrW8Vafp9xaGxupNqQOsswC7jgAgZ+tZvivXorHWraw0e3XyVfzN5+UtjOFK4HesSO/ur2e6uNZmzaInmSK5OWxzjjsPShU5SkpDUXe5K+ntqs8jaZp2yyt0+Q4wigZJz6mslrzUY70WF0GktW2uvmMeg6FT9Mj8a3NY1HVbay+w6YqCyvI8I6Ywp+vvxzWf4eWXV/N0W8jcXNookyQQwAIBCnHPWt1om57Giva7Keox6eshe3c2duuTvdgCG9AR9al8A+JPDVld3MFwCwuT+8uZFLEEdvxqXxN4ftodDdodMlVUI3yvPukjB5yUx3qbTPA+nW/hX7RKHEr2pnaUHBUkbhj8K0c6bhq9x3jy6kHiTxzDHfu/h+yVokyBcSLneOhGPSuJv9YvdRu4pb+GHynlBIiTDZ+vX8M10Hh7UtDuUb7VGQIhwGT5DWqun6FqdxaX2kXEEIWcebBIcYdeQR6ZrSMoUn8PzKVoO1jDTTvD95CYri+jhkT5kJ4yCPWp/h/wCDGury11gTo9sszfuymdygkZ/rXb2vgnTbrSZ4NStU33AZkaPrAT0x6471uWlnHo2kRWViJAyRKoKAckd8GsauJfI1DcidX3bRZR03wXZ2Bnkt7OMrcPuOQCIzjsD2rW8Na3qOjalNp83mGJFGJOojPY/Q/wBKpWWu39rceXfQ3JTYwGVA57EcVjy+MJZrlVuFit3hBVmQEFs9/wDPeuCVOpWXLLUySlLc35dQEbSXF5LLJLI+4j7xY47VhSahcX87yNMunnOFRxhv+BfpV2xZZN7yXJucjfG78tz9KwdS0y91PTbu4uLhFu7VUkjZAfmG7BXI70UqXK9WCSbN2CP7Pexm8aEEp+8lVvlxj5W/pRp91Lc6vi4+zmxztAwQ2MYA/Pn8K84vrq5mt1jl+1PFCm3cDwBnPTPFalpqV9ZtarPkxOg2rJHgsvqPWul0Jclrl+zOg8Y3EtvNBA0n+jREbI/6fhVfRr3S71zfLbMr25/fKy/MV+nfvzT71IdYhWK5l+eQPJFOo4VlxwfrmrthY2sdzIIGQyNEnmYBxxnBz+PT2qYuMY2e5Lska+j6hpMNk1xaELDM2T1yD7jtTPEV5aL4Mv5mkWMylo426HcT8uO/fNZUUSwSiGWNBak5jfb/AKs91Pqp/MVsCyguoi00KtDyYVX7oI4yPyrJ00pqXQlaO55nBDqWk6rA0qyRvMf3Lb/kkHYhuhNejzX1sGMrL+9zxgdaoxxy+beaXdWcT2KbWh8znc5GSw/u4PpVJo1mlFu7MFb5AWPHHTNbVaib2KnLmOj0Hwn4cvNPmv5IpJJLpiS7sd8LD7wB7+vP0otfD7hY0nNlJDaSDyyV+eNB/EMevpWvaK1j4dto1K+bKu5Q3c+v4Cuf1nTNWupoyusG2teNwAYMXz975R6dq5OdybUpEptvcsX/AIgjmt5LCzt5piJPLkZkKZQDJxmqEviS6WD7Pbr9mtgAUz6YwBmqGkXV47zGa4F/DETGtyqbQWx06AnipJIbObTPtD24WEu4JzhdwY4we2aFRjF8q2KcVsQeINahvLC2is7d31COYLNOp6I2eB+OCfSrlh4rgi0mXTZJHa7P+qkH8VUPB0MMWlfbdU2WjtI6ypMcBTnA/So/GNrDdWsF5ocK3UqzndKh28BeAG78n9K6Ixjzezt8x2V+U1Lx9lgsSIS8jKcg4PDDPPXpmi7iuFaBLqzdEdt+I8tk+vFYWmR3V9ZqZpZIJX+VmRuVPcg1NBcix1FJNT865itkMcYdsiX0ZsdatRcb26C5bm5d2NnfCW+W6YmJc/K20R46kDrVa80e/wDsa3d+0VmjEYZnAZgegz/Dmk03U/KW5ure280DKxuRhQOo479f0rX1DbrmlwQ6pNLMrHzGCHZsIBHpzXM5z5tdhepyVxpet6hrgtYdNe52xF0e25BBOcsfWult1uBEZr6zdZ4Qf3XQlu1W/AV21jqoSziuyLdvl80gb8HBAPocZ/Guw8Xvb6o73QRLZ1hbq3UY7+9be2V+VobZ4vq+gmLUI70Rss90zExQYIU9e/SsXU7YvLHdSvKttE5ZZJlIIPdQfrXQz6pNokgl1UjDxlYnwSobqB9ayPEWux+INGit4liP74NM8fVFHtXVTlNtJrTuaw5vkeieBPEWnTLBDeTIvmHy0ldgcN7n/PWqvizw7ZXd5rGoSSMscQEcSAhQzYwWA4//AFiuOitdP02yFrCsUyuBJHOF+b860LLXLG9h+x3nmWz253KVXcpJ6kc5HuOnpXPKg1JzgTbW8TDvNH1OCzWWESSJDIoMpcA5J4zmp9dj0OHTZreS8ee4YRs8m3biQHLKo9MZ5NaOv+KrTCxvcRxo0eBGo6n1NReDrLR9TtbkfY4ZAzKcNknvyCf6etdDclG8irtK7My30+xjubWSS3ZtPlwHBbcVbHDV6Dpdva2GlyKsiGNo90ZfLCQHkY9RzXOWWn2cJOi3lxLCiORDKcHGDwprU0uG80u5stOEYvLGAHDLg8N1AB5NcmJkpLRmcnzFJtFguceV5Xn7ckk9F6bcenFU7/Rkm22+VhkXjei/KfrjoRXWRWNqtxPLbRtGnIQnOcHoOenPbtVVV+2zMv2RoruLG8Y+8PXPeppYrmdri5ijbT3UNklvfmSbZwrkgsp4wc96W/tn1OKPyp9uVJkVDhmI4/T0PrWLc2erf2i9xC+9JpdiIxwOB1+nFXEs7yeFpbaOS2u0k2OjtgBh/Ep6EV0bPcdupdAxaj5NjRgKGQgDjvVeXw/rWpTPcRXxjG4qyyckH/DnP402GTVJoYbOWGyGSTcTgjDIAcjA4zn/APVVi4sftBSa2ufMjZR8wZh/I0SvF3E7xPQJ7K4mUtdQNAuMsAxzj6d65fXxZG1e4tLllVCBJGeC7dBnv68Vq6hrN3BA19qeoSpFuKqzrt3E+gHWszw1r+jrrMxvLAXcYUtvkUAbvUbuOBnk+tCry6I9KpinJ+6tB0NnN/ZwKws8jqNmTjFab6bFHolrYyRb2nIaQBM5xySfzqimpQNO91FfW8EZ3ARhwQo9Sx4LAegqW01+W61VdMsYYkuZFAWaYl2K8/w/nxVKTsc3PLYbNcXVhrMDRsWkjA2rj7vHU49jUmBcS3zXMk91PdMMK45wPuqo9PauQv8AUrh9Yu9PnmeZ1uGVpGGN3bH/ANapNW15tDs5Y9Qm8tzlY0U/vAMcKvcZ7+lL2bv5hK70Olt7K10l4Pt0trLfOzCGFTn7Op+8SR1PT6Y61saTodjYifWJbp2YRnMzvkY9F7knGK8G/tt7m4G6ZQCF6t8qKOg5rZuddurnTktkv55Y0BUeZMWU59BjAraeFlJ7lSptq1ze1bW7fV9ZupmaJYgoSI43EgdxWNbxWd5Zoguo7cXEuPmQFl5xk+1YybUK583B4+UEmtK105o1+0Qo2X6BnwQK6VTUVZG0NFY2l8K+HV8y2ja61C48tgkwb920oBO3GAce9ZWlWY1WyFvHBbQyRvgxkYJ9yT1rR0S31Cx1a3mjs53nEgkKxncr47bj07ZNT6Z4V8STar9sun+w5Jl2xuHxnnB/+vUrmT1ZUVJvYltPBsTlWuGACk7gBwy9sGtKy8J2qzZjEsiLyu0cfh6109lorOwuLy8nlLYJVDtGB0GRV+5W3s7B7iSSOGLIXYW5/OplNnSoaHO2ehWMaO2FgRQcMx79utW9G00RrLNaslwATvkVhtLn+Efhyeai1KWS+sHgs4nkhIDfaGG1VA7c85/l9a4vUtf1nSP9C0e7gKSqWlO3Plk8YHvUcjkc3K+a0tjotaha32XfiCFbSGc7FMRVzKT0VTnjjqa5F9O/tqWa3jzDZQucPJnoP0J/liqNr5l9cQtrV/NMsALh52O1O5wK6Wy8WeGLaNdMt8CCOLlnjyrksScj8avkcFoZzXLpFHQaZZ2mnaRax2xD26qF8z727cMZz+Nee/FiGG08QW8KsWMkIkYMRgn+9/nsBXUWPiG11SeRbGVDBAitsWLaozngDv0rGvWXVob23mktr65u1NvATHteNFbjjtg55FY01NTvLYwpxad2cxosMl+8ltpskrvJgzOq9gcYz+Nes+GlktdOWxvbK6ido/L89E3Jn1buP/11znhyLTPDMtvpckaee5CRTFfvHG5i3oOw9SK0Zp7qO9hudHt7eW3dHY3l0ThW7uw6/QDtTrPm0exM/fZg+MdYWPTH0G31KW6YM0k5dicuT0HsDXndzpt1M8Om4ZpvMCn+6CRnH5GvTtL0rw7p6DWNevlllupW8tmOEY8tuwOn0rH1fxRoWn3s9zpujrcR7iqzKNuCQSSpPTPrWlF20iioOztExhp95oMb3Fmu2OFAjyq21mJ6j3HSqq3mp6nNunknlwpRcngc54rR0m8v/FniK2026WSy0yPDskI2lvlyvJ65rtdS8L2sZDW8bfIDj5zuJxjB/SnVrKm0pbjlPlfvbnnl3a3E3lNI7TFuBvbPT09qv6StzpsgWETGWc4Kx89uvtXTCz8PWMKWkKxTXEZ2zzHJLSZ5Ueir0/Ount7Ox07S5tVnSGHeCRMRjanThj06dqh1k1sZyqdLHlOpx6heXzFpTGWTaVDcsM8nmo4dImN8j29y0U5dfLcybQo6EZq5o+oxa147unt0mmtZsqCq8pGv8WOw9frXVw+D7aPxQl1Jdkxxp9pKlxuibgJlewyc/hWkpqGhrzW0Zg+JPF+p2Jn0nT9UbemVdwm7Y3cAnoff61m6RY6XcSQXNzOz3gOXeZzl2/GtDx7JoVnFDb29u2xSWQKDmQ92LHr+NczFqMjWMkkMYt4VUhWflic+tXTiuTQErrQ2vFz/AGG5s/sPlBpTtklHKgZxyRW/NpsOqxytNq2ltEYzHGkR2+XwcLg+/euQtdWvNSsLfTWjihtYm3BYxyzf3iTU4+w/ZriaRzHco5WPI2qw9cnrSlFr1FytJF8/Dj+z9PNzf6xZ/aGTKQR5bLemf/rVR0fTYbiN59R8qG1hY4dlxkDjPNX5NZsQIjplhJMsMRXzp2wXYnJOPSq/iCSx1LwvbuxQTRBSCOMk8kfnmqi5Pcd5dTlNU+z3mtTHTYwluX2xA9wBjP49ang04qhWfy87uF65FS6fYq0qKuCc8DtXQWOlT3TSObfKRNhn/wDr1u3Y6Uijpmj2d4gSCBxMTgbRuJ5rtNL8OXWUs7O4udNkaLJb5lbjqcen6Vv+CJIbO3RbHRoln2nE0p+Zh9euMV00z3l1evNdyJb2kUW7y1TA/Fu/Suac2ROTTs0crqOqanHpi6Xa3UM08qFJrpcs4UDls9dx6Vnam0draKkMkiRbApbDY6cAHqe/NdNB4cfT9UudSiZPsEyrgMOUbPb2Oaq69aSTQG3hWVhKRsKLnB6k+3Qc+9cl0mc1SPK7WODu7q2XT/kd4p4/vrImCQe9aGmRw6pA0du8Vv8AZ40ZhIQWcdyT/T3rp9H8K27QTPq0SS3NzI6qznLL2zj1zVS407SdOj02NVihkmLJITjdJk43HPpgmnKoraC51sjDtbDV71c2GIrZ7gxPMuA20HBPqeao6PollbeLZrfVB9oiiLbUU4JPYnt+Fem+HrS2s7P7HeNFZkJ5iFnA3cfMcdRzz+NeW+NLyz0+8lvLPDzXBzGdu5XAPU59aqEnPRdQjJydjt20+00W2kmkdxbQKWiiZwMt1Cj61xNz4gvrsz39xaq0jApGoOVjQE4A+hNc5rWtT3ESTXDSNhi2zOByOw6CpJdZvJPD8Nm0UVvCW3NIF/eHByBn0rSnRa1LVO250uva/cDQY4BpUiXDIF+0A8AdcketcpYW99DcSSWpuJTcMN5QkfL1yfXmt+BvEmu6FKGmjNnbjfjYNz7RnAI68VQvo77SxBc3P2nT0ljYwsw/1uO2O1aRVtAj2Rf0fR5Jkdrizmnkzyg/g5456DPWtmfTtN0uC7jhuVt9VSPzQ1yuN4IyMZ79q5bw9431g6dcaTHDG+8lhcEHzEJPXP6V197L4TfTha69qN9qV1cKryPFGdy9OnsOn51LjJP3iZKSepzkGt6bHHLfWen+a5+WSRslc46A+lV7SPVNNsV1OwvxBJKwjaPaNrcZHB64rodf1zRsW+laTY3FzpgQm4hjg8rYo+7jPJOa5jVr3w9qumvdW9zqVtexEmK3kAMe70BHStIR8ikm+hLY+NvGdjO1j9qW6U5P72IMVz3BPao5b7xB9it5LicWwRmUSo2HfPPNXbLSxp+mRalqWpyrFJt+YAEqG9Pb/CoPEl3otrpSS2OpLqN4ZABHglQvfPp9KrS9khpJvRGZpN3cXesy3N5qcs0CNtLMcs1XdV1yxsNPBsLxry5lyDhtqrn+IqOpriolZ5TtyCSSdvFSLbkcYGR2PWtORXNfZpsjClgfmzk5q3b26713AYzzmprWzJRf3TKepY1dhsZA4AG4FTj2qmaFSO0VrgtDgKOoYdq7rwpo/h6ymeXXbGe7bCmGNBlRkdTyKytM0eZmB8pmwAemciu20m38ue2tZET5mAZEXPTrz+I6+lY1JaDcLrU0tHsrXULK41W10u201GykCoo3ADqWqxpOj6bdM10Ukazu/wB88LnI3jPJ/XIroIRYWtsbeUhI2L7TkBduOc/nUMFxpqRyx2fPkg48sYQEnp715lSdzy5TbbsNtoreOEJbxxpbKP3YUYCj0FZWr3bwwy6lA8UyRsqMvZs9Bnsfem67aXQR/sQIM3GN2AD2I9OCazf3an7FI2/ywqk8gkgdRSiupml1Ld/pTX2jC7sII4L1Iy8iynLbR2HvwKZCsF7oD31xtwYliiJ6h24x+HNa9jHHDZp9n2ySnOxXb7/P3c1geIJdSulaC3tdvlOWMCxbEh4yW/U81Li5D3Me603XbKDda6Y1ykrKn+jkMFQ/eyOucetS61b21nYk6gxhhwpRwuTkEArj1xWtokuq29o0eXgkcblA5+c8ZrmPE1n4khdpNSilvYcn5g+4Dk847da6YmkbSepYudYg1FoYbGVo7ZIsR2/dmPQse54B/DFdDZeDtPn0z+0tTM3mQoZvkP8AdGen4V5+bO9tIUuIbYjLjYAc4Fdjd+KtS1HRTo0Vh9llmUR3MoboD1IHvU1IS05GVNbco5RZ32nOdNmCLKmS7o3yqe/TrWbpUXgmzkSK5drq5jUKWmiKhD6/pXVy3VlaeG7lbcAzWSL8iDqvAx9Tzx61zOraDDdxHU5FEC5AYnsT2/8ArVhCai3F6IzjLo9jpb/xBZ2unSTW1/byh42jEcbAlsjGPauD0oXcEC7pX8iN990PvFRzgN6A16p8CJ/DU6X/AIZvtPs57hW84iRA29DxkE+hHb1rnfjhpP8Awi19e2Om25eDUIo2DRrl/LJIwx9iCPypwlyz5EjSKtoYviXXoLnSY4oYXRjLuRiuSzY7Y4rmLS7urKynh+z3X2ubexDxlAzE8kE13zw6fDoltcSxpDDEIynH3TgcVS8Y6jb29pbmO6i8tnKBtmQHxxnPbGa6I2iuWKFF9LHHaFYmTTU1ViSyny1hUfMX5yc9u1WrXWNQ0bWI31BftTsMoM9Q2c/jTtG8QbZDG1vC8J53QLgnGc4HucVU1O4XxJcxmSCSC3gyFiHVie/1rXl5rqS0NXvqjqdVv7HWri3gs45GeSIMzquGiO7ufbBrW1fQ1u7ePTZpgtzOp28hVYY7/lmsTQdPs7GaG8a8e2VRjyJmBBOORn0qzqN6lzdnXZoLhrCAAwyKQwCjocDtmuRxaklHZGTWuhreJtIsdH8H2Fpb2sjypeRxkoxdihPOB7DtVbQ7i6k16+tLdSltbmMws6YdcgBgM84JGaqaB4/hNyzXCSXNqp+WMoA4HYit4eIIbqZtQ8yKC3EG1Iyh3Ft2ck+wzxSdOSupIlqSVmi/ZxG41K7t7m3D2864kkbhR8uMD1rF+IMo0/w7aadZMk4ciHY+VBRVxyR+HFZ2u+LprdUMMn2y0jO6VwnlnHoO9V9e1S91INcj7L9lEQK27x55xnOfWlToyUk+gRi002cCv2mWc25hXylcrsVcAe9aXh+1bS7+W8mMWd6iOIuFVlzyT710fhzwv9tRNZmlmhaQljGIwgI+npWXrOh3mnau0koW7jlbFqCuceoPvXc6kZXidPMn7p6LbXs81iLjS3jkU/MqT/yJHIx0qvdXdxcATf6ll+ZVHb2rkvC2qX2n3ohvEjtoJ2ITzcgs30rrLWWx1qArH5kb5/eKCOoPOK46lJxRzThys53Xr7U9a1GK3G61syvAjJ+c98mq+oeHLhNSimmjaLOAytnkdzXX2egwQXm5Xd4mB4fGR6YrQv2WLSZUut0jwKFDtwWDDAP9D71Ea3LZRQc9tEZvh2zU20hyFVThT6DFZVpPdRuYdQVYPmYYLccHrn0qf7VdNpRtNMmjklLF2iK/OAOTisC9s9Wu72G2ADzsgfa/VM92NPlTb1FGNzrNC0/T5FuDMYCsija7YKnBIx+WB+AqfxJ4ZtNQ0q3iuBMv2biGWIgGJT6eorE0nS2jV7eTUGttRi4ezfBjcHkEHPPWpNB3Qy3CxrKoZyZ4yfu+gHtXPLmUuaL2G01qmUtN0a+j19dMuruS4sDbmVZmUDJH8JxWlNp2oWt79otovOiC8gP39Md+K0HkRVUplkyQRjkZFU7zVm0aWK3nuN0My+YiKuSRnsfSrblP3rEuTbEm1n7Hp7XMcMc8MhCywSDkn0HocVv6VHEbSKO1V1XGfLf7y55/rXNv4lhjmYTwIrr0HLKV+nr71WOvNMkN9a/unGCyrnGQev8An0quV8uwWOigV2v7hXKkK21CRyOOapXRkT7XBNpSbxlonByrj1HfPtWb/bFukcVvJFIPNlYyknO0Mc5/WulmeBtJW8mYtDGwLPGMnbnt70OPcVrFLwloF94sha4jvpYYYAVEoySpOflXPA7mpvFfg+bRoUng8QtdNJiKaKZiWGe4I4B/KtnT/HGi6DogsLXQ7uKHezKFcfOWOSefrWLqWpQ61J9ohXYVJJgVsheO/vXPeantoabbDtE0+OHTU08yQTRb2MsgkAZcqACR3NYXiFb2Ix6XHapcwQONr/Z/l25yc++CTmulsbP/AEIzeSRk5YepqpqMsNvFJd3cuAnbv9B71vF2d9xKRl/Y21crLdNDLbxsyrEsQDFOdoJ/vDjn2rSghmTEaqFRAB83YVktrm29MVsm62PEW4FSSe+ap+Ib7UYrRLOa/jiaYZkZIyQq+jY5x71cU27Cs27Gvqtmtpb3DaYivIzbpCWyMtydoH4cU7wrZ2V5bS6jdTSSoEOY0AADDqTkcflXE6l4c1XTdLk1S1EUiBQwlt2woPY7TyK1vCXiCe/sJ7iFhbX0LBWk24imfHO4DsfWrdN8t4stxstGd+sUS6b5lwsZQjO3GQB2x+lY19qelxGW3aQW8qJlSTwQRn8DUF3epNbCTVdStrRIUUxwRN0IXv3PNYk9xpN5bRXLKmVOcq/J/vZ745rn9k95CjG+5v8Ah3W4tSCYmdbiEHaGYbSTx94cj9awPGXiO/0K08wacsBeUKvnXRldickkAcYqVNc0HTmjVCsc0mSrwRAlB6n1+lWdTk8I32nrLq8jagYxujlVGWZST6dK3pxSkpOOg4xs9VoYulyx+ONBOn3skcN2siuZCuFKg9V7A9Rirg8E6Losv2yG/wBpK7CJWGM9eMDr7VH4OvNM0sS3qrLHbIGe5jRchj/CQp79OPWuc8a+MJ9SkNvJpBtLUS+ZFLIhWU4+7z249K1Sqznyw0iapSbtHY6fTdBtLtHa1aMBSSwQ/eP07VF4i8MAWqX2jiTeqHzo+SQQOo9jWP4G1yaDUFjj0t7iZk3lvtDDKnvzwRXodlN9piZ2jEKSyBVAbcUOMH8DUVZTpvczd4s87vfCbPFHPfqnmsNvkh/nB/AY/WtvQ5hpMb2k9u9vEG/dZTGTjnnvnj9a7O306wF/9nunWSaIZBB+UZHesC/sp5tQRW8gp5hZxvyF7D+ZqYV3Ne8Dm2tS5pd7p13EIbi12tnKsy53e/FMtlvdEZ4YUXUYGk3Ro0u4hfSrctsJNKaG0V7eW35XacFXx1B9/Wqd3dazo9sJPs0d055mcqTj1/KsZRUtDNGmNRt7m5aQWrW0whP7nGQ7djVNNZjjuJTNB5FyEBEfXdj/APXSa39oe3hvLOQgoVIwBwG/i5+tZ/ia6tlsdOuJ2V7ogq7KRj8R1BrnjQhfYSNOy0yO5mbWCzJFCT5MYbcFBHzfX/8AXVDWLoSIEtZmDlWQcY6iqumfbBPGsEzLE65VWPDDGSCKsvaNCzsQJJNwK7lwwGegrojB892NbmRa+G9Pt7ErtETsuBIXIJJ7g1l6TffY7Zrc3upxskjBlFuGXOecH0rtL21ge9shcQyzEOSHXgJ9frVTVvCs39oSG0ZBCwVl3An7yg/1x+FdSqLaTKU+5zuua9e63cLdXzSOkRLJFGMKg9hVT+2beRFuplzEV2rCfmz7semK7bVo7SGyuWhiTyfL8lNqY3ueMD1rkbjTjDrNv4dkt0ZphGZWjyQsY52k/wAIzjJrSlOM1ojohZkGkQXGrukUc6PAjguTHsQEnkf/AFq9Q0+fQ9BuBbNeRHxHqqoSijLW8eOEz/CTnJz/AE55iVJpLpLWxKLBbOFt4UXCKMgFgvf3J7UXdlp76hJfNeg3ZBDSKQcE9T+NTUjzPXYrmidHqMI0bxLBcXiQXp2AQmBhtyRzzjJIrnfiJdaPqtz9jtWhmKtuu2QZ5xwgPbHciuZvrJzcv9o1BFTBBlZ/uj0A6k+w/GoPDUFumqiOSYrbR5aV8ZO3t07mrhT+1cahrcn1Lw7ZXf2dbGGGE+WC8YBx9Sf8mrdpoCmURzbpNoxsQY2+mK0Ypo7zUzJZ25hs12oA/Vvc+/8A9au98P6W8kOJLNdrE5yCAo7cDk1upNI66cE0rnCy6DbxKHjV4yCCQzZ/lVyx0CWfYskSfOPl3HbhevTqTXa/2XdQy7plit7PJVZJ2Csc9Bj1q9p+kwwxysrPc3IVVhkHEfPLE+uMDjpUuehsqaMzQ9BeCHyYjxtJZiSSc9eP6Ct1rdovn8qPyxj5FXnp3HakktzBIbmKXy3wBnGcL1OPSqP2uSaTdudYwcsxPzMc9MVm3c0SSFvbTU7q6X7PIsFuDghsKXPt3Az7U+906z3Rx3ipPcQxAkBSyliQScd+nTgVLG9xMciGVFXq5fHParcYkZdxgYls89CfcmkDMTUEddPWNlgRXJzGvBO5s8kVyEukNJI6xWEUcnKhwCWJ9cH2716Feohcosa44AbsD3PvVGxtYrSORQTK27J3Ngux9/T2FNOxNrnm8nhm4k3lo2Yl9oHqOmT6fjVzTfh7bM5mWCRokAMjMQEXH94kfpXfao+peVDFpNjbBvvSSyOAu7sADk//AFqztY0fVrzTGt7vXpvLdwzxwjYB6+9WpslwRwdtpkxvZoNL00acgIXzsqS69zxyK1dD8LyW+oSajNqsR2JsVBGAqk9yc8nrW3aaOPsb/YzGVQFkBkG5+OF5/En8K5rxlfXTQRaDaWbyFnBlMTZLSD+HjtUtt6I4qlGV9CxLY6fY6lvt2fUbxyTLJIwKxN2bpgHnge1S/wBj6tq2pXTXcjtpgVFjVipMhxyMjnA965qLQ/FUcge1tXtW2lmG8cDpyM9TnAzU0WpeJNMklS5v5C8Sr8rD5WLHjtzik6d+pDoTS0ZyXjy0urTxGbK8tzG0mPs1vG4YqnQZweM4yfrU39jfZ7SBJI7m4LsFit4U3MXIOB9KdeSwPqBv9QuC1wx5lfJZj0reg1G28P2UdnA0+qapc4aOF/laANnH0JHY9vrXRrZJCcWrJGp4Z8I6xFa6fDcLsmjdZJmyvyhT8sagc8Z5JrY8bXUujwlIYbhrqUbGCZIQMDy35VZ8P675rW73lytuPLWQqWAZye351naz48l0u9a+v7Qut2MLEjgPhMgZ+vrXHKDnLVXOd80pbHEWV5HZTIpt4TGQQxcncD2wO9c74k8QXmozzQ38bSELiNfNIROOML2qZpL7xF4hupVSO3eeZplVT90GrmreHJNKMN7cWjX0Kt80e4qGbtu74zXXFRi9dzoXKnqdL8JJNB0vw615LbvFd7WNxcMMiQDkIOf84qO/1qeHVWu9LiS4uL6UGYzkHYg7kD8QBWP4huJ4GSXVLf7MvSKKMYXPBxjsRWXY3Aunka1OJQQ5x3A6VjTo+85vqEo80uYl8X3NxP5ryqWJ+YnHFczaRNdxuqxgqvdumTXRa54o+3adPZtpaLcvlWlVvlHPJAFc/a280rIqq4LEA7OpHfgV1xTsVCLSLtjYTLGfNkLxKeBGDjPvXRaHDps0X2G6kLGbKJA4PJPpkYH1pPsc0kcUVrHJFDu+VmQjdjsB3p39h3guFaU+Xs+ZmCkkDtx70nqNQbNS+0uz0UpHqEhEjJvRIo8jb0x161h39nJq1/8AaYrUKgCqsef4RwCR610UuhajqOowQ3AkCY3M5YnC/X8a7bTNHtraGKOxt15ODIy5zioTUTSnRa3OI0PwcbgHzlkt2IypUcY967PS9EhW2S2EMg+Y5TPBbpzx7d615QLNUUKxcOFUnGWJz/T+ddBFNDJZNblTDMy5RwAGBz+v/wBes5TZ0xijAg00xFcqYXQdRwFHetC5ubWzthFf34lQyABQv8Q/hP8AntVmGBns/KDSSfu9rseTz/Wuf1Tw7FfTK15cyJLEThuwz3x61g/e6nPiIpe8zGhvb6Zbm6kVhHLIcBXyCd3p0/SqtzfahLYmPSZpnmaR/MaL74VQMjP49RW5qUNjplpFDb3EZjdhGuSNzNjk1n6XJcafp1xqBSJPN3xxQQnLMqt1ZvUnt6CnLRabnMrNc0tjK0+xvr/RLO4W88u3iJbylJLuNxJLZ65OeDWT4v1W6vNWsmvobYWoj2wIFwAMHn160njLX7Y2gs9HkZvk23LICuT/AHFz+Oa5Ca4upGBcvIUTABOdv+zV04N6yFGPNqdRdX41BI7NZoxL/EEY8ZPfNYPjGwZrqxgVlKQJt38jcB3Fdb4X0rTkcRXF1FdX84ySpHyADOPYVieJ7ixj1O9tXAknjUrJIWzgdsd/QUR0noRF2loXNG8PyTQ27XdrbTIfnDHO9Bzt46HrUXivwvHNqcU00qpCltuMacFjk/0ArpvCepaBbQafax645j3KhDL8w7kZPSqXxK8QSR30Oj2S28lnJD+9uVIyMdBkenBOKiPtPaaCTnKRt/D7SG03w1Fa3MMKTMXeKJ5h86k5GTzj736VxnjfS9X8R+KXivJIYlt49qxodyxDPqOpJri7eaPylinluriNWyXjyuPqx5xW9N4itLIRPZzLKk6qk25jvUDvmunkad0V7NxldGfp+na3ot7cNZQrc26OYZ9sZZDg9DXQSX8kYSOaxEjIOViJGD1x34+lXPDni/8AssOtvbRHTQ+d8p+Y5GSBjqc5pt5451Vo2l0zQ7WxeSRjJIsJZmBPHXpUtzb2HLmb1Rl2Xnww3Mk4i86Q5i8yQIBlR19s1j2HgrxDcoz2/wBm2OS25p1Vee4Jrb1LUrhtP+y6lp0LSyNuSXGCPXiqWoLLqHli4woRAnBPPoa1Tki4pmTr2gazoLQ2+pN8j5MZjmEiGqJ0+bepVQQw7djXWJo8lwscRVpmA/jb+Wa19O8JzSH94mz0ye/8qrnstTojFnI2WmTuix+WoJP8IHJrotH8EXN5D+7hlZwTn5fmz+Ndd4e8N3FnMbhPL3k5w6g8A/y/xrpXQLcx/Zo0Uv1SME898Z7VnKq+hpGn3OJk+HGorEkcMzPKCBIrrtVDgcbu/WpbHwRJFceXNI7siuOAMMw6YOa9W0zUL2K2Z20yN4i3SYgA9u9QSRwvOkkf2KzDNgxqzsoGeTnBrP2ki1TRz3gLwy11JJZ3EywM0Y2S7Pkk55GM+lVvEGktoWpXNjdWTOFYBZlOA65+8Paui1m7vLUz3Flc6W6pHuYROY2XjlhkAVyF9rmq6ve263Nw13HEpxIVB2pnlvpnAHua56kpXOXFNx0TGA6bHLNE1yZIZQqBN5+V8envxzTrtZ7GzElip2wbi0YGfMB7U7WNPl16TzbS3SLywFd1TaGPoMVUu9Qitov7Ju7om5aXdvUEZUenv2rncXzXPMvdj38RQq0LzWs6QPGr+S6j924PXrnpn86ItQ0WbTZpbkssw/1bHG4c5zgHp161R1vTf7QaOSGTccEjLevasxtBRdXje4h8uxtYy8rZ4kxzg+tbRgpK5XLFnU+K9SsrHwj52+NTLEv2ZSRuYkZyPfvxWd4e1bVNUsooNQlkJCgvg7fMB4+Yd+hrnrSO+1bxO+qW8wSOLCEPhti4x8qntxmt/wAJW95H4lvILyY3DzxrJFIePlU4K49Ruq+RRiwcUlYr+JtV+1kaLCdl15u3EIOYuMhi35dPWsO6v7uG9k0u9vtQgiAAS4kZj5gzyT7f0qXxVrUGgau0n2fzppn/AH8o6HA4X8v51O2r6R4gis3lk+zjkyxKfvAdBzVrRXtoUotJaaEmmatpmqXrWocs9sPkCLw46buf881s+DYxqV9qNvb6TfMlsCXuwgY8HG0qOcenrVJV04NJeQW+JbZPlkij+UjrtJ79K6bwN4luE1S7votGEVmijdcK4UyjHQ544rGprF6EOwy0sdLs7WYTyFY3bezlTukfOcf59Kr6jNpWrrbWUl5b28Ktu+zTOFLN2PfPGa57xpqMmueMpntzs0yP5Ui4Kknlicdec1xE1lJNqNxKLGeC3d/3UjIQh57VNPC3fNJ6lRp66s9dgtLTSZhd6bqEVrdr8wmjZcn2IPGPamLfzahqQ1DxJqgmKxqFBUKu0dOnQd68u0y4vLO5eN7USrnAz0Pv9KzNdvrt9QdZZZXCnPXgAcAD2q5YRz05i1Sb0uej+LNUe/1mKzt72zjscrtAdcEnu349qZ/oyxj7ZdQGNTuMkhG0e9cMdNRtl3C2HdVO08gnHJq5JMZLGZXZYVkG3DL0PfrWqo8sVGLK5FaxkLbxXXiC8axv4yN5aIgld2eu2qk8mo2GpK8V04mgfKuD0P8AWtbQ7LT4bWV7jLRICTJjPPp7Gn6ZbxXd3YW+rGO3TJVCOPMPbJ+tdPNY05tTatLdda8OTTYjjvHJ3gHHzjoQD0B/xqgTqdrpr6Ot+ZrbeBJEvIB6kA+lHjPTbmFGS1jjCnADLJyQPasnwxqE+mSTM+yVnAykuchhWcVpdERjdXRdums7YKlqrtIchgOx9PrVm1k1OztPJndtrDkbd2Biup03w/a31wl/HIfNuI/MCH1bByK19W020tLa4ujab4beDa7uQMnrgZP0qJVFtYn2iehwWlWety6iyW1mbu0IG5gMLg+9ddptpJazPbeXDdbnD7GYN5Q9OPf1qjoFnaXyQQQ64IJpm4hR/mPHTA5FT+Mp9P8ADNqttHBJFdToRC6AqD6ktWUnKUuUTfM7FXxBrF9dXk+k3DhIVONkBwWXjI/IjitXwtDatqUthaySfaE/jmJfYnHA+vSvLtYmdpVkIcsARvDEnnrzXR/De3vo9Zt9QF5DHHtKuJJMsy9MFRz6H8K0q0UqbNJU0oGv43imHim003y5DIRvYfwZPRh27Guv0WC3j0/cptzPEAC8T859/wDPatq6i0x4zeXxtnIQxyO3OFI7d+a5HwxYBdRuLLRH862WQuoYdUJ5UknqPWuX2inTttYx5ueKNGzaSCRLy6ubeFJW53nHXp+dWPEt1BeOkcDb4EUtKcZD45IHp0rJ1S60v7SNP1KNre63bVWQHG7sMjp1qLRoxpmuQH+0rZ7bzQZIPMDMR6Y/HpWHsXZyW4lE6A3nh3TZIdUWRBK0f7lQOTkc/wCTWWrpd6murQTlJZMpLG653jsBWx4k8F2epXtjqFpMIbbJWcIPvKRkED17flWBr8lv4f1C1trgyfZQwxIq7igz8pP8vwrloSjP4XeTJS7DHWRNek1PVGhaF5VEbjOYscAH6jv0zWlcyWUdxPcwywC4WIqAGG5uMgD1NI4tmMn2V/OgPUkcnvXMz6XFLOL2GYs6sSyyAA/nXdGDkrse5vaRqsN6NrYVt2303D6dj7VneINK+3a5awSSPGEQk4PGAfT8QKq31pIoN5b/ACq+HKdw3c1paZNLfzR394rIIIDF5rA7Tg569M1pGy0Fs7oy/EcNvazxyIAI0XBJPQ0WwhlhFmssbSGMybo23ADrzVHWElv726uN+EiXOMggpSeGlksry7muI7a0a3IjMfVpUPp7Y9K05Vy3L5fduWLMWsWqRLe7hEzDcVOVYDk4PY4zXR6z4gtbOCG30GC3mt94eRZVOWbt1rK1eyj+ySXlhHvjdcgYzj2p2meHLhQt1duI0MYDjsSP4gazaQm0yfVPExupyqaaJWCjcMDrjkj2rR8N3EbedLeiKCZI8qgPVe+feuO1LQ79N11G7PAzktKD84AP936elWNHSbULOZJvlt1jMYVuo46n370p0I2uhuKsdpq+vRRaUf7Ofz5SQBsUkJ6kjuPpXK37R3C776GGTAyJN78H6E4FY+iWUtmytLLIqsv3UkPU9sVt39rHaWLDUJWNvMdieqH1pqKp6CSUStp12Lq0UeRF5yjAJPUdiPQitiz0tLi2Ml9DF5pYbDnnHofb2rMisol1CE2DIyPtXfj7yev1ro1tEcoqRbyvPByV49Kxq1OWWhM3bYiuoo7u0ms13Rwn5ZIskA46g+oqlHoM1gJLnTngjR2DlJDiPZjkH+eau293Fc3isXC+UQJueiHjJ+hq7NDZXUEtj54No0IT5W/vcH8s5pupyIE2jIto9HvdGfVb60VMceZlnAUE8jGM1hLF4Ya7kGmRzs9z8u9lYAD+7g42jI613Xi2Aab4QlhtkRISogXjIUf5FeUpe351BCtvFE6N5jbfmyB6ZrbDS9rFyTNYJvUt39m1nfeRc280cjZKsRwfpXR6fo8N5ZRW86yqH/5ag8D/ABqazvofEFogkt9hhkHL8D25rtZre30+JPtDxiGAfvGHKrx1orVnHSxM6j2OUi8Jx6TdifTryeRSRujkYbTj06Y/GsPx5eedaCzu9KlTed26YDGR6etbfjXWEubf7JYIxjlU4cNt3j0HfvXnra3e2uv2dxqNuZorV/mhYknGP9rvWuG5prmZrSTerOi8G6PqtjqVvPdWxjs2QyRuQDkHGVGOmRzz6Vv3+pagBe3RjP2K3OyEGPDufUd+vAq/pHiPS9QtJZ9JlW4aJBvVsjbnpn8qsglrOK4VfNEnRRz1NZVLuV5Iyk3zXaMK5ibULmHWlhYedEJhCCRlmGSP8+layXF+IobVLCIxt/rJM7pB39KreKYrnT7Sa6jvlhiDeYIgPmx3C1H4b1cXVsLqLN15YyMEBn9vTNZcul7Et6E41SGSY+TO0V0MKyP8vI7VTh1600e+bT5LiQ2+7Kh8sEDc7cn0JOD74qfVrnQ/tgv4bUtLIFZjs5BHZhniq2lRWOqPcXFxaW4laTcFAOQv8Oc9+P1FSopocbG3dvpmo6PdQ28xRvKLKV4IKjIK+3SqD6KLi3S9vI08x7dVCqOWA7nsMipJLWFEDJbXMEn8LquVB7f5xVq61qa0vokvbWOK3WNfKMbZZ+OWA7DPal8K0JafQzbK0X7bHGEKxJwVD4ZcdMVIl01rdyWcplaSOMywTtg7gScD+lXb2/0y7SOSxjWS4ZzhSNjDHU+hH9am1KZLUw3s1jG8UcfziTA53cKPck/kDRGUt7CVzJs7i8tblX8y7vWbqHwVjGOT26VLNrN2xUNLENqhRtxyB061t2VzpyC/mtrUra30SlApyO4P0z6e1cRfaK0dwVjul2dVDLyAeRUJ+0b5lYZsRWZu0W6u7uKCGMloZpJtoGe+B/hTbvVbSSOW00vzJ5JWO69ChTnpkA8nHOM+vStfVPAGn2Wnqsd3M5UfIWH3RWZoHh+O51kacLhkBUHftzgZx0r0oQh0Z6saCRlaPe6ZZtcx3Ul3JdlMCRm3L+PeqdzpOs6i6zabbl/MbcZQuF/M/wA69FPhjSrbUJLZ4jN5YGWOAWJ7nit6O1hhiht4V8qMjJCcd6rmS2NY0Fc8ai8Ga7NexobQzbeZWX+XPeujsvBtrG5bUpp7GBGGYUPmSTN2HA4Gf8iu98kG6CmSVhjhXclc564GKvWOl20jAkHcMsWyeSaHVK9jFM4dbXQtLmt4xZyMGy24n5UA7kZ5NbUXiJY7hBax/u2I2szklz24A6fSujvdA02e+iWe3ik2oM5Qcj0q3HpOno5ZLWJSpwvHAAHQCk5JmqicBJLcX9wlxqFwZQG3LvfakYzxgde31rctbfVY7iCGLUkeMZcQjOxRyRk9SfXPrWtfaTp/nqfsseT1OM/zpdRVbOzdrZRGVOSQOTxnGaXMGxSVr2K4X7XcW8e3hiy48z3HPH61aC23DJB9oWNd2dmFJ9eaoaTGbi5F1MVeUc7mQE9O2elbdwwaH5lByQMVJRWht2MJYMY3boCcgfpUSRTxt5t1KJGxtATIUDPvVfUNWa1iiZLdGLttO4njlv8A4moBc3EgTdIAJXIwFHGBmmBZs7eSW4eytoykYcSYOMtx0BPJ55q+ukNP8s6+UW+XcTt2Ae49aq6JO3zXGFVhlRtz+ZyTnvWl8slobdgfLjO4ANgkseeaGCRV8yKEfuf3ihj/AKteTVC4O6QLuMagbpDgnb6D3NdZaWkQVm2qH5wQoGB6AVkPYr9pngWR9uMKW5IJxznv1qFIDBS0baWEalefLIAHtmqy2cMly5SBc8kOy5A9x74711lxDEhhhkjEnUZ6A4BPT8K5vX7g2+oweSgAMhjIJzwR/wDWq0TYz49O3TS2sSyvbr+8kLSEDO7gEjGe/wCQrO1+yicwPHZxyu4JJ2gMG9B6nHf0rdnYSq/mKCEXzcDgE/NjP5frWdNNBC8sH2VXMAzvLct6/TpVBI5m/wDD1ssokktnkujtMEESZwM8u3b2A9jUsfhbT9Nu/tUkKJPKNxOdxJOCCSD168deK6DVdWlhi8xIx50gMbyE5J9/bg4x7Cs+9SaS6srx7qcxwkKYARscYAw2c54p3ZHKjmNc1JLidrHQbHfdyDYbuSHCwr3xnqa43WtK1L7clxdEu+MAPzkV61PLJqCmDyLC2VFOWgttjEdMZBwPyqA6HHq93a6bcTsu/eWlVfmwoJAH5VUJqKMfYKKOX8NafpFvaJdXl/bxsi7iDIAVPf8AKtXU/Elnb6A+o6Oq3qJci3XzU+Vn6llz1xxz+NJF4DsdT0hD9oMTicqzmPcWG0nnke386q65pcdr/ZHhuCQrAs5cvjliTk8fjSfK5bnLKilJMwdYkuPEjxNqDM0iLgIFAVB3GB1Jx1qSx8H3LIk2meYm/wCUSEbTzxnFei6Zp1lYFVt7dA/VpG5ZifWtnw9ZwS3DFlIXzQzhGIL4VmAz2GVqnO2x2RpI8vg+Gc0cTGY7pfM2oqr8p7nP6fnWzp/hnTNHZIZVkurxuURVOAe/PYAYr0vyRcT5jJjQRbtp+Y8Z4zVC+uDb2N1crGhaFflBHcj/AA4pOpJ9TRUkZtjpK3Fwx8tQipgKAck/XsKtDSLmFo1a1HlDmQlc4yf/ANVS3t01rp83lKBH5IZwDy2T0z2Falk01w9vBJMfJCAhMey9T3PNQ5FpHPrpJF3E5kMMBO1srks7ZxznAAx/KtTFrazLaeftlKjajDnHTOPqa23tfJjaRnEm0sUUrgD0rOjsI5JFuGOXVdzE8lifep5rg0Vby0hWBZJJX3R8hshct0B4qzaTWqRbiDJt+RPLXJz3yf0q4mnwmJMZ3lgQzc4rOk/d3Ucf3sBsE/lSvcRZuruMW+9LoQhX+eIqC3PQcdKxtbdby0aGGUxtkZdjjcO9bBtY/ORpAHBXzCAMZNZh0yzlbzDGcsACCc+9C0FLU811HRNPjwXuw7K5O5QSSfxrclurLQ/DUH2a3jnQSMXBf5sN/npXTyeHbCOXcU35dQd3PU/Ws/XvB+nRiLy3dRLISc84HoPyq3JOyZzTpKZ45rl4L7VZbhbUwArtjjHQHpu96z1kmtrtlt1Y3Ea/e25APYf1r3ux8K6PFiZrWOQk/KCMY4/+vUH/AAjelw2ZtUto1SQiSQquCxzxk9ar2y7DVE8VhvdTtIpZwvk3UuNjocFc9fxrGn06WSYMjM0zncxbqWNe4694d07y8JCisHyW29eK5zX9Dht/JuY5AA3GzYMDIrSFRdBOmos4PTLS0h0V7a7hk895Moy+/GBWhqmktJaR211M0bFMqzDAYZBAz68Cu1h8O2nkRTO7mZUMocccg8DFZeuTyG6lhkCTKuMGRckHOMj06UnPXQh09ThdNjWx+0K0AmMiFNrHAzjiodK0kTMZGQBdwXDMBk+leh6ZpVrdX9sLhdwl5bHBPBPWtjUvDWi6faOIbJCZpM5PJU9Rycmq9qkU6ehx+maDHOojvo4I0kOAoPJYcgcfSpNRFzpupqjXMUSMDgRk8AjHXt1qa40xWuFZp3JSRgPQEd8Zq4vh6G7mLSTncrhM7evGfWl6mSp92cnrFijXBZLmWaNhklmJ5z71Lo1rqs0hIszPGpAG0En/AD0r0y58E2UUTO9y8nloDjZjPA967LwzothbaQbiGLa7ZDAdCRxmk6qSNo076Hn2j+H7ua2G1SkjcFXGCCPT8DXSXNjrNxaW+l6fbhJ/OUzX8igr5ajO0KOST0NdZY6ZHcXH2dppFRvm+XAI+X1A9s1b2fYbRFiYlj/EevH/AOusZVNTohFLQyIhIZCl3tfylXbuGHA6Z9B2qaVI/MjbzNgB2ngcntSSQLdfaEfARSvA9x6/gKSNnEl5vKlbdgqALjoM5J7mkUweWX+z/K8iGD5wqzOSd45ztUfUVbtLe1uNPksIUInjmBaUnaBxyzE8Y68VS8Kx/wDCSSz6lfO4W2QKYlb74KggA/wgZ9K57x54ovJbu0sVjWKyctm3Q4U7QSCe5Puaq2thdCzqN1pf2HyLWAapcuDG9w7ERqc8hVB+Ygd+lYcEmkrC1vPCEuIF+/txvZeev1HQ1W0aWaSeWR2jVdgYLGm0cfjWjLEbQJIzLNHcttMbIBt47Gsq3RHnYxrQrafqDG0vdtwYAFLHvj6VxmrQXAcTS3JnkkjDqzgIVBPQD866maxitGVoS2yZ9uwnIHGf6VnXOnWeo+JTa3UTN5MC7WDkd81FO1zhi0jkrnWLrTpvIguZG3bcBexxyBVnUtb1aeFrHUnTZkMyrHtLdxmum1Xwrpk0iLCpt5FIKuvJznv61s2Nnp9zdPBNYws+3Ilx82OmK1dSMVexbqxSvY4fw9BHYXVtMA/nyxMwIkwCOCc+vBra0zxDfTalvsPLCJuR2K4D4HIz9cdKzdbv10/xBPpqWkBES+UkgBBAbGeOavWcinRrm8WNEkhDD5RgMQcZxWdaXu3tuDd1dnL+KrGf7XBqd/ZzG3eQgIRlQx5/zmrWj3nhWxlnh1aNrUgAoAh5HOeBXoHhPGsaK7XqRt5UojwF4OADkj1rn/FdnZ6prNjb3FrFhk2Fgo3Yye/4Vp7ZL3ZDVRbM52bxslrp8lpY6eptWLJBMTgsCOCV9am0i4uZ/DRs2vpFh80yyQEjv69yOOnSrK+FNIju7u1khaYRMoUs3QEZ4HamavpNhBaw/Z7dIv4Tt/iA6Z9afPTlsg5oN2Rv6RY6bp2lS6mbtbkbc7VIyo6nPuKqL4v8PX0h09d5EiFQXQ7WPTHNebCEw3j4kdgeSCTitGzjVpVkwMsMYx0FaeyT3K9knq2d7eaBcXqqA6WUYTEa7dzAH1xWMPCkLSldQI/csykhsA+5PpWFP4h121h+zx6k4jj+58vIU/w57iu5msY7vwZZ3FwzvLJAJZGBxvJ6gj0rOSnTtd7kS5odTg71oodVtptLk+1Wds+HSNuR6ketaumat4fZ/wDS9Nvy7EkvKAqqSewrU1Sx01fDW82MYkwFV4/kZSSMHIH6d6XxzD/xTSW0bbAxCg4BIA+v0qlUjKyK507Ig8O6daah4nmmQo0H2YbVLcE7s8/QVJqXw3udZ1Wa4/tRIY3l8xIsE7U4yR6HNN8ERtbW8cRk8wvDvLYx0OP612Gh3/2O01KcwiWSBPLjOcfLywz61hUqThJuLJcmm2jg28Kro/iWa0h1J5o0t0kKv1OWIxj8M/jXVSeGbfUrd5obe2LnAO0Dv/8ArqpAseraqL+ZBHdHjzE4OMdPcVX1DVYf7TNobJlZRtMkc5TIxnBA+lXLmnbXUb5m1rqaGrTaP4dt7bS5prkzoN0UsP34D2P69K8x8Ya9P9vktbLXb7UrTAYNcMflbuAOnHrXUX15FqTz201ogEsG5HB+aMA4wD3PPWuN1nQbe2tmmhmkzvUENg9TiuihBR+Lc2pqMXqYtrf3drKs1vO8UiNuV1bBB9RW7q/ijVdf0a107UWFw1tIXS4f/WYIxgnvWfqGlQ29iZlkcsHC896zYp5IlKoQB9K6bRlrY3aUtUblrdNa2534mPGQemK6bw4sOrRGOyt0S7VSUUSBSxHTqa5nwlbR6hfpBcZZHOG9xWv4B0OS81BLiG+NvJEcj91u/DrUTtyshrRnrusXVtdWltPMr28kqDzYZFIMZx0P45/SsmK+vNKULZ2+XD5UqBjP1+lJb3Uax3hf7XLCj+W8D3AKMM44+XK0onMLJaxAiL5pAC2TgYwD64ya8lxVrHGtCl4kj/tu5F5LH5N5gbgz4GBx19azLPS5NSvjJbi3Pky/P+84HPT3qnaefq2rSWxuGhR9zHGT3xjrXRap4btdEt4tR024nhfzAjqWyHyOta3ULRbNL2djp4tTubItbqzJEwwiA/ICDkYFUruzj1ISx6m0kkUy+UWz8yZ6EfjVDTrqW8uLSObaRMQnT7pPcVPdapcqzWY24U/fxycVzzgqavFamXK0xuhzWdlpF5aiVi0IUoXkBPyjkDODzzx71RbXNLncLJHJFxhuOD9AKJrODcl4295X5AJG1cHAwMe361jXkIXUredxGyMrMI1TaAQcdc1pSdyrI6MTW1xpjGCVXMbqQDwT6ZFat9e/8JDo8djPDb28LxOm2AYUds/WsKztxNBIysY224zjPBq1o5Kb4/7rnkcUSRnscxpGjJo9xdafqUk2LpGjhKnGDjCsT6E8YrXt7K9ttTv7bUWWaGMB4mHzMuf4Qfp2FW9fMUU0M3kK8kjbcsTgEcg4rpfDBGraGJpVWK4cGJpUAySvAb6806lVxtI159LnL+Gm+xpqMP2jfbnJQnkAHqMH3P8AKtTWr9bq3s4bVv3axgzEf3hxis+3nW31NtN8mN43ciRmAy56En8hTNVRoNNkjt9kawM0a/Kc9znIIrONRSmKybKt0jTMGU4iU8j1qHULqKy0OfUNNX7bI7iO5SP5vL4I3EfkK56G/vmtyJrp5FOeOgxWr4Vgvba4kudPvIrVWaMSp9nDiQEgYOTXVa/yK5erM3TtYnTL3dpcEFsMI4jwPfFbVx4nSGyJXR7ie2yFZpsBOfzOa9A1dk020ubqGNSVTfsI4zXmXjfWp7gQyeTDGpZXKqOuOcE1EKiqStYSak9iCxvra8kB05Xt1cHapk3YI64PatC1luoNO86Vbja7bTy2Dg4qyNItMW91CGiExDFByBuHOK2deRYfDF7JGAvlhVUdhzUTlG6SRPMr2RzV7e2sNo8kcE2SB5gWbZ8nscHrW/oa6PYpFMk0kK3KhkE0quefTIzXIaNfPLdLDKokXepYNyCPTH4frXReKdLii2zQyMpeIMDjlQR0zRUiuZU31LdtjrdT1rSbiwSB54blIRuMDylfNPTsORXA+I2stV1VFXR7eCKEbQtuzYfPc59KPDGhz3ekTXH9oY8mJnjVod2CD0+90Nanhu6W8u5dPFvHEIk3bwM5J9jRRoxo35WD9009A0e3ttPaC0Rxblt2GbdtJHIHtU5vI5bibSb6RmhZA2CmBtIOOR15HerOnrNBDIjz+Zx/dC/yrh7jxXd/8JDcQ/Zbcxbwm1gSeOMg/hUJOcncyinNs6rw7pf2aWV4JI7m0kPAYHcvt7dq5f4g6faLqii009fPOGmckkEdMcn2rpLG+mNufLzGsjnKqcdKq6rbR3D20cgB3OxJ79PWtaTcZ3uaUnaepg+GbQ2Uz32lwiWRkxNCEwGHp9a6DStWu4SYbVTBEH8wxXEWQpzghCORV2z00WdnJ9ikWPkv+8TfyB65B7Vn2d5cXOutaXflyMIdwkRduPbGTWknzXY5yu2zexpl5Lv1C0QvLGUEjyZAz2P5nB7Vj6TZyaAsWli12xvO22dyCqDsoHvmsbxUzTXVxsZopLUD5lPEinHDD2z1q9oa3Gs+F47e4vJUkgmJilXqBgYU+orCSaje+hFvdJ30+G1ZnmZLpvMLAA4YegPPGD3rI8Maxb6f4oH2mIfZnO18gsY25HPsM/WkuLqe1ktbqWQz+bciPaQFwPqOta9hhoBOVTzGJO4KM8GnBNXTGvdR0Ws65b2t8be2RYgVVlkhHJB7gn+lYnitklgtGnuJULTLH5vVjnJ79eKZqlskccN6uNhUJ5RUbc4J3fjT9b5tbWaT51jRpwmBy6Ywc/jWcUkw5r6Euj6PcRpcW2oGJoVcyxEDJX8ffjFWdfmhv7Q2okdpGxhinAIPTH0zzWXFrF1fWDGbbuD7CVGM45B4/wB79KuLGk0fzDDgBgw9aSclLUhz1My01rUdPmEcF3HeooAa2nUHj/YbjB9jWjLZrqRF5Z3CQo4+aOUHcjdxXA+KrP7Bq8cUM8h3KCST/F6ite0nuJbaNpZ3ZwuCwON2O5966Z04ySZq4q1z/9k="/>
          <p:cNvSpPr>
            <a:spLocks noGrp="1" noChangeAspect="1" noChangeArrowheads="1"/>
          </p:cNvSpPr>
          <p:nvPr>
            <p:ph type="body" sz="quarter" idx="1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r>
              <a:rPr lang="en-US" b="1" dirty="0"/>
              <a:t>Peanut Field Surrounded by Pine Trees – Bulloch Co</a:t>
            </a:r>
            <a:r>
              <a:rPr lang="en-US" dirty="0"/>
              <a:t>​</a:t>
            </a:r>
          </a:p>
          <a:p>
            <a:pPr fontAlgn="base"/>
            <a:r>
              <a:rPr lang="en-US" b="1" dirty="0"/>
              <a:t>(July 2020)</a:t>
            </a:r>
            <a:r>
              <a:rPr lang="en-US" dirty="0"/>
              <a:t>​</a:t>
            </a:r>
          </a:p>
          <a:p>
            <a:endParaRPr lang="en-US" dirty="0"/>
          </a:p>
        </p:txBody>
      </p:sp>
      <p:sp>
        <p:nvSpPr>
          <p:cNvPr id="4" name="TextBox 3"/>
          <p:cNvSpPr txBox="1"/>
          <p:nvPr/>
        </p:nvSpPr>
        <p:spPr>
          <a:xfrm>
            <a:off x="3739271" y="4730746"/>
            <a:ext cx="4701495" cy="1015663"/>
          </a:xfrm>
          <a:prstGeom prst="rect">
            <a:avLst/>
          </a:prstGeom>
          <a:solidFill>
            <a:srgbClr val="8C908E"/>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Aerial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 Site prep; HWC; CRP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Poured/Drifted into irrigation ponds</a:t>
            </a:r>
          </a:p>
        </p:txBody>
      </p:sp>
      <p:sp>
        <p:nvSpPr>
          <p:cNvPr id="5" name="Oval 4"/>
          <p:cNvSpPr/>
          <p:nvPr/>
        </p:nvSpPr>
        <p:spPr>
          <a:xfrm>
            <a:off x="10265266" y="2969820"/>
            <a:ext cx="1216152" cy="10063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Oval 7"/>
          <p:cNvSpPr/>
          <p:nvPr/>
        </p:nvSpPr>
        <p:spPr>
          <a:xfrm>
            <a:off x="727847" y="2687740"/>
            <a:ext cx="3011424" cy="11371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63706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DF7E8D-AFBA-4316-ABD1-9C91FE31F60B}"/>
              </a:ext>
            </a:extLst>
          </p:cNvPr>
          <p:cNvSpPr>
            <a:spLocks noGrp="1"/>
          </p:cNvSpPr>
          <p:nvPr>
            <p:ph type="body" sz="quarter" idx="12"/>
          </p:nvPr>
        </p:nvSpPr>
        <p:spPr>
          <a:xfrm>
            <a:off x="672848" y="1207303"/>
            <a:ext cx="4599064" cy="1754364"/>
          </a:xfrm>
        </p:spPr>
        <p:txBody>
          <a:bodyPr>
            <a:normAutofit lnSpcReduction="10000"/>
          </a:bodyPr>
          <a:lstStyle/>
          <a:p>
            <a:r>
              <a:rPr lang="en-US" sz="2400" dirty="0">
                <a:solidFill>
                  <a:schemeClr val="bg1"/>
                </a:solidFill>
              </a:rPr>
              <a:t>The objective of this research was to determine the effects of PRE and POST applications of imazapyr and triclopyr on peanut.</a:t>
            </a:r>
          </a:p>
          <a:p>
            <a:endParaRPr lang="en-US" dirty="0"/>
          </a:p>
        </p:txBody>
      </p:sp>
      <p:sp>
        <p:nvSpPr>
          <p:cNvPr id="3" name="Text Placeholder 2">
            <a:extLst>
              <a:ext uri="{FF2B5EF4-FFF2-40B4-BE49-F238E27FC236}">
                <a16:creationId xmlns:a16="http://schemas.microsoft.com/office/drawing/2014/main" id="{3FACFE55-598F-4C59-A8F4-E772BAC78370}"/>
              </a:ext>
            </a:extLst>
          </p:cNvPr>
          <p:cNvSpPr>
            <a:spLocks noGrp="1"/>
          </p:cNvSpPr>
          <p:nvPr>
            <p:ph type="body" sz="quarter" idx="13"/>
          </p:nvPr>
        </p:nvSpPr>
        <p:spPr/>
        <p:txBody>
          <a:bodyPr/>
          <a:lstStyle/>
          <a:p>
            <a:r>
              <a:rPr lang="en-US" dirty="0">
                <a:solidFill>
                  <a:srgbClr val="FFFF00"/>
                </a:solidFill>
              </a:rPr>
              <a:t>Statement of Objective</a:t>
            </a:r>
          </a:p>
          <a:p>
            <a:endParaRPr lang="en-US" dirty="0"/>
          </a:p>
        </p:txBody>
      </p:sp>
      <p:sp>
        <p:nvSpPr>
          <p:cNvPr id="4" name="Text Placeholder 3">
            <a:extLst>
              <a:ext uri="{FF2B5EF4-FFF2-40B4-BE49-F238E27FC236}">
                <a16:creationId xmlns:a16="http://schemas.microsoft.com/office/drawing/2014/main" id="{4EA9E467-1EE2-4E83-ABAC-1C2A13895F28}"/>
              </a:ext>
            </a:extLst>
          </p:cNvPr>
          <p:cNvSpPr>
            <a:spLocks noGrp="1"/>
          </p:cNvSpPr>
          <p:nvPr>
            <p:ph type="body" sz="quarter" idx="14"/>
          </p:nvPr>
        </p:nvSpPr>
        <p:spPr>
          <a:xfrm>
            <a:off x="783686" y="3938588"/>
            <a:ext cx="4386625" cy="2115608"/>
          </a:xfrm>
        </p:spPr>
        <p:txBody>
          <a:bodyPr>
            <a:normAutofit lnSpcReduction="10000"/>
          </a:bodyPr>
          <a:lstStyle/>
          <a:p>
            <a:r>
              <a:rPr lang="en-US" sz="2400" dirty="0">
                <a:solidFill>
                  <a:schemeClr val="bg1"/>
                </a:solidFill>
              </a:rPr>
              <a:t>Our hypothesis is that imazapyr and triclopyr will impact peanut growth and yield depending on rate and time of application (PRE or POST).</a:t>
            </a:r>
          </a:p>
          <a:p>
            <a:endParaRPr lang="en-US" dirty="0"/>
          </a:p>
        </p:txBody>
      </p:sp>
      <p:sp>
        <p:nvSpPr>
          <p:cNvPr id="5" name="Text Placeholder 4">
            <a:extLst>
              <a:ext uri="{FF2B5EF4-FFF2-40B4-BE49-F238E27FC236}">
                <a16:creationId xmlns:a16="http://schemas.microsoft.com/office/drawing/2014/main" id="{FD49DF14-F5F5-42DE-B007-421D3C2295D0}"/>
              </a:ext>
            </a:extLst>
          </p:cNvPr>
          <p:cNvSpPr>
            <a:spLocks noGrp="1"/>
          </p:cNvSpPr>
          <p:nvPr>
            <p:ph type="body" sz="quarter" idx="15"/>
          </p:nvPr>
        </p:nvSpPr>
        <p:spPr>
          <a:xfrm>
            <a:off x="783686" y="3276600"/>
            <a:ext cx="5027614" cy="661988"/>
          </a:xfrm>
        </p:spPr>
        <p:txBody>
          <a:bodyPr/>
          <a:lstStyle/>
          <a:p>
            <a:r>
              <a:rPr lang="en-US" dirty="0">
                <a:solidFill>
                  <a:srgbClr val="FFFF00"/>
                </a:solidFill>
              </a:rPr>
              <a:t>Hypothesis</a:t>
            </a:r>
          </a:p>
          <a:p>
            <a:endParaRPr lang="en-US" dirty="0"/>
          </a:p>
        </p:txBody>
      </p:sp>
      <p:sp>
        <p:nvSpPr>
          <p:cNvPr id="6" name="Text Placeholder 5">
            <a:extLst>
              <a:ext uri="{FF2B5EF4-FFF2-40B4-BE49-F238E27FC236}">
                <a16:creationId xmlns:a16="http://schemas.microsoft.com/office/drawing/2014/main" id="{BDD6267B-563A-40AE-A8EC-8DDD7A72A361}"/>
              </a:ext>
            </a:extLst>
          </p:cNvPr>
          <p:cNvSpPr>
            <a:spLocks noGrp="1"/>
          </p:cNvSpPr>
          <p:nvPr>
            <p:ph type="body" sz="quarter" idx="16"/>
          </p:nvPr>
        </p:nvSpPr>
        <p:spPr/>
        <p:txBody>
          <a:bodyPr>
            <a:normAutofit fontScale="85000" lnSpcReduction="10000"/>
          </a:bodyPr>
          <a:lstStyle/>
          <a:p>
            <a:endParaRPr lang="en-US"/>
          </a:p>
        </p:txBody>
      </p:sp>
      <p:pic>
        <p:nvPicPr>
          <p:cNvPr id="7" name="Picture 6">
            <a:extLst>
              <a:ext uri="{FF2B5EF4-FFF2-40B4-BE49-F238E27FC236}">
                <a16:creationId xmlns:a16="http://schemas.microsoft.com/office/drawing/2014/main" id="{EAF6BF7C-2460-43DB-AEB5-B033826483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7887" y="1778518"/>
            <a:ext cx="6459624" cy="3658152"/>
          </a:xfrm>
          <a:prstGeom prst="rect">
            <a:avLst/>
          </a:prstGeom>
        </p:spPr>
      </p:pic>
    </p:spTree>
    <p:extLst>
      <p:ext uri="{BB962C8B-B14F-4D97-AF65-F5344CB8AC3E}">
        <p14:creationId xmlns:p14="http://schemas.microsoft.com/office/powerpoint/2010/main" val="6196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a:solidFill>
                  <a:srgbClr val="FFFF00"/>
                </a:solidFill>
              </a:rPr>
              <a:t>Materials and Methods</a:t>
            </a:r>
          </a:p>
        </p:txBody>
      </p:sp>
      <p:sp useBgFill="1">
        <p:nvSpPr>
          <p:cNvPr id="5" name="Text Placeholder 4"/>
          <p:cNvSpPr>
            <a:spLocks noGrp="1"/>
          </p:cNvSpPr>
          <p:nvPr>
            <p:ph type="body" sz="quarter" idx="12"/>
          </p:nvPr>
        </p:nvSpPr>
        <p:spPr>
          <a:xfrm>
            <a:off x="672846" y="1406524"/>
            <a:ext cx="11042231" cy="4757607"/>
          </a:xfrm>
        </p:spPr>
        <p:txBody>
          <a:bodyPr>
            <a:normAutofit fontScale="70000" lnSpcReduction="20000"/>
          </a:bodyPr>
          <a:lstStyle/>
          <a:p>
            <a:pPr marL="342900" indent="-342900">
              <a:buFont typeface="Wingdings" panose="05000000000000000000" pitchFamily="2" charset="2"/>
              <a:buChar char="§"/>
            </a:pPr>
            <a:r>
              <a:rPr lang="en-US" sz="2400" dirty="0">
                <a:solidFill>
                  <a:schemeClr val="bg1"/>
                </a:solidFill>
              </a:rPr>
              <a:t>2020 – 2021 in Ty </a:t>
            </a:r>
            <a:r>
              <a:rPr lang="en-US" sz="2400" dirty="0" err="1">
                <a:solidFill>
                  <a:schemeClr val="bg1"/>
                </a:solidFill>
              </a:rPr>
              <a:t>Ty</a:t>
            </a:r>
            <a:r>
              <a:rPr lang="en-US" sz="2400" dirty="0">
                <a:solidFill>
                  <a:schemeClr val="bg1"/>
                </a:solidFill>
              </a:rPr>
              <a:t>, GA</a:t>
            </a:r>
          </a:p>
          <a:p>
            <a:pPr marL="1028700" lvl="1" indent="-342900">
              <a:buFont typeface="Wingdings" panose="05000000000000000000" pitchFamily="2" charset="2"/>
              <a:buChar char="§"/>
            </a:pPr>
            <a:r>
              <a:rPr lang="en-US" dirty="0">
                <a:solidFill>
                  <a:schemeClr val="bg1"/>
                </a:solidFill>
              </a:rPr>
              <a:t>Two different studies</a:t>
            </a:r>
          </a:p>
          <a:p>
            <a:pPr marL="342900" indent="-342900">
              <a:buFont typeface="Wingdings" panose="05000000000000000000" pitchFamily="2" charset="2"/>
              <a:buChar char="§"/>
            </a:pPr>
            <a:endParaRPr lang="en-US" sz="2400" dirty="0">
              <a:solidFill>
                <a:schemeClr val="bg1"/>
              </a:solidFill>
            </a:endParaRPr>
          </a:p>
          <a:p>
            <a:pPr marL="342900" indent="-342900">
              <a:buFont typeface="Wingdings" panose="05000000000000000000" pitchFamily="2" charset="2"/>
              <a:buChar char="§"/>
            </a:pPr>
            <a:r>
              <a:rPr lang="en-US" sz="2400" dirty="0">
                <a:solidFill>
                  <a:schemeClr val="bg1"/>
                </a:solidFill>
              </a:rPr>
              <a:t>Treatments arranged in CRD, 4 replications</a:t>
            </a:r>
          </a:p>
          <a:p>
            <a:pPr marL="1028700" lvl="1" indent="-342900">
              <a:buFont typeface="Wingdings" panose="05000000000000000000" pitchFamily="2" charset="2"/>
              <a:buChar char="§"/>
            </a:pPr>
            <a:r>
              <a:rPr lang="en-US" dirty="0">
                <a:solidFill>
                  <a:schemeClr val="bg1"/>
                </a:solidFill>
              </a:rPr>
              <a:t>3 (Time) X 4 (Rate) Factorial</a:t>
            </a:r>
          </a:p>
          <a:p>
            <a:pPr marL="342900" indent="-342900">
              <a:buFont typeface="Wingdings" panose="05000000000000000000" pitchFamily="2" charset="2"/>
              <a:buChar char="§"/>
            </a:pPr>
            <a:endParaRPr lang="en-US" sz="2400" dirty="0">
              <a:solidFill>
                <a:schemeClr val="bg1"/>
              </a:solidFill>
            </a:endParaRPr>
          </a:p>
          <a:p>
            <a:pPr marL="342900" indent="-342900">
              <a:buFont typeface="Wingdings" panose="05000000000000000000" pitchFamily="2" charset="2"/>
              <a:buChar char="§"/>
            </a:pPr>
            <a:r>
              <a:rPr lang="en-US" sz="2400" dirty="0">
                <a:solidFill>
                  <a:schemeClr val="bg1"/>
                </a:solidFill>
              </a:rPr>
              <a:t>Plots planted in twin-row configuration on 1.83 m x 7.62 m beds</a:t>
            </a:r>
          </a:p>
          <a:p>
            <a:pPr marL="1028700" lvl="1" indent="-342900">
              <a:buFont typeface="Wingdings" panose="05000000000000000000" pitchFamily="2" charset="2"/>
              <a:buChar char="§"/>
            </a:pPr>
            <a:r>
              <a:rPr lang="en-US" dirty="0">
                <a:solidFill>
                  <a:schemeClr val="bg1"/>
                </a:solidFill>
              </a:rPr>
              <a:t>Maintained Weed-Free </a:t>
            </a:r>
          </a:p>
          <a:p>
            <a:pPr marL="342900" indent="-342900">
              <a:buFont typeface="Wingdings" panose="05000000000000000000" pitchFamily="2" charset="2"/>
              <a:buChar char="§"/>
            </a:pPr>
            <a:endParaRPr lang="en-US" sz="2400" dirty="0">
              <a:solidFill>
                <a:schemeClr val="bg1"/>
              </a:solidFill>
            </a:endParaRPr>
          </a:p>
          <a:p>
            <a:pPr marL="342900" indent="-342900">
              <a:buFont typeface="Wingdings" panose="05000000000000000000" pitchFamily="2" charset="2"/>
              <a:buChar char="§"/>
            </a:pPr>
            <a:r>
              <a:rPr lang="en-US" sz="2400" dirty="0">
                <a:solidFill>
                  <a:schemeClr val="bg1"/>
                </a:solidFill>
              </a:rPr>
              <a:t>Peanut Variety: </a:t>
            </a:r>
          </a:p>
          <a:p>
            <a:pPr marL="1028700" lvl="1" indent="-342900">
              <a:buFont typeface="Wingdings" panose="05000000000000000000" pitchFamily="2" charset="2"/>
              <a:buChar char="§"/>
            </a:pPr>
            <a:r>
              <a:rPr lang="en-US" dirty="0">
                <a:solidFill>
                  <a:schemeClr val="bg1"/>
                </a:solidFill>
              </a:rPr>
              <a:t>GA-06G</a:t>
            </a:r>
          </a:p>
          <a:p>
            <a:pPr marL="342900" indent="-342900">
              <a:buFont typeface="Wingdings" panose="05000000000000000000" pitchFamily="2" charset="2"/>
              <a:buChar char="§"/>
            </a:pPr>
            <a:endParaRPr lang="en-US" sz="2400" dirty="0">
              <a:solidFill>
                <a:schemeClr val="bg1"/>
              </a:solidFill>
            </a:endParaRPr>
          </a:p>
          <a:p>
            <a:pPr marL="342900" indent="-342900">
              <a:buFont typeface="Wingdings" panose="05000000000000000000" pitchFamily="2" charset="2"/>
              <a:buChar char="§"/>
            </a:pPr>
            <a:r>
              <a:rPr lang="en-US" sz="2400" dirty="0">
                <a:solidFill>
                  <a:schemeClr val="bg1"/>
                </a:solidFill>
              </a:rPr>
              <a:t>Herbicide Rates and Timings:</a:t>
            </a:r>
          </a:p>
          <a:p>
            <a:pPr marL="1028700" lvl="1" indent="-342900">
              <a:buFont typeface="Wingdings" panose="05000000000000000000" pitchFamily="2" charset="2"/>
              <a:buChar char="§"/>
            </a:pPr>
            <a:r>
              <a:rPr lang="en-US" dirty="0">
                <a:solidFill>
                  <a:srgbClr val="FFFF00"/>
                </a:solidFill>
              </a:rPr>
              <a:t>PRE (1 DAP), 28 DAP, 58 DAP</a:t>
            </a:r>
          </a:p>
          <a:p>
            <a:pPr marL="1028700" lvl="1" indent="-342900">
              <a:buFont typeface="Wingdings" panose="05000000000000000000" pitchFamily="2" charset="2"/>
              <a:buChar char="§"/>
            </a:pPr>
            <a:r>
              <a:rPr lang="en-US" dirty="0">
                <a:solidFill>
                  <a:schemeClr val="bg1"/>
                </a:solidFill>
              </a:rPr>
              <a:t>Imazapyr: 0, 4.2 (1/100</a:t>
            </a:r>
            <a:r>
              <a:rPr lang="en-US" baseline="30000" dirty="0">
                <a:solidFill>
                  <a:schemeClr val="bg1"/>
                </a:solidFill>
              </a:rPr>
              <a:t>th</a:t>
            </a:r>
            <a:r>
              <a:rPr lang="en-US" dirty="0">
                <a:solidFill>
                  <a:schemeClr val="bg1"/>
                </a:solidFill>
              </a:rPr>
              <a:t> X), 42 (1/10</a:t>
            </a:r>
            <a:r>
              <a:rPr lang="en-US" baseline="30000" dirty="0">
                <a:solidFill>
                  <a:schemeClr val="bg1"/>
                </a:solidFill>
              </a:rPr>
              <a:t>th</a:t>
            </a:r>
            <a:r>
              <a:rPr lang="en-US" dirty="0">
                <a:solidFill>
                  <a:schemeClr val="bg1"/>
                </a:solidFill>
              </a:rPr>
              <a:t> X), 420 g ai ha</a:t>
            </a:r>
            <a:r>
              <a:rPr lang="en-US" baseline="30000" dirty="0">
                <a:solidFill>
                  <a:schemeClr val="bg1"/>
                </a:solidFill>
              </a:rPr>
              <a:t>-1 </a:t>
            </a:r>
            <a:r>
              <a:rPr lang="en-US" dirty="0">
                <a:solidFill>
                  <a:schemeClr val="bg1"/>
                </a:solidFill>
              </a:rPr>
              <a:t>(1X) </a:t>
            </a:r>
          </a:p>
          <a:p>
            <a:pPr marL="1485900" lvl="2" indent="-342900">
              <a:buFont typeface="Wingdings" panose="05000000000000000000" pitchFamily="2" charset="2"/>
              <a:buChar char="§"/>
            </a:pPr>
            <a:r>
              <a:rPr lang="en-US" i="1" dirty="0">
                <a:solidFill>
                  <a:srgbClr val="FFC000"/>
                </a:solidFill>
              </a:rPr>
              <a:t>Arsenal Powerline 2AS</a:t>
            </a:r>
          </a:p>
          <a:p>
            <a:pPr marL="1028700" lvl="1" indent="-342900">
              <a:buFont typeface="Wingdings" panose="05000000000000000000" pitchFamily="2" charset="2"/>
              <a:buChar char="§"/>
            </a:pPr>
            <a:r>
              <a:rPr lang="en-US" dirty="0">
                <a:solidFill>
                  <a:schemeClr val="bg1"/>
                </a:solidFill>
              </a:rPr>
              <a:t>Triclopyr: 0, 8.4 (1/100</a:t>
            </a:r>
            <a:r>
              <a:rPr lang="en-US" baseline="30000" dirty="0">
                <a:solidFill>
                  <a:schemeClr val="bg1"/>
                </a:solidFill>
              </a:rPr>
              <a:t>th</a:t>
            </a:r>
            <a:r>
              <a:rPr lang="en-US" dirty="0">
                <a:solidFill>
                  <a:schemeClr val="bg1"/>
                </a:solidFill>
              </a:rPr>
              <a:t> X), 84 (1/10</a:t>
            </a:r>
            <a:r>
              <a:rPr lang="en-US" baseline="30000" dirty="0">
                <a:solidFill>
                  <a:schemeClr val="bg1"/>
                </a:solidFill>
              </a:rPr>
              <a:t>th</a:t>
            </a:r>
            <a:r>
              <a:rPr lang="en-US" dirty="0">
                <a:solidFill>
                  <a:schemeClr val="bg1"/>
                </a:solidFill>
              </a:rPr>
              <a:t> X), 840 g ai ha</a:t>
            </a:r>
            <a:r>
              <a:rPr lang="en-US" baseline="30000" dirty="0">
                <a:solidFill>
                  <a:schemeClr val="bg1"/>
                </a:solidFill>
              </a:rPr>
              <a:t>-1 </a:t>
            </a:r>
            <a:r>
              <a:rPr lang="en-US" dirty="0">
                <a:solidFill>
                  <a:schemeClr val="bg1"/>
                </a:solidFill>
              </a:rPr>
              <a:t>(1X)</a:t>
            </a:r>
          </a:p>
          <a:p>
            <a:pPr marL="1485900" lvl="2" indent="-342900">
              <a:buFont typeface="Wingdings" panose="05000000000000000000" pitchFamily="2" charset="2"/>
              <a:buChar char="§"/>
            </a:pPr>
            <a:r>
              <a:rPr lang="en-US" i="1" dirty="0">
                <a:solidFill>
                  <a:srgbClr val="FFC000"/>
                </a:solidFill>
              </a:rPr>
              <a:t>Garlon 3A</a:t>
            </a:r>
          </a:p>
          <a:p>
            <a:pPr marL="1028700" lvl="1" indent="-342900">
              <a:buFont typeface="Wingdings" panose="05000000000000000000" pitchFamily="2" charset="2"/>
              <a:buChar char="§"/>
            </a:pPr>
            <a:endParaRPr lang="en-US" dirty="0">
              <a:solidFill>
                <a:schemeClr val="bg1"/>
              </a:solidFill>
            </a:endParaRPr>
          </a:p>
          <a:p>
            <a:pPr marL="342900" indent="-342900">
              <a:buFont typeface="Wingdings" panose="05000000000000000000" pitchFamily="2" charset="2"/>
              <a:buChar char="§"/>
            </a:pPr>
            <a:r>
              <a:rPr lang="en-US" sz="2400" dirty="0">
                <a:solidFill>
                  <a:schemeClr val="bg1"/>
                </a:solidFill>
              </a:rPr>
              <a:t>Standard small plot application techniques</a:t>
            </a:r>
          </a:p>
          <a:p>
            <a:pPr marL="342900" indent="-342900">
              <a:buFont typeface="Wingdings" panose="05000000000000000000" pitchFamily="2" charset="2"/>
              <a:buChar char="§"/>
            </a:pPr>
            <a:endParaRPr lang="en-US" dirty="0">
              <a:solidFill>
                <a:schemeClr val="bg1"/>
              </a:solidFill>
            </a:endParaRPr>
          </a:p>
        </p:txBody>
      </p:sp>
      <p:sp>
        <p:nvSpPr>
          <p:cNvPr id="6" name="Text Placeholder 5"/>
          <p:cNvSpPr>
            <a:spLocks noGrp="1"/>
          </p:cNvSpPr>
          <p:nvPr>
            <p:ph type="body" sz="quarter" idx="13"/>
          </p:nvPr>
        </p:nvSpPr>
        <p:spPr/>
        <p:txBody>
          <a:bodyPr>
            <a:normAutofit fontScale="85000" lnSpcReduction="10000"/>
          </a:bodyPr>
          <a:lstStyle/>
          <a:p>
            <a:endParaRPr lang="en-US"/>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21174" y="270396"/>
            <a:ext cx="3339253" cy="2504440"/>
          </a:xfrm>
          <a:prstGeom prst="rect">
            <a:avLst/>
          </a:prstGeom>
        </p:spPr>
      </p:pic>
    </p:spTree>
    <p:extLst>
      <p:ext uri="{BB962C8B-B14F-4D97-AF65-F5344CB8AC3E}">
        <p14:creationId xmlns:p14="http://schemas.microsoft.com/office/powerpoint/2010/main" val="3077487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rgbClr val="FFFF00"/>
                </a:solidFill>
              </a:rPr>
              <a:t>Materials and Methods</a:t>
            </a:r>
          </a:p>
        </p:txBody>
      </p:sp>
      <p:sp>
        <p:nvSpPr>
          <p:cNvPr id="3" name="Text Placeholder 2"/>
          <p:cNvSpPr>
            <a:spLocks noGrp="1"/>
          </p:cNvSpPr>
          <p:nvPr>
            <p:ph type="body" sz="quarter" idx="12"/>
          </p:nvPr>
        </p:nvSpPr>
        <p:spPr/>
        <p:txBody>
          <a:bodyPr>
            <a:normAutofit/>
          </a:bodyPr>
          <a:lstStyle/>
          <a:p>
            <a:pPr marL="342900" indent="-342900">
              <a:buFont typeface="Wingdings" panose="05000000000000000000" pitchFamily="2" charset="2"/>
              <a:buChar char="§"/>
            </a:pPr>
            <a:r>
              <a:rPr lang="en-US" dirty="0">
                <a:solidFill>
                  <a:schemeClr val="bg1"/>
                </a:solidFill>
              </a:rPr>
              <a:t>Peanut plant density: 17 days after planting (DAP)</a:t>
            </a:r>
          </a:p>
          <a:p>
            <a:pPr marL="342900" indent="-342900">
              <a:buFont typeface="Wingdings" panose="05000000000000000000" pitchFamily="2" charset="2"/>
              <a:buChar char="§"/>
            </a:pPr>
            <a:endParaRPr lang="en-US" dirty="0">
              <a:solidFill>
                <a:schemeClr val="bg1"/>
              </a:solidFill>
            </a:endParaRPr>
          </a:p>
          <a:p>
            <a:pPr marL="342900" indent="-342900">
              <a:buFont typeface="Wingdings" panose="05000000000000000000" pitchFamily="2" charset="2"/>
              <a:buChar char="§"/>
            </a:pPr>
            <a:r>
              <a:rPr lang="en-US" dirty="0">
                <a:solidFill>
                  <a:schemeClr val="bg1"/>
                </a:solidFill>
              </a:rPr>
              <a:t>Peanut stunting/chlorosis: 61-63 DAP</a:t>
            </a:r>
          </a:p>
          <a:p>
            <a:pPr marL="342900" indent="-342900">
              <a:buFont typeface="Wingdings" panose="05000000000000000000" pitchFamily="2" charset="2"/>
              <a:buChar char="§"/>
            </a:pPr>
            <a:endParaRPr lang="en-US" dirty="0">
              <a:solidFill>
                <a:schemeClr val="bg1"/>
              </a:solidFill>
            </a:endParaRPr>
          </a:p>
          <a:p>
            <a:pPr marL="342900" indent="-342900">
              <a:buFont typeface="Wingdings" panose="05000000000000000000" pitchFamily="2" charset="2"/>
              <a:buChar char="§"/>
            </a:pPr>
            <a:r>
              <a:rPr lang="en-US" dirty="0">
                <a:solidFill>
                  <a:schemeClr val="bg1"/>
                </a:solidFill>
              </a:rPr>
              <a:t>Plant height and widths: 64 DAP</a:t>
            </a:r>
          </a:p>
          <a:p>
            <a:pPr marL="342900" indent="-342900">
              <a:buFont typeface="Wingdings" panose="05000000000000000000" pitchFamily="2" charset="2"/>
              <a:buChar char="§"/>
            </a:pPr>
            <a:endParaRPr lang="en-US" dirty="0">
              <a:solidFill>
                <a:schemeClr val="bg1"/>
              </a:solidFill>
            </a:endParaRPr>
          </a:p>
          <a:p>
            <a:pPr marL="342900" indent="-342900">
              <a:buFont typeface="Wingdings" panose="05000000000000000000" pitchFamily="2" charset="2"/>
              <a:buChar char="§"/>
            </a:pPr>
            <a:r>
              <a:rPr lang="en-US" dirty="0">
                <a:solidFill>
                  <a:schemeClr val="bg1"/>
                </a:solidFill>
              </a:rPr>
              <a:t>Yield and percent yield loss</a:t>
            </a:r>
          </a:p>
          <a:p>
            <a:pPr marL="342900" indent="-342900">
              <a:buFont typeface="Wingdings" panose="05000000000000000000" pitchFamily="2" charset="2"/>
              <a:buChar char="§"/>
            </a:pPr>
            <a:endParaRPr lang="en-US" dirty="0">
              <a:solidFill>
                <a:schemeClr val="bg1"/>
              </a:solidFill>
            </a:endParaRPr>
          </a:p>
          <a:p>
            <a:pPr marL="342900" indent="-342900">
              <a:buFont typeface="Wingdings" panose="05000000000000000000" pitchFamily="2" charset="2"/>
              <a:buChar char="§"/>
            </a:pPr>
            <a:r>
              <a:rPr lang="en-US" dirty="0">
                <a:solidFill>
                  <a:schemeClr val="bg1"/>
                </a:solidFill>
              </a:rPr>
              <a:t>Data subjected to ANOVA using PROC GLIMMIX, SAS 9.4; means separated using Tukey-Kramer HSD (P=0.05)</a:t>
            </a:r>
          </a:p>
          <a:p>
            <a:pPr marL="1028700" lvl="1" indent="-342900">
              <a:buFont typeface="Wingdings" panose="05000000000000000000" pitchFamily="2" charset="2"/>
              <a:buChar char="§"/>
            </a:pPr>
            <a:r>
              <a:rPr lang="en-US" sz="2000" dirty="0">
                <a:solidFill>
                  <a:schemeClr val="bg1"/>
                </a:solidFill>
              </a:rPr>
              <a:t>No interaction between years</a:t>
            </a:r>
          </a:p>
          <a:p>
            <a:pPr marL="1028700" lvl="1" indent="-342900">
              <a:buFont typeface="Wingdings" panose="05000000000000000000" pitchFamily="2" charset="2"/>
              <a:buChar char="§"/>
            </a:pPr>
            <a:r>
              <a:rPr lang="en-US" sz="2000" dirty="0">
                <a:solidFill>
                  <a:schemeClr val="bg1"/>
                </a:solidFill>
              </a:rPr>
              <a:t>Imazapyr: No Rate * Timing: Main Effect of Rate; Timing NS</a:t>
            </a:r>
          </a:p>
          <a:p>
            <a:pPr marL="1028700" lvl="1" indent="-342900">
              <a:buFont typeface="Wingdings" panose="05000000000000000000" pitchFamily="2" charset="2"/>
              <a:buChar char="§"/>
            </a:pPr>
            <a:r>
              <a:rPr lang="en-US" sz="2000" dirty="0">
                <a:solidFill>
                  <a:schemeClr val="bg1"/>
                </a:solidFill>
              </a:rPr>
              <a:t>Triclopyr: Rate * Timing </a:t>
            </a:r>
          </a:p>
          <a:p>
            <a:pPr lvl="1" indent="0">
              <a:buNone/>
            </a:pPr>
            <a:endParaRPr lang="en-US" sz="2000" dirty="0">
              <a:solidFill>
                <a:schemeClr val="bg1"/>
              </a:solidFill>
            </a:endParaRPr>
          </a:p>
        </p:txBody>
      </p:sp>
      <p:sp>
        <p:nvSpPr>
          <p:cNvPr id="4" name="Text Placeholder 3"/>
          <p:cNvSpPr>
            <a:spLocks noGrp="1"/>
          </p:cNvSpPr>
          <p:nvPr>
            <p:ph type="body" sz="quarter" idx="13"/>
          </p:nvPr>
        </p:nvSpPr>
        <p:spPr/>
        <p:txBody>
          <a:bodyPr>
            <a:normAutofit fontScale="85000" lnSpcReduction="10000"/>
          </a:bodyPr>
          <a:lstStyle/>
          <a:p>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0275" y="270396"/>
            <a:ext cx="3600315" cy="2700237"/>
          </a:xfrm>
          <a:prstGeom prst="rect">
            <a:avLst/>
          </a:prstGeom>
        </p:spPr>
      </p:pic>
    </p:spTree>
    <p:extLst>
      <p:ext uri="{BB962C8B-B14F-4D97-AF65-F5344CB8AC3E}">
        <p14:creationId xmlns:p14="http://schemas.microsoft.com/office/powerpoint/2010/main" val="4167735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72847" y="545394"/>
            <a:ext cx="10910887" cy="1022738"/>
          </a:xfrm>
        </p:spPr>
        <p:txBody>
          <a:bodyPr>
            <a:noAutofit/>
          </a:bodyPr>
          <a:lstStyle/>
          <a:p>
            <a:r>
              <a:rPr lang="en-US" sz="2800" dirty="0">
                <a:solidFill>
                  <a:srgbClr val="FFFF00"/>
                </a:solidFill>
              </a:rPr>
              <a:t>Cadre (</a:t>
            </a:r>
            <a:r>
              <a:rPr lang="en-US" sz="2800" dirty="0" err="1">
                <a:solidFill>
                  <a:srgbClr val="FFFF00"/>
                </a:solidFill>
              </a:rPr>
              <a:t>imazapic</a:t>
            </a:r>
            <a:r>
              <a:rPr lang="en-US" sz="2800" dirty="0">
                <a:solidFill>
                  <a:srgbClr val="FFFF00"/>
                </a:solidFill>
              </a:rPr>
              <a:t>/AC-263,222) vs. Pursuit (imazethapyr) vs. Arsenal (imazapyr). </a:t>
            </a:r>
            <a:r>
              <a:rPr lang="en-US" sz="2800" i="1" dirty="0">
                <a:solidFill>
                  <a:srgbClr val="FFFF00"/>
                </a:solidFill>
              </a:rPr>
              <a:t>Structurally not that different but……..</a:t>
            </a:r>
            <a:endParaRPr lang="en-US" sz="2800" dirty="0">
              <a:solidFill>
                <a:srgbClr val="FFFF00"/>
              </a:solidFill>
            </a:endParaRPr>
          </a:p>
        </p:txBody>
      </p:sp>
      <p:sp>
        <p:nvSpPr>
          <p:cNvPr id="4" name="Text Placeholder 3"/>
          <p:cNvSpPr>
            <a:spLocks noGrp="1"/>
          </p:cNvSpPr>
          <p:nvPr>
            <p:ph type="body" sz="quarter" idx="13"/>
          </p:nvPr>
        </p:nvSpPr>
        <p:spPr/>
        <p:txBody>
          <a:bodyPr>
            <a:normAutofit fontScale="85000" lnSpcReduction="10000"/>
          </a:bodyPr>
          <a:lstStyle/>
          <a:p>
            <a:endParaRPr lang="en-US"/>
          </a:p>
        </p:txBody>
      </p:sp>
      <p:pic>
        <p:nvPicPr>
          <p:cNvPr id="6" name="Picture 5">
            <a:extLst>
              <a:ext uri="{FF2B5EF4-FFF2-40B4-BE49-F238E27FC236}">
                <a16:creationId xmlns:a16="http://schemas.microsoft.com/office/drawing/2014/main" id="{46EA40A6-6A55-46D3-945D-0E94D01016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3588" y="1685533"/>
            <a:ext cx="4869997" cy="4508108"/>
          </a:xfrm>
          <a:prstGeom prst="rect">
            <a:avLst/>
          </a:prstGeom>
        </p:spPr>
      </p:pic>
      <p:sp>
        <p:nvSpPr>
          <p:cNvPr id="7" name="Oval 6">
            <a:extLst>
              <a:ext uri="{FF2B5EF4-FFF2-40B4-BE49-F238E27FC236}">
                <a16:creationId xmlns:a16="http://schemas.microsoft.com/office/drawing/2014/main" id="{6DCA58F9-28B5-43D6-A727-B8541043E888}"/>
              </a:ext>
            </a:extLst>
          </p:cNvPr>
          <p:cNvSpPr/>
          <p:nvPr/>
        </p:nvSpPr>
        <p:spPr>
          <a:xfrm>
            <a:off x="883709" y="1914525"/>
            <a:ext cx="609600" cy="638175"/>
          </a:xfrm>
          <a:prstGeom prst="ellipse">
            <a:avLst/>
          </a:prstGeom>
          <a:noFill/>
          <a:ln w="381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39D3596-F797-4CB6-A429-E941C3153C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43287" y="1685532"/>
            <a:ext cx="5466749" cy="4172845"/>
          </a:xfrm>
          <a:prstGeom prst="rect">
            <a:avLst/>
          </a:prstGeom>
        </p:spPr>
      </p:pic>
      <p:sp>
        <p:nvSpPr>
          <p:cNvPr id="9" name="Text Placeholder 10">
            <a:extLst>
              <a:ext uri="{FF2B5EF4-FFF2-40B4-BE49-F238E27FC236}">
                <a16:creationId xmlns:a16="http://schemas.microsoft.com/office/drawing/2014/main" id="{B5D44FC4-DB95-489C-AA2F-0BB9E0E81992}"/>
              </a:ext>
            </a:extLst>
          </p:cNvPr>
          <p:cNvSpPr txBox="1">
            <a:spLocks/>
          </p:cNvSpPr>
          <p:nvPr/>
        </p:nvSpPr>
        <p:spPr>
          <a:xfrm>
            <a:off x="9469736" y="5917078"/>
            <a:ext cx="2199015" cy="2765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bg1"/>
                </a:solidFill>
              </a:rPr>
              <a:t>June – 26; 60 DAP</a:t>
            </a:r>
          </a:p>
        </p:txBody>
      </p:sp>
      <p:sp>
        <p:nvSpPr>
          <p:cNvPr id="10" name="TextBox 9">
            <a:extLst>
              <a:ext uri="{FF2B5EF4-FFF2-40B4-BE49-F238E27FC236}">
                <a16:creationId xmlns:a16="http://schemas.microsoft.com/office/drawing/2014/main" id="{324F7615-6219-42CD-A837-2922C9BAA91F}"/>
              </a:ext>
            </a:extLst>
          </p:cNvPr>
          <p:cNvSpPr txBox="1"/>
          <p:nvPr/>
        </p:nvSpPr>
        <p:spPr>
          <a:xfrm>
            <a:off x="6043287" y="5824309"/>
            <a:ext cx="2199014" cy="369332"/>
          </a:xfrm>
          <a:prstGeom prst="rect">
            <a:avLst/>
          </a:prstGeom>
          <a:noFill/>
        </p:spPr>
        <p:txBody>
          <a:bodyPr wrap="square" rtlCol="0">
            <a:spAutoFit/>
          </a:bodyPr>
          <a:lstStyle/>
          <a:p>
            <a:r>
              <a:rPr lang="en-US" dirty="0">
                <a:solidFill>
                  <a:schemeClr val="bg1"/>
                </a:solidFill>
              </a:rPr>
              <a:t>1X Rate: 28 DAP</a:t>
            </a:r>
          </a:p>
        </p:txBody>
      </p:sp>
    </p:spTree>
    <p:extLst>
      <p:ext uri="{BB962C8B-B14F-4D97-AF65-F5344CB8AC3E}">
        <p14:creationId xmlns:p14="http://schemas.microsoft.com/office/powerpoint/2010/main" val="80761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a:solidFill>
                  <a:srgbClr val="FFFF00"/>
                </a:solidFill>
              </a:rPr>
              <a:t>Peanut Response to Imazapyr – Applied 28 DAP</a:t>
            </a:r>
          </a:p>
        </p:txBody>
      </p:sp>
      <p:sp>
        <p:nvSpPr>
          <p:cNvPr id="4" name="Text Placeholder 3"/>
          <p:cNvSpPr>
            <a:spLocks noGrp="1"/>
          </p:cNvSpPr>
          <p:nvPr>
            <p:ph type="body" sz="quarter" idx="13"/>
          </p:nvPr>
        </p:nvSpPr>
        <p:spPr/>
        <p:txBody>
          <a:bodyPr>
            <a:normAutofit fontScale="85000" lnSpcReduction="10000"/>
          </a:bodyPr>
          <a:lstStyle/>
          <a:p>
            <a:r>
              <a:rPr lang="en-US" dirty="0"/>
              <a:t>July – 2; 66 DAP</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27068" y="2071371"/>
            <a:ext cx="3931920" cy="294894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626547" y="2074057"/>
            <a:ext cx="3931920" cy="2948941"/>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5682179" y="2074060"/>
            <a:ext cx="3931920" cy="2948940"/>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8737810" y="2074061"/>
            <a:ext cx="3931920" cy="2948940"/>
          </a:xfrm>
          <a:prstGeom prst="rect">
            <a:avLst/>
          </a:prstGeom>
        </p:spPr>
      </p:pic>
      <p:sp>
        <p:nvSpPr>
          <p:cNvPr id="10" name="TextBox 9"/>
          <p:cNvSpPr txBox="1"/>
          <p:nvPr/>
        </p:nvSpPr>
        <p:spPr>
          <a:xfrm>
            <a:off x="1158625" y="5542427"/>
            <a:ext cx="7730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0</a:t>
            </a:r>
          </a:p>
        </p:txBody>
      </p:sp>
      <p:sp>
        <p:nvSpPr>
          <p:cNvPr id="11" name="TextBox 10"/>
          <p:cNvSpPr txBox="1"/>
          <p:nvPr/>
        </p:nvSpPr>
        <p:spPr>
          <a:xfrm>
            <a:off x="4024114" y="5542427"/>
            <a:ext cx="11512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1/100</a:t>
            </a:r>
            <a:r>
              <a:rPr kumimoji="0" lang="en-US" sz="1800" b="0" i="0" u="none" strike="noStrike" kern="1200" cap="none" spc="0" normalizeH="0" baseline="30000" noProof="0" dirty="0">
                <a:ln>
                  <a:noFill/>
                </a:ln>
                <a:solidFill>
                  <a:srgbClr val="FFFFFF"/>
                </a:solidFill>
                <a:effectLst/>
                <a:uLnTx/>
                <a:uFillTx/>
                <a:latin typeface="Arial"/>
                <a:ea typeface="+mn-ea"/>
                <a:cs typeface="+mn-cs"/>
              </a:rPr>
              <a:t>th </a:t>
            </a:r>
            <a:r>
              <a:rPr kumimoji="0" lang="en-US" sz="1800" b="0" i="0" u="none" strike="noStrike" kern="1200" cap="none" spc="0" normalizeH="0" noProof="0" dirty="0">
                <a:ln>
                  <a:noFill/>
                </a:ln>
                <a:solidFill>
                  <a:srgbClr val="FFFFFF"/>
                </a:solidFill>
                <a:effectLst/>
                <a:uLnTx/>
                <a:uFillTx/>
                <a:latin typeface="Arial"/>
                <a:ea typeface="+mn-ea"/>
                <a:cs typeface="+mn-cs"/>
              </a:rPr>
              <a:t>X</a:t>
            </a: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2" name="TextBox 11"/>
          <p:cNvSpPr txBox="1"/>
          <p:nvPr/>
        </p:nvSpPr>
        <p:spPr>
          <a:xfrm>
            <a:off x="7165508" y="5542427"/>
            <a:ext cx="9797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1/10</a:t>
            </a:r>
            <a:r>
              <a:rPr kumimoji="0" lang="en-US" sz="1800" b="0" i="0" u="none" strike="noStrike" kern="1200" cap="none" spc="0" normalizeH="0" baseline="30000" noProof="0" dirty="0">
                <a:ln>
                  <a:noFill/>
                </a:ln>
                <a:solidFill>
                  <a:srgbClr val="FFFFFF"/>
                </a:solidFill>
                <a:effectLst/>
                <a:uLnTx/>
                <a:uFillTx/>
                <a:latin typeface="Arial"/>
                <a:ea typeface="+mn-ea"/>
                <a:cs typeface="+mn-cs"/>
              </a:rPr>
              <a:t>th</a:t>
            </a:r>
            <a:r>
              <a:rPr kumimoji="0" lang="en-US" sz="1800" b="0" i="0" u="none" strike="noStrike" kern="1200" cap="none" spc="0" normalizeH="0" baseline="0" noProof="0" dirty="0">
                <a:ln>
                  <a:noFill/>
                </a:ln>
                <a:solidFill>
                  <a:srgbClr val="FFFFFF"/>
                </a:solidFill>
                <a:effectLst/>
                <a:uLnTx/>
                <a:uFillTx/>
                <a:latin typeface="Arial"/>
                <a:ea typeface="+mn-ea"/>
                <a:cs typeface="+mn-cs"/>
              </a:rPr>
              <a:t> X</a:t>
            </a:r>
          </a:p>
        </p:txBody>
      </p:sp>
      <p:sp>
        <p:nvSpPr>
          <p:cNvPr id="13" name="TextBox 12"/>
          <p:cNvSpPr txBox="1"/>
          <p:nvPr/>
        </p:nvSpPr>
        <p:spPr>
          <a:xfrm>
            <a:off x="10445558" y="5542427"/>
            <a:ext cx="5309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1 X</a:t>
            </a:r>
          </a:p>
        </p:txBody>
      </p:sp>
    </p:spTree>
    <p:extLst>
      <p:ext uri="{BB962C8B-B14F-4D97-AF65-F5344CB8AC3E}">
        <p14:creationId xmlns:p14="http://schemas.microsoft.com/office/powerpoint/2010/main" val="3841824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Imazapyr Plant Density: 17 DAP</a:t>
            </a:r>
            <a:endParaRPr lang="en-US" dirty="0">
              <a:solidFill>
                <a:srgbClr val="FFFF00"/>
              </a:solidFill>
            </a:endParaRPr>
          </a:p>
        </p:txBody>
      </p:sp>
      <p:sp>
        <p:nvSpPr>
          <p:cNvPr id="15" name="Text Placeholder 14">
            <a:extLst>
              <a:ext uri="{FF2B5EF4-FFF2-40B4-BE49-F238E27FC236}">
                <a16:creationId xmlns:a16="http://schemas.microsoft.com/office/drawing/2014/main" id="{74BA35E1-830E-4656-B88C-82CA752805ED}"/>
              </a:ext>
            </a:extLst>
          </p:cNvPr>
          <p:cNvSpPr>
            <a:spLocks noGrp="1"/>
          </p:cNvSpPr>
          <p:nvPr>
            <p:ph type="body" sz="quarter" idx="13"/>
          </p:nvPr>
        </p:nvSpPr>
        <p:spPr/>
        <p:txBody>
          <a:bodyPr>
            <a:normAutofit fontScale="85000" lnSpcReduction="10000"/>
          </a:bodyPr>
          <a:lstStyle/>
          <a:p>
            <a:r>
              <a:rPr lang="en-US" dirty="0"/>
              <a:t>P=0.0812</a:t>
            </a:r>
          </a:p>
        </p:txBody>
      </p:sp>
      <p:graphicFrame>
        <p:nvGraphicFramePr>
          <p:cNvPr id="18" name="Content Placeholder 5">
            <a:extLst>
              <a:ext uri="{FF2B5EF4-FFF2-40B4-BE49-F238E27FC236}">
                <a16:creationId xmlns:a16="http://schemas.microsoft.com/office/drawing/2014/main" id="{2039EED3-FDE5-4C66-B990-050852981E4D}"/>
              </a:ext>
            </a:extLst>
          </p:cNvPr>
          <p:cNvGraphicFramePr>
            <a:graphicFrameLocks noGrp="1"/>
          </p:cNvGraphicFramePr>
          <p:nvPr>
            <p:ph idx="4294967295"/>
            <p:extLst>
              <p:ext uri="{D42A27DB-BD31-4B8C-83A1-F6EECF244321}">
                <p14:modId xmlns:p14="http://schemas.microsoft.com/office/powerpoint/2010/main" val="1326061149"/>
              </p:ext>
            </p:extLst>
          </p:nvPr>
        </p:nvGraphicFramePr>
        <p:xfrm>
          <a:off x="609600" y="1281841"/>
          <a:ext cx="109728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035333"/>
      </p:ext>
    </p:extLst>
  </p:cSld>
  <p:clrMapOvr>
    <a:masterClrMapping/>
  </p:clrMapOvr>
</p:sld>
</file>

<file path=ppt/theme/theme1.xml><?xml version="1.0" encoding="utf-8"?>
<a:theme xmlns:a="http://schemas.openxmlformats.org/drawingml/2006/main" name="1_Office Theme">
  <a:themeElements>
    <a:clrScheme name="GEORGIA BRAND">
      <a:dk1>
        <a:srgbClr val="000000"/>
      </a:dk1>
      <a:lt1>
        <a:srgbClr val="FFFFFF"/>
      </a:lt1>
      <a:dk2>
        <a:srgbClr val="BA0C2F"/>
      </a:dk2>
      <a:lt2>
        <a:srgbClr val="D6D2C4"/>
      </a:lt2>
      <a:accent1>
        <a:srgbClr val="9EA2A2"/>
      </a:accent1>
      <a:accent2>
        <a:srgbClr val="66435A"/>
      </a:accent2>
      <a:accent3>
        <a:srgbClr val="BFB800"/>
      </a:accent3>
      <a:accent4>
        <a:srgbClr val="00677F"/>
      </a:accent4>
      <a:accent5>
        <a:srgbClr val="776E64"/>
      </a:accent5>
      <a:accent6>
        <a:srgbClr val="FFCD00"/>
      </a:accent6>
      <a:hlink>
        <a:srgbClr val="00A3AD"/>
      </a:hlink>
      <a:folHlink>
        <a:srgbClr val="594A2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A587B95B-1D3A-3A44-A805-1768F3F39161}" vid="{7C55915A-1AD8-4A41-BAEA-832A814DF80F}"/>
    </a:ext>
  </a:extLst>
</a:theme>
</file>

<file path=ppt/theme/theme2.xml><?xml version="1.0" encoding="utf-8"?>
<a:theme xmlns:a="http://schemas.openxmlformats.org/drawingml/2006/main" name="2_Office Theme">
  <a:themeElements>
    <a:clrScheme name="GEORGIA BRAND">
      <a:dk1>
        <a:srgbClr val="000000"/>
      </a:dk1>
      <a:lt1>
        <a:srgbClr val="FFFFFF"/>
      </a:lt1>
      <a:dk2>
        <a:srgbClr val="BA0C2F"/>
      </a:dk2>
      <a:lt2>
        <a:srgbClr val="D6D2C4"/>
      </a:lt2>
      <a:accent1>
        <a:srgbClr val="9EA2A2"/>
      </a:accent1>
      <a:accent2>
        <a:srgbClr val="66435A"/>
      </a:accent2>
      <a:accent3>
        <a:srgbClr val="BFB800"/>
      </a:accent3>
      <a:accent4>
        <a:srgbClr val="00677F"/>
      </a:accent4>
      <a:accent5>
        <a:srgbClr val="776E64"/>
      </a:accent5>
      <a:accent6>
        <a:srgbClr val="FFCD00"/>
      </a:accent6>
      <a:hlink>
        <a:srgbClr val="00A3AD"/>
      </a:hlink>
      <a:folHlink>
        <a:srgbClr val="594A2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A587B95B-1D3A-3A44-A805-1768F3F39161}" vid="{7C55915A-1AD8-4A41-BAEA-832A814DF80F}"/>
    </a:ext>
  </a:extLst>
</a:theme>
</file>

<file path=ppt/theme/theme3.xml><?xml version="1.0" encoding="utf-8"?>
<a:theme xmlns:a="http://schemas.openxmlformats.org/drawingml/2006/main" name="3_Office Theme">
  <a:themeElements>
    <a:clrScheme name="GEORGIA BRAND">
      <a:dk1>
        <a:srgbClr val="000000"/>
      </a:dk1>
      <a:lt1>
        <a:srgbClr val="FFFFFF"/>
      </a:lt1>
      <a:dk2>
        <a:srgbClr val="BA0C2F"/>
      </a:dk2>
      <a:lt2>
        <a:srgbClr val="D6D2C4"/>
      </a:lt2>
      <a:accent1>
        <a:srgbClr val="9EA2A2"/>
      </a:accent1>
      <a:accent2>
        <a:srgbClr val="66435A"/>
      </a:accent2>
      <a:accent3>
        <a:srgbClr val="BFB800"/>
      </a:accent3>
      <a:accent4>
        <a:srgbClr val="00677F"/>
      </a:accent4>
      <a:accent5>
        <a:srgbClr val="776E64"/>
      </a:accent5>
      <a:accent6>
        <a:srgbClr val="FFCD00"/>
      </a:accent6>
      <a:hlink>
        <a:srgbClr val="00A3AD"/>
      </a:hlink>
      <a:folHlink>
        <a:srgbClr val="594A2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A587B95B-1D3A-3A44-A805-1768F3F39161}" vid="{7C55915A-1AD8-4A41-BAEA-832A814DF8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65AC2BF877FD48A05FEDF2C6453981" ma:contentTypeVersion="15" ma:contentTypeDescription="Create a new document." ma:contentTypeScope="" ma:versionID="da815ee779b064906c602f859e8d058f">
  <xsd:schema xmlns:xsd="http://www.w3.org/2001/XMLSchema" xmlns:xs="http://www.w3.org/2001/XMLSchema" xmlns:p="http://schemas.microsoft.com/office/2006/metadata/properties" xmlns:ns1="http://schemas.microsoft.com/sharepoint/v3" xmlns:ns3="d2182f11-ec6d-4344-bcdd-126cac1ae7e5" xmlns:ns4="c613e7a6-ae2b-4057-9573-8cbc37370f0f" targetNamespace="http://schemas.microsoft.com/office/2006/metadata/properties" ma:root="true" ma:fieldsID="cf6c2ee41cfb50e8569456deda4758a5" ns1:_="" ns3:_="" ns4:_="">
    <xsd:import namespace="http://schemas.microsoft.com/sharepoint/v3"/>
    <xsd:import namespace="d2182f11-ec6d-4344-bcdd-126cac1ae7e5"/>
    <xsd:import namespace="c613e7a6-ae2b-4057-9573-8cbc37370f0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182f11-ec6d-4344-bcdd-126cac1ae7e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13e7a6-ae2b-4057-9573-8cbc37370f0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F99B70-4647-4FCC-B525-1DFFB2CD5706}">
  <ds:schemaRefs>
    <ds:schemaRef ds:uri="http://purl.org/dc/elements/1.1/"/>
    <ds:schemaRef ds:uri="http://schemas.microsoft.com/office/2006/metadata/properties"/>
    <ds:schemaRef ds:uri="http://schemas.openxmlformats.org/package/2006/metadata/core-properties"/>
    <ds:schemaRef ds:uri="http://purl.org/dc/terms/"/>
    <ds:schemaRef ds:uri="c613e7a6-ae2b-4057-9573-8cbc37370f0f"/>
    <ds:schemaRef ds:uri="http://schemas.microsoft.com/office/2006/documentManagement/types"/>
    <ds:schemaRef ds:uri="http://schemas.microsoft.com/office/infopath/2007/PartnerControls"/>
    <ds:schemaRef ds:uri="d2182f11-ec6d-4344-bcdd-126cac1ae7e5"/>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1FF18BB5-A072-4CF3-B417-5CA075D7DA2F}">
  <ds:schemaRefs>
    <ds:schemaRef ds:uri="http://schemas.microsoft.com/sharepoint/v3/contenttype/forms"/>
  </ds:schemaRefs>
</ds:datastoreItem>
</file>

<file path=customXml/itemProps3.xml><?xml version="1.0" encoding="utf-8"?>
<ds:datastoreItem xmlns:ds="http://schemas.openxmlformats.org/officeDocument/2006/customXml" ds:itemID="{FDF9886F-3526-4FBA-BB9D-E69359527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182f11-ec6d-4344-bcdd-126cac1ae7e5"/>
    <ds:schemaRef ds:uri="c613e7a6-ae2b-4057-9573-8cbc37370f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8476</TotalTime>
  <Words>1872</Words>
  <Application>Microsoft Office PowerPoint</Application>
  <PresentationFormat>Widescreen</PresentationFormat>
  <Paragraphs>353</Paragraphs>
  <Slides>23</Slides>
  <Notes>23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23</vt:i4>
      </vt:variant>
    </vt:vector>
  </HeadingPairs>
  <TitlesOfParts>
    <vt:vector size="30" baseType="lpstr">
      <vt:lpstr>Arial</vt:lpstr>
      <vt:lpstr>Calibri</vt:lpstr>
      <vt:lpstr>Georgia</vt:lpstr>
      <vt:lpstr>Wingdings</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Chadwick Cameron Abbott</dc:creator>
  <cp:lastModifiedBy>Eric P. Prostko</cp:lastModifiedBy>
  <cp:revision>72</cp:revision>
  <cp:lastPrinted>2022-01-13T23:59:31Z</cp:lastPrinted>
  <dcterms:created xsi:type="dcterms:W3CDTF">2022-01-09T18:53:45Z</dcterms:created>
  <dcterms:modified xsi:type="dcterms:W3CDTF">2022-01-28T14:27:57Z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0x0101006F65AC2BF877FD48A05FEDF2C6453981</vt:lpwstr>
  </property>
</Properties>
</file>