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4"/>
    <p:sldMasterId id="2147484034" r:id="rId5"/>
    <p:sldMasterId id="2147484055" r:id="rId6"/>
    <p:sldMasterId id="2147484076" r:id="rId7"/>
    <p:sldMasterId id="2147484097" r:id="rId8"/>
    <p:sldMasterId id="2147484109" r:id="rId9"/>
  </p:sldMasterIdLst>
  <p:notesMasterIdLst>
    <p:notesMasterId r:id="rId37"/>
  </p:notesMasterIdLst>
  <p:sldIdLst>
    <p:sldId id="392" r:id="rId10"/>
    <p:sldId id="736" r:id="rId11"/>
    <p:sldId id="741" r:id="rId12"/>
    <p:sldId id="735" r:id="rId13"/>
    <p:sldId id="257" r:id="rId14"/>
    <p:sldId id="721" r:id="rId15"/>
    <p:sldId id="716" r:id="rId16"/>
    <p:sldId id="743" r:id="rId17"/>
    <p:sldId id="744" r:id="rId18"/>
    <p:sldId id="722" r:id="rId19"/>
    <p:sldId id="745" r:id="rId20"/>
    <p:sldId id="720" r:id="rId21"/>
    <p:sldId id="493" r:id="rId22"/>
    <p:sldId id="717" r:id="rId23"/>
    <p:sldId id="679" r:id="rId24"/>
    <p:sldId id="711" r:id="rId25"/>
    <p:sldId id="723" r:id="rId26"/>
    <p:sldId id="724" r:id="rId27"/>
    <p:sldId id="278" r:id="rId28"/>
    <p:sldId id="740" r:id="rId29"/>
    <p:sldId id="269" r:id="rId30"/>
    <p:sldId id="742" r:id="rId31"/>
    <p:sldId id="738" r:id="rId32"/>
    <p:sldId id="276" r:id="rId33"/>
    <p:sldId id="737" r:id="rId34"/>
    <p:sldId id="746" r:id="rId35"/>
    <p:sldId id="413" r:id="rId36"/>
  </p:sldIdLst>
  <p:sldSz cx="9144000" cy="6858000" type="screen4x3"/>
  <p:notesSz cx="7053263" cy="9356725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6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67609604355012E-2"/>
          <c:y val="0.11644838145231846"/>
          <c:w val="0.93143239039564496"/>
          <c:h val="0.67493132108486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Herbicide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Sencor/Lexone</c:v>
                </c:pt>
                <c:pt idx="1">
                  <c:v>Treflan</c:v>
                </c:pt>
                <c:pt idx="2">
                  <c:v>Classic</c:v>
                </c:pt>
                <c:pt idx="3">
                  <c:v>Prowl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34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D-44DF-8A21-73341AE69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658792"/>
        <c:axId val="505655840"/>
      </c:barChart>
      <c:catAx>
        <c:axId val="50565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655840"/>
        <c:crosses val="autoZero"/>
        <c:auto val="1"/>
        <c:lblAlgn val="ctr"/>
        <c:lblOffset val="100"/>
        <c:noMultiLvlLbl val="0"/>
      </c:catAx>
      <c:valAx>
        <c:axId val="50565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6587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EE51-2C2D-4DF0-A5DB-0168089C805D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F0EC-5B4E-4F08-80E5-9198173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D7FFC-6CB0-4B09-88E0-66A591A91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57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1416F9B-C4BE-4499-AA78-5412D8F4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CDEC-6DD9-4202-8B20-879A51D7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950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11DF-4967-4005-A716-B8012905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C773A-EC73-478A-9F61-107581319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6377A-0B6D-426D-922D-2993342C6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04969-3DC8-4D00-8FD6-76F36983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B34B-5105-4561-ADC9-AFBA741E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8DCC7-E932-485F-B3D9-20B705C2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832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8B76-D333-4743-B420-C5C51B54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51DFA-2B93-43BE-81ED-85664F398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0501C-8C91-406D-942D-1B95C373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19C93-F651-44E8-95A4-BE5D8ABF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B15D4-ED4D-4128-BC32-AB81593C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965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156C3-ED9D-489C-903F-FB6C37830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80617-930B-4025-AF39-366C453DE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A1D8C-1808-40F3-B8EC-5284358F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43FC1-56D5-4B48-A1F6-ABE2369B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D131C-2BB4-4A1B-87DE-6B0D8F01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C529-9507-4EA4-BA78-E2663D280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21CA-FD39-4213-B936-F97955DF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4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0034-17A7-4D17-8D0C-DE05A4D5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E879-4D81-4B3F-BD6A-C2F8B64E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B1F1D-E33C-417C-BED7-2CD94B16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6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982D-03D1-4593-B3BC-A258B423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2F2F-0C5A-41A6-926A-7BA716A96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6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1462-C069-4CB9-8A9A-5D968C4CC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FB97-3D06-4C85-8FD2-16E8CBAC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2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8604-69C6-41A5-9BBE-AC696D36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FCBD-6E5E-4DDF-B550-7FDF6E88A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1638F28-79C3-4D8D-BAFB-27DAD20F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2673-F357-4832-93FC-90D15867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94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2E26-BC72-48A0-89D7-24DA19EF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66FF-6752-44B1-BDC6-D6EA9405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5ACB-B9E2-43F3-A532-7E8C802FF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1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79F1-D9A9-4715-BB7D-BB1956B9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376A-B4AA-448F-B2DF-EFCC3687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89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CDB8-7F98-4827-A5D8-169B4ADE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11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C98A-890E-453E-BFC4-C199E33D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DAC-A1E8-4F3E-8ACE-B117FF88F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17E7-78C3-4E49-9D03-3A86386F2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9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0AE0-DADB-4ADF-A73D-10FB0CF01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AE99-9719-490D-889B-3DA0DD487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7C77-D586-4368-A9DE-FCAB0AB01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9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5A5-3696-41F6-8533-1F4CE330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48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1902-FA4A-4018-A756-9765EB5C9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1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A2DA-B4D1-4171-8847-CAA8243D2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6A10-D617-4B26-9FA0-0AA1CFB0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7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FC05-B39D-4A46-8923-42665AA9C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4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7BE6-B458-49F6-9D61-F722869C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BFFD-D594-4361-84E0-9469AE22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35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86AF-4A50-4CD0-B731-88D6C99FA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2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1416F9B-C4BE-4499-AA78-5412D8F4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6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8604-69C6-41A5-9BBE-AC696D36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4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DAC-A1E8-4F3E-8ACE-B117FF88F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2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BFFD-D594-4361-84E0-9469AE22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3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EB3B-BDF0-4C3D-8784-EE67DB14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53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7020-D95E-4972-9F64-2FC32E78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FD68-CD5F-482D-98BB-F1D73FD1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1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3AF6-5A35-4927-9FBF-71D867676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3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556F-5E96-46E9-936A-4F2C4CB0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EB3B-BDF0-4C3D-8784-EE67DB14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9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CDEC-6DD9-4202-8B20-879A51D7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9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C529-9507-4EA4-BA78-E2663D280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21CA-FD39-4213-B936-F97955DF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0034-17A7-4D17-8D0C-DE05A4D5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99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E879-4D81-4B3F-BD6A-C2F8B64E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B1F1D-E33C-417C-BED7-2CD94B16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8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982D-03D1-4593-B3BC-A258B423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985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2F2F-0C5A-41A6-926A-7BA716A96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6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1462-C069-4CB9-8A9A-5D968C4CC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2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FB97-3D06-4C85-8FD2-16E8CBAC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7020-D95E-4972-9F64-2FC32E78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70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FCBD-6E5E-4DDF-B550-7FDF6E88A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2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878C729E-44B7-4282-BFD4-2CF778554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2386-B433-4C19-AFF2-3735EE03C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74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BF77-A81A-49DA-A278-9C27B9FD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2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97BC-063A-4C0C-AF16-453E3228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2C7D-BF88-4CA7-A2B7-B108A53B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71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D2D0-18EA-4BA9-AA0F-740DD6B9F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93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312E-EF84-4C5F-919F-EC7745EA2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429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8383-10C9-4BC3-907F-968DDC7E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4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684A-0129-4D1F-897C-5CBC77508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FD68-CD5F-482D-98BB-F1D73FD1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9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04B1-D516-430C-923B-1D405C93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77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234D-7692-449C-A5F2-F36C35C34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2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9632-8ECB-4FBA-A434-A1FC6F7DC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9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7269-EA6E-4FB2-9183-758D1518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4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C8169-F7B6-40A6-BF14-64E2A2B9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09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B478-2719-4B75-9B54-170F444E2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866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5A05-8A72-4006-8FD8-E03F3D28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050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526B-8083-4C9F-999B-BF51B6AEC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47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A6E7-4368-4CD0-8B2F-DF989209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01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893F-E2E5-4D56-8BAF-5F3848AAF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3AF6-5A35-4927-9FBF-71D867676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8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3E9B-11C2-410C-8FA9-CF02847C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30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419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93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040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78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68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84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937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496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8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556F-5E96-46E9-936A-4F2C4CB0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56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595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97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8A68-F0E2-421D-A519-ED4532105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C7B6A-E394-4807-A8D0-EAD8364DB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B7C8-A152-4960-9855-1D500634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5FB16-90DC-42F7-8E35-9B2DBDEC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5D5F1-2CB2-45EB-868A-3211D6C2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32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C457-948B-4004-A1BC-AA68F562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ECF5D-ADED-4170-8F1A-94F2F5191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7F473-0279-4DC5-8B04-99013DEB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1B6F3-508D-43C8-89A8-BF7E69C9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D3E14-F0FC-431D-914A-92A2BD37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352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A71D-DC66-4F45-B750-5CAD9735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3D920-8989-487B-A018-E34CB390E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62551-B989-4C3C-8E53-48AFCF90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AB927-0172-4E42-BB02-0EF98552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30D6-B0B3-4F05-B4B7-A45667CC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46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2FEF-68C3-4FAA-8B33-8243BF2A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3DF83-B4E8-42B9-9F9E-C79F9C0C8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2DAF5-9D80-47D1-BB55-25B1B8983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B8A8-4262-4717-BD26-58255424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8009-1A27-4492-9FB9-868A96EF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07911-D1EE-44B1-B573-CEA3D020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749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ADC4-C970-4A74-AEBE-F9CD8372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E69A7-798E-4A5C-B207-E1BAD076B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FF568-963D-4FBB-9E62-E7506960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521E9-DF98-4B2A-B8F5-A1D756ADE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67022-974C-4304-B6A9-2F63F65AF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3D878-8DE2-483A-8636-45B838CE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1A4EC-A4FE-4BCD-9495-8CBEBCE1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D20B4-FDD4-4F82-8060-2C2E5FF7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54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6A5C-0EB6-4965-A22B-B157AD14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B7349-3C4B-4B7B-B643-2B70F63D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D21F5-EFA2-439B-B0E6-EE13EA7E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2937B-A07A-49B6-A59C-933535B6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4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41A77-13C9-4CFF-85B2-8589BE98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F52A4-3D76-47DB-A626-3EBF0E0E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6A14-57DB-4F35-A8B3-2F1D17B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30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1519-8F70-43DD-928C-97F29CB2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FD8C-FE82-46E7-A724-FF11CBB15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3258F-78A4-48BC-8FF1-F850FEF1E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6A820-85F7-4C42-994C-E6341F61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BA8A1-96EF-499A-832B-9F7EBCAA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C2F99-5CF1-491E-A434-B56D7954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9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FAED-7D74-4BD0-9B82-D0D5C4B3E5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9CC75-32B6-434E-8578-70CDAA7FA9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FAED-7D74-4BD0-9B82-D0D5C4B3E5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219DB-D612-4653-B4DE-A1797549C75B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5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E690-9EBE-40D9-B4BB-9DE479069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35C4-C9DC-4E7A-9BA9-B567FA387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9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66927-DEF2-4469-9765-A3E17A92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C8D0E-6FF6-4832-A715-4FCBABC6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5F23-9BC0-4716-BDEE-8B80DC7AC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A943B-4019-41F6-BDBC-6FE275AE33D2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50961-F6F6-44E8-9F46-DCF6F8868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2A65E-D171-4604-A6DE-CBCB363A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0858B-4DB4-4468-B0AC-EDBC2A968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8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mailto:eprostko@uga.edu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7614" y="1600200"/>
            <a:ext cx="2895600" cy="1470025"/>
          </a:xfrm>
        </p:spPr>
        <p:txBody>
          <a:bodyPr/>
          <a:lstStyle/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</a:rPr>
              <a:t>Weed Control in Conventional Soybeans:</a:t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“Back to the Future”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33800"/>
            <a:ext cx="8686800" cy="6985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Eric P. Prostko</a:t>
            </a:r>
          </a:p>
          <a:p>
            <a:pPr algn="ctr" eaLnBrk="1" hangingPunct="1"/>
            <a:r>
              <a:rPr lang="en-US" altLang="en-US" dirty="0"/>
              <a:t>Extension Weed Specialist</a:t>
            </a:r>
          </a:p>
          <a:p>
            <a:pPr algn="ctr" eaLnBrk="1" hangingPunct="1"/>
            <a:r>
              <a:rPr lang="en-US" altLang="en-US" dirty="0"/>
              <a:t>Dept. Crop &amp; Soil Sciences</a:t>
            </a:r>
          </a:p>
        </p:txBody>
      </p:sp>
      <p:pic>
        <p:nvPicPr>
          <p:cNvPr id="1026" name="Picture 2" descr="C:\Users\eprostko\AppData\Local\Temp\Temp1_CAES Formal.zip\Formal\JPG\CAES-FS-F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447575" cy="9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0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EDF0-0DC7-4C08-BCE0-DB157EE44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Soybeans</a:t>
            </a:r>
            <a:br>
              <a:rPr lang="en-US" dirty="0"/>
            </a:br>
            <a:r>
              <a:rPr lang="en-US" sz="3200" i="1" dirty="0">
                <a:solidFill>
                  <a:srgbClr val="FFC000"/>
                </a:solidFill>
              </a:rPr>
              <a:t>Herbicides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A913D5-7CF5-4589-83F9-6C5E2FED34D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440730"/>
            <a:ext cx="4038600" cy="4572000"/>
          </a:xfrm>
        </p:spPr>
        <p:txBody>
          <a:bodyPr/>
          <a:lstStyle/>
          <a:p>
            <a:r>
              <a:rPr lang="en-US" b="1" i="1" u="sng" dirty="0"/>
              <a:t>PPO resistant weeds = SOL (really!)</a:t>
            </a:r>
          </a:p>
          <a:p>
            <a:r>
              <a:rPr lang="en-US" dirty="0"/>
              <a:t>Metribuzin – PRE</a:t>
            </a:r>
          </a:p>
          <a:p>
            <a:r>
              <a:rPr lang="en-US" dirty="0"/>
              <a:t>Prowl or Group 15’s</a:t>
            </a:r>
          </a:p>
          <a:p>
            <a:r>
              <a:rPr lang="en-US" dirty="0"/>
              <a:t>Reflex, Cobra, Ultra Blazer, Prefix, Warrant Ultra</a:t>
            </a:r>
          </a:p>
          <a:p>
            <a:r>
              <a:rPr lang="en-US" dirty="0"/>
              <a:t>Classic or FirstRate (sicklepod + MG)</a:t>
            </a:r>
          </a:p>
          <a:p>
            <a:pPr lvl="1"/>
            <a:r>
              <a:rPr lang="en-US" sz="2000" i="1" dirty="0"/>
              <a:t>STS® (1993) - single gene (non-GMO)</a:t>
            </a:r>
          </a:p>
          <a:p>
            <a:pPr lvl="1"/>
            <a:r>
              <a:rPr lang="en-US" sz="2000" i="1" dirty="0"/>
              <a:t>Bolt™ (2015) - 2 genes (non-GMO)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99FFB98-C937-4B2B-A38E-DD4C687A5E3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872394"/>
            <a:ext cx="2567613" cy="17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D36C1AE9-CC9F-4A8D-9074-DFBD6ECF127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99713"/>
            <a:ext cx="2933489" cy="8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amvac.com/sites/default/files/_images/product/logo/FirstRate.png">
            <a:extLst>
              <a:ext uri="{FF2B5EF4-FFF2-40B4-BE49-F238E27FC236}">
                <a16:creationId xmlns:a16="http://schemas.microsoft.com/office/drawing/2014/main" id="{9E51DBB6-BF8C-43F4-BE97-75B6D7D9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23" y="1793317"/>
            <a:ext cx="2176006" cy="108800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1036" name="Picture 12" descr="https://www.amvac.com/sites/default/files/_images/product/logo/Classic.png">
            <a:extLst>
              <a:ext uri="{FF2B5EF4-FFF2-40B4-BE49-F238E27FC236}">
                <a16:creationId xmlns:a16="http://schemas.microsoft.com/office/drawing/2014/main" id="{60EE6E81-F427-4907-BF13-4FBA5CAC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965919"/>
            <a:ext cx="2145361" cy="107268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75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2161-7559-4577-81C8-F08E7974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NON-GMO Soybean Cultivars with</a:t>
            </a:r>
            <a:br>
              <a:rPr lang="en-US" sz="3000" dirty="0"/>
            </a:br>
            <a:r>
              <a:rPr lang="en-US" sz="3000" dirty="0"/>
              <a:t>STS and Metribuzin Tolerance????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8A4E-D159-47E2-A049-7B646ECDD4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GoSoy</a:t>
            </a:r>
            <a:r>
              <a:rPr lang="en-US" dirty="0"/>
              <a:t> 48C17S</a:t>
            </a:r>
          </a:p>
          <a:p>
            <a:pPr lvl="1"/>
            <a:r>
              <a:rPr lang="en-US" sz="2000" i="1" dirty="0"/>
              <a:t>Root-knot susceptible</a:t>
            </a:r>
          </a:p>
          <a:p>
            <a:pPr lvl="1"/>
            <a:endParaRPr lang="en-US" sz="2000" i="1" dirty="0"/>
          </a:p>
          <a:p>
            <a:r>
              <a:rPr lang="en-US" dirty="0"/>
              <a:t>Virtue 4520S, 4921S, V4720S</a:t>
            </a:r>
          </a:p>
          <a:p>
            <a:pPr lvl="1"/>
            <a:r>
              <a:rPr lang="en-US" sz="2000" i="1" dirty="0"/>
              <a:t>Root-knot susceptible</a:t>
            </a:r>
          </a:p>
          <a:p>
            <a:pPr lvl="1"/>
            <a:endParaRPr lang="en-US" sz="2000" i="1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4FE6F5-DF9B-43E2-8CA5-510A97B32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9100" y="23241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326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8CAE-06CC-46A1-97F0-AB61FA7A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Metribuzin</a:t>
            </a:r>
            <a:r>
              <a:rPr lang="en-US" dirty="0"/>
              <a:t> Products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015C9D-D0B3-4493-BE19-A3B203F6A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125863"/>
              </p:ext>
            </p:extLst>
          </p:nvPr>
        </p:nvGraphicFramePr>
        <p:xfrm>
          <a:off x="304800" y="1752600"/>
          <a:ext cx="8610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195">
                  <a:extLst>
                    <a:ext uri="{9D8B030D-6E8A-4147-A177-3AD203B41FA5}">
                      <a16:colId xmlns:a16="http://schemas.microsoft.com/office/drawing/2014/main" val="681294726"/>
                    </a:ext>
                  </a:extLst>
                </a:gridCol>
                <a:gridCol w="2072922">
                  <a:extLst>
                    <a:ext uri="{9D8B030D-6E8A-4147-A177-3AD203B41FA5}">
                      <a16:colId xmlns:a16="http://schemas.microsoft.com/office/drawing/2014/main" val="3455520289"/>
                    </a:ext>
                  </a:extLst>
                </a:gridCol>
                <a:gridCol w="4544483">
                  <a:extLst>
                    <a:ext uri="{9D8B030D-6E8A-4147-A177-3AD203B41FA5}">
                      <a16:colId xmlns:a16="http://schemas.microsoft.com/office/drawing/2014/main" val="3275555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Manufacturer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Trade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Active Ingredients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8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Authority MTZ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sulfentrazone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2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Syngenta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Boundary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</a:t>
                      </a:r>
                      <a:r>
                        <a:rPr lang="en-US" dirty="0"/>
                        <a:t>-metolachlor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19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Corteva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Canopy</a:t>
                      </a:r>
                    </a:p>
                    <a:p>
                      <a:r>
                        <a:rPr lang="en-US" dirty="0"/>
                        <a:t>Canopy Blend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chlorimuron (10.7%) + </a:t>
                      </a:r>
                      <a:r>
                        <a:rPr lang="en-US" b="1" dirty="0"/>
                        <a:t>metribuzin</a:t>
                      </a:r>
                      <a:r>
                        <a:rPr lang="en-US" dirty="0"/>
                        <a:t> (64.3%)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chlorimuron (8.3%) + </a:t>
                      </a:r>
                      <a:r>
                        <a:rPr lang="en-US" b="1" dirty="0"/>
                        <a:t>metribuzin</a:t>
                      </a:r>
                      <a:r>
                        <a:rPr lang="en-US" dirty="0"/>
                        <a:t> (50%)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5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chlorimuron (10.7%) + </a:t>
                      </a:r>
                      <a:r>
                        <a:rPr lang="en-US" b="1" dirty="0"/>
                        <a:t>metribuzin</a:t>
                      </a:r>
                      <a:r>
                        <a:rPr lang="en-US" dirty="0"/>
                        <a:t> (64.3%)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9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Fierce MTZ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flumioxazin + pyroxasulfone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29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Loveland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Intimidator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</a:t>
                      </a:r>
                      <a:r>
                        <a:rPr lang="en-US" dirty="0"/>
                        <a:t>-metolachlor + fomesafen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Panther MTZ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flumioxazin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2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Panther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flumioxazin + imazethapyr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96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3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3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Corteva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flumioxazin + chlorimuron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9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Anthem Max, Dual, Warrant, Zidua, Outlook, Prowl????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62" y="1849386"/>
            <a:ext cx="4054712" cy="90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108" y="1879978"/>
            <a:ext cx="3184626" cy="123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BASF launches new SC formulation of Zidua herbicide | Soybean South">
            <a:extLst>
              <a:ext uri="{FF2B5EF4-FFF2-40B4-BE49-F238E27FC236}">
                <a16:creationId xmlns:a16="http://schemas.microsoft.com/office/drawing/2014/main" id="{A8E91F14-068D-4A31-AC94-59A9F12A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138979"/>
            <a:ext cx="3795036" cy="9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SF Crop Protection Outlook, Prowl H2O | Potato Grower Magazine">
            <a:extLst>
              <a:ext uri="{FF2B5EF4-FFF2-40B4-BE49-F238E27FC236}">
                <a16:creationId xmlns:a16="http://schemas.microsoft.com/office/drawing/2014/main" id="{0A282415-F6F7-473E-9A2F-9975A997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327" y="3429000"/>
            <a:ext cx="3321674" cy="11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pplemental Labeling">
            <a:extLst>
              <a:ext uri="{FF2B5EF4-FFF2-40B4-BE49-F238E27FC236}">
                <a16:creationId xmlns:a16="http://schemas.microsoft.com/office/drawing/2014/main" id="{FFD08C22-C1A7-4CBC-B01A-969F42F6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482391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owl H2O Herbicide">
            <a:extLst>
              <a:ext uri="{FF2B5EF4-FFF2-40B4-BE49-F238E27FC236}">
                <a16:creationId xmlns:a16="http://schemas.microsoft.com/office/drawing/2014/main" id="{35F6ABDA-43DE-43DC-AFBC-2E12405F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2562225" cy="13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9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2DF4A8-09BE-4CE6-8E6C-AE27139A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Soybean Weed Control - 2021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B88DA5-DD38-488C-BC2F-29155B934C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100" y="2324100"/>
            <a:ext cx="4572000" cy="34290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6098E8-5245-4D9E-A0A9-CD6569EEEF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9100" y="2324100"/>
            <a:ext cx="4572000" cy="3429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CAC4E-0373-4601-9F89-10C7A66381E4}"/>
              </a:ext>
            </a:extLst>
          </p:cNvPr>
          <p:cNvSpPr txBox="1"/>
          <p:nvPr/>
        </p:nvSpPr>
        <p:spPr>
          <a:xfrm>
            <a:off x="-76200" y="6172200"/>
            <a:ext cx="723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SB-01-21</a:t>
            </a:r>
          </a:p>
          <a:p>
            <a:r>
              <a:rPr lang="en-US" sz="1000" i="1" dirty="0"/>
              <a:t>May 18</a:t>
            </a:r>
          </a:p>
          <a:p>
            <a:r>
              <a:rPr lang="en-US" sz="1000" i="1" dirty="0"/>
              <a:t>29 DAP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D1118-BE7B-4A1B-9D6F-654CF2569B15}"/>
              </a:ext>
            </a:extLst>
          </p:cNvPr>
          <p:cNvSpPr txBox="1"/>
          <p:nvPr/>
        </p:nvSpPr>
        <p:spPr>
          <a:xfrm>
            <a:off x="1981200" y="2514600"/>
            <a:ext cx="6591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F2494-8932-4D4D-B2EC-B58179A0A24C}"/>
              </a:ext>
            </a:extLst>
          </p:cNvPr>
          <p:cNvSpPr txBox="1"/>
          <p:nvPr/>
        </p:nvSpPr>
        <p:spPr>
          <a:xfrm>
            <a:off x="5067300" y="2052935"/>
            <a:ext cx="289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Metribuzin @ 0.25 lb ai/A + WSSA Group 15</a:t>
            </a:r>
          </a:p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(PRE)</a:t>
            </a:r>
          </a:p>
        </p:txBody>
      </p:sp>
    </p:spTree>
    <p:extLst>
      <p:ext uri="{BB962C8B-B14F-4D97-AF65-F5344CB8AC3E}">
        <p14:creationId xmlns:p14="http://schemas.microsoft.com/office/powerpoint/2010/main" val="129890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FF4C93-1B76-4224-BB8E-E0162E50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447800"/>
          </a:xfrm>
        </p:spPr>
        <p:txBody>
          <a:bodyPr/>
          <a:lstStyle/>
          <a:p>
            <a:r>
              <a:rPr lang="en-US" dirty="0"/>
              <a:t>Soybean Weed Control - 2021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287E9CA-339D-4E16-83A1-55FB09A8D0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2725" y="2165152"/>
            <a:ext cx="4525963" cy="3394472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494EAFF-F1CE-4B2E-967C-981D2D238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03725" y="2165152"/>
            <a:ext cx="4525963" cy="339447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7D864A-C624-4066-BBD1-151E724781B4}"/>
              </a:ext>
            </a:extLst>
          </p:cNvPr>
          <p:cNvSpPr txBox="1"/>
          <p:nvPr/>
        </p:nvSpPr>
        <p:spPr>
          <a:xfrm>
            <a:off x="-53068" y="60960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SB-04-21</a:t>
            </a:r>
          </a:p>
          <a:p>
            <a:r>
              <a:rPr lang="en-US" sz="1200" dirty="0"/>
              <a:t>July 19</a:t>
            </a:r>
          </a:p>
          <a:p>
            <a:r>
              <a:rPr lang="en-US" sz="1200" dirty="0"/>
              <a:t>53 DAP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4F61AF-3CE6-4E1E-8A51-86EE299A1914}"/>
              </a:ext>
            </a:extLst>
          </p:cNvPr>
          <p:cNvSpPr txBox="1"/>
          <p:nvPr/>
        </p:nvSpPr>
        <p:spPr>
          <a:xfrm>
            <a:off x="2193385" y="1599406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0088E3-692B-4101-B5BA-C833FE786961}"/>
              </a:ext>
            </a:extLst>
          </p:cNvPr>
          <p:cNvSpPr txBox="1"/>
          <p:nvPr/>
        </p:nvSpPr>
        <p:spPr>
          <a:xfrm>
            <a:off x="5603912" y="1636476"/>
            <a:ext cx="1928733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Reflex 2SL @ 24 oz/A 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Classic 25DG @ 0.5 oz/A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2,4-DB 2SL @ 2 oz/A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Induce @ 0.25% v/v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Applied 17 DAP</a:t>
            </a:r>
          </a:p>
        </p:txBody>
      </p:sp>
    </p:spTree>
    <p:extLst>
      <p:ext uri="{BB962C8B-B14F-4D97-AF65-F5344CB8AC3E}">
        <p14:creationId xmlns:p14="http://schemas.microsoft.com/office/powerpoint/2010/main" val="242665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D00051-8FC7-4CAB-BA39-3CFFE567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Reflex @ 24 oz/A + Classic @ 0.5 oz/A + 2,4-DB @ 2 oz/A - Applied 17 DAP (V2)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47F30F-7722-4F96-8EBA-603CEFE33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AF71B2-326E-452F-A8EF-60F362A4A387}"/>
              </a:ext>
            </a:extLst>
          </p:cNvPr>
          <p:cNvSpPr txBox="1"/>
          <p:nvPr/>
        </p:nvSpPr>
        <p:spPr>
          <a:xfrm>
            <a:off x="-18057" y="6125370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SB-04-21</a:t>
            </a:r>
          </a:p>
          <a:p>
            <a:r>
              <a:rPr lang="en-US" sz="1000" dirty="0"/>
              <a:t>June 16</a:t>
            </a:r>
          </a:p>
          <a:p>
            <a:r>
              <a:rPr lang="en-US" sz="1000" dirty="0"/>
              <a:t>30 DAP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C7D9FC-4370-49BC-BF48-7A250836B1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599406"/>
            <a:ext cx="3367926" cy="44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D1DA58-7B85-42D5-B401-7A931E43F097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Classic 25DG @ 0.67 oz/A + NIS Injury on Non-STS Soybeans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E87BFE4-FE35-4307-8176-E0A1B09588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82" y="1930631"/>
            <a:ext cx="2473036" cy="1853738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D95FF86-82E0-4BDC-B409-4BE4987BE86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82" y="1930631"/>
            <a:ext cx="2473036" cy="1853738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6535678-5D64-4202-9FCB-5DF468D3D796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" y="4292831"/>
            <a:ext cx="2468880" cy="1853738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A6851CD-C7AB-4E65-9B7D-CB1549F8E9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82" y="4292831"/>
            <a:ext cx="2473036" cy="18537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75BE9E-7982-4A2C-B6A0-6F1C30C1959B}"/>
              </a:ext>
            </a:extLst>
          </p:cNvPr>
          <p:cNvSpPr txBox="1"/>
          <p:nvPr/>
        </p:nvSpPr>
        <p:spPr>
          <a:xfrm>
            <a:off x="0" y="6096000"/>
            <a:ext cx="753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WT-01-21</a:t>
            </a:r>
          </a:p>
          <a:p>
            <a:r>
              <a:rPr lang="en-US" sz="1000" i="1" dirty="0"/>
              <a:t>July 19</a:t>
            </a:r>
          </a:p>
          <a:p>
            <a:r>
              <a:rPr lang="en-US" sz="1000" i="1" dirty="0"/>
              <a:t>6 DAT</a:t>
            </a:r>
          </a:p>
        </p:txBody>
      </p:sp>
    </p:spTree>
    <p:extLst>
      <p:ext uri="{BB962C8B-B14F-4D97-AF65-F5344CB8AC3E}">
        <p14:creationId xmlns:p14="http://schemas.microsoft.com/office/powerpoint/2010/main" val="14223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2250-A243-4A21-9FC0-B82FE0E4BDB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PPO Injury on Soybean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C6B57A-E6B0-41E0-90C1-05BAAC98497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1752600"/>
            <a:ext cx="2946400" cy="22098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03FB43-4FDB-4EA4-996F-C283E758E82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47415" y="1437867"/>
            <a:ext cx="2158718" cy="2890348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EF547BA-75E6-4776-876A-B0ECCE62ED42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4114800"/>
            <a:ext cx="2946400" cy="2209800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BCECD48-B049-48F0-864E-0B7DC3A22E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0" y="4114800"/>
            <a:ext cx="2946400" cy="2209800"/>
          </a:xfrm>
        </p:spPr>
      </p:pic>
    </p:spTree>
    <p:extLst>
      <p:ext uri="{BB962C8B-B14F-4D97-AF65-F5344CB8AC3E}">
        <p14:creationId xmlns:p14="http://schemas.microsoft.com/office/powerpoint/2010/main" val="198893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Envive</a:t>
            </a:r>
            <a:r>
              <a:rPr lang="en-US" dirty="0"/>
              <a:t> Rates/Crop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93" y="1524000"/>
            <a:ext cx="5105400" cy="4572000"/>
          </a:xfrm>
        </p:spPr>
        <p:txBody>
          <a:bodyPr/>
          <a:lstStyle/>
          <a:p>
            <a:r>
              <a:rPr lang="en-US" sz="2000" dirty="0"/>
              <a:t>Corteva</a:t>
            </a:r>
          </a:p>
          <a:p>
            <a:r>
              <a:rPr lang="en-US" sz="2000" dirty="0"/>
              <a:t>41.3% WG</a:t>
            </a:r>
          </a:p>
          <a:p>
            <a:pPr lvl="1"/>
            <a:r>
              <a:rPr lang="en-US" sz="2000" dirty="0"/>
              <a:t>Classic – 9.2%</a:t>
            </a:r>
          </a:p>
          <a:p>
            <a:pPr lvl="1"/>
            <a:r>
              <a:rPr lang="en-US" sz="2000" b="1" dirty="0"/>
              <a:t>Valor</a:t>
            </a:r>
            <a:r>
              <a:rPr lang="en-US" sz="2000" dirty="0"/>
              <a:t> – 29.2%</a:t>
            </a:r>
          </a:p>
          <a:p>
            <a:pPr lvl="1"/>
            <a:r>
              <a:rPr lang="en-US" sz="2000" dirty="0"/>
              <a:t>Harmony – 2.9%</a:t>
            </a:r>
          </a:p>
          <a:p>
            <a:r>
              <a:rPr lang="en-US" sz="2000" dirty="0"/>
              <a:t>Rate range of 2.5-4.0 oz/A</a:t>
            </a:r>
          </a:p>
          <a:p>
            <a:r>
              <a:rPr lang="en-US" sz="2000" dirty="0"/>
              <a:t>I prefer 2.5 oz/A</a:t>
            </a:r>
          </a:p>
          <a:p>
            <a:r>
              <a:rPr lang="en-US" sz="2000" dirty="0"/>
              <a:t>Similar injury situation occurs with </a:t>
            </a:r>
            <a:r>
              <a:rPr lang="en-US" sz="2000" b="1" u="sng" dirty="0"/>
              <a:t>Valor XLT</a:t>
            </a:r>
          </a:p>
          <a:p>
            <a:pPr lvl="1"/>
            <a:r>
              <a:rPr lang="en-US" sz="2000" b="1" u="sng" dirty="0"/>
              <a:t>Valor XLT = Valor (30%) + Classic (10.3%) </a:t>
            </a:r>
          </a:p>
          <a:p>
            <a:r>
              <a:rPr lang="en-US" sz="2000" dirty="0"/>
              <a:t>Most likely cause is Classic</a:t>
            </a:r>
          </a:p>
          <a:p>
            <a:r>
              <a:rPr lang="en-US" sz="2000" dirty="0"/>
              <a:t>STS/Bolt technologies??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2133600"/>
            <a:ext cx="3048000" cy="328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2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7D0C-3B32-48E1-944B-DAC724EC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Weed Control in Conventional Soybeans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C45E-B37F-4851-8884-751D09606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07890"/>
            <a:ext cx="8229600" cy="914400"/>
          </a:xfrm>
        </p:spPr>
        <p:txBody>
          <a:bodyPr/>
          <a:lstStyle/>
          <a:p>
            <a:r>
              <a:rPr lang="en-US" dirty="0"/>
              <a:t>All depends upon the development and spread of PPO resistance (WSSA MOA #14)!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63B56-8F14-4308-A125-C1750278B0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743200"/>
            <a:ext cx="3008551" cy="895294"/>
          </a:xfrm>
          <a:prstGeom prst="rect">
            <a:avLst/>
          </a:prstGeom>
        </p:spPr>
      </p:pic>
      <p:sp>
        <p:nvSpPr>
          <p:cNvPr id="5" name="AutoShape 2" descr="Reflex">
            <a:extLst>
              <a:ext uri="{FF2B5EF4-FFF2-40B4-BE49-F238E27FC236}">
                <a16:creationId xmlns:a16="http://schemas.microsoft.com/office/drawing/2014/main" id="{815B4B77-5CAF-4A58-A557-E650E4E771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811B4-A935-4265-852A-2F6BE368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692" y="2808385"/>
            <a:ext cx="2213414" cy="92225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1028" name="Picture 4" descr="Cobra® Herbicide">
            <a:extLst>
              <a:ext uri="{FF2B5EF4-FFF2-40B4-BE49-F238E27FC236}">
                <a16:creationId xmlns:a16="http://schemas.microsoft.com/office/drawing/2014/main" id="{631A131B-C20A-4B8C-A4EA-B6BF07EF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571821"/>
            <a:ext cx="1905000" cy="762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31ECD-C65C-496B-B812-6545AD8CC1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692" y="3988064"/>
            <a:ext cx="2258400" cy="895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736D0-083E-4983-BBB1-89876BA9F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87" y="4024347"/>
            <a:ext cx="2543175" cy="6953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FB3119-CEA8-43E5-8FD8-E9C7C45C3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767173"/>
            <a:ext cx="1362075" cy="12096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0" name="Picture 6" descr="Sharpen Powered by Kixor Herbicide Vector Logo | Free Download - (.SVG +  .PNG) format - SeekVectorLogo.Com">
            <a:extLst>
              <a:ext uri="{FF2B5EF4-FFF2-40B4-BE49-F238E27FC236}">
                <a16:creationId xmlns:a16="http://schemas.microsoft.com/office/drawing/2014/main" id="{4C756684-7816-461A-A0B5-C57957BA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92693"/>
            <a:ext cx="1814513" cy="10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https://www.discoverhelm.com/wp-content/uploads/2020/07/reviton-herbicide-black.svg">
            <a:extLst>
              <a:ext uri="{FF2B5EF4-FFF2-40B4-BE49-F238E27FC236}">
                <a16:creationId xmlns:a16="http://schemas.microsoft.com/office/drawing/2014/main" id="{AFFFC629-866F-44F0-A3B8-F18F19DBCA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ACB3DF-3536-499B-B44D-F96A113E18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4782" y="5374062"/>
            <a:ext cx="2097218" cy="97171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CFC928-2C95-477C-847F-5083958468A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97" t="27773" r="42004" b="49116"/>
          <a:stretch/>
        </p:blipFill>
        <p:spPr>
          <a:xfrm>
            <a:off x="3352800" y="5193191"/>
            <a:ext cx="192024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5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Soybean Injury Caused by Envive 41.3WG @ 3.5 oz/A 10 DAP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6223000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7971" y="6194425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Envive</a:t>
            </a:r>
          </a:p>
        </p:txBody>
      </p:sp>
      <p:pic>
        <p:nvPicPr>
          <p:cNvPr id="3" name="Picture 3" descr="I:\field pictures\2011 field shots\may 2\Picture 0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61" y="1219200"/>
            <a:ext cx="3693319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field pictures\2011 field shots\may 2\Picture 0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65809"/>
            <a:ext cx="3696462" cy="49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563757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SB-21-11</a:t>
            </a:r>
          </a:p>
        </p:txBody>
      </p:sp>
    </p:spTree>
    <p:extLst>
      <p:ext uri="{BB962C8B-B14F-4D97-AF65-F5344CB8AC3E}">
        <p14:creationId xmlns:p14="http://schemas.microsoft.com/office/powerpoint/2010/main" val="346248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Surveil</a:t>
            </a:r>
            <a:r>
              <a:rPr lang="en-US" dirty="0"/>
              <a:t> 48WDG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038600" cy="4572000"/>
          </a:xfrm>
        </p:spPr>
        <p:txBody>
          <a:bodyPr/>
          <a:lstStyle/>
          <a:p>
            <a:r>
              <a:rPr lang="en-US" dirty="0"/>
              <a:t>Corteva</a:t>
            </a:r>
          </a:p>
          <a:p>
            <a:r>
              <a:rPr lang="en-US" b="1" dirty="0"/>
              <a:t>Valor </a:t>
            </a:r>
            <a:r>
              <a:rPr lang="en-US" dirty="0"/>
              <a:t>(36%) + </a:t>
            </a:r>
            <a:r>
              <a:rPr lang="en-US" dirty="0" err="1"/>
              <a:t>FirstRate</a:t>
            </a:r>
            <a:r>
              <a:rPr lang="en-US" dirty="0"/>
              <a:t> (12%)</a:t>
            </a:r>
          </a:p>
          <a:p>
            <a:r>
              <a:rPr lang="en-US" dirty="0"/>
              <a:t>2.8 to 4.2 oz/A</a:t>
            </a:r>
          </a:p>
          <a:p>
            <a:r>
              <a:rPr lang="en-US" dirty="0"/>
              <a:t>PRE within 3 days of planting</a:t>
            </a:r>
          </a:p>
          <a:p>
            <a:r>
              <a:rPr lang="en-US" dirty="0"/>
              <a:t>Better residual control of annual mg than Valor alone?</a:t>
            </a:r>
          </a:p>
          <a:p>
            <a:r>
              <a:rPr lang="en-US" b="1" u="sng" dirty="0"/>
              <a:t>2.8 oz/A </a:t>
            </a:r>
          </a:p>
          <a:p>
            <a:pPr lvl="1"/>
            <a:r>
              <a:rPr lang="en-US" i="1" dirty="0"/>
              <a:t>2 oz/A Valor 51WG</a:t>
            </a:r>
          </a:p>
          <a:p>
            <a:pPr lvl="1"/>
            <a:r>
              <a:rPr lang="en-US" i="1" dirty="0"/>
              <a:t>0.4 oz/A </a:t>
            </a:r>
            <a:r>
              <a:rPr lang="en-US" i="1" dirty="0" err="1"/>
              <a:t>FirstRate</a:t>
            </a:r>
            <a:r>
              <a:rPr lang="en-US" i="1" dirty="0"/>
              <a:t> 84WG</a:t>
            </a:r>
          </a:p>
          <a:p>
            <a:endParaRPr lang="en-US" dirty="0"/>
          </a:p>
        </p:txBody>
      </p:sp>
      <p:pic>
        <p:nvPicPr>
          <p:cNvPr id="1026" name="Picture 2" descr="L:\field pictures\2015 field pictures\SB-04-15\7-21-15\020 - Cop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:\field pictures\2015 field pictures\SB-04-15\7-21-15\02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78" t="12041" r="51022" b="65559"/>
          <a:stretch/>
        </p:blipFill>
        <p:spPr bwMode="auto">
          <a:xfrm>
            <a:off x="7718469" y="457200"/>
            <a:ext cx="1369423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828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2524" y="1842016"/>
            <a:ext cx="10518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Surveil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48WG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2.8 oz/A (PRE)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 DAT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6781800" y="2819400"/>
            <a:ext cx="685800" cy="1447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7924800" y="2819400"/>
            <a:ext cx="9906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693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868F-09DF-442F-89FF-31545B01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Sonic 70WG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CEDE8-2220-46D6-B145-16224C96CF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Corteva</a:t>
            </a:r>
          </a:p>
          <a:p>
            <a:r>
              <a:rPr lang="en-US" b="1" dirty="0"/>
              <a:t>Spartan </a:t>
            </a:r>
            <a:r>
              <a:rPr lang="en-US" dirty="0"/>
              <a:t>(62.1%) + FirstRate (7.9%)</a:t>
            </a:r>
          </a:p>
          <a:p>
            <a:r>
              <a:rPr lang="en-US" dirty="0"/>
              <a:t>PPI or PRE </a:t>
            </a:r>
          </a:p>
          <a:p>
            <a:r>
              <a:rPr lang="en-US" dirty="0"/>
              <a:t>Cotton rotations??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1D6F40-7CE2-4259-BC1E-73998040508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05000"/>
            <a:ext cx="2057400" cy="27432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4E9D16-EB9D-4A20-B2BF-7FF432360BED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905000"/>
            <a:ext cx="2046206" cy="272827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1B5525-FBC2-4586-A48A-4BC9EE2955B1}"/>
              </a:ext>
            </a:extLst>
          </p:cNvPr>
          <p:cNvSpPr txBox="1"/>
          <p:nvPr/>
        </p:nvSpPr>
        <p:spPr>
          <a:xfrm>
            <a:off x="5271122" y="46214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3D5D2-FA22-4722-A05A-2354DD6EA469}"/>
              </a:ext>
            </a:extLst>
          </p:cNvPr>
          <p:cNvSpPr txBox="1"/>
          <p:nvPr/>
        </p:nvSpPr>
        <p:spPr>
          <a:xfrm>
            <a:off x="7010400" y="4621490"/>
            <a:ext cx="1582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Sonic 70WG</a:t>
            </a:r>
          </a:p>
          <a:p>
            <a:r>
              <a:rPr lang="en-US" dirty="0"/>
              <a:t>3 oz/A (PRE)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1614D0-DB89-4703-9FD8-FD17FB8C3215}"/>
              </a:ext>
            </a:extLst>
          </p:cNvPr>
          <p:cNvSpPr txBox="1"/>
          <p:nvPr/>
        </p:nvSpPr>
        <p:spPr>
          <a:xfrm>
            <a:off x="8347895" y="6096000"/>
            <a:ext cx="7809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SB-08-13</a:t>
            </a:r>
          </a:p>
          <a:p>
            <a:r>
              <a:rPr lang="en-US" sz="1100" i="1" dirty="0"/>
              <a:t>June 16</a:t>
            </a:r>
          </a:p>
          <a:p>
            <a:r>
              <a:rPr lang="en-US" sz="1100" i="1" dirty="0"/>
              <a:t>39 DAT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B40355-77E7-423F-A897-4B2576BAA6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97" t="27776" r="43003" b="49113"/>
          <a:stretch/>
        </p:blipFill>
        <p:spPr>
          <a:xfrm>
            <a:off x="7315200" y="259080"/>
            <a:ext cx="173736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1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E414-78DD-4625-9B91-B8D96A96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Soybeans</a:t>
            </a:r>
            <a:br>
              <a:rPr lang="en-US" dirty="0"/>
            </a:br>
            <a:r>
              <a:rPr lang="en-US" dirty="0"/>
              <a:t>POST Grass Control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464D77-AFF0-48A6-9E51-5E1A17A955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41300" y="2421504"/>
            <a:ext cx="3149600" cy="23622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A170D0-2565-4659-9252-10E32957D958}"/>
              </a:ext>
            </a:extLst>
          </p:cNvPr>
          <p:cNvSpPr txBox="1"/>
          <p:nvPr/>
        </p:nvSpPr>
        <p:spPr>
          <a:xfrm>
            <a:off x="990600" y="2362200"/>
            <a:ext cx="6591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NTC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A5A4C-CE52-46AC-9627-DB94FCCB4EBA}"/>
              </a:ext>
            </a:extLst>
          </p:cNvPr>
          <p:cNvSpPr txBox="1"/>
          <p:nvPr/>
        </p:nvSpPr>
        <p:spPr>
          <a:xfrm>
            <a:off x="0" y="5837097"/>
            <a:ext cx="1917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PE-42-21</a:t>
            </a:r>
          </a:p>
          <a:p>
            <a:r>
              <a:rPr lang="en-US" sz="1200" i="1" dirty="0"/>
              <a:t>June 16</a:t>
            </a:r>
          </a:p>
          <a:p>
            <a:r>
              <a:rPr lang="en-US" sz="1200" i="1" dirty="0"/>
              <a:t>29 DAT</a:t>
            </a:r>
          </a:p>
          <a:p>
            <a:r>
              <a:rPr lang="en-US" sz="1200" i="1" dirty="0"/>
              <a:t>4’-5” weeds at application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10EDD7-6CD5-44D0-854F-B17E096D4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58999" y="2421503"/>
            <a:ext cx="3149601" cy="2362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B7DA84-7479-4EB3-B912-FCC011935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47" y="2133600"/>
            <a:ext cx="1713124" cy="506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3FE1C7-2BB0-4A5A-A1B1-42C3176BDE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895600"/>
            <a:ext cx="2594047" cy="694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F0A60B-A22E-4B3B-ACBD-3F28946432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817339"/>
            <a:ext cx="1752600" cy="8763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1026" name="Picture 2" descr="Select Max® Herbicide with Inside Technology™">
            <a:extLst>
              <a:ext uri="{FF2B5EF4-FFF2-40B4-BE49-F238E27FC236}">
                <a16:creationId xmlns:a16="http://schemas.microsoft.com/office/drawing/2014/main" id="{5108F523-E26A-44C3-87D4-A849FB89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142156"/>
            <a:ext cx="2481932" cy="69494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1028" name="Picture 4" descr="US EPA, Pesticide Product Label, POAST HERBICIDE,02/27/2020">
            <a:extLst>
              <a:ext uri="{FF2B5EF4-FFF2-40B4-BE49-F238E27FC236}">
                <a16:creationId xmlns:a16="http://schemas.microsoft.com/office/drawing/2014/main" id="{FBB32628-274F-41A3-89B3-1F875E7F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060" y="3910725"/>
            <a:ext cx="1828800" cy="8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0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 Rows and Weed Control - Soybeans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724400" cy="4572000"/>
          </a:xfrm>
        </p:spPr>
        <p:txBody>
          <a:bodyPr/>
          <a:lstStyle/>
          <a:p>
            <a:r>
              <a:rPr lang="en-US" sz="2200" dirty="0"/>
              <a:t>“A review of row spacing experiments in which an initial weed management practice had been accomplished revealed that in </a:t>
            </a:r>
            <a:r>
              <a:rPr lang="en-US" sz="2200" b="1" i="1" u="sng" dirty="0"/>
              <a:t>64% of the cases (72 of 113 site-years),</a:t>
            </a:r>
            <a:r>
              <a:rPr lang="en-US" sz="2200" dirty="0"/>
              <a:t> less late-season weed density and/or biomass, or greater late-season weed control, was achieved in narrow-row (&lt; 30”) compared to wide-row soybean production systems.”</a:t>
            </a:r>
          </a:p>
          <a:p>
            <a:endParaRPr lang="en-US" sz="1800" dirty="0"/>
          </a:p>
          <a:p>
            <a:r>
              <a:rPr lang="en-US" sz="1400" i="1" dirty="0"/>
              <a:t>Bradley, K. W. 2006. A review of the effects of row spacing on weed management in corn and soybean. Online. Crop Management doi:10.1094/CM-2006-0227-02-RV.</a:t>
            </a:r>
          </a:p>
          <a:p>
            <a:endParaRPr lang="en-US" sz="14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54480" cy="31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61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286C-1AC8-40EE-AF18-BEDFFF48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On-Time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2CEC4-216B-4603-91EB-23D6593560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Works 100% of the time</a:t>
            </a:r>
          </a:p>
          <a:p>
            <a:r>
              <a:rPr lang="en-US" dirty="0"/>
              <a:t>Excellent crop safety</a:t>
            </a:r>
          </a:p>
          <a:p>
            <a:r>
              <a:rPr lang="en-US" dirty="0"/>
              <a:t>any GPA or nozzle </a:t>
            </a:r>
          </a:p>
          <a:p>
            <a:r>
              <a:rPr lang="en-US" dirty="0"/>
              <a:t>tank-mix with anything</a:t>
            </a:r>
          </a:p>
          <a:p>
            <a:r>
              <a:rPr lang="en-US" dirty="0"/>
              <a:t>no rotational restrictions </a:t>
            </a:r>
          </a:p>
          <a:p>
            <a:r>
              <a:rPr lang="en-US" dirty="0"/>
              <a:t>FREE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8BE34-C2DB-415B-839D-EEF41EC8F0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u="sng" dirty="0"/>
              <a:t>Obstacles</a:t>
            </a:r>
          </a:p>
          <a:p>
            <a:pPr lvl="1"/>
            <a:r>
              <a:rPr lang="en-US" dirty="0"/>
              <a:t>Farm size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r>
              <a:rPr lang="en-US" dirty="0"/>
              <a:t>breakdowns</a:t>
            </a:r>
          </a:p>
          <a:p>
            <a:pPr lvl="1"/>
            <a:r>
              <a:rPr lang="en-US" dirty="0"/>
              <a:t>Beach Vacations</a:t>
            </a:r>
          </a:p>
          <a:p>
            <a:pPr lvl="1"/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1652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8FE0-DE77-467A-81C2-6CC05EFE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Soybean Weed Control – Summary</a:t>
            </a:r>
            <a:br>
              <a:rPr lang="en-US" dirty="0"/>
            </a:br>
            <a:r>
              <a:rPr lang="en-US" sz="2000" i="1" dirty="0">
                <a:solidFill>
                  <a:srgbClr val="FFC000"/>
                </a:solidFill>
              </a:rPr>
              <a:t>(assuming no PPO resistance)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EEBF-E0D0-4CB5-8E76-E401403BE0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start clean</a:t>
            </a:r>
          </a:p>
          <a:p>
            <a:r>
              <a:rPr lang="en-US" dirty="0"/>
              <a:t>narrow rows (&lt;30”)</a:t>
            </a:r>
          </a:p>
          <a:p>
            <a:r>
              <a:rPr lang="en-US" dirty="0"/>
              <a:t>metribuzin + Group 15 </a:t>
            </a:r>
            <a:r>
              <a:rPr lang="en-US"/>
              <a:t>or Prowl - </a:t>
            </a:r>
            <a:r>
              <a:rPr lang="en-US" dirty="0"/>
              <a:t>PRE</a:t>
            </a:r>
          </a:p>
          <a:p>
            <a:r>
              <a:rPr lang="en-US" dirty="0"/>
              <a:t>timely POST’s</a:t>
            </a:r>
          </a:p>
          <a:p>
            <a:pPr lvl="1"/>
            <a:r>
              <a:rPr lang="en-US" sz="2000" i="1" dirty="0"/>
              <a:t>Reflex, Prefix, Warrant Ultra, Cobra, Ultra Blazer, Classic, FirstRate</a:t>
            </a:r>
          </a:p>
          <a:p>
            <a:r>
              <a:rPr lang="en-US" dirty="0"/>
              <a:t>hand-weed escapes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57DBDF-DB11-4A9B-96FF-5EB34FF89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390" y="17526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0700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  <a:br>
              <a:rPr lang="en-US" dirty="0"/>
            </a:br>
            <a:r>
              <a:rPr lang="en-US" i="1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eprostko@uga.edu</a:t>
            </a:r>
            <a:br>
              <a:rPr lang="en-US" i="1" dirty="0">
                <a:solidFill>
                  <a:srgbClr val="FFC000"/>
                </a:solidFill>
              </a:rPr>
            </a:br>
            <a:r>
              <a:rPr lang="en-US" i="1" dirty="0">
                <a:solidFill>
                  <a:srgbClr val="FFC000"/>
                </a:solidFill>
              </a:rPr>
              <a:t>www.gaweed.com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036" y="1593130"/>
            <a:ext cx="6807200" cy="50292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8CA1E-6835-41A5-91CF-BFE73C9A97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728" y="5989342"/>
            <a:ext cx="1606508" cy="6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2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F6E8-EBE7-47F4-B68E-78700820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PPO-Resistance in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B79A-048D-4764-8402-EF8AB863B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388" y="1679274"/>
            <a:ext cx="4038600" cy="4572000"/>
          </a:xfrm>
        </p:spPr>
        <p:txBody>
          <a:bodyPr/>
          <a:lstStyle/>
          <a:p>
            <a:r>
              <a:rPr lang="en-US" sz="2200" dirty="0"/>
              <a:t>First identified in US in 2002</a:t>
            </a:r>
          </a:p>
          <a:p>
            <a:pPr lvl="1"/>
            <a:r>
              <a:rPr lang="en-US" sz="2200" i="1" dirty="0"/>
              <a:t>tall waterhemp (Illinois) </a:t>
            </a:r>
          </a:p>
          <a:p>
            <a:r>
              <a:rPr lang="en-US" sz="2200" dirty="0"/>
              <a:t>24 reported cases</a:t>
            </a:r>
          </a:p>
          <a:p>
            <a:r>
              <a:rPr lang="en-US" sz="2200" dirty="0"/>
              <a:t>4 weed species</a:t>
            </a:r>
          </a:p>
          <a:p>
            <a:pPr lvl="1"/>
            <a:r>
              <a:rPr lang="en-US" sz="2200" i="1" dirty="0"/>
              <a:t>tall waterhemp, Palmer amaranth, common ragweed, goosegrass</a:t>
            </a:r>
          </a:p>
          <a:p>
            <a:r>
              <a:rPr lang="en-US" sz="2200" dirty="0"/>
              <a:t>1 recently confirmed case in GA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97AEA8-AE2C-4BD2-9F4F-D7332E50E1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798" y="1752600"/>
            <a:ext cx="4038600" cy="302895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A0EEFC-2ED8-4ACB-B48D-3FD1E03D31BC}"/>
              </a:ext>
            </a:extLst>
          </p:cNvPr>
          <p:cNvSpPr/>
          <p:nvPr/>
        </p:nvSpPr>
        <p:spPr>
          <a:xfrm>
            <a:off x="76200" y="6177947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Source: Heap, I.  The International Herbicide-Resistant Weed Database.  Online.  Friday, December 3, 2021 .  Available  www.weedscience.org Copyright © 1993- 2021 WeedScience.org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73975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7D2B55-C559-4E25-8D38-DFFB911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PPO-Resistance in GA</a:t>
            </a:r>
          </a:p>
        </p:txBody>
      </p:sp>
      <p:pic>
        <p:nvPicPr>
          <p:cNvPr id="1027" name="Picture 1" descr="image001">
            <a:extLst>
              <a:ext uri="{FF2B5EF4-FFF2-40B4-BE49-F238E27FC236}">
                <a16:creationId xmlns:a16="http://schemas.microsoft.com/office/drawing/2014/main" id="{0E9C476C-2C30-4DB3-8831-7430B715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60" y="1659301"/>
            <a:ext cx="8237571" cy="46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D19FD-0ECA-4D83-8D83-945DF0F9AF16}"/>
              </a:ext>
            </a:extLst>
          </p:cNvPr>
          <p:cNvSpPr txBox="1"/>
          <p:nvPr/>
        </p:nvSpPr>
        <p:spPr>
          <a:xfrm>
            <a:off x="7426713" y="306301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240 oz/A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278764-1817-4C94-92A8-2330C1684299}"/>
              </a:ext>
            </a:extLst>
          </p:cNvPr>
          <p:cNvCxnSpPr/>
          <p:nvPr/>
        </p:nvCxnSpPr>
        <p:spPr bwMode="auto">
          <a:xfrm>
            <a:off x="7951996" y="3381050"/>
            <a:ext cx="0" cy="44787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184377-036A-46E8-8086-66CE0747B0CA}"/>
              </a:ext>
            </a:extLst>
          </p:cNvPr>
          <p:cNvSpPr txBox="1"/>
          <p:nvPr/>
        </p:nvSpPr>
        <p:spPr>
          <a:xfrm>
            <a:off x="0" y="6400800"/>
            <a:ext cx="273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Randell and Culpepper, 2021</a:t>
            </a:r>
          </a:p>
        </p:txBody>
      </p:sp>
    </p:spTree>
    <p:extLst>
      <p:ext uri="{BB962C8B-B14F-4D97-AF65-F5344CB8AC3E}">
        <p14:creationId xmlns:p14="http://schemas.microsoft.com/office/powerpoint/2010/main" val="55383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s.office.net/owa/stanley%40uga.edu/service.svc/s/GetAttachmentThumbnail?id=AQMkAGQ1ZTZjOTcwLWZkYzktNDBjZC05YTdjLWExZTQwNmU4ZjAwAQBGAAADSp28%2BGgvY06W7XoU40LHrQcA8rL3%2FFX2mU2bq%2By8ymFB1AAAAgNCAAAAOXjwb5RklEO78G76jI0rvQAETo2L%2BQAAAAESABAAjX8iMTD3PUm4z0o4mWpDgQ%3D%3D&amp;thumbnailType=2&amp;token=eyJhbGciOiJSUzI1NiIsImtpZCI6IjMwODE3OUNFNUY0QjUyRTc4QjJEQjg5NjZCQUY0RUNDMzcyN0FFRUUiLCJ0eXAiOiJKV1QiLCJ4NXQiOiJNSUY1emw5TFV1ZUxMYmlXYTY5T3pEY25ydTQifQ.eyJvcmlnaW4iOiJodHRwczovL291dGxvb2sub2ZmaWNlLmNvbSIsInVjIjoiMTU4ZjM5YzgzNDM3NGQ0NDg1YWQ4NDY4ZDRkYjg5NmEiLCJzaWduaW5fc3RhdGUiOiJbXCJrbXNpXCJdIiwidmVyIjoiRXhjaGFuZ2UuQ2FsbGJhY2suVjEiLCJhcHBjdHhzZW5kZXIiOiJPd2FEb3dubG9hZEBhODIxNmMxZS00ZDYzLTQzNTItOGMzYi01MGZhMWYxNDc1YjEiLCJpc3NyaW5nIjoiV1ciLCJhcHBjdHgiOiJ7XCJtc2V4Y2hwcm90XCI6XCJvd2FcIixcInB1aWRcIjpcIjExNTM3NjU5MzE2ODU0NjY5NDFcIixcInNjb3BlXCI6XCJPd2FEb3dubG9hZFwiLFwib2lkXCI6XCI2MDhiMDJjNS0yNmRmLTRkMWEtODA0Ny1iOGQ2MTU2NDJmYmRcIixcInByaW1hcnlzaWRcIjpcIlMtMS01LTIxLTI1MzAwNTYwNDEtNDA5MjUyNzgyMi0xMTI4NzA5ODkzLTU0OTQxNTBcIn0iLCJuYmYiOjE2MTUzODM4MzIsImV4cCI6MTYxNTM4NDQzMiwiaXNzIjoiMDAwMDAwMDItMDAwMC0wZmYxLWNlMDAtMDAwMDAwMDAwMDAwQGE4MjE2YzFlLTRkNjMtNDM1Mi04YzNiLTUwZmExZjE0NzViMSIsImF1ZCI6IjAwMDAwMDAyLTAwMDAtMGZmMS1jZTAwLTAwMDAwMDAwMDAwMC9hdHRhY2htZW50cy5vZmZpY2UubmV0QGE4MjE2YzFlLTRkNjMtNDM1Mi04YzNiLTUwZmExZjE0NzViMSIsImhhcHAiOiJvd2EifQ.ONoSfhF_VDaaptu92cbIPDX59JQX04157eouNnTIJMR-X5x0zha-mlaTWOsSIwZfrV_qAGEMAMFAITbT7E99YyXHM_ek3qJDwbSxDo52FZXsBPuecXSrxlyogLVPBt09ZMTvfEPsQNg1eiKgkhWKQpeM8cvMr0dF5fW91Gow8rx4ejTzHzaRLCZNZqZlC5HDV2W2yj8F-nBbga3Yczm52q63oBcQy0iUud3QcjZXpXjWG1ObHz8zeBK-rDPZxYYXoLc8MOAGG6t7xKB3npMlySNFzuvAcHVIVJHbrfHZKLhe2HDUky1vJ6BhCRNmgVShQoSuP_zo2c_oXN7_h0Ik2A&amp;X-OWA-CANARY=BpXYCylG_UaiKYcLDF_ak_Cmav7K49gYmleh-2iZNNhNsrYuXBPtIEI3JMVDgdjs16KLOH757d4.&amp;owa=outlook.office.com&amp;scriptVer=20210222004.09&amp;animation=true">
            <a:extLst>
              <a:ext uri="{FF2B5EF4-FFF2-40B4-BE49-F238E27FC236}">
                <a16:creationId xmlns:a16="http://schemas.microsoft.com/office/drawing/2014/main" id="{B7F34319-4ED8-4A95-85E6-0C49DB0A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6851"/>
            <a:ext cx="2958562" cy="39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stanley%40uga.edu/service.svc/s/GetAttachmentThumbnail?id=AAMkAGQ1ZTZjOTcwLWZkYzktNDBjZC05YTdjLWExZTQwNmU4ZjAwMABGAAAAAABKnbz4aC9jTpbtehTjQsetBwDysvf8VfaZTZur7LzKYUHUAAAAAANCAAA5ePBvlGSUQ7vwbvqMjSu9AAROjYv5AAABEgAQAIykyxoOV0tLuifQNkPyhFs%3D&amp;thumbnailType=2&amp;token=eyJhbGciOiJSUzI1NiIsImtpZCI6IjMwODE3OUNFNUY0QjUyRTc4QjJEQjg5NjZCQUY0RUNDMzcyN0FFRUUiLCJ0eXAiOiJKV1QiLCJ4NXQiOiJNSUY1emw5TFV1ZUxMYmlXYTY5T3pEY25ydTQifQ.eyJvcmlnaW4iOiJodHRwczovL291dGxvb2sub2ZmaWNlLmNvbSIsInVjIjoiMTU4ZjM5YzgzNDM3NGQ0NDg1YWQ4NDY4ZDRkYjg5NmEiLCJzaWduaW5fc3RhdGUiOiJbXCJrbXNpXCJdIiwidmVyIjoiRXhjaGFuZ2UuQ2FsbGJhY2suVjEiLCJhcHBjdHhzZW5kZXIiOiJPd2FEb3dubG9hZEBhODIxNmMxZS00ZDYzLTQzNTItOGMzYi01MGZhMWYxNDc1YjEiLCJpc3NyaW5nIjoiV1ciLCJhcHBjdHgiOiJ7XCJtc2V4Y2hwcm90XCI6XCJvd2FcIixcInB1aWRcIjpcIjExNTM3NjU5MzE2ODU0NjY5NDFcIixcInNjb3BlXCI6XCJPd2FEb3dubG9hZFwiLFwib2lkXCI6XCI2MDhiMDJjNS0yNmRmLTRkMWEtODA0Ny1iOGQ2MTU2NDJmYmRcIixcInByaW1hcnlzaWRcIjpcIlMtMS01LTIxLTI1MzAwNTYwNDEtNDA5MjUyNzgyMi0xMTI4NzA5ODkzLTU0OTQxNTBcIn0iLCJuYmYiOjE2MTUzODM4MzIsImV4cCI6MTYxNTM4NDQzMiwiaXNzIjoiMDAwMDAwMDItMDAwMC0wZmYxLWNlMDAtMDAwMDAwMDAwMDAwQGE4MjE2YzFlLTRkNjMtNDM1Mi04YzNiLTUwZmExZjE0NzViMSIsImF1ZCI6IjAwMDAwMDAyLTAwMDAtMGZmMS1jZTAwLTAwMDAwMDAwMDAwMC9hdHRhY2htZW50cy5vZmZpY2UubmV0QGE4MjE2YzFlLTRkNjMtNDM1Mi04YzNiLTUwZmExZjE0NzViMSIsImhhcHAiOiJvd2EifQ.ONoSfhF_VDaaptu92cbIPDX59JQX04157eouNnTIJMR-X5x0zha-mlaTWOsSIwZfrV_qAGEMAMFAITbT7E99YyXHM_ek3qJDwbSxDo52FZXsBPuecXSrxlyogLVPBt09ZMTvfEPsQNg1eiKgkhWKQpeM8cvMr0dF5fW91Gow8rx4ejTzHzaRLCZNZqZlC5HDV2W2yj8F-nBbga3Yczm52q63oBcQy0iUud3QcjZXpXjWG1ObHz8zeBK-rDPZxYYXoLc8MOAGG6t7xKB3npMlySNFzuvAcHVIVJHbrfHZKLhe2HDUky1vJ6BhCRNmgVShQoSuP_zo2c_oXN7_h0Ik2A&amp;X-OWA-CANARY=BpXYCylG_UaiKYcLDF_ak_Cmav7K49gYmleh-2iZNNhNsrYuXBPtIEI3JMVDgdjs16KLOH757d4.&amp;owa=outlook.office.com&amp;scriptVer=20210222004.09&amp;animation=true">
            <a:extLst>
              <a:ext uri="{FF2B5EF4-FFF2-40B4-BE49-F238E27FC236}">
                <a16:creationId xmlns:a16="http://schemas.microsoft.com/office/drawing/2014/main" id="{DE7AE6CA-E666-479A-B17A-C91ECC9C1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438" y="1236851"/>
            <a:ext cx="2958562" cy="39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s.office.net/owa/stanley%40uga.edu/service.svc/s/GetAttachmentThumbnail?id=AQMkAGQ1ZTZjOTcwLWZkYzktNDBjZC05YTdjLWExZTQwNmU4ZjAwAQBGAAADSp28%2BGgvY06W7XoU40LHrQcA8rL3%2FFX2mU2bq%2By8ymFB1AAAAgNCAAAAOXjwb5RklEO78G76jI0rvQAETo2L%2BQAAAAESABAAMaxDKQmHgE2WRmzQ2FINAA%3D%3D&amp;thumbnailType=2&amp;token=eyJhbGciOiJSUzI1NiIsImtpZCI6IjMwODE3OUNFNUY0QjUyRTc4QjJEQjg5NjZCQUY0RUNDMzcyN0FFRUUiLCJ0eXAiOiJKV1QiLCJ4NXQiOiJNSUY1emw5TFV1ZUxMYmlXYTY5T3pEY25ydTQifQ.eyJvcmlnaW4iOiJodHRwczovL291dGxvb2sub2ZmaWNlLmNvbSIsInVjIjoiMTU4ZjM5YzgzNDM3NGQ0NDg1YWQ4NDY4ZDRkYjg5NmEiLCJzaWduaW5fc3RhdGUiOiJbXCJrbXNpXCJdIiwidmVyIjoiRXhjaGFuZ2UuQ2FsbGJhY2suVjEiLCJhcHBjdHhzZW5kZXIiOiJPd2FEb3dubG9hZEBhODIxNmMxZS00ZDYzLTQzNTItOGMzYi01MGZhMWYxNDc1YjEiLCJpc3NyaW5nIjoiV1ciLCJhcHBjdHgiOiJ7XCJtc2V4Y2hwcm90XCI6XCJvd2FcIixcInB1aWRcIjpcIjExNTM3NjU5MzE2ODU0NjY5NDFcIixcInNjb3BlXCI6XCJPd2FEb3dubG9hZFwiLFwib2lkXCI6XCI2MDhiMDJjNS0yNmRmLTRkMWEtODA0Ny1iOGQ2MTU2NDJmYmRcIixcInByaW1hcnlzaWRcIjpcIlMtMS01LTIxLTI1MzAwNTYwNDEtNDA5MjUyNzgyMi0xMTI4NzA5ODkzLTU0OTQxNTBcIn0iLCJuYmYiOjE2MTUzODM4MzIsImV4cCI6MTYxNTM4NDQzMiwiaXNzIjoiMDAwMDAwMDItMDAwMC0wZmYxLWNlMDAtMDAwMDAwMDAwMDAwQGE4MjE2YzFlLTRkNjMtNDM1Mi04YzNiLTUwZmExZjE0NzViMSIsImF1ZCI6IjAwMDAwMDAyLTAwMDAtMGZmMS1jZTAwLTAwMDAwMDAwMDAwMC9hdHRhY2htZW50cy5vZmZpY2UubmV0QGE4MjE2YzFlLTRkNjMtNDM1Mi04YzNiLTUwZmExZjE0NzViMSIsImhhcHAiOiJvd2EifQ.ONoSfhF_VDaaptu92cbIPDX59JQX04157eouNnTIJMR-X5x0zha-mlaTWOsSIwZfrV_qAGEMAMFAITbT7E99YyXHM_ek3qJDwbSxDo52FZXsBPuecXSrxlyogLVPBt09ZMTvfEPsQNg1eiKgkhWKQpeM8cvMr0dF5fW91Gow8rx4ejTzHzaRLCZNZqZlC5HDV2W2yj8F-nBbga3Yczm52q63oBcQy0iUud3QcjZXpXjWG1ObHz8zeBK-rDPZxYYXoLc8MOAGG6t7xKB3npMlySNFzuvAcHVIVJHbrfHZKLhe2HDUky1vJ6BhCRNmgVShQoSuP_zo2c_oXN7_h0Ik2A&amp;X-OWA-CANARY=BpXYCylG_UaiKYcLDF_ak_Cmav7K49gYmleh-2iZNNhNsrYuXBPtIEI3JMVDgdjs16KLOH757d4.&amp;owa=outlook.office.com&amp;scriptVer=20210222004.09&amp;animation=true">
            <a:extLst>
              <a:ext uri="{FF2B5EF4-FFF2-40B4-BE49-F238E27FC236}">
                <a16:creationId xmlns:a16="http://schemas.microsoft.com/office/drawing/2014/main" id="{02F1294C-E457-4C3C-9B9F-33534909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236853"/>
            <a:ext cx="2958561" cy="394474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339C6-7647-41E1-AC2F-1BDEFDFB6C55}"/>
              </a:ext>
            </a:extLst>
          </p:cNvPr>
          <p:cNvSpPr txBox="1"/>
          <p:nvPr/>
        </p:nvSpPr>
        <p:spPr>
          <a:xfrm>
            <a:off x="246531" y="5316837"/>
            <a:ext cx="209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Non-treated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DB4D5-7B63-40A0-8026-08CC683D5D3A}"/>
              </a:ext>
            </a:extLst>
          </p:cNvPr>
          <p:cNvSpPr txBox="1"/>
          <p:nvPr/>
        </p:nvSpPr>
        <p:spPr>
          <a:xfrm>
            <a:off x="3479704" y="5316837"/>
            <a:ext cx="2095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 PRE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Susceptible Population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2F382-A21C-4B73-8501-CC67974226F5}"/>
              </a:ext>
            </a:extLst>
          </p:cNvPr>
          <p:cNvSpPr txBox="1"/>
          <p:nvPr/>
        </p:nvSpPr>
        <p:spPr>
          <a:xfrm>
            <a:off x="6072192" y="5270672"/>
            <a:ext cx="307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 PRE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PPO POST Resistant 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F095E-31CC-450A-8884-A10600BB89D6}"/>
              </a:ext>
            </a:extLst>
          </p:cNvPr>
          <p:cNvSpPr txBox="1"/>
          <p:nvPr/>
        </p:nvSpPr>
        <p:spPr>
          <a:xfrm>
            <a:off x="-32327" y="23918"/>
            <a:ext cx="9144000" cy="107721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Palmer Amaranth Response to Valor PRE.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FF00"/>
                </a:solidFill>
                <a:latin typeface="Arial"/>
              </a:rPr>
              <a:t>UGA Tifton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Greenhouse - </a:t>
            </a:r>
            <a:r>
              <a:rPr lang="en-US" sz="3200" b="1" kern="0" dirty="0">
                <a:solidFill>
                  <a:srgbClr val="FFFF00"/>
                </a:solidFill>
                <a:latin typeface="Arial"/>
              </a:rPr>
              <a:t>2021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25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4CBB2F-F860-48A8-97D7-9BBF3A4D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Valor in GA Soybeans?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452F9-2797-4732-9272-2CFB2D8B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475295"/>
            <a:ext cx="4343400" cy="4572000"/>
          </a:xfrm>
        </p:spPr>
        <p:txBody>
          <a:bodyPr/>
          <a:lstStyle/>
          <a:p>
            <a:r>
              <a:rPr lang="en-US" sz="2200" dirty="0"/>
              <a:t>Effective, legal and labeled but…….</a:t>
            </a:r>
          </a:p>
          <a:p>
            <a:endParaRPr lang="en-US" sz="2200" dirty="0"/>
          </a:p>
          <a:p>
            <a:r>
              <a:rPr lang="en-US" sz="2200" dirty="0"/>
              <a:t>Valor fb Reflex/Prefix/Warrant Ultra is a good weed control program but a </a:t>
            </a:r>
            <a:r>
              <a:rPr lang="en-US" sz="2200" b="1" i="1" u="sng" dirty="0"/>
              <a:t>bad</a:t>
            </a:r>
            <a:r>
              <a:rPr lang="en-US" sz="2200" dirty="0"/>
              <a:t> resistance mgt plan!</a:t>
            </a:r>
          </a:p>
          <a:p>
            <a:pPr lvl="1"/>
            <a:r>
              <a:rPr lang="en-US" sz="1800" i="1" dirty="0"/>
              <a:t>Unless you hand-weed escapes!</a:t>
            </a:r>
          </a:p>
          <a:p>
            <a:pPr lvl="1"/>
            <a:endParaRPr lang="en-US" sz="1800" dirty="0"/>
          </a:p>
          <a:p>
            <a:pPr lvl="0"/>
            <a:r>
              <a:rPr lang="en-US" sz="2200" dirty="0"/>
              <a:t>Weed control in cotton and peanut without Valor/Reflex?</a:t>
            </a:r>
          </a:p>
          <a:p>
            <a:endParaRPr lang="en-US" sz="2200" dirty="0"/>
          </a:p>
        </p:txBody>
      </p:sp>
      <p:pic>
        <p:nvPicPr>
          <p:cNvPr id="1026" name="Picture 2" descr="Liquid Formulation Valor® EZ Herbicide Available for 2017">
            <a:extLst>
              <a:ext uri="{FF2B5EF4-FFF2-40B4-BE49-F238E27FC236}">
                <a16:creationId xmlns:a16="http://schemas.microsoft.com/office/drawing/2014/main" id="{727C204F-BBFD-4F5E-A12D-AF36820BE3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84808"/>
            <a:ext cx="4038600" cy="12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349FD-789D-4395-BDAC-55032C4B44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" y="3657600"/>
            <a:ext cx="42062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0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5E6F-8255-4AF1-9C01-332C2BF9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“Old School”</a:t>
            </a:r>
          </a:p>
        </p:txBody>
      </p:sp>
      <p:pic>
        <p:nvPicPr>
          <p:cNvPr id="2050" name="Picture 2" descr="1982f09">
            <a:extLst>
              <a:ext uri="{FF2B5EF4-FFF2-40B4-BE49-F238E27FC236}">
                <a16:creationId xmlns:a16="http://schemas.microsoft.com/office/drawing/2014/main" id="{5FC5F201-318B-4438-906C-1E73156127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828800"/>
            <a:ext cx="4038600" cy="26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54B8-0FAA-4596-B646-A57CED170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772239"/>
            <a:ext cx="4724400" cy="4572000"/>
          </a:xfrm>
        </p:spPr>
        <p:txBody>
          <a:bodyPr/>
          <a:lstStyle/>
          <a:p>
            <a:r>
              <a:rPr lang="en-US" dirty="0"/>
              <a:t>What were you doing  before 1996?</a:t>
            </a:r>
          </a:p>
          <a:p>
            <a:endParaRPr lang="en-US" dirty="0"/>
          </a:p>
          <a:p>
            <a:r>
              <a:rPr lang="en-US" dirty="0"/>
              <a:t>What weeds were causing you problems before 1996?</a:t>
            </a:r>
          </a:p>
        </p:txBody>
      </p:sp>
    </p:spTree>
    <p:extLst>
      <p:ext uri="{BB962C8B-B14F-4D97-AF65-F5344CB8AC3E}">
        <p14:creationId xmlns:p14="http://schemas.microsoft.com/office/powerpoint/2010/main" val="230055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5867-C907-4090-8ADB-3EBE9B67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Herbicides Used in Georgia Soybeans (1995)</a:t>
            </a:r>
            <a:br>
              <a:rPr lang="en-US" dirty="0"/>
            </a:br>
            <a:r>
              <a:rPr lang="en-US" sz="2400" i="1" dirty="0">
                <a:solidFill>
                  <a:srgbClr val="FFC000"/>
                </a:solidFill>
              </a:rPr>
              <a:t>(330,000 acres planted)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80F7AC0-EF80-49EC-B13E-C4646E1B1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259628"/>
              </p:ext>
            </p:extLst>
          </p:nvPr>
        </p:nvGraphicFramePr>
        <p:xfrm>
          <a:off x="462756" y="1492014"/>
          <a:ext cx="8382000" cy="48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644013-E2A4-45F9-B74D-41926525BFB5}"/>
              </a:ext>
            </a:extLst>
          </p:cNvPr>
          <p:cNvSpPr txBox="1"/>
          <p:nvPr/>
        </p:nvSpPr>
        <p:spPr>
          <a:xfrm>
            <a:off x="-786" y="6397319"/>
            <a:ext cx="5019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NASS – Agricultural Chemical Usage – Field Crops and Potatoes (03/25/96)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69F10-CF3A-4753-874C-1C70961FD7F3}"/>
              </a:ext>
            </a:extLst>
          </p:cNvPr>
          <p:cNvSpPr txBox="1"/>
          <p:nvPr/>
        </p:nvSpPr>
        <p:spPr>
          <a:xfrm rot="16200000">
            <a:off x="-110259" y="353841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Acres (%)</a:t>
            </a:r>
          </a:p>
        </p:txBody>
      </p:sp>
    </p:spTree>
    <p:extLst>
      <p:ext uri="{BB962C8B-B14F-4D97-AF65-F5344CB8AC3E}">
        <p14:creationId xmlns:p14="http://schemas.microsoft.com/office/powerpoint/2010/main" val="182309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2271-FA04-4582-B6C6-0516E991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Troublesome Weeds in Georgia Soybeans (1995)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40264-D60A-4A6E-8183-344D50F41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8300"/>
            <a:ext cx="40386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u="sng" dirty="0"/>
              <a:t>sicklepod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annual MG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pigweed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coffee </a:t>
            </a:r>
            <a:r>
              <a:rPr lang="en-US" sz="2400" dirty="0" err="1"/>
              <a:t>senna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cocklebur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Johnsongrass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crabgrass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Texas panicum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FL beggarweed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yellow nutsedge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9308D-BF81-4B19-8CC7-2BFAF39427D7}"/>
              </a:ext>
            </a:extLst>
          </p:cNvPr>
          <p:cNvSpPr txBox="1"/>
          <p:nvPr/>
        </p:nvSpPr>
        <p:spPr>
          <a:xfrm>
            <a:off x="0" y="6400800"/>
            <a:ext cx="306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Proceeding SWSS (1995) 48:299</a:t>
            </a:r>
          </a:p>
        </p:txBody>
      </p:sp>
      <p:pic>
        <p:nvPicPr>
          <p:cNvPr id="1026" name="Picture 2" descr="sicklepod (Senna obtusifolia ) on soybean (Glycine max ) - 5403609">
            <a:extLst>
              <a:ext uri="{FF2B5EF4-FFF2-40B4-BE49-F238E27FC236}">
                <a16:creationId xmlns:a16="http://schemas.microsoft.com/office/drawing/2014/main" id="{E41D4EA1-F345-48AE-9A40-DFC280A9CCA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17526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cklepod (Senna obtusifolia ) on soybean (Glycine max ) - 5403610">
            <a:extLst>
              <a:ext uri="{FF2B5EF4-FFF2-40B4-BE49-F238E27FC236}">
                <a16:creationId xmlns:a16="http://schemas.microsoft.com/office/drawing/2014/main" id="{90570096-FB40-4FBC-8F54-D869D0AA006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41148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6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c98c99737debb761ed782c1439b76ca92d41"/>
</p:tagLst>
</file>

<file path=ppt/theme/theme1.xml><?xml version="1.0" encoding="utf-8"?>
<a:theme xmlns:a="http://schemas.openxmlformats.org/drawingml/2006/main" name="PPP_SGENE_TXT_Firetruck_Sign">
  <a:themeElements>
    <a:clrScheme name="Custom 1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7F7F7F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P_SGENE_TXT_Firetruck_Sign">
  <a:themeElements>
    <a:clrScheme name="Custom 1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7F7F7F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15" ma:contentTypeDescription="Create a new document." ma:contentTypeScope="" ma:versionID="da815ee779b064906c602f859e8d058f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cf6c2ee41cfb50e8569456deda4758a5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B89A359-E5FB-489D-B4A0-FC955F79D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027359-3DED-404E-BB89-DD16A3073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2B14C9-0932-4894-B883-CEC30641AB7A}">
  <ds:schemaRefs>
    <ds:schemaRef ds:uri="http://schemas.microsoft.com/office/2006/documentManagement/types"/>
    <ds:schemaRef ds:uri="c613e7a6-ae2b-4057-9573-8cbc37370f0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2182f11-ec6d-4344-bcdd-126cac1ae7e5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31858</TotalTime>
  <Words>988</Words>
  <Application>Microsoft Office PowerPoint</Application>
  <PresentationFormat>On-screen Show (4:3)</PresentationFormat>
  <Paragraphs>202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PPP_SGENE_TXT_Firetruck_Sign</vt:lpstr>
      <vt:lpstr>1_PPP_SGENE_TXT_Firetruck_Sign</vt:lpstr>
      <vt:lpstr>2_PPP_SGENE_TXT_Firetruck_Sign</vt:lpstr>
      <vt:lpstr>8_PPP_SGENE_TXT_Firetruck_Sign</vt:lpstr>
      <vt:lpstr>Office Theme</vt:lpstr>
      <vt:lpstr>1_Office Theme</vt:lpstr>
      <vt:lpstr>Weed Control in Conventional Soybeans: “Back to the Future”</vt:lpstr>
      <vt:lpstr>Weed Control in Conventional Soybeans</vt:lpstr>
      <vt:lpstr>PPO-Resistance in US</vt:lpstr>
      <vt:lpstr>PPO-Resistance in GA</vt:lpstr>
      <vt:lpstr>PowerPoint Presentation</vt:lpstr>
      <vt:lpstr>Valor in GA Soybeans?</vt:lpstr>
      <vt:lpstr>“Old School”</vt:lpstr>
      <vt:lpstr>Top Herbicides Used in Georgia Soybeans (1995) (330,000 acres planted)</vt:lpstr>
      <vt:lpstr>Top 10 Troublesome Weeds in Georgia Soybeans (1995)</vt:lpstr>
      <vt:lpstr>Conventional Soybeans Herbicides</vt:lpstr>
      <vt:lpstr>NON-GMO Soybean Cultivars with STS and Metribuzin Tolerance????</vt:lpstr>
      <vt:lpstr>Metribuzin Products</vt:lpstr>
      <vt:lpstr>Anthem Max, Dual, Warrant, Zidua, Outlook, Prowl????</vt:lpstr>
      <vt:lpstr>Soybean Weed Control - 2021</vt:lpstr>
      <vt:lpstr>Soybean Weed Control - 2021</vt:lpstr>
      <vt:lpstr>Reflex @ 24 oz/A + Classic @ 0.5 oz/A + 2,4-DB @ 2 oz/A - Applied 17 DAP (V2) </vt:lpstr>
      <vt:lpstr>Classic 25DG @ 0.67 oz/A + NIS Injury on Non-STS Soybeans</vt:lpstr>
      <vt:lpstr>PPO Injury on Soybean</vt:lpstr>
      <vt:lpstr>Envive Rates/Crop Injury</vt:lpstr>
      <vt:lpstr>Soybean Injury Caused by Envive 41.3WG @ 3.5 oz/A 10 DAP</vt:lpstr>
      <vt:lpstr>Surveil 48WDG</vt:lpstr>
      <vt:lpstr>Sonic 70WG</vt:lpstr>
      <vt:lpstr>Conventional Soybeans POST Grass Control</vt:lpstr>
      <vt:lpstr>Narrow Rows and Weed Control - Soybeans</vt:lpstr>
      <vt:lpstr>On-Time</vt:lpstr>
      <vt:lpstr>Conventional Soybean Weed Control – Summary (assuming no PPO resistance)</vt:lpstr>
      <vt:lpstr>Questions/Comments eprostko@uga.edu www.gaweed.com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Control in Conventional Soybeans</dc:title>
  <dc:creator>Eric P. Prostko</dc:creator>
  <cp:lastModifiedBy>user</cp:lastModifiedBy>
  <cp:revision>253</cp:revision>
  <cp:lastPrinted>2019-10-28T20:59:33Z</cp:lastPrinted>
  <dcterms:created xsi:type="dcterms:W3CDTF">2019-01-08T19:26:03Z</dcterms:created>
  <dcterms:modified xsi:type="dcterms:W3CDTF">2021-12-30T14:56:44Z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