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96" r:id="rId6"/>
    <p:sldId id="299" r:id="rId7"/>
    <p:sldId id="295" r:id="rId8"/>
    <p:sldId id="297" r:id="rId9"/>
    <p:sldId id="298" r:id="rId10"/>
    <p:sldId id="300" r:id="rId11"/>
    <p:sldId id="269" r:id="rId12"/>
    <p:sldId id="264" r:id="rId13"/>
    <p:sldId id="287" r:id="rId14"/>
    <p:sldId id="281" r:id="rId15"/>
    <p:sldId id="301" r:id="rId16"/>
    <p:sldId id="267" r:id="rId17"/>
    <p:sldId id="270" r:id="rId18"/>
    <p:sldId id="285" r:id="rId19"/>
    <p:sldId id="272" r:id="rId20"/>
    <p:sldId id="312" r:id="rId21"/>
    <p:sldId id="311"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7719" autoAdjust="0"/>
  </p:normalViewPr>
  <p:slideViewPr>
    <p:cSldViewPr snapToGrid="0">
      <p:cViewPr varScale="1">
        <p:scale>
          <a:sx n="83" d="100"/>
          <a:sy n="83" d="100"/>
        </p:scale>
        <p:origin x="949"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P. Prostko" userId="57af0305-f4ff-4cda-9e98-7abbd193299d" providerId="ADAL" clId="{E29AEC70-2AFF-4DF3-AC32-3A8570615A2A}"/>
    <pc:docChg chg="modSld">
      <pc:chgData name="Eric P. Prostko" userId="57af0305-f4ff-4cda-9e98-7abbd193299d" providerId="ADAL" clId="{E29AEC70-2AFF-4DF3-AC32-3A8570615A2A}" dt="2022-11-28T21:49:20.861" v="60" actId="20577"/>
      <pc:docMkLst>
        <pc:docMk/>
      </pc:docMkLst>
      <pc:sldChg chg="modSp">
        <pc:chgData name="Eric P. Prostko" userId="57af0305-f4ff-4cda-9e98-7abbd193299d" providerId="ADAL" clId="{E29AEC70-2AFF-4DF3-AC32-3A8570615A2A}" dt="2022-11-28T21:49:20.861" v="60" actId="20577"/>
        <pc:sldMkLst>
          <pc:docMk/>
          <pc:sldMk cId="526003351" sldId="267"/>
        </pc:sldMkLst>
        <pc:spChg chg="mod">
          <ac:chgData name="Eric P. Prostko" userId="57af0305-f4ff-4cda-9e98-7abbd193299d" providerId="ADAL" clId="{E29AEC70-2AFF-4DF3-AC32-3A8570615A2A}" dt="2022-11-28T21:49:20.861" v="60" actId="20577"/>
          <ac:spMkLst>
            <pc:docMk/>
            <pc:sldMk cId="526003351" sldId="267"/>
            <ac:spMk id="18" creationId="{D701F8EA-48B6-44BA-AE06-D78CB2F1A592}"/>
          </ac:spMkLst>
        </pc:spChg>
      </pc:sldChg>
      <pc:sldChg chg="modSp">
        <pc:chgData name="Eric P. Prostko" userId="57af0305-f4ff-4cda-9e98-7abbd193299d" providerId="ADAL" clId="{E29AEC70-2AFF-4DF3-AC32-3A8570615A2A}" dt="2022-11-28T21:47:17.711" v="51" actId="1076"/>
        <pc:sldMkLst>
          <pc:docMk/>
          <pc:sldMk cId="963479715" sldId="270"/>
        </pc:sldMkLst>
        <pc:spChg chg="mod">
          <ac:chgData name="Eric P. Prostko" userId="57af0305-f4ff-4cda-9e98-7abbd193299d" providerId="ADAL" clId="{E29AEC70-2AFF-4DF3-AC32-3A8570615A2A}" dt="2022-11-28T21:47:17.711" v="51" actId="1076"/>
          <ac:spMkLst>
            <pc:docMk/>
            <pc:sldMk cId="963479715" sldId="270"/>
            <ac:spMk id="11" creationId="{B124F806-29FE-42A6-9964-685BABB50461}"/>
          </ac:spMkLst>
        </pc:spChg>
        <pc:spChg chg="mod">
          <ac:chgData name="Eric P. Prostko" userId="57af0305-f4ff-4cda-9e98-7abbd193299d" providerId="ADAL" clId="{E29AEC70-2AFF-4DF3-AC32-3A8570615A2A}" dt="2022-11-28T21:46:38.458" v="30" actId="20577"/>
          <ac:spMkLst>
            <pc:docMk/>
            <pc:sldMk cId="963479715" sldId="270"/>
            <ac:spMk id="12" creationId="{7EB8E682-7F08-4410-A7C6-718C74F9C47F}"/>
          </ac:spMkLst>
        </pc:spChg>
        <pc:spChg chg="mod">
          <ac:chgData name="Eric P. Prostko" userId="57af0305-f4ff-4cda-9e98-7abbd193299d" providerId="ADAL" clId="{E29AEC70-2AFF-4DF3-AC32-3A8570615A2A}" dt="2022-11-28T21:46:57.346" v="33" actId="1076"/>
          <ac:spMkLst>
            <pc:docMk/>
            <pc:sldMk cId="963479715" sldId="270"/>
            <ac:spMk id="14" creationId="{BF56A8C3-3637-493F-94DB-E098120AF53A}"/>
          </ac:spMkLst>
        </pc:spChg>
        <pc:spChg chg="mod">
          <ac:chgData name="Eric P. Prostko" userId="57af0305-f4ff-4cda-9e98-7abbd193299d" providerId="ADAL" clId="{E29AEC70-2AFF-4DF3-AC32-3A8570615A2A}" dt="2022-11-28T21:46:50.044" v="32" actId="20577"/>
          <ac:spMkLst>
            <pc:docMk/>
            <pc:sldMk cId="963479715" sldId="270"/>
            <ac:spMk id="17" creationId="{31B63246-3795-4090-9B5A-81111321D930}"/>
          </ac:spMkLst>
        </pc:spChg>
      </pc:sldChg>
      <pc:sldChg chg="modSp">
        <pc:chgData name="Eric P. Prostko" userId="57af0305-f4ff-4cda-9e98-7abbd193299d" providerId="ADAL" clId="{E29AEC70-2AFF-4DF3-AC32-3A8570615A2A}" dt="2022-11-28T21:46:08.163" v="1" actId="20577"/>
        <pc:sldMkLst>
          <pc:docMk/>
          <pc:sldMk cId="93643090" sldId="285"/>
        </pc:sldMkLst>
        <pc:spChg chg="mod">
          <ac:chgData name="Eric P. Prostko" userId="57af0305-f4ff-4cda-9e98-7abbd193299d" providerId="ADAL" clId="{E29AEC70-2AFF-4DF3-AC32-3A8570615A2A}" dt="2022-11-28T21:46:05.858" v="0" actId="20577"/>
          <ac:spMkLst>
            <pc:docMk/>
            <pc:sldMk cId="93643090" sldId="285"/>
            <ac:spMk id="16" creationId="{2A4A94CF-0F1C-488A-8212-720C2D830485}"/>
          </ac:spMkLst>
        </pc:spChg>
        <pc:spChg chg="mod">
          <ac:chgData name="Eric P. Prostko" userId="57af0305-f4ff-4cda-9e98-7abbd193299d" providerId="ADAL" clId="{E29AEC70-2AFF-4DF3-AC32-3A8570615A2A}" dt="2022-11-28T21:46:08.163" v="1" actId="20577"/>
          <ac:spMkLst>
            <pc:docMk/>
            <pc:sldMk cId="93643090" sldId="285"/>
            <ac:spMk id="19" creationId="{0664AEF8-F23A-4DE3-A02B-73F6E66EFF1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Yield (lbs/A)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NTC</c:v>
                </c:pt>
                <c:pt idx="1">
                  <c:v>Brake @ 12 oz/A</c:v>
                </c:pt>
                <c:pt idx="2">
                  <c:v>Vulcarus @ 1 oz/A</c:v>
                </c:pt>
              </c:strCache>
            </c:strRef>
          </c:cat>
          <c:val>
            <c:numRef>
              <c:f>Sheet1!$B$2:$B$4</c:f>
              <c:numCache>
                <c:formatCode>General</c:formatCode>
                <c:ptCount val="3"/>
                <c:pt idx="0">
                  <c:v>4345</c:v>
                </c:pt>
                <c:pt idx="1">
                  <c:v>4429</c:v>
                </c:pt>
                <c:pt idx="2">
                  <c:v>4368</c:v>
                </c:pt>
              </c:numCache>
            </c:numRef>
          </c:val>
          <c:extLst>
            <c:ext xmlns:c16="http://schemas.microsoft.com/office/drawing/2014/chart" uri="{C3380CC4-5D6E-409C-BE32-E72D297353CC}">
              <c16:uniqueId val="{00000000-34A0-4D4B-ABDF-9FE0D2EA4C7E}"/>
            </c:ext>
          </c:extLst>
        </c:ser>
        <c:dLbls>
          <c:showLegendKey val="0"/>
          <c:showVal val="0"/>
          <c:showCatName val="0"/>
          <c:showSerName val="0"/>
          <c:showPercent val="0"/>
          <c:showBubbleSize val="0"/>
        </c:dLbls>
        <c:gapWidth val="219"/>
        <c:overlap val="-27"/>
        <c:axId val="500734424"/>
        <c:axId val="500731472"/>
      </c:barChart>
      <c:catAx>
        <c:axId val="50073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00731472"/>
        <c:crosses val="autoZero"/>
        <c:auto val="1"/>
        <c:lblAlgn val="ctr"/>
        <c:lblOffset val="100"/>
        <c:noMultiLvlLbl val="0"/>
      </c:catAx>
      <c:valAx>
        <c:axId val="5007314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00734424"/>
        <c:crosses val="autoZero"/>
        <c:crossBetween val="between"/>
        <c:majorUnit val="100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Yield (lbs/A)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 DAP</c:v>
                </c:pt>
                <c:pt idx="1">
                  <c:v>3 DAP</c:v>
                </c:pt>
                <c:pt idx="2">
                  <c:v>5 DAP</c:v>
                </c:pt>
                <c:pt idx="3">
                  <c:v>7 DAP</c:v>
                </c:pt>
              </c:strCache>
            </c:strRef>
          </c:cat>
          <c:val>
            <c:numRef>
              <c:f>Sheet1!$B$2:$B$5</c:f>
              <c:numCache>
                <c:formatCode>General</c:formatCode>
                <c:ptCount val="4"/>
                <c:pt idx="0">
                  <c:v>4341</c:v>
                </c:pt>
                <c:pt idx="1">
                  <c:v>4220</c:v>
                </c:pt>
                <c:pt idx="2">
                  <c:v>4361</c:v>
                </c:pt>
                <c:pt idx="3">
                  <c:v>4601</c:v>
                </c:pt>
              </c:numCache>
            </c:numRef>
          </c:val>
          <c:extLst>
            <c:ext xmlns:c16="http://schemas.microsoft.com/office/drawing/2014/chart" uri="{C3380CC4-5D6E-409C-BE32-E72D297353CC}">
              <c16:uniqueId val="{00000000-B83F-4B06-A0F1-3304A1FB9DEF}"/>
            </c:ext>
          </c:extLst>
        </c:ser>
        <c:dLbls>
          <c:showLegendKey val="0"/>
          <c:showVal val="0"/>
          <c:showCatName val="0"/>
          <c:showSerName val="0"/>
          <c:showPercent val="0"/>
          <c:showBubbleSize val="0"/>
        </c:dLbls>
        <c:gapWidth val="219"/>
        <c:overlap val="-27"/>
        <c:axId val="548375176"/>
        <c:axId val="548377472"/>
      </c:barChart>
      <c:catAx>
        <c:axId val="54837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377472"/>
        <c:crosses val="autoZero"/>
        <c:auto val="1"/>
        <c:lblAlgn val="ctr"/>
        <c:lblOffset val="100"/>
        <c:noMultiLvlLbl val="0"/>
      </c:catAx>
      <c:valAx>
        <c:axId val="5483774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375176"/>
        <c:crosses val="autoZero"/>
        <c:crossBetween val="between"/>
        <c:majorUnit val="100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CEB1A-D1DB-47DD-B4A1-5C5574D471F2}"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EB487-1D62-4090-BEAC-5DF7E63A8D14}" type="slidenum">
              <a:rPr lang="en-US" smtClean="0"/>
              <a:t>‹#›</a:t>
            </a:fld>
            <a:endParaRPr lang="en-US"/>
          </a:p>
        </p:txBody>
      </p:sp>
    </p:spTree>
    <p:extLst>
      <p:ext uri="{BB962C8B-B14F-4D97-AF65-F5344CB8AC3E}">
        <p14:creationId xmlns:p14="http://schemas.microsoft.com/office/powerpoint/2010/main" val="369568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time addressing everyone as a whole. I am grateful to for the opportunity to take part in confronting the many challenges we face here in Georgia, and my hope is that I can provide some insight over the next three years that is useful that you can utilize to equip your producers with techniques, tools, and knowledge for optimizing their crop production.</a:t>
            </a:r>
          </a:p>
        </p:txBody>
      </p:sp>
      <p:sp>
        <p:nvSpPr>
          <p:cNvPr id="4" name="Slide Number Placeholder 3"/>
          <p:cNvSpPr>
            <a:spLocks noGrp="1"/>
          </p:cNvSpPr>
          <p:nvPr>
            <p:ph type="sldNum" sz="quarter" idx="5"/>
          </p:nvPr>
        </p:nvSpPr>
        <p:spPr/>
        <p:txBody>
          <a:bodyPr/>
          <a:lstStyle/>
          <a:p>
            <a:fld id="{387EB487-1D62-4090-BEAC-5DF7E63A8D14}" type="slidenum">
              <a:rPr lang="en-US" smtClean="0"/>
              <a:t>1</a:t>
            </a:fld>
            <a:endParaRPr lang="en-US"/>
          </a:p>
        </p:txBody>
      </p:sp>
    </p:spTree>
    <p:extLst>
      <p:ext uri="{BB962C8B-B14F-4D97-AF65-F5344CB8AC3E}">
        <p14:creationId xmlns:p14="http://schemas.microsoft.com/office/powerpoint/2010/main" val="166257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emergence treatments</a:t>
            </a:r>
          </a:p>
        </p:txBody>
      </p:sp>
      <p:sp>
        <p:nvSpPr>
          <p:cNvPr id="4" name="Slide Number Placeholder 3"/>
          <p:cNvSpPr>
            <a:spLocks noGrp="1"/>
          </p:cNvSpPr>
          <p:nvPr>
            <p:ph type="sldNum" sz="quarter" idx="5"/>
          </p:nvPr>
        </p:nvSpPr>
        <p:spPr/>
        <p:txBody>
          <a:bodyPr/>
          <a:lstStyle/>
          <a:p>
            <a:fld id="{387EB487-1D62-4090-BEAC-5DF7E63A8D14}" type="slidenum">
              <a:rPr lang="en-US" smtClean="0"/>
              <a:t>11</a:t>
            </a:fld>
            <a:endParaRPr lang="en-US"/>
          </a:p>
        </p:txBody>
      </p:sp>
    </p:spTree>
    <p:extLst>
      <p:ext uri="{BB962C8B-B14F-4D97-AF65-F5344CB8AC3E}">
        <p14:creationId xmlns:p14="http://schemas.microsoft.com/office/powerpoint/2010/main" val="404313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Trade name = CLASSIC - WSSA Group 2 herbicide in the Sulfonylurea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Chlorimuron is used as a late-season rescue  option for controlling FL beggarweed; good crop safety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do we have to have a solid understanding of chemistries and their ability to control problematic weeds, but often times we must also consider antagonistic relationships and how these chemistries can influence disease pressure. So now we are not only weed scientists, but also disease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Preventative measures utilized consistently in peanut production focus on both chemical and cultural practices, however, the largest single factor affecting disease progress is cultivar resistance.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13</a:t>
            </a:fld>
            <a:endParaRPr lang="en-US"/>
          </a:p>
        </p:txBody>
      </p:sp>
    </p:spTree>
    <p:extLst>
      <p:ext uri="{BB962C8B-B14F-4D97-AF65-F5344CB8AC3E}">
        <p14:creationId xmlns:p14="http://schemas.microsoft.com/office/powerpoint/2010/main" val="300685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14</a:t>
            </a:fld>
            <a:endParaRPr lang="en-US"/>
          </a:p>
        </p:txBody>
      </p:sp>
    </p:spTree>
    <p:extLst>
      <p:ext uri="{BB962C8B-B14F-4D97-AF65-F5344CB8AC3E}">
        <p14:creationId xmlns:p14="http://schemas.microsoft.com/office/powerpoint/2010/main" val="227037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15</a:t>
            </a:fld>
            <a:endParaRPr lang="en-US"/>
          </a:p>
        </p:txBody>
      </p:sp>
    </p:spTree>
    <p:extLst>
      <p:ext uri="{BB962C8B-B14F-4D97-AF65-F5344CB8AC3E}">
        <p14:creationId xmlns:p14="http://schemas.microsoft.com/office/powerpoint/2010/main" val="211361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bg1"/>
                </a:solidFill>
                <a:latin typeface="Arial" panose="020B0604020202020204" pitchFamily="34" charset="0"/>
                <a:cs typeface="Arial" panose="020B0604020202020204" pitchFamily="34" charset="0"/>
              </a:rPr>
              <a:t>Cultivar: GA06G</a:t>
            </a:r>
          </a:p>
          <a:p>
            <a:r>
              <a:rPr lang="en-US" sz="2200" dirty="0">
                <a:solidFill>
                  <a:schemeClr val="bg1"/>
                </a:solidFill>
                <a:latin typeface="Arial" panose="020B0604020202020204" pitchFamily="34" charset="0"/>
                <a:cs typeface="Arial" panose="020B0604020202020204" pitchFamily="34" charset="0"/>
              </a:rPr>
              <a:t>Treatments:</a:t>
            </a:r>
          </a:p>
          <a:p>
            <a:pPr lvl="1"/>
            <a:r>
              <a:rPr lang="en-US" sz="2000" dirty="0">
                <a:solidFill>
                  <a:schemeClr val="bg1"/>
                </a:solidFill>
                <a:latin typeface="Arial" panose="020B0604020202020204" pitchFamily="34" charset="0"/>
                <a:cs typeface="Arial" panose="020B0604020202020204" pitchFamily="34" charset="0"/>
              </a:rPr>
              <a:t>NTC</a:t>
            </a:r>
          </a:p>
          <a:p>
            <a:pPr lvl="1"/>
            <a:r>
              <a:rPr lang="en-US" sz="2000" dirty="0">
                <a:solidFill>
                  <a:schemeClr val="bg1"/>
                </a:solidFill>
                <a:latin typeface="Arial" panose="020B0604020202020204" pitchFamily="34" charset="0"/>
                <a:cs typeface="Arial" panose="020B0604020202020204" pitchFamily="34" charset="0"/>
              </a:rPr>
              <a:t>Fluridone: 1x rate</a:t>
            </a:r>
          </a:p>
          <a:p>
            <a:pPr lvl="1"/>
            <a:r>
              <a:rPr lang="en-US" sz="2000" dirty="0">
                <a:solidFill>
                  <a:schemeClr val="bg1"/>
                </a:solidFill>
                <a:latin typeface="Arial" panose="020B0604020202020204" pitchFamily="34" charset="0"/>
                <a:cs typeface="Arial" panose="020B0604020202020204" pitchFamily="34" charset="0"/>
              </a:rPr>
              <a:t>Trifludimoxazin: 1x rate</a:t>
            </a:r>
          </a:p>
          <a:p>
            <a:pPr lvl="1"/>
            <a:r>
              <a:rPr lang="en-US" sz="2000" dirty="0">
                <a:solidFill>
                  <a:schemeClr val="bg1"/>
                </a:solidFill>
                <a:latin typeface="Arial" panose="020B0604020202020204" pitchFamily="34" charset="0"/>
                <a:cs typeface="Arial" panose="020B0604020202020204" pitchFamily="34" charset="0"/>
              </a:rPr>
              <a:t>Application timing: 1, 3, 5, 7 DAP</a:t>
            </a:r>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16</a:t>
            </a:fld>
            <a:endParaRPr lang="en-US"/>
          </a:p>
        </p:txBody>
      </p:sp>
    </p:spTree>
    <p:extLst>
      <p:ext uri="{BB962C8B-B14F-4D97-AF65-F5344CB8AC3E}">
        <p14:creationId xmlns:p14="http://schemas.microsoft.com/office/powerpoint/2010/main" val="353788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17</a:t>
            </a:fld>
            <a:endParaRPr lang="en-US"/>
          </a:p>
        </p:txBody>
      </p:sp>
    </p:spTree>
    <p:extLst>
      <p:ext uri="{BB962C8B-B14F-4D97-AF65-F5344CB8AC3E}">
        <p14:creationId xmlns:p14="http://schemas.microsoft.com/office/powerpoint/2010/main" val="379208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18</a:t>
            </a:fld>
            <a:endParaRPr lang="en-US"/>
          </a:p>
        </p:txBody>
      </p:sp>
    </p:spTree>
    <p:extLst>
      <p:ext uri="{BB962C8B-B14F-4D97-AF65-F5344CB8AC3E}">
        <p14:creationId xmlns:p14="http://schemas.microsoft.com/office/powerpoint/2010/main" val="364821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Fried chicken =  hope to bring a nutritious blend of experiments, like a salad, to improve our Georgia farming communities.</a:t>
            </a:r>
          </a:p>
          <a:p>
            <a:endParaRPr lang="en-US" dirty="0"/>
          </a:p>
          <a:p>
            <a:r>
              <a:rPr lang="en-US" dirty="0"/>
              <a:t>Like a salad with many ingredients, the experiments that I would like to share with you today are diverse.</a:t>
            </a:r>
          </a:p>
          <a:p>
            <a:r>
              <a:rPr lang="en-US" dirty="0"/>
              <a:t> </a:t>
            </a:r>
          </a:p>
          <a:p>
            <a:r>
              <a:rPr lang="en-US" dirty="0"/>
              <a:t>Transition: Dive into the details…..</a:t>
            </a:r>
          </a:p>
        </p:txBody>
      </p:sp>
      <p:sp>
        <p:nvSpPr>
          <p:cNvPr id="4" name="Slide Number Placeholder 3"/>
          <p:cNvSpPr>
            <a:spLocks noGrp="1"/>
          </p:cNvSpPr>
          <p:nvPr>
            <p:ph type="sldNum" sz="quarter" idx="5"/>
          </p:nvPr>
        </p:nvSpPr>
        <p:spPr/>
        <p:txBody>
          <a:bodyPr/>
          <a:lstStyle/>
          <a:p>
            <a:fld id="{387EB487-1D62-4090-BEAC-5DF7E63A8D14}" type="slidenum">
              <a:rPr lang="en-US" smtClean="0"/>
              <a:t>2</a:t>
            </a:fld>
            <a:endParaRPr lang="en-US"/>
          </a:p>
        </p:txBody>
      </p:sp>
    </p:spTree>
    <p:extLst>
      <p:ext uri="{BB962C8B-B14F-4D97-AF65-F5344CB8AC3E}">
        <p14:creationId xmlns:p14="http://schemas.microsoft.com/office/powerpoint/2010/main" val="70803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Watermelon is a high-value crop here in the state of Georgia with an estimated…</a:t>
            </a:r>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3</a:t>
            </a:fld>
            <a:endParaRPr lang="en-US"/>
          </a:p>
        </p:txBody>
      </p:sp>
    </p:spTree>
    <p:extLst>
      <p:ext uri="{BB962C8B-B14F-4D97-AF65-F5344CB8AC3E}">
        <p14:creationId xmlns:p14="http://schemas.microsoft.com/office/powerpoint/2010/main" val="157308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Herbicides that provide residual control of pigweed, </a:t>
            </a:r>
            <a:r>
              <a:rPr lang="en-US" dirty="0" err="1"/>
              <a:t>morningglory</a:t>
            </a:r>
            <a:r>
              <a:rPr lang="en-US" dirty="0"/>
              <a:t>, wild radish, and nutsedge.</a:t>
            </a:r>
          </a:p>
        </p:txBody>
      </p:sp>
      <p:sp>
        <p:nvSpPr>
          <p:cNvPr id="4" name="Slide Number Placeholder 3"/>
          <p:cNvSpPr>
            <a:spLocks noGrp="1"/>
          </p:cNvSpPr>
          <p:nvPr>
            <p:ph type="sldNum" sz="quarter" idx="5"/>
          </p:nvPr>
        </p:nvSpPr>
        <p:spPr/>
        <p:txBody>
          <a:bodyPr/>
          <a:lstStyle/>
          <a:p>
            <a:fld id="{387EB487-1D62-4090-BEAC-5DF7E63A8D14}" type="slidenum">
              <a:rPr lang="en-US" smtClean="0"/>
              <a:t>4</a:t>
            </a:fld>
            <a:endParaRPr lang="en-US"/>
          </a:p>
        </p:txBody>
      </p:sp>
    </p:spTree>
    <p:extLst>
      <p:ext uri="{BB962C8B-B14F-4D97-AF65-F5344CB8AC3E}">
        <p14:creationId xmlns:p14="http://schemas.microsoft.com/office/powerpoint/2010/main" val="270592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that residual activity can be problematic to successive rotational crops with plant back restrictions 18 months fomesafen and 24 months for Terbacil.</a:t>
            </a:r>
          </a:p>
        </p:txBody>
      </p:sp>
      <p:sp>
        <p:nvSpPr>
          <p:cNvPr id="4" name="Slide Number Placeholder 3"/>
          <p:cNvSpPr>
            <a:spLocks noGrp="1"/>
          </p:cNvSpPr>
          <p:nvPr>
            <p:ph type="sldNum" sz="quarter" idx="5"/>
          </p:nvPr>
        </p:nvSpPr>
        <p:spPr/>
        <p:txBody>
          <a:bodyPr/>
          <a:lstStyle/>
          <a:p>
            <a:fld id="{387EB487-1D62-4090-BEAC-5DF7E63A8D14}" type="slidenum">
              <a:rPr lang="en-US" smtClean="0"/>
              <a:t>5</a:t>
            </a:fld>
            <a:endParaRPr lang="en-US"/>
          </a:p>
        </p:txBody>
      </p:sp>
    </p:spTree>
    <p:extLst>
      <p:ext uri="{BB962C8B-B14F-4D97-AF65-F5344CB8AC3E}">
        <p14:creationId xmlns:p14="http://schemas.microsoft.com/office/powerpoint/2010/main" val="184626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that residual activity can be problematic to successive rotational crops</a:t>
            </a:r>
          </a:p>
          <a:p>
            <a:endParaRPr lang="en-US" dirty="0"/>
          </a:p>
          <a:p>
            <a:r>
              <a:rPr lang="en-US" dirty="0"/>
              <a:t>Both herbicides can significantly impact grain yield of sorghum</a:t>
            </a:r>
          </a:p>
          <a:p>
            <a:endParaRPr lang="en-US" dirty="0"/>
          </a:p>
          <a:p>
            <a:r>
              <a:rPr lang="en-US" dirty="0"/>
              <a:t>Current label plant back restrictions =10 months fomesafen and 24 months for Terbacil</a:t>
            </a:r>
          </a:p>
        </p:txBody>
      </p:sp>
      <p:sp>
        <p:nvSpPr>
          <p:cNvPr id="4" name="Slide Number Placeholder 3"/>
          <p:cNvSpPr>
            <a:spLocks noGrp="1"/>
          </p:cNvSpPr>
          <p:nvPr>
            <p:ph type="sldNum" sz="quarter" idx="5"/>
          </p:nvPr>
        </p:nvSpPr>
        <p:spPr/>
        <p:txBody>
          <a:bodyPr/>
          <a:lstStyle/>
          <a:p>
            <a:fld id="{387EB487-1D62-4090-BEAC-5DF7E63A8D14}" type="slidenum">
              <a:rPr lang="en-US" smtClean="0"/>
              <a:t>6</a:t>
            </a:fld>
            <a:endParaRPr lang="en-US"/>
          </a:p>
        </p:txBody>
      </p:sp>
    </p:spTree>
    <p:extLst>
      <p:ext uri="{BB962C8B-B14F-4D97-AF65-F5344CB8AC3E}">
        <p14:creationId xmlns:p14="http://schemas.microsoft.com/office/powerpoint/2010/main" val="179317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7</a:t>
            </a:fld>
            <a:endParaRPr lang="en-US"/>
          </a:p>
        </p:txBody>
      </p:sp>
    </p:spTree>
    <p:extLst>
      <p:ext uri="{BB962C8B-B14F-4D97-AF65-F5344CB8AC3E}">
        <p14:creationId xmlns:p14="http://schemas.microsoft.com/office/powerpoint/2010/main" val="388528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Purslane has spread to many regions across the US persisting in the arid southwest to more subtropical and tropical climates in the southeast. Illustrating its ability to tolerate diverse growing conditions.</a:t>
            </a:r>
          </a:p>
          <a:p>
            <a:endParaRPr lang="en-US" dirty="0"/>
          </a:p>
          <a:p>
            <a:r>
              <a:rPr lang="en-US" dirty="0"/>
              <a:t>212,000 seeds per plant – nearly 100% germ within 10 days. Fully opened bright pink flowers 6-8 weeks after germination with mature seed capsules roughly 7 to 10 days after flowering. </a:t>
            </a:r>
          </a:p>
          <a:p>
            <a:endParaRPr lang="en-US" dirty="0"/>
          </a:p>
          <a:p>
            <a:r>
              <a:rPr lang="en-US" dirty="0"/>
              <a:t>Continuous germination throughout the year</a:t>
            </a:r>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9</a:t>
            </a:fld>
            <a:endParaRPr lang="en-US"/>
          </a:p>
        </p:txBody>
      </p:sp>
    </p:spTree>
    <p:extLst>
      <p:ext uri="{BB962C8B-B14F-4D97-AF65-F5344CB8AC3E}">
        <p14:creationId xmlns:p14="http://schemas.microsoft.com/office/powerpoint/2010/main" val="89776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87EB487-1D62-4090-BEAC-5DF7E63A8D14}" type="slidenum">
              <a:rPr lang="en-US" smtClean="0"/>
              <a:t>10</a:t>
            </a:fld>
            <a:endParaRPr lang="en-US"/>
          </a:p>
        </p:txBody>
      </p:sp>
    </p:spTree>
    <p:extLst>
      <p:ext uri="{BB962C8B-B14F-4D97-AF65-F5344CB8AC3E}">
        <p14:creationId xmlns:p14="http://schemas.microsoft.com/office/powerpoint/2010/main" val="288960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EDAA94-4386-42F1-98C0-350832BEDFE4}"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325634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DAA94-4386-42F1-98C0-350832BEDFE4}"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346244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DAA94-4386-42F1-98C0-350832BEDFE4}"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225286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DAA94-4386-42F1-98C0-350832BEDFE4}"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48662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EDAA94-4386-42F1-98C0-350832BEDFE4}"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41147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EDAA94-4386-42F1-98C0-350832BEDFE4}"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351236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EDAA94-4386-42F1-98C0-350832BEDFE4}"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316798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EDAA94-4386-42F1-98C0-350832BEDFE4}"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367251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DAA94-4386-42F1-98C0-350832BEDFE4}"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73308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EDAA94-4386-42F1-98C0-350832BEDFE4}"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72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EDAA94-4386-42F1-98C0-350832BEDFE4}"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6FF86-A1DE-43C7-935D-134BEF5A1FA7}" type="slidenum">
              <a:rPr lang="en-US" smtClean="0"/>
              <a:t>‹#›</a:t>
            </a:fld>
            <a:endParaRPr lang="en-US"/>
          </a:p>
        </p:txBody>
      </p:sp>
    </p:spTree>
    <p:extLst>
      <p:ext uri="{BB962C8B-B14F-4D97-AF65-F5344CB8AC3E}">
        <p14:creationId xmlns:p14="http://schemas.microsoft.com/office/powerpoint/2010/main" val="156887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DAA94-4386-42F1-98C0-350832BEDFE4}" type="datetimeFigureOut">
              <a:rPr lang="en-US" smtClean="0"/>
              <a:t>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FF86-A1DE-43C7-935D-134BEF5A1FA7}" type="slidenum">
              <a:rPr lang="en-US" smtClean="0"/>
              <a:t>‹#›</a:t>
            </a:fld>
            <a:endParaRPr lang="en-US"/>
          </a:p>
        </p:txBody>
      </p:sp>
    </p:spTree>
    <p:extLst>
      <p:ext uri="{BB962C8B-B14F-4D97-AF65-F5344CB8AC3E}">
        <p14:creationId xmlns:p14="http://schemas.microsoft.com/office/powerpoint/2010/main" val="35246639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EA9ADB-36B0-41AE-8FB0-5CFC0D5DD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444ABF-32F0-49EC-80B2-BF88E1B792B1}"/>
              </a:ext>
            </a:extLst>
          </p:cNvPr>
          <p:cNvSpPr>
            <a:spLocks noGrp="1"/>
          </p:cNvSpPr>
          <p:nvPr>
            <p:ph type="ctrTitle"/>
          </p:nvPr>
        </p:nvSpPr>
        <p:spPr>
          <a:xfrm>
            <a:off x="672353" y="1099127"/>
            <a:ext cx="10730754" cy="3669341"/>
          </a:xfrm>
          <a:solidFill>
            <a:schemeClr val="bg1">
              <a:lumMod val="95000"/>
              <a:lumOff val="5000"/>
              <a:alpha val="60000"/>
            </a:schemeClr>
          </a:solidFill>
        </p:spPr>
        <p:txBody>
          <a:bodyPr>
            <a:normAutofit fontScale="90000"/>
          </a:bodyPr>
          <a:lstStyle/>
          <a:p>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Weed Science</a:t>
            </a:r>
            <a:b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Research Projects</a:t>
            </a: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Nicholas Shay and Dr. Eric Prostko</a:t>
            </a:r>
            <a:b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UGA Agent Training</a:t>
            </a:r>
            <a:b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p:txBody>
      </p:sp>
      <p:sp>
        <p:nvSpPr>
          <p:cNvPr id="4" name="Rectangle 3">
            <a:extLst>
              <a:ext uri="{FF2B5EF4-FFF2-40B4-BE49-F238E27FC236}">
                <a16:creationId xmlns:a16="http://schemas.microsoft.com/office/drawing/2014/main" id="{D613DAA2-6284-4951-81EB-228D0F208E11}"/>
              </a:ext>
            </a:extLst>
          </p:cNvPr>
          <p:cNvSpPr/>
          <p:nvPr/>
        </p:nvSpPr>
        <p:spPr>
          <a:xfrm>
            <a:off x="137020" y="117447"/>
            <a:ext cx="11917960" cy="65853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E7C58F-F6D9-4B04-AD96-8BDCE079C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1134" y="5125342"/>
            <a:ext cx="3729731" cy="1220589"/>
          </a:xfrm>
          <a:prstGeom prst="rect">
            <a:avLst/>
          </a:prstGeom>
        </p:spPr>
      </p:pic>
    </p:spTree>
    <p:extLst>
      <p:ext uri="{BB962C8B-B14F-4D97-AF65-F5344CB8AC3E}">
        <p14:creationId xmlns:p14="http://schemas.microsoft.com/office/powerpoint/2010/main" val="222054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899-3299-4FFF-A133-AC3481CEC29B}"/>
              </a:ext>
            </a:extLst>
          </p:cNvPr>
          <p:cNvSpPr>
            <a:spLocks noGrp="1"/>
          </p:cNvSpPr>
          <p:nvPr>
            <p:ph type="title"/>
          </p:nvPr>
        </p:nvSpPr>
        <p:spPr>
          <a:xfrm>
            <a:off x="838200" y="117447"/>
            <a:ext cx="10515600" cy="1325563"/>
          </a:xfrm>
        </p:spPr>
        <p:txBody>
          <a:bodyPr/>
          <a:lstStyle/>
          <a:p>
            <a:r>
              <a:rPr lang="en-US" b="1" dirty="0">
                <a:solidFill>
                  <a:srgbClr val="C00000"/>
                </a:solidFill>
              </a:rPr>
              <a:t>TITLE</a:t>
            </a:r>
          </a:p>
        </p:txBody>
      </p:sp>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838199" y="1394479"/>
            <a:ext cx="6425927" cy="5377689"/>
          </a:xfrm>
        </p:spPr>
        <p:txBody>
          <a:bodyPr>
            <a:noAutofit/>
          </a:bodyPr>
          <a:lstStyle/>
          <a:p>
            <a:pPr marL="342900" indent="-342900"/>
            <a:endParaRPr lang="en-US" sz="2200" b="1" dirty="0">
              <a:solidFill>
                <a:schemeClr val="accent4">
                  <a:lumMod val="75000"/>
                </a:schemeClr>
              </a:solidFill>
              <a:latin typeface="Arial" panose="020B0604020202020204" pitchFamily="34" charset="0"/>
              <a:cs typeface="Arial" panose="020B0604020202020204" pitchFamily="34" charset="0"/>
            </a:endParaRPr>
          </a:p>
          <a:p>
            <a:pPr marL="342900" indent="-342900"/>
            <a:endParaRPr lang="en-US" sz="2200" b="1" dirty="0">
              <a:solidFill>
                <a:schemeClr val="accent4">
                  <a:lumMod val="75000"/>
                </a:schemeClr>
              </a:solidFill>
              <a:latin typeface="Arial" panose="020B0604020202020204" pitchFamily="34" charset="0"/>
              <a:cs typeface="Arial" panose="020B0604020202020204" pitchFamily="34" charset="0"/>
            </a:endParaRPr>
          </a:p>
          <a:p>
            <a:pPr marL="342900" indent="-342900"/>
            <a:r>
              <a:rPr lang="en-US" sz="2200" b="1" dirty="0">
                <a:solidFill>
                  <a:schemeClr val="accent4">
                    <a:lumMod val="50000"/>
                  </a:schemeClr>
                </a:solidFill>
                <a:latin typeface="Arial" panose="020B0604020202020204" pitchFamily="34" charset="0"/>
                <a:cs typeface="Arial" panose="020B0604020202020204" pitchFamily="34" charset="0"/>
              </a:rPr>
              <a:t>Limited research for desired control in southeastern U.S.</a:t>
            </a:r>
          </a:p>
          <a:p>
            <a:pPr marL="342900" indent="-342900"/>
            <a:endParaRPr lang="en-US" sz="2000" b="1" dirty="0">
              <a:solidFill>
                <a:schemeClr val="accent4">
                  <a:lumMod val="75000"/>
                </a:schemeClr>
              </a:solidFill>
              <a:latin typeface="Arial" panose="020B0604020202020204" pitchFamily="34" charset="0"/>
              <a:cs typeface="Arial" panose="020B0604020202020204" pitchFamily="34" charset="0"/>
            </a:endParaRPr>
          </a:p>
          <a:p>
            <a:pPr marL="342900" indent="-342900"/>
            <a:r>
              <a:rPr lang="en-US" sz="2200" b="1" dirty="0">
                <a:solidFill>
                  <a:schemeClr val="accent4">
                    <a:lumMod val="50000"/>
                  </a:schemeClr>
                </a:solidFill>
                <a:latin typeface="Arial" panose="020B0604020202020204" pitchFamily="34" charset="0"/>
                <a:cs typeface="Arial" panose="020B0604020202020204" pitchFamily="34" charset="0"/>
              </a:rPr>
              <a:t>Objective: </a:t>
            </a:r>
          </a:p>
          <a:p>
            <a:pPr marL="800100" lvl="1" indent="-342900"/>
            <a:r>
              <a:rPr lang="en-US" dirty="0">
                <a:solidFill>
                  <a:schemeClr val="bg1">
                    <a:lumMod val="95000"/>
                    <a:lumOff val="5000"/>
                  </a:schemeClr>
                </a:solidFill>
                <a:latin typeface="Arial" panose="020B0604020202020204" pitchFamily="34" charset="0"/>
                <a:cs typeface="Arial" panose="020B0604020202020204" pitchFamily="34" charset="0"/>
              </a:rPr>
              <a:t>Investigating herbicidal options for controlling pink purslane in the coastal plain region of Georgia</a:t>
            </a:r>
            <a:endParaRPr lang="en-US"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64AD9E5-BB1D-4947-864C-98AEC27BE7EA}"/>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Controlling Pink Purslane (</a:t>
            </a:r>
            <a:r>
              <a:rPr lang="en-US" sz="3200" i="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Portulaca </a:t>
            </a:r>
            <a:r>
              <a:rPr lang="en-US" sz="3200" i="1" dirty="0" err="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pilosa</a:t>
            </a: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2D096558-52F0-47F4-9236-72B5C6C4951D}"/>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57454F-60D9-4A42-B7EB-71F7D3E598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pic>
        <p:nvPicPr>
          <p:cNvPr id="7" name="Picture 6">
            <a:extLst>
              <a:ext uri="{FF2B5EF4-FFF2-40B4-BE49-F238E27FC236}">
                <a16:creationId xmlns:a16="http://schemas.microsoft.com/office/drawing/2014/main" id="{61EA5D78-9E41-4988-ACEE-EA232242610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64127" y="1262747"/>
            <a:ext cx="4230575" cy="4841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8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899-3299-4FFF-A133-AC3481CEC29B}"/>
              </a:ext>
            </a:extLst>
          </p:cNvPr>
          <p:cNvSpPr>
            <a:spLocks noGrp="1"/>
          </p:cNvSpPr>
          <p:nvPr>
            <p:ph type="title"/>
          </p:nvPr>
        </p:nvSpPr>
        <p:spPr>
          <a:xfrm>
            <a:off x="838200" y="117447"/>
            <a:ext cx="10515600" cy="1325563"/>
          </a:xfrm>
        </p:spPr>
        <p:txBody>
          <a:bodyPr/>
          <a:lstStyle/>
          <a:p>
            <a:r>
              <a:rPr lang="en-US" b="1" dirty="0">
                <a:solidFill>
                  <a:srgbClr val="C00000"/>
                </a:solidFill>
              </a:rPr>
              <a:t>TITLE</a:t>
            </a:r>
          </a:p>
        </p:txBody>
      </p:sp>
      <p:sp>
        <p:nvSpPr>
          <p:cNvPr id="8" name="Title 1">
            <a:extLst>
              <a:ext uri="{FF2B5EF4-FFF2-40B4-BE49-F238E27FC236}">
                <a16:creationId xmlns:a16="http://schemas.microsoft.com/office/drawing/2014/main" id="{C64AD9E5-BB1D-4947-864C-98AEC27BE7EA}"/>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Controlling Pink Purslane (</a:t>
            </a:r>
            <a:r>
              <a:rPr lang="en-US" sz="3200" i="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Portulaca </a:t>
            </a:r>
            <a:r>
              <a:rPr lang="en-US" sz="3200" i="1" dirty="0" err="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pilosa</a:t>
            </a: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35CC0767-EB73-4A7B-8B97-9554E080BFE3}"/>
              </a:ext>
            </a:extLst>
          </p:cNvPr>
          <p:cNvSpPr txBox="1"/>
          <p:nvPr/>
        </p:nvSpPr>
        <p:spPr>
          <a:xfrm>
            <a:off x="838200" y="2142614"/>
            <a:ext cx="5524912" cy="4093428"/>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NTC</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Roundup PowerMaxx3: </a:t>
            </a:r>
            <a:r>
              <a:rPr lang="en-US" dirty="0">
                <a:solidFill>
                  <a:schemeClr val="tx2">
                    <a:lumMod val="50000"/>
                  </a:schemeClr>
                </a:solidFill>
                <a:latin typeface="Arial" panose="020B0604020202020204" pitchFamily="34" charset="0"/>
                <a:cs typeface="Arial" panose="020B0604020202020204" pitchFamily="34" charset="0"/>
              </a:rPr>
              <a:t>22.0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Gramoxone</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32.0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Liberty: </a:t>
            </a:r>
            <a:r>
              <a:rPr lang="en-US" dirty="0">
                <a:solidFill>
                  <a:schemeClr val="tx2">
                    <a:lumMod val="50000"/>
                  </a:schemeClr>
                </a:solidFill>
                <a:latin typeface="Arial" panose="020B0604020202020204" pitchFamily="34" charset="0"/>
                <a:cs typeface="Arial" panose="020B0604020202020204" pitchFamily="34" charset="0"/>
              </a:rPr>
              <a:t>32.0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Engenia</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12.8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Enlist One: </a:t>
            </a:r>
            <a:r>
              <a:rPr lang="en-US" dirty="0">
                <a:solidFill>
                  <a:schemeClr val="tx2">
                    <a:lumMod val="50000"/>
                  </a:schemeClr>
                </a:solidFill>
                <a:latin typeface="Arial" panose="020B0604020202020204" pitchFamily="34" charset="0"/>
                <a:cs typeface="Arial" panose="020B0604020202020204" pitchFamily="34" charset="0"/>
              </a:rPr>
              <a:t>32.0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Diuron: </a:t>
            </a:r>
            <a:r>
              <a:rPr lang="en-US" dirty="0">
                <a:solidFill>
                  <a:schemeClr val="tx2">
                    <a:lumMod val="50000"/>
                  </a:schemeClr>
                </a:solidFill>
                <a:latin typeface="Arial" panose="020B0604020202020204" pitchFamily="34" charset="0"/>
                <a:cs typeface="Arial" panose="020B0604020202020204" pitchFamily="34" charset="0"/>
              </a:rPr>
              <a:t>24.0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Aatrex</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48.0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Ultra Blazer: </a:t>
            </a:r>
            <a:r>
              <a:rPr lang="en-US" dirty="0">
                <a:solidFill>
                  <a:schemeClr val="tx2">
                    <a:lumMod val="50000"/>
                  </a:schemeClr>
                </a:solidFill>
                <a:latin typeface="Arial" panose="020B0604020202020204" pitchFamily="34" charset="0"/>
                <a:cs typeface="Arial" panose="020B0604020202020204" pitchFamily="34" charset="0"/>
              </a:rPr>
              <a:t>24.0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Storm: </a:t>
            </a:r>
            <a:r>
              <a:rPr lang="en-US" dirty="0">
                <a:solidFill>
                  <a:schemeClr val="tx2">
                    <a:lumMod val="50000"/>
                  </a:schemeClr>
                </a:solidFill>
                <a:latin typeface="Arial" panose="020B0604020202020204" pitchFamily="34" charset="0"/>
                <a:cs typeface="Arial" panose="020B0604020202020204" pitchFamily="34" charset="0"/>
              </a:rPr>
              <a:t>24.0 oz ac</a:t>
            </a:r>
            <a:r>
              <a:rPr lang="en-US" baseline="30000" dirty="0">
                <a:solidFill>
                  <a:schemeClr val="tx2">
                    <a:lumMod val="50000"/>
                  </a:schemeClr>
                </a:solidFill>
                <a:latin typeface="Arial" panose="020B0604020202020204" pitchFamily="34" charset="0"/>
                <a:cs typeface="Arial" panose="020B0604020202020204" pitchFamily="34" charset="0"/>
              </a:rPr>
              <a:t>-1</a:t>
            </a: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2,4-DB: </a:t>
            </a:r>
            <a:r>
              <a:rPr lang="en-US" dirty="0">
                <a:solidFill>
                  <a:schemeClr val="tx2">
                    <a:lumMod val="50000"/>
                  </a:schemeClr>
                </a:solidFill>
                <a:latin typeface="Arial" panose="020B0604020202020204" pitchFamily="34" charset="0"/>
                <a:cs typeface="Arial" panose="020B0604020202020204" pitchFamily="34" charset="0"/>
              </a:rPr>
              <a:t>16.0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D5ACFEB-81DF-4A29-850D-03E0F9225168}"/>
              </a:ext>
            </a:extLst>
          </p:cNvPr>
          <p:cNvSpPr txBox="1"/>
          <p:nvPr/>
        </p:nvSpPr>
        <p:spPr>
          <a:xfrm>
            <a:off x="109057" y="6493006"/>
            <a:ext cx="10393960" cy="307777"/>
          </a:xfrm>
          <a:prstGeom prst="rect">
            <a:avLst/>
          </a:prstGeom>
          <a:noFill/>
        </p:spPr>
        <p:txBody>
          <a:bodyPr wrap="square" rtlCol="0">
            <a:spAutoFit/>
          </a:bodyPr>
          <a:lstStyle/>
          <a:p>
            <a:r>
              <a:rPr lang="en-US" sz="1200" baseline="300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rPr>
              <a:t>Treatments followed by letter indicate efficacious herbicides selected from greenhouse experiment for in-field research</a:t>
            </a:r>
            <a:r>
              <a:rPr lang="en-US" sz="1400" dirty="0">
                <a:solidFill>
                  <a:schemeClr val="bg1"/>
                </a:solidFill>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2D096558-52F0-47F4-9236-72B5C6C4951D}"/>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57454F-60D9-4A42-B7EB-71F7D3E598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13" name="TextBox 12">
            <a:extLst>
              <a:ext uri="{FF2B5EF4-FFF2-40B4-BE49-F238E27FC236}">
                <a16:creationId xmlns:a16="http://schemas.microsoft.com/office/drawing/2014/main" id="{38A4ADD2-C14C-4686-A8EE-1B516020313A}"/>
              </a:ext>
            </a:extLst>
          </p:cNvPr>
          <p:cNvSpPr txBox="1"/>
          <p:nvPr/>
        </p:nvSpPr>
        <p:spPr>
          <a:xfrm>
            <a:off x="6685964" y="2142614"/>
            <a:ext cx="4479783" cy="4093428"/>
          </a:xfrm>
          <a:prstGeom prst="rect">
            <a:avLst/>
          </a:prstGeom>
          <a:noFill/>
        </p:spPr>
        <p:txBody>
          <a:bodyPr wrap="square" rtlCol="0">
            <a:spAutoFit/>
          </a:bodyPr>
          <a:lstStyle/>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Strongarm: </a:t>
            </a:r>
            <a:r>
              <a:rPr lang="en-US" dirty="0">
                <a:solidFill>
                  <a:schemeClr val="tx2">
                    <a:lumMod val="50000"/>
                  </a:schemeClr>
                </a:solidFill>
                <a:latin typeface="Arial" panose="020B0604020202020204" pitchFamily="34" charset="0"/>
                <a:cs typeface="Arial" panose="020B0604020202020204" pitchFamily="34" charset="0"/>
              </a:rPr>
              <a:t>0.30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Cobra: </a:t>
            </a:r>
            <a:r>
              <a:rPr lang="en-US" dirty="0">
                <a:solidFill>
                  <a:schemeClr val="tx2">
                    <a:lumMod val="50000"/>
                  </a:schemeClr>
                </a:solidFill>
                <a:latin typeface="Arial" panose="020B0604020202020204" pitchFamily="34" charset="0"/>
                <a:cs typeface="Arial" panose="020B0604020202020204" pitchFamily="34" charset="0"/>
              </a:rPr>
              <a:t>12.5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Impact: </a:t>
            </a:r>
            <a:r>
              <a:rPr lang="en-US" dirty="0">
                <a:solidFill>
                  <a:schemeClr val="tx2">
                    <a:lumMod val="50000"/>
                  </a:schemeClr>
                </a:solidFill>
                <a:latin typeface="Arial" panose="020B0604020202020204" pitchFamily="34" charset="0"/>
                <a:cs typeface="Arial" panose="020B0604020202020204" pitchFamily="34" charset="0"/>
              </a:rPr>
              <a:t>1.25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Callisto</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3.0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Laudis</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3.0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Shieldex</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1.0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err="1">
                <a:solidFill>
                  <a:schemeClr val="bg1"/>
                </a:solidFill>
                <a:latin typeface="Arial" panose="020B0604020202020204" pitchFamily="34" charset="0"/>
                <a:cs typeface="Arial" panose="020B0604020202020204" pitchFamily="34" charset="0"/>
              </a:rPr>
              <a:t>Gramoxone</a:t>
            </a:r>
            <a:r>
              <a:rPr lang="en-US" sz="2200" dirty="0">
                <a:solidFill>
                  <a:schemeClr val="bg1"/>
                </a:solidFill>
                <a:latin typeface="Arial" panose="020B0604020202020204" pitchFamily="34" charset="0"/>
                <a:cs typeface="Arial" panose="020B0604020202020204" pitchFamily="34" charset="0"/>
              </a:rPr>
              <a:t> </a:t>
            </a:r>
            <a:r>
              <a:rPr lang="en-US" dirty="0">
                <a:solidFill>
                  <a:schemeClr val="tx2">
                    <a:lumMod val="50000"/>
                  </a:schemeClr>
                </a:solidFill>
                <a:latin typeface="Arial" panose="020B0604020202020204" pitchFamily="34" charset="0"/>
                <a:cs typeface="Arial" panose="020B0604020202020204" pitchFamily="34" charset="0"/>
              </a:rPr>
              <a:t>12.0</a:t>
            </a:r>
            <a:r>
              <a:rPr lang="en-US" sz="2200" dirty="0">
                <a:solidFill>
                  <a:schemeClr val="bg1"/>
                </a:solidFill>
                <a:latin typeface="Arial" panose="020B0604020202020204" pitchFamily="34" charset="0"/>
                <a:cs typeface="Arial" panose="020B0604020202020204" pitchFamily="34" charset="0"/>
              </a:rPr>
              <a:t> + Storm </a:t>
            </a:r>
            <a:r>
              <a:rPr lang="en-US" dirty="0">
                <a:solidFill>
                  <a:schemeClr val="tx2">
                    <a:lumMod val="50000"/>
                  </a:schemeClr>
                </a:solidFill>
                <a:latin typeface="Arial" panose="020B0604020202020204" pitchFamily="34" charset="0"/>
                <a:cs typeface="Arial" panose="020B0604020202020204" pitchFamily="34" charset="0"/>
              </a:rPr>
              <a:t>16.0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Reflex: </a:t>
            </a:r>
            <a:r>
              <a:rPr lang="en-US" dirty="0">
                <a:solidFill>
                  <a:schemeClr val="tx2">
                    <a:lumMod val="50000"/>
                  </a:schemeClr>
                </a:solidFill>
                <a:latin typeface="Arial" panose="020B0604020202020204" pitchFamily="34" charset="0"/>
                <a:cs typeface="Arial" panose="020B0604020202020204" pitchFamily="34" charset="0"/>
              </a:rPr>
              <a:t>24.0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AIM: </a:t>
            </a:r>
            <a:r>
              <a:rPr lang="en-US" dirty="0">
                <a:solidFill>
                  <a:schemeClr val="tx2">
                    <a:lumMod val="50000"/>
                  </a:schemeClr>
                </a:solidFill>
                <a:latin typeface="Arial" panose="020B0604020202020204" pitchFamily="34" charset="0"/>
                <a:cs typeface="Arial" panose="020B0604020202020204" pitchFamily="34" charset="0"/>
              </a:rPr>
              <a:t>1.0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Cadre: </a:t>
            </a:r>
            <a:r>
              <a:rPr lang="en-US" dirty="0">
                <a:solidFill>
                  <a:schemeClr val="tx2">
                    <a:lumMod val="50000"/>
                  </a:schemeClr>
                </a:solidFill>
                <a:latin typeface="Arial" panose="020B0604020202020204" pitchFamily="34" charset="0"/>
                <a:cs typeface="Arial" panose="020B0604020202020204" pitchFamily="34" charset="0"/>
              </a:rPr>
              <a:t>4.0 oz ac</a:t>
            </a:r>
            <a:r>
              <a:rPr lang="en-US" baseline="30000" dirty="0">
                <a:solidFill>
                  <a:schemeClr val="tx2">
                    <a:lumMod val="50000"/>
                  </a:schemeClr>
                </a:solidFill>
                <a:latin typeface="Arial" panose="020B0604020202020204" pitchFamily="34" charset="0"/>
                <a:cs typeface="Arial" panose="020B0604020202020204" pitchFamily="34" charset="0"/>
              </a:rPr>
              <a:t>-1</a:t>
            </a:r>
            <a:endParaRPr lang="en-US" dirty="0">
              <a:solidFill>
                <a:schemeClr val="tx2">
                  <a:lumMod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E13063-CDA1-4FCA-86C4-91E3042774F8}"/>
              </a:ext>
            </a:extLst>
          </p:cNvPr>
          <p:cNvSpPr txBox="1"/>
          <p:nvPr/>
        </p:nvSpPr>
        <p:spPr>
          <a:xfrm>
            <a:off x="2904930" y="1201013"/>
            <a:ext cx="6382139" cy="861774"/>
          </a:xfrm>
          <a:prstGeom prst="rect">
            <a:avLst/>
          </a:prstGeom>
          <a:noFill/>
        </p:spPr>
        <p:txBody>
          <a:bodyPr wrap="square" rtlCol="0">
            <a:spAutoFit/>
          </a:bodyPr>
          <a:lstStyle/>
          <a:p>
            <a:r>
              <a:rPr lang="en-US" sz="3200" b="1" u="sng" dirty="0">
                <a:solidFill>
                  <a:schemeClr val="accent4">
                    <a:lumMod val="50000"/>
                  </a:schemeClr>
                </a:solidFill>
                <a:latin typeface="Arial" panose="020B0604020202020204" pitchFamily="34" charset="0"/>
                <a:cs typeface="Arial" panose="020B0604020202020204" pitchFamily="34" charset="0"/>
              </a:rPr>
              <a:t>Greenhouse POST Treatments</a:t>
            </a:r>
            <a:endParaRPr lang="en-US" sz="3200" b="1" dirty="0">
              <a:solidFill>
                <a:schemeClr val="accent4">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8803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899-3299-4FFF-A133-AC3481CEC29B}"/>
              </a:ext>
            </a:extLst>
          </p:cNvPr>
          <p:cNvSpPr>
            <a:spLocks noGrp="1"/>
          </p:cNvSpPr>
          <p:nvPr>
            <p:ph type="title"/>
          </p:nvPr>
        </p:nvSpPr>
        <p:spPr>
          <a:xfrm>
            <a:off x="838200" y="117447"/>
            <a:ext cx="10515600" cy="1325563"/>
          </a:xfrm>
        </p:spPr>
        <p:txBody>
          <a:bodyPr/>
          <a:lstStyle/>
          <a:p>
            <a:r>
              <a:rPr lang="en-US" b="1" dirty="0">
                <a:solidFill>
                  <a:srgbClr val="C00000"/>
                </a:solidFill>
              </a:rPr>
              <a:t>TITLE</a:t>
            </a:r>
          </a:p>
        </p:txBody>
      </p:sp>
      <p:sp>
        <p:nvSpPr>
          <p:cNvPr id="8" name="Title 1">
            <a:extLst>
              <a:ext uri="{FF2B5EF4-FFF2-40B4-BE49-F238E27FC236}">
                <a16:creationId xmlns:a16="http://schemas.microsoft.com/office/drawing/2014/main" id="{C64AD9E5-BB1D-4947-864C-98AEC27BE7EA}"/>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Controlling Pink Purslane (</a:t>
            </a:r>
            <a:r>
              <a:rPr lang="en-US" sz="3200" i="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Portulaca </a:t>
            </a:r>
            <a:r>
              <a:rPr lang="en-US" sz="3200" i="1" dirty="0" err="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pilosa</a:t>
            </a: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2D096558-52F0-47F4-9236-72B5C6C4951D}"/>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57454F-60D9-4A42-B7EB-71F7D3E598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pic>
        <p:nvPicPr>
          <p:cNvPr id="4" name="Picture 3">
            <a:extLst>
              <a:ext uri="{FF2B5EF4-FFF2-40B4-BE49-F238E27FC236}">
                <a16:creationId xmlns:a16="http://schemas.microsoft.com/office/drawing/2014/main" id="{6636CDEE-B625-46E2-AD1C-16F9DE0E1D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0457" y="1354241"/>
            <a:ext cx="5606743" cy="455597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8DE8DD7-1F2B-4CCB-A73F-9EB81C9B1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800" y="1354237"/>
            <a:ext cx="5606743" cy="4555977"/>
          </a:xfrm>
          <a:prstGeom prst="rect">
            <a:avLst/>
          </a:prstGeom>
          <a:ln>
            <a:noFill/>
          </a:ln>
          <a:effectLst>
            <a:outerShdw blurRad="292100" dist="139700" dir="2700000" algn="tl" rotWithShape="0">
              <a:srgbClr val="333333">
                <a:alpha val="65000"/>
              </a:srgbClr>
            </a:outerShdw>
          </a:effectLst>
        </p:spPr>
      </p:pic>
      <p:pic>
        <p:nvPicPr>
          <p:cNvPr id="14" name="Graphic 13" descr="Arrow Slight curve">
            <a:extLst>
              <a:ext uri="{FF2B5EF4-FFF2-40B4-BE49-F238E27FC236}">
                <a16:creationId xmlns:a16="http://schemas.microsoft.com/office/drawing/2014/main" id="{DEA7BE3D-06BD-4E05-A5B6-59200E8F45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75885" y="2812110"/>
            <a:ext cx="1640230" cy="164023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9518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45536F9-622D-4370-9780-35802FF18579}"/>
              </a:ext>
            </a:extLst>
          </p:cNvPr>
          <p:cNvSpPr txBox="1"/>
          <p:nvPr/>
        </p:nvSpPr>
        <p:spPr>
          <a:xfrm>
            <a:off x="838198" y="2058844"/>
            <a:ext cx="5367390"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Rescue herbicide</a:t>
            </a:r>
          </a:p>
          <a:p>
            <a:pPr marL="285750" indent="-28575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Chlorimuron		  TSWV</a:t>
            </a:r>
          </a:p>
          <a:p>
            <a:pPr marL="285750" indent="-28575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Disease management</a:t>
            </a:r>
          </a:p>
          <a:p>
            <a:pPr marL="285750" indent="-28575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Cultivar resistance</a:t>
            </a:r>
          </a:p>
          <a:p>
            <a:pPr marL="285750" indent="-285750">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Lack of understanding on new cultivars</a:t>
            </a:r>
          </a:p>
        </p:txBody>
      </p:sp>
      <p:sp>
        <p:nvSpPr>
          <p:cNvPr id="8" name="Title 1">
            <a:extLst>
              <a:ext uri="{FF2B5EF4-FFF2-40B4-BE49-F238E27FC236}">
                <a16:creationId xmlns:a16="http://schemas.microsoft.com/office/drawing/2014/main" id="{9C1A63A6-2580-400F-AB3D-68F451FEDBA5}"/>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Investigating New Peanut Cultivar Responses to Postemergence Applications of Chlorimuron</a:t>
            </a:r>
          </a:p>
        </p:txBody>
      </p:sp>
      <p:sp>
        <p:nvSpPr>
          <p:cNvPr id="9" name="Content Placeholder 2">
            <a:extLst>
              <a:ext uri="{FF2B5EF4-FFF2-40B4-BE49-F238E27FC236}">
                <a16:creationId xmlns:a16="http://schemas.microsoft.com/office/drawing/2014/main" id="{C2E105DC-3DEE-42CB-B247-8B30D7F7433D}"/>
              </a:ext>
            </a:extLst>
          </p:cNvPr>
          <p:cNvSpPr txBox="1">
            <a:spLocks/>
          </p:cNvSpPr>
          <p:nvPr/>
        </p:nvSpPr>
        <p:spPr>
          <a:xfrm>
            <a:off x="6443444" y="1387463"/>
            <a:ext cx="4807591" cy="4599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1800"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181B66D-2380-44E9-9329-736DF0421C0A}"/>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16EAA39-6797-4EC5-88B4-DB8A9A2250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pic>
        <p:nvPicPr>
          <p:cNvPr id="4" name="Picture 3">
            <a:extLst>
              <a:ext uri="{FF2B5EF4-FFF2-40B4-BE49-F238E27FC236}">
                <a16:creationId xmlns:a16="http://schemas.microsoft.com/office/drawing/2014/main" id="{242B6BF8-AFC1-4730-AF98-3D32CD3CD1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5590" y="1542556"/>
            <a:ext cx="5763943" cy="3832257"/>
          </a:xfrm>
          <a:prstGeom prst="rect">
            <a:avLst/>
          </a:prstGeom>
          <a:ln>
            <a:noFill/>
          </a:ln>
          <a:effectLst>
            <a:outerShdw blurRad="292100" dist="139700" dir="2700000" algn="tl" rotWithShape="0">
              <a:srgbClr val="333333">
                <a:alpha val="65000"/>
              </a:srgbClr>
            </a:outerShdw>
          </a:effectLst>
        </p:spPr>
      </p:pic>
      <p:sp>
        <p:nvSpPr>
          <p:cNvPr id="5" name="Arrow: Curved Left 4">
            <a:extLst>
              <a:ext uri="{FF2B5EF4-FFF2-40B4-BE49-F238E27FC236}">
                <a16:creationId xmlns:a16="http://schemas.microsoft.com/office/drawing/2014/main" id="{A8143A4E-B9BA-4996-81E9-76C751AE6631}"/>
              </a:ext>
            </a:extLst>
          </p:cNvPr>
          <p:cNvSpPr/>
          <p:nvPr/>
        </p:nvSpPr>
        <p:spPr>
          <a:xfrm>
            <a:off x="3705878" y="1424534"/>
            <a:ext cx="669957" cy="963614"/>
          </a:xfrm>
          <a:prstGeom prst="curvedLeftArrow">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Arrow: Up 5">
            <a:extLst>
              <a:ext uri="{FF2B5EF4-FFF2-40B4-BE49-F238E27FC236}">
                <a16:creationId xmlns:a16="http://schemas.microsoft.com/office/drawing/2014/main" id="{F7FCA9B4-D68A-46CA-96BF-1637DA78AD34}"/>
              </a:ext>
            </a:extLst>
          </p:cNvPr>
          <p:cNvSpPr/>
          <p:nvPr/>
        </p:nvSpPr>
        <p:spPr>
          <a:xfrm>
            <a:off x="2894284" y="2752828"/>
            <a:ext cx="313722" cy="36892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701F8EA-48B6-44BA-AE06-D78CB2F1A592}"/>
              </a:ext>
            </a:extLst>
          </p:cNvPr>
          <p:cNvSpPr txBox="1"/>
          <p:nvPr/>
        </p:nvSpPr>
        <p:spPr>
          <a:xfrm>
            <a:off x="871586" y="5493921"/>
            <a:ext cx="8876168" cy="1631216"/>
          </a:xfrm>
          <a:prstGeom prst="rect">
            <a:avLst/>
          </a:prstGeom>
          <a:noFill/>
        </p:spPr>
        <p:txBody>
          <a:bodyPr wrap="square" rtlCol="0">
            <a:spAutoFit/>
          </a:bodyPr>
          <a:lstStyle/>
          <a:p>
            <a:r>
              <a:rPr lang="en-US" sz="2200" b="1" dirty="0">
                <a:solidFill>
                  <a:schemeClr val="accent4">
                    <a:lumMod val="50000"/>
                  </a:schemeClr>
                </a:solidFill>
                <a:latin typeface="Arial" panose="020B0604020202020204" pitchFamily="34" charset="0"/>
                <a:cs typeface="Arial" panose="020B0604020202020204" pitchFamily="34" charset="0"/>
              </a:rPr>
              <a:t>Objective:</a:t>
            </a:r>
            <a:endParaRPr lang="en-US" sz="2200" b="1" dirty="0">
              <a:solidFill>
                <a:schemeClr val="accent4">
                  <a:lumMod val="7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Evaluate impact of chlorimuron on the incidence of TSWV and yield on AUNPL-17, FLORUN 331, GA-12Y, GA-16HO, GA-18RU, GA-20VHO, &amp; TIFNV HIGH O/L</a:t>
            </a:r>
          </a:p>
          <a:p>
            <a:endParaRPr lang="en-US" dirty="0"/>
          </a:p>
        </p:txBody>
      </p:sp>
      <p:pic>
        <p:nvPicPr>
          <p:cNvPr id="3" name="Picture 2">
            <a:extLst>
              <a:ext uri="{FF2B5EF4-FFF2-40B4-BE49-F238E27FC236}">
                <a16:creationId xmlns:a16="http://schemas.microsoft.com/office/drawing/2014/main" id="{FA01585C-8E68-4C77-9CFB-47E1523B3A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1296" y="1542556"/>
            <a:ext cx="5763943" cy="3832257"/>
          </a:xfrm>
          <a:prstGeom prst="rect">
            <a:avLst/>
          </a:prstGeom>
          <a:ln>
            <a:noFill/>
          </a:ln>
          <a:effectLst>
            <a:outerShdw blurRad="292100" dist="139700" dir="2700000" algn="tl" rotWithShape="0">
              <a:srgbClr val="333333">
                <a:alpha val="65000"/>
              </a:srgbClr>
            </a:outerShdw>
          </a:effectLst>
        </p:spPr>
      </p:pic>
      <p:pic>
        <p:nvPicPr>
          <p:cNvPr id="13" name="Picture 2" descr="Classic | AMVAC">
            <a:extLst>
              <a:ext uri="{FF2B5EF4-FFF2-40B4-BE49-F238E27FC236}">
                <a16:creationId xmlns:a16="http://schemas.microsoft.com/office/drawing/2014/main" id="{C21E840B-C568-4C0D-ADE0-39011967746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0965" y="1027042"/>
            <a:ext cx="2275074" cy="10603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D2BF247-574A-47A0-B3BE-D397EBAF4E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69281" y="1542556"/>
            <a:ext cx="4533902" cy="3832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600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xit" presetSubtype="4" fill="hold" nodeType="withEffect">
                                  <p:stCondLst>
                                    <p:cond delay="0"/>
                                  </p:stCondLst>
                                  <p:childTnLst>
                                    <p:animEffect transition="out" filter="wipe(down)">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xEl>
                                              <p:pRg st="6" end="6"/>
                                            </p:txEl>
                                          </p:spTgt>
                                        </p:tgtEl>
                                        <p:attrNameLst>
                                          <p:attrName>style.visibility</p:attrName>
                                        </p:attrNameLst>
                                      </p:cBhvr>
                                      <p:to>
                                        <p:strVal val="visible"/>
                                      </p:to>
                                    </p:set>
                                    <p:animEffect transition="in" filter="fade">
                                      <p:cBhvr>
                                        <p:cTn id="46" dur="500"/>
                                        <p:tgtEl>
                                          <p:spTgt spid="12">
                                            <p:txEl>
                                              <p:pRg st="6" end="6"/>
                                            </p:txEl>
                                          </p:spTgt>
                                        </p:tgtEl>
                                      </p:cBhvr>
                                    </p:animEffect>
                                  </p:childTnLst>
                                </p:cTn>
                              </p:par>
                              <p:par>
                                <p:cTn id="47" presetID="22" presetClass="exit" presetSubtype="4" fill="hold" nodeType="withEffect">
                                  <p:stCondLst>
                                    <p:cond delay="0"/>
                                  </p:stCondLst>
                                  <p:childTnLst>
                                    <p:animEffect transition="out" filter="wipe(dow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up)">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8" end="8"/>
                                            </p:txEl>
                                          </p:spTgt>
                                        </p:tgtEl>
                                        <p:attrNameLst>
                                          <p:attrName>style.visibility</p:attrName>
                                        </p:attrNameLst>
                                      </p:cBhvr>
                                      <p:to>
                                        <p:strVal val="visible"/>
                                      </p:to>
                                    </p:set>
                                    <p:animEffect transition="in" filter="fade">
                                      <p:cBhvr>
                                        <p:cTn id="58" dur="500"/>
                                        <p:tgtEl>
                                          <p:spTgt spid="1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8">
                                            <p:txEl>
                                              <p:pRg st="1" end="1"/>
                                            </p:txEl>
                                          </p:spTgt>
                                        </p:tgtEl>
                                        <p:attrNameLst>
                                          <p:attrName>style.visibility</p:attrName>
                                        </p:attrNameLst>
                                      </p:cBhvr>
                                      <p:to>
                                        <p:strVal val="visible"/>
                                      </p:to>
                                    </p:set>
                                    <p:animEffect transition="in" filter="fade">
                                      <p:cBhvr>
                                        <p:cTn id="6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3B5B61-DE82-4484-B278-37E962B027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8693" y="1234747"/>
            <a:ext cx="10094613" cy="4939150"/>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B3380079-E2EF-46F5-B055-7724CCA29758}"/>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 to Chlorimuron</a:t>
            </a:r>
          </a:p>
        </p:txBody>
      </p:sp>
      <p:cxnSp>
        <p:nvCxnSpPr>
          <p:cNvPr id="10" name="Straight Connector 9">
            <a:extLst>
              <a:ext uri="{FF2B5EF4-FFF2-40B4-BE49-F238E27FC236}">
                <a16:creationId xmlns:a16="http://schemas.microsoft.com/office/drawing/2014/main" id="{2753031F-CBF0-4558-BD30-6EF42845661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BE399D-9ECA-4CB6-BB99-F9BBE41311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5" name="TextBox 4">
            <a:extLst>
              <a:ext uri="{FF2B5EF4-FFF2-40B4-BE49-F238E27FC236}">
                <a16:creationId xmlns:a16="http://schemas.microsoft.com/office/drawing/2014/main" id="{BC95544B-508E-4A0D-A80B-1570431A4C97}"/>
              </a:ext>
            </a:extLst>
          </p:cNvPr>
          <p:cNvSpPr txBox="1"/>
          <p:nvPr/>
        </p:nvSpPr>
        <p:spPr>
          <a:xfrm>
            <a:off x="1903373" y="5717511"/>
            <a:ext cx="1435314" cy="369332"/>
          </a:xfrm>
          <a:prstGeom prst="rect">
            <a:avLst/>
          </a:prstGeom>
          <a:solidFill>
            <a:schemeClr val="tx2">
              <a:lumMod val="50000"/>
              <a:alpha val="75000"/>
            </a:schemeClr>
          </a:solidFill>
        </p:spPr>
        <p:txBody>
          <a:bodyPr wrap="square" rtlCol="0">
            <a:sp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AUNPL-17</a:t>
            </a:r>
          </a:p>
        </p:txBody>
      </p:sp>
      <p:sp>
        <p:nvSpPr>
          <p:cNvPr id="11" name="TextBox 10">
            <a:extLst>
              <a:ext uri="{FF2B5EF4-FFF2-40B4-BE49-F238E27FC236}">
                <a16:creationId xmlns:a16="http://schemas.microsoft.com/office/drawing/2014/main" id="{B124F806-29FE-42A6-9964-685BABB50461}"/>
              </a:ext>
            </a:extLst>
          </p:cNvPr>
          <p:cNvSpPr txBox="1"/>
          <p:nvPr/>
        </p:nvSpPr>
        <p:spPr>
          <a:xfrm>
            <a:off x="4259611" y="5528134"/>
            <a:ext cx="1435314" cy="646331"/>
          </a:xfrm>
          <a:prstGeom prst="rect">
            <a:avLst/>
          </a:prstGeom>
          <a:solidFill>
            <a:schemeClr val="tx2">
              <a:lumMod val="50000"/>
              <a:alpha val="75000"/>
            </a:schemeClr>
          </a:solidFill>
        </p:spPr>
        <p:txBody>
          <a:bodyPr wrap="square" rtlCol="0">
            <a:sp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TIFNV HIGH O/L</a:t>
            </a:r>
          </a:p>
        </p:txBody>
      </p:sp>
      <p:sp>
        <p:nvSpPr>
          <p:cNvPr id="12" name="TextBox 11">
            <a:extLst>
              <a:ext uri="{FF2B5EF4-FFF2-40B4-BE49-F238E27FC236}">
                <a16:creationId xmlns:a16="http://schemas.microsoft.com/office/drawing/2014/main" id="{7EB8E682-7F08-4410-A7C6-718C74F9C47F}"/>
              </a:ext>
            </a:extLst>
          </p:cNvPr>
          <p:cNvSpPr txBox="1"/>
          <p:nvPr/>
        </p:nvSpPr>
        <p:spPr>
          <a:xfrm>
            <a:off x="6615850" y="5708979"/>
            <a:ext cx="1435314" cy="369332"/>
          </a:xfrm>
          <a:prstGeom prst="rect">
            <a:avLst/>
          </a:prstGeom>
          <a:solidFill>
            <a:schemeClr val="tx2">
              <a:lumMod val="50000"/>
              <a:alpha val="75000"/>
            </a:schemeClr>
          </a:solidFill>
        </p:spPr>
        <p:txBody>
          <a:bodyPr wrap="square" rtlCol="0">
            <a:sp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GA-20VHO</a:t>
            </a:r>
          </a:p>
        </p:txBody>
      </p:sp>
      <p:sp>
        <p:nvSpPr>
          <p:cNvPr id="13" name="TextBox 12">
            <a:extLst>
              <a:ext uri="{FF2B5EF4-FFF2-40B4-BE49-F238E27FC236}">
                <a16:creationId xmlns:a16="http://schemas.microsoft.com/office/drawing/2014/main" id="{5DE62FB0-BAA8-45D6-8F45-937A0886BE3C}"/>
              </a:ext>
            </a:extLst>
          </p:cNvPr>
          <p:cNvSpPr txBox="1"/>
          <p:nvPr/>
        </p:nvSpPr>
        <p:spPr>
          <a:xfrm>
            <a:off x="8930425" y="5708979"/>
            <a:ext cx="1710414" cy="369332"/>
          </a:xfrm>
          <a:prstGeom prst="rect">
            <a:avLst/>
          </a:prstGeom>
          <a:solidFill>
            <a:schemeClr val="tx2">
              <a:lumMod val="50000"/>
              <a:alpha val="75000"/>
            </a:schemeClr>
          </a:solidFill>
        </p:spPr>
        <p:txBody>
          <a:bodyPr wrap="square" rtlCol="0">
            <a:sp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FLORUN 331</a:t>
            </a:r>
          </a:p>
        </p:txBody>
      </p:sp>
      <p:sp>
        <p:nvSpPr>
          <p:cNvPr id="15" name="TextBox 14">
            <a:extLst>
              <a:ext uri="{FF2B5EF4-FFF2-40B4-BE49-F238E27FC236}">
                <a16:creationId xmlns:a16="http://schemas.microsoft.com/office/drawing/2014/main" id="{3442BC49-D7D4-4920-A834-CD325C5F7AB4}"/>
              </a:ext>
            </a:extLst>
          </p:cNvPr>
          <p:cNvSpPr txBox="1"/>
          <p:nvPr/>
        </p:nvSpPr>
        <p:spPr>
          <a:xfrm>
            <a:off x="109057" y="6493006"/>
            <a:ext cx="10393960" cy="276999"/>
          </a:xfrm>
          <a:prstGeom prst="rect">
            <a:avLst/>
          </a:prstGeom>
          <a:noFill/>
        </p:spPr>
        <p:txBody>
          <a:bodyPr wrap="square" rtlCol="0">
            <a:spAutoFit/>
          </a:bodyPr>
          <a:lstStyle/>
          <a:p>
            <a:r>
              <a:rPr lang="en-US" sz="1200" baseline="30000" dirty="0">
                <a:solidFill>
                  <a:schemeClr val="bg1"/>
                </a:solidFill>
                <a:latin typeface="Arial" panose="020B0604020202020204" pitchFamily="34" charset="0"/>
                <a:cs typeface="Arial" panose="020B0604020202020204" pitchFamily="34" charset="0"/>
              </a:rPr>
              <a:t> + </a:t>
            </a:r>
            <a:r>
              <a:rPr lang="en-US" sz="1200" dirty="0">
                <a:solidFill>
                  <a:schemeClr val="bg1"/>
                </a:solidFill>
                <a:latin typeface="Arial" panose="020B0604020202020204" pitchFamily="34" charset="0"/>
                <a:cs typeface="Arial" panose="020B0604020202020204" pitchFamily="34" charset="0"/>
              </a:rPr>
              <a:t>Varieties with different letter indicated statistical difference at (</a:t>
            </a:r>
            <a:r>
              <a:rPr lang="en-US" sz="1200" i="1" dirty="0">
                <a:solidFill>
                  <a:schemeClr val="bg1"/>
                </a:solidFill>
                <a:latin typeface="Arial" panose="020B0604020202020204" pitchFamily="34" charset="0"/>
                <a:cs typeface="Arial" panose="020B0604020202020204" pitchFamily="34" charset="0"/>
              </a:rPr>
              <a:t>P</a:t>
            </a:r>
            <a:r>
              <a:rPr lang="en-US" sz="1200" dirty="0">
                <a:solidFill>
                  <a:schemeClr val="bg1"/>
                </a:solidFill>
                <a:latin typeface="Arial" panose="020B0604020202020204" pitchFamily="34" charset="0"/>
                <a:cs typeface="Arial" panose="020B0604020202020204" pitchFamily="34" charset="0"/>
              </a:rPr>
              <a:t> = 0.05).</a:t>
            </a:r>
            <a:endParaRPr lang="en-US" sz="14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1B63246-3795-4090-9B5A-81111321D930}"/>
              </a:ext>
            </a:extLst>
          </p:cNvPr>
          <p:cNvSpPr txBox="1"/>
          <p:nvPr/>
        </p:nvSpPr>
        <p:spPr>
          <a:xfrm rot="733147">
            <a:off x="9418066" y="2018199"/>
            <a:ext cx="1710414" cy="323165"/>
          </a:xfrm>
          <a:prstGeom prst="rect">
            <a:avLst/>
          </a:prstGeom>
          <a:solidFill>
            <a:schemeClr val="tx2">
              <a:lumMod val="50000"/>
              <a:alpha val="75000"/>
            </a:schemeClr>
          </a:solidFill>
        </p:spPr>
        <p:txBody>
          <a:bodyPr wrap="square" rtlCol="0">
            <a:spAutoFit/>
          </a:bodyPr>
          <a:lstStyle/>
          <a:p>
            <a:pPr algn="ctr"/>
            <a:r>
              <a:rPr lang="en-US" sz="1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GA-18RU</a:t>
            </a:r>
          </a:p>
        </p:txBody>
      </p:sp>
      <p:sp>
        <p:nvSpPr>
          <p:cNvPr id="14" name="TextBox 13">
            <a:extLst>
              <a:ext uri="{FF2B5EF4-FFF2-40B4-BE49-F238E27FC236}">
                <a16:creationId xmlns:a16="http://schemas.microsoft.com/office/drawing/2014/main" id="{BF56A8C3-3637-493F-94DB-E098120AF53A}"/>
              </a:ext>
            </a:extLst>
          </p:cNvPr>
          <p:cNvSpPr txBox="1"/>
          <p:nvPr/>
        </p:nvSpPr>
        <p:spPr>
          <a:xfrm>
            <a:off x="1441781" y="1469617"/>
            <a:ext cx="9308435" cy="4062651"/>
          </a:xfrm>
          <a:prstGeom prst="rect">
            <a:avLst/>
          </a:prstGeom>
          <a:solidFill>
            <a:schemeClr val="bg1">
              <a:lumMod val="75000"/>
              <a:lumOff val="25000"/>
              <a:alpha val="79000"/>
            </a:schemeClr>
          </a:solidFill>
        </p:spPr>
        <p:txBody>
          <a:bodyPr wrap="square" rtlCol="0">
            <a:spAutoFit/>
          </a:bodyPr>
          <a:lstStyle/>
          <a:p>
            <a:pPr marL="342900" indent="-342900">
              <a:buFont typeface="Arial" panose="020B0604020202020204" pitchFamily="34" charset="0"/>
              <a:buChar char="•"/>
            </a:pPr>
            <a:r>
              <a:rPr lang="en-US" sz="20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TSWV:</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interaction between variety &amp; herbicide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0.38)</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Avg. over variety, classic timing @ 90 DAP    	TSWV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&lt; 0.1)</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Avg. over herbicide, some variety differences:</a:t>
            </a:r>
            <a:r>
              <a:rPr lang="en-US" sz="20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FLORUN 331 – </a:t>
            </a:r>
            <a:r>
              <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29.7%</a:t>
            </a:r>
            <a:r>
              <a:rPr lang="en-US" sz="2000" baseline="-25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marL="800100" lvl="1"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GA-18RU – </a:t>
            </a:r>
            <a:r>
              <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19.6%</a:t>
            </a:r>
            <a:r>
              <a:rPr lang="en-US" sz="2000" baseline="-25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endPar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TIFNV HIGH O/L – </a:t>
            </a:r>
            <a:r>
              <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18.8%</a:t>
            </a:r>
            <a:r>
              <a:rPr lang="en-US" sz="2000" baseline="-25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endPar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GA-20VHO – </a:t>
            </a:r>
            <a:r>
              <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10.4%</a:t>
            </a:r>
            <a:r>
              <a:rPr lang="en-US" sz="2000" baseline="-25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endPar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AUNPL-17 – </a:t>
            </a:r>
            <a:r>
              <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8.6%</a:t>
            </a:r>
            <a:r>
              <a:rPr lang="en-US" sz="2000" baseline="-25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endParaRPr lang="en-US" sz="2000" dirty="0">
              <a:solidFill>
                <a:schemeClr val="tx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interaction between variety &amp; herbicide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0.30)</a:t>
            </a:r>
          </a:p>
          <a:p>
            <a:pPr marL="342900" indent="-342900">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Avg. over variety, no yield difference at any timing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0.12)</a:t>
            </a:r>
          </a:p>
          <a:p>
            <a:pPr marL="342900" indent="-342900">
              <a:buFont typeface="Arial" panose="020B0604020202020204"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yield difference regardless of TSWV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&gt; 0.1)</a:t>
            </a:r>
          </a:p>
        </p:txBody>
      </p:sp>
      <p:sp>
        <p:nvSpPr>
          <p:cNvPr id="16" name="Arrow: Up 15">
            <a:extLst>
              <a:ext uri="{FF2B5EF4-FFF2-40B4-BE49-F238E27FC236}">
                <a16:creationId xmlns:a16="http://schemas.microsoft.com/office/drawing/2014/main" id="{913A286E-3F60-4988-B2D2-12B4C61B605C}"/>
              </a:ext>
            </a:extLst>
          </p:cNvPr>
          <p:cNvSpPr/>
          <p:nvPr/>
        </p:nvSpPr>
        <p:spPr>
          <a:xfrm>
            <a:off x="6754201" y="2179782"/>
            <a:ext cx="170904" cy="22502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4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fade">
                                      <p:cBhvr>
                                        <p:cTn id="36" dur="500"/>
                                        <p:tgtEl>
                                          <p:spTgt spid="1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fade">
                                      <p:cBhvr>
                                        <p:cTn id="49" dur="500"/>
                                        <p:tgtEl>
                                          <p:spTgt spid="14">
                                            <p:txEl>
                                              <p:pRg st="3" end="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xEl>
                                              <p:pRg st="4" end="4"/>
                                            </p:txEl>
                                          </p:spTgt>
                                        </p:tgtEl>
                                        <p:attrNameLst>
                                          <p:attrName>style.visibility</p:attrName>
                                        </p:attrNameLst>
                                      </p:cBhvr>
                                      <p:to>
                                        <p:strVal val="visible"/>
                                      </p:to>
                                    </p:set>
                                    <p:animEffect transition="in" filter="fade">
                                      <p:cBhvr>
                                        <p:cTn id="57" dur="500"/>
                                        <p:tgtEl>
                                          <p:spTgt spid="1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xEl>
                                              <p:pRg st="5" end="5"/>
                                            </p:txEl>
                                          </p:spTgt>
                                        </p:tgtEl>
                                        <p:attrNameLst>
                                          <p:attrName>style.visibility</p:attrName>
                                        </p:attrNameLst>
                                      </p:cBhvr>
                                      <p:to>
                                        <p:strVal val="visible"/>
                                      </p:to>
                                    </p:set>
                                    <p:animEffect transition="in" filter="fade">
                                      <p:cBhvr>
                                        <p:cTn id="62" dur="500"/>
                                        <p:tgtEl>
                                          <p:spTgt spid="1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animEffect transition="in" filter="fade">
                                      <p:cBhvr>
                                        <p:cTn id="67" dur="500"/>
                                        <p:tgtEl>
                                          <p:spTgt spid="14">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xEl>
                                              <p:pRg st="7" end="7"/>
                                            </p:txEl>
                                          </p:spTgt>
                                        </p:tgtEl>
                                        <p:attrNameLst>
                                          <p:attrName>style.visibility</p:attrName>
                                        </p:attrNameLst>
                                      </p:cBhvr>
                                      <p:to>
                                        <p:strVal val="visible"/>
                                      </p:to>
                                    </p:set>
                                    <p:animEffect transition="in" filter="fade">
                                      <p:cBhvr>
                                        <p:cTn id="72" dur="500"/>
                                        <p:tgtEl>
                                          <p:spTgt spid="14">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xEl>
                                              <p:pRg st="8" end="8"/>
                                            </p:txEl>
                                          </p:spTgt>
                                        </p:tgtEl>
                                        <p:attrNameLst>
                                          <p:attrName>style.visibility</p:attrName>
                                        </p:attrNameLst>
                                      </p:cBhvr>
                                      <p:to>
                                        <p:strVal val="visible"/>
                                      </p:to>
                                    </p:set>
                                    <p:animEffect transition="in" filter="fade">
                                      <p:cBhvr>
                                        <p:cTn id="77" dur="500"/>
                                        <p:tgtEl>
                                          <p:spTgt spid="14">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
                                            <p:txEl>
                                              <p:pRg st="9" end="9"/>
                                            </p:txEl>
                                          </p:spTgt>
                                        </p:tgtEl>
                                        <p:attrNameLst>
                                          <p:attrName>style.visibility</p:attrName>
                                        </p:attrNameLst>
                                      </p:cBhvr>
                                      <p:to>
                                        <p:strVal val="visible"/>
                                      </p:to>
                                    </p:set>
                                    <p:animEffect transition="in" filter="fade">
                                      <p:cBhvr>
                                        <p:cTn id="82" dur="500"/>
                                        <p:tgtEl>
                                          <p:spTgt spid="14">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4">
                                            <p:txEl>
                                              <p:pRg st="10" end="10"/>
                                            </p:txEl>
                                          </p:spTgt>
                                        </p:tgtEl>
                                        <p:attrNameLst>
                                          <p:attrName>style.visibility</p:attrName>
                                        </p:attrNameLst>
                                      </p:cBhvr>
                                      <p:to>
                                        <p:strVal val="visible"/>
                                      </p:to>
                                    </p:set>
                                    <p:animEffect transition="in" filter="fade">
                                      <p:cBhvr>
                                        <p:cTn id="87" dur="500"/>
                                        <p:tgtEl>
                                          <p:spTgt spid="14">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4">
                                            <p:txEl>
                                              <p:pRg st="11" end="11"/>
                                            </p:txEl>
                                          </p:spTgt>
                                        </p:tgtEl>
                                        <p:attrNameLst>
                                          <p:attrName>style.visibility</p:attrName>
                                        </p:attrNameLst>
                                      </p:cBhvr>
                                      <p:to>
                                        <p:strVal val="visible"/>
                                      </p:to>
                                    </p:set>
                                    <p:animEffect transition="in" filter="fade">
                                      <p:cBhvr>
                                        <p:cTn id="92" dur="500"/>
                                        <p:tgtEl>
                                          <p:spTgt spid="14">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4">
                                            <p:txEl>
                                              <p:pRg st="12" end="12"/>
                                            </p:txEl>
                                          </p:spTgt>
                                        </p:tgtEl>
                                        <p:attrNameLst>
                                          <p:attrName>style.visibility</p:attrName>
                                        </p:attrNameLst>
                                      </p:cBhvr>
                                      <p:to>
                                        <p:strVal val="visible"/>
                                      </p:to>
                                    </p:set>
                                    <p:animEffect transition="in" filter="fade">
                                      <p:cBhvr>
                                        <p:cTn id="97" dur="500"/>
                                        <p:tgtEl>
                                          <p:spTgt spid="1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5" grpId="0"/>
      <p:bldP spid="17"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8948D7-EF18-4551-9BFB-974FAFF854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752064" y="1390297"/>
            <a:ext cx="5509197" cy="5240520"/>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0664AEF8-F23A-4DE3-A02B-73F6E66EFF15}"/>
              </a:ext>
            </a:extLst>
          </p:cNvPr>
          <p:cNvSpPr txBox="1"/>
          <p:nvPr/>
        </p:nvSpPr>
        <p:spPr>
          <a:xfrm>
            <a:off x="5886401" y="2067715"/>
            <a:ext cx="5240519" cy="3046988"/>
          </a:xfrm>
          <a:prstGeom prst="rect">
            <a:avLst/>
          </a:prstGeom>
          <a:solidFill>
            <a:schemeClr val="tx2">
              <a:lumMod val="50000"/>
              <a:alpha val="8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GA-16HO</a:t>
            </a:r>
          </a:p>
          <a:p>
            <a:pPr marL="285750" indent="-28575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Plant height:</a:t>
            </a:r>
          </a:p>
          <a:p>
            <a:pPr lvl="1"/>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65 &amp; 77 DAP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0.01)</a:t>
            </a:r>
          </a:p>
          <a:p>
            <a:pPr marL="285750" indent="-28575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TSWV:</a:t>
            </a:r>
          </a:p>
          <a:p>
            <a:pPr lvl="1"/>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trt</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influence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0.13)</a:t>
            </a:r>
          </a:p>
          <a:p>
            <a:pPr marL="342900" indent="-34290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a:t>
            </a:r>
          </a:p>
          <a:p>
            <a:pPr lvl="1"/>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yield difference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0.30)</a:t>
            </a:r>
          </a:p>
          <a:p>
            <a:pPr lvl="1"/>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4833 – 5835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lbs</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a:t>
            </a:r>
            <a:r>
              <a:rPr lang="en-US"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177D74A-A9A7-458F-A655-2D870E4628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69144" y="1695398"/>
            <a:ext cx="5509197" cy="4630325"/>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B3380079-E2EF-46F5-B055-7724CCA29758}"/>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 to Chlorimuron</a:t>
            </a:r>
          </a:p>
        </p:txBody>
      </p:sp>
      <p:cxnSp>
        <p:nvCxnSpPr>
          <p:cNvPr id="10" name="Straight Connector 9">
            <a:extLst>
              <a:ext uri="{FF2B5EF4-FFF2-40B4-BE49-F238E27FC236}">
                <a16:creationId xmlns:a16="http://schemas.microsoft.com/office/drawing/2014/main" id="{2753031F-CBF0-4558-BD30-6EF42845661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ABE399D-9ECA-4CB6-BB99-F9BBE41311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0972" y="6178745"/>
            <a:ext cx="1791896" cy="586414"/>
          </a:xfrm>
          <a:prstGeom prst="rect">
            <a:avLst/>
          </a:prstGeom>
        </p:spPr>
      </p:pic>
      <p:sp>
        <p:nvSpPr>
          <p:cNvPr id="16" name="TextBox 15">
            <a:extLst>
              <a:ext uri="{FF2B5EF4-FFF2-40B4-BE49-F238E27FC236}">
                <a16:creationId xmlns:a16="http://schemas.microsoft.com/office/drawing/2014/main" id="{2A4A94CF-0F1C-488A-8212-720C2D830485}"/>
              </a:ext>
            </a:extLst>
          </p:cNvPr>
          <p:cNvSpPr txBox="1"/>
          <p:nvPr/>
        </p:nvSpPr>
        <p:spPr>
          <a:xfrm>
            <a:off x="508579" y="2067715"/>
            <a:ext cx="4630326" cy="3600986"/>
          </a:xfrm>
          <a:prstGeom prst="rect">
            <a:avLst/>
          </a:prstGeom>
          <a:solidFill>
            <a:schemeClr val="tx2">
              <a:lumMod val="50000"/>
              <a:alpha val="80000"/>
            </a:schemeClr>
          </a:solidFill>
        </p:spPr>
        <p:txBody>
          <a:bodyPr wrap="square" rtlCol="0">
            <a:spAutoFit/>
          </a:bodyPr>
          <a:lstStyle/>
          <a:p>
            <a:pPr algn="ctr"/>
            <a:r>
              <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GA-12Y</a:t>
            </a:r>
          </a:p>
          <a:p>
            <a:pPr marL="285750" indent="-28575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Plant height:</a:t>
            </a:r>
          </a:p>
          <a:p>
            <a:pPr lvl="1"/>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trt</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Influence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0.43)</a:t>
            </a:r>
          </a:p>
          <a:p>
            <a:pPr marL="285750" indent="-28575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TSWV:</a:t>
            </a:r>
          </a:p>
          <a:p>
            <a:pPr lvl="1"/>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trt</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Influence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0.16)</a:t>
            </a:r>
          </a:p>
          <a:p>
            <a:pPr marL="342900" indent="-342900">
              <a:buFont typeface="Arial" panose="020B0604020202020204" pitchFamily="34" charset="0"/>
              <a:buChar char="•"/>
            </a:pPr>
            <a:r>
              <a:rPr lang="en-US" sz="2200" b="1"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Yield:</a:t>
            </a:r>
          </a:p>
          <a:p>
            <a:pPr lvl="1"/>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Trt</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differences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0.05)</a:t>
            </a:r>
          </a:p>
          <a:p>
            <a:pPr lvl="1"/>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77</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6772</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a:t>
            </a:r>
            <a:r>
              <a:rPr lang="en-US"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6573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a:t>
            </a:r>
            <a:r>
              <a:rPr lang="en-US"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65</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6432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a:t>
            </a:r>
            <a:r>
              <a:rPr lang="en-US"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90</a:t>
            </a:r>
            <a:r>
              <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5943 </a:t>
            </a:r>
            <a:r>
              <a:rPr lang="en-US"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lb</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ac</a:t>
            </a:r>
            <a:r>
              <a:rPr lang="en-US"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en-US" baseline="-2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fade">
                                      <p:cBhvr>
                                        <p:cTn id="13" dur="500"/>
                                        <p:tgtEl>
                                          <p:spTgt spid="1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500"/>
                                        <p:tgtEl>
                                          <p:spTgt spid="1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500"/>
                                        <p:tgtEl>
                                          <p:spTgt spid="1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xEl>
                                              <p:pRg st="4" end="4"/>
                                            </p:txEl>
                                          </p:spTgt>
                                        </p:tgtEl>
                                        <p:attrNameLst>
                                          <p:attrName>style.visibility</p:attrName>
                                        </p:attrNameLst>
                                      </p:cBhvr>
                                      <p:to>
                                        <p:strVal val="visible"/>
                                      </p:to>
                                    </p:set>
                                    <p:animEffect transition="in" filter="fade">
                                      <p:cBhvr>
                                        <p:cTn id="24" dur="500"/>
                                        <p:tgtEl>
                                          <p:spTgt spid="1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500"/>
                                        <p:tgtEl>
                                          <p:spTgt spid="16">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Effect transition="in" filter="fade">
                                      <p:cBhvr>
                                        <p:cTn id="33" dur="500"/>
                                        <p:tgtEl>
                                          <p:spTgt spid="16">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animEffect transition="in" filter="fade">
                                      <p:cBhvr>
                                        <p:cTn id="41" dur="500"/>
                                        <p:tgtEl>
                                          <p:spTgt spid="16">
                                            <p:txEl>
                                              <p:pRg st="8" end="8"/>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6">
                                            <p:txEl>
                                              <p:pRg st="9" end="9"/>
                                            </p:txEl>
                                          </p:spTgt>
                                        </p:tgtEl>
                                        <p:attrNameLst>
                                          <p:attrName>style.visibility</p:attrName>
                                        </p:attrNameLst>
                                      </p:cBhvr>
                                      <p:to>
                                        <p:strVal val="visible"/>
                                      </p:to>
                                    </p:set>
                                    <p:animEffect transition="in" filter="fade">
                                      <p:cBhvr>
                                        <p:cTn id="45" dur="500"/>
                                        <p:tgtEl>
                                          <p:spTgt spid="16">
                                            <p:txEl>
                                              <p:pRg st="9" end="9"/>
                                            </p:txEl>
                                          </p:spTgt>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16">
                                            <p:txEl>
                                              <p:pRg st="10" end="10"/>
                                            </p:txEl>
                                          </p:spTgt>
                                        </p:tgtEl>
                                        <p:attrNameLst>
                                          <p:attrName>style.visibility</p:attrName>
                                        </p:attrNameLst>
                                      </p:cBhvr>
                                      <p:to>
                                        <p:strVal val="visible"/>
                                      </p:to>
                                    </p:set>
                                    <p:animEffect transition="in" filter="fade">
                                      <p:cBhvr>
                                        <p:cTn id="49" dur="500"/>
                                        <p:tgtEl>
                                          <p:spTgt spid="16">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xEl>
                                              <p:pRg st="1" end="1"/>
                                            </p:txEl>
                                          </p:spTgt>
                                        </p:tgtEl>
                                        <p:attrNameLst>
                                          <p:attrName>style.visibility</p:attrName>
                                        </p:attrNameLst>
                                      </p:cBhvr>
                                      <p:to>
                                        <p:strVal val="visible"/>
                                      </p:to>
                                    </p:set>
                                    <p:animEffect transition="in" filter="fade">
                                      <p:cBhvr>
                                        <p:cTn id="66" dur="500"/>
                                        <p:tgtEl>
                                          <p:spTgt spid="19">
                                            <p:txEl>
                                              <p:pRg st="1" end="1"/>
                                            </p:txEl>
                                          </p:spTgt>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9">
                                            <p:txEl>
                                              <p:pRg st="2" end="2"/>
                                            </p:txEl>
                                          </p:spTgt>
                                        </p:tgtEl>
                                        <p:attrNameLst>
                                          <p:attrName>style.visibility</p:attrName>
                                        </p:attrNameLst>
                                      </p:cBhvr>
                                      <p:to>
                                        <p:strVal val="visible"/>
                                      </p:to>
                                    </p:set>
                                    <p:animEffect transition="in" filter="fade">
                                      <p:cBhvr>
                                        <p:cTn id="70" dur="500"/>
                                        <p:tgtEl>
                                          <p:spTgt spid="19">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
                                            <p:txEl>
                                              <p:pRg st="3" end="3"/>
                                            </p:txEl>
                                          </p:spTgt>
                                        </p:tgtEl>
                                        <p:attrNameLst>
                                          <p:attrName>style.visibility</p:attrName>
                                        </p:attrNameLst>
                                      </p:cBhvr>
                                      <p:to>
                                        <p:strVal val="visible"/>
                                      </p:to>
                                    </p:set>
                                    <p:animEffect transition="in" filter="fade">
                                      <p:cBhvr>
                                        <p:cTn id="75" dur="500"/>
                                        <p:tgtEl>
                                          <p:spTgt spid="19">
                                            <p:txEl>
                                              <p:pRg st="3" end="3"/>
                                            </p:txEl>
                                          </p:spTgt>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9">
                                            <p:txEl>
                                              <p:pRg st="4" end="4"/>
                                            </p:txEl>
                                          </p:spTgt>
                                        </p:tgtEl>
                                        <p:attrNameLst>
                                          <p:attrName>style.visibility</p:attrName>
                                        </p:attrNameLst>
                                      </p:cBhvr>
                                      <p:to>
                                        <p:strVal val="visible"/>
                                      </p:to>
                                    </p:set>
                                    <p:animEffect transition="in" filter="fade">
                                      <p:cBhvr>
                                        <p:cTn id="79" dur="500"/>
                                        <p:tgtEl>
                                          <p:spTgt spid="19">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9">
                                            <p:txEl>
                                              <p:pRg st="5" end="5"/>
                                            </p:txEl>
                                          </p:spTgt>
                                        </p:tgtEl>
                                        <p:attrNameLst>
                                          <p:attrName>style.visibility</p:attrName>
                                        </p:attrNameLst>
                                      </p:cBhvr>
                                      <p:to>
                                        <p:strVal val="visible"/>
                                      </p:to>
                                    </p:set>
                                    <p:animEffect transition="in" filter="fade">
                                      <p:cBhvr>
                                        <p:cTn id="84" dur="500"/>
                                        <p:tgtEl>
                                          <p:spTgt spid="19">
                                            <p:txEl>
                                              <p:pRg st="5" end="5"/>
                                            </p:txEl>
                                          </p:spTgt>
                                        </p:tgtEl>
                                      </p:cBhvr>
                                    </p:animEffec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19">
                                            <p:txEl>
                                              <p:pRg st="6" end="6"/>
                                            </p:txEl>
                                          </p:spTgt>
                                        </p:tgtEl>
                                        <p:attrNameLst>
                                          <p:attrName>style.visibility</p:attrName>
                                        </p:attrNameLst>
                                      </p:cBhvr>
                                      <p:to>
                                        <p:strVal val="visible"/>
                                      </p:to>
                                    </p:set>
                                    <p:animEffect transition="in" filter="fade">
                                      <p:cBhvr>
                                        <p:cTn id="88" dur="500"/>
                                        <p:tgtEl>
                                          <p:spTgt spid="19">
                                            <p:txEl>
                                              <p:pRg st="6" end="6"/>
                                            </p:txEl>
                                          </p:spTgt>
                                        </p:tgtEl>
                                      </p:cBhvr>
                                    </p:animEffect>
                                  </p:childTnLst>
                                </p:cTn>
                              </p:par>
                            </p:childTnLst>
                          </p:cTn>
                        </p:par>
                        <p:par>
                          <p:cTn id="89" fill="hold">
                            <p:stCondLst>
                              <p:cond delay="1000"/>
                            </p:stCondLst>
                            <p:childTnLst>
                              <p:par>
                                <p:cTn id="90" presetID="10" presetClass="entr" presetSubtype="0" fill="hold" nodeType="afterEffect">
                                  <p:stCondLst>
                                    <p:cond delay="0"/>
                                  </p:stCondLst>
                                  <p:childTnLst>
                                    <p:set>
                                      <p:cBhvr>
                                        <p:cTn id="91" dur="1" fill="hold">
                                          <p:stCondLst>
                                            <p:cond delay="0"/>
                                          </p:stCondLst>
                                        </p:cTn>
                                        <p:tgtEl>
                                          <p:spTgt spid="19">
                                            <p:txEl>
                                              <p:pRg st="7" end="7"/>
                                            </p:txEl>
                                          </p:spTgt>
                                        </p:tgtEl>
                                        <p:attrNameLst>
                                          <p:attrName>style.visibility</p:attrName>
                                        </p:attrNameLst>
                                      </p:cBhvr>
                                      <p:to>
                                        <p:strVal val="visible"/>
                                      </p:to>
                                    </p:set>
                                    <p:animEffect transition="in" filter="fade">
                                      <p:cBhvr>
                                        <p:cTn id="92"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838200" y="1387463"/>
            <a:ext cx="5481882" cy="5146685"/>
          </a:xfrm>
        </p:spPr>
        <p:txBody>
          <a:bodyPr>
            <a:normAutofit/>
          </a:bodyPr>
          <a:lstStyle/>
          <a:p>
            <a:r>
              <a:rPr lang="en-US" sz="2200" dirty="0">
                <a:solidFill>
                  <a:schemeClr val="bg1"/>
                </a:solidFill>
                <a:latin typeface="Arial" panose="020B0604020202020204" pitchFamily="34" charset="0"/>
                <a:cs typeface="Arial" panose="020B0604020202020204" pitchFamily="34" charset="0"/>
              </a:rPr>
              <a:t>Limited herbicide options</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Herbicide resistance</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Newly developed herbicides</a:t>
            </a:r>
          </a:p>
          <a:p>
            <a:endParaRPr lang="en-US" sz="22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Repurpose herbicides</a:t>
            </a:r>
          </a:p>
          <a:p>
            <a:endParaRPr lang="en-US" sz="2200" dirty="0">
              <a:solidFill>
                <a:schemeClr val="bg1"/>
              </a:solidFill>
              <a:latin typeface="Arial" panose="020B0604020202020204" pitchFamily="34" charset="0"/>
              <a:cs typeface="Arial" panose="020B0604020202020204" pitchFamily="34" charset="0"/>
            </a:endParaRPr>
          </a:p>
          <a:p>
            <a:r>
              <a:rPr lang="en-US" sz="2400" b="1" dirty="0">
                <a:solidFill>
                  <a:schemeClr val="accent4">
                    <a:lumMod val="50000"/>
                  </a:schemeClr>
                </a:solidFill>
                <a:latin typeface="Arial" panose="020B0604020202020204" pitchFamily="34" charset="0"/>
                <a:cs typeface="Arial" panose="020B0604020202020204" pitchFamily="34" charset="0"/>
              </a:rPr>
              <a:t>Objective:</a:t>
            </a:r>
          </a:p>
          <a:p>
            <a:pPr lvl="1"/>
            <a:r>
              <a:rPr lang="en-US" sz="1800" dirty="0">
                <a:solidFill>
                  <a:schemeClr val="bg1"/>
                </a:solidFill>
                <a:latin typeface="Arial" panose="020B0604020202020204" pitchFamily="34" charset="0"/>
                <a:cs typeface="Arial" panose="020B0604020202020204" pitchFamily="34" charset="0"/>
              </a:rPr>
              <a:t>Test peanut response to delayed timing applications of fluridone &amp; Trifludimoxazin</a:t>
            </a:r>
          </a:p>
          <a:p>
            <a:pPr lvl="1"/>
            <a:r>
              <a:rPr lang="en-US" sz="1800" dirty="0">
                <a:solidFill>
                  <a:schemeClr val="bg1"/>
                </a:solidFill>
                <a:latin typeface="Arial" panose="020B0604020202020204" pitchFamily="34" charset="0"/>
                <a:cs typeface="Arial" panose="020B0604020202020204" pitchFamily="34" charset="0"/>
              </a:rPr>
              <a:t>Application timing: 1,3,5, &amp; 7 DAP</a:t>
            </a:r>
          </a:p>
          <a:p>
            <a:endParaRPr lang="en-US" sz="2200" dirty="0">
              <a:solidFill>
                <a:schemeClr val="bg1"/>
              </a:solidFill>
              <a:latin typeface="Arial" panose="020B0604020202020204" pitchFamily="34" charset="0"/>
              <a:cs typeface="Arial" panose="020B0604020202020204" pitchFamily="34" charset="0"/>
            </a:endParaRPr>
          </a:p>
          <a:p>
            <a:endParaRPr lang="en-US" sz="22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3380079-E2EF-46F5-B055-7724CCA29758}"/>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Peanut Response to Delayed Timing Applications of Fluridone and Trifludimoxazin</a:t>
            </a:r>
          </a:p>
        </p:txBody>
      </p:sp>
      <p:cxnSp>
        <p:nvCxnSpPr>
          <p:cNvPr id="10" name="Straight Connector 9">
            <a:extLst>
              <a:ext uri="{FF2B5EF4-FFF2-40B4-BE49-F238E27FC236}">
                <a16:creationId xmlns:a16="http://schemas.microsoft.com/office/drawing/2014/main" id="{2753031F-CBF0-4558-BD30-6EF42845661B}"/>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C1C4B4-736D-49E9-B04D-585465ED6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6" name="Arrow: Up 5">
            <a:extLst>
              <a:ext uri="{FF2B5EF4-FFF2-40B4-BE49-F238E27FC236}">
                <a16:creationId xmlns:a16="http://schemas.microsoft.com/office/drawing/2014/main" id="{3E0FC17E-2626-43F4-833F-662819207560}"/>
              </a:ext>
            </a:extLst>
          </p:cNvPr>
          <p:cNvSpPr/>
          <p:nvPr/>
        </p:nvSpPr>
        <p:spPr>
          <a:xfrm>
            <a:off x="4015513" y="2241781"/>
            <a:ext cx="313722" cy="36892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9AF7B7-1EBE-4385-8A73-C11179FD2A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62700" y="1495424"/>
            <a:ext cx="5481882" cy="4054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285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D634B-DFFA-4DFC-B697-B34ADC69F49C}"/>
              </a:ext>
            </a:extLst>
          </p:cNvPr>
          <p:cNvSpPr>
            <a:spLocks noGrp="1"/>
          </p:cNvSpPr>
          <p:nvPr>
            <p:ph type="title"/>
          </p:nvPr>
        </p:nvSpPr>
        <p:spPr>
          <a:solidFill>
            <a:schemeClr val="bg1">
              <a:lumMod val="65000"/>
              <a:lumOff val="35000"/>
            </a:schemeClr>
          </a:solidFill>
        </p:spPr>
        <p:txBody>
          <a:bodyPr/>
          <a:lstStyle/>
          <a:p>
            <a:r>
              <a:rPr lang="en-US" dirty="0">
                <a:solidFill>
                  <a:srgbClr val="FFC000"/>
                </a:solidFill>
              </a:rPr>
              <a:t>Peanut (GA-06G) Yield Response to Brake and Vulcarus Applied 1,3,5,7 DAP</a:t>
            </a:r>
          </a:p>
        </p:txBody>
      </p:sp>
      <p:graphicFrame>
        <p:nvGraphicFramePr>
          <p:cNvPr id="9" name="Content Placeholder 8">
            <a:extLst>
              <a:ext uri="{FF2B5EF4-FFF2-40B4-BE49-F238E27FC236}">
                <a16:creationId xmlns:a16="http://schemas.microsoft.com/office/drawing/2014/main" id="{E30B8ED1-476E-4857-B930-EF4C8EA82007}"/>
              </a:ext>
            </a:extLst>
          </p:cNvPr>
          <p:cNvGraphicFramePr>
            <a:graphicFrameLocks noGrp="1"/>
          </p:cNvGraphicFramePr>
          <p:nvPr>
            <p:ph sz="half" idx="1"/>
            <p:extLst>
              <p:ext uri="{D42A27DB-BD31-4B8C-83A1-F6EECF244321}">
                <p14:modId xmlns:p14="http://schemas.microsoft.com/office/powerpoint/2010/main" val="335381029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3B0D661F-7406-4431-ADB0-0F71E827BFF7}"/>
              </a:ext>
            </a:extLst>
          </p:cNvPr>
          <p:cNvGraphicFramePr>
            <a:graphicFrameLocks noGrp="1"/>
          </p:cNvGraphicFramePr>
          <p:nvPr>
            <p:ph sz="half" idx="2"/>
            <p:extLst>
              <p:ext uri="{D42A27DB-BD31-4B8C-83A1-F6EECF244321}">
                <p14:modId xmlns:p14="http://schemas.microsoft.com/office/powerpoint/2010/main" val="3722667323"/>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7C6B4936-5D94-40AD-9E76-5535F3378D1C}"/>
              </a:ext>
            </a:extLst>
          </p:cNvPr>
          <p:cNvSpPr txBox="1"/>
          <p:nvPr/>
        </p:nvSpPr>
        <p:spPr>
          <a:xfrm>
            <a:off x="3059920" y="2360072"/>
            <a:ext cx="1167307" cy="369332"/>
          </a:xfrm>
          <a:prstGeom prst="rect">
            <a:avLst/>
          </a:prstGeom>
          <a:noFill/>
        </p:spPr>
        <p:txBody>
          <a:bodyPr wrap="none" rtlCol="0">
            <a:spAutoFit/>
          </a:bodyPr>
          <a:lstStyle/>
          <a:p>
            <a:r>
              <a:rPr lang="en-US" i="1" dirty="0">
                <a:solidFill>
                  <a:srgbClr val="FFFF00"/>
                </a:solidFill>
              </a:rPr>
              <a:t>P = 0.8992</a:t>
            </a:r>
          </a:p>
        </p:txBody>
      </p:sp>
      <p:sp>
        <p:nvSpPr>
          <p:cNvPr id="14" name="TextBox 13">
            <a:extLst>
              <a:ext uri="{FF2B5EF4-FFF2-40B4-BE49-F238E27FC236}">
                <a16:creationId xmlns:a16="http://schemas.microsoft.com/office/drawing/2014/main" id="{D46622F3-D9EA-4594-BBC2-E091EC71FEC6}"/>
              </a:ext>
            </a:extLst>
          </p:cNvPr>
          <p:cNvSpPr txBox="1"/>
          <p:nvPr/>
        </p:nvSpPr>
        <p:spPr>
          <a:xfrm>
            <a:off x="8393068" y="2355728"/>
            <a:ext cx="1167307" cy="369332"/>
          </a:xfrm>
          <a:prstGeom prst="rect">
            <a:avLst/>
          </a:prstGeom>
          <a:noFill/>
        </p:spPr>
        <p:txBody>
          <a:bodyPr wrap="none" rtlCol="0">
            <a:spAutoFit/>
          </a:bodyPr>
          <a:lstStyle/>
          <a:p>
            <a:r>
              <a:rPr lang="en-US" i="1" dirty="0">
                <a:solidFill>
                  <a:srgbClr val="FFFF00"/>
                </a:solidFill>
              </a:rPr>
              <a:t>P = 0.1462</a:t>
            </a:r>
          </a:p>
        </p:txBody>
      </p:sp>
    </p:spTree>
    <p:extLst>
      <p:ext uri="{BB962C8B-B14F-4D97-AF65-F5344CB8AC3E}">
        <p14:creationId xmlns:p14="http://schemas.microsoft.com/office/powerpoint/2010/main" val="111130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62CB43-9517-4DDA-9418-F7CC1BB97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1444ABF-32F0-49EC-80B2-BF88E1B792B1}"/>
              </a:ext>
            </a:extLst>
          </p:cNvPr>
          <p:cNvSpPr>
            <a:spLocks noGrp="1"/>
          </p:cNvSpPr>
          <p:nvPr>
            <p:ph type="ctrTitle"/>
          </p:nvPr>
        </p:nvSpPr>
        <p:spPr>
          <a:xfrm>
            <a:off x="4837579" y="232241"/>
            <a:ext cx="5082208" cy="1122097"/>
          </a:xfrm>
          <a:noFill/>
        </p:spPr>
        <p:txBody>
          <a:bodyPr>
            <a:noAutofit/>
          </a:bodyPr>
          <a:lstStyle/>
          <a:p>
            <a: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b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sp>
        <p:nvSpPr>
          <p:cNvPr id="4" name="Rectangle 3">
            <a:extLst>
              <a:ext uri="{FF2B5EF4-FFF2-40B4-BE49-F238E27FC236}">
                <a16:creationId xmlns:a16="http://schemas.microsoft.com/office/drawing/2014/main" id="{D613DAA2-6284-4951-81EB-228D0F208E11}"/>
              </a:ext>
            </a:extLst>
          </p:cNvPr>
          <p:cNvSpPr/>
          <p:nvPr/>
        </p:nvSpPr>
        <p:spPr>
          <a:xfrm>
            <a:off x="137020" y="117447"/>
            <a:ext cx="11917960" cy="65853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E7C58F-F6D9-4B04-AD96-8BDCE079C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251" y="174120"/>
            <a:ext cx="3729731" cy="1220589"/>
          </a:xfrm>
          <a:prstGeom prst="rect">
            <a:avLst/>
          </a:prstGeom>
        </p:spPr>
      </p:pic>
      <p:grpSp>
        <p:nvGrpSpPr>
          <p:cNvPr id="10" name="Group 9">
            <a:extLst>
              <a:ext uri="{FF2B5EF4-FFF2-40B4-BE49-F238E27FC236}">
                <a16:creationId xmlns:a16="http://schemas.microsoft.com/office/drawing/2014/main" id="{172EF623-CAE3-4950-AD54-000CE14156F7}"/>
              </a:ext>
            </a:extLst>
          </p:cNvPr>
          <p:cNvGrpSpPr/>
          <p:nvPr/>
        </p:nvGrpSpPr>
        <p:grpSpPr>
          <a:xfrm>
            <a:off x="9211763" y="1290571"/>
            <a:ext cx="2853184" cy="2886481"/>
            <a:chOff x="203201" y="1307379"/>
            <a:chExt cx="2839002" cy="2339351"/>
          </a:xfrm>
        </p:grpSpPr>
        <p:pic>
          <p:nvPicPr>
            <p:cNvPr id="8" name="Picture 7" descr="Qr code&#10;&#10;Description automatically generated">
              <a:extLst>
                <a:ext uri="{FF2B5EF4-FFF2-40B4-BE49-F238E27FC236}">
                  <a16:creationId xmlns:a16="http://schemas.microsoft.com/office/drawing/2014/main" id="{434E3E37-B38E-4947-91DC-B8FD08E83020}"/>
                </a:ext>
              </a:extLst>
            </p:cNvPr>
            <p:cNvPicPr>
              <a:picLocks noChangeAspect="1"/>
            </p:cNvPicPr>
            <p:nvPr/>
          </p:nvPicPr>
          <p:blipFill>
            <a:blip r:embed="rId5"/>
            <a:stretch>
              <a:fillRect/>
            </a:stretch>
          </p:blipFill>
          <p:spPr>
            <a:xfrm>
              <a:off x="203201" y="1307379"/>
              <a:ext cx="2697018" cy="233935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D9F9001-53CC-4AF2-8026-5510D5DDF902}"/>
                </a:ext>
              </a:extLst>
            </p:cNvPr>
            <p:cNvSpPr txBox="1"/>
            <p:nvPr/>
          </p:nvSpPr>
          <p:spPr>
            <a:xfrm>
              <a:off x="206640" y="3303715"/>
              <a:ext cx="2835563" cy="343015"/>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nicholas.shay@uga.edu</a:t>
              </a:r>
            </a:p>
          </p:txBody>
        </p:sp>
      </p:grpSp>
      <p:pic>
        <p:nvPicPr>
          <p:cNvPr id="6" name="Picture 5">
            <a:extLst>
              <a:ext uri="{FF2B5EF4-FFF2-40B4-BE49-F238E27FC236}">
                <a16:creationId xmlns:a16="http://schemas.microsoft.com/office/drawing/2014/main" id="{2E61538D-4DE7-48DC-B48C-65F9967147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1763" y="5350175"/>
            <a:ext cx="2710491" cy="1147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33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Project(s) Overview</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1028" name="Picture 4" descr="Steak Cobb Salad with Lime Vinaigrette - My Food and Family">
            <a:extLst>
              <a:ext uri="{FF2B5EF4-FFF2-40B4-BE49-F238E27FC236}">
                <a16:creationId xmlns:a16="http://schemas.microsoft.com/office/drawing/2014/main" id="{9B460534-8DB3-4A7A-8B62-A63E383D40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3374" y="1614142"/>
            <a:ext cx="6144905" cy="4381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96EFF4B-8B84-4EF0-92DC-E28FD1B60F61}"/>
              </a:ext>
            </a:extLst>
          </p:cNvPr>
          <p:cNvSpPr/>
          <p:nvPr/>
        </p:nvSpPr>
        <p:spPr>
          <a:xfrm>
            <a:off x="589722" y="1913825"/>
            <a:ext cx="5230919" cy="3785652"/>
          </a:xfrm>
          <a:prstGeom prst="rect">
            <a:avLst/>
          </a:prstGeom>
        </p:spPr>
        <p:txBody>
          <a:bodyPr wrap="none">
            <a:spAutoFit/>
          </a:bodyPr>
          <a:lstStyle/>
          <a:p>
            <a:pPr marL="342900" indent="-342900">
              <a:buFont typeface="Arial" panose="020B0604020202020204" pitchFamily="34" charset="0"/>
              <a:buChar char="•"/>
            </a:pPr>
            <a:r>
              <a:rPr lang="en-US" sz="2400" b="1" u="sng" dirty="0">
                <a:solidFill>
                  <a:schemeClr val="accent4">
                    <a:lumMod val="50000"/>
                  </a:schemeClr>
                </a:solidFill>
                <a:latin typeface="Arial" panose="020B0604020202020204" pitchFamily="34" charset="0"/>
                <a:cs typeface="Arial" panose="020B0604020202020204" pitchFamily="34" charset="0"/>
              </a:rPr>
              <a:t>Sorghum (</a:t>
            </a:r>
            <a:r>
              <a:rPr lang="en-US" sz="2400" b="1" i="1" u="sng" dirty="0">
                <a:solidFill>
                  <a:schemeClr val="accent4">
                    <a:lumMod val="50000"/>
                  </a:schemeClr>
                </a:solidFill>
                <a:latin typeface="Arial" panose="020B0604020202020204" pitchFamily="34" charset="0"/>
                <a:cs typeface="Arial" panose="020B0604020202020204" pitchFamily="34" charset="0"/>
              </a:rPr>
              <a:t>Sorghum bicolor</a:t>
            </a:r>
            <a:r>
              <a:rPr lang="en-US" sz="2400" b="1" u="sng" dirty="0">
                <a:solidFill>
                  <a:schemeClr val="accent4">
                    <a:lumMod val="50000"/>
                  </a:schemeClr>
                </a:solidFill>
                <a:latin typeface="Arial" panose="020B0604020202020204" pitchFamily="34" charset="0"/>
                <a:cs typeface="Arial" panose="020B0604020202020204" pitchFamily="34" charset="0"/>
              </a:rPr>
              <a:t>)</a:t>
            </a:r>
          </a:p>
          <a:p>
            <a:endParaRPr lang="en-US" sz="2400" b="1" u="sng" dirty="0">
              <a:solidFill>
                <a:schemeClr val="accent4">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u="sng" dirty="0">
                <a:solidFill>
                  <a:schemeClr val="accent4">
                    <a:lumMod val="50000"/>
                  </a:schemeClr>
                </a:solidFill>
                <a:latin typeface="Arial" panose="020B0604020202020204" pitchFamily="34" charset="0"/>
                <a:cs typeface="Arial" panose="020B0604020202020204" pitchFamily="34" charset="0"/>
              </a:rPr>
              <a:t>Pink Purslane (</a:t>
            </a:r>
            <a:r>
              <a:rPr lang="en-US" sz="2400" b="1" i="1" u="sng" dirty="0">
                <a:solidFill>
                  <a:schemeClr val="accent4">
                    <a:lumMod val="50000"/>
                  </a:schemeClr>
                </a:solidFill>
                <a:latin typeface="Arial" panose="020B0604020202020204" pitchFamily="34" charset="0"/>
                <a:cs typeface="Arial" panose="020B0604020202020204" pitchFamily="34" charset="0"/>
              </a:rPr>
              <a:t>Portulaca </a:t>
            </a:r>
            <a:r>
              <a:rPr lang="en-US" sz="2400" b="1" i="1" u="sng" dirty="0" err="1">
                <a:solidFill>
                  <a:schemeClr val="accent4">
                    <a:lumMod val="50000"/>
                  </a:schemeClr>
                </a:solidFill>
                <a:latin typeface="Arial" panose="020B0604020202020204" pitchFamily="34" charset="0"/>
                <a:cs typeface="Arial" panose="020B0604020202020204" pitchFamily="34" charset="0"/>
              </a:rPr>
              <a:t>pilosa</a:t>
            </a:r>
            <a:r>
              <a:rPr lang="en-US" sz="2400" b="1" u="sng" dirty="0">
                <a:solidFill>
                  <a:schemeClr val="accent4">
                    <a:lumMod val="50000"/>
                  </a:schemeClr>
                </a:solidFill>
                <a:latin typeface="Arial" panose="020B0604020202020204" pitchFamily="34" charset="0"/>
                <a:cs typeface="Arial" panose="020B0604020202020204" pitchFamily="34" charset="0"/>
              </a:rPr>
              <a:t>)</a:t>
            </a:r>
          </a:p>
          <a:p>
            <a:endParaRPr lang="en-US" sz="2400" b="1" u="sng" dirty="0">
              <a:solidFill>
                <a:schemeClr val="accent4">
                  <a:lumMod val="5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u="sng" dirty="0">
                <a:solidFill>
                  <a:schemeClr val="accent4">
                    <a:lumMod val="50000"/>
                  </a:schemeClr>
                </a:solidFill>
                <a:latin typeface="Arial" panose="020B0604020202020204" pitchFamily="34" charset="0"/>
                <a:cs typeface="Arial" panose="020B0604020202020204" pitchFamily="34" charset="0"/>
              </a:rPr>
              <a:t>Peanut (</a:t>
            </a:r>
            <a:r>
              <a:rPr lang="en-US" sz="2400" b="1" i="1" u="sng" dirty="0">
                <a:solidFill>
                  <a:schemeClr val="accent4">
                    <a:lumMod val="50000"/>
                  </a:schemeClr>
                </a:solidFill>
                <a:latin typeface="Arial" panose="020B0604020202020204" pitchFamily="34" charset="0"/>
                <a:cs typeface="Arial" panose="020B0604020202020204" pitchFamily="34" charset="0"/>
              </a:rPr>
              <a:t>Arachis hypogaea</a:t>
            </a:r>
            <a:r>
              <a:rPr lang="en-US" sz="2400" b="1" u="sng" dirty="0">
                <a:solidFill>
                  <a:schemeClr val="accent4">
                    <a:lumMod val="50000"/>
                  </a:schemeClr>
                </a:solidFill>
                <a:latin typeface="Arial" panose="020B0604020202020204" pitchFamily="34" charset="0"/>
                <a:cs typeface="Arial" panose="020B0604020202020204" pitchFamily="34" charset="0"/>
              </a:rPr>
              <a:t>)</a:t>
            </a:r>
          </a:p>
          <a:p>
            <a:endParaRPr lang="en-US" sz="2400" u="sng" dirty="0">
              <a:solidFill>
                <a:schemeClr val="accent4">
                  <a:lumMod val="50000"/>
                </a:schemeClr>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Corn (</a:t>
            </a:r>
            <a:r>
              <a:rPr lang="en-US" sz="2400" i="1" dirty="0" err="1">
                <a:solidFill>
                  <a:schemeClr val="bg1"/>
                </a:solidFill>
                <a:latin typeface="Arial" panose="020B0604020202020204" pitchFamily="34" charset="0"/>
                <a:cs typeface="Arial" panose="020B0604020202020204" pitchFamily="34" charset="0"/>
              </a:rPr>
              <a:t>Zea</a:t>
            </a:r>
            <a:r>
              <a:rPr lang="en-US" sz="2400" i="1" dirty="0">
                <a:solidFill>
                  <a:schemeClr val="bg1"/>
                </a:solidFill>
                <a:latin typeface="Arial" panose="020B0604020202020204" pitchFamily="34" charset="0"/>
                <a:cs typeface="Arial" panose="020B0604020202020204" pitchFamily="34" charset="0"/>
              </a:rPr>
              <a:t> mays</a:t>
            </a:r>
            <a:r>
              <a:rPr lang="en-US" sz="2400" dirty="0">
                <a:solidFill>
                  <a:schemeClr val="bg1"/>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Soybean (</a:t>
            </a:r>
            <a:r>
              <a:rPr lang="en-US" sz="2400" i="1" dirty="0">
                <a:solidFill>
                  <a:schemeClr val="bg1"/>
                </a:solidFill>
                <a:latin typeface="Arial" panose="020B0604020202020204" pitchFamily="34" charset="0"/>
                <a:cs typeface="Arial" panose="020B0604020202020204" pitchFamily="34" charset="0"/>
              </a:rPr>
              <a:t>Glycine max</a:t>
            </a:r>
            <a:r>
              <a:rPr lang="en-US" sz="24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0315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F75E56E-7B68-4748-9F4F-16F1A5ABCF33}"/>
              </a:ext>
            </a:extLst>
          </p:cNvPr>
          <p:cNvPicPr>
            <a:picLocks noChangeAspect="1"/>
          </p:cNvPicPr>
          <p:nvPr/>
        </p:nvPicPr>
        <p:blipFill>
          <a:blip r:embed="rId3"/>
          <a:stretch>
            <a:fillRect/>
          </a:stretch>
        </p:blipFill>
        <p:spPr>
          <a:xfrm>
            <a:off x="6258641" y="1474617"/>
            <a:ext cx="4829175" cy="3957824"/>
          </a:xfrm>
          <a:prstGeom prst="rect">
            <a:avLst/>
          </a:prstGeom>
        </p:spPr>
      </p:pic>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Watermelon Production &amp; Management</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11" name="Picture 2" descr="Watermelon farms in Georgia | Georgia Grown">
            <a:extLst>
              <a:ext uri="{FF2B5EF4-FFF2-40B4-BE49-F238E27FC236}">
                <a16:creationId xmlns:a16="http://schemas.microsoft.com/office/drawing/2014/main" id="{A8CB072C-4048-466A-9D41-22FBAA955D5C}"/>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62899" y="1287342"/>
            <a:ext cx="4552076" cy="4236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6205AE2-B60A-4C20-AE99-DB85C9FE8BE9}"/>
              </a:ext>
            </a:extLst>
          </p:cNvPr>
          <p:cNvSpPr/>
          <p:nvPr/>
        </p:nvSpPr>
        <p:spPr>
          <a:xfrm>
            <a:off x="6258640" y="3022133"/>
            <a:ext cx="48291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20A505E-B6C1-48FE-BBD6-8E6A36BB3A4A}"/>
              </a:ext>
            </a:extLst>
          </p:cNvPr>
          <p:cNvSpPr txBox="1"/>
          <p:nvPr/>
        </p:nvSpPr>
        <p:spPr>
          <a:xfrm>
            <a:off x="1482755" y="6010286"/>
            <a:ext cx="3594070" cy="461665"/>
          </a:xfrm>
          <a:prstGeom prst="rect">
            <a:avLst/>
          </a:prstGeom>
          <a:noFill/>
        </p:spPr>
        <p:txBody>
          <a:bodyPr wrap="square" rtlCol="0">
            <a:spAutoFit/>
          </a:bodyPr>
          <a:lstStyle/>
          <a:p>
            <a:r>
              <a:rPr lang="en-US" sz="2400" b="1" dirty="0">
                <a:solidFill>
                  <a:schemeClr val="accent4">
                    <a:lumMod val="50000"/>
                  </a:schemeClr>
                </a:solidFill>
                <a:latin typeface="Arial" panose="020B0604020202020204" pitchFamily="34" charset="0"/>
                <a:cs typeface="Arial" panose="020B0604020202020204" pitchFamily="34" charset="0"/>
              </a:rPr>
              <a:t>$103,742,000 </a:t>
            </a:r>
            <a:r>
              <a:rPr lang="en-US" sz="1200" b="1" dirty="0">
                <a:solidFill>
                  <a:schemeClr val="accent4">
                    <a:lumMod val="50000"/>
                  </a:schemeClr>
                </a:solidFill>
                <a:latin typeface="Arial" panose="020B0604020202020204" pitchFamily="34" charset="0"/>
                <a:cs typeface="Arial" panose="020B0604020202020204" pitchFamily="34" charset="0"/>
              </a:rPr>
              <a:t>(NASS/USDA 2021)</a:t>
            </a:r>
          </a:p>
        </p:txBody>
      </p:sp>
    </p:spTree>
    <p:extLst>
      <p:ext uri="{BB962C8B-B14F-4D97-AF65-F5344CB8AC3E}">
        <p14:creationId xmlns:p14="http://schemas.microsoft.com/office/powerpoint/2010/main" val="243525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Watermelon Production &amp; Management</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11" name="Picture 2" descr="Watermelon farms in Georgia | Georgia Grown">
            <a:extLst>
              <a:ext uri="{FF2B5EF4-FFF2-40B4-BE49-F238E27FC236}">
                <a16:creationId xmlns:a16="http://schemas.microsoft.com/office/drawing/2014/main" id="{A8CB072C-4048-466A-9D41-22FBAA955D5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62899" y="1287342"/>
            <a:ext cx="4552076" cy="4236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4A48907-21E6-4CC4-8AD7-521A244E07D1}"/>
              </a:ext>
            </a:extLst>
          </p:cNvPr>
          <p:cNvGrpSpPr/>
          <p:nvPr/>
        </p:nvGrpSpPr>
        <p:grpSpPr>
          <a:xfrm>
            <a:off x="6385211" y="1287342"/>
            <a:ext cx="4843890" cy="4236946"/>
            <a:chOff x="3700462" y="1252415"/>
            <a:chExt cx="6753225" cy="4381622"/>
          </a:xfrm>
        </p:grpSpPr>
        <p:pic>
          <p:nvPicPr>
            <p:cNvPr id="6" name="Picture 5">
              <a:extLst>
                <a:ext uri="{FF2B5EF4-FFF2-40B4-BE49-F238E27FC236}">
                  <a16:creationId xmlns:a16="http://schemas.microsoft.com/office/drawing/2014/main" id="{9A0A413D-618F-4925-92E4-3740C22EF3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645"/>
            <a:stretch/>
          </p:blipFill>
          <p:spPr>
            <a:xfrm>
              <a:off x="3700462" y="1252415"/>
              <a:ext cx="4791075" cy="4381622"/>
            </a:xfrm>
            <a:prstGeom prst="rect">
              <a:avLst/>
            </a:prstGeom>
          </p:spPr>
        </p:pic>
        <p:pic>
          <p:nvPicPr>
            <p:cNvPr id="9" name="Picture 8">
              <a:extLst>
                <a:ext uri="{FF2B5EF4-FFF2-40B4-BE49-F238E27FC236}">
                  <a16:creationId xmlns:a16="http://schemas.microsoft.com/office/drawing/2014/main" id="{0643DCE7-A828-4FF8-88B6-B69B1DD1DA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91537" y="1252417"/>
              <a:ext cx="1962150" cy="4381620"/>
            </a:xfrm>
            <a:prstGeom prst="rect">
              <a:avLst/>
            </a:prstGeom>
          </p:spPr>
        </p:pic>
      </p:grpSp>
      <p:sp>
        <p:nvSpPr>
          <p:cNvPr id="15" name="Rectangle 14">
            <a:extLst>
              <a:ext uri="{FF2B5EF4-FFF2-40B4-BE49-F238E27FC236}">
                <a16:creationId xmlns:a16="http://schemas.microsoft.com/office/drawing/2014/main" id="{26205AE2-B60A-4C20-AE99-DB85C9FE8BE9}"/>
              </a:ext>
            </a:extLst>
          </p:cNvPr>
          <p:cNvSpPr/>
          <p:nvPr/>
        </p:nvSpPr>
        <p:spPr>
          <a:xfrm>
            <a:off x="6385210" y="3728482"/>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75384D-C2B0-4D3C-A62D-9FDE344BDA4F}"/>
              </a:ext>
            </a:extLst>
          </p:cNvPr>
          <p:cNvSpPr/>
          <p:nvPr/>
        </p:nvSpPr>
        <p:spPr>
          <a:xfrm>
            <a:off x="6385210" y="5183785"/>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94E6318-74C9-41CA-AD31-6F556307D8D3}"/>
              </a:ext>
            </a:extLst>
          </p:cNvPr>
          <p:cNvSpPr txBox="1"/>
          <p:nvPr/>
        </p:nvSpPr>
        <p:spPr>
          <a:xfrm>
            <a:off x="1482755" y="6010286"/>
            <a:ext cx="3594070" cy="461665"/>
          </a:xfrm>
          <a:prstGeom prst="rect">
            <a:avLst/>
          </a:prstGeom>
          <a:noFill/>
        </p:spPr>
        <p:txBody>
          <a:bodyPr wrap="square" rtlCol="0">
            <a:spAutoFit/>
          </a:bodyPr>
          <a:lstStyle/>
          <a:p>
            <a:r>
              <a:rPr lang="en-US" sz="2400" b="1" dirty="0">
                <a:solidFill>
                  <a:schemeClr val="accent4">
                    <a:lumMod val="50000"/>
                  </a:schemeClr>
                </a:solidFill>
                <a:latin typeface="Arial" panose="020B0604020202020204" pitchFamily="34" charset="0"/>
                <a:cs typeface="Arial" panose="020B0604020202020204" pitchFamily="34" charset="0"/>
              </a:rPr>
              <a:t>$103,742,000 </a:t>
            </a:r>
            <a:r>
              <a:rPr lang="en-US" sz="1200" dirty="0">
                <a:solidFill>
                  <a:schemeClr val="accent4">
                    <a:lumMod val="50000"/>
                  </a:schemeClr>
                </a:solidFill>
                <a:latin typeface="Arial" panose="020B0604020202020204" pitchFamily="34" charset="0"/>
                <a:cs typeface="Arial" panose="020B0604020202020204" pitchFamily="34" charset="0"/>
              </a:rPr>
              <a:t>(NASS/USDA 2021)</a:t>
            </a:r>
          </a:p>
        </p:txBody>
      </p:sp>
      <p:sp>
        <p:nvSpPr>
          <p:cNvPr id="20" name="TextBox 19">
            <a:extLst>
              <a:ext uri="{FF2B5EF4-FFF2-40B4-BE49-F238E27FC236}">
                <a16:creationId xmlns:a16="http://schemas.microsoft.com/office/drawing/2014/main" id="{EE246519-FB62-4E30-AF1C-F41BC36E2EC4}"/>
              </a:ext>
            </a:extLst>
          </p:cNvPr>
          <p:cNvSpPr txBox="1"/>
          <p:nvPr/>
        </p:nvSpPr>
        <p:spPr>
          <a:xfrm>
            <a:off x="6773337" y="5668873"/>
            <a:ext cx="4762500" cy="276999"/>
          </a:xfrm>
          <a:prstGeom prst="rect">
            <a:avLst/>
          </a:prstGeom>
          <a:noFill/>
        </p:spPr>
        <p:txBody>
          <a:bodyPr wrap="square" rtlCol="0">
            <a:spAutoFit/>
          </a:bodyPr>
          <a:lstStyle/>
          <a:p>
            <a:r>
              <a:rPr lang="en-US" sz="1200" dirty="0">
                <a:solidFill>
                  <a:schemeClr val="accent4">
                    <a:lumMod val="50000"/>
                  </a:schemeClr>
                </a:solidFill>
                <a:latin typeface="Arial" panose="020B0604020202020204" pitchFamily="34" charset="0"/>
                <a:cs typeface="Arial" panose="020B0604020202020204" pitchFamily="34" charset="0"/>
              </a:rPr>
              <a:t>(UGA Pest Management Handbook – Veggies, 2021) </a:t>
            </a:r>
          </a:p>
        </p:txBody>
      </p:sp>
    </p:spTree>
    <p:extLst>
      <p:ext uri="{BB962C8B-B14F-4D97-AF65-F5344CB8AC3E}">
        <p14:creationId xmlns:p14="http://schemas.microsoft.com/office/powerpoint/2010/main" val="7265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Watermelon Production &amp; Management</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11" name="Picture 2" descr="Watermelon farms in Georgia | Georgia Grown">
            <a:extLst>
              <a:ext uri="{FF2B5EF4-FFF2-40B4-BE49-F238E27FC236}">
                <a16:creationId xmlns:a16="http://schemas.microsoft.com/office/drawing/2014/main" id="{A8CB072C-4048-466A-9D41-22FBAA955D5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62899" y="1287342"/>
            <a:ext cx="4552076" cy="4236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F34A1EF-8861-42DF-A569-1D274242850F}"/>
              </a:ext>
            </a:extLst>
          </p:cNvPr>
          <p:cNvGrpSpPr/>
          <p:nvPr/>
        </p:nvGrpSpPr>
        <p:grpSpPr>
          <a:xfrm>
            <a:off x="6385210" y="1287342"/>
            <a:ext cx="4843891" cy="4236946"/>
            <a:chOff x="6385210" y="1287342"/>
            <a:chExt cx="4843891" cy="4236946"/>
          </a:xfrm>
        </p:grpSpPr>
        <p:grpSp>
          <p:nvGrpSpPr>
            <p:cNvPr id="12" name="Group 11">
              <a:extLst>
                <a:ext uri="{FF2B5EF4-FFF2-40B4-BE49-F238E27FC236}">
                  <a16:creationId xmlns:a16="http://schemas.microsoft.com/office/drawing/2014/main" id="{44A48907-21E6-4CC4-8AD7-521A244E07D1}"/>
                </a:ext>
              </a:extLst>
            </p:cNvPr>
            <p:cNvGrpSpPr/>
            <p:nvPr/>
          </p:nvGrpSpPr>
          <p:grpSpPr>
            <a:xfrm>
              <a:off x="6385211" y="1287342"/>
              <a:ext cx="4843890" cy="4236946"/>
              <a:chOff x="3700462" y="1252415"/>
              <a:chExt cx="6753225" cy="4381622"/>
            </a:xfrm>
          </p:grpSpPr>
          <p:pic>
            <p:nvPicPr>
              <p:cNvPr id="6" name="Picture 5">
                <a:extLst>
                  <a:ext uri="{FF2B5EF4-FFF2-40B4-BE49-F238E27FC236}">
                    <a16:creationId xmlns:a16="http://schemas.microsoft.com/office/drawing/2014/main" id="{9A0A413D-618F-4925-92E4-3740C22EF3C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645"/>
              <a:stretch/>
            </p:blipFill>
            <p:spPr>
              <a:xfrm>
                <a:off x="3700462" y="1252415"/>
                <a:ext cx="4791075" cy="4381622"/>
              </a:xfrm>
              <a:prstGeom prst="rect">
                <a:avLst/>
              </a:prstGeom>
            </p:spPr>
          </p:pic>
          <p:pic>
            <p:nvPicPr>
              <p:cNvPr id="9" name="Picture 8">
                <a:extLst>
                  <a:ext uri="{FF2B5EF4-FFF2-40B4-BE49-F238E27FC236}">
                    <a16:creationId xmlns:a16="http://schemas.microsoft.com/office/drawing/2014/main" id="{0643DCE7-A828-4FF8-88B6-B69B1DD1DA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491537" y="1252417"/>
                <a:ext cx="1962150" cy="4381620"/>
              </a:xfrm>
              <a:prstGeom prst="rect">
                <a:avLst/>
              </a:prstGeom>
            </p:spPr>
          </p:pic>
        </p:grpSp>
        <p:sp>
          <p:nvSpPr>
            <p:cNvPr id="15" name="Rectangle 14">
              <a:extLst>
                <a:ext uri="{FF2B5EF4-FFF2-40B4-BE49-F238E27FC236}">
                  <a16:creationId xmlns:a16="http://schemas.microsoft.com/office/drawing/2014/main" id="{26205AE2-B60A-4C20-AE99-DB85C9FE8BE9}"/>
                </a:ext>
              </a:extLst>
            </p:cNvPr>
            <p:cNvSpPr/>
            <p:nvPr/>
          </p:nvSpPr>
          <p:spPr>
            <a:xfrm>
              <a:off x="6385210" y="3728482"/>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75384D-C2B0-4D3C-A62D-9FDE344BDA4F}"/>
                </a:ext>
              </a:extLst>
            </p:cNvPr>
            <p:cNvSpPr/>
            <p:nvPr/>
          </p:nvSpPr>
          <p:spPr>
            <a:xfrm>
              <a:off x="6385210" y="5183785"/>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A94E6318-74C9-41CA-AD31-6F556307D8D3}"/>
              </a:ext>
            </a:extLst>
          </p:cNvPr>
          <p:cNvSpPr txBox="1"/>
          <p:nvPr/>
        </p:nvSpPr>
        <p:spPr>
          <a:xfrm>
            <a:off x="1482755" y="6010286"/>
            <a:ext cx="3594070" cy="461665"/>
          </a:xfrm>
          <a:prstGeom prst="rect">
            <a:avLst/>
          </a:prstGeom>
          <a:noFill/>
        </p:spPr>
        <p:txBody>
          <a:bodyPr wrap="square" rtlCol="0">
            <a:spAutoFit/>
          </a:bodyPr>
          <a:lstStyle/>
          <a:p>
            <a:r>
              <a:rPr lang="en-US" sz="2400" b="1" dirty="0">
                <a:solidFill>
                  <a:schemeClr val="accent4">
                    <a:lumMod val="50000"/>
                  </a:schemeClr>
                </a:solidFill>
                <a:latin typeface="Arial" panose="020B0604020202020204" pitchFamily="34" charset="0"/>
                <a:cs typeface="Arial" panose="020B0604020202020204" pitchFamily="34" charset="0"/>
              </a:rPr>
              <a:t>$103,742,000 </a:t>
            </a:r>
            <a:r>
              <a:rPr lang="en-US" sz="1200" b="1" dirty="0">
                <a:solidFill>
                  <a:schemeClr val="accent4">
                    <a:lumMod val="50000"/>
                  </a:schemeClr>
                </a:solidFill>
                <a:latin typeface="Arial" panose="020B0604020202020204" pitchFamily="34" charset="0"/>
                <a:cs typeface="Arial" panose="020B0604020202020204" pitchFamily="34" charset="0"/>
              </a:rPr>
              <a:t>(NASS/USDA 2021)</a:t>
            </a:r>
          </a:p>
        </p:txBody>
      </p:sp>
    </p:spTree>
    <p:extLst>
      <p:ext uri="{BB962C8B-B14F-4D97-AF65-F5344CB8AC3E}">
        <p14:creationId xmlns:p14="http://schemas.microsoft.com/office/powerpoint/2010/main" val="365099441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9"/>
                                        </p:tgtEl>
                                      </p:cBhvr>
                                    </p:animEffect>
                                    <p:set>
                                      <p:cBhvr>
                                        <p:cTn id="11" dur="1" fill="hold">
                                          <p:stCondLst>
                                            <p:cond delay="499"/>
                                          </p:stCondLst>
                                        </p:cTn>
                                        <p:tgtEl>
                                          <p:spTgt spid="19"/>
                                        </p:tgtEl>
                                        <p:attrNameLst>
                                          <p:attrName>style.visibility</p:attrName>
                                        </p:attrNameLst>
                                      </p:cBhvr>
                                      <p:to>
                                        <p:strVal val="hidden"/>
                                      </p:to>
                                    </p:se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8.33333E-7 -4.81481E-6 L -0.475 -0.00277 " pathEditMode="relative" rAng="0" ptsTypes="AA">
                                      <p:cBhvr>
                                        <p:cTn id="14" dur="2000" fill="hold"/>
                                        <p:tgtEl>
                                          <p:spTgt spid="3"/>
                                        </p:tgtEl>
                                        <p:attrNameLst>
                                          <p:attrName>ppt_x</p:attrName>
                                          <p:attrName>ppt_y</p:attrName>
                                        </p:attrNameLst>
                                      </p:cBhvr>
                                      <p:rCtr x="-2375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Impact of Residuals on Sorghum (</a:t>
            </a:r>
            <a:r>
              <a:rPr lang="en-US" sz="3200" i="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Sorghum bicolor</a:t>
            </a: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grpSp>
        <p:nvGrpSpPr>
          <p:cNvPr id="3" name="Group 2">
            <a:extLst>
              <a:ext uri="{FF2B5EF4-FFF2-40B4-BE49-F238E27FC236}">
                <a16:creationId xmlns:a16="http://schemas.microsoft.com/office/drawing/2014/main" id="{CF34A1EF-8861-42DF-A569-1D274242850F}"/>
              </a:ext>
            </a:extLst>
          </p:cNvPr>
          <p:cNvGrpSpPr/>
          <p:nvPr/>
        </p:nvGrpSpPr>
        <p:grpSpPr>
          <a:xfrm>
            <a:off x="594010" y="1268291"/>
            <a:ext cx="4843891" cy="4236946"/>
            <a:chOff x="6385210" y="1287342"/>
            <a:chExt cx="4843891" cy="4236946"/>
          </a:xfrm>
        </p:grpSpPr>
        <p:grpSp>
          <p:nvGrpSpPr>
            <p:cNvPr id="12" name="Group 11">
              <a:extLst>
                <a:ext uri="{FF2B5EF4-FFF2-40B4-BE49-F238E27FC236}">
                  <a16:creationId xmlns:a16="http://schemas.microsoft.com/office/drawing/2014/main" id="{44A48907-21E6-4CC4-8AD7-521A244E07D1}"/>
                </a:ext>
              </a:extLst>
            </p:cNvPr>
            <p:cNvGrpSpPr/>
            <p:nvPr/>
          </p:nvGrpSpPr>
          <p:grpSpPr>
            <a:xfrm>
              <a:off x="6385211" y="1287342"/>
              <a:ext cx="4843890" cy="4236946"/>
              <a:chOff x="3700462" y="1252415"/>
              <a:chExt cx="6753225" cy="4381622"/>
            </a:xfrm>
          </p:grpSpPr>
          <p:pic>
            <p:nvPicPr>
              <p:cNvPr id="6" name="Picture 5">
                <a:extLst>
                  <a:ext uri="{FF2B5EF4-FFF2-40B4-BE49-F238E27FC236}">
                    <a16:creationId xmlns:a16="http://schemas.microsoft.com/office/drawing/2014/main" id="{9A0A413D-618F-4925-92E4-3740C22EF3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645"/>
              <a:stretch/>
            </p:blipFill>
            <p:spPr>
              <a:xfrm>
                <a:off x="3700462" y="1252415"/>
                <a:ext cx="4791075" cy="4381622"/>
              </a:xfrm>
              <a:prstGeom prst="rect">
                <a:avLst/>
              </a:prstGeom>
            </p:spPr>
          </p:pic>
          <p:pic>
            <p:nvPicPr>
              <p:cNvPr id="9" name="Picture 8">
                <a:extLst>
                  <a:ext uri="{FF2B5EF4-FFF2-40B4-BE49-F238E27FC236}">
                    <a16:creationId xmlns:a16="http://schemas.microsoft.com/office/drawing/2014/main" id="{0643DCE7-A828-4FF8-88B6-B69B1DD1DA2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91537" y="1252417"/>
                <a:ext cx="1962150" cy="4381620"/>
              </a:xfrm>
              <a:prstGeom prst="rect">
                <a:avLst/>
              </a:prstGeom>
            </p:spPr>
          </p:pic>
        </p:grpSp>
        <p:sp>
          <p:nvSpPr>
            <p:cNvPr id="15" name="Rectangle 14">
              <a:extLst>
                <a:ext uri="{FF2B5EF4-FFF2-40B4-BE49-F238E27FC236}">
                  <a16:creationId xmlns:a16="http://schemas.microsoft.com/office/drawing/2014/main" id="{26205AE2-B60A-4C20-AE99-DB85C9FE8BE9}"/>
                </a:ext>
              </a:extLst>
            </p:cNvPr>
            <p:cNvSpPr/>
            <p:nvPr/>
          </p:nvSpPr>
          <p:spPr>
            <a:xfrm>
              <a:off x="6385210" y="3728482"/>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75384D-C2B0-4D3C-A62D-9FDE344BDA4F}"/>
                </a:ext>
              </a:extLst>
            </p:cNvPr>
            <p:cNvSpPr/>
            <p:nvPr/>
          </p:nvSpPr>
          <p:spPr>
            <a:xfrm>
              <a:off x="6385210" y="5183785"/>
              <a:ext cx="4361675" cy="335135"/>
            </a:xfrm>
            <a:prstGeom prst="rect">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B621288F-F52E-4251-965D-C66F9E6780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63331" y="1268291"/>
            <a:ext cx="3222133" cy="4231578"/>
          </a:xfrm>
          <a:prstGeom prst="rect">
            <a:avLst/>
          </a:prstGeom>
          <a:ln>
            <a:noFill/>
          </a:ln>
          <a:effectLst>
            <a:outerShdw blurRad="292100" dist="139700" dir="2700000" algn="tl" rotWithShape="0">
              <a:srgbClr val="333333">
                <a:alpha val="65000"/>
              </a:srgbClr>
            </a:outerShdw>
          </a:effectLst>
        </p:spPr>
      </p:pic>
      <p:pic>
        <p:nvPicPr>
          <p:cNvPr id="18" name="Graphic 17" descr="Arrow Straight">
            <a:extLst>
              <a:ext uri="{FF2B5EF4-FFF2-40B4-BE49-F238E27FC236}">
                <a16:creationId xmlns:a16="http://schemas.microsoft.com/office/drawing/2014/main" id="{8684E932-1C1A-4536-89BA-9F68BE0D763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485436">
            <a:off x="5638380" y="3410625"/>
            <a:ext cx="1115188" cy="914400"/>
          </a:xfrm>
          <a:prstGeom prst="rect">
            <a:avLst/>
          </a:prstGeom>
          <a:effectLst>
            <a:innerShdw blurRad="63500" dist="50800" dir="18900000">
              <a:prstClr val="black">
                <a:alpha val="50000"/>
              </a:prstClr>
            </a:innerShdw>
          </a:effectLst>
        </p:spPr>
      </p:pic>
      <p:pic>
        <p:nvPicPr>
          <p:cNvPr id="20" name="Graphic 19" descr="Arrow Straight">
            <a:extLst>
              <a:ext uri="{FF2B5EF4-FFF2-40B4-BE49-F238E27FC236}">
                <a16:creationId xmlns:a16="http://schemas.microsoft.com/office/drawing/2014/main" id="{53B4826A-CD0D-4D03-8BC4-7309AC3FB6D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9987879">
            <a:off x="5770744" y="4774867"/>
            <a:ext cx="1115188" cy="914400"/>
          </a:xfrm>
          <a:prstGeom prst="rect">
            <a:avLst/>
          </a:prstGeom>
          <a:effectLst>
            <a:innerShdw blurRad="63500" dist="50800" dir="18900000">
              <a:prstClr val="black">
                <a:alpha val="50000"/>
              </a:prstClr>
            </a:innerShdw>
          </a:effectLst>
        </p:spPr>
      </p:pic>
      <p:sp>
        <p:nvSpPr>
          <p:cNvPr id="21" name="Rectangle 20">
            <a:extLst>
              <a:ext uri="{FF2B5EF4-FFF2-40B4-BE49-F238E27FC236}">
                <a16:creationId xmlns:a16="http://schemas.microsoft.com/office/drawing/2014/main" id="{FD3CE62B-27BE-45DA-88FC-BD40134A8C7A}"/>
              </a:ext>
            </a:extLst>
          </p:cNvPr>
          <p:cNvSpPr/>
          <p:nvPr/>
        </p:nvSpPr>
        <p:spPr>
          <a:xfrm>
            <a:off x="7263331" y="1268291"/>
            <a:ext cx="3222133" cy="4231572"/>
          </a:xfrm>
          <a:prstGeom prst="rect">
            <a:avLst/>
          </a:prstGeom>
          <a:solidFill>
            <a:srgbClr val="C0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7A64380-73E5-43AE-B04F-EAB0516752E5}"/>
              </a:ext>
            </a:extLst>
          </p:cNvPr>
          <p:cNvSpPr txBox="1"/>
          <p:nvPr/>
        </p:nvSpPr>
        <p:spPr>
          <a:xfrm>
            <a:off x="5679225" y="3184022"/>
            <a:ext cx="1194078"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10 mos.</a:t>
            </a:r>
          </a:p>
        </p:txBody>
      </p:sp>
      <p:sp>
        <p:nvSpPr>
          <p:cNvPr id="23" name="TextBox 22">
            <a:extLst>
              <a:ext uri="{FF2B5EF4-FFF2-40B4-BE49-F238E27FC236}">
                <a16:creationId xmlns:a16="http://schemas.microsoft.com/office/drawing/2014/main" id="{977FB8B0-B368-4FFB-8A88-855A248230E7}"/>
              </a:ext>
            </a:extLst>
          </p:cNvPr>
          <p:cNvSpPr txBox="1"/>
          <p:nvPr/>
        </p:nvSpPr>
        <p:spPr>
          <a:xfrm>
            <a:off x="5731299" y="4540781"/>
            <a:ext cx="1194078" cy="400110"/>
          </a:xfrm>
          <a:prstGeom prst="rect">
            <a:avLst/>
          </a:prstGeom>
          <a:noFill/>
        </p:spPr>
        <p:txBody>
          <a:bodyPr wrap="square" rtlCol="0">
            <a:spAutoFit/>
          </a:bodyPr>
          <a:lstStyle/>
          <a:p>
            <a:r>
              <a:rPr lang="en-US" sz="2000" dirty="0">
                <a:solidFill>
                  <a:schemeClr val="accent4">
                    <a:lumMod val="50000"/>
                  </a:schemeClr>
                </a:solidFill>
                <a:latin typeface="Arial" panose="020B0604020202020204" pitchFamily="34" charset="0"/>
                <a:cs typeface="Arial" panose="020B0604020202020204" pitchFamily="34" charset="0"/>
              </a:rPr>
              <a:t>24 mos.</a:t>
            </a:r>
          </a:p>
        </p:txBody>
      </p:sp>
    </p:spTree>
    <p:extLst>
      <p:ext uri="{BB962C8B-B14F-4D97-AF65-F5344CB8AC3E}">
        <p14:creationId xmlns:p14="http://schemas.microsoft.com/office/powerpoint/2010/main" val="27780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95AF01-4690-4F38-B34A-C03224B6D8CB}"/>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Sorghum Production Systems</a:t>
            </a:r>
          </a:p>
        </p:txBody>
      </p:sp>
      <p:cxnSp>
        <p:nvCxnSpPr>
          <p:cNvPr id="10" name="Straight Connector 9">
            <a:extLst>
              <a:ext uri="{FF2B5EF4-FFF2-40B4-BE49-F238E27FC236}">
                <a16:creationId xmlns:a16="http://schemas.microsoft.com/office/drawing/2014/main" id="{D599AF46-7ABB-4834-B0EF-9BDFC4343A19}"/>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F0E27A-20EE-4D58-A354-F3983F222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2" name="TextBox 1">
            <a:extLst>
              <a:ext uri="{FF2B5EF4-FFF2-40B4-BE49-F238E27FC236}">
                <a16:creationId xmlns:a16="http://schemas.microsoft.com/office/drawing/2014/main" id="{587FD299-134F-49A2-BF05-8117357B2F2A}"/>
              </a:ext>
            </a:extLst>
          </p:cNvPr>
          <p:cNvSpPr txBox="1"/>
          <p:nvPr/>
        </p:nvSpPr>
        <p:spPr>
          <a:xfrm>
            <a:off x="4671350" y="4718073"/>
            <a:ext cx="2298583" cy="369332"/>
          </a:xfrm>
          <a:prstGeom prst="rect">
            <a:avLst/>
          </a:prstGeom>
          <a:noFill/>
        </p:spPr>
        <p:txBody>
          <a:bodyPr wrap="square" rtlCol="0">
            <a:spAutoFit/>
          </a:bodyPr>
          <a:lstStyle/>
          <a:p>
            <a:endParaRPr lang="en-US" dirty="0">
              <a:solidFill>
                <a:schemeClr val="bg1"/>
              </a:solidFill>
            </a:endParaRPr>
          </a:p>
        </p:txBody>
      </p:sp>
      <p:pic>
        <p:nvPicPr>
          <p:cNvPr id="14" name="Picture 13">
            <a:extLst>
              <a:ext uri="{FF2B5EF4-FFF2-40B4-BE49-F238E27FC236}">
                <a16:creationId xmlns:a16="http://schemas.microsoft.com/office/drawing/2014/main" id="{B621288F-F52E-4251-965D-C66F9E678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3331" y="1268291"/>
            <a:ext cx="3222133" cy="423157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DF1BAEE7-DD60-42CA-85BA-4BAD105F598F}"/>
              </a:ext>
            </a:extLst>
          </p:cNvPr>
          <p:cNvSpPr/>
          <p:nvPr/>
        </p:nvSpPr>
        <p:spPr>
          <a:xfrm>
            <a:off x="762000" y="1565895"/>
            <a:ext cx="6096000" cy="3785652"/>
          </a:xfrm>
          <a:prstGeom prst="rect">
            <a:avLst/>
          </a:prstGeom>
        </p:spPr>
        <p:txBody>
          <a:bodyPr>
            <a:spAutoFit/>
          </a:bodyPr>
          <a:lstStyle/>
          <a:p>
            <a:pPr marL="342900" indent="-342900">
              <a:buFont typeface="Arial" panose="020B0604020202020204" pitchFamily="34" charset="0"/>
              <a:buChar char="•"/>
            </a:pPr>
            <a:r>
              <a:rPr lang="en-US" sz="2400" b="1" dirty="0">
                <a:solidFill>
                  <a:schemeClr val="accent4">
                    <a:lumMod val="50000"/>
                  </a:schemeClr>
                </a:solidFill>
                <a:latin typeface="Arial" panose="020B0604020202020204" pitchFamily="34" charset="0"/>
                <a:cs typeface="Arial" panose="020B0604020202020204" pitchFamily="34" charset="0"/>
              </a:rPr>
              <a:t>Sorghum production in GA:</a:t>
            </a:r>
          </a:p>
          <a:p>
            <a:pPr lvl="1"/>
            <a:r>
              <a:rPr lang="en-US" sz="2200" dirty="0">
                <a:solidFill>
                  <a:schemeClr val="bg1"/>
                </a:solidFill>
                <a:latin typeface="Arial" panose="020B0604020202020204" pitchFamily="34" charset="0"/>
                <a:cs typeface="Arial" panose="020B0604020202020204" pitchFamily="34" charset="0"/>
              </a:rPr>
              <a:t>GA - 41,000 acres</a:t>
            </a:r>
          </a:p>
          <a:p>
            <a:pPr lvl="1"/>
            <a:r>
              <a:rPr lang="en-US" sz="2200" dirty="0">
                <a:solidFill>
                  <a:schemeClr val="bg1"/>
                </a:solidFill>
                <a:latin typeface="Arial" panose="020B0604020202020204" pitchFamily="34" charset="0"/>
                <a:cs typeface="Arial" panose="020B0604020202020204" pitchFamily="34" charset="0"/>
              </a:rPr>
              <a:t>Farm gate value $16 million </a:t>
            </a:r>
            <a:r>
              <a:rPr lang="en-US" dirty="0">
                <a:solidFill>
                  <a:schemeClr val="bg1"/>
                </a:solidFill>
                <a:latin typeface="Arial" panose="020B0604020202020204" pitchFamily="34" charset="0"/>
                <a:cs typeface="Arial" panose="020B0604020202020204" pitchFamily="34" charset="0"/>
              </a:rPr>
              <a:t>(UGA Farmgate Report 2019) </a:t>
            </a:r>
          </a:p>
          <a:p>
            <a:pPr lvl="1"/>
            <a:endParaRPr lang="en-US" sz="19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solidFill>
                  <a:schemeClr val="accent4">
                    <a:lumMod val="50000"/>
                  </a:schemeClr>
                </a:solidFill>
                <a:latin typeface="Arial" panose="020B0604020202020204" pitchFamily="34" charset="0"/>
                <a:cs typeface="Arial" panose="020B0604020202020204" pitchFamily="34" charset="0"/>
              </a:rPr>
              <a:t>Objective:</a:t>
            </a:r>
          </a:p>
          <a:p>
            <a:pPr lvl="1"/>
            <a:r>
              <a:rPr lang="en-US" sz="2200" dirty="0">
                <a:solidFill>
                  <a:schemeClr val="bg1"/>
                </a:solidFill>
                <a:latin typeface="Arial" panose="020B0604020202020204" pitchFamily="34" charset="0"/>
                <a:cs typeface="Arial" panose="020B0604020202020204" pitchFamily="34" charset="0"/>
              </a:rPr>
              <a:t>Simulating sorghum planting behind watermelon production</a:t>
            </a:r>
          </a:p>
          <a:p>
            <a:pPr lvl="1"/>
            <a:endParaRPr lang="en-US" sz="2200" dirty="0">
              <a:solidFill>
                <a:schemeClr val="bg1"/>
              </a:solidFill>
              <a:latin typeface="Arial" panose="020B0604020202020204" pitchFamily="34" charset="0"/>
              <a:cs typeface="Arial" panose="020B0604020202020204" pitchFamily="34" charset="0"/>
            </a:endParaRPr>
          </a:p>
          <a:p>
            <a:pPr lvl="1"/>
            <a:r>
              <a:rPr lang="en-US" sz="2200" dirty="0">
                <a:solidFill>
                  <a:schemeClr val="bg1"/>
                </a:solidFill>
                <a:latin typeface="Arial" panose="020B0604020202020204" pitchFamily="34" charset="0"/>
                <a:cs typeface="Arial" panose="020B0604020202020204" pitchFamily="34" charset="0"/>
              </a:rPr>
              <a:t>Sorghum tolerance following fomesafen &amp; </a:t>
            </a:r>
            <a:r>
              <a:rPr lang="en-US" sz="2200" dirty="0" err="1">
                <a:solidFill>
                  <a:schemeClr val="bg1"/>
                </a:solidFill>
                <a:latin typeface="Arial" panose="020B0604020202020204" pitchFamily="34" charset="0"/>
                <a:cs typeface="Arial" panose="020B0604020202020204" pitchFamily="34" charset="0"/>
              </a:rPr>
              <a:t>terbacil</a:t>
            </a:r>
            <a:r>
              <a:rPr lang="en-US" sz="2200" dirty="0">
                <a:solidFill>
                  <a:schemeClr val="bg1"/>
                </a:solidFill>
                <a:latin typeface="Arial" panose="020B0604020202020204" pitchFamily="34" charset="0"/>
                <a:cs typeface="Arial" panose="020B0604020202020204" pitchFamily="34" charset="0"/>
              </a:rPr>
              <a:t> applications 100 DAA</a:t>
            </a:r>
          </a:p>
        </p:txBody>
      </p:sp>
    </p:spTree>
    <p:extLst>
      <p:ext uri="{BB962C8B-B14F-4D97-AF65-F5344CB8AC3E}">
        <p14:creationId xmlns:p14="http://schemas.microsoft.com/office/powerpoint/2010/main" val="11353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899-3299-4FFF-A133-AC3481CEC29B}"/>
              </a:ext>
            </a:extLst>
          </p:cNvPr>
          <p:cNvSpPr>
            <a:spLocks noGrp="1"/>
          </p:cNvSpPr>
          <p:nvPr>
            <p:ph type="title"/>
          </p:nvPr>
        </p:nvSpPr>
        <p:spPr>
          <a:xfrm>
            <a:off x="838200" y="117447"/>
            <a:ext cx="10515600" cy="1325563"/>
          </a:xfrm>
        </p:spPr>
        <p:txBody>
          <a:bodyPr/>
          <a:lstStyle/>
          <a:p>
            <a:r>
              <a:rPr lang="en-US" b="1" dirty="0">
                <a:solidFill>
                  <a:srgbClr val="C00000"/>
                </a:solidFill>
              </a:rPr>
              <a:t>Sorghum Response to Fomesafen</a:t>
            </a:r>
          </a:p>
        </p:txBody>
      </p:sp>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275493" y="1234776"/>
            <a:ext cx="5241052" cy="5169054"/>
          </a:xfrm>
        </p:spPr>
        <p:txBody>
          <a:bodyPr>
            <a:normAutofit/>
          </a:bodyPr>
          <a:lstStyle/>
          <a:p>
            <a:pPr marL="0" indent="0" algn="ctr">
              <a:buNone/>
            </a:pPr>
            <a:r>
              <a:rPr lang="en-US" sz="2200" b="1" dirty="0">
                <a:solidFill>
                  <a:schemeClr val="accent4">
                    <a:lumMod val="50000"/>
                  </a:schemeClr>
                </a:solidFill>
                <a:latin typeface="Arial" panose="020B0604020202020204" pitchFamily="34" charset="0"/>
                <a:cs typeface="Arial" panose="020B0604020202020204" pitchFamily="34" charset="0"/>
              </a:rPr>
              <a:t>2019</a:t>
            </a:r>
          </a:p>
          <a:p>
            <a:r>
              <a:rPr lang="en-US" sz="2000" u="sng" dirty="0">
                <a:solidFill>
                  <a:schemeClr val="bg1"/>
                </a:solidFill>
                <a:latin typeface="Arial" panose="020B0604020202020204" pitchFamily="34" charset="0"/>
                <a:cs typeface="Arial" panose="020B0604020202020204" pitchFamily="34" charset="0"/>
              </a:rPr>
              <a:t>PRE applications of Terbacil &amp; Fomesafen:</a:t>
            </a:r>
          </a:p>
          <a:p>
            <a:pPr lvl="1"/>
            <a:endParaRPr lang="en-US" sz="2000" dirty="0">
              <a:solidFill>
                <a:schemeClr val="bg1"/>
              </a:solidFill>
              <a:latin typeface="Arial" panose="020B0604020202020204" pitchFamily="34" charset="0"/>
              <a:cs typeface="Arial" panose="020B0604020202020204" pitchFamily="34" charset="0"/>
            </a:endParaRPr>
          </a:p>
          <a:p>
            <a:pPr lvl="1"/>
            <a:r>
              <a:rPr lang="en-US" sz="2000" dirty="0">
                <a:solidFill>
                  <a:schemeClr val="bg1"/>
                </a:solidFill>
                <a:latin typeface="Arial" panose="020B0604020202020204" pitchFamily="34" charset="0"/>
                <a:cs typeface="Arial" panose="020B0604020202020204" pitchFamily="34" charset="0"/>
              </a:rPr>
              <a:t>Did not reduce </a:t>
            </a:r>
            <a:r>
              <a:rPr lang="en-US" sz="2000" b="1" dirty="0">
                <a:solidFill>
                  <a:schemeClr val="bg1"/>
                </a:solidFill>
                <a:latin typeface="Arial" panose="020B0604020202020204" pitchFamily="34" charset="0"/>
                <a:cs typeface="Arial" panose="020B0604020202020204" pitchFamily="34" charset="0"/>
              </a:rPr>
              <a:t>plant stand</a:t>
            </a:r>
            <a:r>
              <a:rPr lang="en-US" sz="2000" dirty="0">
                <a:solidFill>
                  <a:schemeClr val="bg1"/>
                </a:solidFill>
                <a:latin typeface="Arial" panose="020B0604020202020204" pitchFamily="34" charset="0"/>
                <a:cs typeface="Arial" panose="020B0604020202020204" pitchFamily="34" charset="0"/>
              </a:rPr>
              <a:t>, and </a:t>
            </a:r>
            <a:r>
              <a:rPr lang="en-US" sz="2000" b="1" dirty="0">
                <a:solidFill>
                  <a:schemeClr val="bg1"/>
                </a:solidFill>
                <a:latin typeface="Arial" panose="020B0604020202020204" pitchFamily="34" charset="0"/>
                <a:cs typeface="Arial" panose="020B0604020202020204" pitchFamily="34" charset="0"/>
              </a:rPr>
              <a:t>biomass</a:t>
            </a:r>
            <a:r>
              <a:rPr lang="en-US" sz="2000" dirty="0">
                <a:solidFill>
                  <a:schemeClr val="bg1"/>
                </a:solidFill>
                <a:latin typeface="Arial" panose="020B0604020202020204" pitchFamily="34" charset="0"/>
                <a:cs typeface="Arial" panose="020B0604020202020204" pitchFamily="34" charset="0"/>
              </a:rPr>
              <a:t> (14 DAA)</a:t>
            </a:r>
          </a:p>
          <a:p>
            <a:pPr lvl="1"/>
            <a:r>
              <a:rPr lang="en-US" sz="2000" dirty="0">
                <a:solidFill>
                  <a:schemeClr val="bg1"/>
                </a:solidFill>
                <a:latin typeface="Arial" panose="020B0604020202020204" pitchFamily="34" charset="0"/>
                <a:cs typeface="Arial" panose="020B0604020202020204" pitchFamily="34" charset="0"/>
              </a:rPr>
              <a:t>Did not reduce </a:t>
            </a:r>
            <a:r>
              <a:rPr lang="en-US" sz="2000" b="1" dirty="0">
                <a:solidFill>
                  <a:schemeClr val="bg1"/>
                </a:solidFill>
                <a:latin typeface="Arial" panose="020B0604020202020204" pitchFamily="34" charset="0"/>
                <a:cs typeface="Arial" panose="020B0604020202020204" pitchFamily="34" charset="0"/>
              </a:rPr>
              <a:t>plant stand</a:t>
            </a:r>
            <a:r>
              <a:rPr lang="en-US" sz="2000" dirty="0">
                <a:solidFill>
                  <a:schemeClr val="bg1"/>
                </a:solidFill>
                <a:latin typeface="Arial" panose="020B0604020202020204" pitchFamily="34" charset="0"/>
                <a:cs typeface="Arial" panose="020B0604020202020204" pitchFamily="34" charset="0"/>
              </a:rPr>
              <a:t>, and </a:t>
            </a:r>
            <a:r>
              <a:rPr lang="en-US" sz="2000" b="1" dirty="0">
                <a:solidFill>
                  <a:schemeClr val="bg1"/>
                </a:solidFill>
                <a:latin typeface="Arial" panose="020B0604020202020204" pitchFamily="34" charset="0"/>
                <a:cs typeface="Arial" panose="020B0604020202020204" pitchFamily="34" charset="0"/>
              </a:rPr>
              <a:t>height </a:t>
            </a:r>
            <a:r>
              <a:rPr lang="en-US" sz="2000" dirty="0">
                <a:solidFill>
                  <a:schemeClr val="bg1"/>
                </a:solidFill>
                <a:latin typeface="Arial" panose="020B0604020202020204" pitchFamily="34" charset="0"/>
                <a:cs typeface="Arial" panose="020B0604020202020204" pitchFamily="34" charset="0"/>
              </a:rPr>
              <a:t>(21 DAA)</a:t>
            </a:r>
          </a:p>
          <a:p>
            <a:pPr lvl="1"/>
            <a:endParaRPr lang="en-US" sz="2000" u="sng" dirty="0">
              <a:solidFill>
                <a:schemeClr val="bg1"/>
              </a:solidFill>
              <a:latin typeface="Arial" panose="020B0604020202020204" pitchFamily="34" charset="0"/>
              <a:cs typeface="Arial" panose="020B0604020202020204" pitchFamily="34" charset="0"/>
            </a:endParaRPr>
          </a:p>
          <a:p>
            <a:pPr lvl="1"/>
            <a:r>
              <a:rPr lang="en-US" sz="2000" u="sng" dirty="0">
                <a:solidFill>
                  <a:schemeClr val="bg1"/>
                </a:solidFill>
                <a:latin typeface="Arial" panose="020B0604020202020204" pitchFamily="34" charset="0"/>
                <a:cs typeface="Arial" panose="020B0604020202020204" pitchFamily="34" charset="0"/>
              </a:rPr>
              <a:t>Yield:</a:t>
            </a:r>
          </a:p>
          <a:p>
            <a:pPr lvl="2"/>
            <a:r>
              <a:rPr lang="en-US" b="1" dirty="0">
                <a:solidFill>
                  <a:schemeClr val="bg1"/>
                </a:solidFill>
                <a:latin typeface="Arial" panose="020B0604020202020204" pitchFamily="34" charset="0"/>
                <a:cs typeface="Arial" panose="020B0604020202020204" pitchFamily="34" charset="0"/>
              </a:rPr>
              <a:t>Range: </a:t>
            </a:r>
            <a:r>
              <a:rPr lang="en-US" dirty="0">
                <a:solidFill>
                  <a:schemeClr val="bg1"/>
                </a:solidFill>
                <a:latin typeface="Arial" panose="020B0604020202020204" pitchFamily="34" charset="0"/>
                <a:cs typeface="Arial" panose="020B0604020202020204" pitchFamily="34" charset="0"/>
              </a:rPr>
              <a:t>58 – 77 </a:t>
            </a:r>
            <a:r>
              <a:rPr lang="en-US" dirty="0" err="1">
                <a:solidFill>
                  <a:schemeClr val="bg1"/>
                </a:solidFill>
                <a:latin typeface="Arial" panose="020B0604020202020204" pitchFamily="34" charset="0"/>
                <a:cs typeface="Arial" panose="020B0604020202020204" pitchFamily="34" charset="0"/>
              </a:rPr>
              <a:t>bu</a:t>
            </a:r>
            <a:r>
              <a:rPr lang="en-US" dirty="0">
                <a:solidFill>
                  <a:schemeClr val="bg1"/>
                </a:solidFill>
                <a:latin typeface="Arial" panose="020B0604020202020204" pitchFamily="34" charset="0"/>
                <a:cs typeface="Arial" panose="020B0604020202020204" pitchFamily="34" charset="0"/>
              </a:rPr>
              <a:t> ac</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or</a:t>
            </a:r>
            <a:r>
              <a:rPr lang="en-US" dirty="0">
                <a:solidFill>
                  <a:schemeClr val="bg1"/>
                </a:solidFill>
                <a:latin typeface="Arial" panose="020B0604020202020204" pitchFamily="34" charset="0"/>
                <a:cs typeface="Arial" panose="020B0604020202020204" pitchFamily="34" charset="0"/>
              </a:rPr>
              <a:t> 3,657 – 4,781 </a:t>
            </a:r>
            <a:r>
              <a:rPr lang="en-US" dirty="0" err="1">
                <a:solidFill>
                  <a:schemeClr val="bg1"/>
                </a:solidFill>
                <a:latin typeface="Arial" panose="020B0604020202020204" pitchFamily="34" charset="0"/>
                <a:cs typeface="Arial" panose="020B0604020202020204" pitchFamily="34" charset="0"/>
              </a:rPr>
              <a:t>lbs</a:t>
            </a:r>
            <a:r>
              <a:rPr lang="en-US" dirty="0">
                <a:solidFill>
                  <a:schemeClr val="bg1"/>
                </a:solidFill>
                <a:latin typeface="Arial" panose="020B0604020202020204" pitchFamily="34" charset="0"/>
                <a:cs typeface="Arial" panose="020B0604020202020204" pitchFamily="34" charset="0"/>
              </a:rPr>
              <a:t> ac</a:t>
            </a:r>
            <a:r>
              <a:rPr lang="en-US" baseline="30000" dirty="0">
                <a:solidFill>
                  <a:schemeClr val="bg1"/>
                </a:solidFill>
                <a:latin typeface="Arial" panose="020B0604020202020204" pitchFamily="34" charset="0"/>
                <a:cs typeface="Arial" panose="020B0604020202020204" pitchFamily="34" charset="0"/>
              </a:rPr>
              <a:t>-1</a:t>
            </a:r>
            <a:endParaRPr lang="en-US" dirty="0">
              <a:solidFill>
                <a:schemeClr val="bg1"/>
              </a:solidFill>
              <a:latin typeface="Arial" panose="020B0604020202020204" pitchFamily="34" charset="0"/>
              <a:cs typeface="Arial" panose="020B0604020202020204" pitchFamily="34" charset="0"/>
            </a:endParaRPr>
          </a:p>
          <a:p>
            <a:pPr lvl="2"/>
            <a:r>
              <a:rPr lang="en-US" dirty="0" err="1">
                <a:solidFill>
                  <a:schemeClr val="bg1"/>
                </a:solidFill>
                <a:latin typeface="Arial" panose="020B0604020202020204" pitchFamily="34" charset="0"/>
                <a:cs typeface="Arial" panose="020B0604020202020204" pitchFamily="34" charset="0"/>
              </a:rPr>
              <a:t>Trt</a:t>
            </a:r>
            <a:r>
              <a:rPr lang="en-US" dirty="0">
                <a:solidFill>
                  <a:schemeClr val="bg1"/>
                </a:solidFill>
                <a:latin typeface="Arial" panose="020B0604020202020204" pitchFamily="34" charset="0"/>
                <a:cs typeface="Arial" panose="020B0604020202020204" pitchFamily="34" charset="0"/>
              </a:rPr>
              <a:t> differences (</a:t>
            </a:r>
            <a:r>
              <a:rPr lang="en-US" i="1" dirty="0">
                <a:solidFill>
                  <a:schemeClr val="bg1"/>
                </a:solidFill>
                <a:latin typeface="Arial" panose="020B0604020202020204" pitchFamily="34" charset="0"/>
                <a:cs typeface="Arial" panose="020B0604020202020204" pitchFamily="34" charset="0"/>
              </a:rPr>
              <a:t>P</a:t>
            </a:r>
            <a:r>
              <a:rPr lang="en-US" dirty="0">
                <a:solidFill>
                  <a:schemeClr val="bg1"/>
                </a:solidFill>
                <a:latin typeface="Arial" panose="020B0604020202020204" pitchFamily="34" charset="0"/>
                <a:cs typeface="Arial" panose="020B0604020202020204" pitchFamily="34" charset="0"/>
              </a:rPr>
              <a:t> = 0.03) but none from NTC</a:t>
            </a:r>
          </a:p>
          <a:p>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3147CD51-C4AC-4F04-8876-8CAF5C1299EE}"/>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Sorghum: Preliminary Results</a:t>
            </a:r>
          </a:p>
        </p:txBody>
      </p:sp>
      <p:cxnSp>
        <p:nvCxnSpPr>
          <p:cNvPr id="8" name="Straight Connector 7">
            <a:extLst>
              <a:ext uri="{FF2B5EF4-FFF2-40B4-BE49-F238E27FC236}">
                <a16:creationId xmlns:a16="http://schemas.microsoft.com/office/drawing/2014/main" id="{53926A04-6D1C-45FB-88EC-300F1D5FC500}"/>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6993493-B603-48E8-A503-8C5C45310D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sp>
        <p:nvSpPr>
          <p:cNvPr id="4" name="TextBox 3">
            <a:extLst>
              <a:ext uri="{FF2B5EF4-FFF2-40B4-BE49-F238E27FC236}">
                <a16:creationId xmlns:a16="http://schemas.microsoft.com/office/drawing/2014/main" id="{9AE533D6-8AC2-4748-BBB9-F495C4CCE83F}"/>
              </a:ext>
            </a:extLst>
          </p:cNvPr>
          <p:cNvSpPr txBox="1"/>
          <p:nvPr/>
        </p:nvSpPr>
        <p:spPr>
          <a:xfrm>
            <a:off x="6555449" y="1234776"/>
            <a:ext cx="5361058" cy="4708981"/>
          </a:xfrm>
          <a:prstGeom prst="rect">
            <a:avLst/>
          </a:prstGeom>
          <a:noFill/>
        </p:spPr>
        <p:txBody>
          <a:bodyPr wrap="square" rtlCol="0">
            <a:spAutoFit/>
          </a:bodyPr>
          <a:lstStyle/>
          <a:p>
            <a:pPr algn="ctr"/>
            <a:r>
              <a:rPr lang="en-US" sz="2200" b="1" dirty="0">
                <a:solidFill>
                  <a:schemeClr val="accent4">
                    <a:lumMod val="50000"/>
                  </a:schemeClr>
                </a:solidFill>
                <a:latin typeface="Arial" panose="020B0604020202020204" pitchFamily="34" charset="0"/>
                <a:cs typeface="Arial" panose="020B0604020202020204" pitchFamily="34" charset="0"/>
              </a:rPr>
              <a:t>2020 – 2022 </a:t>
            </a: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rPr>
              <a:t>PRE applications of Terbacil &amp; Fomesafen:</a:t>
            </a:r>
          </a:p>
          <a:p>
            <a:pPr marL="800100" lvl="1" indent="-342900">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Did not reduce </a:t>
            </a:r>
            <a:r>
              <a:rPr lang="en-US" sz="2000" b="1" dirty="0">
                <a:solidFill>
                  <a:schemeClr val="bg1"/>
                </a:solidFill>
                <a:latin typeface="Arial" panose="020B0604020202020204" pitchFamily="34" charset="0"/>
                <a:cs typeface="Arial" panose="020B0604020202020204" pitchFamily="34" charset="0"/>
              </a:rPr>
              <a:t>plant stand</a:t>
            </a:r>
            <a:r>
              <a:rPr lang="en-US" sz="2000" dirty="0">
                <a:solidFill>
                  <a:schemeClr val="bg1"/>
                </a:solidFill>
                <a:latin typeface="Arial" panose="020B0604020202020204" pitchFamily="34" charset="0"/>
                <a:cs typeface="Arial" panose="020B0604020202020204" pitchFamily="34" charset="0"/>
              </a:rPr>
              <a:t>, and </a:t>
            </a:r>
            <a:r>
              <a:rPr lang="en-US" sz="2000" b="1" dirty="0">
                <a:solidFill>
                  <a:schemeClr val="bg1"/>
                </a:solidFill>
                <a:latin typeface="Arial" panose="020B0604020202020204" pitchFamily="34" charset="0"/>
                <a:cs typeface="Arial" panose="020B0604020202020204" pitchFamily="34" charset="0"/>
              </a:rPr>
              <a:t>biomass</a:t>
            </a:r>
            <a:r>
              <a:rPr lang="en-US" sz="2000" dirty="0">
                <a:solidFill>
                  <a:schemeClr val="bg1"/>
                </a:solidFill>
                <a:latin typeface="Arial" panose="020B0604020202020204" pitchFamily="34" charset="0"/>
                <a:cs typeface="Arial" panose="020B0604020202020204" pitchFamily="34" charset="0"/>
              </a:rPr>
              <a:t> (14 DAA)</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Did not reduce </a:t>
            </a:r>
            <a:r>
              <a:rPr lang="en-US" sz="2000" b="1" dirty="0">
                <a:solidFill>
                  <a:schemeClr val="bg1"/>
                </a:solidFill>
                <a:latin typeface="Arial" panose="020B0604020202020204" pitchFamily="34" charset="0"/>
                <a:cs typeface="Arial" panose="020B0604020202020204" pitchFamily="34" charset="0"/>
              </a:rPr>
              <a:t>plant stand</a:t>
            </a:r>
            <a:r>
              <a:rPr lang="en-US" sz="2000" dirty="0">
                <a:solidFill>
                  <a:schemeClr val="bg1"/>
                </a:solidFill>
                <a:latin typeface="Arial" panose="020B0604020202020204" pitchFamily="34" charset="0"/>
                <a:cs typeface="Arial" panose="020B0604020202020204" pitchFamily="34" charset="0"/>
              </a:rPr>
              <a:t>, and </a:t>
            </a:r>
            <a:r>
              <a:rPr lang="en-US" sz="2000" b="1" dirty="0">
                <a:solidFill>
                  <a:schemeClr val="bg1"/>
                </a:solidFill>
                <a:latin typeface="Arial" panose="020B0604020202020204" pitchFamily="34" charset="0"/>
                <a:cs typeface="Arial" panose="020B0604020202020204" pitchFamily="34" charset="0"/>
              </a:rPr>
              <a:t>height</a:t>
            </a:r>
            <a:r>
              <a:rPr lang="en-US" sz="2000" dirty="0">
                <a:solidFill>
                  <a:schemeClr val="bg1"/>
                </a:solidFill>
                <a:latin typeface="Arial" panose="020B0604020202020204" pitchFamily="34" charset="0"/>
                <a:cs typeface="Arial" panose="020B0604020202020204" pitchFamily="34" charset="0"/>
              </a:rPr>
              <a:t> (21 DAA)</a:t>
            </a:r>
          </a:p>
          <a:p>
            <a:pPr marL="800100" lvl="1"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Necrosis was observed 139 DAA – transient by Sep.</a:t>
            </a:r>
          </a:p>
          <a:p>
            <a:pPr marL="800100" lvl="1" indent="-342900">
              <a:buFont typeface="Arial" panose="020B0604020202020204" pitchFamily="34" charset="0"/>
              <a:buChar char="•"/>
            </a:pPr>
            <a:endParaRPr lang="en-US" sz="2000" u="sng"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rPr>
              <a:t>Yield:</a:t>
            </a:r>
          </a:p>
          <a:p>
            <a:pPr marL="1200150" lvl="2"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Range: </a:t>
            </a:r>
            <a:r>
              <a:rPr lang="en-US" sz="2000" dirty="0">
                <a:solidFill>
                  <a:schemeClr val="bg1"/>
                </a:solidFill>
                <a:latin typeface="Arial" panose="020B0604020202020204" pitchFamily="34" charset="0"/>
                <a:cs typeface="Arial" panose="020B0604020202020204" pitchFamily="34" charset="0"/>
              </a:rPr>
              <a:t>41 – 53 </a:t>
            </a:r>
            <a:r>
              <a:rPr lang="en-US" sz="2000" dirty="0" err="1">
                <a:solidFill>
                  <a:schemeClr val="bg1"/>
                </a:solidFill>
                <a:latin typeface="Arial" panose="020B0604020202020204" pitchFamily="34" charset="0"/>
                <a:cs typeface="Arial" panose="020B0604020202020204" pitchFamily="34" charset="0"/>
              </a:rPr>
              <a:t>bu</a:t>
            </a:r>
            <a:r>
              <a:rPr lang="en-US" sz="2000" dirty="0">
                <a:solidFill>
                  <a:schemeClr val="bg1"/>
                </a:solidFill>
                <a:latin typeface="Arial" panose="020B0604020202020204" pitchFamily="34" charset="0"/>
                <a:cs typeface="Arial" panose="020B0604020202020204" pitchFamily="34" charset="0"/>
              </a:rPr>
              <a:t> ac</a:t>
            </a:r>
            <a:r>
              <a:rPr lang="en-US" sz="2000" baseline="30000" dirty="0">
                <a:solidFill>
                  <a:schemeClr val="bg1"/>
                </a:solidFill>
                <a:latin typeface="Arial" panose="020B0604020202020204" pitchFamily="34" charset="0"/>
                <a:cs typeface="Arial" panose="020B0604020202020204" pitchFamily="34" charset="0"/>
              </a:rPr>
              <a:t>-1</a:t>
            </a:r>
            <a:r>
              <a:rPr lang="en-US" sz="2000" dirty="0">
                <a:solidFill>
                  <a:schemeClr val="bg1"/>
                </a:solidFill>
                <a:latin typeface="Arial" panose="020B0604020202020204" pitchFamily="34" charset="0"/>
                <a:cs typeface="Arial" panose="020B0604020202020204" pitchFamily="34" charset="0"/>
              </a:rPr>
              <a:t> </a:t>
            </a:r>
            <a:r>
              <a:rPr lang="en-US" sz="2000" b="1" dirty="0">
                <a:solidFill>
                  <a:schemeClr val="bg1"/>
                </a:solidFill>
                <a:latin typeface="Arial" panose="020B0604020202020204" pitchFamily="34" charset="0"/>
                <a:cs typeface="Arial" panose="020B0604020202020204" pitchFamily="34" charset="0"/>
              </a:rPr>
              <a:t>or</a:t>
            </a:r>
            <a:r>
              <a:rPr lang="en-US" sz="2000" dirty="0">
                <a:solidFill>
                  <a:schemeClr val="bg1"/>
                </a:solidFill>
                <a:latin typeface="Arial" panose="020B0604020202020204" pitchFamily="34" charset="0"/>
                <a:cs typeface="Arial" panose="020B0604020202020204" pitchFamily="34" charset="0"/>
              </a:rPr>
              <a:t> 2,519 – 3,254 </a:t>
            </a:r>
            <a:r>
              <a:rPr lang="en-US" sz="2000" dirty="0" err="1">
                <a:solidFill>
                  <a:schemeClr val="bg1"/>
                </a:solidFill>
                <a:latin typeface="Arial" panose="020B0604020202020204" pitchFamily="34" charset="0"/>
                <a:cs typeface="Arial" panose="020B0604020202020204" pitchFamily="34" charset="0"/>
              </a:rPr>
              <a:t>lbs</a:t>
            </a:r>
            <a:r>
              <a:rPr lang="en-US" sz="2000" dirty="0">
                <a:solidFill>
                  <a:schemeClr val="bg1"/>
                </a:solidFill>
                <a:latin typeface="Arial" panose="020B0604020202020204" pitchFamily="34" charset="0"/>
                <a:cs typeface="Arial" panose="020B0604020202020204" pitchFamily="34" charset="0"/>
              </a:rPr>
              <a:t> ac</a:t>
            </a:r>
            <a:r>
              <a:rPr lang="en-US" sz="2000" baseline="30000" dirty="0">
                <a:solidFill>
                  <a:schemeClr val="bg1"/>
                </a:solidFill>
                <a:latin typeface="Arial" panose="020B0604020202020204" pitchFamily="34" charset="0"/>
                <a:cs typeface="Arial" panose="020B0604020202020204" pitchFamily="34" charset="0"/>
              </a:rPr>
              <a:t>-1</a:t>
            </a:r>
            <a:endParaRPr lang="en-US" sz="2000" dirty="0">
              <a:solidFill>
                <a:schemeClr val="bg1"/>
              </a:solidFill>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No </a:t>
            </a:r>
            <a:r>
              <a:rPr lang="en-US" sz="2000" dirty="0" err="1">
                <a:solidFill>
                  <a:schemeClr val="bg1"/>
                </a:solidFill>
                <a:latin typeface="Arial" panose="020B0604020202020204" pitchFamily="34" charset="0"/>
                <a:cs typeface="Arial" panose="020B0604020202020204" pitchFamily="34" charset="0"/>
              </a:rPr>
              <a:t>Trt</a:t>
            </a:r>
            <a:r>
              <a:rPr lang="en-US" sz="2000" dirty="0">
                <a:solidFill>
                  <a:schemeClr val="bg1"/>
                </a:solidFill>
                <a:latin typeface="Arial" panose="020B0604020202020204" pitchFamily="34" charset="0"/>
                <a:cs typeface="Arial" panose="020B0604020202020204" pitchFamily="34" charset="0"/>
              </a:rPr>
              <a:t> differences (</a:t>
            </a:r>
            <a:r>
              <a:rPr lang="en-US" sz="2000" i="1" dirty="0">
                <a:solidFill>
                  <a:schemeClr val="bg1"/>
                </a:solidFill>
                <a:latin typeface="Arial" panose="020B0604020202020204" pitchFamily="34" charset="0"/>
                <a:cs typeface="Arial" panose="020B0604020202020204" pitchFamily="34" charset="0"/>
              </a:rPr>
              <a:t>P</a:t>
            </a:r>
            <a:r>
              <a:rPr lang="en-US" sz="2000" dirty="0">
                <a:solidFill>
                  <a:schemeClr val="bg1"/>
                </a:solidFill>
                <a:latin typeface="Arial" panose="020B0604020202020204" pitchFamily="34" charset="0"/>
                <a:cs typeface="Arial" panose="020B0604020202020204" pitchFamily="34" charset="0"/>
              </a:rPr>
              <a:t> &gt; 0.1)</a:t>
            </a:r>
          </a:p>
          <a:p>
            <a:endParaRPr lang="en-US" dirty="0"/>
          </a:p>
        </p:txBody>
      </p:sp>
    </p:spTree>
    <p:extLst>
      <p:ext uri="{BB962C8B-B14F-4D97-AF65-F5344CB8AC3E}">
        <p14:creationId xmlns:p14="http://schemas.microsoft.com/office/powerpoint/2010/main" val="2024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50"/>
                                        <p:tgtEl>
                                          <p:spTgt spid="3">
                                            <p:txEl>
                                              <p:pRg st="3" end="3"/>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50"/>
                                        <p:tgtEl>
                                          <p:spTgt spid="3">
                                            <p:txEl>
                                              <p:pRg st="4" end="4"/>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50"/>
                                        <p:tgtEl>
                                          <p:spTgt spid="3">
                                            <p:txEl>
                                              <p:pRg st="6" end="6"/>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50"/>
                                        <p:tgtEl>
                                          <p:spTgt spid="3">
                                            <p:txEl>
                                              <p:pRg st="7" end="7"/>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5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250"/>
                                        <p:tgtEl>
                                          <p:spTgt spid="4">
                                            <p:txEl>
                                              <p:pRg st="0" end="0"/>
                                            </p:txEl>
                                          </p:spTgt>
                                        </p:tgtEl>
                                      </p:cBhvr>
                                    </p:animEffect>
                                  </p:childTnLst>
                                </p:cTn>
                              </p:par>
                            </p:childTnLst>
                          </p:cTn>
                        </p:par>
                        <p:par>
                          <p:cTn id="37" fill="hold">
                            <p:stCondLst>
                              <p:cond delay="250"/>
                            </p:stCondLst>
                            <p:childTnLst>
                              <p:par>
                                <p:cTn id="38" presetID="10" presetClass="entr" presetSubtype="0" fill="hold"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250"/>
                                        <p:tgtEl>
                                          <p:spTgt spid="4">
                                            <p:txEl>
                                              <p:pRg st="1" end="1"/>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250"/>
                                        <p:tgtEl>
                                          <p:spTgt spid="4">
                                            <p:txEl>
                                              <p:pRg st="3" end="3"/>
                                            </p:txEl>
                                          </p:spTgt>
                                        </p:tgtEl>
                                      </p:cBhvr>
                                    </p:animEffect>
                                  </p:childTnLst>
                                </p:cTn>
                              </p:par>
                            </p:childTnLst>
                          </p:cTn>
                        </p:par>
                        <p:par>
                          <p:cTn id="45" fill="hold">
                            <p:stCondLst>
                              <p:cond delay="750"/>
                            </p:stCondLst>
                            <p:childTnLst>
                              <p:par>
                                <p:cTn id="46" presetID="10" presetClass="entr" presetSubtype="0" fill="hold" nodeType="after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250"/>
                                        <p:tgtEl>
                                          <p:spTgt spid="4">
                                            <p:txEl>
                                              <p:pRg st="4" end="4"/>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250"/>
                                        <p:tgtEl>
                                          <p:spTgt spid="4">
                                            <p:txEl>
                                              <p:pRg st="5" end="5"/>
                                            </p:txEl>
                                          </p:spTgt>
                                        </p:tgtEl>
                                      </p:cBhvr>
                                    </p:animEffect>
                                  </p:childTnLst>
                                </p:cTn>
                              </p:par>
                            </p:childTnLst>
                          </p:cTn>
                        </p:par>
                        <p:par>
                          <p:cTn id="53" fill="hold">
                            <p:stCondLst>
                              <p:cond delay="1250"/>
                            </p:stCondLst>
                            <p:childTnLst>
                              <p:par>
                                <p:cTn id="54" presetID="10" presetClass="entr" presetSubtype="0" fill="hold" nodeType="after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250"/>
                                        <p:tgtEl>
                                          <p:spTgt spid="4">
                                            <p:txEl>
                                              <p:pRg st="7" end="7"/>
                                            </p:txEl>
                                          </p:spTgt>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250"/>
                                        <p:tgtEl>
                                          <p:spTgt spid="4">
                                            <p:txEl>
                                              <p:pRg st="8" end="8"/>
                                            </p:txEl>
                                          </p:spTgt>
                                        </p:tgtEl>
                                      </p:cBhvr>
                                    </p:animEffect>
                                  </p:childTnLst>
                                </p:cTn>
                              </p:par>
                            </p:childTnLst>
                          </p:cTn>
                        </p:par>
                        <p:par>
                          <p:cTn id="61" fill="hold">
                            <p:stCondLst>
                              <p:cond delay="1750"/>
                            </p:stCondLst>
                            <p:childTnLst>
                              <p:par>
                                <p:cTn id="62" presetID="10" presetClass="entr" presetSubtype="0" fill="hold" nodeType="after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fade">
                                      <p:cBhvr>
                                        <p:cTn id="64" dur="2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C899-3299-4FFF-A133-AC3481CEC29B}"/>
              </a:ext>
            </a:extLst>
          </p:cNvPr>
          <p:cNvSpPr>
            <a:spLocks noGrp="1"/>
          </p:cNvSpPr>
          <p:nvPr>
            <p:ph type="title"/>
          </p:nvPr>
        </p:nvSpPr>
        <p:spPr>
          <a:xfrm>
            <a:off x="838200" y="117447"/>
            <a:ext cx="10515600" cy="1325563"/>
          </a:xfrm>
        </p:spPr>
        <p:txBody>
          <a:bodyPr/>
          <a:lstStyle/>
          <a:p>
            <a:r>
              <a:rPr lang="en-US" b="1" dirty="0">
                <a:solidFill>
                  <a:srgbClr val="C00000"/>
                </a:solidFill>
              </a:rPr>
              <a:t>TITLE</a:t>
            </a:r>
          </a:p>
        </p:txBody>
      </p:sp>
      <p:sp>
        <p:nvSpPr>
          <p:cNvPr id="3" name="Content Placeholder 2">
            <a:extLst>
              <a:ext uri="{FF2B5EF4-FFF2-40B4-BE49-F238E27FC236}">
                <a16:creationId xmlns:a16="http://schemas.microsoft.com/office/drawing/2014/main" id="{67CDF66E-5A65-4A62-86A1-C5625917D9F8}"/>
              </a:ext>
            </a:extLst>
          </p:cNvPr>
          <p:cNvSpPr>
            <a:spLocks noGrp="1"/>
          </p:cNvSpPr>
          <p:nvPr>
            <p:ph idx="1"/>
          </p:nvPr>
        </p:nvSpPr>
        <p:spPr>
          <a:xfrm>
            <a:off x="838200" y="1394479"/>
            <a:ext cx="5698420" cy="5377689"/>
          </a:xfrm>
        </p:spPr>
        <p:txBody>
          <a:bodyPr>
            <a:noAutofit/>
          </a:bodyPr>
          <a:lstStyle/>
          <a:p>
            <a:r>
              <a:rPr lang="en-US" sz="2000" b="1" dirty="0">
                <a:solidFill>
                  <a:schemeClr val="accent4">
                    <a:lumMod val="50000"/>
                  </a:schemeClr>
                </a:solidFill>
                <a:latin typeface="Arial" panose="020B0604020202020204" pitchFamily="34" charset="0"/>
                <a:cs typeface="Arial" panose="020B0604020202020204" pitchFamily="34" charset="0"/>
              </a:rPr>
              <a:t>Increased frequency </a:t>
            </a:r>
          </a:p>
          <a:p>
            <a:pPr lvl="1"/>
            <a:r>
              <a:rPr lang="en-US" sz="2000" dirty="0">
                <a:solidFill>
                  <a:schemeClr val="bg1"/>
                </a:solidFill>
                <a:latin typeface="Arial" panose="020B0604020202020204" pitchFamily="34" charset="0"/>
                <a:cs typeface="Arial" panose="020B0604020202020204" pitchFamily="34" charset="0"/>
              </a:rPr>
              <a:t>Disturbed gravelly and sandy field edges</a:t>
            </a:r>
          </a:p>
          <a:p>
            <a:r>
              <a:rPr lang="en-US" sz="2000" b="1" dirty="0">
                <a:solidFill>
                  <a:schemeClr val="accent4">
                    <a:lumMod val="50000"/>
                  </a:schemeClr>
                </a:solidFill>
                <a:latin typeface="Arial" panose="020B0604020202020204" pitchFamily="34" charset="0"/>
                <a:cs typeface="Arial" panose="020B0604020202020204" pitchFamily="34" charset="0"/>
              </a:rPr>
              <a:t>Occurrence:</a:t>
            </a:r>
          </a:p>
          <a:p>
            <a:pPr lvl="1"/>
            <a:r>
              <a:rPr lang="en-US" sz="2000" dirty="0">
                <a:solidFill>
                  <a:schemeClr val="bg1"/>
                </a:solidFill>
                <a:latin typeface="Arial" panose="020B0604020202020204" pitchFamily="34" charset="0"/>
                <a:cs typeface="Arial" panose="020B0604020202020204" pitchFamily="34" charset="0"/>
              </a:rPr>
              <a:t>Southwest</a:t>
            </a:r>
          </a:p>
          <a:p>
            <a:pPr lvl="1"/>
            <a:r>
              <a:rPr lang="en-US" sz="2000" dirty="0">
                <a:solidFill>
                  <a:schemeClr val="bg1"/>
                </a:solidFill>
                <a:latin typeface="Arial" panose="020B0604020202020204" pitchFamily="34" charset="0"/>
                <a:cs typeface="Arial" panose="020B0604020202020204" pitchFamily="34" charset="0"/>
              </a:rPr>
              <a:t>Southeast (Railroad)</a:t>
            </a:r>
          </a:p>
          <a:p>
            <a:r>
              <a:rPr lang="en-US" sz="2000" b="1" dirty="0">
                <a:solidFill>
                  <a:schemeClr val="accent4">
                    <a:lumMod val="50000"/>
                  </a:schemeClr>
                </a:solidFill>
                <a:latin typeface="Arial" panose="020B0604020202020204" pitchFamily="34" charset="0"/>
                <a:cs typeface="Arial" panose="020B0604020202020204" pitchFamily="34" charset="0"/>
              </a:rPr>
              <a:t>Summer annual / weak-perennial</a:t>
            </a:r>
          </a:p>
          <a:p>
            <a:pPr lvl="1"/>
            <a:r>
              <a:rPr lang="en-US" sz="2000" dirty="0">
                <a:solidFill>
                  <a:schemeClr val="bg1"/>
                </a:solidFill>
                <a:latin typeface="Arial" panose="020B0604020202020204" pitchFamily="34" charset="0"/>
                <a:cs typeface="Arial" panose="020B0604020202020204" pitchFamily="34" charset="0"/>
              </a:rPr>
              <a:t>212,000 – 292,000 seeds plant</a:t>
            </a:r>
            <a:r>
              <a:rPr lang="en-US" sz="2000" baseline="30000" dirty="0">
                <a:solidFill>
                  <a:schemeClr val="bg1"/>
                </a:solidFill>
                <a:latin typeface="Arial" panose="020B0604020202020204" pitchFamily="34" charset="0"/>
                <a:cs typeface="Arial" panose="020B0604020202020204" pitchFamily="34" charset="0"/>
              </a:rPr>
              <a:t>-1</a:t>
            </a:r>
          </a:p>
          <a:p>
            <a:pPr lvl="1"/>
            <a:r>
              <a:rPr lang="en-US" sz="2000" dirty="0">
                <a:solidFill>
                  <a:schemeClr val="bg1"/>
                </a:solidFill>
                <a:latin typeface="Arial" panose="020B0604020202020204" pitchFamily="34" charset="0"/>
                <a:cs typeface="Arial" panose="020B0604020202020204" pitchFamily="34" charset="0"/>
              </a:rPr>
              <a:t>Germination ~ 10 days</a:t>
            </a:r>
          </a:p>
          <a:p>
            <a:pPr lvl="1"/>
            <a:r>
              <a:rPr lang="en-US" sz="2000" dirty="0">
                <a:solidFill>
                  <a:schemeClr val="bg1"/>
                </a:solidFill>
                <a:latin typeface="Arial" panose="020B0604020202020204" pitchFamily="34" charset="0"/>
                <a:cs typeface="Arial" panose="020B0604020202020204" pitchFamily="34" charset="0"/>
              </a:rPr>
              <a:t>6 – 8 weeks – flowering / mature capsules</a:t>
            </a:r>
          </a:p>
          <a:p>
            <a:pPr lvl="1"/>
            <a:r>
              <a:rPr lang="en-US" sz="2000" dirty="0">
                <a:solidFill>
                  <a:schemeClr val="bg1"/>
                </a:solidFill>
                <a:latin typeface="Arial" panose="020B0604020202020204" pitchFamily="34" charset="0"/>
                <a:cs typeface="Arial" panose="020B0604020202020204" pitchFamily="34" charset="0"/>
              </a:rPr>
              <a:t>Non-dormant seed</a:t>
            </a:r>
          </a:p>
          <a:p>
            <a:r>
              <a:rPr lang="en-US" sz="2000" b="1" dirty="0">
                <a:solidFill>
                  <a:schemeClr val="accent4">
                    <a:lumMod val="50000"/>
                  </a:schemeClr>
                </a:solidFill>
                <a:latin typeface="Arial" panose="020B0604020202020204" pitchFamily="34" charset="0"/>
                <a:cs typeface="Arial" panose="020B0604020202020204" pitchFamily="34" charset="0"/>
              </a:rPr>
              <a:t>Management difficulties:</a:t>
            </a:r>
          </a:p>
          <a:p>
            <a:pPr lvl="1"/>
            <a:r>
              <a:rPr lang="en-US" sz="2000" dirty="0">
                <a:solidFill>
                  <a:schemeClr val="bg1"/>
                </a:solidFill>
                <a:latin typeface="Arial" panose="020B0604020202020204" pitchFamily="34" charset="0"/>
                <a:cs typeface="Arial" panose="020B0604020202020204" pitchFamily="34" charset="0"/>
              </a:rPr>
              <a:t>Succulent vegetative structures</a:t>
            </a:r>
          </a:p>
          <a:p>
            <a:pPr lvl="1"/>
            <a:r>
              <a:rPr lang="en-US" sz="2000" dirty="0">
                <a:solidFill>
                  <a:schemeClr val="bg1"/>
                </a:solidFill>
                <a:latin typeface="Arial" panose="020B0604020202020204" pitchFamily="34" charset="0"/>
                <a:cs typeface="Arial" panose="020B0604020202020204" pitchFamily="34" charset="0"/>
              </a:rPr>
              <a:t>Densely populated hairs</a:t>
            </a:r>
          </a:p>
          <a:p>
            <a:pPr lvl="1"/>
            <a:r>
              <a:rPr lang="en-US" sz="2000" dirty="0">
                <a:solidFill>
                  <a:schemeClr val="bg1"/>
                </a:solidFill>
                <a:latin typeface="Arial" panose="020B0604020202020204" pitchFamily="34" charset="0"/>
                <a:cs typeface="Arial" panose="020B0604020202020204" pitchFamily="34" charset="0"/>
              </a:rPr>
              <a:t>Continuous seed production</a:t>
            </a:r>
            <a:endParaRPr lang="en-US" sz="2200" dirty="0">
              <a:solidFill>
                <a:schemeClr val="bg1"/>
              </a:solidFill>
              <a:latin typeface="Arial" panose="020B0604020202020204" pitchFamily="34" charset="0"/>
              <a:cs typeface="Arial" panose="020B0604020202020204" pitchFamily="34" charset="0"/>
            </a:endParaRPr>
          </a:p>
          <a:p>
            <a:endParaRPr lang="en-US" sz="22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C64AD9E5-BB1D-4947-864C-98AEC27BE7EA}"/>
              </a:ext>
            </a:extLst>
          </p:cNvPr>
          <p:cNvSpPr txBox="1">
            <a:spLocks/>
          </p:cNvSpPr>
          <p:nvPr/>
        </p:nvSpPr>
        <p:spPr>
          <a:xfrm>
            <a:off x="0" y="0"/>
            <a:ext cx="12192000" cy="1065229"/>
          </a:xfrm>
          <a:prstGeom prst="rect">
            <a:avLst/>
          </a:prstGeom>
          <a:solidFill>
            <a:schemeClr val="bg1">
              <a:lumMod val="65000"/>
              <a:lumOff val="3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Controlling Pink Purslane (</a:t>
            </a:r>
            <a:r>
              <a:rPr lang="en-US" sz="3200" i="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Portulaca </a:t>
            </a:r>
            <a:r>
              <a:rPr lang="en-US" sz="3200" i="1" dirty="0" err="1">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pilosa</a:t>
            </a:r>
            <a:r>
              <a:rPr lang="en-US" sz="3200"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cxnSp>
        <p:nvCxnSpPr>
          <p:cNvPr id="11" name="Straight Connector 10">
            <a:extLst>
              <a:ext uri="{FF2B5EF4-FFF2-40B4-BE49-F238E27FC236}">
                <a16:creationId xmlns:a16="http://schemas.microsoft.com/office/drawing/2014/main" id="{2D096558-52F0-47F4-9236-72B5C6C4951D}"/>
              </a:ext>
            </a:extLst>
          </p:cNvPr>
          <p:cNvCxnSpPr>
            <a:cxnSpLocks/>
          </p:cNvCxnSpPr>
          <p:nvPr/>
        </p:nvCxnSpPr>
        <p:spPr>
          <a:xfrm>
            <a:off x="0" y="1065229"/>
            <a:ext cx="12192000" cy="0"/>
          </a:xfrm>
          <a:prstGeom prst="line">
            <a:avLst/>
          </a:prstGeom>
          <a:ln w="28575">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F57454F-60D9-4A42-B7EB-71F7D3E598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5913" y="6178744"/>
            <a:ext cx="1791896" cy="586414"/>
          </a:xfrm>
          <a:prstGeom prst="rect">
            <a:avLst/>
          </a:prstGeom>
        </p:spPr>
      </p:pic>
      <p:pic>
        <p:nvPicPr>
          <p:cNvPr id="5" name="Picture 4">
            <a:extLst>
              <a:ext uri="{FF2B5EF4-FFF2-40B4-BE49-F238E27FC236}">
                <a16:creationId xmlns:a16="http://schemas.microsoft.com/office/drawing/2014/main" id="{5354E809-D637-4837-80D0-A008560C59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36620" y="1262747"/>
            <a:ext cx="5470321" cy="484189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1EA5D78-9E41-4988-ACEE-EA23224261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64127" y="1262747"/>
            <a:ext cx="4230575" cy="4841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73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xit" presetSubtype="0" fill="hold"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500"/>
                                        <p:tgtEl>
                                          <p:spTgt spid="3">
                                            <p:txEl>
                                              <p:pRg st="10" end="10"/>
                                            </p:tx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500"/>
                                        <p:tgtEl>
                                          <p:spTgt spid="3">
                                            <p:txEl>
                                              <p:pRg st="11" end="11"/>
                                            </p:txEl>
                                          </p:spTgt>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66dd1cd2b9325141ae8e66bafc5a4a99fc204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5AC2BF877FD48A05FEDF2C6453981" ma:contentTypeVersion="16" ma:contentTypeDescription="Create a new document." ma:contentTypeScope="" ma:versionID="9b7971f10e3f186ba20e15d7099046a3">
  <xsd:schema xmlns:xsd="http://www.w3.org/2001/XMLSchema" xmlns:xs="http://www.w3.org/2001/XMLSchema" xmlns:p="http://schemas.microsoft.com/office/2006/metadata/properties" xmlns:ns1="http://schemas.microsoft.com/sharepoint/v3" xmlns:ns3="d2182f11-ec6d-4344-bcdd-126cac1ae7e5" xmlns:ns4="c613e7a6-ae2b-4057-9573-8cbc37370f0f" targetNamespace="http://schemas.microsoft.com/office/2006/metadata/properties" ma:root="true" ma:fieldsID="187e2ffcf2e15512bfb631b6150d469c" ns1:_="" ns3:_="" ns4:_="">
    <xsd:import namespace="http://schemas.microsoft.com/sharepoint/v3"/>
    <xsd:import namespace="d2182f11-ec6d-4344-bcdd-126cac1ae7e5"/>
    <xsd:import namespace="c613e7a6-ae2b-4057-9573-8cbc37370f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182f11-ec6d-4344-bcdd-126cac1ae7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3e7a6-ae2b-4057-9573-8cbc37370f0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E286AFA-25B2-45D3-A5E0-CAAC94C77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182f11-ec6d-4344-bcdd-126cac1ae7e5"/>
    <ds:schemaRef ds:uri="c613e7a6-ae2b-4057-9573-8cbc37370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2F75F-BC6E-4897-88C5-B98A4F53B5F1}">
  <ds:schemaRefs>
    <ds:schemaRef ds:uri="http://schemas.microsoft.com/sharepoint/v3/contenttype/forms"/>
  </ds:schemaRefs>
</ds:datastoreItem>
</file>

<file path=customXml/itemProps3.xml><?xml version="1.0" encoding="utf-8"?>
<ds:datastoreItem xmlns:ds="http://schemas.openxmlformats.org/officeDocument/2006/customXml" ds:itemID="{BAC239CC-C711-4777-87D1-8F4961BF4EA9}">
  <ds:schemaRefs>
    <ds:schemaRef ds:uri="d2182f11-ec6d-4344-bcdd-126cac1ae7e5"/>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c613e7a6-ae2b-4057-9573-8cbc37370f0f"/>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4494</TotalTime>
  <Words>1339</Words>
  <Application>Microsoft Office PowerPoint</Application>
  <PresentationFormat>Widescreen</PresentationFormat>
  <Paragraphs>224</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New Weed Science  Research Projects  Nicholas Shay and Dr. Eric Prostko UGA Agent Training 2022</vt:lpstr>
      <vt:lpstr>PowerPoint Presentation</vt:lpstr>
      <vt:lpstr>PowerPoint Presentation</vt:lpstr>
      <vt:lpstr>PowerPoint Presentation</vt:lpstr>
      <vt:lpstr>PowerPoint Presentation</vt:lpstr>
      <vt:lpstr>PowerPoint Presentation</vt:lpstr>
      <vt:lpstr>PowerPoint Presentation</vt:lpstr>
      <vt:lpstr>Sorghum Response to Fomesafen</vt:lpstr>
      <vt:lpstr>TITLE</vt:lpstr>
      <vt:lpstr>TITLE</vt:lpstr>
      <vt:lpstr>TITLE</vt:lpstr>
      <vt:lpstr>TITLE</vt:lpstr>
      <vt:lpstr>PowerPoint Presentation</vt:lpstr>
      <vt:lpstr>PowerPoint Presentation</vt:lpstr>
      <vt:lpstr>PowerPoint Presentation</vt:lpstr>
      <vt:lpstr>PowerPoint Presentation</vt:lpstr>
      <vt:lpstr>Peanut (GA-06G) Yield Response to Brake and Vulcarus Applied 1,3,5,7 DAP</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Weed Science Research Projects</dc:title>
  <dc:creator>Nicholas John Shay;Dr. Eric Prostko</dc:creator>
  <cp:lastModifiedBy>Austin Krueger</cp:lastModifiedBy>
  <cp:revision>128</cp:revision>
  <dcterms:created xsi:type="dcterms:W3CDTF">2022-08-31T15:05:58Z</dcterms:created>
  <dcterms:modified xsi:type="dcterms:W3CDTF">2022-12-05T17:04:10Z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0x0101006F65AC2BF877FD48A05FEDF2C6453981</vt:lpwstr>
  </property>
</Properties>
</file>