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12" r:id="rId5"/>
    <p:sldMasterId id="2147483749" r:id="rId6"/>
  </p:sldMasterIdLst>
  <p:notesMasterIdLst>
    <p:notesMasterId r:id="rId35"/>
  </p:notesMasterIdLst>
  <p:handoutMasterIdLst>
    <p:handoutMasterId r:id="rId36"/>
  </p:handoutMasterIdLst>
  <p:sldIdLst>
    <p:sldId id="257" r:id="rId7"/>
    <p:sldId id="657" r:id="rId8"/>
    <p:sldId id="438" r:id="rId9"/>
    <p:sldId id="471" r:id="rId10"/>
    <p:sldId id="433" r:id="rId11"/>
    <p:sldId id="443" r:id="rId12"/>
    <p:sldId id="449" r:id="rId13"/>
    <p:sldId id="653" r:id="rId14"/>
    <p:sldId id="674" r:id="rId15"/>
    <p:sldId id="666" r:id="rId16"/>
    <p:sldId id="659" r:id="rId17"/>
    <p:sldId id="662" r:id="rId18"/>
    <p:sldId id="696" r:id="rId19"/>
    <p:sldId id="694" r:id="rId20"/>
    <p:sldId id="698" r:id="rId21"/>
    <p:sldId id="699" r:id="rId22"/>
    <p:sldId id="704" r:id="rId23"/>
    <p:sldId id="259" r:id="rId24"/>
    <p:sldId id="260" r:id="rId25"/>
    <p:sldId id="261" r:id="rId26"/>
    <p:sldId id="262" r:id="rId27"/>
    <p:sldId id="700" r:id="rId28"/>
    <p:sldId id="665" r:id="rId29"/>
    <p:sldId id="701" r:id="rId30"/>
    <p:sldId id="705" r:id="rId31"/>
    <p:sldId id="702" r:id="rId32"/>
    <p:sldId id="703" r:id="rId33"/>
    <p:sldId id="276" r:id="rId34"/>
  </p:sldIdLst>
  <p:sldSz cx="9144000" cy="6858000" type="screen4x3"/>
  <p:notesSz cx="7053263" cy="93567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9" autoAdjust="0"/>
  </p:normalViewPr>
  <p:slideViewPr>
    <p:cSldViewPr snapToGrid="0">
      <p:cViewPr varScale="1">
        <p:scale>
          <a:sx n="90" d="100"/>
          <a:sy n="90" d="100"/>
        </p:scale>
        <p:origin x="164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7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E413757E-953E-4B98-BB4A-BC157C53D8AF}"/>
    <pc:docChg chg="custSel addSld modSld sldOrd">
      <pc:chgData name="Eric P. Prostko" userId="57af0305-f4ff-4cda-9e98-7abbd193299d" providerId="ADAL" clId="{E413757E-953E-4B98-BB4A-BC157C53D8AF}" dt="2021-11-30T14:50:24.616" v="1814"/>
      <pc:docMkLst>
        <pc:docMk/>
      </pc:docMkLst>
      <pc:sldChg chg="modAnim">
        <pc:chgData name="Eric P. Prostko" userId="57af0305-f4ff-4cda-9e98-7abbd193299d" providerId="ADAL" clId="{E413757E-953E-4B98-BB4A-BC157C53D8AF}" dt="2021-11-29T21:22:38.521" v="0"/>
        <pc:sldMkLst>
          <pc:docMk/>
          <pc:sldMk cId="493567748" sldId="699"/>
        </pc:sldMkLst>
      </pc:sldChg>
      <pc:sldChg chg="modSp ord modAnim">
        <pc:chgData name="Eric P. Prostko" userId="57af0305-f4ff-4cda-9e98-7abbd193299d" providerId="ADAL" clId="{E413757E-953E-4B98-BB4A-BC157C53D8AF}" dt="2021-11-30T14:43:23.068" v="1813" actId="1076"/>
        <pc:sldMkLst>
          <pc:docMk/>
          <pc:sldMk cId="1695348435" sldId="702"/>
        </pc:sldMkLst>
        <pc:spChg chg="mod">
          <ac:chgData name="Eric P. Prostko" userId="57af0305-f4ff-4cda-9e98-7abbd193299d" providerId="ADAL" clId="{E413757E-953E-4B98-BB4A-BC157C53D8AF}" dt="2021-11-30T14:42:12.054" v="1810" actId="1076"/>
          <ac:spMkLst>
            <pc:docMk/>
            <pc:sldMk cId="1695348435" sldId="702"/>
            <ac:spMk id="2" creationId="{6A56E61F-5F8E-4681-8863-94ABAD5D751E}"/>
          </ac:spMkLst>
        </pc:spChg>
        <pc:spChg chg="mod">
          <ac:chgData name="Eric P. Prostko" userId="57af0305-f4ff-4cda-9e98-7abbd193299d" providerId="ADAL" clId="{E413757E-953E-4B98-BB4A-BC157C53D8AF}" dt="2021-11-30T14:43:23.068" v="1813" actId="1076"/>
          <ac:spMkLst>
            <pc:docMk/>
            <pc:sldMk cId="1695348435" sldId="702"/>
            <ac:spMk id="6" creationId="{278AE736-F85E-4552-92BD-8C7724FC11B5}"/>
          </ac:spMkLst>
        </pc:spChg>
      </pc:sldChg>
      <pc:sldChg chg="modSp add modAnim">
        <pc:chgData name="Eric P. Prostko" userId="57af0305-f4ff-4cda-9e98-7abbd193299d" providerId="ADAL" clId="{E413757E-953E-4B98-BB4A-BC157C53D8AF}" dt="2021-11-30T14:50:24.616" v="1814"/>
        <pc:sldMkLst>
          <pc:docMk/>
          <pc:sldMk cId="3120356054" sldId="705"/>
        </pc:sldMkLst>
        <pc:spChg chg="mod">
          <ac:chgData name="Eric P. Prostko" userId="57af0305-f4ff-4cda-9e98-7abbd193299d" providerId="ADAL" clId="{E413757E-953E-4B98-BB4A-BC157C53D8AF}" dt="2021-11-30T13:43:28.946" v="1141" actId="14100"/>
          <ac:spMkLst>
            <pc:docMk/>
            <pc:sldMk cId="3120356054" sldId="705"/>
            <ac:spMk id="2" creationId="{169689D8-BD0A-485D-B939-0B78BEBD4D46}"/>
          </ac:spMkLst>
        </pc:spChg>
        <pc:spChg chg="mod">
          <ac:chgData name="Eric P. Prostko" userId="57af0305-f4ff-4cda-9e98-7abbd193299d" providerId="ADAL" clId="{E413757E-953E-4B98-BB4A-BC157C53D8AF}" dt="2021-11-30T14:25:45.973" v="1475" actId="6549"/>
          <ac:spMkLst>
            <pc:docMk/>
            <pc:sldMk cId="3120356054" sldId="705"/>
            <ac:spMk id="3" creationId="{8A30E5FA-D3D3-4130-9F45-A317D55C790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621476663243178E-2"/>
          <c:y val="2.5594956498508879E-2"/>
          <c:w val="0.90567804024496934"/>
          <c:h val="0.83546057486075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endParaRPr lang="en-US" dirty="0"/>
                  </a:p>
                  <a:p>
                    <a:fld id="{A9055456-5C1A-4E7A-A870-BBAD494E283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EE-4C72-9807-C48984BF17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597516E-ED8F-49B5-BAD0-970DEBA3E5AF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8EE-4C72-9807-C48984BF17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 dirty="0"/>
                  </a:p>
                  <a:p>
                    <a:fld id="{341D14C3-0A2D-4EDE-82E6-F836795C2D6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8EE-4C72-9807-C48984BF176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 dirty="0"/>
                  </a:p>
                  <a:p>
                    <a:fld id="{33BA6600-C5CF-468F-A5DE-7D63DB6A36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8EE-4C72-9807-C48984BF176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  <a:p>
                    <a:fld id="{403A99AC-346C-407A-BF86-A70182915C5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8EE-4C72-9807-C48984BF17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63</c:v>
                </c:pt>
                <c:pt idx="2">
                  <c:v>75</c:v>
                </c:pt>
                <c:pt idx="3">
                  <c:v>88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5434</c:v>
                </c:pt>
                <c:pt idx="1">
                  <c:v>5583</c:v>
                </c:pt>
                <c:pt idx="2">
                  <c:v>5407</c:v>
                </c:pt>
                <c:pt idx="3">
                  <c:v>5190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44-4792-9027-AA46094D56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1962303"/>
        <c:axId val="2034025023"/>
      </c:barChart>
      <c:catAx>
        <c:axId val="20819623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>
                    <a:solidFill>
                      <a:schemeClr val="tx1"/>
                    </a:solidFill>
                  </a:rPr>
                  <a:t>Classic Timing (DAP)</a:t>
                </a:r>
              </a:p>
            </c:rich>
          </c:tx>
          <c:layout>
            <c:manualLayout>
              <c:xMode val="edge"/>
              <c:yMode val="edge"/>
              <c:x val="0.44358683472581789"/>
              <c:y val="0.930643719328868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4025023"/>
        <c:crosses val="autoZero"/>
        <c:auto val="1"/>
        <c:lblAlgn val="ctr"/>
        <c:lblOffset val="100"/>
        <c:noMultiLvlLbl val="0"/>
      </c:catAx>
      <c:valAx>
        <c:axId val="203402502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>
                    <a:solidFill>
                      <a:schemeClr val="tx1"/>
                    </a:solidFill>
                  </a:rPr>
                  <a:t>Yield (lbs/A)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1962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Inches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418883598161038E-2"/>
          <c:y val="8.6442465719822406E-2"/>
          <c:w val="0.92758111640183893"/>
          <c:h val="0.76467338778914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00-4EE6-93DB-708E7D168E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Alma</c:v>
                </c:pt>
                <c:pt idx="1">
                  <c:v>Cairo</c:v>
                </c:pt>
                <c:pt idx="2">
                  <c:v>Cordele</c:v>
                </c:pt>
                <c:pt idx="3">
                  <c:v>Donalsonville</c:v>
                </c:pt>
                <c:pt idx="4">
                  <c:v>Dublin</c:v>
                </c:pt>
                <c:pt idx="5">
                  <c:v>McRae</c:v>
                </c:pt>
                <c:pt idx="6">
                  <c:v>Midville</c:v>
                </c:pt>
                <c:pt idx="7">
                  <c:v>Plains</c:v>
                </c:pt>
                <c:pt idx="8">
                  <c:v>Statesboro</c:v>
                </c:pt>
                <c:pt idx="9">
                  <c:v>Tifton</c:v>
                </c:pt>
                <c:pt idx="10">
                  <c:v>Vidalia</c:v>
                </c:pt>
                <c:pt idx="11">
                  <c:v>Average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33.54</c:v>
                </c:pt>
                <c:pt idx="1">
                  <c:v>40.94</c:v>
                </c:pt>
                <c:pt idx="2">
                  <c:v>28.19</c:v>
                </c:pt>
                <c:pt idx="3">
                  <c:v>37.630000000000003</c:v>
                </c:pt>
                <c:pt idx="4">
                  <c:v>31.6</c:v>
                </c:pt>
                <c:pt idx="5">
                  <c:v>32.130000000000003</c:v>
                </c:pt>
                <c:pt idx="6">
                  <c:v>32.9</c:v>
                </c:pt>
                <c:pt idx="7">
                  <c:v>34.53</c:v>
                </c:pt>
                <c:pt idx="8">
                  <c:v>33.1</c:v>
                </c:pt>
                <c:pt idx="9">
                  <c:v>35.1</c:v>
                </c:pt>
                <c:pt idx="10">
                  <c:v>34.68</c:v>
                </c:pt>
                <c:pt idx="11">
                  <c:v>34.03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00-4EE6-93DB-708E7D168E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00-4EE6-93DB-708E7D168E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Alma</c:v>
                </c:pt>
                <c:pt idx="1">
                  <c:v>Cairo</c:v>
                </c:pt>
                <c:pt idx="2">
                  <c:v>Cordele</c:v>
                </c:pt>
                <c:pt idx="3">
                  <c:v>Donalsonville</c:v>
                </c:pt>
                <c:pt idx="4">
                  <c:v>Dublin</c:v>
                </c:pt>
                <c:pt idx="5">
                  <c:v>McRae</c:v>
                </c:pt>
                <c:pt idx="6">
                  <c:v>Midville</c:v>
                </c:pt>
                <c:pt idx="7">
                  <c:v>Plains</c:v>
                </c:pt>
                <c:pt idx="8">
                  <c:v>Statesboro</c:v>
                </c:pt>
                <c:pt idx="9">
                  <c:v>Tifton</c:v>
                </c:pt>
                <c:pt idx="10">
                  <c:v>Vidalia</c:v>
                </c:pt>
                <c:pt idx="11">
                  <c:v>Average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25.04</c:v>
                </c:pt>
                <c:pt idx="1">
                  <c:v>25.13</c:v>
                </c:pt>
                <c:pt idx="2">
                  <c:v>22.52</c:v>
                </c:pt>
                <c:pt idx="3">
                  <c:v>25.88</c:v>
                </c:pt>
                <c:pt idx="4">
                  <c:v>23.43</c:v>
                </c:pt>
                <c:pt idx="5">
                  <c:v>23.26</c:v>
                </c:pt>
                <c:pt idx="6">
                  <c:v>22.54</c:v>
                </c:pt>
                <c:pt idx="7">
                  <c:v>23.57</c:v>
                </c:pt>
                <c:pt idx="8">
                  <c:v>25.49</c:v>
                </c:pt>
                <c:pt idx="9">
                  <c:v>23.24</c:v>
                </c:pt>
                <c:pt idx="10">
                  <c:v>25.63</c:v>
                </c:pt>
                <c:pt idx="11">
                  <c:v>24.16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00-4EE6-93DB-708E7D168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599544"/>
        <c:axId val="605591344"/>
      </c:barChart>
      <c:catAx>
        <c:axId val="60559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591344"/>
        <c:crosses val="autoZero"/>
        <c:auto val="1"/>
        <c:lblAlgn val="ctr"/>
        <c:lblOffset val="100"/>
        <c:noMultiLvlLbl val="0"/>
      </c:catAx>
      <c:valAx>
        <c:axId val="605591344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599544"/>
        <c:crosses val="autoZero"/>
        <c:crossBetween val="between"/>
        <c:majorUnit val="9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97304614141698"/>
          <c:y val="0.95205887114577969"/>
          <c:w val="0.20138973854038611"/>
          <c:h val="4.7941128854220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Twin (8")</c:v>
                </c:pt>
                <c:pt idx="1">
                  <c:v>Single (36")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84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8-4B14-B5F2-D259E1D55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387968"/>
        <c:axId val="130390272"/>
      </c:barChart>
      <c:catAx>
        <c:axId val="130387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Row Pattern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30390272"/>
        <c:crosses val="autoZero"/>
        <c:auto val="1"/>
        <c:lblAlgn val="ctr"/>
        <c:lblOffset val="100"/>
        <c:noMultiLvlLbl val="0"/>
      </c:catAx>
      <c:valAx>
        <c:axId val="130390272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Control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038796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1.6</c:v>
                </c:pt>
                <c:pt idx="4">
                  <c:v>2.4</c:v>
                </c:pt>
                <c:pt idx="5">
                  <c:v>3.6</c:v>
                </c:pt>
                <c:pt idx="6">
                  <c:v>4.8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71</c:v>
                </c:pt>
                <c:pt idx="1">
                  <c:v>62</c:v>
                </c:pt>
                <c:pt idx="2">
                  <c:v>58</c:v>
                </c:pt>
                <c:pt idx="3">
                  <c:v>42</c:v>
                </c:pt>
                <c:pt idx="4">
                  <c:v>34</c:v>
                </c:pt>
                <c:pt idx="5">
                  <c:v>16</c:v>
                </c:pt>
                <c:pt idx="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51-42FE-A6DE-6932C603E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233792"/>
        <c:axId val="93382912"/>
      </c:scatterChart>
      <c:valAx>
        <c:axId val="35233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Burial Depth (in)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3382912"/>
        <c:crosses val="autoZero"/>
        <c:crossBetween val="midCat"/>
      </c:valAx>
      <c:valAx>
        <c:axId val="93382912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Emergence (%)</a:t>
                </a:r>
              </a:p>
              <a:p>
                <a:pPr>
                  <a:defRPr/>
                </a:pPr>
                <a:endParaRPr lang="en-US" dirty="0"/>
              </a:p>
            </c:rich>
          </c:tx>
          <c:layout>
            <c:manualLayout>
              <c:xMode val="edge"/>
              <c:yMode val="edge"/>
              <c:x val="1.9378990067469959E-2"/>
              <c:y val="0.277989550371624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5233792"/>
        <c:crosses val="autoZero"/>
        <c:crossBetween val="midCat"/>
        <c:majorUnit val="2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 baseline="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Test 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Conventional</c:v>
                </c:pt>
                <c:pt idx="1">
                  <c:v>Strip-Till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13-4E95-9FB1-7526BE996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494080"/>
        <c:axId val="132495616"/>
      </c:barChart>
      <c:catAx>
        <c:axId val="132494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2495616"/>
        <c:crosses val="autoZero"/>
        <c:auto val="1"/>
        <c:lblAlgn val="ctr"/>
        <c:lblOffset val="100"/>
        <c:noMultiLvlLbl val="0"/>
      </c:catAx>
      <c:valAx>
        <c:axId val="1324956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Plants/m</a:t>
                </a:r>
                <a:r>
                  <a:rPr lang="en-US" baseline="30000" dirty="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2494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Test 2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Conventional</c:v>
                </c:pt>
                <c:pt idx="1">
                  <c:v>Para-till</c:v>
                </c:pt>
                <c:pt idx="2">
                  <c:v>Strip-till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9-414E-ACD0-B2F9CAAF1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512384"/>
        <c:axId val="95682944"/>
      </c:barChart>
      <c:catAx>
        <c:axId val="13251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5682944"/>
        <c:crosses val="autoZero"/>
        <c:auto val="1"/>
        <c:lblAlgn val="ctr"/>
        <c:lblOffset val="100"/>
        <c:noMultiLvlLbl val="0"/>
      </c:catAx>
      <c:valAx>
        <c:axId val="956829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Plants/m</a:t>
                </a:r>
                <a:r>
                  <a:rPr lang="en-US" baseline="30000" dirty="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2512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5E1637E2-8B63-480B-B514-05C46225F717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887046F8-E59C-4F13-8CB0-6CC72ADB4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4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DF1F5940-B13E-4211-B795-AD1E35572D5F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0813" y="1169988"/>
            <a:ext cx="4211637" cy="3157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502924"/>
            <a:ext cx="5642610" cy="3684210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23ABBE3D-A51C-4B48-926F-D52B7C2A3C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0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626">
              <a:defRPr/>
            </a:pPr>
            <a:fld id="{5A5C210E-E557-4145-9E73-54ADDB841E51}" type="slidenum">
              <a:rPr lang="en-US">
                <a:solidFill>
                  <a:prstClr val="black"/>
                </a:solidFill>
                <a:latin typeface="Calibri"/>
              </a:rPr>
              <a:pPr defTabSz="937626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03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BC773-4F12-4589-97A2-CF984838B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7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BBE3D-A51C-4B48-926F-D52B7C2A3CA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4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1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6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40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32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0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62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89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96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30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62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1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63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50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60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71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66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54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112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912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43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9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7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86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56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32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42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730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02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120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43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18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4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6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16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85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36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36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74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20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5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11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10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10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81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54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4349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19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3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7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5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2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4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0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3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2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6D4E4-E473-4CD5-945C-9EB4AE848AC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B183F5B-1B95-4FC2-AD0D-ACF21FB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6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83833" y="27686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sz="4000" dirty="0"/>
              <a:t>Peanut Weed Control Update - 2022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868737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/>
              <a:t>Eric P. Prostko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/>
              <a:t>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/>
              <a:t>Department of Crop &amp; Soil Sciences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00F68-B99E-4B8B-973A-53BB2076B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986" y="5101646"/>
            <a:ext cx="4300346" cy="11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3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8CF168-3A43-433E-982F-77AFED491741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Flail Mower and Peanut - 2021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DFDF23CC-BAC3-4A29-8DEB-A3E7A65CDA8A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38B24389-B4D8-485A-9003-DB1B93069B9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DD8D13-4DBD-4E6C-8BEB-E28907EBFDD6}"/>
              </a:ext>
            </a:extLst>
          </p:cNvPr>
          <p:cNvSpPr txBox="1"/>
          <p:nvPr/>
        </p:nvSpPr>
        <p:spPr>
          <a:xfrm>
            <a:off x="0" y="6027003"/>
            <a:ext cx="167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10,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GA-16HO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 DAP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821270A-0EAA-4359-A9CD-1555C3B5C8C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DCC305E3-4DE8-44BD-9340-6FB49FDD474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</p:spPr>
      </p:pic>
    </p:spTree>
    <p:extLst>
      <p:ext uri="{BB962C8B-B14F-4D97-AF65-F5344CB8AC3E}">
        <p14:creationId xmlns:p14="http://schemas.microsoft.com/office/powerpoint/2010/main" val="1697506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8CF168-3A43-433E-982F-77AFED49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Flail Mower and Peanut – 2021</a:t>
            </a:r>
            <a:br>
              <a:rPr lang="en-US" dirty="0"/>
            </a:br>
            <a:r>
              <a:rPr lang="en-US" sz="2800" i="1" dirty="0"/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D8D13-4DBD-4E6C-8BEB-E28907EBFDD6}"/>
              </a:ext>
            </a:extLst>
          </p:cNvPr>
          <p:cNvSpPr txBox="1"/>
          <p:nvPr/>
        </p:nvSpPr>
        <p:spPr>
          <a:xfrm>
            <a:off x="0" y="6027003"/>
            <a:ext cx="167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10,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GA-16HO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 DAP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562630-C217-4395-B8D1-8E49E6E5B5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680" y="1190368"/>
            <a:ext cx="7046097" cy="52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7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8CF168-3A43-433E-982F-77AFED49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Flail Mower and Peanut – 2021</a:t>
            </a:r>
            <a:br>
              <a:rPr lang="en-US" dirty="0"/>
            </a:br>
            <a:r>
              <a:rPr lang="en-US" sz="2600" i="1" dirty="0"/>
              <a:t>After (2 passes in opposite directions, ~2 MPH)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D8D13-4DBD-4E6C-8BEB-E28907EBFDD6}"/>
              </a:ext>
            </a:extLst>
          </p:cNvPr>
          <p:cNvSpPr txBox="1"/>
          <p:nvPr/>
        </p:nvSpPr>
        <p:spPr>
          <a:xfrm>
            <a:off x="0" y="6027003"/>
            <a:ext cx="167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10,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GA-16HO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 DAP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1DFB04-6BC2-4BAE-A2A7-631BB1EDC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4257001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B58E9-59A2-4315-85F9-B816C66F8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Classic</a:t>
            </a:r>
            <a:r>
              <a:rPr lang="en-US" baseline="30000" dirty="0"/>
              <a:t>®</a:t>
            </a:r>
            <a:r>
              <a:rPr lang="en-US" dirty="0"/>
              <a:t> Use in Peanut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B1CEB2-27FA-4F3F-8ED1-9DF489B43AF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DEAF1A-40A4-4E96-B5C5-692EC9093599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First registered for use in 1988</a:t>
            </a: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DuPont-Corteva-AMVAC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Late-season control of Florida beggarweed</a:t>
            </a: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60 DAE until 45 DBH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Peanut Response</a:t>
            </a:r>
          </a:p>
          <a:p>
            <a:pPr lvl="1"/>
            <a:r>
              <a:rPr lang="en-US" i="1" dirty="0">
                <a:solidFill>
                  <a:srgbClr val="000000"/>
                </a:solidFill>
              </a:rPr>
              <a:t>height/chlorosis</a:t>
            </a:r>
          </a:p>
          <a:p>
            <a:pPr lvl="1"/>
            <a:r>
              <a:rPr lang="en-US" i="1">
                <a:solidFill>
                  <a:srgbClr val="000000"/>
                </a:solidFill>
              </a:rPr>
              <a:t>cultivar </a:t>
            </a:r>
            <a:r>
              <a:rPr lang="en-US" i="1" dirty="0">
                <a:solidFill>
                  <a:srgbClr val="000000"/>
                </a:solidFill>
              </a:rPr>
              <a:t>tolerance</a:t>
            </a:r>
          </a:p>
          <a:p>
            <a:pPr lvl="2"/>
            <a:r>
              <a:rPr lang="en-US" sz="2000" i="1" dirty="0">
                <a:solidFill>
                  <a:srgbClr val="000000"/>
                </a:solidFill>
              </a:rPr>
              <a:t>Southern Runner</a:t>
            </a:r>
          </a:p>
          <a:p>
            <a:pPr lvl="2"/>
            <a:r>
              <a:rPr lang="en-US" sz="2000" i="1" dirty="0">
                <a:solidFill>
                  <a:srgbClr val="000000"/>
                </a:solidFill>
              </a:rPr>
              <a:t>GA-06G</a:t>
            </a:r>
          </a:p>
          <a:p>
            <a:pPr lvl="2"/>
            <a:r>
              <a:rPr lang="en-US" sz="2000" i="1" dirty="0">
                <a:solidFill>
                  <a:srgbClr val="000000"/>
                </a:solidFill>
              </a:rPr>
              <a:t>Tifguard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https://www.amvac.com/sites/default/files/_images/product/logo/Classic.png">
            <a:extLst>
              <a:ext uri="{FF2B5EF4-FFF2-40B4-BE49-F238E27FC236}">
                <a16:creationId xmlns:a16="http://schemas.microsoft.com/office/drawing/2014/main" id="{754F927C-0FA6-4380-A484-03F4CC62CB5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350" y="1662113"/>
            <a:ext cx="3527425" cy="176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11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9ABA8-CDD2-4297-A1A4-82485FE9B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892" y="246594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Influence of Classic</a:t>
            </a:r>
            <a:r>
              <a:rPr lang="en-US" sz="3200" baseline="30000" dirty="0"/>
              <a:t>®</a:t>
            </a:r>
            <a:r>
              <a:rPr lang="en-US" sz="3200" dirty="0"/>
              <a:t> Timing on </a:t>
            </a:r>
            <a:br>
              <a:rPr lang="en-US" sz="3200" dirty="0"/>
            </a:br>
            <a:r>
              <a:rPr lang="en-US" sz="3200" dirty="0"/>
              <a:t>Peanut Yield - 2021*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0B87605-7249-4238-A17A-9A9072808FF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13990" y="1742461"/>
          <a:ext cx="8324688" cy="432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18F2FD4-8E5B-4DB1-8397-C0559D4F7814}"/>
              </a:ext>
            </a:extLst>
          </p:cNvPr>
          <p:cNvSpPr txBox="1"/>
          <p:nvPr/>
        </p:nvSpPr>
        <p:spPr>
          <a:xfrm>
            <a:off x="1740141" y="6624225"/>
            <a:ext cx="5134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*Averaged over 5 cultivars (GA-18RU, GA-20VHO, AUNPL-17, TIFNV HIGH O/L, FLORUN 331)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0B988-5BC1-4F51-A3CC-28698F24300F}"/>
              </a:ext>
            </a:extLst>
          </p:cNvPr>
          <p:cNvSpPr txBox="1"/>
          <p:nvPr/>
        </p:nvSpPr>
        <p:spPr>
          <a:xfrm>
            <a:off x="8213063" y="6554975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P=0.4778</a:t>
            </a:r>
          </a:p>
        </p:txBody>
      </p:sp>
    </p:spTree>
    <p:extLst>
      <p:ext uri="{BB962C8B-B14F-4D97-AF65-F5344CB8AC3E}">
        <p14:creationId xmlns:p14="http://schemas.microsoft.com/office/powerpoint/2010/main" val="160721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D512-A8C9-4258-9960-B2191897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UGA Current Classic</a:t>
            </a:r>
            <a:r>
              <a:rPr lang="en-US" baseline="30000" dirty="0"/>
              <a:t>®</a:t>
            </a:r>
            <a:r>
              <a:rPr lang="en-US" dirty="0"/>
              <a:t>/Cultivar Use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CF53C-E723-4D13-9270-A768494CE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9745" y="1370357"/>
            <a:ext cx="3527425" cy="5095875"/>
          </a:xfrm>
        </p:spPr>
        <p:txBody>
          <a:bodyPr/>
          <a:lstStyle/>
          <a:p>
            <a:r>
              <a:rPr lang="en-US" b="1" i="1" u="sng" dirty="0"/>
              <a:t>NO</a:t>
            </a:r>
          </a:p>
          <a:p>
            <a:pPr lvl="1"/>
            <a:r>
              <a:rPr lang="en-US" dirty="0"/>
              <a:t>GA-06G</a:t>
            </a:r>
          </a:p>
          <a:p>
            <a:pPr lvl="1"/>
            <a:r>
              <a:rPr lang="en-US" dirty="0"/>
              <a:t>Tifguard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F3D2C-BAA8-4B20-ACB4-F3A66C3DBC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i="1" u="sng" dirty="0"/>
              <a:t>YES</a:t>
            </a:r>
          </a:p>
          <a:p>
            <a:pPr lvl="1"/>
            <a:r>
              <a:rPr lang="en-US" dirty="0"/>
              <a:t>Florida-07</a:t>
            </a:r>
          </a:p>
          <a:p>
            <a:pPr lvl="1">
              <a:buFontTx/>
              <a:buChar char="-"/>
            </a:pPr>
            <a:r>
              <a:rPr lang="en-US" dirty="0"/>
              <a:t>GA Greener</a:t>
            </a:r>
          </a:p>
          <a:p>
            <a:pPr lvl="1">
              <a:buFontTx/>
              <a:buChar char="-"/>
            </a:pPr>
            <a:r>
              <a:rPr lang="en-US" dirty="0"/>
              <a:t>GA-07W</a:t>
            </a:r>
          </a:p>
          <a:p>
            <a:pPr lvl="1">
              <a:buFontTx/>
              <a:buChar char="-"/>
            </a:pPr>
            <a:r>
              <a:rPr lang="en-US" dirty="0"/>
              <a:t>GA-09B</a:t>
            </a:r>
          </a:p>
          <a:p>
            <a:pPr lvl="1">
              <a:buFontTx/>
              <a:buChar char="-"/>
            </a:pPr>
            <a:r>
              <a:rPr lang="en-US" dirty="0"/>
              <a:t>GA-20VHO</a:t>
            </a:r>
          </a:p>
          <a:p>
            <a:pPr lvl="1">
              <a:buFontTx/>
              <a:buChar char="-"/>
            </a:pPr>
            <a:r>
              <a:rPr lang="en-US" dirty="0"/>
              <a:t>GA-18RU</a:t>
            </a:r>
          </a:p>
          <a:p>
            <a:pPr lvl="1">
              <a:buFontTx/>
              <a:buChar char="-"/>
            </a:pPr>
            <a:r>
              <a:rPr lang="en-US" dirty="0"/>
              <a:t>AUNPL-17</a:t>
            </a:r>
          </a:p>
          <a:p>
            <a:pPr lvl="1">
              <a:buFontTx/>
              <a:buChar char="-"/>
            </a:pPr>
            <a:r>
              <a:rPr lang="en-US" dirty="0"/>
              <a:t>TIFNV HIGH O/L</a:t>
            </a:r>
          </a:p>
          <a:p>
            <a:pPr lvl="1">
              <a:buFontTx/>
              <a:buChar char="-"/>
            </a:pPr>
            <a:r>
              <a:rPr lang="en-US" dirty="0"/>
              <a:t>FLORUN 331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25F8A-7B35-4A8C-8090-6C248A86F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1" y="1770434"/>
            <a:ext cx="1654889" cy="827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101DD-5874-42F9-B294-A124C78B5E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2" y="2766766"/>
            <a:ext cx="1393384" cy="1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21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06FBB8-4626-4B66-98B6-8789EDF8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Spiderwort/Benghal Dayflower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58E636-8999-48C5-BF19-9F36D447D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457995"/>
            <a:ext cx="7208838" cy="4796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1DEE96-892E-4C18-850C-D7DD21FB703E}"/>
              </a:ext>
            </a:extLst>
          </p:cNvPr>
          <p:cNvSpPr txBox="1"/>
          <p:nvPr/>
        </p:nvSpPr>
        <p:spPr>
          <a:xfrm>
            <a:off x="1823864" y="1626123"/>
            <a:ext cx="7136313" cy="2554545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solidFill>
                  <a:srgbClr val="FFFF00"/>
                </a:solidFill>
              </a:rPr>
              <a:t>Plow (i.e. bury seed)</a:t>
            </a:r>
          </a:p>
          <a:p>
            <a:pPr marL="342900" indent="-342900">
              <a:buAutoNum type="arabicParenR"/>
            </a:pPr>
            <a:r>
              <a:rPr lang="en-US" sz="2000" dirty="0">
                <a:solidFill>
                  <a:srgbClr val="FFFF00"/>
                </a:solidFill>
              </a:rPr>
              <a:t>Twin Rows</a:t>
            </a:r>
          </a:p>
          <a:p>
            <a:pPr marL="342900" indent="-342900">
              <a:buAutoNum type="arabicParenR"/>
            </a:pPr>
            <a:r>
              <a:rPr lang="en-US" sz="2000" b="1" i="1" u="sng" dirty="0">
                <a:solidFill>
                  <a:srgbClr val="FFFF00"/>
                </a:solidFill>
              </a:rPr>
              <a:t>Group 15’s (Dual Magnum, Warrant, Outlook, Zidua, Anthem Flex)</a:t>
            </a:r>
          </a:p>
          <a:p>
            <a:pPr marL="342900" indent="-342900">
              <a:buAutoNum type="arabicParenR"/>
            </a:pPr>
            <a:r>
              <a:rPr lang="en-US" sz="2000" dirty="0">
                <a:solidFill>
                  <a:srgbClr val="FFFF00"/>
                </a:solidFill>
              </a:rPr>
              <a:t>Paraquat</a:t>
            </a:r>
          </a:p>
          <a:p>
            <a:pPr marL="342900" indent="-342900">
              <a:buAutoNum type="arabicParenR"/>
            </a:pPr>
            <a:r>
              <a:rPr lang="en-US" sz="2000" dirty="0">
                <a:solidFill>
                  <a:srgbClr val="FFFF00"/>
                </a:solidFill>
              </a:rPr>
              <a:t>Cadre?</a:t>
            </a:r>
          </a:p>
          <a:p>
            <a:pPr marL="342900" indent="-342900">
              <a:buAutoNum type="arabicParenR"/>
            </a:pPr>
            <a:r>
              <a:rPr lang="en-US" sz="2000" dirty="0">
                <a:solidFill>
                  <a:srgbClr val="FFFF00"/>
                </a:solidFill>
              </a:rPr>
              <a:t>Strongarm?</a:t>
            </a:r>
          </a:p>
          <a:p>
            <a:pPr marL="342900" indent="-342900">
              <a:buAutoNum type="arabicParenR"/>
            </a:pPr>
            <a:r>
              <a:rPr lang="en-US" sz="2000" dirty="0">
                <a:solidFill>
                  <a:srgbClr val="FFFF00"/>
                </a:solidFill>
              </a:rPr>
              <a:t>Manage after field corn harvest.</a:t>
            </a:r>
          </a:p>
        </p:txBody>
      </p:sp>
    </p:spTree>
    <p:extLst>
      <p:ext uri="{BB962C8B-B14F-4D97-AF65-F5344CB8AC3E}">
        <p14:creationId xmlns:p14="http://schemas.microsoft.com/office/powerpoint/2010/main" val="4935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2F08-C271-4E78-B4CA-2C0AF268A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Rainfall Totals – 2021</a:t>
            </a:r>
            <a:br>
              <a:rPr lang="en-US" dirty="0"/>
            </a:br>
            <a:r>
              <a:rPr lang="en-US" dirty="0"/>
              <a:t>April 15-October 15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ADAA057-0F88-457A-A657-F33E53C5C7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604493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950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1. Tropical Spiderwort/Benghal Dayflower Control in Peanut As Influenced by Row Pattern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23949" y="6642556"/>
            <a:ext cx="67313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 Yoder et al.  2003.  Peanut weed management under varying row patterns and tillage regimes.  WSSA Abstracts 43:81.</a:t>
            </a:r>
          </a:p>
        </p:txBody>
      </p:sp>
    </p:spTree>
    <p:extLst>
      <p:ext uri="{BB962C8B-B14F-4D97-AF65-F5344CB8AC3E}">
        <p14:creationId xmlns:p14="http://schemas.microsoft.com/office/powerpoint/2010/main" val="4058600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2. Tropical Spiderwort/Benghal Dayflower Emergence As Influenced by Burial Depth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6400" y="6519446"/>
            <a:ext cx="759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Sabila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 2012.  Evaluation of factors that influence Benghal dayflower (Commelina benghalensis) seed germination and emergence.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Weed Science 60:75-80.</a:t>
            </a:r>
          </a:p>
        </p:txBody>
      </p:sp>
    </p:spTree>
    <p:extLst>
      <p:ext uri="{BB962C8B-B14F-4D97-AF65-F5344CB8AC3E}">
        <p14:creationId xmlns:p14="http://schemas.microsoft.com/office/powerpoint/2010/main" val="101566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37F9-EB00-404C-946B-4EBCAF4D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46" y="83127"/>
            <a:ext cx="8059388" cy="1320800"/>
          </a:xfrm>
        </p:spPr>
        <p:txBody>
          <a:bodyPr/>
          <a:lstStyle/>
          <a:p>
            <a:r>
              <a:rPr lang="en-US" dirty="0"/>
              <a:t>Valor (Flumioxazin) in Sprayers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799C7-2A20-46C9-B2A5-3BEA94061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251" y="833053"/>
            <a:ext cx="3788625" cy="57587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FA936B-98A6-4644-BE99-D3CB964E3052}"/>
              </a:ext>
            </a:extLst>
          </p:cNvPr>
          <p:cNvSpPr txBox="1"/>
          <p:nvPr/>
        </p:nvSpPr>
        <p:spPr>
          <a:xfrm>
            <a:off x="530431" y="6644068"/>
            <a:ext cx="2478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Source: Sumitomo Technical Update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2E4FC7-F851-4974-945F-14F19BBA9010}"/>
              </a:ext>
            </a:extLst>
          </p:cNvPr>
          <p:cNvSpPr txBox="1"/>
          <p:nvPr/>
        </p:nvSpPr>
        <p:spPr>
          <a:xfrm>
            <a:off x="4215740" y="3718679"/>
            <a:ext cx="4601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1) Flumioxazin is not very water soluble!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Only 1.8 ppm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2) For comparison: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dicamba acid = 4500 ppm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glyphosate acid = 15,700 ppm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glufosinate = 1,370,000 ppm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3) Tank-cleaners or ammonia raise pH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increase Valor breakdown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* ½ life at pH 9 is only 15-22 minutes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4147C-7F77-4542-9881-2A1845D373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18"/>
          <a:stretch/>
        </p:blipFill>
        <p:spPr>
          <a:xfrm>
            <a:off x="4151111" y="774823"/>
            <a:ext cx="4338520" cy="2560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D32737-E4CA-4762-9CFF-99B412F0023F}"/>
              </a:ext>
            </a:extLst>
          </p:cNvPr>
          <p:cNvSpPr txBox="1"/>
          <p:nvPr/>
        </p:nvSpPr>
        <p:spPr>
          <a:xfrm>
            <a:off x="4151111" y="3018468"/>
            <a:ext cx="404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*Even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rubber hoses have cracks</a:t>
            </a:r>
          </a:p>
        </p:txBody>
      </p:sp>
    </p:spTree>
    <p:extLst>
      <p:ext uri="{BB962C8B-B14F-4D97-AF65-F5344CB8AC3E}">
        <p14:creationId xmlns:p14="http://schemas.microsoft.com/office/powerpoint/2010/main" val="2926117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3. Tillage Effects on Tropical Spiderwort/Bengal Dayflower Density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76400" y="6477000"/>
            <a:ext cx="762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Brecke et al. 2005.  Impact of tillage and herbicides on Tropical Spiderwort.  Proceedings of Tropical Spiderwort Symposium, Tifton, GA.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November 29, 2005.(http://gaweed.com/tsw2005/index.html)</a:t>
            </a:r>
          </a:p>
        </p:txBody>
      </p:sp>
    </p:spTree>
    <p:extLst>
      <p:ext uri="{BB962C8B-B14F-4D97-AF65-F5344CB8AC3E}">
        <p14:creationId xmlns:p14="http://schemas.microsoft.com/office/powerpoint/2010/main" val="2376018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4.  The Influence of Burial Duration (8” depth) on Tropical Spiderwort/Benghal Dayflower Seed Viability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6553200"/>
            <a:ext cx="64492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Riar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2012. 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Benghal dayflower (Commelina benghalensis ) seed viability in soil.  Weed Science 60:589-592.</a:t>
            </a:r>
          </a:p>
        </p:txBody>
      </p:sp>
    </p:spTree>
    <p:extLst>
      <p:ext uri="{BB962C8B-B14F-4D97-AF65-F5344CB8AC3E}">
        <p14:creationId xmlns:p14="http://schemas.microsoft.com/office/powerpoint/2010/main" val="1742642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2A62EB-7E22-40ED-B8FE-75886F26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350" y="143972"/>
            <a:ext cx="7291388" cy="1143000"/>
          </a:xfrm>
        </p:spPr>
        <p:txBody>
          <a:bodyPr/>
          <a:lstStyle/>
          <a:p>
            <a:r>
              <a:rPr lang="en-US" sz="2800" dirty="0"/>
              <a:t>TSW Control in Peanut with Paraquat + Dual Magnum (Applied 17 DAP)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6E5E28-8DC5-4F3A-BFD2-C44C80EFF9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508314"/>
            <a:ext cx="3527425" cy="469544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60281A-8281-4B42-A059-6FFDE023E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1507257"/>
            <a:ext cx="3529013" cy="4697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EFE67-981C-4309-926A-C8CE9A9DCF6B}"/>
              </a:ext>
            </a:extLst>
          </p:cNvPr>
          <p:cNvSpPr txBox="1"/>
          <p:nvPr/>
        </p:nvSpPr>
        <p:spPr>
          <a:xfrm>
            <a:off x="37707" y="6488668"/>
            <a:ext cx="94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DAT</a:t>
            </a:r>
          </a:p>
        </p:txBody>
      </p:sp>
    </p:spTree>
    <p:extLst>
      <p:ext uri="{BB962C8B-B14F-4D97-AF65-F5344CB8AC3E}">
        <p14:creationId xmlns:p14="http://schemas.microsoft.com/office/powerpoint/2010/main" val="56684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784350" y="0"/>
            <a:ext cx="7291388" cy="1143000"/>
          </a:xfrm>
        </p:spPr>
        <p:txBody>
          <a:bodyPr/>
          <a:lstStyle/>
          <a:p>
            <a:r>
              <a:rPr lang="en-US" altLang="en-US" sz="2600" b="1" dirty="0"/>
              <a:t>What do the top Georgia peanut growers do?</a:t>
            </a:r>
            <a:br>
              <a:rPr lang="en-US" altLang="en-US" dirty="0"/>
            </a:br>
            <a:r>
              <a:rPr lang="en-US" altLang="en-US" sz="2000" i="1" dirty="0"/>
              <a:t>2020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990600"/>
            <a:ext cx="3702050" cy="5095875"/>
          </a:xfrm>
        </p:spPr>
        <p:txBody>
          <a:bodyPr/>
          <a:lstStyle/>
          <a:p>
            <a:r>
              <a:rPr lang="en-US" altLang="en-US" sz="2000" dirty="0"/>
              <a:t>14 growers</a:t>
            </a:r>
          </a:p>
          <a:p>
            <a:pPr lvl="1"/>
            <a:r>
              <a:rPr lang="en-US" altLang="en-US" sz="1600" i="1" dirty="0"/>
              <a:t>167 to 1482 acres (range)</a:t>
            </a:r>
          </a:p>
          <a:p>
            <a:r>
              <a:rPr lang="en-US" altLang="en-US" sz="2000" b="1" i="1" u="sng" dirty="0"/>
              <a:t>5805 lb/A average yield</a:t>
            </a:r>
          </a:p>
          <a:p>
            <a:pPr lvl="1"/>
            <a:r>
              <a:rPr lang="en-US" altLang="en-US" sz="1600" i="1" dirty="0"/>
              <a:t>4452-6632 lbs/A (range)</a:t>
            </a:r>
          </a:p>
          <a:p>
            <a:pPr lvl="1"/>
            <a:r>
              <a:rPr lang="en-US" altLang="en-US" sz="1600" i="1" dirty="0"/>
              <a:t>GA State Avg. =  4120 lb/A</a:t>
            </a:r>
          </a:p>
          <a:p>
            <a:r>
              <a:rPr lang="en-US" altLang="en-US" sz="2000" dirty="0"/>
              <a:t>100% - irrigated </a:t>
            </a:r>
          </a:p>
          <a:p>
            <a:r>
              <a:rPr lang="en-US" altLang="en-US" sz="2000" dirty="0"/>
              <a:t>79% - bottom plow</a:t>
            </a:r>
          </a:p>
          <a:p>
            <a:r>
              <a:rPr lang="en-US" altLang="en-US" sz="2000" dirty="0"/>
              <a:t>100% - twin rows</a:t>
            </a:r>
          </a:p>
          <a:p>
            <a:r>
              <a:rPr lang="en-US" altLang="en-US" sz="2000" b="1" u="sng" dirty="0"/>
              <a:t>Herbicides</a:t>
            </a:r>
          </a:p>
          <a:p>
            <a:pPr lvl="1"/>
            <a:r>
              <a:rPr lang="en-US" altLang="en-US" sz="1600" i="1" dirty="0"/>
              <a:t>57% - Sonalan</a:t>
            </a:r>
          </a:p>
          <a:p>
            <a:pPr lvl="1"/>
            <a:r>
              <a:rPr lang="en-US" altLang="en-US" sz="1600" b="1" i="1" u="sng" dirty="0"/>
              <a:t>93% - Valor </a:t>
            </a:r>
          </a:p>
          <a:p>
            <a:pPr lvl="1"/>
            <a:r>
              <a:rPr lang="en-US" altLang="en-US" sz="1600" i="1" dirty="0"/>
              <a:t>50% - Dual</a:t>
            </a:r>
          </a:p>
          <a:p>
            <a:pPr lvl="1"/>
            <a:r>
              <a:rPr lang="en-US" altLang="en-US" sz="1600" b="1" i="1" u="sng" dirty="0"/>
              <a:t>93% - Cadre</a:t>
            </a:r>
          </a:p>
          <a:p>
            <a:pPr lvl="1"/>
            <a:r>
              <a:rPr lang="en-US" altLang="en-US" sz="1600" i="1" dirty="0"/>
              <a:t>57% - 2,4-DB</a:t>
            </a:r>
          </a:p>
          <a:p>
            <a:pPr lvl="1"/>
            <a:r>
              <a:rPr lang="en-US" altLang="en-US" sz="1600" i="1" dirty="0"/>
              <a:t>43% - Prowl</a:t>
            </a:r>
          </a:p>
          <a:p>
            <a:pPr lvl="1"/>
            <a:r>
              <a:rPr lang="en-US" altLang="en-US" sz="1600" i="1" dirty="0"/>
              <a:t>14% - Strongarm</a:t>
            </a:r>
          </a:p>
          <a:p>
            <a:pPr lvl="1"/>
            <a:r>
              <a:rPr lang="en-US" altLang="en-US" sz="1600" i="1" dirty="0"/>
              <a:t>7% - Zidua </a:t>
            </a:r>
          </a:p>
          <a:p>
            <a:endParaRPr lang="en-US" altLang="en-US" sz="20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3D90AA-866A-4BBE-B00C-632BF123CE5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95623B-4325-443A-9686-9B5BBB11EDF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4121328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5BD4-9EDB-4A0C-834E-81D32670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Paraquat Label Changes Coming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5616D-E056-4EDB-86FF-33F0373F3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4086" y="1312815"/>
            <a:ext cx="3945881" cy="50958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 i="1" u="sng" dirty="0">
                <a:solidFill>
                  <a:srgbClr val="1B1B1B"/>
                </a:solidFill>
              </a:rPr>
              <a:t>EPA Interim Decision – July 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Limit aerial applications to a maximum of 350 acres per applicator per 24-hr period for all uses except cotton desiccation;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Require a residential area drift buffer for all aerial applications (50’-75’);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Prohibit use of human flaggers;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Prohibit pressurized handgun and backpack sprayer application methods;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Limit the maximum application rate for alfalfa to one pound of paraquat cation per acre;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Require enclosed cabs if area treated in 24-hour period is more than 80 acres;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Require enclosed cabs or PF10 respirators if area treated in 24-hour period is 80 acres or less;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Require a 7-day restricted entry interval (REI) for cotton desiccation;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Require a 48-hour REI for all crops and uses except cotton desiccation; and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1B1B1B"/>
                </a:solidFill>
              </a:rPr>
              <a:t>Require mandatory spray drift management label language. </a:t>
            </a:r>
          </a:p>
          <a:p>
            <a:endParaRPr lang="en-US" dirty="0"/>
          </a:p>
        </p:txBody>
      </p:sp>
      <p:pic>
        <p:nvPicPr>
          <p:cNvPr id="1026" name="Picture 2" descr="Gramoxone 250 - Herbicide | Syngenta">
            <a:extLst>
              <a:ext uri="{FF2B5EF4-FFF2-40B4-BE49-F238E27FC236}">
                <a16:creationId xmlns:a16="http://schemas.microsoft.com/office/drawing/2014/main" id="{0A688BCC-4657-43BB-92C3-9C79DC40769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175" y="1481821"/>
            <a:ext cx="3529013" cy="119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azone 3 SL">
            <a:extLst>
              <a:ext uri="{FF2B5EF4-FFF2-40B4-BE49-F238E27FC236}">
                <a16:creationId xmlns:a16="http://schemas.microsoft.com/office/drawing/2014/main" id="{C695FCA3-98BD-41EE-AD37-87A4C70C5A7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725" y="2584315"/>
            <a:ext cx="3529013" cy="17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mquat® 3SL">
            <a:extLst>
              <a:ext uri="{FF2B5EF4-FFF2-40B4-BE49-F238E27FC236}">
                <a16:creationId xmlns:a16="http://schemas.microsoft.com/office/drawing/2014/main" id="{9D729FE5-F599-4D6D-9936-09173042D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7256" y="4185139"/>
            <a:ext cx="26479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278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89D8-BD0A-485D-B939-0B78BEBD4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812849"/>
          </a:xfrm>
        </p:spPr>
        <p:txBody>
          <a:bodyPr/>
          <a:lstStyle/>
          <a:p>
            <a:r>
              <a:rPr lang="en-US" dirty="0"/>
              <a:t>Paraquat/Parkinson’s Disease??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0E5FA-D3D3-4130-9F45-A317D55C7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350" y="881062"/>
            <a:ext cx="7208838" cy="5095875"/>
          </a:xfrm>
        </p:spPr>
        <p:txBody>
          <a:bodyPr/>
          <a:lstStyle/>
          <a:p>
            <a:r>
              <a:rPr lang="en-US" sz="1400" dirty="0"/>
              <a:t>Parkinson's disease (PD) is a neurodegenerative disorder that affects predominately dopamine-producing (“dopaminergic”) neurons in a specific area of the brain called </a:t>
            </a:r>
            <a:r>
              <a:rPr lang="en-US" sz="1400" i="1" dirty="0"/>
              <a:t>substantia </a:t>
            </a:r>
            <a:r>
              <a:rPr lang="en-US" sz="1400" i="1" dirty="0" err="1"/>
              <a:t>nigra</a:t>
            </a:r>
            <a:r>
              <a:rPr lang="en-US" sz="1400" dirty="0"/>
              <a:t>.</a:t>
            </a:r>
          </a:p>
          <a:p>
            <a:r>
              <a:rPr lang="en-US" sz="1400" dirty="0"/>
              <a:t>1 million people in US have PD</a:t>
            </a:r>
          </a:p>
          <a:p>
            <a:r>
              <a:rPr lang="en-US" sz="1400" dirty="0"/>
              <a:t>60,000 people in US diagnosed with PD every year</a:t>
            </a:r>
          </a:p>
          <a:p>
            <a:r>
              <a:rPr lang="en-US" sz="1400" dirty="0"/>
              <a:t>Men are 1.5X more likely to develop PD than women</a:t>
            </a:r>
          </a:p>
          <a:p>
            <a:r>
              <a:rPr lang="en-US" sz="1400" dirty="0"/>
              <a:t>Causes: Genetics X Environment (head injuries, residence, occupation, metal exposure, TCE/PCB exposure, </a:t>
            </a:r>
            <a:r>
              <a:rPr lang="en-US" sz="1400" b="1" i="1" u="sng" dirty="0">
                <a:solidFill>
                  <a:srgbClr val="FF0000"/>
                </a:solidFill>
              </a:rPr>
              <a:t>pesticides?</a:t>
            </a:r>
            <a:r>
              <a:rPr lang="en-US" sz="1400" dirty="0"/>
              <a:t>) X Lifestyle</a:t>
            </a:r>
          </a:p>
          <a:p>
            <a:r>
              <a:rPr lang="en-US" sz="1400" dirty="0"/>
              <a:t>300+ lawsuits filed against paraquat</a:t>
            </a:r>
          </a:p>
          <a:p>
            <a:pPr lvl="1"/>
            <a:r>
              <a:rPr lang="en-US" sz="1400" b="1" dirty="0"/>
              <a:t>Tanner et al. 2011.  Rotenone, Paraquat, and Parkinson’s Disease.  Environmental Health Perspectives 119(6):866-872.</a:t>
            </a:r>
          </a:p>
          <a:p>
            <a:pPr lvl="2"/>
            <a:r>
              <a:rPr lang="en-US" sz="1400" dirty="0"/>
              <a:t>“</a:t>
            </a:r>
            <a:r>
              <a:rPr lang="en-US" sz="1400" i="1" dirty="0"/>
              <a:t>Our findings, considered together with earlier results, suggest that paraquat use plays a role in human PD.”</a:t>
            </a:r>
          </a:p>
          <a:p>
            <a:pPr lvl="1"/>
            <a:r>
              <a:rPr lang="en-US" sz="1400" b="1" dirty="0"/>
              <a:t>Costello et al.  2009.  Parkinson’s Disease and Residential Exposure to </a:t>
            </a:r>
            <a:r>
              <a:rPr lang="en-US" sz="1400" b="1" dirty="0" err="1"/>
              <a:t>Maneb</a:t>
            </a:r>
            <a:r>
              <a:rPr lang="en-US" sz="1400" b="1" dirty="0"/>
              <a:t> and Paraquat from Agricultural Applications in the Central Valley of California.  American Journal of Epidemiology 169:919-926.</a:t>
            </a:r>
          </a:p>
          <a:p>
            <a:pPr lvl="2"/>
            <a:r>
              <a:rPr lang="en-US" sz="1400" i="1" dirty="0"/>
              <a:t>“This study provides evidence that exposure to a combination of </a:t>
            </a:r>
            <a:r>
              <a:rPr lang="en-US" sz="1400" i="1" dirty="0" err="1"/>
              <a:t>maneb</a:t>
            </a:r>
            <a:r>
              <a:rPr lang="en-US" sz="1400" i="1" dirty="0"/>
              <a:t> and paraquat increases PD risk, particularly in younger subjects and/or when exposure occurs at younger ages.”</a:t>
            </a:r>
          </a:p>
          <a:p>
            <a:pPr lvl="1"/>
            <a:r>
              <a:rPr lang="en-US" sz="1400" b="1" dirty="0"/>
              <a:t>Tanner et al.  2009.  Occupation and Risk of Parkinsonism.  Archives of  Neurology 66(9):1106-1113.</a:t>
            </a:r>
          </a:p>
          <a:p>
            <a:pPr lvl="2"/>
            <a:r>
              <a:rPr lang="en-US" sz="1400" i="1" dirty="0"/>
              <a:t>“2,4-D, paraquat, and permethrin were associated with more than a 3-fold increased risk of disease, although precision was poor for paraquat and permethrin.”</a:t>
            </a:r>
          </a:p>
          <a:p>
            <a:pPr lvl="1"/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1203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E61F-5F8E-4681-8863-94ABAD5D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344" y="0"/>
            <a:ext cx="7291388" cy="609271"/>
          </a:xfrm>
        </p:spPr>
        <p:txBody>
          <a:bodyPr/>
          <a:lstStyle/>
          <a:p>
            <a:r>
              <a:rPr lang="en-US" sz="2800" dirty="0"/>
              <a:t>Paraquat/Parkinson’s Disease??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AE736-F85E-4552-92BD-8C7724FC1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496" y="556395"/>
            <a:ext cx="7208838" cy="5095875"/>
          </a:xfrm>
        </p:spPr>
        <p:txBody>
          <a:bodyPr/>
          <a:lstStyle/>
          <a:p>
            <a:r>
              <a:rPr lang="en-US" sz="1100" b="1" i="1" u="sng" dirty="0"/>
              <a:t>Cell Death and Differentiation (2010) 17:1115-1125</a:t>
            </a:r>
          </a:p>
          <a:p>
            <a:pPr lvl="1"/>
            <a:r>
              <a:rPr lang="en-US" sz="1100" i="1" dirty="0"/>
              <a:t>“The epidemiological and clinical evidence that PQ may favor the onset of PD is inconclusive”.</a:t>
            </a:r>
          </a:p>
          <a:p>
            <a:pPr lvl="1"/>
            <a:r>
              <a:rPr lang="en-US" sz="1100" i="1" dirty="0"/>
              <a:t>“In the case of PQ, the link between experiments in rodents and potential human adverse effects is weak.”</a:t>
            </a:r>
          </a:p>
          <a:p>
            <a:pPr lvl="1"/>
            <a:endParaRPr lang="en-US" sz="1100" i="1" dirty="0"/>
          </a:p>
          <a:p>
            <a:r>
              <a:rPr lang="en-US" sz="1100" b="1" i="1" u="sng" dirty="0" err="1"/>
              <a:t>PLoS</a:t>
            </a:r>
            <a:r>
              <a:rPr lang="en-US" sz="1100" b="1" i="1" u="sng" dirty="0"/>
              <a:t> ONE (2016) 11(10):e0164094</a:t>
            </a:r>
          </a:p>
          <a:p>
            <a:pPr lvl="1"/>
            <a:r>
              <a:rPr lang="en-US" sz="1100" i="1" dirty="0"/>
              <a:t>“Paraquat administered maximum tolerated doses did not induce any neuro-pathogenic effects.”</a:t>
            </a:r>
          </a:p>
          <a:p>
            <a:pPr lvl="1"/>
            <a:endParaRPr lang="en-US" sz="1100" b="1" i="1" u="sng" dirty="0"/>
          </a:p>
          <a:p>
            <a:r>
              <a:rPr lang="en-US" sz="1100" b="1" i="1" u="sng" dirty="0"/>
              <a:t>2019 EPA-OPP Review (June 26, 2019)</a:t>
            </a:r>
          </a:p>
          <a:p>
            <a:pPr lvl="1"/>
            <a:r>
              <a:rPr lang="en-US" sz="1100" i="1" dirty="0"/>
              <a:t>Data from 28 human, 217 animal, and 244 in vitro studies</a:t>
            </a:r>
          </a:p>
          <a:p>
            <a:pPr lvl="1"/>
            <a:r>
              <a:rPr lang="en-US" sz="1100" i="1" dirty="0"/>
              <a:t>“Weight of evidence was insufficient to link paraquat exposure from pesticide use of US registered products to PD in humans.”</a:t>
            </a:r>
          </a:p>
          <a:p>
            <a:pPr lvl="1"/>
            <a:endParaRPr lang="en-US" sz="1100" i="1" dirty="0"/>
          </a:p>
          <a:p>
            <a:r>
              <a:rPr lang="en-US" sz="1100" b="1" i="1" u="sng" dirty="0"/>
              <a:t>Journal of Toxicology and Environmental Health (2019) 22</a:t>
            </a:r>
            <a:r>
              <a:rPr lang="en-US" sz="1100" b="1" i="1" u="sng" dirty="0">
                <a:sym typeface="Wingdings" panose="05000000000000000000" pitchFamily="2" charset="2"/>
              </a:rPr>
              <a:t>(5-6):172-302</a:t>
            </a:r>
          </a:p>
          <a:p>
            <a:pPr lvl="1"/>
            <a:r>
              <a:rPr lang="en-US" sz="1100" i="1" dirty="0">
                <a:sym typeface="Wingdings" panose="05000000000000000000" pitchFamily="2" charset="2"/>
              </a:rPr>
              <a:t>Data indicates a positive association between exposure to PQ and PD occurrence, but the weight of evidence does not enable one to assume an indisputable cause/effect relationship.”</a:t>
            </a:r>
            <a:endParaRPr lang="en-US" sz="1100" i="1" dirty="0"/>
          </a:p>
          <a:p>
            <a:pPr lvl="1"/>
            <a:endParaRPr lang="en-US" sz="1100" i="1" dirty="0"/>
          </a:p>
          <a:p>
            <a:r>
              <a:rPr lang="en-US" sz="1100" b="1" i="1" u="sng" dirty="0"/>
              <a:t>Environmental Research (2020) 191:110186***</a:t>
            </a:r>
          </a:p>
          <a:p>
            <a:pPr lvl="1"/>
            <a:r>
              <a:rPr lang="en-US" sz="1100" i="1" dirty="0"/>
              <a:t>Hazard ratio for ever-use of paraquat was elevated but not statistically significant.”</a:t>
            </a:r>
          </a:p>
          <a:p>
            <a:pPr lvl="1"/>
            <a:endParaRPr lang="en-US" sz="1100" i="1" dirty="0"/>
          </a:p>
          <a:p>
            <a:r>
              <a:rPr lang="en-US" sz="1100" b="1" i="1" u="sng" dirty="0"/>
              <a:t>Journal of Occupational Medicine and Toxicology (2021) 16-21</a:t>
            </a:r>
          </a:p>
          <a:p>
            <a:pPr lvl="1"/>
            <a:r>
              <a:rPr lang="en-US" sz="1100" dirty="0"/>
              <a:t>“</a:t>
            </a:r>
            <a:r>
              <a:rPr lang="en-US" sz="1100" i="1" dirty="0"/>
              <a:t>No evidence of increased risk of PD or increased mortality from other causes among PQ production workers whose exposure to PQ on a daily basis was at least comparable to that of PQ sprayer or mixer/loader.” </a:t>
            </a:r>
          </a:p>
          <a:p>
            <a:pPr lvl="1"/>
            <a:endParaRPr lang="en-US" sz="1100" i="1" dirty="0"/>
          </a:p>
          <a:p>
            <a:r>
              <a:rPr lang="en-US" sz="1100" b="1" i="1" u="sng" dirty="0"/>
              <a:t>Neurotoxicology (2021) 86:80-184</a:t>
            </a:r>
          </a:p>
          <a:p>
            <a:pPr lvl="1"/>
            <a:r>
              <a:rPr lang="en-US" sz="1100" i="1" dirty="0"/>
              <a:t>“A consensus exists in the scientific community that the available evidence does not warrant a claim that paraquat causes Parkinson’s disease.”</a:t>
            </a:r>
          </a:p>
          <a:p>
            <a:pPr lvl="1"/>
            <a:endParaRPr lang="en-US" sz="1100" i="1" dirty="0"/>
          </a:p>
          <a:p>
            <a:r>
              <a:rPr lang="en-US" sz="1100" b="1" i="1" u="sng" dirty="0"/>
              <a:t>Handbook of Neurotoxicity (2021) 1-19</a:t>
            </a:r>
          </a:p>
          <a:p>
            <a:pPr lvl="1"/>
            <a:r>
              <a:rPr lang="en-US" sz="1100" i="1" dirty="0"/>
              <a:t>“Weight of evidence is sufficient to conclude a generic association between PQ exposure and PD exists, but is not sufficient to conclude that this is a causal relationship.”</a:t>
            </a:r>
          </a:p>
        </p:txBody>
      </p:sp>
    </p:spTree>
    <p:extLst>
      <p:ext uri="{BB962C8B-B14F-4D97-AF65-F5344CB8AC3E}">
        <p14:creationId xmlns:p14="http://schemas.microsoft.com/office/powerpoint/2010/main" val="169534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A8FC4-0474-4D0B-A532-CDA7339F7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Wear Your PPE!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10AB89-8B41-4721-8059-0B429A09B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24" y="1767525"/>
            <a:ext cx="9153924" cy="42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23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C0EF25-F574-4E4B-9AAD-182449B54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251" y="1284533"/>
            <a:ext cx="6794500" cy="50958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A72B5-E6C0-41D7-A6B2-AAA704B1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799" y="5865118"/>
            <a:ext cx="175580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7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108E-17E0-474D-A47F-27C83F83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radish????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ABCD4C62-2176-4427-B0E8-5EFB5E67A25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755" y="1308100"/>
            <a:ext cx="3291853" cy="2471738"/>
          </a:xfrm>
          <a:prstGeom prst="rect">
            <a:avLst/>
          </a:prstGeo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00C7066D-1EBF-4FAA-A3AE-99187EDB2061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D32BFC84-B8CE-4AFC-8DB6-1CBF5066DA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6446" y="2092325"/>
            <a:ext cx="4703233" cy="3527425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115CCE-20A2-4C16-ACB5-CFCD9A7BD635}"/>
              </a:ext>
            </a:extLst>
          </p:cNvPr>
          <p:cNvSpPr txBox="1"/>
          <p:nvPr/>
        </p:nvSpPr>
        <p:spPr>
          <a:xfrm>
            <a:off x="31128" y="6207654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Turner Co.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24, 2021</a:t>
            </a:r>
          </a:p>
        </p:txBody>
      </p:sp>
    </p:spTree>
    <p:extLst>
      <p:ext uri="{BB962C8B-B14F-4D97-AF65-F5344CB8AC3E}">
        <p14:creationId xmlns:p14="http://schemas.microsoft.com/office/powerpoint/2010/main" val="29969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286C-1AC8-40EE-AF18-BEDFFF487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On-Time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CEC4-216B-4603-91EB-23D6593560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Works 100% of the time</a:t>
            </a:r>
          </a:p>
          <a:p>
            <a:r>
              <a:rPr lang="en-US" dirty="0"/>
              <a:t>Excellent crop safety</a:t>
            </a:r>
          </a:p>
          <a:p>
            <a:r>
              <a:rPr lang="en-US" dirty="0"/>
              <a:t>any GPA or nozzle </a:t>
            </a:r>
          </a:p>
          <a:p>
            <a:r>
              <a:rPr lang="en-US" dirty="0"/>
              <a:t>tank-mix with anything</a:t>
            </a:r>
          </a:p>
          <a:p>
            <a:r>
              <a:rPr lang="en-US" dirty="0"/>
              <a:t>no rotational restrictions </a:t>
            </a:r>
          </a:p>
          <a:p>
            <a:r>
              <a:rPr lang="en-US" dirty="0"/>
              <a:t>FREE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8BE34-C2DB-415B-839D-EEF41EC8F0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i="1" u="sng" dirty="0"/>
              <a:t>Obstacles</a:t>
            </a:r>
          </a:p>
          <a:p>
            <a:pPr lvl="1"/>
            <a:r>
              <a:rPr lang="en-US" dirty="0"/>
              <a:t>Farm size</a:t>
            </a:r>
          </a:p>
          <a:p>
            <a:pPr lvl="1"/>
            <a:r>
              <a:rPr lang="en-US" dirty="0"/>
              <a:t>Weather</a:t>
            </a:r>
          </a:p>
          <a:p>
            <a:pPr lvl="1"/>
            <a:r>
              <a:rPr lang="en-US" dirty="0"/>
              <a:t>breakdowns</a:t>
            </a:r>
          </a:p>
          <a:p>
            <a:pPr lvl="1"/>
            <a:r>
              <a:rPr lang="en-US" dirty="0"/>
              <a:t>Beach Vacations</a:t>
            </a:r>
          </a:p>
          <a:p>
            <a:pPr lvl="1"/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2694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603601-5451-4EEE-977B-FCB4A83F9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2021</a:t>
            </a:r>
            <a:br>
              <a:rPr lang="en-US" dirty="0"/>
            </a:br>
            <a:r>
              <a:rPr lang="en-US" i="1" dirty="0"/>
              <a:t>How does this happen?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F16475-1DD3-4079-B5EE-3CB562947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075AAC-6B21-4562-932D-46A6CD4C9411}"/>
              </a:ext>
            </a:extLst>
          </p:cNvPr>
          <p:cNvSpPr txBox="1"/>
          <p:nvPr/>
        </p:nvSpPr>
        <p:spPr>
          <a:xfrm>
            <a:off x="0" y="5657671"/>
            <a:ext cx="1467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PE-09-21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205/206/207</a:t>
            </a:r>
          </a:p>
        </p:txBody>
      </p:sp>
    </p:spTree>
    <p:extLst>
      <p:ext uri="{BB962C8B-B14F-4D97-AF65-F5344CB8AC3E}">
        <p14:creationId xmlns:p14="http://schemas.microsoft.com/office/powerpoint/2010/main" val="147316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603601-5451-4EEE-977B-FCB4A83F9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2021</a:t>
            </a:r>
            <a:br>
              <a:rPr lang="en-US" dirty="0"/>
            </a:br>
            <a:r>
              <a:rPr lang="en-US" i="1" dirty="0"/>
              <a:t>How does this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75AAC-6B21-4562-932D-46A6CD4C9411}"/>
              </a:ext>
            </a:extLst>
          </p:cNvPr>
          <p:cNvSpPr txBox="1"/>
          <p:nvPr/>
        </p:nvSpPr>
        <p:spPr>
          <a:xfrm>
            <a:off x="0" y="5657671"/>
            <a:ext cx="1467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PE-09-21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205/206/207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9F8261-F51E-4D19-8106-6E1A7DB03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33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603601-5451-4EEE-977B-FCB4A83F9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2021</a:t>
            </a:r>
            <a:br>
              <a:rPr lang="en-US" dirty="0"/>
            </a:br>
            <a:r>
              <a:rPr lang="en-US" i="1" dirty="0"/>
              <a:t>How does this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75AAC-6B21-4562-932D-46A6CD4C9411}"/>
              </a:ext>
            </a:extLst>
          </p:cNvPr>
          <p:cNvSpPr txBox="1"/>
          <p:nvPr/>
        </p:nvSpPr>
        <p:spPr>
          <a:xfrm>
            <a:off x="0" y="5657671"/>
            <a:ext cx="1492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PE-09-21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14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205/206/207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B5B134-FED4-4849-95E5-D2AA52D1E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429004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603601-5451-4EEE-977B-FCB4A83F9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2021</a:t>
            </a:r>
            <a:br>
              <a:rPr lang="en-US" dirty="0"/>
            </a:br>
            <a:r>
              <a:rPr lang="en-US" i="1" dirty="0"/>
              <a:t>How does this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75AAC-6B21-4562-932D-46A6CD4C9411}"/>
              </a:ext>
            </a:extLst>
          </p:cNvPr>
          <p:cNvSpPr txBox="1"/>
          <p:nvPr/>
        </p:nvSpPr>
        <p:spPr>
          <a:xfrm>
            <a:off x="0" y="5657671"/>
            <a:ext cx="1467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PE-09-21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87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205/206/207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5351BC-F77F-485D-879B-6B2269297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AB442-D8CA-4FAE-A4B4-3217DA3FE030}"/>
              </a:ext>
            </a:extLst>
          </p:cNvPr>
          <p:cNvSpPr txBox="1"/>
          <p:nvPr/>
        </p:nvSpPr>
        <p:spPr>
          <a:xfrm>
            <a:off x="1991519" y="1308100"/>
            <a:ext cx="6794500" cy="3139321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AutoNum type="arabicParenR"/>
            </a:pPr>
            <a:r>
              <a:rPr lang="en-US" dirty="0">
                <a:solidFill>
                  <a:srgbClr val="FFFF00"/>
                </a:solidFill>
              </a:rPr>
              <a:t>Started clean</a:t>
            </a:r>
          </a:p>
          <a:p>
            <a:pPr marL="342900" lvl="0" indent="-342900">
              <a:buFontTx/>
              <a:buAutoNum type="arabicParenR"/>
            </a:pPr>
            <a:endParaRPr lang="en-US" dirty="0">
              <a:solidFill>
                <a:srgbClr val="FFFF00"/>
              </a:solidFill>
            </a:endParaRPr>
          </a:p>
          <a:p>
            <a:pPr marL="342900" lvl="0" indent="-342900">
              <a:buFontTx/>
              <a:buAutoNum type="arabicParenR"/>
            </a:pPr>
            <a:r>
              <a:rPr lang="en-US" dirty="0">
                <a:solidFill>
                  <a:srgbClr val="FFFF00"/>
                </a:solidFill>
              </a:rPr>
              <a:t>Twin Rows (36”-9”)</a:t>
            </a:r>
          </a:p>
          <a:p>
            <a:pPr marL="342900" lvl="0" indent="-342900">
              <a:buFontTx/>
              <a:buAutoNum type="arabicParenR"/>
            </a:pPr>
            <a:endParaRPr lang="en-US" dirty="0">
              <a:solidFill>
                <a:srgbClr val="FFFF00"/>
              </a:solidFill>
            </a:endParaRPr>
          </a:p>
          <a:p>
            <a:pPr marL="342900" lvl="0" indent="-342900">
              <a:buFontTx/>
              <a:buAutoNum type="arabicParenR"/>
            </a:pPr>
            <a:r>
              <a:rPr lang="en-US" dirty="0">
                <a:solidFill>
                  <a:srgbClr val="FFFF00"/>
                </a:solidFill>
              </a:rPr>
              <a:t>Strong residual program activated with irrigation</a:t>
            </a:r>
          </a:p>
          <a:p>
            <a:pPr marL="800100" lvl="1" indent="-342900">
              <a:buFontTx/>
              <a:buAutoNum type="arabicParenR"/>
            </a:pPr>
            <a:r>
              <a:rPr lang="en-US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Prowl or Sonalan or Dual or Warrant or Outlook + Valor + Strongarm (0.225 oz/A)</a:t>
            </a:r>
          </a:p>
          <a:p>
            <a:pPr marL="800100" lvl="1" indent="-342900">
              <a:buFontTx/>
              <a:buAutoNum type="arabicParenR"/>
            </a:pPr>
            <a:endParaRPr lang="en-US" i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marL="342900" lvl="0" indent="-342900">
              <a:buFontTx/>
              <a:buAutoNum type="arabicParenR"/>
            </a:pPr>
            <a:r>
              <a:rPr lang="en-US" b="1" i="1" u="sng" dirty="0">
                <a:solidFill>
                  <a:srgbClr val="FFC000"/>
                </a:solidFill>
              </a:rPr>
              <a:t>On-Time</a:t>
            </a:r>
            <a:r>
              <a:rPr lang="en-US" dirty="0">
                <a:solidFill>
                  <a:srgbClr val="FFFF00"/>
                </a:solidFill>
              </a:rPr>
              <a:t> (25 DAP) POST application with additional residual</a:t>
            </a:r>
          </a:p>
          <a:p>
            <a:pPr marL="800100" lvl="1" indent="-342900">
              <a:buFontTx/>
              <a:buAutoNum type="arabicParenR"/>
            </a:pPr>
            <a:r>
              <a:rPr lang="en-US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Cadre + 2,4-DB + Residual (Anthem Flex or Dual Magnum or Outlook or Warrant or Zidua)</a:t>
            </a:r>
          </a:p>
        </p:txBody>
      </p:sp>
    </p:spTree>
    <p:extLst>
      <p:ext uri="{BB962C8B-B14F-4D97-AF65-F5344CB8AC3E}">
        <p14:creationId xmlns:p14="http://schemas.microsoft.com/office/powerpoint/2010/main" val="177087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DF8DCE-FABA-4247-A006-9142AFAB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2EC + COC </a:t>
            </a:r>
            <a:br>
              <a:rPr lang="en-US" dirty="0"/>
            </a:br>
            <a:r>
              <a:rPr lang="en-US" dirty="0"/>
              <a:t>Peanut Harvest Aid - 5 DAT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0F841E-8F3A-48ED-B6EE-2C45BDE059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494703"/>
            <a:ext cx="3527425" cy="472266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17C6BDB-4E9C-4F34-99BD-6E28570C74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66016" y="2090738"/>
            <a:ext cx="4726919" cy="3530600"/>
          </a:xfrm>
        </p:spPr>
      </p:pic>
    </p:spTree>
    <p:extLst>
      <p:ext uri="{BB962C8B-B14F-4D97-AF65-F5344CB8AC3E}">
        <p14:creationId xmlns:p14="http://schemas.microsoft.com/office/powerpoint/2010/main" val="1904429379"/>
      </p:ext>
    </p:extLst>
  </p:cSld>
  <p:clrMapOvr>
    <a:masterClrMapping/>
  </p:clrMapOvr>
</p:sld>
</file>

<file path=ppt/theme/theme1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5" ma:contentTypeDescription="Create a new document." ma:contentTypeScope="" ma:versionID="da815ee779b064906c602f859e8d058f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cf6c2ee41cfb50e8569456deda4758a5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F4CC315-7D66-415E-9812-79925BD566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EDC55C-7615-4CCD-910E-D318AB00A1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15B3F4-DFFA-4D27-B6C3-3AA739D32ECD}">
  <ds:schemaRefs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c613e7a6-ae2b-4057-9573-8cbc37370f0f"/>
    <ds:schemaRef ds:uri="d2182f11-ec6d-4344-bcdd-126cac1ae7e5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9530</TotalTime>
  <Words>1508</Words>
  <Application>Microsoft Office PowerPoint</Application>
  <PresentationFormat>On-screen Show (4:3)</PresentationFormat>
  <Paragraphs>219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Times New Roman</vt:lpstr>
      <vt:lpstr>Trebuchet MS</vt:lpstr>
      <vt:lpstr>Wingdings</vt:lpstr>
      <vt:lpstr>Wingdings 3</vt:lpstr>
      <vt:lpstr>1_Peanuts</vt:lpstr>
      <vt:lpstr>3_Peanuts</vt:lpstr>
      <vt:lpstr>Facet</vt:lpstr>
      <vt:lpstr>Peanut Weed Control Update - 2022</vt:lpstr>
      <vt:lpstr>Valor (Flumioxazin) in Sprayers</vt:lpstr>
      <vt:lpstr>Wild radish????</vt:lpstr>
      <vt:lpstr>On-Time</vt:lpstr>
      <vt:lpstr>Peanut Weed Control – 2021 How does this happen?</vt:lpstr>
      <vt:lpstr>Peanut Weed Control – 2021 How does this happen?</vt:lpstr>
      <vt:lpstr>Peanut Weed Control – 2021 How does this happen?</vt:lpstr>
      <vt:lpstr>Peanut Weed Control – 2021 How does this happen?</vt:lpstr>
      <vt:lpstr>Aim 2EC + COC  Peanut Harvest Aid - 5 DAT</vt:lpstr>
      <vt:lpstr>Flail Mower and Peanut - 2021</vt:lpstr>
      <vt:lpstr>Flail Mower and Peanut – 2021 Before</vt:lpstr>
      <vt:lpstr>Flail Mower and Peanut – 2021 After (2 passes in opposite directions, ~2 MPH)</vt:lpstr>
      <vt:lpstr>History of Classic® Use in Peanut</vt:lpstr>
      <vt:lpstr>Influence of Classic® Timing on  Peanut Yield - 2021*</vt:lpstr>
      <vt:lpstr>UGA Current Classic®/Cultivar Use Recommendations</vt:lpstr>
      <vt:lpstr>Tropical Spiderwort/Benghal Dayflower</vt:lpstr>
      <vt:lpstr>Georgia Rainfall Totals – 2021 April 15-October 15</vt:lpstr>
      <vt:lpstr>Figure 1. Tropical Spiderwort/Benghal Dayflower Control in Peanut As Influenced by Row Pattern</vt:lpstr>
      <vt:lpstr>Figure 2. Tropical Spiderwort/Benghal Dayflower Emergence As Influenced by Burial Depth </vt:lpstr>
      <vt:lpstr>Figure 3. Tillage Effects on Tropical Spiderwort/Bengal Dayflower Density</vt:lpstr>
      <vt:lpstr>Figure 4.  The Influence of Burial Duration (8” depth) on Tropical Spiderwort/Benghal Dayflower Seed Viability</vt:lpstr>
      <vt:lpstr>TSW Control in Peanut with Paraquat + Dual Magnum (Applied 17 DAP)</vt:lpstr>
      <vt:lpstr>What do the top Georgia peanut growers do? 2020 Georgia Peanut Achievement Club Winners</vt:lpstr>
      <vt:lpstr>Paraquat Label Changes Coming</vt:lpstr>
      <vt:lpstr>Paraquat/Parkinson’s Disease??</vt:lpstr>
      <vt:lpstr>Paraquat/Parkinson’s Disease??</vt:lpstr>
      <vt:lpstr>Wear Your PPE!</vt:lpstr>
      <vt:lpstr>Questions/Comments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Peanut Weed  Control Issues - 2020</dc:title>
  <dc:creator>Eric P. Prostko</dc:creator>
  <cp:lastModifiedBy>Eric P. Prostko</cp:lastModifiedBy>
  <cp:revision>54</cp:revision>
  <cp:lastPrinted>2021-08-10T18:23:33Z</cp:lastPrinted>
  <dcterms:created xsi:type="dcterms:W3CDTF">2020-05-20T17:04:00Z</dcterms:created>
  <dcterms:modified xsi:type="dcterms:W3CDTF">2021-11-30T14:50:48Z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