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2" r:id="rId5"/>
    <p:sldMasterId id="2147483728" r:id="rId6"/>
    <p:sldMasterId id="2147483745" r:id="rId7"/>
    <p:sldMasterId id="2147483758" r:id="rId8"/>
    <p:sldMasterId id="2147483778" r:id="rId9"/>
    <p:sldMasterId id="2147483791" r:id="rId10"/>
  </p:sldMasterIdLst>
  <p:notesMasterIdLst>
    <p:notesMasterId r:id="rId47"/>
  </p:notesMasterIdLst>
  <p:sldIdLst>
    <p:sldId id="257" r:id="rId11"/>
    <p:sldId id="258" r:id="rId12"/>
    <p:sldId id="259" r:id="rId13"/>
    <p:sldId id="260" r:id="rId14"/>
    <p:sldId id="493" r:id="rId15"/>
    <p:sldId id="261" r:id="rId16"/>
    <p:sldId id="262" r:id="rId17"/>
    <p:sldId id="322" r:id="rId18"/>
    <p:sldId id="323" r:id="rId19"/>
    <p:sldId id="324" r:id="rId20"/>
    <p:sldId id="325" r:id="rId21"/>
    <p:sldId id="676" r:id="rId22"/>
    <p:sldId id="399" r:id="rId23"/>
    <p:sldId id="384" r:id="rId24"/>
    <p:sldId id="677" r:id="rId25"/>
    <p:sldId id="400" r:id="rId26"/>
    <p:sldId id="327" r:id="rId27"/>
    <p:sldId id="385" r:id="rId28"/>
    <p:sldId id="379" r:id="rId29"/>
    <p:sldId id="312" r:id="rId30"/>
    <p:sldId id="289" r:id="rId31"/>
    <p:sldId id="383" r:id="rId32"/>
    <p:sldId id="381" r:id="rId33"/>
    <p:sldId id="378" r:id="rId34"/>
    <p:sldId id="292" r:id="rId35"/>
    <p:sldId id="398" r:id="rId36"/>
    <p:sldId id="298" r:id="rId37"/>
    <p:sldId id="682" r:id="rId38"/>
    <p:sldId id="711" r:id="rId39"/>
    <p:sldId id="715" r:id="rId40"/>
    <p:sldId id="714" r:id="rId41"/>
    <p:sldId id="712" r:id="rId42"/>
    <p:sldId id="302" r:id="rId43"/>
    <p:sldId id="303" r:id="rId44"/>
    <p:sldId id="304" r:id="rId45"/>
    <p:sldId id="299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49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4D8-4C1E-97C1-6B10C73CA144}"/>
              </c:ext>
            </c:extLst>
          </c:dPt>
          <c:dPt>
            <c:idx val="15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8435-499F-A103-72BEFC7D166A}"/>
              </c:ext>
            </c:extLst>
          </c:dPt>
          <c:dLbls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500" baseline="0">
                      <a:solidFill>
                        <a:srgbClr val="FFFFFF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4D8-4C1E-97C1-6B10C73CA1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rgbClr val="F8F8F8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Average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56</c:v>
                </c:pt>
                <c:pt idx="1">
                  <c:v>38</c:v>
                </c:pt>
                <c:pt idx="2">
                  <c:v>47</c:v>
                </c:pt>
                <c:pt idx="3">
                  <c:v>49</c:v>
                </c:pt>
                <c:pt idx="4">
                  <c:v>31</c:v>
                </c:pt>
                <c:pt idx="5">
                  <c:v>40</c:v>
                </c:pt>
                <c:pt idx="6">
                  <c:v>24</c:v>
                </c:pt>
                <c:pt idx="7">
                  <c:v>25</c:v>
                </c:pt>
                <c:pt idx="8">
                  <c:v>27</c:v>
                </c:pt>
                <c:pt idx="9">
                  <c:v>44</c:v>
                </c:pt>
                <c:pt idx="10">
                  <c:v>16</c:v>
                </c:pt>
                <c:pt idx="11">
                  <c:v>19</c:v>
                </c:pt>
                <c:pt idx="12">
                  <c:v>21</c:v>
                </c:pt>
                <c:pt idx="13">
                  <c:v>41</c:v>
                </c:pt>
                <c:pt idx="14">
                  <c:v>22</c:v>
                </c:pt>
                <c:pt idx="15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08-416C-B79C-F4341E4D7B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737088"/>
        <c:axId val="174190976"/>
      </c:barChart>
      <c:catAx>
        <c:axId val="111737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i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en-US"/>
          </a:p>
        </c:txPr>
        <c:crossAx val="174190976"/>
        <c:crosses val="autoZero"/>
        <c:auto val="1"/>
        <c:lblAlgn val="ctr"/>
        <c:lblOffset val="100"/>
        <c:noMultiLvlLbl val="0"/>
      </c:catAx>
      <c:valAx>
        <c:axId val="1741909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i="1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r>
                  <a:rPr lang="en-US" i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Yield Loss 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8F8F8"/>
                </a:solidFill>
              </a:defRPr>
            </a:pPr>
            <a:endParaRPr lang="en-US"/>
          </a:p>
        </c:txPr>
        <c:crossAx val="111737088"/>
        <c:crosses val="autoZero"/>
        <c:crossBetween val="between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Prowl H20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Roundup P-Max3 + Laudis</c:v>
                </c:pt>
                <c:pt idx="1">
                  <c:v>Roundup P-Max3 + Atrazine</c:v>
                </c:pt>
                <c:pt idx="2">
                  <c:v>Liberty + Atrazine</c:v>
                </c:pt>
                <c:pt idx="3">
                  <c:v>Halex GT + Atrazine</c:v>
                </c:pt>
                <c:pt idx="4">
                  <c:v>Roundup P-Max3 + Impact Z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98</c:v>
                </c:pt>
                <c:pt idx="1">
                  <c:v>98</c:v>
                </c:pt>
                <c:pt idx="2">
                  <c:v>98</c:v>
                </c:pt>
                <c:pt idx="3">
                  <c:v>98</c:v>
                </c:pt>
                <c:pt idx="4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E3-4094-8474-BBDFF9341F2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 Prowl H2O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Roundup P-Max3 + Laudis</c:v>
                </c:pt>
                <c:pt idx="1">
                  <c:v>Roundup P-Max3 + Atrazine</c:v>
                </c:pt>
                <c:pt idx="2">
                  <c:v>Liberty + Atrazine</c:v>
                </c:pt>
                <c:pt idx="3">
                  <c:v>Halex GT + Atrazine</c:v>
                </c:pt>
                <c:pt idx="4">
                  <c:v>Roundup P-Max3 + Impact Z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85</c:v>
                </c:pt>
                <c:pt idx="1">
                  <c:v>78</c:v>
                </c:pt>
                <c:pt idx="2">
                  <c:v>78</c:v>
                </c:pt>
                <c:pt idx="3">
                  <c:v>99</c:v>
                </c:pt>
                <c:pt idx="4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E3-4094-8474-BBDFF9341F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3701696"/>
        <c:axId val="423702352"/>
      </c:barChart>
      <c:catAx>
        <c:axId val="4237016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>
                    <a:solidFill>
                      <a:schemeClr val="bg1">
                        <a:lumMod val="20000"/>
                        <a:lumOff val="80000"/>
                      </a:schemeClr>
                    </a:solidFill>
                  </a:rPr>
                  <a:t>Herbicide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702352"/>
        <c:crosses val="autoZero"/>
        <c:auto val="1"/>
        <c:lblAlgn val="ctr"/>
        <c:lblOffset val="100"/>
        <c:noMultiLvlLbl val="0"/>
      </c:catAx>
      <c:valAx>
        <c:axId val="42370235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 dirty="0">
                    <a:solidFill>
                      <a:schemeClr val="bg1">
                        <a:lumMod val="20000"/>
                        <a:lumOff val="80000"/>
                      </a:schemeClr>
                    </a:solidFill>
                  </a:rPr>
                  <a:t>Control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701696"/>
        <c:crosses val="autoZero"/>
        <c:crossBetween val="between"/>
        <c:majorUnit val="25"/>
      </c:valAx>
      <c:spPr>
        <a:solidFill>
          <a:schemeClr val="tx1"/>
        </a:solidFill>
        <a:ln>
          <a:noFill/>
        </a:ln>
        <a:effectLst/>
      </c:spPr>
    </c:plotArea>
    <c:legend>
      <c:legendPos val="t"/>
      <c:overlay val="0"/>
      <c:spPr>
        <a:solidFill>
          <a:schemeClr val="tx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20000"/>
                  <a:lumOff val="8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NTC</c:v>
                </c:pt>
                <c:pt idx="1">
                  <c:v>Roundup/Atrazine/Prowl</c:v>
                </c:pt>
                <c:pt idx="2">
                  <c:v>Roundup/dicamba/Prowl</c:v>
                </c:pt>
                <c:pt idx="3">
                  <c:v>Roundup/Status/Prowl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220</c:v>
                </c:pt>
                <c:pt idx="1">
                  <c:v>250</c:v>
                </c:pt>
                <c:pt idx="2">
                  <c:v>240</c:v>
                </c:pt>
                <c:pt idx="3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90-4959-A988-50AC4A648B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0970432"/>
        <c:axId val="440970848"/>
      </c:barChart>
      <c:catAx>
        <c:axId val="44097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970848"/>
        <c:crosses val="autoZero"/>
        <c:auto val="1"/>
        <c:lblAlgn val="ctr"/>
        <c:lblOffset val="100"/>
        <c:noMultiLvlLbl val="0"/>
      </c:catAx>
      <c:valAx>
        <c:axId val="44097084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970432"/>
        <c:crosses val="autoZero"/>
        <c:crossBetween val="between"/>
      </c:valAx>
      <c:spPr>
        <a:solidFill>
          <a:schemeClr val="tx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6FDB5-DC95-4A59-9972-A6320F54DF2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A04DC-765A-4637-B8A4-56DE6E57D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CF0EC-5B4E-4F08-80E5-9198173F1D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217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CF0EC-5B4E-4F08-80E5-9198173F1D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842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7786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4369623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C4E3D9-3BEA-48A5-BA40-729A27099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EC1E13-524C-417B-9D05-21C3E6813C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759069-5793-4C50-AF3D-863E475295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194E5D-8EE8-4D77-B222-A36C7366A9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023995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BD20D0-4CA4-4C67-B5C2-2D0603F13A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305474-D523-4A02-B4EA-B7F37D32AB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B412BE-3E0D-4A41-B814-17957E8823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DB975E-D732-4E6B-92A1-790C29D8AD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499555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7025"/>
            <a:ext cx="4038600" cy="4532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7025"/>
            <a:ext cx="4038600" cy="4532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A7850C-9B5A-4504-BE11-C30AF91CB5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8208E9-07F0-4CDC-968D-D2BE8594A8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22E843-2095-4D5E-ACCF-1D353EFE2C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D7C161-518E-4EA5-98B6-48FDE77231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706268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DD4C91-13B8-4617-B570-DE92F0CA23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13B2EF8-C5EE-4064-9938-445225C762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BB2971C-FDC7-42D4-BE1C-3F3B15B37B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42E8B-C045-4C99-88F4-10789298D2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65599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3ABFD8-CC52-42F8-AA5A-A7AC04840B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95A7756-8423-4D8C-9F2E-B41A601876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9C62D15-12A4-45C7-9489-84B0B93ED1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6324C-1E2D-4E30-8BCA-10F12FE30B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6126227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A30F8DC-FC39-4798-8CED-374EE94ED8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33442D0-BA61-4C17-BAF1-5BDE8BDF3B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03EDDB1-BB9D-4D94-A47E-7216D97BE3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522FE-21E5-4170-878D-286B1B5507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68726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DD2F8-BE04-4780-9040-389F7AA0AD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980E33-405B-4D53-930D-F3FC6EFC9A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4A9148-D123-4278-98FB-6BC0EA2B38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18428-A5D9-42D3-98BA-3C91BE28D7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03834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94BC54-6078-40A1-BF2A-E654D54E9F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639458-6E68-43DB-AF09-BAC95BCD39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7EEC46-A2B6-41CC-9A24-AB71869FE5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C380A-9AB4-4203-8B83-9ACE10FFC1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843931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885219-1705-416C-9B6E-0E9672ED7E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629DA5-6E14-457A-8E64-0EBB2330DE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83FCFB-3F91-4F00-9584-5256A7912C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31684-E292-4E8B-B39B-9BC639E592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00818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6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572477-58BA-448C-9D7D-06DA39D8DA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D10237-793B-42BA-9BB2-7E1F7C3390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A44F37-0B2C-4C6D-AD09-67647588F0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1EECF-E886-4BB4-A9DC-30A35DFF38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1144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7887967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597025"/>
            <a:ext cx="4038600" cy="453231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597025"/>
            <a:ext cx="4038600" cy="4532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0438F8-02CE-403A-83B2-E01CA0CEAD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31B0C7-56DF-47C2-84BB-AA525AA63F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5CCAF1-0B93-4B28-877D-2AECF2A2CC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A2A401-6516-47C9-8EF7-E765902884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3592713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3050"/>
            <a:ext cx="8229600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97025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97025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0127343-67EE-4008-A0AB-2CC9450C85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D840B24-67EA-4AA1-AC69-DF92E20FB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BA749A3-E84B-4ECC-9B57-ABFC0FD70E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73C94-F592-4FAB-BDEF-09E7C57306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596278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97025"/>
            <a:ext cx="4038600" cy="4532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597025"/>
            <a:ext cx="4038600" cy="453231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F65684-F669-4920-B9F4-BCD72561FB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6338C0-925A-4C6E-957A-9FDDBBF974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5B785F-3980-4174-84ED-8B060D906E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66B112-AE44-4E9D-B3BF-B90DD650F8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523869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597025"/>
            <a:ext cx="8229600" cy="453231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785393-2023-45F2-AF03-442E43B226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83CE77-CDFE-433D-971E-9A9D610704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49C02F-AB42-416A-A08F-2745532100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3E2A21-04BA-4EB2-9A01-7A5FAEC51F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5044488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97025"/>
            <a:ext cx="4038600" cy="4532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7025"/>
            <a:ext cx="4038600" cy="4532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F067C3-6091-4F48-B680-7D71D49702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9D74C9-5EEE-4D13-A915-475FDDA79C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96E442-7748-4F54-8CE8-175A120B9F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616977-7A46-4201-8883-6CA68D1808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923947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7025"/>
            <a:ext cx="4038600" cy="4532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597025"/>
            <a:ext cx="4038600" cy="4532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CBE392-D242-4A43-A111-7D2D75470D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AD6DD9-46CC-465C-B98A-277BF55E1F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1B4734-BAE1-4302-8198-E20E21D86E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519927-16BA-4072-88A9-8197447911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2791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1012465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839006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9338138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8312476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1008924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3188673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6449171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567033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5933501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6" y="963615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6" y="2547962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2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50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62876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6327511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8583908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3993505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10649959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997807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2600361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83546717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68672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287153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5925109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003868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8625726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702282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81" y="1239840"/>
            <a:ext cx="4144963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81" y="3743328"/>
            <a:ext cx="4144963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872610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796366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40"/>
            <a:ext cx="4144962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8"/>
            <a:ext cx="4144962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9645905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81" y="1239840"/>
            <a:ext cx="4144963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81" y="3743328"/>
            <a:ext cx="4144963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9881626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7" y="138113"/>
            <a:ext cx="8512175" cy="5957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608867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5176529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40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7354268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4DEC0-9D29-41DA-A9DD-7517F8FB5B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61838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5BE4E-B40C-4BDE-8ABB-738692BD30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55031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A48E7-B7BB-43C9-9C74-212C2A2920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61097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41DAF-7EDC-4B12-B624-1AB520D138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49467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10352-3ED1-4040-A5BB-819164470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36605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9EA35D-6213-4CBB-9F55-E8CF941A9A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8067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67A1B5-F796-46B5-956F-4FFB8D0C53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46112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F5E2F-C5BE-4C8B-B0DB-79DE0023D7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377203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57742-A4A5-4232-AB59-92AD8135EF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46887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38676-584B-4339-942A-28CAFB3FC0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99576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3744891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FC769-0BE5-4777-8FE1-979D0CB437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45873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67535F1-4128-4258-8E6D-02030ED885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016383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03DB8DD-A984-4C49-9408-800CB9ED85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64216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DA11E48-3E90-4597-ABFA-FC1D6BC1DC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53237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095CCF5-94D8-48F2-81DE-5E405DBC3A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21931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26C0EED-0E5F-4824-80E6-9BD40879F6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90693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9610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0448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014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11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5755867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8261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418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043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225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15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22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870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ADDD2-14E0-4CAA-BD63-05DC98ACE7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451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3539908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479591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4076686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7089487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38871197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5963876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838058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9347107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7510271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1100822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0851421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5113536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0215544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5913888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4137383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5250741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1219833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5063431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5272624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8210551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15430483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438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179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09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0071820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573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802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411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77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17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383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566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881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7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2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7" y="3932243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82" y="3932243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1970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49BD89-074D-422F-B1E4-57E2543E04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C9B4C0-4DE2-46E2-8848-A414F6C9B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7D2AA1-0335-4D98-8640-5FB9E78DC6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4F1596-4174-436D-ACA4-729F5518F9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08301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B9204A-16E2-4C7B-8441-89941383E5D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412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1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6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B9204A-16E2-4C7B-8441-89941383E5D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005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0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5E33BBD-4562-4593-B7CB-4FA5ED1C7B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40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264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fld id="{09B9204A-16E2-4C7B-8441-89941383E5D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115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D05D8-E7D7-45E5-9F3E-B67BE4D7B7D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9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A9464EF-AFE1-46A0-BF14-A9E79CA3A9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9600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11" rIns="91414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FD8C01E-9A9C-4FE7-9132-6DE95F47A9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7025"/>
            <a:ext cx="8229600" cy="453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11" rIns="91414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162FE92-F1F0-4713-981C-DFEBB883945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67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11" rIns="91414" bIns="4571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83A89ED-0CF1-48D8-B88D-FD227710829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48400"/>
            <a:ext cx="28987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11" rIns="91414" bIns="45711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9CB8A2C-B228-4B9C-B028-615EAEDEC27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0025" y="6248400"/>
            <a:ext cx="21367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11" rIns="91414" bIns="4571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6C253C52-2191-459C-B746-3E331E9669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3057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9pPr>
    </p:titleStyle>
    <p:bodyStyle>
      <a:lvl1pPr marL="346075" indent="-346075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6125" indent="-2921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146175" indent="-231775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600200" indent="-231775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060575" indent="-230188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517775" indent="-230188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2974975" indent="-230188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432175" indent="-230188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3889375" indent="-230188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Relationship Id="rId4" Type="http://schemas.openxmlformats.org/officeDocument/2006/relationships/hyperlink" Target="mailto:eprostko@uga.ed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1588" y="2644775"/>
            <a:ext cx="5256212" cy="1752600"/>
          </a:xfrm>
        </p:spPr>
        <p:txBody>
          <a:bodyPr/>
          <a:lstStyle/>
          <a:p>
            <a:pPr>
              <a:defRPr/>
            </a:pPr>
            <a:r>
              <a:rPr lang="en-US" sz="2400" i="1" dirty="0"/>
              <a:t>Eric P. Prostko, Ph.D.</a:t>
            </a:r>
          </a:p>
          <a:p>
            <a:pPr>
              <a:defRPr/>
            </a:pPr>
            <a:r>
              <a:rPr lang="en-US" sz="2400" i="1" dirty="0"/>
              <a:t>Professor/Extension Weed Specialist</a:t>
            </a:r>
          </a:p>
          <a:p>
            <a:pPr>
              <a:defRPr/>
            </a:pPr>
            <a:r>
              <a:rPr lang="en-US" sz="2400" i="1" dirty="0"/>
              <a:t>Dept. Crop &amp; Soil Sciences</a:t>
            </a:r>
          </a:p>
          <a:p>
            <a:pPr>
              <a:defRPr/>
            </a:pPr>
            <a:r>
              <a:rPr lang="en-US" sz="2400" i="1" dirty="0"/>
              <a:t>eprostko@uga.edu</a:t>
            </a:r>
          </a:p>
          <a:p>
            <a:pPr>
              <a:defRPr/>
            </a:pPr>
            <a:endParaRPr 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683" name="Title 1"/>
          <p:cNvSpPr>
            <a:spLocks noGrp="1"/>
          </p:cNvSpPr>
          <p:nvPr>
            <p:ph type="ctrTitle"/>
          </p:nvPr>
        </p:nvSpPr>
        <p:spPr>
          <a:xfrm>
            <a:off x="3733800" y="685800"/>
            <a:ext cx="5219700" cy="1752600"/>
          </a:xfrm>
        </p:spPr>
        <p:txBody>
          <a:bodyPr/>
          <a:lstStyle/>
          <a:p>
            <a:pPr algn="ctr">
              <a:defRPr/>
            </a:pPr>
            <a:r>
              <a:rPr lang="en-US" sz="3200" dirty="0"/>
              <a:t>Weed Control in Field Corn</a:t>
            </a:r>
            <a:br>
              <a:rPr lang="en-US" sz="3200" dirty="0"/>
            </a:br>
            <a:r>
              <a:rPr lang="en-US" sz="3200" dirty="0">
                <a:solidFill>
                  <a:srgbClr val="FFC000"/>
                </a:solidFill>
              </a:rPr>
              <a:t>2022</a:t>
            </a:r>
            <a:endParaRPr lang="en-US" sz="3200" i="1" dirty="0">
              <a:solidFill>
                <a:srgbClr val="FFC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5715000"/>
            <a:ext cx="2444750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384063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20E6A9-DF28-4F41-907D-A2EC61AA6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- 2021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CE8D06D-DB9F-4339-B01B-76743C0E1E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79185" y="1692655"/>
            <a:ext cx="3749040" cy="3566160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C219F9C-C47D-4996-AD2E-3F7176B6D9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855230" y="1692654"/>
            <a:ext cx="3749040" cy="356616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A8FEBA-84D0-48E2-A1EF-5D7B4096DF4A}"/>
              </a:ext>
            </a:extLst>
          </p:cNvPr>
          <p:cNvSpPr txBox="1"/>
          <p:nvPr/>
        </p:nvSpPr>
        <p:spPr>
          <a:xfrm>
            <a:off x="-35020" y="6256831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CN-02-21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17 DAT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C39630-1E66-4408-9175-96A8ABE338BB}"/>
              </a:ext>
            </a:extLst>
          </p:cNvPr>
          <p:cNvSpPr txBox="1"/>
          <p:nvPr/>
        </p:nvSpPr>
        <p:spPr>
          <a:xfrm>
            <a:off x="2132303" y="5350255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0F8C5A-9AD2-4592-9D6F-3E9BAE845464}"/>
              </a:ext>
            </a:extLst>
          </p:cNvPr>
          <p:cNvSpPr txBox="1"/>
          <p:nvPr/>
        </p:nvSpPr>
        <p:spPr>
          <a:xfrm>
            <a:off x="4965063" y="5262504"/>
            <a:ext cx="3547767" cy="147732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Roundup PowerMax3 @ 25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Laudis @ 3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Atrazine @ 64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0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Applied 18 DAP</a:t>
            </a:r>
          </a:p>
        </p:txBody>
      </p:sp>
      <p:pic>
        <p:nvPicPr>
          <p:cNvPr id="5124" name="Picture 4" descr="Laudis">
            <a:extLst>
              <a:ext uri="{FF2B5EF4-FFF2-40B4-BE49-F238E27FC236}">
                <a16:creationId xmlns:a16="http://schemas.microsoft.com/office/drawing/2014/main" id="{83FBD150-3F69-41F3-BE34-D503417D6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3524" y="1601213"/>
            <a:ext cx="1008838" cy="47690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46466219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20E6A9-DF28-4F41-907D-A2EC61AA6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- 2021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CE8D06D-DB9F-4339-B01B-76743C0E1E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02532" y="1513666"/>
            <a:ext cx="3749040" cy="356616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A8FEBA-84D0-48E2-A1EF-5D7B4096DF4A}"/>
              </a:ext>
            </a:extLst>
          </p:cNvPr>
          <p:cNvSpPr txBox="1"/>
          <p:nvPr/>
        </p:nvSpPr>
        <p:spPr>
          <a:xfrm>
            <a:off x="-35020" y="6256831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CN-02-21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17 DAT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C39630-1E66-4408-9175-96A8ABE338BB}"/>
              </a:ext>
            </a:extLst>
          </p:cNvPr>
          <p:cNvSpPr txBox="1"/>
          <p:nvPr/>
        </p:nvSpPr>
        <p:spPr>
          <a:xfrm>
            <a:off x="2241253" y="5260546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0F8C5A-9AD2-4592-9D6F-3E9BAE845464}"/>
              </a:ext>
            </a:extLst>
          </p:cNvPr>
          <p:cNvSpPr txBox="1"/>
          <p:nvPr/>
        </p:nvSpPr>
        <p:spPr>
          <a:xfrm>
            <a:off x="5317339" y="5211431"/>
            <a:ext cx="2350322" cy="147732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Halex GT @ 58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Atrazine @ 64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0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Applied 18 DAP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A4D2D9B-F72A-46C1-8C6B-00B86C1D7ED5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92430" y="1513666"/>
            <a:ext cx="3749040" cy="3566160"/>
          </a:xfrm>
        </p:spPr>
      </p:pic>
      <p:sp>
        <p:nvSpPr>
          <p:cNvPr id="12" name="AutoShape 4" descr="Syngenta Halex GT Herbicide logo">
            <a:extLst>
              <a:ext uri="{FF2B5EF4-FFF2-40B4-BE49-F238E27FC236}">
                <a16:creationId xmlns:a16="http://schemas.microsoft.com/office/drawing/2014/main" id="{FCED451B-6AE2-4BD0-BD1D-56CE0D1DC0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152" name="Picture 8" descr="Halex GT - Herbicide Product &amp; Label Information | Syngenta US">
            <a:extLst>
              <a:ext uri="{FF2B5EF4-FFF2-40B4-BE49-F238E27FC236}">
                <a16:creationId xmlns:a16="http://schemas.microsoft.com/office/drawing/2014/main" id="{EDAB66C3-3889-4D95-9D2E-9B1747E05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635" y="1422225"/>
            <a:ext cx="1056629" cy="36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421238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A2ECB2-6FC1-4578-93AE-B6A7199E8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Annual Grass Control in Field Corn - 2021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710E8FB6-AE2D-46BC-88C8-8EA04F7D217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1013" y="1239838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7D1359D-2C74-4B37-98DC-076A35015AA7}"/>
              </a:ext>
            </a:extLst>
          </p:cNvPr>
          <p:cNvSpPr txBox="1"/>
          <p:nvPr/>
        </p:nvSpPr>
        <p:spPr>
          <a:xfrm>
            <a:off x="0" y="5941338"/>
            <a:ext cx="108395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CN-02-21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42 DAP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Applied 18 DAP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LSD 0.10 = 12</a:t>
            </a:r>
          </a:p>
        </p:txBody>
      </p:sp>
    </p:spTree>
    <p:extLst>
      <p:ext uri="{BB962C8B-B14F-4D97-AF65-F5344CB8AC3E}">
        <p14:creationId xmlns:p14="http://schemas.microsoft.com/office/powerpoint/2010/main" val="3491341869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20E6A9-DF28-4F41-907D-A2EC61AA6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A8FEBA-84D0-48E2-A1EF-5D7B4096DF4A}"/>
              </a:ext>
            </a:extLst>
          </p:cNvPr>
          <p:cNvSpPr txBox="1"/>
          <p:nvPr/>
        </p:nvSpPr>
        <p:spPr>
          <a:xfrm>
            <a:off x="-35020" y="6256831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CN-11-21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14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53 DAP</a:t>
            </a:r>
          </a:p>
        </p:txBody>
      </p:sp>
      <p:sp>
        <p:nvSpPr>
          <p:cNvPr id="12" name="AutoShape 4" descr="Syngenta Halex GT Herbicide logo">
            <a:extLst>
              <a:ext uri="{FF2B5EF4-FFF2-40B4-BE49-F238E27FC236}">
                <a16:creationId xmlns:a16="http://schemas.microsoft.com/office/drawing/2014/main" id="{FCED451B-6AE2-4BD0-BD1D-56CE0D1DC0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21CAED3-358F-4A86-93E5-97F1AABB91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1621" y="1846858"/>
            <a:ext cx="4856162" cy="3642121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0C54A65F-40CC-4EDD-86D4-DA0AB4E862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368800" y="1846858"/>
            <a:ext cx="4856163" cy="3642122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B162F0-6E79-42A6-A44D-051271709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055" y="5646300"/>
            <a:ext cx="786452" cy="5303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5B51522-4ECC-4068-9E60-84964CA8B6C8}"/>
              </a:ext>
            </a:extLst>
          </p:cNvPr>
          <p:cNvSpPr txBox="1"/>
          <p:nvPr/>
        </p:nvSpPr>
        <p:spPr>
          <a:xfrm>
            <a:off x="5694282" y="5495835"/>
            <a:ext cx="2440733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Acuron GT @ 60 oz/A</a:t>
            </a:r>
          </a:p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Atrazine @ 32 oz/A</a:t>
            </a:r>
          </a:p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Induce @ 0.25% v/v</a:t>
            </a:r>
          </a:p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 23 DAP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F2AB4B-65E3-4336-A469-6BB498FE5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755" y="1239837"/>
            <a:ext cx="2145012" cy="69355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88091618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129E7-D8CD-4867-8C9B-085901803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F23620-A554-4D3D-A78F-871DE45243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B7626CE-447F-4218-BBE8-7C081EAFBB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F7AA44-5CD9-4A96-8A20-3B4FBA71E230}"/>
              </a:ext>
            </a:extLst>
          </p:cNvPr>
          <p:cNvSpPr txBox="1"/>
          <p:nvPr/>
        </p:nvSpPr>
        <p:spPr>
          <a:xfrm>
            <a:off x="-6872" y="6267167"/>
            <a:ext cx="739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FFC000"/>
                </a:solidFill>
              </a:rPr>
              <a:t>CN-08-21</a:t>
            </a:r>
          </a:p>
          <a:p>
            <a:r>
              <a:rPr lang="en-US" sz="1000" i="1" dirty="0">
                <a:solidFill>
                  <a:srgbClr val="FFC000"/>
                </a:solidFill>
              </a:rPr>
              <a:t>May 13</a:t>
            </a:r>
          </a:p>
          <a:p>
            <a:r>
              <a:rPr lang="en-US" sz="1000" i="1" dirty="0">
                <a:solidFill>
                  <a:srgbClr val="FFC000"/>
                </a:solidFill>
              </a:rPr>
              <a:t>51 DAP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6E0A17-BDE6-4BAB-BC41-5118268FBD4E}"/>
              </a:ext>
            </a:extLst>
          </p:cNvPr>
          <p:cNvSpPr txBox="1"/>
          <p:nvPr/>
        </p:nvSpPr>
        <p:spPr>
          <a:xfrm>
            <a:off x="2062264" y="6096000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3844F6-E08A-4779-BD85-A60B4E815DF5}"/>
              </a:ext>
            </a:extLst>
          </p:cNvPr>
          <p:cNvSpPr txBox="1"/>
          <p:nvPr/>
        </p:nvSpPr>
        <p:spPr>
          <a:xfrm>
            <a:off x="5474726" y="6084816"/>
            <a:ext cx="289374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Acuron 3.44SC @ 80 oz/A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(Applied PRE)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0F3FEF-058F-442D-801A-E781C94B19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998" y="1450465"/>
            <a:ext cx="1150317" cy="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75684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5BCA66-D973-4BE5-88DE-00DE31DF8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098" y="274300"/>
            <a:ext cx="7634288" cy="825500"/>
          </a:xfrm>
        </p:spPr>
        <p:txBody>
          <a:bodyPr/>
          <a:lstStyle/>
          <a:p>
            <a:pPr lvl="0"/>
            <a:r>
              <a:rPr lang="en-US" altLang="en-US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Comparison of Acuron, Acuron Flexi, Acuron GT, </a:t>
            </a:r>
            <a:br>
              <a:rPr lang="en-US" altLang="en-US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en-US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Halex GT</a:t>
            </a:r>
            <a:br>
              <a:rPr lang="en-US" altLang="en-US" sz="2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23ABAD4-AB73-4D91-88F2-13543094FE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7770363"/>
              </p:ext>
            </p:extLst>
          </p:nvPr>
        </p:nvGraphicFramePr>
        <p:xfrm>
          <a:off x="313231" y="1294353"/>
          <a:ext cx="8424152" cy="4924319"/>
        </p:xfrm>
        <a:graphic>
          <a:graphicData uri="http://schemas.openxmlformats.org/drawingml/2006/table">
            <a:tbl>
              <a:tblPr/>
              <a:tblGrid>
                <a:gridCol w="1353974">
                  <a:extLst>
                    <a:ext uri="{9D8B030D-6E8A-4147-A177-3AD203B41FA5}">
                      <a16:colId xmlns:a16="http://schemas.microsoft.com/office/drawing/2014/main" val="528009149"/>
                    </a:ext>
                  </a:extLst>
                </a:gridCol>
                <a:gridCol w="1343838">
                  <a:extLst>
                    <a:ext uri="{9D8B030D-6E8A-4147-A177-3AD203B41FA5}">
                      <a16:colId xmlns:a16="http://schemas.microsoft.com/office/drawing/2014/main" val="3429877143"/>
                    </a:ext>
                  </a:extLst>
                </a:gridCol>
                <a:gridCol w="1487541">
                  <a:extLst>
                    <a:ext uri="{9D8B030D-6E8A-4147-A177-3AD203B41FA5}">
                      <a16:colId xmlns:a16="http://schemas.microsoft.com/office/drawing/2014/main" val="4227905588"/>
                    </a:ext>
                  </a:extLst>
                </a:gridCol>
                <a:gridCol w="1572893">
                  <a:extLst>
                    <a:ext uri="{9D8B030D-6E8A-4147-A177-3AD203B41FA5}">
                      <a16:colId xmlns:a16="http://schemas.microsoft.com/office/drawing/2014/main" val="3434898120"/>
                    </a:ext>
                  </a:extLst>
                </a:gridCol>
                <a:gridCol w="1572893">
                  <a:extLst>
                    <a:ext uri="{9D8B030D-6E8A-4147-A177-3AD203B41FA5}">
                      <a16:colId xmlns:a16="http://schemas.microsoft.com/office/drawing/2014/main" val="1250259095"/>
                    </a:ext>
                  </a:extLst>
                </a:gridCol>
                <a:gridCol w="1093013">
                  <a:extLst>
                    <a:ext uri="{9D8B030D-6E8A-4147-A177-3AD203B41FA5}">
                      <a16:colId xmlns:a16="http://schemas.microsoft.com/office/drawing/2014/main" val="3046703076"/>
                    </a:ext>
                  </a:extLst>
                </a:gridCol>
              </a:tblGrid>
              <a:tr h="83143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b="1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Trade</a:t>
                      </a:r>
                      <a:r>
                        <a:rPr lang="en-US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Name</a:t>
                      </a:r>
                      <a:endParaRPr lang="en-US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Active Ingredients (lbs/gal)</a:t>
                      </a:r>
                      <a:endParaRPr lang="pt-BR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(WSSA MOA)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93257"/>
                  </a:ext>
                </a:extLst>
              </a:tr>
              <a:tr h="9170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glyphosate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(9) 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mesotrione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(27)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bicyclopyrone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(27)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i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  <a:r>
                        <a:rPr lang="en-US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-metolachlor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(15)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atrazine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(5)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623176"/>
                  </a:ext>
                </a:extLst>
              </a:tr>
              <a:tr h="415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Acuron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0.240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0.060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2.14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4988651"/>
                  </a:ext>
                </a:extLst>
              </a:tr>
              <a:tr h="8314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Acuron Flexi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0.320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0.080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2.86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1092640"/>
                  </a:ext>
                </a:extLst>
              </a:tr>
              <a:tr h="8314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Acuron GT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0.200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0.095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401467"/>
                  </a:ext>
                </a:extLst>
              </a:tr>
              <a:tr h="8314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Halex GT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2.09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0.209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2.09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523106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52A131B2-3C17-4218-BE04-F297CDE98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2423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98310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5D824-40EF-49BB-ABF1-72C0FA4AD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2681C7-5E51-4588-A043-2B21451B78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B77225E-8758-4306-B295-AA50F84317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7D6073-C802-41EE-B5E8-B8A9C9D98BAC}"/>
              </a:ext>
            </a:extLst>
          </p:cNvPr>
          <p:cNvSpPr txBox="1"/>
          <p:nvPr/>
        </p:nvSpPr>
        <p:spPr>
          <a:xfrm>
            <a:off x="-6872" y="6268504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C000"/>
                </a:solidFill>
              </a:rPr>
              <a:t>CN-06-21</a:t>
            </a:r>
          </a:p>
          <a:p>
            <a:r>
              <a:rPr lang="en-US" sz="1000" dirty="0">
                <a:solidFill>
                  <a:srgbClr val="FFC000"/>
                </a:solidFill>
              </a:rPr>
              <a:t>May 13</a:t>
            </a:r>
          </a:p>
          <a:p>
            <a:r>
              <a:rPr lang="en-US" sz="1000" dirty="0">
                <a:solidFill>
                  <a:srgbClr val="FFC000"/>
                </a:solidFill>
              </a:rPr>
              <a:t>45 DAP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C87B84-0573-4F40-A0C9-791A2EAC270C}"/>
              </a:ext>
            </a:extLst>
          </p:cNvPr>
          <p:cNvSpPr txBox="1"/>
          <p:nvPr/>
        </p:nvSpPr>
        <p:spPr>
          <a:xfrm>
            <a:off x="2128412" y="6128426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58BC92-9F7F-4771-B61C-591A58D798D3}"/>
              </a:ext>
            </a:extLst>
          </p:cNvPr>
          <p:cNvSpPr txBox="1"/>
          <p:nvPr/>
        </p:nvSpPr>
        <p:spPr>
          <a:xfrm>
            <a:off x="5029795" y="5723755"/>
            <a:ext cx="3642122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Impact 2.8L @ 0.75 oz/A</a:t>
            </a:r>
          </a:p>
          <a:p>
            <a:pPr algn="ctr"/>
            <a:r>
              <a:rPr lang="en-US" sz="1600" dirty="0">
                <a:solidFill>
                  <a:srgbClr val="FFFF00"/>
                </a:solidFill>
              </a:rPr>
              <a:t>Roundup P-Max3 5.88SL @ 21 oz/A</a:t>
            </a:r>
          </a:p>
          <a:p>
            <a:pPr algn="ctr"/>
            <a:r>
              <a:rPr lang="en-US" sz="1600" dirty="0">
                <a:solidFill>
                  <a:srgbClr val="FFFF00"/>
                </a:solidFill>
              </a:rPr>
              <a:t>Atrazine 4L @ 32 oz/A</a:t>
            </a:r>
          </a:p>
          <a:p>
            <a:pPr algn="ctr"/>
            <a:r>
              <a:rPr lang="en-US" sz="1600" dirty="0">
                <a:solidFill>
                  <a:srgbClr val="FFFF00"/>
                </a:solidFill>
              </a:rPr>
              <a:t>Applied 18 DAP</a:t>
            </a:r>
          </a:p>
        </p:txBody>
      </p:sp>
      <p:pic>
        <p:nvPicPr>
          <p:cNvPr id="2052" name="Picture 4" descr="https://www.amvac.com/sites/default/files/_images/product/logo/Impact_0.png">
            <a:extLst>
              <a:ext uri="{FF2B5EF4-FFF2-40B4-BE49-F238E27FC236}">
                <a16:creationId xmlns:a16="http://schemas.microsoft.com/office/drawing/2014/main" id="{7B10DC13-C595-4613-9285-E51B45DDF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7703" y="1239837"/>
            <a:ext cx="1486306" cy="74315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01252784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20E6A9-DF28-4F41-907D-A2EC61AA6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A8FEBA-84D0-48E2-A1EF-5D7B4096DF4A}"/>
              </a:ext>
            </a:extLst>
          </p:cNvPr>
          <p:cNvSpPr txBox="1"/>
          <p:nvPr/>
        </p:nvSpPr>
        <p:spPr>
          <a:xfrm>
            <a:off x="-35020" y="6256831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CN-09-21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April 29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16 DAT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C39630-1E66-4408-9175-96A8ABE338BB}"/>
              </a:ext>
            </a:extLst>
          </p:cNvPr>
          <p:cNvSpPr txBox="1"/>
          <p:nvPr/>
        </p:nvSpPr>
        <p:spPr>
          <a:xfrm>
            <a:off x="2132303" y="5350255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0F8C5A-9AD2-4592-9D6F-3E9BAE845464}"/>
              </a:ext>
            </a:extLst>
          </p:cNvPr>
          <p:cNvSpPr txBox="1"/>
          <p:nvPr/>
        </p:nvSpPr>
        <p:spPr>
          <a:xfrm>
            <a:off x="5404706" y="5211431"/>
            <a:ext cx="2175596" cy="147732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Shieldex @ 1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Atrazine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Agridex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@ 1%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AMSOL @ 2%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Applied 21 DAP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57E99BB-8516-44AD-811F-80D4B5A2A604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87360" y="1596285"/>
            <a:ext cx="3749040" cy="348125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77EA209-2D52-4DCC-87E9-B0CEB2E43705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5"/>
          <a:stretch/>
        </p:blipFill>
        <p:spPr>
          <a:xfrm rot="16200000">
            <a:off x="4673706" y="1462390"/>
            <a:ext cx="3749040" cy="3749040"/>
          </a:xfrm>
        </p:spPr>
      </p:pic>
      <p:pic>
        <p:nvPicPr>
          <p:cNvPr id="2052" name="Picture 4" descr="https://summitagro-usa.com/wp-content/uploads/2019/10/shieldex-logo.jpg">
            <a:extLst>
              <a:ext uri="{FF2B5EF4-FFF2-40B4-BE49-F238E27FC236}">
                <a16:creationId xmlns:a16="http://schemas.microsoft.com/office/drawing/2014/main" id="{AD551C49-4F24-47E3-A097-0F128FC34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3910" y="1462388"/>
            <a:ext cx="1048561" cy="59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872951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44237-CDDF-4341-94FE-D49E9BEA1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7880D5-F047-478D-A53A-AB82E85188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21DC02B-3A80-4007-9F71-AA045E0955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2CFC37-FC32-4055-81F0-5D9C0BAF2C40}"/>
              </a:ext>
            </a:extLst>
          </p:cNvPr>
          <p:cNvSpPr txBox="1"/>
          <p:nvPr/>
        </p:nvSpPr>
        <p:spPr>
          <a:xfrm>
            <a:off x="0" y="6211669"/>
            <a:ext cx="859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CN-08-21</a:t>
            </a:r>
          </a:p>
          <a:p>
            <a:r>
              <a:rPr lang="en-US" sz="1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14</a:t>
            </a:r>
          </a:p>
          <a:p>
            <a:r>
              <a:rPr lang="en-US" sz="1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 DAP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AC402D-78EE-46B5-91E5-705962C2ACD3}"/>
              </a:ext>
            </a:extLst>
          </p:cNvPr>
          <p:cNvSpPr txBox="1"/>
          <p:nvPr/>
        </p:nvSpPr>
        <p:spPr>
          <a:xfrm>
            <a:off x="2023353" y="6096000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NTC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DFFDA3-7D04-4B9F-99B0-924772C7EAC1}"/>
              </a:ext>
            </a:extLst>
          </p:cNvPr>
          <p:cNvSpPr txBox="1"/>
          <p:nvPr/>
        </p:nvSpPr>
        <p:spPr>
          <a:xfrm>
            <a:off x="5498462" y="5423611"/>
            <a:ext cx="2799163" cy="107721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Roundup P-Max3 @ 21 oz/A</a:t>
            </a:r>
          </a:p>
          <a:p>
            <a:pPr algn="ctr"/>
            <a:r>
              <a:rPr lang="en-US" sz="1600" dirty="0">
                <a:solidFill>
                  <a:srgbClr val="FFFF00"/>
                </a:solidFill>
              </a:rPr>
              <a:t>Revulin Q @ 3.5 oz/A</a:t>
            </a:r>
          </a:p>
          <a:p>
            <a:pPr algn="ctr"/>
            <a:r>
              <a:rPr lang="en-US" sz="1600" dirty="0">
                <a:solidFill>
                  <a:srgbClr val="FFFF00"/>
                </a:solidFill>
              </a:rPr>
              <a:t>Atrazine @ 32 oz/A</a:t>
            </a:r>
          </a:p>
          <a:p>
            <a:pPr algn="ctr"/>
            <a:r>
              <a:rPr lang="en-US" sz="1600" dirty="0">
                <a:solidFill>
                  <a:srgbClr val="FFFF00"/>
                </a:solidFill>
              </a:rPr>
              <a:t>Applied 23 DAP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498554-576F-4CFA-BDA2-048EFEA837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405" y="1239837"/>
            <a:ext cx="1609278" cy="77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77161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9D430-ABA5-4414-9903-57AEDF14D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dicamba?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040901-DFC7-471C-8487-0DDE6CE49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="1" dirty="0"/>
              <a:t>Clarity</a:t>
            </a:r>
            <a:r>
              <a:rPr lang="en-US" dirty="0"/>
              <a:t> = dicamba </a:t>
            </a:r>
          </a:p>
          <a:p>
            <a:r>
              <a:rPr lang="en-US" dirty="0"/>
              <a:t> </a:t>
            </a:r>
            <a:r>
              <a:rPr lang="en-US" b="1" dirty="0"/>
              <a:t>Status</a:t>
            </a:r>
            <a:r>
              <a:rPr lang="en-US" dirty="0"/>
              <a:t> = dicamba + </a:t>
            </a:r>
            <a:r>
              <a:rPr lang="en-US" dirty="0" err="1"/>
              <a:t>diflufenzopyr</a:t>
            </a:r>
            <a:r>
              <a:rPr lang="en-US" dirty="0"/>
              <a:t> + isoxadifen (safener)</a:t>
            </a:r>
          </a:p>
          <a:p>
            <a:r>
              <a:rPr lang="en-US" dirty="0"/>
              <a:t> </a:t>
            </a:r>
            <a:r>
              <a:rPr lang="en-US" b="1" dirty="0" err="1"/>
              <a:t>Diflexx</a:t>
            </a:r>
            <a:r>
              <a:rPr lang="en-US" dirty="0"/>
              <a:t> = dicamba + </a:t>
            </a:r>
            <a:r>
              <a:rPr lang="en-US" dirty="0" err="1"/>
              <a:t>cyprosulfamide</a:t>
            </a:r>
            <a:r>
              <a:rPr lang="en-US" dirty="0"/>
              <a:t> (safener) </a:t>
            </a:r>
          </a:p>
          <a:p>
            <a:r>
              <a:rPr lang="en-US" dirty="0"/>
              <a:t> Newer, lower volatility, dicamba formulations are not labeled</a:t>
            </a:r>
          </a:p>
          <a:p>
            <a:pPr lvl="1"/>
            <a:r>
              <a:rPr lang="en-US" dirty="0"/>
              <a:t> </a:t>
            </a:r>
            <a:r>
              <a:rPr lang="en-US" i="1" dirty="0"/>
              <a:t>Engenia</a:t>
            </a:r>
          </a:p>
          <a:p>
            <a:pPr lvl="1"/>
            <a:r>
              <a:rPr lang="en-US" i="1" dirty="0"/>
              <a:t> Xtendimax</a:t>
            </a:r>
          </a:p>
        </p:txBody>
      </p:sp>
    </p:spTree>
    <p:extLst>
      <p:ext uri="{BB962C8B-B14F-4D97-AF65-F5344CB8AC3E}">
        <p14:creationId xmlns:p14="http://schemas.microsoft.com/office/powerpoint/2010/main" val="2409006454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Field Corn Yield Loss (%) Caused by Uncontrolled Weeds in UGA  Weed Science Research Trials (2007-2021).</a:t>
            </a:r>
            <a:br>
              <a:rPr lang="en-US" sz="2000" dirty="0"/>
            </a:br>
            <a:r>
              <a:rPr lang="en-US" sz="2000" i="1" dirty="0">
                <a:solidFill>
                  <a:srgbClr val="FFC000"/>
                </a:solidFill>
              </a:rPr>
              <a:t>Treated vs. Non-treated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6088898"/>
              </p:ext>
            </p:extLst>
          </p:nvPr>
        </p:nvGraphicFramePr>
        <p:xfrm>
          <a:off x="481016" y="1239838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6676" y="6002893"/>
            <a:ext cx="2765244" cy="73866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200 Bu/A X 0.33 X $4.00 = $264/A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What about harvest?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What about next year?</a:t>
            </a:r>
          </a:p>
        </p:txBody>
      </p:sp>
    </p:spTree>
    <p:extLst>
      <p:ext uri="{BB962C8B-B14F-4D97-AF65-F5344CB8AC3E}">
        <p14:creationId xmlns:p14="http://schemas.microsoft.com/office/powerpoint/2010/main" val="631202400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– 2019</a:t>
            </a:r>
            <a:br>
              <a:rPr lang="en-US" dirty="0"/>
            </a:br>
            <a:r>
              <a:rPr lang="en-US" sz="2400" i="1" dirty="0">
                <a:solidFill>
                  <a:srgbClr val="FFC000"/>
                </a:solidFill>
              </a:rPr>
              <a:t>Roundup + Status + Prowl H</a:t>
            </a:r>
            <a:r>
              <a:rPr lang="en-US" sz="2400" i="1" baseline="-25000" dirty="0">
                <a:solidFill>
                  <a:srgbClr val="FFC000"/>
                </a:solidFill>
              </a:rPr>
              <a:t>2</a:t>
            </a:r>
            <a:r>
              <a:rPr lang="en-US" sz="2400" i="1" dirty="0">
                <a:solidFill>
                  <a:srgbClr val="FFC000"/>
                </a:solidFill>
              </a:rPr>
              <a:t>0 (~$31/A)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8288" y="6172200"/>
            <a:ext cx="85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CN-08-19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18 DAT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58674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97556" y="5845314"/>
            <a:ext cx="1774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W-Max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Status @ 5.0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000" b="0" i="0" u="none" strike="noStrike" kern="1200" cap="none" spc="0" normalizeH="0" baseline="-2500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21 DAP (V4/7” tall)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673821"/>
            <a:ext cx="4856162" cy="3642121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618257"/>
            <a:ext cx="4856163" cy="3642122"/>
          </a:xfrm>
        </p:spPr>
      </p:pic>
    </p:spTree>
    <p:extLst>
      <p:ext uri="{BB962C8B-B14F-4D97-AF65-F5344CB8AC3E}">
        <p14:creationId xmlns:p14="http://schemas.microsoft.com/office/powerpoint/2010/main" val="3870388566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Injury – Status (dicamba)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CN-04-16</a:t>
            </a:r>
          </a:p>
          <a:p>
            <a:r>
              <a:rPr lang="en-US" dirty="0" err="1"/>
              <a:t>Agrigold</a:t>
            </a:r>
            <a:r>
              <a:rPr lang="en-US" dirty="0"/>
              <a:t> 6659</a:t>
            </a:r>
          </a:p>
          <a:p>
            <a:r>
              <a:rPr lang="en-US" dirty="0"/>
              <a:t>7 DAT (April 25, 2016)</a:t>
            </a:r>
          </a:p>
          <a:p>
            <a:r>
              <a:rPr lang="en-US" dirty="0"/>
              <a:t>Roundup P-Max @ 32 oz/A + Status @ 5 </a:t>
            </a:r>
            <a:r>
              <a:rPr lang="en-US" dirty="0" err="1"/>
              <a:t>oz</a:t>
            </a:r>
            <a:r>
              <a:rPr lang="en-US" dirty="0"/>
              <a:t>/A</a:t>
            </a:r>
          </a:p>
          <a:p>
            <a:pPr lvl="1"/>
            <a:r>
              <a:rPr lang="en-US" dirty="0"/>
              <a:t>Applied 27 DAP</a:t>
            </a:r>
          </a:p>
          <a:p>
            <a:pPr lvl="1"/>
            <a:r>
              <a:rPr lang="en-US" dirty="0"/>
              <a:t> V4-V5; 7” tall</a:t>
            </a:r>
          </a:p>
          <a:p>
            <a:r>
              <a:rPr lang="en-US" dirty="0"/>
              <a:t>No yield effect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30022" y="1751178"/>
            <a:ext cx="4865422" cy="364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341258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Roundup W-Max @ 32 oz/A + dicamba @ 0.25 lb ae/A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Prowl H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 @ 32 oz/A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(Applied 9 DAP, V1/2” tall field corn)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1447800"/>
            <a:ext cx="6582833" cy="4937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109942"/>
            <a:ext cx="771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CN-08-19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April 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DAT</a:t>
            </a:r>
          </a:p>
        </p:txBody>
      </p:sp>
    </p:spTree>
    <p:extLst>
      <p:ext uri="{BB962C8B-B14F-4D97-AF65-F5344CB8AC3E}">
        <p14:creationId xmlns:p14="http://schemas.microsoft.com/office/powerpoint/2010/main" val="1038595780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Roundup W-Max @ 32 oz/A + dicamba @ 0.25 lb ae/A + Prowl H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 @ 32 oz/A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(Applied 21 DAP, V4/7” tall field corn)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905000"/>
            <a:ext cx="4038600" cy="302895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" y="6172200"/>
            <a:ext cx="771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CN-08-19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April 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DAT</a:t>
            </a:r>
          </a:p>
        </p:txBody>
      </p:sp>
    </p:spTree>
    <p:extLst>
      <p:ext uri="{BB962C8B-B14F-4D97-AF65-F5344CB8AC3E}">
        <p14:creationId xmlns:p14="http://schemas.microsoft.com/office/powerpoint/2010/main" val="3755122790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 Corn Yield (DKC-6208) As Influenced By Herbicide Treatment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216464"/>
              </p:ext>
            </p:extLst>
          </p:nvPr>
        </p:nvGraphicFramePr>
        <p:xfrm>
          <a:off x="481013" y="1239838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550968"/>
            <a:ext cx="34291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CN-08-19, Averaged over 3 timings (V1, V4, and V6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), WEEDY 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70865" y="335813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Bu/A</a:t>
            </a:r>
          </a:p>
        </p:txBody>
      </p:sp>
      <p:sp>
        <p:nvSpPr>
          <p:cNvPr id="3" name="Rectangle 2"/>
          <p:cNvSpPr/>
          <p:nvPr/>
        </p:nvSpPr>
        <p:spPr>
          <a:xfrm>
            <a:off x="7315200" y="1371600"/>
            <a:ext cx="1401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LSD (0.10) = 13.2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CV = 7.3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329016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New(</a:t>
            </a:r>
            <a:r>
              <a:rPr lang="en-US" dirty="0" err="1"/>
              <a:t>er</a:t>
            </a:r>
            <a:r>
              <a:rPr lang="en-US" dirty="0"/>
              <a:t>) Products Being Tested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3192" y="1033612"/>
            <a:ext cx="8442325" cy="4856162"/>
          </a:xfrm>
        </p:spPr>
        <p:txBody>
          <a:bodyPr/>
          <a:lstStyle/>
          <a:p>
            <a:r>
              <a:rPr lang="en-US" sz="1600" b="1" i="1" u="sng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AMVAC</a:t>
            </a:r>
          </a:p>
          <a:p>
            <a:pPr lvl="1"/>
            <a:r>
              <a:rPr lang="en-US" sz="1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Sinate</a:t>
            </a:r>
            <a:r>
              <a:rPr lang="en-US" sz="1600" i="1" dirty="0"/>
              <a:t> (glufosinate + topramezone)</a:t>
            </a:r>
          </a:p>
          <a:p>
            <a:pPr lvl="1"/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Core </a:t>
            </a:r>
            <a:r>
              <a:rPr lang="en-US" sz="1600" i="1" dirty="0"/>
              <a:t>(topramezone + acetochlor)</a:t>
            </a:r>
          </a:p>
          <a:p>
            <a:r>
              <a:rPr lang="en-US" sz="1600" b="1" i="1" u="sng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Corteva</a:t>
            </a:r>
          </a:p>
          <a:p>
            <a:pPr lvl="1"/>
            <a:r>
              <a:rPr lang="en-US" sz="1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Resicore</a:t>
            </a:r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i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(mesotrione + acetochlor + clopyralid)</a:t>
            </a:r>
          </a:p>
          <a:p>
            <a:r>
              <a:rPr lang="en-US" sz="1600" b="1" i="1" u="sng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Syngenta</a:t>
            </a:r>
          </a:p>
          <a:p>
            <a:pPr lvl="1"/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Acuron GT </a:t>
            </a:r>
            <a:r>
              <a:rPr lang="en-US" sz="1600" i="1" dirty="0"/>
              <a:t>(bicyclopyrone + s-metolachlor + mesotrione + glyphosate)</a:t>
            </a:r>
          </a:p>
          <a:p>
            <a:pPr lvl="1"/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Acuron XR </a:t>
            </a:r>
            <a:r>
              <a:rPr lang="en-US" sz="1600" i="1" dirty="0"/>
              <a:t>(bicyclopyrone + s-metolachlor + mesotrione + atrazine)</a:t>
            </a:r>
          </a:p>
          <a:p>
            <a:r>
              <a:rPr lang="en-US" sz="1600" dirty="0"/>
              <a:t> </a:t>
            </a:r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Helm</a:t>
            </a:r>
          </a:p>
          <a:p>
            <a:pPr lvl="1"/>
            <a:r>
              <a:rPr lang="en-US" sz="1600" i="1" dirty="0" err="1">
                <a:solidFill>
                  <a:srgbClr val="FFFF00"/>
                </a:solidFill>
              </a:rPr>
              <a:t>Katagon</a:t>
            </a:r>
            <a:r>
              <a:rPr lang="en-US" sz="1600" i="1" dirty="0"/>
              <a:t> (tolpyralate + nicosulfuron)</a:t>
            </a:r>
          </a:p>
          <a:p>
            <a:pPr lvl="1"/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Helmet Maxx </a:t>
            </a:r>
            <a:r>
              <a:rPr lang="en-US" sz="1600" i="1" dirty="0"/>
              <a:t>(metolachlor + atrazine + mesotrione)</a:t>
            </a:r>
          </a:p>
          <a:p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Helena</a:t>
            </a:r>
          </a:p>
          <a:p>
            <a:pPr lvl="1"/>
            <a:r>
              <a:rPr lang="en-US" sz="1600" i="1" dirty="0" err="1">
                <a:solidFill>
                  <a:srgbClr val="FFFF00"/>
                </a:solidFill>
              </a:rPr>
              <a:t>Empyros</a:t>
            </a:r>
            <a:r>
              <a:rPr lang="en-US" sz="1600" i="1" dirty="0"/>
              <a:t> (tolpyralate + s-metolachlor)</a:t>
            </a:r>
          </a:p>
          <a:p>
            <a:pPr lvl="1"/>
            <a:r>
              <a:rPr lang="en-US" sz="1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Empyos</a:t>
            </a:r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Triad </a:t>
            </a:r>
            <a:r>
              <a:rPr lang="en-US" sz="1600" i="1" dirty="0"/>
              <a:t>(tolpyralate + s-metolachlor + atrazine) </a:t>
            </a:r>
            <a:r>
              <a:rPr lang="en-US" sz="1600" b="1" i="1" u="sng" dirty="0">
                <a:solidFill>
                  <a:srgbClr val="FFC000"/>
                </a:solidFill>
              </a:rPr>
              <a:t>(not in SE)</a:t>
            </a:r>
          </a:p>
          <a:p>
            <a:pPr lvl="1"/>
            <a:r>
              <a:rPr lang="en-US" sz="1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Empyros</a:t>
            </a:r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Triad Flex </a:t>
            </a:r>
            <a:r>
              <a:rPr lang="en-US" sz="1600" i="1" dirty="0"/>
              <a:t>(tolpyralate + s-metolachlor + atrazine) </a:t>
            </a:r>
            <a:r>
              <a:rPr lang="en-US" sz="1600" b="1" i="1" u="sng" dirty="0">
                <a:solidFill>
                  <a:srgbClr val="FFC000"/>
                </a:solidFill>
              </a:rPr>
              <a:t>(not in SE)</a:t>
            </a:r>
          </a:p>
          <a:p>
            <a:r>
              <a:rPr lang="en-US" sz="1600" b="1" i="1" u="sng" dirty="0"/>
              <a:t>Valent</a:t>
            </a:r>
          </a:p>
          <a:p>
            <a:pPr lvl="1"/>
            <a:r>
              <a:rPr lang="en-US" sz="1600" i="1" dirty="0">
                <a:solidFill>
                  <a:srgbClr val="FFFF00"/>
                </a:solidFill>
              </a:rPr>
              <a:t>Maverick</a:t>
            </a:r>
            <a:r>
              <a:rPr lang="en-US" sz="1600" i="1" dirty="0"/>
              <a:t> (mesotrione + pyroxasulfone + clopyralid)</a:t>
            </a:r>
          </a:p>
          <a:p>
            <a:r>
              <a:rPr lang="en-US" sz="1600" b="1" u="sng" dirty="0"/>
              <a:t>Summit </a:t>
            </a:r>
            <a:r>
              <a:rPr lang="en-US" sz="1600" b="1" u="sng" dirty="0" err="1"/>
              <a:t>Agro</a:t>
            </a:r>
            <a:endParaRPr lang="en-US" sz="1600" b="1" u="sng" dirty="0"/>
          </a:p>
          <a:p>
            <a:pPr lvl="1"/>
            <a:r>
              <a:rPr lang="en-US" sz="1600" dirty="0">
                <a:solidFill>
                  <a:srgbClr val="FFFF00"/>
                </a:solidFill>
              </a:rPr>
              <a:t>Restraint</a:t>
            </a:r>
            <a:r>
              <a:rPr lang="en-US" sz="1600" dirty="0"/>
              <a:t> (tolpyralate + acetochlor + </a:t>
            </a:r>
            <a:r>
              <a:rPr lang="en-US" sz="1600" dirty="0" err="1"/>
              <a:t>dichlormid</a:t>
            </a:r>
            <a:r>
              <a:rPr lang="en-US" sz="1600" dirty="0"/>
              <a:t>)</a:t>
            </a:r>
          </a:p>
          <a:p>
            <a:pPr lvl="1"/>
            <a:endParaRPr lang="en-US" sz="1600" b="1" i="1" u="sng" dirty="0"/>
          </a:p>
          <a:p>
            <a:pPr lvl="1"/>
            <a:endParaRPr lang="en-US" sz="16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91465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prostko\AppData\Local\Microsoft\Windows\Temporary Internet Files\Content.IE5\C3KXI78U\phot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0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89642" y="378416"/>
            <a:ext cx="6063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Morningglory Control in Field Corn?????</a:t>
            </a:r>
          </a:p>
        </p:txBody>
      </p:sp>
    </p:spTree>
    <p:extLst>
      <p:ext uri="{BB962C8B-B14F-4D97-AF65-F5344CB8AC3E}">
        <p14:creationId xmlns:p14="http://schemas.microsoft.com/office/powerpoint/2010/main" val="1857298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Lay-By</a:t>
            </a:r>
            <a:br>
              <a:rPr lang="en-US" dirty="0"/>
            </a:br>
            <a:r>
              <a:rPr lang="en-US" sz="2800" i="1" dirty="0">
                <a:solidFill>
                  <a:srgbClr val="FFC000"/>
                </a:solidFill>
              </a:rPr>
              <a:t>(16 GPA, 30 PSI, 3.7 MPH, </a:t>
            </a:r>
            <a:r>
              <a:rPr lang="en-US" sz="2800" i="1" dirty="0" err="1">
                <a:solidFill>
                  <a:srgbClr val="FFC000"/>
                </a:solidFill>
              </a:rPr>
              <a:t>Floodjet</a:t>
            </a:r>
            <a:r>
              <a:rPr lang="en-US" sz="2800" i="1" dirty="0">
                <a:solidFill>
                  <a:srgbClr val="FFC000"/>
                </a:solidFill>
              </a:rPr>
              <a:t> TK-VS2)</a:t>
            </a:r>
          </a:p>
        </p:txBody>
      </p:sp>
      <p:pic>
        <p:nvPicPr>
          <p:cNvPr id="1026" name="Picture 2" descr="C:\Users\eprostko\FIELD PICTURES\2018\corn lay-by test\ponder\may 10\IMG_23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4734" y="1239838"/>
            <a:ext cx="6474882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527032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B5EB1-1322-41AC-A429-E2164A7E3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Post-Harvest Weed Control</a:t>
            </a:r>
            <a:br>
              <a:rPr lang="en-US" dirty="0"/>
            </a:br>
            <a:r>
              <a:rPr lang="en-US" sz="2700" dirty="0"/>
              <a:t>Gramoxone 2L @ 3 pts/A + Tricor 4L @ 8 oz/A + NIS @ 0.25% v/v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717C44-56F9-45C5-977D-1CF6AD923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990" y="1503144"/>
            <a:ext cx="6278033" cy="4708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19778B-CB80-483C-AA6C-06B388D7CFC3}"/>
              </a:ext>
            </a:extLst>
          </p:cNvPr>
          <p:cNvSpPr txBox="1"/>
          <p:nvPr/>
        </p:nvSpPr>
        <p:spPr>
          <a:xfrm>
            <a:off x="0" y="6211669"/>
            <a:ext cx="1873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09/24/21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 of application</a:t>
            </a:r>
          </a:p>
        </p:txBody>
      </p:sp>
    </p:spTree>
    <p:extLst>
      <p:ext uri="{BB962C8B-B14F-4D97-AF65-F5344CB8AC3E}">
        <p14:creationId xmlns:p14="http://schemas.microsoft.com/office/powerpoint/2010/main" val="1469818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B5EB1-1322-41AC-A429-E2164A7E3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Post-Harvest Weed Control</a:t>
            </a:r>
            <a:br>
              <a:rPr lang="en-US" dirty="0"/>
            </a:br>
            <a:r>
              <a:rPr lang="en-US" sz="2700" dirty="0"/>
              <a:t>Gramoxone 2L @ 3 pts/A + Tricor 4L @ 8 oz/A + NIS @ 0.25% v/v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19778B-CB80-483C-AA6C-06B388D7CFC3}"/>
              </a:ext>
            </a:extLst>
          </p:cNvPr>
          <p:cNvSpPr txBox="1"/>
          <p:nvPr/>
        </p:nvSpPr>
        <p:spPr>
          <a:xfrm>
            <a:off x="0" y="6211669"/>
            <a:ext cx="1066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10/22/21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 DAT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8E389D-AFF6-4857-A4A6-9BC0BB60B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933" y="1417638"/>
            <a:ext cx="6773277" cy="50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4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</a:t>
            </a:r>
            <a:br>
              <a:rPr lang="en-US" dirty="0"/>
            </a:br>
            <a:r>
              <a:rPr lang="en-US" sz="2800" i="1" dirty="0">
                <a:solidFill>
                  <a:srgbClr val="FFC000"/>
                </a:solidFill>
              </a:rPr>
              <a:t>Questions for you?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144962" cy="4856162"/>
          </a:xfrm>
        </p:spPr>
        <p:txBody>
          <a:bodyPr/>
          <a:lstStyle/>
          <a:p>
            <a:r>
              <a:rPr lang="en-US" sz="2400" dirty="0"/>
              <a:t> What technologies are  you planting?</a:t>
            </a:r>
          </a:p>
          <a:p>
            <a:pPr lvl="1"/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RR, LL, Conventional, Enlist (2,4-D)?</a:t>
            </a:r>
          </a:p>
          <a:p>
            <a:pPr lvl="1"/>
            <a:endParaRPr lang="en-US" dirty="0"/>
          </a:p>
          <a:p>
            <a:r>
              <a:rPr lang="en-US" sz="2400" dirty="0"/>
              <a:t>Do you need Counter?</a:t>
            </a:r>
          </a:p>
          <a:p>
            <a:endParaRPr lang="en-US" sz="2400" dirty="0"/>
          </a:p>
          <a:p>
            <a:r>
              <a:rPr lang="en-US" sz="2400" dirty="0"/>
              <a:t>Is atrazine still working for you on pigweed?</a:t>
            </a:r>
          </a:p>
          <a:p>
            <a:pPr lvl="1"/>
            <a:r>
              <a:rPr lang="en-US" sz="2000" i="1" dirty="0">
                <a:solidFill>
                  <a:srgbClr val="FFFF00"/>
                </a:solidFill>
              </a:rPr>
              <a:t>Lets assume it does not</a:t>
            </a:r>
          </a:p>
          <a:p>
            <a:endParaRPr lang="en-US" sz="2400" dirty="0"/>
          </a:p>
          <a:p>
            <a:r>
              <a:rPr lang="en-US" sz="2400" dirty="0"/>
              <a:t>What will be planted after the field corn?</a:t>
            </a:r>
          </a:p>
        </p:txBody>
      </p:sp>
      <p:pic>
        <p:nvPicPr>
          <p:cNvPr id="4" name="Content Placeholder 3" descr="MSS: Bring us your burning science questions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295400"/>
            <a:ext cx="4144963" cy="4144963"/>
          </a:xfrm>
        </p:spPr>
      </p:pic>
    </p:spTree>
    <p:extLst>
      <p:ext uri="{BB962C8B-B14F-4D97-AF65-F5344CB8AC3E}">
        <p14:creationId xmlns:p14="http://schemas.microsoft.com/office/powerpoint/2010/main" val="1732007055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B5EB1-1322-41AC-A429-E2164A7E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6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Post-Harvest Weed Control</a:t>
            </a:r>
            <a:br>
              <a:rPr lang="en-US" dirty="0"/>
            </a:br>
            <a:r>
              <a:rPr lang="en-US" sz="2700" dirty="0"/>
              <a:t>Gramoxone 2L @ 3 pts/A + Tricor 4L @ 8 oz/A + NIS @ 0.25% v/v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19778B-CB80-483C-AA6C-06B388D7CFC3}"/>
              </a:ext>
            </a:extLst>
          </p:cNvPr>
          <p:cNvSpPr txBox="1"/>
          <p:nvPr/>
        </p:nvSpPr>
        <p:spPr>
          <a:xfrm>
            <a:off x="0" y="6211669"/>
            <a:ext cx="1066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11/03/21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 DAT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8E7E508-0B9F-4DE5-9B4F-E4497C65B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93" y="1266826"/>
            <a:ext cx="6795413" cy="5096560"/>
          </a:xfrm>
        </p:spPr>
      </p:pic>
    </p:spTree>
    <p:extLst>
      <p:ext uri="{BB962C8B-B14F-4D97-AF65-F5344CB8AC3E}">
        <p14:creationId xmlns:p14="http://schemas.microsoft.com/office/powerpoint/2010/main" val="300497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C35288-270D-4EE7-95F7-0EE49194B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Tropical Spiderwort/Benghal Dayflower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88F0DF-79B9-4671-AFF6-1154A57A9E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2452" y="1305514"/>
            <a:ext cx="3542083" cy="472480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2F38F2-B38B-4062-BFAC-24C876FAFB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 Bury seed!</a:t>
            </a:r>
          </a:p>
          <a:p>
            <a:r>
              <a:rPr lang="en-US" dirty="0"/>
              <a:t> Residuals-Group 15’s</a:t>
            </a:r>
          </a:p>
          <a:p>
            <a:pPr lvl="1"/>
            <a:r>
              <a:rPr lang="en-US" i="1" dirty="0"/>
              <a:t>Dual Magnum, Outlook, Warrant, Zidua, Anthem Max</a:t>
            </a:r>
          </a:p>
          <a:p>
            <a:r>
              <a:rPr lang="en-US" dirty="0"/>
              <a:t> POST – 2,4-D</a:t>
            </a:r>
          </a:p>
          <a:p>
            <a:r>
              <a:rPr lang="en-US" dirty="0"/>
              <a:t> Directed</a:t>
            </a:r>
          </a:p>
          <a:p>
            <a:pPr lvl="1"/>
            <a:r>
              <a:rPr lang="en-US" i="1" dirty="0"/>
              <a:t>Aim, Paraquat, Evik</a:t>
            </a:r>
          </a:p>
          <a:p>
            <a:r>
              <a:rPr lang="en-US" dirty="0"/>
              <a:t>Post-Harvest</a:t>
            </a:r>
          </a:p>
          <a:p>
            <a:pPr lvl="1"/>
            <a:r>
              <a:rPr lang="en-US" i="1" dirty="0"/>
              <a:t>2,4-D, Aim, Paraquat</a:t>
            </a:r>
          </a:p>
        </p:txBody>
      </p:sp>
    </p:spTree>
    <p:extLst>
      <p:ext uri="{BB962C8B-B14F-4D97-AF65-F5344CB8AC3E}">
        <p14:creationId xmlns:p14="http://schemas.microsoft.com/office/powerpoint/2010/main" val="233616891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47047CC3-D601-4B50-990C-305355D9FA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Spiderwort Control in Field Corn Control with Lay-Bys (8 DAT)</a:t>
            </a:r>
          </a:p>
        </p:txBody>
      </p:sp>
      <p:pic>
        <p:nvPicPr>
          <p:cNvPr id="53251" name="Picture 3" descr="101">
            <a:extLst>
              <a:ext uri="{FF2B5EF4-FFF2-40B4-BE49-F238E27FC236}">
                <a16:creationId xmlns:a16="http://schemas.microsoft.com/office/drawing/2014/main" id="{35CE0D08-8359-48EB-A079-411BD2395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" y="1752600"/>
            <a:ext cx="2228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102">
            <a:extLst>
              <a:ext uri="{FF2B5EF4-FFF2-40B4-BE49-F238E27FC236}">
                <a16:creationId xmlns:a16="http://schemas.microsoft.com/office/drawing/2014/main" id="{8F29BD69-8F4F-4DFE-8427-49EC8D4D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2228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104">
            <a:extLst>
              <a:ext uri="{FF2B5EF4-FFF2-40B4-BE49-F238E27FC236}">
                <a16:creationId xmlns:a16="http://schemas.microsoft.com/office/drawing/2014/main" id="{FE913C5E-3BA6-4C84-8C79-44D4BC01F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2228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105">
            <a:extLst>
              <a:ext uri="{FF2B5EF4-FFF2-40B4-BE49-F238E27FC236}">
                <a16:creationId xmlns:a16="http://schemas.microsoft.com/office/drawing/2014/main" id="{2171DC93-D8DF-4A55-B486-374F2CCCF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1752600"/>
            <a:ext cx="21717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 Box 7">
            <a:extLst>
              <a:ext uri="{FF2B5EF4-FFF2-40B4-BE49-F238E27FC236}">
                <a16:creationId xmlns:a16="http://schemas.microsoft.com/office/drawing/2014/main" id="{55066708-3D48-47BA-84D6-4484D8DC1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97" y="4754760"/>
            <a:ext cx="8931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Untreated</a:t>
            </a:r>
          </a:p>
        </p:txBody>
      </p:sp>
      <p:sp>
        <p:nvSpPr>
          <p:cNvPr id="53256" name="Text Box 8">
            <a:extLst>
              <a:ext uri="{FF2B5EF4-FFF2-40B4-BE49-F238E27FC236}">
                <a16:creationId xmlns:a16="http://schemas.microsoft.com/office/drawing/2014/main" id="{B50C1EEF-A818-430A-971A-9391C997F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363" y="4762500"/>
            <a:ext cx="18117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Aim 2EC @ 1.5 ozs/A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Agrioil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@ 1% v/v</a:t>
            </a:r>
          </a:p>
        </p:txBody>
      </p:sp>
      <p:sp>
        <p:nvSpPr>
          <p:cNvPr id="53257" name="Text Box 9">
            <a:extLst>
              <a:ext uri="{FF2B5EF4-FFF2-40B4-BE49-F238E27FC236}">
                <a16:creationId xmlns:a16="http://schemas.microsoft.com/office/drawing/2014/main" id="{FD8B4903-E4AF-4D13-B2D9-494A213CD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921" y="4762500"/>
            <a:ext cx="20954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Gramoxone 3SC @ 1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pt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80/20 @ 0.25% v/v</a:t>
            </a:r>
          </a:p>
        </p:txBody>
      </p:sp>
      <p:sp>
        <p:nvSpPr>
          <p:cNvPr id="53258" name="Text Box 10">
            <a:extLst>
              <a:ext uri="{FF2B5EF4-FFF2-40B4-BE49-F238E27FC236}">
                <a16:creationId xmlns:a16="http://schemas.microsoft.com/office/drawing/2014/main" id="{DB91487A-5366-4AC1-85D8-F4AB92BC2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5102" y="4724400"/>
            <a:ext cx="17184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Evik 80WP @ 2 lb/A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80/20 @ 0.5% v/v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DBC66B-8364-4167-B7D1-E5FA614E90B8}"/>
              </a:ext>
            </a:extLst>
          </p:cNvPr>
          <p:cNvSpPr txBox="1"/>
          <p:nvPr/>
        </p:nvSpPr>
        <p:spPr>
          <a:xfrm>
            <a:off x="0" y="6237734"/>
            <a:ext cx="218681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CN-11-04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COMBE:1-6”; 2-7 LF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WINDOWS\Desktop\Field Pictures\2003\Spiderwort Pictures\24 September\Webster in TSW Field - Culpepper Phot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76200"/>
            <a:ext cx="7233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Tropical Spiderwort/Benghal Dayflower  (TSW/BD) After Corn Harvest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(need tillage and/or 2 apps of Gramoxone or 2,4-D or Aim)</a:t>
            </a:r>
          </a:p>
        </p:txBody>
      </p:sp>
    </p:spTree>
    <p:extLst>
      <p:ext uri="{BB962C8B-B14F-4D97-AF65-F5344CB8AC3E}">
        <p14:creationId xmlns:p14="http://schemas.microsoft.com/office/powerpoint/2010/main" val="10374460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Post-Harvest Control of TSW/BD with 2 Applications (14 d apart) of Gramoxone (paraquat)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6364" y="1500879"/>
            <a:ext cx="3449436" cy="459512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8764" y="1500879"/>
            <a:ext cx="3449436" cy="4595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40144" y="6348017"/>
            <a:ext cx="15632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CN-01-06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COMBE: 8-10”, flowering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1 week after POST2</a:t>
            </a:r>
          </a:p>
        </p:txBody>
      </p:sp>
    </p:spTree>
    <p:extLst>
      <p:ext uri="{BB962C8B-B14F-4D97-AF65-F5344CB8AC3E}">
        <p14:creationId xmlns:p14="http://schemas.microsoft.com/office/powerpoint/2010/main" val="174913268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 Clean</a:t>
            </a:r>
          </a:p>
          <a:p>
            <a:r>
              <a:rPr lang="en-US" dirty="0"/>
              <a:t> Use a PRE</a:t>
            </a:r>
          </a:p>
          <a:p>
            <a:r>
              <a:rPr lang="en-US" dirty="0"/>
              <a:t> Timely POST (V3-V5)</a:t>
            </a:r>
          </a:p>
          <a:p>
            <a:pPr lvl="1"/>
            <a:r>
              <a:rPr lang="en-US" i="1" dirty="0"/>
              <a:t>need something else with Roundup + ATZ</a:t>
            </a:r>
          </a:p>
          <a:p>
            <a:r>
              <a:rPr lang="en-US" i="1" dirty="0"/>
              <a:t> </a:t>
            </a:r>
            <a:r>
              <a:rPr lang="en-US" dirty="0"/>
              <a:t>Lay-By for MG</a:t>
            </a:r>
          </a:p>
          <a:p>
            <a:r>
              <a:rPr lang="en-US" dirty="0"/>
              <a:t> Post-Harvest</a:t>
            </a:r>
          </a:p>
          <a:p>
            <a:pPr lvl="1"/>
            <a:r>
              <a:rPr lang="en-US" dirty="0"/>
              <a:t> </a:t>
            </a:r>
            <a:r>
              <a:rPr lang="en-US" i="1" dirty="0"/>
              <a:t>pigweed</a:t>
            </a:r>
          </a:p>
          <a:p>
            <a:pPr lvl="1"/>
            <a:r>
              <a:rPr lang="en-US" i="1" dirty="0"/>
              <a:t> dayflower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375" y="1239838"/>
            <a:ext cx="4144963" cy="3108722"/>
          </a:xfrm>
        </p:spPr>
      </p:pic>
    </p:spTree>
    <p:extLst>
      <p:ext uri="{BB962C8B-B14F-4D97-AF65-F5344CB8AC3E}">
        <p14:creationId xmlns:p14="http://schemas.microsoft.com/office/powerpoint/2010/main" val="2456694393"/>
      </p:ext>
    </p:extLst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734" y="1239838"/>
            <a:ext cx="6474882" cy="48561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734" y="1274116"/>
            <a:ext cx="2444708" cy="96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D27E60-10AD-452A-8F25-68FB389A760F}"/>
              </a:ext>
            </a:extLst>
          </p:cNvPr>
          <p:cNvSpPr txBox="1"/>
          <p:nvPr/>
        </p:nvSpPr>
        <p:spPr>
          <a:xfrm>
            <a:off x="0" y="6342434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eprostko@uga.edu</a:t>
            </a:r>
            <a:endParaRPr lang="en-US" sz="12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www.gaweed.com</a:t>
            </a:r>
          </a:p>
        </p:txBody>
      </p:sp>
    </p:spTree>
    <p:extLst>
      <p:ext uri="{BB962C8B-B14F-4D97-AF65-F5344CB8AC3E}">
        <p14:creationId xmlns:p14="http://schemas.microsoft.com/office/powerpoint/2010/main" val="773204411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general plan of attack?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0999" y="1066800"/>
            <a:ext cx="4296059" cy="4856162"/>
          </a:xfrm>
        </p:spPr>
        <p:txBody>
          <a:bodyPr/>
          <a:lstStyle/>
          <a:p>
            <a:r>
              <a:rPr lang="en-US" sz="1800" i="1" u="sng" dirty="0"/>
              <a:t>MUST START CLEAN!</a:t>
            </a:r>
          </a:p>
          <a:p>
            <a:endParaRPr lang="en-US" sz="1800" i="1" u="sng" dirty="0"/>
          </a:p>
          <a:p>
            <a:r>
              <a:rPr lang="en-US" sz="1800" dirty="0"/>
              <a:t>Use 1 qt/A of Atrazine 4L PRE (</a:t>
            </a:r>
            <a:r>
              <a:rPr lang="en-US" sz="1800" i="1" dirty="0"/>
              <a:t>or Dual II Magnum, or Warrant, or Outlook</a:t>
            </a:r>
            <a:r>
              <a:rPr lang="en-US" sz="1800" dirty="0"/>
              <a:t>)</a:t>
            </a:r>
          </a:p>
          <a:p>
            <a:pPr lvl="1"/>
            <a:r>
              <a:rPr lang="en-US" sz="1400" dirty="0"/>
              <a:t>Zidua/Anthem Max (POST)</a:t>
            </a:r>
          </a:p>
          <a:p>
            <a:endParaRPr lang="en-US" sz="1800" dirty="0"/>
          </a:p>
          <a:p>
            <a:r>
              <a:rPr lang="en-US" sz="1800" dirty="0"/>
              <a:t>Follow up with a </a:t>
            </a:r>
            <a:r>
              <a:rPr lang="en-US" sz="1800" b="1" i="1" u="sng" dirty="0">
                <a:solidFill>
                  <a:srgbClr val="FFC000"/>
                </a:solidFill>
              </a:rPr>
              <a:t>timely</a:t>
            </a:r>
            <a:r>
              <a:rPr lang="en-US" sz="1800" dirty="0"/>
              <a:t> POST program (</a:t>
            </a:r>
            <a:r>
              <a:rPr lang="en-US" sz="1800" b="1" i="1" u="sng" dirty="0"/>
              <a:t>V3-V5 stage</a:t>
            </a:r>
            <a:r>
              <a:rPr lang="en-US" sz="1800" dirty="0"/>
              <a:t>) that includes an additional 1.5 qt/A of Atrazine 4L</a:t>
            </a:r>
          </a:p>
          <a:p>
            <a:pPr lvl="1"/>
            <a:r>
              <a:rPr lang="en-US" sz="1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Roundup + Atrazine probably not good enough anymore!</a:t>
            </a:r>
          </a:p>
          <a:p>
            <a:pPr lvl="1"/>
            <a:r>
              <a:rPr lang="en-US" sz="1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Roundup Cost$/Supply</a:t>
            </a:r>
          </a:p>
          <a:p>
            <a:endParaRPr lang="en-US" sz="1800" dirty="0"/>
          </a:p>
          <a:p>
            <a:r>
              <a:rPr lang="en-US" sz="1800" dirty="0"/>
              <a:t>Lots of options depending upon how you answered previous questions?</a:t>
            </a:r>
          </a:p>
          <a:p>
            <a:pPr lvl="1"/>
            <a:r>
              <a:rPr lang="en-US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Liberty, Laudis, Impact/Armezon, Halex GT, Callisto, Revulin Q, Shieldex, Acuron, Acuron GT, dicamba, 2,4-D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295400"/>
            <a:ext cx="4144963" cy="3108722"/>
          </a:xfrm>
        </p:spPr>
      </p:pic>
    </p:spTree>
    <p:extLst>
      <p:ext uri="{BB962C8B-B14F-4D97-AF65-F5344CB8AC3E}">
        <p14:creationId xmlns:p14="http://schemas.microsoft.com/office/powerpoint/2010/main" val="41963157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Anthem Max, Dual, Warrant, Zidua, Outlook????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578" y="1357546"/>
            <a:ext cx="4054712" cy="90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6044" y="1995421"/>
            <a:ext cx="3683202" cy="143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BASF launches new SC formulation of Zidua herbicide | Soybean South">
            <a:extLst>
              <a:ext uri="{FF2B5EF4-FFF2-40B4-BE49-F238E27FC236}">
                <a16:creationId xmlns:a16="http://schemas.microsoft.com/office/drawing/2014/main" id="{A8E91F14-068D-4A31-AC94-59A9F12A6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415" y="2828803"/>
            <a:ext cx="3795036" cy="95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ASF Crop Protection Outlook, Prowl H2O | Potato Grower Magazine">
            <a:extLst>
              <a:ext uri="{FF2B5EF4-FFF2-40B4-BE49-F238E27FC236}">
                <a16:creationId xmlns:a16="http://schemas.microsoft.com/office/drawing/2014/main" id="{0A282415-F6F7-473E-9A2F-9975A9977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6749" y="4093399"/>
            <a:ext cx="3623766" cy="125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pplemental Labeling">
            <a:extLst>
              <a:ext uri="{FF2B5EF4-FFF2-40B4-BE49-F238E27FC236}">
                <a16:creationId xmlns:a16="http://schemas.microsoft.com/office/drawing/2014/main" id="{FFD08C22-C1A7-4CBC-B01A-969F42F6C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446" y="4393822"/>
            <a:ext cx="31623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493897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Herbicide Timing Effects on Spray Coverage - 2020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61274" y="5991589"/>
            <a:ext cx="848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CN-06-20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Miller 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30 DAP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April 16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3"/>
          </p:nvPr>
        </p:nvSpPr>
        <p:spPr>
          <a:xfrm>
            <a:off x="4778374" y="3996427"/>
            <a:ext cx="4144963" cy="23526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00" i="1" dirty="0"/>
              <a:t>JD 4630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i="1" dirty="0"/>
              <a:t>90’ boom length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i="1" dirty="0"/>
              <a:t>20” nozzle spacing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i="1" dirty="0"/>
              <a:t>10 GPA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i="1" dirty="0"/>
              <a:t>32 PSI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i="1" dirty="0"/>
              <a:t>11 MPH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i="1" dirty="0"/>
              <a:t>8003EVS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i="1" dirty="0"/>
              <a:t>Roundup + Atrazine + Quest + Grounded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9313" y="1881319"/>
            <a:ext cx="4644875" cy="3483656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137" y="1240818"/>
            <a:ext cx="3401105" cy="2550829"/>
          </a:xfrm>
        </p:spPr>
      </p:pic>
    </p:spTree>
    <p:extLst>
      <p:ext uri="{BB962C8B-B14F-4D97-AF65-F5344CB8AC3E}">
        <p14:creationId xmlns:p14="http://schemas.microsoft.com/office/powerpoint/2010/main" val="576167099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sz="quarter"/>
          </p:nvPr>
        </p:nvSpPr>
        <p:spPr>
          <a:xfrm>
            <a:off x="1483909" y="34098"/>
            <a:ext cx="7477485" cy="1143000"/>
          </a:xfrm>
        </p:spPr>
        <p:txBody>
          <a:bodyPr/>
          <a:lstStyle/>
          <a:p>
            <a:r>
              <a:rPr lang="en-US" sz="2800" dirty="0"/>
              <a:t>Herbicide Timing Effects on Spray Coverage in Field Corn - 2020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886" y="1350169"/>
            <a:ext cx="1625148" cy="247173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431" y="1308100"/>
            <a:ext cx="1670501" cy="2471738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886" y="3932238"/>
            <a:ext cx="1618353" cy="2471737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193" y="3932238"/>
            <a:ext cx="1602976" cy="24717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46820" y="636688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44650" y="640397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6”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0" y="3864324"/>
            <a:ext cx="91440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-32994" y="5988476"/>
            <a:ext cx="1079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CN-06-20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JD 4630, 90’ Boom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20” Nozzle Spacing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GPA, 32 PSI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MPH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8003EVS Nozzles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07554" y="1108045"/>
            <a:ext cx="1430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V4: 9-10” tall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DAP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50647" y="3908003"/>
            <a:ext cx="1544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V6: 14-16” tall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 DAP</a:t>
            </a:r>
          </a:p>
        </p:txBody>
      </p:sp>
    </p:spTree>
    <p:extLst>
      <p:ext uri="{BB962C8B-B14F-4D97-AF65-F5344CB8AC3E}">
        <p14:creationId xmlns:p14="http://schemas.microsoft.com/office/powerpoint/2010/main" val="315368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20E6A9-DF28-4F41-907D-A2EC61AA6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- 2021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CE8D06D-DB9F-4339-B01B-76743C0E1E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90859" y="1692655"/>
            <a:ext cx="3749040" cy="356616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A8FEBA-84D0-48E2-A1EF-5D7B4096DF4A}"/>
              </a:ext>
            </a:extLst>
          </p:cNvPr>
          <p:cNvSpPr txBox="1"/>
          <p:nvPr/>
        </p:nvSpPr>
        <p:spPr>
          <a:xfrm>
            <a:off x="-35020" y="6256831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CN-02-21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17 DAT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C39630-1E66-4408-9175-96A8ABE338BB}"/>
              </a:ext>
            </a:extLst>
          </p:cNvPr>
          <p:cNvSpPr txBox="1"/>
          <p:nvPr/>
        </p:nvSpPr>
        <p:spPr>
          <a:xfrm>
            <a:off x="2132303" y="5350255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0F8C5A-9AD2-4592-9D6F-3E9BAE845464}"/>
              </a:ext>
            </a:extLst>
          </p:cNvPr>
          <p:cNvSpPr txBox="1"/>
          <p:nvPr/>
        </p:nvSpPr>
        <p:spPr>
          <a:xfrm>
            <a:off x="4869728" y="5350255"/>
            <a:ext cx="3547766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Roundup PowerMax3 @ 25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Atrazine @ 64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0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Applied 18 DAP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EF6DF7-539B-4AE6-9B26-4B552A66CF7A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778288" y="1692655"/>
            <a:ext cx="3749040" cy="3566160"/>
          </a:xfrm>
        </p:spPr>
      </p:pic>
      <p:pic>
        <p:nvPicPr>
          <p:cNvPr id="8194" name="Picture 2" descr="Roundup PowerMAX 3 herbicide logo">
            <a:extLst>
              <a:ext uri="{FF2B5EF4-FFF2-40B4-BE49-F238E27FC236}">
                <a16:creationId xmlns:a16="http://schemas.microsoft.com/office/drawing/2014/main" id="{F79D2709-143F-416B-86D4-F7F3CEFA6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3967" y="1601215"/>
            <a:ext cx="769950" cy="36397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  <p:pic>
        <p:nvPicPr>
          <p:cNvPr id="2050" name="Picture 2" descr="AAtrex 4L - Herbicide Product &amp; Label Information | Syngenta US">
            <a:extLst>
              <a:ext uri="{FF2B5EF4-FFF2-40B4-BE49-F238E27FC236}">
                <a16:creationId xmlns:a16="http://schemas.microsoft.com/office/drawing/2014/main" id="{61EA05BE-51B7-4C02-A1CD-1C75E8441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064" y="1635241"/>
            <a:ext cx="966527" cy="29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upplemental Label">
            <a:extLst>
              <a:ext uri="{FF2B5EF4-FFF2-40B4-BE49-F238E27FC236}">
                <a16:creationId xmlns:a16="http://schemas.microsoft.com/office/drawing/2014/main" id="{7F507402-476A-4093-B344-B4F441A9D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2364" y="1641955"/>
            <a:ext cx="884772" cy="3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154812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20E6A9-DF28-4F41-907D-A2EC61AA6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- 2021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CE8D06D-DB9F-4339-B01B-76743C0E1E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02532" y="1513666"/>
            <a:ext cx="3749040" cy="356616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A8FEBA-84D0-48E2-A1EF-5D7B4096DF4A}"/>
              </a:ext>
            </a:extLst>
          </p:cNvPr>
          <p:cNvSpPr txBox="1"/>
          <p:nvPr/>
        </p:nvSpPr>
        <p:spPr>
          <a:xfrm>
            <a:off x="-35020" y="6256831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CN-02-21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17 DAT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C39630-1E66-4408-9175-96A8ABE338BB}"/>
              </a:ext>
            </a:extLst>
          </p:cNvPr>
          <p:cNvSpPr txBox="1"/>
          <p:nvPr/>
        </p:nvSpPr>
        <p:spPr>
          <a:xfrm>
            <a:off x="2132303" y="5350255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0F8C5A-9AD2-4592-9D6F-3E9BAE845464}"/>
              </a:ext>
            </a:extLst>
          </p:cNvPr>
          <p:cNvSpPr txBox="1"/>
          <p:nvPr/>
        </p:nvSpPr>
        <p:spPr>
          <a:xfrm>
            <a:off x="5317341" y="5211431"/>
            <a:ext cx="2350322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Liberty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Atrazine @ 64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0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Applied 18 DAP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164C7C-E1FC-4034-BB8C-FFC3730D750F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5"/>
          <a:stretch/>
        </p:blipFill>
        <p:spPr>
          <a:xfrm rot="16200000">
            <a:off x="4627179" y="1513666"/>
            <a:ext cx="3749040" cy="3566160"/>
          </a:xfrm>
        </p:spPr>
      </p:pic>
      <p:pic>
        <p:nvPicPr>
          <p:cNvPr id="7170" name="Picture 2" descr="Liberty® Herbicide">
            <a:extLst>
              <a:ext uri="{FF2B5EF4-FFF2-40B4-BE49-F238E27FC236}">
                <a16:creationId xmlns:a16="http://schemas.microsoft.com/office/drawing/2014/main" id="{9374E547-CD73-4C47-9997-39692807F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8977" y="1428019"/>
            <a:ext cx="757986" cy="42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Atrex 4L - Herbicide Product &amp; Label Information | Syngenta US">
            <a:extLst>
              <a:ext uri="{FF2B5EF4-FFF2-40B4-BE49-F238E27FC236}">
                <a16:creationId xmlns:a16="http://schemas.microsoft.com/office/drawing/2014/main" id="{90C8CC5A-4DB5-4951-87A4-83F097273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5091" y="1468748"/>
            <a:ext cx="1093216" cy="33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upplemental Label">
            <a:extLst>
              <a:ext uri="{FF2B5EF4-FFF2-40B4-BE49-F238E27FC236}">
                <a16:creationId xmlns:a16="http://schemas.microsoft.com/office/drawing/2014/main" id="{174AA403-36B3-44FB-87B8-780E44AED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6435" y="1453791"/>
            <a:ext cx="994676" cy="36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378076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1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5AC2BF877FD48A05FEDF2C6453981" ma:contentTypeVersion="15" ma:contentTypeDescription="Create a new document." ma:contentTypeScope="" ma:versionID="da815ee779b064906c602f859e8d058f">
  <xsd:schema xmlns:xsd="http://www.w3.org/2001/XMLSchema" xmlns:xs="http://www.w3.org/2001/XMLSchema" xmlns:p="http://schemas.microsoft.com/office/2006/metadata/properties" xmlns:ns1="http://schemas.microsoft.com/sharepoint/v3" xmlns:ns3="d2182f11-ec6d-4344-bcdd-126cac1ae7e5" xmlns:ns4="c613e7a6-ae2b-4057-9573-8cbc37370f0f" targetNamespace="http://schemas.microsoft.com/office/2006/metadata/properties" ma:root="true" ma:fieldsID="cf6c2ee41cfb50e8569456deda4758a5" ns1:_="" ns3:_="" ns4:_="">
    <xsd:import namespace="http://schemas.microsoft.com/sharepoint/v3"/>
    <xsd:import namespace="d2182f11-ec6d-4344-bcdd-126cac1ae7e5"/>
    <xsd:import namespace="c613e7a6-ae2b-4057-9573-8cbc37370f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82f11-ec6d-4344-bcdd-126cac1ae7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3e7a6-ae2b-4057-9573-8cbc37370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B0CA8F-A942-42FC-A0B1-541DB5880D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2182f11-ec6d-4344-bcdd-126cac1ae7e5"/>
    <ds:schemaRef ds:uri="c613e7a6-ae2b-4057-9573-8cbc37370f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33B6A83-7953-49AB-8BDF-EA84964E9E67}">
  <ds:schemaRefs>
    <ds:schemaRef ds:uri="http://schemas.openxmlformats.org/package/2006/metadata/core-properties"/>
    <ds:schemaRef ds:uri="http://purl.org/dc/terms/"/>
    <ds:schemaRef ds:uri="d2182f11-ec6d-4344-bcdd-126cac1ae7e5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c613e7a6-ae2b-4057-9573-8cbc37370f0f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D95497E-1EE6-4122-9637-3A016CCD10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9681</TotalTime>
  <Words>1481</Words>
  <Application>Microsoft Office PowerPoint</Application>
  <PresentationFormat>On-screen Show (4:3)</PresentationFormat>
  <Paragraphs>309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Calibri</vt:lpstr>
      <vt:lpstr>Monotype Sorts</vt:lpstr>
      <vt:lpstr>Times New Roman</vt:lpstr>
      <vt:lpstr>Wingdings</vt:lpstr>
      <vt:lpstr>1_Corn</vt:lpstr>
      <vt:lpstr>Corn</vt:lpstr>
      <vt:lpstr>Default Design</vt:lpstr>
      <vt:lpstr>4_Office Theme</vt:lpstr>
      <vt:lpstr>2_Corn</vt:lpstr>
      <vt:lpstr>5_Office Theme</vt:lpstr>
      <vt:lpstr>1_Default Design</vt:lpstr>
      <vt:lpstr>Weed Control in Field Corn 2022</vt:lpstr>
      <vt:lpstr>Field Corn Yield Loss (%) Caused by Uncontrolled Weeds in UGA  Weed Science Research Trials (2007-2021). Treated vs. Non-treated </vt:lpstr>
      <vt:lpstr>Field Corn Weed Control Questions for you?</vt:lpstr>
      <vt:lpstr>A general plan of attack?</vt:lpstr>
      <vt:lpstr>Anthem Max, Dual, Warrant, Zidua, Outlook????</vt:lpstr>
      <vt:lpstr>Herbicide Timing Effects on Spray Coverage - 2020</vt:lpstr>
      <vt:lpstr>Herbicide Timing Effects on Spray Coverage in Field Corn - 2020</vt:lpstr>
      <vt:lpstr>Field Corn Weed Control - 2021</vt:lpstr>
      <vt:lpstr>Field Corn Weed Control - 2021</vt:lpstr>
      <vt:lpstr>Field Corn Weed Control - 2021</vt:lpstr>
      <vt:lpstr>Field Corn Weed Control - 2021</vt:lpstr>
      <vt:lpstr>Annual Grass Control in Field Corn - 2021</vt:lpstr>
      <vt:lpstr>Field Corn Weed Control - 2021</vt:lpstr>
      <vt:lpstr>Field Corn Weed Control - 2021</vt:lpstr>
      <vt:lpstr>Comparison of Acuron, Acuron Flexi, Acuron GT,  and Halex GT </vt:lpstr>
      <vt:lpstr>Field Corn Weed Control - 2021</vt:lpstr>
      <vt:lpstr>Field Corn Weed Control - 2021</vt:lpstr>
      <vt:lpstr>Field Corn Weed Control - 2021</vt:lpstr>
      <vt:lpstr>What about dicamba?</vt:lpstr>
      <vt:lpstr>Field Corn Weed Control – 2019 Roundup + Status + Prowl H20 (~$31/A)</vt:lpstr>
      <vt:lpstr>Field Corn Injury – Status (dicamba)</vt:lpstr>
      <vt:lpstr>Roundup W-Max @ 32 oz/A + dicamba @ 0.25 lb ae/A  + Prowl H20 @ 32 oz/A (Applied 9 DAP, V1/2” tall field corn)</vt:lpstr>
      <vt:lpstr>Roundup W-Max @ 32 oz/A + dicamba @ 0.25 lb ae/A + Prowl H20 @ 32 oz/A (Applied 21 DAP, V4/7” tall field corn)</vt:lpstr>
      <vt:lpstr>Field Corn Yield (DKC-6208) As Influenced By Herbicide Treatment</vt:lpstr>
      <vt:lpstr>New(er) Products Being Tested</vt:lpstr>
      <vt:lpstr>PowerPoint Presentation</vt:lpstr>
      <vt:lpstr>Field Corn Lay-By (16 GPA, 30 PSI, 3.7 MPH, Floodjet TK-VS2)</vt:lpstr>
      <vt:lpstr>Post-Harvest Weed Control Gramoxone 2L @ 3 pts/A + Tricor 4L @ 8 oz/A + NIS @ 0.25% v/v</vt:lpstr>
      <vt:lpstr>Post-Harvest Weed Control Gramoxone 2L @ 3 pts/A + Tricor 4L @ 8 oz/A + NIS @ 0.25% v/v</vt:lpstr>
      <vt:lpstr>Post-Harvest Weed Control Gramoxone 2L @ 3 pts/A + Tricor 4L @ 8 oz/A + NIS @ 0.25% v/v</vt:lpstr>
      <vt:lpstr>Tropical Spiderwort/Benghal Dayflower</vt:lpstr>
      <vt:lpstr>Tropical Spiderwort Control in Field Corn Control with Lay-Bys (8 DAT)</vt:lpstr>
      <vt:lpstr>PowerPoint Presentation</vt:lpstr>
      <vt:lpstr>Post-Harvest Control of TSW/BD with 2 Applications (14 d apart) of Gramoxone (paraquat)</vt:lpstr>
      <vt:lpstr>Field Corn Weed Control - Summary</vt:lpstr>
      <vt:lpstr>Questions/Comments?</vt:lpstr>
    </vt:vector>
  </TitlesOfParts>
  <Company>UGA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P. Prostko</dc:creator>
  <cp:lastModifiedBy>Eric P. Prostko</cp:lastModifiedBy>
  <cp:revision>28</cp:revision>
  <dcterms:created xsi:type="dcterms:W3CDTF">2020-09-15T19:11:13Z</dcterms:created>
  <dcterms:modified xsi:type="dcterms:W3CDTF">2021-11-15T19:31:04Z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0x0101006F65AC2BF877FD48A05FEDF2C6453981</vt:lpwstr>
  </property>
</Properties>
</file>