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8"/>
  </p:notesMasterIdLst>
  <p:sldIdLst>
    <p:sldId id="266" r:id="rId5"/>
    <p:sldId id="279" r:id="rId6"/>
    <p:sldId id="257" r:id="rId7"/>
    <p:sldId id="271" r:id="rId8"/>
    <p:sldId id="285" r:id="rId9"/>
    <p:sldId id="269" r:id="rId10"/>
    <p:sldId id="273" r:id="rId11"/>
    <p:sldId id="281" r:id="rId12"/>
    <p:sldId id="282" r:id="rId13"/>
    <p:sldId id="268" r:id="rId14"/>
    <p:sldId id="258" r:id="rId15"/>
    <p:sldId id="283" r:id="rId16"/>
    <p:sldId id="284" r:id="rId17"/>
    <p:sldId id="262" r:id="rId18"/>
    <p:sldId id="263" r:id="rId19"/>
    <p:sldId id="264" r:id="rId20"/>
    <p:sldId id="275" r:id="rId21"/>
    <p:sldId id="265" r:id="rId22"/>
    <p:sldId id="278" r:id="rId23"/>
    <p:sldId id="277" r:id="rId24"/>
    <p:sldId id="276" r:id="rId25"/>
    <p:sldId id="270" r:id="rId26"/>
    <p:sldId id="26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997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Plants/5 ft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7 DBP + 1 DAP</c:v>
                </c:pt>
                <c:pt idx="1">
                  <c:v>1 DAP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19.399999999999999</c:v>
                </c:pt>
                <c:pt idx="1">
                  <c:v>20.100000000000001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D9-4ADD-84D0-0888196A4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5196879"/>
        <c:axId val="285184815"/>
      </c:barChart>
      <c:catAx>
        <c:axId val="285196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184815"/>
        <c:crosses val="autoZero"/>
        <c:auto val="1"/>
        <c:lblAlgn val="ctr"/>
        <c:lblOffset val="100"/>
        <c:noMultiLvlLbl val="0"/>
      </c:catAx>
      <c:valAx>
        <c:axId val="28518481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196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lbs/A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32</c:v>
                </c:pt>
                <c:pt idx="2">
                  <c:v>64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3490</c:v>
                </c:pt>
                <c:pt idx="1">
                  <c:v>4118</c:v>
                </c:pt>
                <c:pt idx="2">
                  <c:v>3982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08-42E6-A744-D7D7464443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8811855"/>
        <c:axId val="438818927"/>
      </c:barChart>
      <c:catAx>
        <c:axId val="438811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818927"/>
        <c:crosses val="autoZero"/>
        <c:auto val="1"/>
        <c:lblAlgn val="ctr"/>
        <c:lblOffset val="100"/>
        <c:noMultiLvlLbl val="0"/>
      </c:catAx>
      <c:valAx>
        <c:axId val="438818927"/>
        <c:scaling>
          <c:orientation val="minMax"/>
          <c:max val="6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811855"/>
        <c:crosses val="autoZero"/>
        <c:crossBetween val="between"/>
        <c:majorUnit val="15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lbs/A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 DBP</c:v>
                </c:pt>
                <c:pt idx="1">
                  <c:v>1 DAP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2297</c:v>
                </c:pt>
                <c:pt idx="1">
                  <c:v>2124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D9-4ADD-84D0-0888196A4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5196879"/>
        <c:axId val="285184815"/>
      </c:barChart>
      <c:catAx>
        <c:axId val="285196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184815"/>
        <c:crosses val="autoZero"/>
        <c:auto val="1"/>
        <c:lblAlgn val="ctr"/>
        <c:lblOffset val="100"/>
        <c:noMultiLvlLbl val="0"/>
      </c:catAx>
      <c:valAx>
        <c:axId val="285184815"/>
        <c:scaling>
          <c:orientation val="minMax"/>
          <c:max val="6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196879"/>
        <c:crosses val="autoZero"/>
        <c:crossBetween val="between"/>
        <c:majorUnit val="15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lbs/A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32</c:v>
                </c:pt>
                <c:pt idx="2">
                  <c:v>64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2271</c:v>
                </c:pt>
                <c:pt idx="1">
                  <c:v>2154</c:v>
                </c:pt>
                <c:pt idx="2">
                  <c:v>2207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08-42E6-A744-D7D7464443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8811855"/>
        <c:axId val="438818927"/>
      </c:barChart>
      <c:catAx>
        <c:axId val="438811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818927"/>
        <c:crosses val="autoZero"/>
        <c:auto val="1"/>
        <c:lblAlgn val="ctr"/>
        <c:lblOffset val="100"/>
        <c:noMultiLvlLbl val="0"/>
      </c:catAx>
      <c:valAx>
        <c:axId val="438818927"/>
        <c:scaling>
          <c:orientation val="minMax"/>
          <c:max val="6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811855"/>
        <c:crosses val="autoZero"/>
        <c:crossBetween val="between"/>
        <c:majorUnit val="15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Plants/5 ft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32</c:v>
                </c:pt>
                <c:pt idx="2">
                  <c:v>64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20.100000000000001</c:v>
                </c:pt>
                <c:pt idx="1">
                  <c:v>20.3</c:v>
                </c:pt>
                <c:pt idx="2">
                  <c:v>18.899999999999999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08-42E6-A744-D7D7464443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8811855"/>
        <c:axId val="438818927"/>
      </c:barChart>
      <c:catAx>
        <c:axId val="438811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818927"/>
        <c:crosses val="autoZero"/>
        <c:auto val="1"/>
        <c:lblAlgn val="ctr"/>
        <c:lblOffset val="100"/>
        <c:noMultiLvlLbl val="0"/>
      </c:catAx>
      <c:valAx>
        <c:axId val="438818927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811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Plants/6 ft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 DBP</c:v>
                </c:pt>
                <c:pt idx="1">
                  <c:v>1 DAP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35.4</c:v>
                </c:pt>
                <c:pt idx="1">
                  <c:v>34.299999999999997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D9-4ADD-84D0-0888196A4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5196879"/>
        <c:axId val="285184815"/>
      </c:barChart>
      <c:catAx>
        <c:axId val="285196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184815"/>
        <c:crosses val="autoZero"/>
        <c:auto val="1"/>
        <c:lblAlgn val="ctr"/>
        <c:lblOffset val="100"/>
        <c:noMultiLvlLbl val="0"/>
      </c:catAx>
      <c:valAx>
        <c:axId val="28518481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196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Plants/6 ft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32</c:v>
                </c:pt>
                <c:pt idx="2">
                  <c:v>64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35.4</c:v>
                </c:pt>
                <c:pt idx="1">
                  <c:v>34.799999999999997</c:v>
                </c:pt>
                <c:pt idx="2">
                  <c:v>34.4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08-42E6-A744-D7D7464443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8811855"/>
        <c:axId val="438818927"/>
      </c:barChart>
      <c:catAx>
        <c:axId val="438811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818927"/>
        <c:crosses val="autoZero"/>
        <c:auto val="1"/>
        <c:lblAlgn val="ctr"/>
        <c:lblOffset val="100"/>
        <c:noMultiLvlLbl val="0"/>
      </c:catAx>
      <c:valAx>
        <c:axId val="438818927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811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lbs/A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 DBP</c:v>
                </c:pt>
                <c:pt idx="1">
                  <c:v>1 DAP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3376</c:v>
                </c:pt>
                <c:pt idx="1">
                  <c:v>3981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D9-4ADD-84D0-0888196A4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5196879"/>
        <c:axId val="285184815"/>
      </c:barChart>
      <c:catAx>
        <c:axId val="285196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184815"/>
        <c:crosses val="autoZero"/>
        <c:auto val="1"/>
        <c:lblAlgn val="ctr"/>
        <c:lblOffset val="100"/>
        <c:noMultiLvlLbl val="0"/>
      </c:catAx>
      <c:valAx>
        <c:axId val="285184815"/>
        <c:scaling>
          <c:orientation val="minMax"/>
          <c:max val="6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196879"/>
        <c:crosses val="autoZero"/>
        <c:crossBetween val="between"/>
        <c:majorUnit val="15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lbs/A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32</c:v>
                </c:pt>
                <c:pt idx="2">
                  <c:v>64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3793</c:v>
                </c:pt>
                <c:pt idx="1">
                  <c:v>2977</c:v>
                </c:pt>
                <c:pt idx="2">
                  <c:v>4265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08-42E6-A744-D7D7464443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8811855"/>
        <c:axId val="438818927"/>
      </c:barChart>
      <c:catAx>
        <c:axId val="438811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818927"/>
        <c:crosses val="autoZero"/>
        <c:auto val="1"/>
        <c:lblAlgn val="ctr"/>
        <c:lblOffset val="100"/>
        <c:noMultiLvlLbl val="0"/>
      </c:catAx>
      <c:valAx>
        <c:axId val="438818927"/>
        <c:scaling>
          <c:orientation val="minMax"/>
          <c:max val="6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811855"/>
        <c:crosses val="autoZero"/>
        <c:crossBetween val="between"/>
        <c:majorUnit val="15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lbs/A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7 DBP + 1 DAP</c:v>
                </c:pt>
                <c:pt idx="1">
                  <c:v>1 DAP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5653</c:v>
                </c:pt>
                <c:pt idx="1">
                  <c:v>5749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D9-4ADD-84D0-0888196A4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5196879"/>
        <c:axId val="285184815"/>
      </c:barChart>
      <c:catAx>
        <c:axId val="285196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184815"/>
        <c:crosses val="autoZero"/>
        <c:auto val="1"/>
        <c:lblAlgn val="ctr"/>
        <c:lblOffset val="100"/>
        <c:noMultiLvlLbl val="0"/>
      </c:catAx>
      <c:valAx>
        <c:axId val="285184815"/>
        <c:scaling>
          <c:orientation val="minMax"/>
          <c:max val="6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196879"/>
        <c:crosses val="autoZero"/>
        <c:crossBetween val="between"/>
        <c:majorUnit val="15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lbs/A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32</c:v>
                </c:pt>
                <c:pt idx="2">
                  <c:v>64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5568</c:v>
                </c:pt>
                <c:pt idx="1">
                  <c:v>5721</c:v>
                </c:pt>
                <c:pt idx="2">
                  <c:v>5815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08-42E6-A744-D7D7464443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8811855"/>
        <c:axId val="438818927"/>
      </c:barChart>
      <c:catAx>
        <c:axId val="438811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818927"/>
        <c:crosses val="autoZero"/>
        <c:auto val="1"/>
        <c:lblAlgn val="ctr"/>
        <c:lblOffset val="100"/>
        <c:noMultiLvlLbl val="0"/>
      </c:catAx>
      <c:valAx>
        <c:axId val="438818927"/>
        <c:scaling>
          <c:orientation val="minMax"/>
          <c:max val="6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811855"/>
        <c:crosses val="autoZero"/>
        <c:crossBetween val="between"/>
        <c:majorUnit val="15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lbs/A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 DBP</c:v>
                </c:pt>
                <c:pt idx="1">
                  <c:v>1 DAP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3964</c:v>
                </c:pt>
                <c:pt idx="1">
                  <c:v>3763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D9-4ADD-84D0-0888196A4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5196879"/>
        <c:axId val="285184815"/>
      </c:barChart>
      <c:catAx>
        <c:axId val="285196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184815"/>
        <c:crosses val="autoZero"/>
        <c:auto val="1"/>
        <c:lblAlgn val="ctr"/>
        <c:lblOffset val="100"/>
        <c:noMultiLvlLbl val="0"/>
      </c:catAx>
      <c:valAx>
        <c:axId val="285184815"/>
        <c:scaling>
          <c:orientation val="minMax"/>
          <c:max val="6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196879"/>
        <c:crosses val="autoZero"/>
        <c:crossBetween val="between"/>
        <c:majorUnit val="15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34B6C-92BB-44B3-9422-8523E51D6344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324BE-CDD0-4222-B259-6D00B07DAC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314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C210E-E557-4145-9E73-54ADDB841E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314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57425" y="2754313"/>
            <a:ext cx="6665913" cy="825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5363" y="3649663"/>
            <a:ext cx="5567362" cy="55086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83363"/>
            <a:ext cx="19050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83363"/>
            <a:ext cx="28956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83363"/>
            <a:ext cx="19050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E4C4E-E5B1-471D-B77E-FA5AA3482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736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FC9E2-EFE1-4786-AE22-4EE55A0DF1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70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3288" y="96838"/>
            <a:ext cx="1822450" cy="6307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84350" y="96838"/>
            <a:ext cx="5316538" cy="6307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4F796-2410-4CC9-9DE3-DF2EA8C658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55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3B065-C381-4AC5-A6EE-5B33AA7D30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76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C98C3-3BDC-488D-9303-6C735B475F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5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9509D-896B-425C-A177-3F4B6C5041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288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84350" y="1308100"/>
            <a:ext cx="3527425" cy="2471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75" y="1308100"/>
            <a:ext cx="3529013" cy="2471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784350" y="3932238"/>
            <a:ext cx="3527425" cy="2471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4175" y="3932238"/>
            <a:ext cx="3529013" cy="2471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B25BE-1A71-48FA-8EAE-C6D6738202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841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84350" y="1308100"/>
            <a:ext cx="3527425" cy="2471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784350" y="3932238"/>
            <a:ext cx="3527425" cy="2471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D1A17-222D-489A-8474-8675DC950C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09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75" y="1308100"/>
            <a:ext cx="3529013" cy="2471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64175" y="3932238"/>
            <a:ext cx="3529013" cy="2471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A5A2A-8FE0-4A03-90D4-EF2FC2588D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480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75" y="1308100"/>
            <a:ext cx="3529013" cy="2471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64175" y="3932238"/>
            <a:ext cx="3529013" cy="2471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84BBD-88AD-41B5-B51A-E7EACE7AE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28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2D35A-1EFF-4D30-A8C3-3C54E50DF8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11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EE1D8-A984-40AF-9A5A-EA4B145D74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69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36657-5C7B-47D0-81CC-F6E6BA1FFF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826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D8219-0FAB-43DB-9414-6E1DCAC06A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26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CCE3A-E335-49E2-AC31-CA19EEBBC9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57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6A950-F900-4E23-B0BB-83BA6EE6F3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11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38530-B3C2-44F1-BD81-C164BC26DE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0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AE4F5-65A0-4427-8B57-1C9658EA55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96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5DA24-629B-441B-99CB-4B84CD3676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394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84350" y="96838"/>
            <a:ext cx="72913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4350" y="1308100"/>
            <a:ext cx="7208838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13513"/>
            <a:ext cx="19050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13513"/>
            <a:ext cx="28956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13513"/>
            <a:ext cx="19050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7010B3D-6225-435D-AB6C-4BD166BA55C6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91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05000" y="3060700"/>
            <a:ext cx="6665913" cy="825500"/>
          </a:xfrm>
        </p:spPr>
        <p:txBody>
          <a:bodyPr/>
          <a:lstStyle/>
          <a:p>
            <a:pPr algn="ctr" eaLnBrk="1" hangingPunct="1"/>
            <a:r>
              <a:rPr lang="en-US" altLang="en-US" sz="3200" dirty="0"/>
              <a:t>Peanut Response to Soil-Applied Liberty® (Glufosinate)  </a:t>
            </a:r>
            <a:br>
              <a:rPr lang="en-US" altLang="en-US" sz="3200" dirty="0"/>
            </a:br>
            <a:endParaRPr lang="en-US" altLang="en-US" sz="3200" dirty="0"/>
          </a:p>
        </p:txBody>
      </p:sp>
      <p:sp>
        <p:nvSpPr>
          <p:cNvPr id="6861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53093" y="3793323"/>
            <a:ext cx="5567362" cy="5508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sz="1800" dirty="0"/>
              <a:t>Eric P. Prostko and Chad C. Abbott (UGA)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1800" dirty="0"/>
              <a:t>Thomas R. Butts (UARK)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1800" dirty="0"/>
              <a:t>W. James Grichar (TAMU)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1800" dirty="0"/>
              <a:t>Michael W. Marshall (Clemson)</a:t>
            </a:r>
          </a:p>
        </p:txBody>
      </p:sp>
      <p:sp>
        <p:nvSpPr>
          <p:cNvPr id="68612" name="Text Box 7"/>
          <p:cNvSpPr txBox="1">
            <a:spLocks noChangeArrowheads="1"/>
          </p:cNvSpPr>
          <p:nvPr/>
        </p:nvSpPr>
        <p:spPr bwMode="auto">
          <a:xfrm>
            <a:off x="0" y="6477000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445" y="5134466"/>
            <a:ext cx="4112735" cy="141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75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6AC3339-091F-470F-9105-4826B4B2B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519" y="1308100"/>
            <a:ext cx="6794500" cy="5095875"/>
          </a:xfrm>
        </p:spPr>
      </p:pic>
    </p:spTree>
    <p:extLst>
      <p:ext uri="{BB962C8B-B14F-4D97-AF65-F5344CB8AC3E}">
        <p14:creationId xmlns:p14="http://schemas.microsoft.com/office/powerpoint/2010/main" val="3909269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Liberty Timing and Rate Effects on Peanut Density - Georgia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784350" y="1308100"/>
          <a:ext cx="3527425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5464175" y="1308100"/>
          <a:ext cx="3529013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31537" y="6487625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 DAP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597" y="6333737"/>
            <a:ext cx="12698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Time of Application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 = 0.5344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CV = 11.81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6022" y="6304002"/>
            <a:ext cx="16866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Liberty 2.34SL Rate (oz/A)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 = 0.0687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LSD 0.10 = 1.0/CV = 5.24</a:t>
            </a: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24743D6F-83EE-4F04-B22F-0E09256F0B6B}"/>
              </a:ext>
            </a:extLst>
          </p:cNvPr>
          <p:cNvSpPr/>
          <p:nvPr/>
        </p:nvSpPr>
        <p:spPr bwMode="auto">
          <a:xfrm>
            <a:off x="8191893" y="3183903"/>
            <a:ext cx="320511" cy="245097"/>
          </a:xfrm>
          <a:prstGeom prst="star5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383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Liberty Timing and Rate Effects on Peanut Density – South Carolina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2092198"/>
              </p:ext>
            </p:extLst>
          </p:nvPr>
        </p:nvGraphicFramePr>
        <p:xfrm>
          <a:off x="1784350" y="1308100"/>
          <a:ext cx="3527425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51705900"/>
              </p:ext>
            </p:extLst>
          </p:nvPr>
        </p:nvGraphicFramePr>
        <p:xfrm>
          <a:off x="5464175" y="1308100"/>
          <a:ext cx="3529013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31537" y="6487625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 DAP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61848" y="6333737"/>
            <a:ext cx="16434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Time of Application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 = 0.0354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LSD 0.10 = 0.8/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CV = 2.24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6022" y="6304002"/>
            <a:ext cx="16866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Liberty 2.34SL Rate (oz/A)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 = 0.1327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CV = 2.42</a:t>
            </a: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24743D6F-83EE-4F04-B22F-0E09256F0B6B}"/>
              </a:ext>
            </a:extLst>
          </p:cNvPr>
          <p:cNvSpPr/>
          <p:nvPr/>
        </p:nvSpPr>
        <p:spPr bwMode="auto">
          <a:xfrm>
            <a:off x="4254136" y="2681956"/>
            <a:ext cx="320511" cy="286926"/>
          </a:xfrm>
          <a:prstGeom prst="star5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081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Peanut Response to Liberty (GA)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934670"/>
            <a:ext cx="1159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PE-21-20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June 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 DAP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9172" y="6173315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Liberty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71446" y="6188482"/>
            <a:ext cx="2021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Liberty @ 64 oz/A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 DBP + 1 DAP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96446" y="2092325"/>
            <a:ext cx="4703233" cy="3527425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875742" y="2090738"/>
            <a:ext cx="4707466" cy="3530600"/>
          </a:xfrm>
        </p:spPr>
      </p:pic>
    </p:spTree>
    <p:extLst>
      <p:ext uri="{BB962C8B-B14F-4D97-AF65-F5344CB8AC3E}">
        <p14:creationId xmlns:p14="http://schemas.microsoft.com/office/powerpoint/2010/main" val="1175911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Peanut Response to Liberty (GA)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96446" y="2092325"/>
            <a:ext cx="4703233" cy="3527425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875742" y="2090738"/>
            <a:ext cx="4707466" cy="3530600"/>
          </a:xfrm>
        </p:spPr>
      </p:pic>
      <p:sp>
        <p:nvSpPr>
          <p:cNvPr id="6" name="TextBox 5"/>
          <p:cNvSpPr txBox="1"/>
          <p:nvPr/>
        </p:nvSpPr>
        <p:spPr>
          <a:xfrm>
            <a:off x="0" y="5934670"/>
            <a:ext cx="1159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PE-21-20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July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55 DAP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9172" y="6173315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Liberty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71446" y="6188482"/>
            <a:ext cx="2021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Liberty @ 64 oz/A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 DBP + 1 DAP</a:t>
            </a:r>
          </a:p>
        </p:txBody>
      </p:sp>
    </p:spTree>
    <p:extLst>
      <p:ext uri="{BB962C8B-B14F-4D97-AF65-F5344CB8AC3E}">
        <p14:creationId xmlns:p14="http://schemas.microsoft.com/office/powerpoint/2010/main" val="2498962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Peanut Response to Liberty (GA)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934670"/>
            <a:ext cx="12362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PE-21-20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August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86 DAP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9172" y="6173315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Liberty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71446" y="6188482"/>
            <a:ext cx="2021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Liberty @ 64 oz/A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 DBP + 1 DAP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96446" y="2092325"/>
            <a:ext cx="4703233" cy="3527425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875742" y="2090738"/>
            <a:ext cx="4707466" cy="3530600"/>
          </a:xfrm>
        </p:spPr>
      </p:pic>
      <p:cxnSp>
        <p:nvCxnSpPr>
          <p:cNvPr id="4" name="Straight Connector 3"/>
          <p:cNvCxnSpPr/>
          <p:nvPr/>
        </p:nvCxnSpPr>
        <p:spPr bwMode="auto">
          <a:xfrm flipH="1" flipV="1">
            <a:off x="3813142" y="2597085"/>
            <a:ext cx="1498633" cy="24368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1784349" y="2597085"/>
            <a:ext cx="1260509" cy="20409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5464175" y="3007151"/>
            <a:ext cx="1356118" cy="198434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H="1" flipV="1">
            <a:off x="7630998" y="2974157"/>
            <a:ext cx="1319753" cy="185708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86522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Peanut Response to Liberty (GA)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934670"/>
            <a:ext cx="1633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PE-21-20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September 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118 DAP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9172" y="6173315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Liberty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71446" y="6188482"/>
            <a:ext cx="2021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Liberty @ 64 oz/A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 DBP + 1 DAP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 flipH="1" flipV="1">
            <a:off x="3813142" y="2597085"/>
            <a:ext cx="1498633" cy="24368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1784349" y="2597085"/>
            <a:ext cx="1260509" cy="20409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5464175" y="3007151"/>
            <a:ext cx="1356118" cy="198434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H="1" flipV="1">
            <a:off x="7630998" y="2974157"/>
            <a:ext cx="1319753" cy="185708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96446" y="2092325"/>
            <a:ext cx="4703233" cy="3527425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875742" y="2090738"/>
            <a:ext cx="4707466" cy="3530600"/>
          </a:xfrm>
        </p:spPr>
      </p:pic>
      <p:cxnSp>
        <p:nvCxnSpPr>
          <p:cNvPr id="14" name="Straight Connector 13"/>
          <p:cNvCxnSpPr/>
          <p:nvPr/>
        </p:nvCxnSpPr>
        <p:spPr bwMode="auto">
          <a:xfrm flipV="1">
            <a:off x="1784349" y="2974157"/>
            <a:ext cx="1194521" cy="213988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H="1" flipV="1">
            <a:off x="3742441" y="2936449"/>
            <a:ext cx="1517716" cy="225300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5464175" y="3087278"/>
            <a:ext cx="1318411" cy="183822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H="1" flipV="1">
            <a:off x="7560297" y="3087278"/>
            <a:ext cx="1390454" cy="202676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39460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70D14-B6F0-4415-B94E-92109EA31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8456C6F-1D15-4C3B-8F81-735263A23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519" y="1308100"/>
            <a:ext cx="6794500" cy="5095875"/>
          </a:xfrm>
        </p:spPr>
      </p:pic>
    </p:spTree>
    <p:extLst>
      <p:ext uri="{BB962C8B-B14F-4D97-AF65-F5344CB8AC3E}">
        <p14:creationId xmlns:p14="http://schemas.microsoft.com/office/powerpoint/2010/main" val="936387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Liberty Timing and Rate Effects on Peanut Yield (lbs/A) - Arkansas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0161205"/>
              </p:ext>
            </p:extLst>
          </p:nvPr>
        </p:nvGraphicFramePr>
        <p:xfrm>
          <a:off x="1784350" y="1308100"/>
          <a:ext cx="3527425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33642579"/>
              </p:ext>
            </p:extLst>
          </p:nvPr>
        </p:nvGraphicFramePr>
        <p:xfrm>
          <a:off x="5464175" y="1308100"/>
          <a:ext cx="3529013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597" y="6324311"/>
            <a:ext cx="12698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Time of Application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 = 0.3111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CV = 33.14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14753" y="6332280"/>
            <a:ext cx="16866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Liberty 2.34SL Rate (oz/A)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 = 0.2649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CV = 38.78</a:t>
            </a:r>
          </a:p>
        </p:txBody>
      </p:sp>
    </p:spTree>
    <p:extLst>
      <p:ext uri="{BB962C8B-B14F-4D97-AF65-F5344CB8AC3E}">
        <p14:creationId xmlns:p14="http://schemas.microsoft.com/office/powerpoint/2010/main" val="567469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Liberty Timing and Rate Effects on Peanut Yield (lbs/A) - Georgia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784350" y="1308100"/>
          <a:ext cx="3527425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5464175" y="1308100"/>
          <a:ext cx="3529013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597" y="6324311"/>
            <a:ext cx="12698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Time of Application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 = 0.5675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CV = 6.4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14753" y="6332280"/>
            <a:ext cx="16866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Liberty 2.34SL Rate (oz/A)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 = 0.2322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CV = 4.5</a:t>
            </a:r>
          </a:p>
        </p:txBody>
      </p:sp>
    </p:spTree>
    <p:extLst>
      <p:ext uri="{BB962C8B-B14F-4D97-AF65-F5344CB8AC3E}">
        <p14:creationId xmlns:p14="http://schemas.microsoft.com/office/powerpoint/2010/main" val="2412660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630F8-74FF-4E74-BE93-CB615965F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Glufosinate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25E542-497E-4402-936D-248B1128A1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84350" y="1239838"/>
            <a:ext cx="3686486" cy="5095875"/>
          </a:xfrm>
        </p:spPr>
        <p:txBody>
          <a:bodyPr/>
          <a:lstStyle/>
          <a:p>
            <a:r>
              <a:rPr lang="en-US" dirty="0"/>
              <a:t>First discovered in 1981</a:t>
            </a:r>
          </a:p>
          <a:p>
            <a:pPr lvl="1"/>
            <a:r>
              <a:rPr lang="en-US" sz="2000" i="1" dirty="0"/>
              <a:t>Commercialized in 1993 </a:t>
            </a:r>
          </a:p>
          <a:p>
            <a:r>
              <a:rPr lang="en-US" dirty="0" err="1"/>
              <a:t>phosphinic</a:t>
            </a:r>
            <a:r>
              <a:rPr lang="en-US" dirty="0"/>
              <a:t> acid</a:t>
            </a:r>
          </a:p>
          <a:p>
            <a:r>
              <a:rPr lang="en-US" dirty="0"/>
              <a:t>glutamine </a:t>
            </a:r>
            <a:r>
              <a:rPr lang="en-US" dirty="0" err="1"/>
              <a:t>synthetase</a:t>
            </a:r>
            <a:r>
              <a:rPr lang="en-US" dirty="0"/>
              <a:t> inhibitor</a:t>
            </a:r>
          </a:p>
          <a:p>
            <a:pPr lvl="1"/>
            <a:r>
              <a:rPr lang="en-US" sz="2000" i="1" dirty="0"/>
              <a:t>WSSA Group 10 </a:t>
            </a:r>
          </a:p>
          <a:p>
            <a:r>
              <a:rPr lang="en-US" dirty="0"/>
              <a:t>PPLNT burndown and POST in tolerant crops</a:t>
            </a:r>
          </a:p>
          <a:p>
            <a:r>
              <a:rPr lang="en-US" dirty="0"/>
              <a:t>Many formulations are available.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E3642AA-C5C9-43C7-AB4A-A45EE0E420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43770" y="1480647"/>
            <a:ext cx="2582525" cy="2582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945203-EB51-43E4-ADD8-EEE62842CC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959" y="4318360"/>
            <a:ext cx="1349758" cy="7554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D01CF9-CC43-456B-A353-8E75587422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154" y="4318360"/>
            <a:ext cx="1318702" cy="8856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A5CAEA-D6E6-4950-B381-53051A8E6F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0044" y="5290247"/>
            <a:ext cx="1775379" cy="7321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AAE83B-2327-42FF-971A-C26C523AFC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8151" y="6086891"/>
            <a:ext cx="1977336" cy="6107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45D3FF-D8B7-4969-8BBB-427D63E53BE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692" y="5438295"/>
            <a:ext cx="1681626" cy="39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47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Liberty Timing and Rate Effects on Peanut Yield (lbs/A) – South Carolina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27077663"/>
              </p:ext>
            </p:extLst>
          </p:nvPr>
        </p:nvGraphicFramePr>
        <p:xfrm>
          <a:off x="1784350" y="1308100"/>
          <a:ext cx="3527425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02833831"/>
              </p:ext>
            </p:extLst>
          </p:nvPr>
        </p:nvGraphicFramePr>
        <p:xfrm>
          <a:off x="5464175" y="1308100"/>
          <a:ext cx="3529013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597" y="6324311"/>
            <a:ext cx="12698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Time of Application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 = 0.4241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CV = 13.85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83495" y="6332280"/>
            <a:ext cx="17491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Liberty 2.34SL Rate (oz/A)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 = 0.0826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LSD 0.10 = 461/CV = 12.28</a:t>
            </a:r>
          </a:p>
        </p:txBody>
      </p:sp>
      <p:sp>
        <p:nvSpPr>
          <p:cNvPr id="2" name="5-Point Star 1"/>
          <p:cNvSpPr/>
          <p:nvPr/>
        </p:nvSpPr>
        <p:spPr bwMode="auto">
          <a:xfrm>
            <a:off x="6344880" y="3653709"/>
            <a:ext cx="277229" cy="260700"/>
          </a:xfrm>
          <a:prstGeom prst="star5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34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Liberty Timing and Rate Effects on Peanut Yield (lbs/A) - Texas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34299025"/>
              </p:ext>
            </p:extLst>
          </p:nvPr>
        </p:nvGraphicFramePr>
        <p:xfrm>
          <a:off x="1784350" y="1308100"/>
          <a:ext cx="3527425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75750704"/>
              </p:ext>
            </p:extLst>
          </p:nvPr>
        </p:nvGraphicFramePr>
        <p:xfrm>
          <a:off x="5464175" y="1308100"/>
          <a:ext cx="3529013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597" y="6324311"/>
            <a:ext cx="12698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Time of Application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 = 0.6254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CV = 29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14753" y="6332280"/>
            <a:ext cx="16866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Liberty 2.34SL Rate (oz/A)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 = 0.8470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CV = 15.6</a:t>
            </a:r>
          </a:p>
        </p:txBody>
      </p:sp>
    </p:spTree>
    <p:extLst>
      <p:ext uri="{BB962C8B-B14F-4D97-AF65-F5344CB8AC3E}">
        <p14:creationId xmlns:p14="http://schemas.microsoft.com/office/powerpoint/2010/main" val="781778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Summary/Conclusions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607" y="1308100"/>
            <a:ext cx="3527425" cy="234548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dirty="0"/>
              <a:t>Generally, peanut tolerance to Liberty was very acceptable</a:t>
            </a:r>
          </a:p>
          <a:p>
            <a:endParaRPr lang="en-US" sz="1800" dirty="0"/>
          </a:p>
          <a:p>
            <a:r>
              <a:rPr lang="en-US" sz="1800" dirty="0"/>
              <a:t>No interactions between timing and rate (P ≥ 0.1209)</a:t>
            </a:r>
          </a:p>
          <a:p>
            <a:endParaRPr lang="en-US" sz="1800" dirty="0"/>
          </a:p>
          <a:p>
            <a:r>
              <a:rPr lang="en-US" sz="1800" dirty="0"/>
              <a:t>Peanut Stand</a:t>
            </a:r>
          </a:p>
          <a:p>
            <a:pPr lvl="1"/>
            <a:r>
              <a:rPr lang="en-US" sz="1800" b="1" i="1" dirty="0"/>
              <a:t>Rate Effect (GA)</a:t>
            </a:r>
          </a:p>
          <a:p>
            <a:pPr lvl="2"/>
            <a:r>
              <a:rPr lang="en-US" sz="1800" i="1" dirty="0"/>
              <a:t>Reduced 6% by 64 oz/A</a:t>
            </a:r>
          </a:p>
          <a:p>
            <a:pPr lvl="1"/>
            <a:r>
              <a:rPr lang="en-US" sz="1800" b="1" i="1" dirty="0"/>
              <a:t>Timing Effect (SC)</a:t>
            </a:r>
          </a:p>
          <a:p>
            <a:pPr lvl="2"/>
            <a:r>
              <a:rPr lang="en-US" sz="1800" i="1" dirty="0"/>
              <a:t>Reduced 3.1% by 1 DAP</a:t>
            </a:r>
          </a:p>
          <a:p>
            <a:r>
              <a:rPr lang="en-US" sz="1800" dirty="0"/>
              <a:t>No negative effects of timing or rate on peanut yield</a:t>
            </a:r>
          </a:p>
          <a:p>
            <a:pPr lvl="1"/>
            <a:r>
              <a:rPr lang="en-US" sz="1400" i="1" dirty="0"/>
              <a:t>32 oz/A = 64 oz/A &gt; 0 oz/A (SC)</a:t>
            </a:r>
          </a:p>
        </p:txBody>
      </p:sp>
    </p:spTree>
    <p:extLst>
      <p:ext uri="{BB962C8B-B14F-4D97-AF65-F5344CB8AC3E}">
        <p14:creationId xmlns:p14="http://schemas.microsoft.com/office/powerpoint/2010/main" val="4120698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Questions/Comments?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519" y="1308100"/>
            <a:ext cx="6794500" cy="5095875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2506" y="5399202"/>
            <a:ext cx="2444750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904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Preplant Liberty (glufosinate) for Peanut?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  <a:p>
            <a:pPr lvl="1"/>
            <a:r>
              <a:rPr lang="en-US" sz="2000" i="1" dirty="0">
                <a:solidFill>
                  <a:schemeClr val="accent2"/>
                </a:solidFill>
              </a:rPr>
              <a:t>used extensively in GA cotton so its around the farm and growers are very familiar with it.</a:t>
            </a:r>
          </a:p>
          <a:p>
            <a:pPr lvl="1"/>
            <a:r>
              <a:rPr lang="en-US" sz="2000" i="1" dirty="0">
                <a:solidFill>
                  <a:schemeClr val="accent2"/>
                </a:solidFill>
              </a:rPr>
              <a:t>Could be helpful for horseweed, morningglory, and pigweed control prior to planting</a:t>
            </a:r>
          </a:p>
          <a:p>
            <a:pPr lvl="1"/>
            <a:r>
              <a:rPr lang="en-US" sz="2000" i="1" dirty="0">
                <a:solidFill>
                  <a:schemeClr val="accent2"/>
                </a:solidFill>
              </a:rPr>
              <a:t>Peanut control for replant</a:t>
            </a:r>
          </a:p>
          <a:p>
            <a:pPr lvl="1"/>
            <a:r>
              <a:rPr lang="en-US" sz="2000" i="1" dirty="0">
                <a:solidFill>
                  <a:schemeClr val="accent2"/>
                </a:solidFill>
              </a:rPr>
              <a:t>prevent off-label usage</a:t>
            </a:r>
          </a:p>
          <a:p>
            <a:pPr lvl="1"/>
            <a:r>
              <a:rPr lang="en-US" sz="2000" i="1" dirty="0">
                <a:solidFill>
                  <a:schemeClr val="accent2"/>
                </a:solidFill>
              </a:rPr>
              <a:t>Current labeled rotation = </a:t>
            </a:r>
            <a:r>
              <a:rPr lang="en-US" sz="2000" b="1" i="1" u="sng" dirty="0">
                <a:solidFill>
                  <a:schemeClr val="accent2"/>
                </a:solidFill>
              </a:rPr>
              <a:t>180 days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4175" y="1569635"/>
            <a:ext cx="3529013" cy="457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58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32859" y="1419379"/>
            <a:ext cx="3523793" cy="469432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175" y="1308100"/>
            <a:ext cx="3611563" cy="5095875"/>
          </a:xfrm>
        </p:spPr>
        <p:txBody>
          <a:bodyPr/>
          <a:lstStyle/>
          <a:p>
            <a:r>
              <a:rPr lang="en-US" sz="2600" dirty="0"/>
              <a:t>Evaluate peanut response to soil-applied applications of Liberty (glufosinate)</a:t>
            </a:r>
          </a:p>
        </p:txBody>
      </p:sp>
    </p:spTree>
    <p:extLst>
      <p:ext uri="{BB962C8B-B14F-4D97-AF65-F5344CB8AC3E}">
        <p14:creationId xmlns:p14="http://schemas.microsoft.com/office/powerpoint/2010/main" val="2968533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Trial Locations - 2020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1775251" y="1498059"/>
            <a:ext cx="7300487" cy="37081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626511"/>
            <a:ext cx="17120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Blackville (SC)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Newport (AR)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Ty </a:t>
            </a:r>
            <a:r>
              <a:rPr lang="en-US" dirty="0" err="1">
                <a:solidFill>
                  <a:srgbClr val="000000"/>
                </a:solidFill>
              </a:rPr>
              <a:t>Ty</a:t>
            </a:r>
            <a:r>
              <a:rPr lang="en-US" dirty="0">
                <a:solidFill>
                  <a:srgbClr val="000000"/>
                </a:solidFill>
              </a:rPr>
              <a:t> (GA)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Yoakum (TX)</a:t>
            </a:r>
          </a:p>
        </p:txBody>
      </p:sp>
    </p:spTree>
    <p:extLst>
      <p:ext uri="{BB962C8B-B14F-4D97-AF65-F5344CB8AC3E}">
        <p14:creationId xmlns:p14="http://schemas.microsoft.com/office/powerpoint/2010/main" val="2404735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and Methods – I</a:t>
            </a:r>
            <a:br>
              <a:rPr lang="en-US" dirty="0"/>
            </a:br>
            <a:r>
              <a:rPr lang="en-US" sz="2800" i="1" dirty="0"/>
              <a:t>General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7449" y="1768496"/>
            <a:ext cx="3682595" cy="5095875"/>
          </a:xfrm>
        </p:spPr>
        <p:txBody>
          <a:bodyPr/>
          <a:lstStyle/>
          <a:p>
            <a:r>
              <a:rPr lang="en-US" sz="1800" dirty="0"/>
              <a:t>Standard small-plot techniques</a:t>
            </a:r>
          </a:p>
          <a:p>
            <a:r>
              <a:rPr lang="en-US" sz="1800" dirty="0"/>
              <a:t>3-4 reps</a:t>
            </a:r>
          </a:p>
          <a:p>
            <a:r>
              <a:rPr lang="en-US" sz="1800" dirty="0"/>
              <a:t>RCB with factorial (2 X 3)</a:t>
            </a:r>
          </a:p>
          <a:p>
            <a:pPr lvl="1"/>
            <a:r>
              <a:rPr lang="en-US" sz="1800" i="1" dirty="0"/>
              <a:t>Timing</a:t>
            </a:r>
          </a:p>
          <a:p>
            <a:pPr lvl="2"/>
            <a:r>
              <a:rPr lang="en-US" sz="1800" i="1" dirty="0"/>
              <a:t>1 DBP or 1 DAP</a:t>
            </a:r>
          </a:p>
          <a:p>
            <a:pPr lvl="1"/>
            <a:r>
              <a:rPr lang="en-US" sz="1800" i="1" dirty="0"/>
              <a:t>Liberty 2.34SL Rates</a:t>
            </a:r>
          </a:p>
          <a:p>
            <a:pPr lvl="2"/>
            <a:r>
              <a:rPr lang="en-US" sz="1800" i="1" dirty="0"/>
              <a:t> 0, 32, or 64 oz/A</a:t>
            </a:r>
          </a:p>
          <a:p>
            <a:r>
              <a:rPr lang="en-US" sz="1800" dirty="0"/>
              <a:t>Weed-free</a:t>
            </a:r>
          </a:p>
          <a:p>
            <a:r>
              <a:rPr lang="en-US" sz="1800" dirty="0"/>
              <a:t>Data Collection:</a:t>
            </a:r>
          </a:p>
          <a:p>
            <a:pPr lvl="1"/>
            <a:r>
              <a:rPr lang="en-US" sz="1800" b="1" i="1" dirty="0"/>
              <a:t>density (stand), </a:t>
            </a:r>
            <a:r>
              <a:rPr lang="en-US" sz="1800" i="1" dirty="0"/>
              <a:t>height, width, </a:t>
            </a:r>
            <a:r>
              <a:rPr lang="en-US" sz="1800" b="1" i="1" dirty="0"/>
              <a:t>yield</a:t>
            </a:r>
          </a:p>
          <a:p>
            <a:r>
              <a:rPr lang="en-US" sz="1800" dirty="0"/>
              <a:t>ANOVA (P=0.10)</a:t>
            </a:r>
          </a:p>
          <a:p>
            <a:pPr lvl="1"/>
            <a:r>
              <a:rPr lang="en-US" sz="1800" dirty="0"/>
              <a:t>Fisher’s Protected LSD</a:t>
            </a:r>
          </a:p>
          <a:p>
            <a:pPr lvl="1"/>
            <a:r>
              <a:rPr lang="en-US" sz="1800" dirty="0"/>
              <a:t>No interactions between timing and rate (P≥0.1209)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0044" y="1859928"/>
            <a:ext cx="3529013" cy="2834640"/>
          </a:xfrm>
        </p:spPr>
      </p:pic>
    </p:spTree>
    <p:extLst>
      <p:ext uri="{BB962C8B-B14F-4D97-AF65-F5344CB8AC3E}">
        <p14:creationId xmlns:p14="http://schemas.microsoft.com/office/powerpoint/2010/main" val="4097326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5E9D6-0825-4413-A7EA-140D00E87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and Methods - II</a:t>
            </a:r>
            <a:br>
              <a:rPr lang="en-US" dirty="0"/>
            </a:br>
            <a:r>
              <a:rPr lang="en-US" sz="2800" i="1" dirty="0"/>
              <a:t>Cultivar/Planting Dates/Application Dates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492AA40-0E1F-4BF8-AAAF-36602F5375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978492"/>
              </p:ext>
            </p:extLst>
          </p:nvPr>
        </p:nvGraphicFramePr>
        <p:xfrm>
          <a:off x="1781666" y="1779440"/>
          <a:ext cx="7211524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894">
                  <a:extLst>
                    <a:ext uri="{9D8B030D-6E8A-4147-A177-3AD203B41FA5}">
                      <a16:colId xmlns:a16="http://schemas.microsoft.com/office/drawing/2014/main" val="758111557"/>
                    </a:ext>
                  </a:extLst>
                </a:gridCol>
                <a:gridCol w="1802210">
                  <a:extLst>
                    <a:ext uri="{9D8B030D-6E8A-4147-A177-3AD203B41FA5}">
                      <a16:colId xmlns:a16="http://schemas.microsoft.com/office/drawing/2014/main" val="1866691328"/>
                    </a:ext>
                  </a:extLst>
                </a:gridCol>
                <a:gridCol w="1134578">
                  <a:extLst>
                    <a:ext uri="{9D8B030D-6E8A-4147-A177-3AD203B41FA5}">
                      <a16:colId xmlns:a16="http://schemas.microsoft.com/office/drawing/2014/main" val="1693634809"/>
                    </a:ext>
                  </a:extLst>
                </a:gridCol>
                <a:gridCol w="2469842">
                  <a:extLst>
                    <a:ext uri="{9D8B030D-6E8A-4147-A177-3AD203B41FA5}">
                      <a16:colId xmlns:a16="http://schemas.microsoft.com/office/drawing/2014/main" val="3404220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Cultivar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Planting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Application</a:t>
                      </a:r>
                    </a:p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Dates</a:t>
                      </a:r>
                      <a:r>
                        <a:rPr lang="en-US" baseline="30000" dirty="0" err="1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385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Arkansas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GA-06G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June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DBP/1 DAP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147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Georgia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GA-06G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May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 DBP + 1 DAP</a:t>
                      </a:r>
                    </a:p>
                    <a:p>
                      <a:pPr algn="ctr"/>
                      <a:r>
                        <a:rPr lang="en-US" dirty="0"/>
                        <a:t>1 DAP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6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South Carolina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Sullivan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June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DBP/1DAP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420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GA-09B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June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DBP/1 DAP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46275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79F5B99-FC49-44B4-ABD1-76D0756080D8}"/>
              </a:ext>
            </a:extLst>
          </p:cNvPr>
          <p:cNvSpPr txBox="1"/>
          <p:nvPr/>
        </p:nvSpPr>
        <p:spPr>
          <a:xfrm>
            <a:off x="1781666" y="4172120"/>
            <a:ext cx="587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baseline="30000" dirty="0" err="1"/>
              <a:t>a</a:t>
            </a:r>
            <a:r>
              <a:rPr lang="en-US" i="1" dirty="0" err="1"/>
              <a:t>DBP</a:t>
            </a:r>
            <a:r>
              <a:rPr lang="en-US" i="1" dirty="0"/>
              <a:t> = days before planting; DAP = days after planting</a:t>
            </a:r>
          </a:p>
        </p:txBody>
      </p:sp>
    </p:spTree>
    <p:extLst>
      <p:ext uri="{BB962C8B-B14F-4D97-AF65-F5344CB8AC3E}">
        <p14:creationId xmlns:p14="http://schemas.microsoft.com/office/powerpoint/2010/main" val="374303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5E9D6-0825-4413-A7EA-140D00E87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and Methods – III</a:t>
            </a:r>
            <a:br>
              <a:rPr lang="en-US" dirty="0"/>
            </a:br>
            <a:r>
              <a:rPr lang="en-US" sz="2800" i="1" dirty="0"/>
              <a:t>Soil Types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C2BB4B9-3B4C-4714-9B60-8445D4F41E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1776535"/>
              </p:ext>
            </p:extLst>
          </p:nvPr>
        </p:nvGraphicFramePr>
        <p:xfrm>
          <a:off x="1784350" y="1806575"/>
          <a:ext cx="7208838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1473">
                  <a:extLst>
                    <a:ext uri="{9D8B030D-6E8A-4147-A177-3AD203B41FA5}">
                      <a16:colId xmlns:a16="http://schemas.microsoft.com/office/drawing/2014/main" val="1451893868"/>
                    </a:ext>
                  </a:extLst>
                </a:gridCol>
                <a:gridCol w="1201473">
                  <a:extLst>
                    <a:ext uri="{9D8B030D-6E8A-4147-A177-3AD203B41FA5}">
                      <a16:colId xmlns:a16="http://schemas.microsoft.com/office/drawing/2014/main" val="2474430952"/>
                    </a:ext>
                  </a:extLst>
                </a:gridCol>
                <a:gridCol w="1201473">
                  <a:extLst>
                    <a:ext uri="{9D8B030D-6E8A-4147-A177-3AD203B41FA5}">
                      <a16:colId xmlns:a16="http://schemas.microsoft.com/office/drawing/2014/main" val="3088792222"/>
                    </a:ext>
                  </a:extLst>
                </a:gridCol>
                <a:gridCol w="1201473">
                  <a:extLst>
                    <a:ext uri="{9D8B030D-6E8A-4147-A177-3AD203B41FA5}">
                      <a16:colId xmlns:a16="http://schemas.microsoft.com/office/drawing/2014/main" val="902020355"/>
                    </a:ext>
                  </a:extLst>
                </a:gridCol>
                <a:gridCol w="1201473">
                  <a:extLst>
                    <a:ext uri="{9D8B030D-6E8A-4147-A177-3AD203B41FA5}">
                      <a16:colId xmlns:a16="http://schemas.microsoft.com/office/drawing/2014/main" val="3179295587"/>
                    </a:ext>
                  </a:extLst>
                </a:gridCol>
                <a:gridCol w="1201473">
                  <a:extLst>
                    <a:ext uri="{9D8B030D-6E8A-4147-A177-3AD203B41FA5}">
                      <a16:colId xmlns:a16="http://schemas.microsoft.com/office/drawing/2014/main" val="1810156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Sand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Silt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Clay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OM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752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Dexter</a:t>
                      </a:r>
                    </a:p>
                    <a:p>
                      <a:pPr algn="ctr"/>
                      <a:r>
                        <a:rPr lang="en-US" dirty="0"/>
                        <a:t>silt loam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235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Tifton</a:t>
                      </a:r>
                    </a:p>
                    <a:p>
                      <a:pPr algn="ctr"/>
                      <a:r>
                        <a:rPr lang="en-US" dirty="0"/>
                        <a:t>sand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341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Dunbar</a:t>
                      </a:r>
                    </a:p>
                    <a:p>
                      <a:pPr algn="ctr"/>
                      <a:r>
                        <a:rPr lang="en-US" dirty="0"/>
                        <a:t>sandy loam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509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Tremona</a:t>
                      </a:r>
                    </a:p>
                    <a:p>
                      <a:pPr algn="ctr"/>
                      <a:r>
                        <a:rPr lang="en-US" dirty="0"/>
                        <a:t>loamy fine sand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467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369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89B17-347C-449F-97FB-697039CDF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and Methods – IV</a:t>
            </a:r>
            <a:br>
              <a:rPr lang="en-US" dirty="0"/>
            </a:br>
            <a:r>
              <a:rPr lang="en-US" sz="2800" i="1" dirty="0"/>
              <a:t>Application Equipment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8D5425F-BE48-4F75-8E62-5FC52FF7F4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051967"/>
              </p:ext>
            </p:extLst>
          </p:nvPr>
        </p:nvGraphicFramePr>
        <p:xfrm>
          <a:off x="1784350" y="1308100"/>
          <a:ext cx="7208838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1473">
                  <a:extLst>
                    <a:ext uri="{9D8B030D-6E8A-4147-A177-3AD203B41FA5}">
                      <a16:colId xmlns:a16="http://schemas.microsoft.com/office/drawing/2014/main" val="545387102"/>
                    </a:ext>
                  </a:extLst>
                </a:gridCol>
                <a:gridCol w="1201473">
                  <a:extLst>
                    <a:ext uri="{9D8B030D-6E8A-4147-A177-3AD203B41FA5}">
                      <a16:colId xmlns:a16="http://schemas.microsoft.com/office/drawing/2014/main" val="4292176807"/>
                    </a:ext>
                  </a:extLst>
                </a:gridCol>
                <a:gridCol w="1201473">
                  <a:extLst>
                    <a:ext uri="{9D8B030D-6E8A-4147-A177-3AD203B41FA5}">
                      <a16:colId xmlns:a16="http://schemas.microsoft.com/office/drawing/2014/main" val="3470906348"/>
                    </a:ext>
                  </a:extLst>
                </a:gridCol>
                <a:gridCol w="1201473">
                  <a:extLst>
                    <a:ext uri="{9D8B030D-6E8A-4147-A177-3AD203B41FA5}">
                      <a16:colId xmlns:a16="http://schemas.microsoft.com/office/drawing/2014/main" val="3076085695"/>
                    </a:ext>
                  </a:extLst>
                </a:gridCol>
                <a:gridCol w="1201473">
                  <a:extLst>
                    <a:ext uri="{9D8B030D-6E8A-4147-A177-3AD203B41FA5}">
                      <a16:colId xmlns:a16="http://schemas.microsoft.com/office/drawing/2014/main" val="1317956781"/>
                    </a:ext>
                  </a:extLst>
                </a:gridCol>
                <a:gridCol w="1201473">
                  <a:extLst>
                    <a:ext uri="{9D8B030D-6E8A-4147-A177-3AD203B41FA5}">
                      <a16:colId xmlns:a16="http://schemas.microsoft.com/office/drawing/2014/main" val="16334493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Sprayer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Nozzle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Pressure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(PSI)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Speed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(MPH)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952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AIXR</a:t>
                      </a:r>
                    </a:p>
                    <a:p>
                      <a:pPr algn="ctr"/>
                      <a:r>
                        <a:rPr lang="en-US" dirty="0"/>
                        <a:t>110015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597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TTI</a:t>
                      </a:r>
                    </a:p>
                    <a:p>
                      <a:pPr algn="ctr"/>
                      <a:r>
                        <a:rPr lang="en-US" dirty="0"/>
                        <a:t>11002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359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XRC</a:t>
                      </a:r>
                    </a:p>
                    <a:p>
                      <a:pPr algn="ctr"/>
                      <a:r>
                        <a:rPr lang="en-US" dirty="0"/>
                        <a:t>8002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3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DG</a:t>
                      </a:r>
                    </a:p>
                    <a:p>
                      <a:pPr algn="ctr"/>
                      <a:r>
                        <a:rPr lang="en-US"/>
                        <a:t>11002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08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7577377"/>
      </p:ext>
    </p:extLst>
  </p:cSld>
  <p:clrMapOvr>
    <a:masterClrMapping/>
  </p:clrMapOvr>
</p:sld>
</file>

<file path=ppt/theme/theme1.xml><?xml version="1.0" encoding="utf-8"?>
<a:theme xmlns:a="http://schemas.openxmlformats.org/drawingml/2006/main" name="1_Peanuts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anu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eanut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nut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65AC2BF877FD48A05FEDF2C6453981" ma:contentTypeVersion="15" ma:contentTypeDescription="Create a new document." ma:contentTypeScope="" ma:versionID="da815ee779b064906c602f859e8d058f">
  <xsd:schema xmlns:xsd="http://www.w3.org/2001/XMLSchema" xmlns:xs="http://www.w3.org/2001/XMLSchema" xmlns:p="http://schemas.microsoft.com/office/2006/metadata/properties" xmlns:ns1="http://schemas.microsoft.com/sharepoint/v3" xmlns:ns3="d2182f11-ec6d-4344-bcdd-126cac1ae7e5" xmlns:ns4="c613e7a6-ae2b-4057-9573-8cbc37370f0f" targetNamespace="http://schemas.microsoft.com/office/2006/metadata/properties" ma:root="true" ma:fieldsID="cf6c2ee41cfb50e8569456deda4758a5" ns1:_="" ns3:_="" ns4:_="">
    <xsd:import namespace="http://schemas.microsoft.com/sharepoint/v3"/>
    <xsd:import namespace="d2182f11-ec6d-4344-bcdd-126cac1ae7e5"/>
    <xsd:import namespace="c613e7a6-ae2b-4057-9573-8cbc37370f0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182f11-ec6d-4344-bcdd-126cac1ae7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13e7a6-ae2b-4057-9573-8cbc37370f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536813-84EC-47CE-BFFD-23A1307A6F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1B8878-4063-4714-B2D7-73C771DB4C20}">
  <ds:schemaRefs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d2182f11-ec6d-4344-bcdd-126cac1ae7e5"/>
    <ds:schemaRef ds:uri="http://purl.org/dc/elements/1.1/"/>
    <ds:schemaRef ds:uri="http://schemas.microsoft.com/sharepoint/v3"/>
    <ds:schemaRef ds:uri="http://schemas.microsoft.com/office/infopath/2007/PartnerControls"/>
    <ds:schemaRef ds:uri="c613e7a6-ae2b-4057-9573-8cbc37370f0f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0503BB5-9AB6-44EB-ABA4-BE047DD250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2182f11-ec6d-4344-bcdd-126cac1ae7e5"/>
    <ds:schemaRef ds:uri="c613e7a6-ae2b-4057-9573-8cbc37370f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</TotalTime>
  <Words>820</Words>
  <Application>Microsoft Office PowerPoint</Application>
  <PresentationFormat>On-screen Show (4:3)</PresentationFormat>
  <Paragraphs>238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1_Peanuts</vt:lpstr>
      <vt:lpstr>Peanut Response to Soil-Applied Liberty® (Glufosinate)   </vt:lpstr>
      <vt:lpstr>Glufosinate</vt:lpstr>
      <vt:lpstr>Preplant Liberty (glufosinate) for Peanut? </vt:lpstr>
      <vt:lpstr>Objective</vt:lpstr>
      <vt:lpstr>Trial Locations - 2020</vt:lpstr>
      <vt:lpstr>Material and Methods – I General</vt:lpstr>
      <vt:lpstr>Material and Methods - II Cultivar/Planting Dates/Application Dates</vt:lpstr>
      <vt:lpstr>Material and Methods – III Soil Types</vt:lpstr>
      <vt:lpstr>Materials and Methods – IV Application Equipment</vt:lpstr>
      <vt:lpstr>Results</vt:lpstr>
      <vt:lpstr>Liberty Timing and Rate Effects on Peanut Density - Georgia</vt:lpstr>
      <vt:lpstr>Liberty Timing and Rate Effects on Peanut Density – South Carolina</vt:lpstr>
      <vt:lpstr>Peanut Response to Liberty (GA)</vt:lpstr>
      <vt:lpstr>Peanut Response to Liberty (GA)</vt:lpstr>
      <vt:lpstr>Peanut Response to Liberty (GA)</vt:lpstr>
      <vt:lpstr>Peanut Response to Liberty (GA)</vt:lpstr>
      <vt:lpstr>Yield</vt:lpstr>
      <vt:lpstr>Liberty Timing and Rate Effects on Peanut Yield (lbs/A) - Arkansas</vt:lpstr>
      <vt:lpstr>Liberty Timing and Rate Effects on Peanut Yield (lbs/A) - Georgia</vt:lpstr>
      <vt:lpstr>Liberty Timing and Rate Effects on Peanut Yield (lbs/A) – South Carolina</vt:lpstr>
      <vt:lpstr>Liberty Timing and Rate Effects on Peanut Yield (lbs/A) - Texas</vt:lpstr>
      <vt:lpstr>Summary/Conclusions</vt:lpstr>
      <vt:lpstr>Questions/Comments?</vt:lpstr>
    </vt:vector>
  </TitlesOfParts>
  <Company>UGA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Preplant Liberty (glufosinate) for Peanut?</dc:title>
  <dc:creator>Eric P. Prostko</dc:creator>
  <cp:lastModifiedBy>Eric P. Prostko</cp:lastModifiedBy>
  <cp:revision>33</cp:revision>
  <dcterms:created xsi:type="dcterms:W3CDTF">2020-10-28T19:04:51Z</dcterms:created>
  <dcterms:modified xsi:type="dcterms:W3CDTF">2021-06-22T15:26:21Z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0x0101006F65AC2BF877FD48A05FEDF2C6453981</vt:lpwstr>
  </property>
</Properties>
</file>