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4"/>
    <p:sldMasterId id="2147484034" r:id="rId5"/>
    <p:sldMasterId id="2147484055" r:id="rId6"/>
    <p:sldMasterId id="2147484067" r:id="rId7"/>
    <p:sldMasterId id="2147484080" r:id="rId8"/>
    <p:sldMasterId id="2147484101" r:id="rId9"/>
  </p:sldMasterIdLst>
  <p:notesMasterIdLst>
    <p:notesMasterId r:id="rId33"/>
  </p:notesMasterIdLst>
  <p:sldIdLst>
    <p:sldId id="392" r:id="rId10"/>
    <p:sldId id="393" r:id="rId11"/>
    <p:sldId id="394" r:id="rId12"/>
    <p:sldId id="395" r:id="rId13"/>
    <p:sldId id="398" r:id="rId14"/>
    <p:sldId id="396" r:id="rId15"/>
    <p:sldId id="397" r:id="rId16"/>
    <p:sldId id="399" r:id="rId17"/>
    <p:sldId id="400" r:id="rId18"/>
    <p:sldId id="401" r:id="rId19"/>
    <p:sldId id="402" r:id="rId20"/>
    <p:sldId id="403" r:id="rId21"/>
    <p:sldId id="404" r:id="rId22"/>
    <p:sldId id="417" r:id="rId23"/>
    <p:sldId id="411" r:id="rId24"/>
    <p:sldId id="415" r:id="rId25"/>
    <p:sldId id="416" r:id="rId26"/>
    <p:sldId id="418" r:id="rId27"/>
    <p:sldId id="412" r:id="rId28"/>
    <p:sldId id="407" r:id="rId29"/>
    <p:sldId id="408" r:id="rId30"/>
    <p:sldId id="409" r:id="rId31"/>
    <p:sldId id="413" r:id="rId32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32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SH-7418LL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Average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69.2</c:v>
                </c:pt>
                <c:pt idx="1">
                  <c:v>52.2</c:v>
                </c:pt>
                <c:pt idx="2">
                  <c:v>54</c:v>
                </c:pt>
                <c:pt idx="3">
                  <c:v>60.9</c:v>
                </c:pt>
                <c:pt idx="4">
                  <c:v>60</c:v>
                </c:pt>
                <c:pt idx="5" formatCode="General">
                  <c:v>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2-4235-9D66-54E4C2ED81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AGS-747LL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Average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69.3</c:v>
                </c:pt>
                <c:pt idx="1">
                  <c:v>51.8</c:v>
                </c:pt>
                <c:pt idx="2">
                  <c:v>52.5</c:v>
                </c:pt>
                <c:pt idx="3">
                  <c:v>56</c:v>
                </c:pt>
                <c:pt idx="4">
                  <c:v>52.8</c:v>
                </c:pt>
                <c:pt idx="5" formatCode="General">
                  <c:v>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2-4235-9D66-54E4C2ED81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Group VII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Average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64.900000000000006</c:v>
                </c:pt>
                <c:pt idx="1">
                  <c:v>49</c:v>
                </c:pt>
                <c:pt idx="2">
                  <c:v>48.5</c:v>
                </c:pt>
                <c:pt idx="3">
                  <c:v>57.6</c:v>
                </c:pt>
                <c:pt idx="4">
                  <c:v>54.9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22-4235-9D66-54E4C2ED8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86464"/>
        <c:axId val="337687248"/>
      </c:barChart>
      <c:catAx>
        <c:axId val="337686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7687248"/>
        <c:crosses val="autoZero"/>
        <c:auto val="1"/>
        <c:lblAlgn val="ctr"/>
        <c:lblOffset val="100"/>
        <c:noMultiLvlLbl val="0"/>
      </c:catAx>
      <c:valAx>
        <c:axId val="337687248"/>
        <c:scaling>
          <c:orientation val="minMax"/>
          <c:max val="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Bu/A</a:t>
                </a:r>
                <a:endParaRPr lang="en-US" dirty="0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337686464"/>
        <c:crosses val="autoZero"/>
        <c:crossBetween val="between"/>
        <c:majorUnit val="14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EEE51-2C2D-4DF0-A5DB-0168089C805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F0EC-5B4E-4F08-80E5-9198173F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D7FFC-6CB0-4B09-88E0-66A591A91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57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CF0EC-5B4E-4F08-80E5-9198173F1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47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CF0EC-5B4E-4F08-80E5-9198173F1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3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CF0EC-5B4E-4F08-80E5-9198173F1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07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1416F9B-C4BE-4499-AA78-5412D8F41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CDEC-6DD9-4202-8B20-879A51D7C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9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5C529-9507-4EA4-BA78-E2663D280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5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21CA-FD39-4213-B936-F97955DF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4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0034-17A7-4D17-8D0C-DE05A4D5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E879-4D81-4B3F-BD6A-C2F8B64E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B1F1D-E33C-417C-BED7-2CD94B167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6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982D-03D1-4593-B3BC-A258B423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9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2F2F-0C5A-41A6-926A-7BA716A96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6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D1462-C069-4CB9-8A9A-5D968C4CC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9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FB97-3D06-4C85-8FD2-16E8CBAC7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2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8604-69C6-41A5-9BBE-AC696D36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2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FCBD-6E5E-4DDF-B550-7FDF6E88A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E1638F28-79C3-4D8D-BAFB-27DAD20F4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3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2673-F357-4832-93FC-90D15867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94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2E26-BC72-48A0-89D7-24DA19EF2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1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B66FF-6752-44B1-BDC6-D6EA9405D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5ACB-B9E2-43F3-A532-7E8C802FF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1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A79F1-D9A9-4715-BB7D-BB1956B9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7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376A-B4AA-448F-B2DF-EFCC3687E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89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CDB8-7F98-4827-A5D8-169B4ADE8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11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4C98A-890E-453E-BFC4-C199E33D3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6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DAC-A1E8-4F3E-8ACE-B117FF88F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417E7-78C3-4E49-9D03-3A86386F2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9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A0AE0-DADB-4ADF-A73D-10FB0CF01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6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AE99-9719-490D-889B-3DA0DD487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F7C77-D586-4368-A9DE-FCAB0AB01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19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5A5-3696-41F6-8533-1F4CE330B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48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1902-FA4A-4018-A756-9765EB5C9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1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A2DA-B4D1-4171-8847-CAA8243D2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6A10-D617-4B26-9FA0-0AA1CFB0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7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FC05-B39D-4A46-8923-42665AA9C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4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7BE6-B458-49F6-9D61-F722869CE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BFFD-D594-4361-84E0-9469AE22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35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86AF-4A50-4CD0-B731-88D6C99FA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2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76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83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9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570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36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89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33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0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4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EB3B-BDF0-4C3D-8784-EE67DB14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9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25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42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fld id="{3B1729A5-F10A-4D7E-AE97-36AAC9A3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62387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CAC892-C30F-4788-8295-9939C6671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23420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1472EA-3560-4DEE-8BDE-022E241B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18759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7C37AE-8CBA-4662-9B99-E888A74E5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15546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0F9F1-1390-4D22-A937-0226FDA7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91013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8CE536-1C6E-4BDC-98AA-12B35ED6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51597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AD83A4-D567-4DF9-9FF4-B3757A9B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70137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9FB744-3942-4FE7-8D79-69D1276B1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942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7020-D95E-4972-9F64-2FC32E785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70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A80ABC-692E-4BDE-9086-827B1B78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92122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31162C-CFFC-4D5C-8918-92F30A33E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8381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261171-AC55-4354-AC63-CCC418784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7999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9CB7A3-6171-4F49-891A-A4420417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9617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15423088-4E11-43FD-9B2E-5A3E9D5C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1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346B-33AC-4459-8BBB-F6A57D904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397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1BB6-DF1B-49F4-948C-27E1144D5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64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3BE1D-E4F3-4FF8-9BA7-6190AE84C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2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2D95-1E48-4D1C-913B-794CF924F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5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4B8E0-7671-42C5-BD92-12A88AD20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FD68-CD5F-482D-98BB-F1D73FD15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9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8D8F-EF0E-4EE8-BC0E-EACB26F2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58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CE3D-C9C6-4BBF-A9BF-2263BC9FB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519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E0A4-20BA-4DFD-98F6-66699139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68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365E8-7022-4817-A24E-4FB26015D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581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967C7-8467-43DF-982E-1D6AD5008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89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23A1-9F38-4269-9532-5541C9927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00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0F7A-82FB-4257-9A8D-215C3A4A2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17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F15C-0B25-4347-81DC-13A293CAD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13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BF9A-7D67-45EB-B904-411B3887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530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AADC-B2F0-4C1F-B909-64953F451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3AF6-5A35-4927-9FBF-71D867676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87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BBD2-74E2-4723-B728-B0A5126B7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5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C4D94-75C6-448C-B3F3-D0FA3DA25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876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C422-0D43-49B1-9BB4-2B6E554E5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871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0A35-B7A3-4AEC-B146-A7807D988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839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fld id="{3B1729A5-F10A-4D7E-AE97-36AAC9A3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75567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CAC892-C30F-4788-8295-9939C6671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80717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1472EA-3560-4DEE-8BDE-022E241B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3458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7C37AE-8CBA-4662-9B99-E888A74E5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38013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0F9F1-1390-4D22-A937-0226FDA7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91103"/>
      </p:ext>
    </p:extLst>
  </p:cSld>
  <p:clrMapOvr>
    <a:masterClrMapping/>
  </p:clrMapOvr>
  <p:transition spd="slow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8CE536-1C6E-4BDC-98AA-12B35ED6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207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556F-5E96-46E9-936A-4F2C4CB0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856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AD83A4-D567-4DF9-9FF4-B3757A9B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29436"/>
      </p:ext>
    </p:extLst>
  </p:cSld>
  <p:clrMapOvr>
    <a:masterClrMapping/>
  </p:clrMapOvr>
  <p:transition spd="slow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9FB744-3942-4FE7-8D79-69D1276B1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3482"/>
      </p:ext>
    </p:extLst>
  </p:cSld>
  <p:clrMapOvr>
    <a:masterClrMapping/>
  </p:clrMapOvr>
  <p:transition spd="slow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A80ABC-692E-4BDE-9086-827B1B78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8774"/>
      </p:ext>
    </p:extLst>
  </p:cSld>
  <p:clrMapOvr>
    <a:masterClrMapping/>
  </p:clrMapOvr>
  <p:transition spd="slow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31162C-CFFC-4D5C-8918-92F30A33E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60360"/>
      </p:ext>
    </p:extLst>
  </p:cSld>
  <p:clrMapOvr>
    <a:masterClrMapping/>
  </p:clrMapOvr>
  <p:transition spd="slow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261171-AC55-4354-AC63-CCC418784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5674"/>
      </p:ext>
    </p:extLst>
  </p:cSld>
  <p:clrMapOvr>
    <a:masterClrMapping/>
  </p:clrMapOvr>
  <p:transition spd="slow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9CB7A3-6171-4F49-891A-A4420417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4260"/>
      </p:ext>
    </p:extLst>
  </p:cSld>
  <p:clrMapOvr>
    <a:masterClrMapping/>
  </p:clrMapOvr>
  <p:transition spd="slow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1F21-CB0A-466E-90F9-33A9DA4E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FAED-7D74-4BD0-9B82-D0D5C4B3E5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9CC75-32B6-434E-8578-70CDAA7FA9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87ED4-4689-4A5A-819D-703554311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0135-0E1C-423C-9AC3-7F2D9E9E3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6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P_SAGRI_TXT_Soybean_Patc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16427-D590-403C-AD5C-A0426772E6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9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B89CF-1E98-410D-BB7B-5CE1B97F26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7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  <p:sldLayoutId id="2147484098" r:id="rId18"/>
    <p:sldLayoutId id="2147484099" r:id="rId19"/>
    <p:sldLayoutId id="2147484100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P_SAGRI_TXT_Soybean_Patc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2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16427-D590-403C-AD5C-A0426772E6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3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list.com/en/resources-and-rewards.html" TargetMode="External"/><Relationship Id="rId2" Type="http://schemas.openxmlformats.org/officeDocument/2006/relationships/hyperlink" Target="https://www.enlist.com/en/approved-tank-mixes/enlist-on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xtendimaxapplicationrequirements.com/Pages/default.aspx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www.syngenta-us.com/herbicides/tavium-application-stewardship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www.engeniastewardship.com/#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8400" y="1524000"/>
            <a:ext cx="2895600" cy="1470025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>
                <a:solidFill>
                  <a:srgbClr val="FFFF00"/>
                </a:solidFill>
              </a:rPr>
              <a:t>2021 Soybean Weed Control Update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33800"/>
            <a:ext cx="8686800" cy="6985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Eric P. Prostko</a:t>
            </a:r>
          </a:p>
          <a:p>
            <a:pPr algn="ctr" eaLnBrk="1" hangingPunct="1"/>
            <a:r>
              <a:rPr lang="en-US" altLang="en-US" dirty="0" smtClean="0"/>
              <a:t>Professor and Extension Weed Specialist</a:t>
            </a:r>
          </a:p>
          <a:p>
            <a:pPr algn="ctr" eaLnBrk="1" hangingPunct="1"/>
            <a:r>
              <a:rPr lang="en-US" altLang="en-US" dirty="0" smtClean="0"/>
              <a:t>Dept. Crop &amp; Soil Sciences</a:t>
            </a:r>
          </a:p>
        </p:txBody>
      </p:sp>
      <p:pic>
        <p:nvPicPr>
          <p:cNvPr id="1026" name="Picture 2" descr="C:\Users\eprostko\AppData\Local\Temp\Temp1_CAES Formal.zip\Formal\JPG\CAES-FS-F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447575" cy="9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Statewide Average Yield of UGA Developed LL Soybeans*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083269"/>
              </p:ext>
            </p:extLst>
          </p:nvPr>
        </p:nvGraphicFramePr>
        <p:xfrm>
          <a:off x="304800" y="17526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8098" y="6377479"/>
            <a:ext cx="3880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*Source: UGA OVT (6 locations/year, irrigated)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2,4-D/</a:t>
            </a:r>
            <a:r>
              <a:rPr lang="en-US" dirty="0" err="1" smtClean="0"/>
              <a:t>Dicamba</a:t>
            </a:r>
            <a:r>
              <a:rPr lang="en-US" dirty="0" smtClean="0"/>
              <a:t> Technologies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699" y="1600200"/>
            <a:ext cx="3148447" cy="122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379" y="2916940"/>
            <a:ext cx="20113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188" y="3841902"/>
            <a:ext cx="15001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975" y="2916940"/>
            <a:ext cx="15668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4648200" y="1600200"/>
            <a:ext cx="0" cy="487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795711" y="58674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2,4-D choline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7838" y="576575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dicamba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728" y="4838703"/>
            <a:ext cx="1255130" cy="83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65" y="5023809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744" y="4154734"/>
            <a:ext cx="1324525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231" y="3715453"/>
            <a:ext cx="2703789" cy="1101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02" y="1635660"/>
            <a:ext cx="2119211" cy="1720886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11"/>
          <a:stretch>
            <a:fillRect/>
          </a:stretch>
        </p:blipFill>
        <p:spPr>
          <a:xfrm>
            <a:off x="2373216" y="2142758"/>
            <a:ext cx="2154443" cy="8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Enlist™ Soybeans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72000"/>
          </a:xfrm>
        </p:spPr>
        <p:txBody>
          <a:bodyPr/>
          <a:lstStyle/>
          <a:p>
            <a:r>
              <a:rPr lang="en-US" sz="2000" dirty="0" smtClean="0"/>
              <a:t>China approval in Jan 2019</a:t>
            </a:r>
          </a:p>
          <a:p>
            <a:r>
              <a:rPr lang="en-US" sz="2000" b="1" u="sng" dirty="0" smtClean="0"/>
              <a:t>Enlist One® </a:t>
            </a:r>
          </a:p>
          <a:p>
            <a:pPr lvl="1"/>
            <a:r>
              <a:rPr lang="en-US" sz="2000" i="1" dirty="0" smtClean="0"/>
              <a:t>2,4-D choline</a:t>
            </a:r>
          </a:p>
          <a:p>
            <a:r>
              <a:rPr lang="en-US" sz="2000" b="1" u="sng" dirty="0" smtClean="0"/>
              <a:t>Enlist Duo®</a:t>
            </a:r>
          </a:p>
          <a:p>
            <a:pPr lvl="1"/>
            <a:r>
              <a:rPr lang="en-US" sz="2000" i="1" dirty="0" smtClean="0"/>
              <a:t>2,4-D choline + glyphosate</a:t>
            </a:r>
          </a:p>
          <a:p>
            <a:r>
              <a:rPr lang="en-US" sz="2000" dirty="0" smtClean="0"/>
              <a:t>POST up to R2 (full bloom)</a:t>
            </a:r>
          </a:p>
          <a:p>
            <a:r>
              <a:rPr lang="en-US" sz="2000" dirty="0" smtClean="0"/>
              <a:t>2 apps (12 days)</a:t>
            </a:r>
          </a:p>
          <a:p>
            <a:r>
              <a:rPr lang="en-US" sz="2000" dirty="0" smtClean="0">
                <a:hlinkClick r:id="rId2"/>
              </a:rPr>
              <a:t>Can be tank-mixed with glufosinate (Liberty) or others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Check label/web-sites for restrictions (nozzles, wind speed, buffers, etc.)</a:t>
            </a:r>
            <a:endParaRPr lang="en-US" sz="2000" dirty="0" smtClean="0"/>
          </a:p>
          <a:p>
            <a:r>
              <a:rPr lang="en-US" sz="2000" dirty="0" smtClean="0"/>
              <a:t>Varieties for GA????</a:t>
            </a:r>
          </a:p>
          <a:p>
            <a:pPr lvl="1"/>
            <a:r>
              <a:rPr lang="en-US" sz="1600" b="1" i="1" dirty="0" smtClean="0"/>
              <a:t>P53T90E (</a:t>
            </a:r>
            <a:r>
              <a:rPr lang="en-US" sz="1600" b="1" i="1" dirty="0" err="1" smtClean="0"/>
              <a:t>ind</a:t>
            </a:r>
            <a:r>
              <a:rPr lang="en-US" sz="1600" b="1" i="1" dirty="0" smtClean="0"/>
              <a:t>)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783080"/>
            <a:ext cx="3021495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00" y="914301"/>
            <a:ext cx="2286330" cy="457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6351152"/>
            <a:ext cx="2438611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Xtend</a:t>
            </a:r>
            <a:r>
              <a:rPr lang="en-US" baseline="30000" dirty="0" smtClean="0"/>
              <a:t>®</a:t>
            </a:r>
            <a:r>
              <a:rPr lang="en-US" dirty="0" smtClean="0"/>
              <a:t>/XtendFlex</a:t>
            </a:r>
            <a:r>
              <a:rPr lang="en-US" baseline="30000" dirty="0" smtClean="0"/>
              <a:t>® </a:t>
            </a:r>
            <a:br>
              <a:rPr lang="en-US" baseline="30000" dirty="0" smtClean="0"/>
            </a:br>
            <a:r>
              <a:rPr lang="en-US" dirty="0" smtClean="0"/>
              <a:t>Soybeans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53000" cy="4572000"/>
          </a:xfrm>
        </p:spPr>
        <p:txBody>
          <a:bodyPr/>
          <a:lstStyle/>
          <a:p>
            <a:r>
              <a:rPr lang="en-US" sz="1800" b="1" dirty="0" smtClean="0"/>
              <a:t>Xtendimax</a:t>
            </a:r>
            <a:r>
              <a:rPr lang="en-US" sz="1800" b="1" baseline="30000" dirty="0" smtClean="0"/>
              <a:t>®</a:t>
            </a:r>
            <a:r>
              <a:rPr lang="en-US" sz="1800" b="1" dirty="0" smtClean="0"/>
              <a:t> 2.9SL, Engenia</a:t>
            </a:r>
            <a:r>
              <a:rPr lang="en-US" sz="1800" b="1" baseline="30000" dirty="0" smtClean="0"/>
              <a:t>®</a:t>
            </a:r>
            <a:r>
              <a:rPr lang="en-US" sz="1800" b="1" dirty="0" smtClean="0"/>
              <a:t> 5SL</a:t>
            </a:r>
          </a:p>
          <a:p>
            <a:pPr lvl="1"/>
            <a:r>
              <a:rPr lang="en-US" sz="1600" i="1" dirty="0" smtClean="0"/>
              <a:t>Dicamba</a:t>
            </a:r>
          </a:p>
          <a:p>
            <a:pPr lvl="1"/>
            <a:r>
              <a:rPr lang="en-US" sz="1600" i="1" dirty="0"/>
              <a:t>POST up to R1 (beginning  bloom) or </a:t>
            </a:r>
            <a:r>
              <a:rPr lang="en-US" sz="1600" i="1" dirty="0" smtClean="0"/>
              <a:t>June 30</a:t>
            </a:r>
            <a:endParaRPr lang="en-US" sz="1600" i="1" dirty="0"/>
          </a:p>
          <a:p>
            <a:pPr lvl="1"/>
            <a:r>
              <a:rPr lang="en-US" sz="1600" i="1" dirty="0"/>
              <a:t>2 apps (7 days)</a:t>
            </a:r>
          </a:p>
          <a:p>
            <a:pPr lvl="1"/>
            <a:r>
              <a:rPr lang="en-US" sz="1600" i="1" dirty="0"/>
              <a:t>Add a </a:t>
            </a:r>
            <a:r>
              <a:rPr lang="en-US" sz="1600" i="1" dirty="0" smtClean="0"/>
              <a:t>residual</a:t>
            </a:r>
          </a:p>
          <a:p>
            <a:r>
              <a:rPr lang="en-US" sz="1800" b="1" dirty="0" smtClean="0"/>
              <a:t>Tavium</a:t>
            </a:r>
            <a:r>
              <a:rPr lang="en-US" sz="1800" b="1" baseline="30000" dirty="0" smtClean="0"/>
              <a:t>®</a:t>
            </a:r>
            <a:r>
              <a:rPr lang="en-US" sz="1800" b="1" dirty="0" smtClean="0"/>
              <a:t> 3.38SC</a:t>
            </a:r>
          </a:p>
          <a:p>
            <a:pPr lvl="1"/>
            <a:r>
              <a:rPr lang="en-US" sz="1600" i="1" dirty="0" smtClean="0"/>
              <a:t>dicamba (1.12 ae) + s-metolachlor (2.26 lb) </a:t>
            </a:r>
          </a:p>
          <a:p>
            <a:pPr lvl="1"/>
            <a:r>
              <a:rPr lang="en-US" sz="1600" i="1" dirty="0" smtClean="0"/>
              <a:t>56.5 oz/A</a:t>
            </a:r>
          </a:p>
          <a:p>
            <a:pPr lvl="1"/>
            <a:r>
              <a:rPr lang="en-US" sz="1600" i="1" dirty="0" smtClean="0"/>
              <a:t>POST up to V4 or June 30</a:t>
            </a:r>
          </a:p>
          <a:p>
            <a:pPr lvl="1"/>
            <a:r>
              <a:rPr lang="en-US" sz="1600" i="1" dirty="0" smtClean="0"/>
              <a:t>1 PPLNT/PRE + 1 POST </a:t>
            </a:r>
          </a:p>
          <a:p>
            <a:pPr lvl="1"/>
            <a:r>
              <a:rPr lang="en-US" sz="1600" i="1" dirty="0" smtClean="0">
                <a:hlinkClick r:id="rId2"/>
              </a:rPr>
              <a:t>tank-mixes</a:t>
            </a:r>
            <a:endParaRPr lang="en-US" sz="1600" i="1" dirty="0" smtClean="0"/>
          </a:p>
          <a:p>
            <a:r>
              <a:rPr lang="en-US" sz="1800" dirty="0" smtClean="0">
                <a:hlinkClick r:id="rId3"/>
              </a:rPr>
              <a:t>Check Xtendimax label/web-sites for tank-mixes and restrictions (nozzles, wind speed, buffers, etc.)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Engenia information</a:t>
            </a:r>
            <a:endParaRPr lang="en-US" sz="18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601771"/>
            <a:ext cx="2996773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3943" y="6172200"/>
            <a:ext cx="2436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Photo: Dr. Shaun Casteel, Purdue Univ.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115" y="76200"/>
            <a:ext cx="856542" cy="569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630879"/>
            <a:ext cx="813174" cy="8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Xtendflex® Soybeans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Full approval 09/28/2020</a:t>
            </a:r>
          </a:p>
          <a:p>
            <a:r>
              <a:rPr lang="en-US" dirty="0" smtClean="0"/>
              <a:t>Dicamba, glyphosate, glufosinate (Liberty)</a:t>
            </a:r>
          </a:p>
          <a:p>
            <a:r>
              <a:rPr lang="en-US" dirty="0" smtClean="0"/>
              <a:t>Cannot tank-mix dicamba + Liberty</a:t>
            </a:r>
          </a:p>
          <a:p>
            <a:r>
              <a:rPr lang="en-US" dirty="0" smtClean="0"/>
              <a:t>Roundup + Liberty?</a:t>
            </a:r>
          </a:p>
          <a:p>
            <a:endParaRPr lang="en-US" dirty="0"/>
          </a:p>
        </p:txBody>
      </p:sp>
      <p:pic>
        <p:nvPicPr>
          <p:cNvPr id="1026" name="Picture 2" descr="XtendFlex® Soybeans | Bayer Trai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2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Roundup P-Max @ 28.4 oz/A + </a:t>
            </a:r>
            <a:r>
              <a:rPr lang="en-US" sz="2400" dirty="0" err="1" smtClean="0"/>
              <a:t>Tavium</a:t>
            </a:r>
            <a:r>
              <a:rPr lang="en-US" sz="2400" dirty="0" smtClean="0"/>
              <a:t> (VG) 56.5 oz + Intact @ 0.5% v/v + Class Act </a:t>
            </a:r>
            <a:r>
              <a:rPr lang="en-US" sz="2400" dirty="0" err="1" smtClean="0"/>
              <a:t>Ridion</a:t>
            </a:r>
            <a:r>
              <a:rPr lang="en-US" sz="2400" dirty="0" smtClean="0"/>
              <a:t> @ 1% v/v</a:t>
            </a:r>
            <a:endParaRPr lang="en-US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094" y="1752600"/>
            <a:ext cx="34300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92" y="1752600"/>
            <a:ext cx="34300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97" y="6459391"/>
            <a:ext cx="2286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SB-07-18, June 15, 2 DAT, Plot #402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821854"/>
            <a:ext cx="1451492" cy="6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 Endangered Species Concerns for DT Soybeans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 t="444" r="41506" b="15553"/>
          <a:stretch/>
        </p:blipFill>
        <p:spPr>
          <a:xfrm>
            <a:off x="0" y="1524000"/>
            <a:ext cx="6157685" cy="4973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1828800"/>
            <a:ext cx="31390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    310’ downwind buffer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57’ </a:t>
            </a:r>
            <a:r>
              <a:rPr lang="en-US" sz="1400" dirty="0" err="1" smtClean="0"/>
              <a:t>omni</a:t>
            </a:r>
            <a:r>
              <a:rPr lang="en-US" sz="1400" dirty="0" smtClean="0"/>
              <a:t> buffer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Seminole, Decatur, Mitchell,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Worth, Dooly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parts of Floyd, Chattooga, Bartow</a:t>
            </a:r>
          </a:p>
          <a:p>
            <a:r>
              <a:rPr lang="en-US" sz="1400" dirty="0" smtClean="0"/>
              <a:t>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746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Hooded Sprayer Reduces Downwind Buffer Requirement </a:t>
            </a:r>
            <a:br>
              <a:rPr lang="en-US" sz="2800" dirty="0" smtClean="0"/>
            </a:br>
            <a:r>
              <a:rPr lang="en-US" sz="2800" dirty="0" smtClean="0"/>
              <a:t>(240’ to 110’ and 310’ to 240’)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809750"/>
            <a:ext cx="6667500" cy="323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048250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Redball</a:t>
            </a:r>
            <a:r>
              <a:rPr lang="en-US" dirty="0" smtClean="0"/>
              <a:t> 642E is the only approved hooded sprayer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00718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Dicamba Soybeans - 2021</a:t>
            </a:r>
            <a:br>
              <a:rPr lang="en-US" dirty="0" smtClean="0"/>
            </a:br>
            <a:r>
              <a:rPr lang="en-US" dirty="0" smtClean="0"/>
              <a:t>DRA, VRA, pH Buffers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72000"/>
          </a:xfrm>
        </p:spPr>
        <p:txBody>
          <a:bodyPr/>
          <a:lstStyle/>
          <a:p>
            <a:r>
              <a:rPr lang="en-US" dirty="0" smtClean="0"/>
              <a:t>Drift Reduction Adjuvant (DRA)</a:t>
            </a:r>
          </a:p>
          <a:p>
            <a:r>
              <a:rPr lang="en-US" dirty="0" smtClean="0"/>
              <a:t>Volatility Reduction Adjuvant (VRA)</a:t>
            </a:r>
          </a:p>
          <a:p>
            <a:r>
              <a:rPr lang="en-US" dirty="0" smtClean="0"/>
              <a:t>pH Buffering Adjuvant (PHBA)</a:t>
            </a:r>
          </a:p>
          <a:p>
            <a:r>
              <a:rPr lang="en-US" dirty="0" smtClean="0"/>
              <a:t>DRA + VRA</a:t>
            </a:r>
          </a:p>
          <a:p>
            <a:pPr lvl="1"/>
            <a:r>
              <a:rPr lang="en-US" i="1" dirty="0" smtClean="0"/>
              <a:t>Xtendimax, Tavium</a:t>
            </a:r>
          </a:p>
          <a:p>
            <a:r>
              <a:rPr lang="en-US" dirty="0" smtClean="0"/>
              <a:t>DRA + PHBA</a:t>
            </a:r>
          </a:p>
          <a:p>
            <a:pPr lvl="1"/>
            <a:r>
              <a:rPr lang="en-US" i="1" dirty="0" smtClean="0"/>
              <a:t>Engenia</a:t>
            </a:r>
            <a:endParaRPr lang="en-US" i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828800"/>
            <a:ext cx="4038600" cy="21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5841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Alite</a:t>
            </a:r>
            <a:r>
              <a:rPr lang="en-US" dirty="0" smtClean="0"/>
              <a:t>™ 27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23" y="1752600"/>
            <a:ext cx="3571354" cy="4572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419600" cy="4572000"/>
          </a:xfrm>
        </p:spPr>
        <p:txBody>
          <a:bodyPr/>
          <a:lstStyle/>
          <a:p>
            <a:r>
              <a:rPr lang="en-US" sz="1800" dirty="0" err="1" smtClean="0"/>
              <a:t>Isoxaflutole</a:t>
            </a:r>
            <a:endParaRPr lang="en-US" sz="1800" dirty="0" smtClean="0"/>
          </a:p>
          <a:p>
            <a:pPr lvl="1"/>
            <a:r>
              <a:rPr lang="en-US" sz="1800" dirty="0" smtClean="0"/>
              <a:t>WSSA Group 27 (HPPD)</a:t>
            </a:r>
          </a:p>
          <a:p>
            <a:r>
              <a:rPr lang="en-US" sz="1800" dirty="0" smtClean="0"/>
              <a:t>GT27 soybeans only</a:t>
            </a:r>
          </a:p>
          <a:p>
            <a:r>
              <a:rPr lang="en-US" sz="1800" dirty="0" smtClean="0"/>
              <a:t>Only labeled for use in these GA counties</a:t>
            </a:r>
          </a:p>
          <a:p>
            <a:pPr lvl="1"/>
            <a:r>
              <a:rPr lang="en-US" sz="1800" i="1" dirty="0" smtClean="0"/>
              <a:t>Atkinson, Berrien, Clinch, Echols, Evans, Lanier, Lowndes</a:t>
            </a:r>
          </a:p>
          <a:p>
            <a:r>
              <a:rPr lang="en-US" sz="1800" dirty="0" smtClean="0"/>
              <a:t>PPI or PRE</a:t>
            </a:r>
          </a:p>
          <a:p>
            <a:r>
              <a:rPr lang="en-US" sz="1800" dirty="0" smtClean="0"/>
              <a:t>1.5-2.0 oz/A</a:t>
            </a:r>
          </a:p>
          <a:p>
            <a:r>
              <a:rPr lang="en-US" sz="1800" dirty="0" smtClean="0"/>
              <a:t>Restricted use</a:t>
            </a:r>
          </a:p>
          <a:p>
            <a:r>
              <a:rPr lang="en-US" sz="1800" dirty="0" smtClean="0"/>
              <a:t>Varieties/Data?</a:t>
            </a:r>
          </a:p>
          <a:p>
            <a:r>
              <a:rPr lang="en-US" sz="1800" dirty="0" smtClean="0"/>
              <a:t>Rotations: field corn = 0 months; small grains = 4 months; grain sorghum = 6 months; peanut = 11 months; cotton = 10 months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55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Soybean Weed Control</a:t>
            </a:r>
            <a:br>
              <a:rPr lang="en-US" dirty="0" smtClean="0"/>
            </a:br>
            <a:r>
              <a:rPr lang="en-US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(Currently)</a:t>
            </a:r>
            <a:endParaRPr lang="en-US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038600" cy="4572000"/>
          </a:xfrm>
        </p:spPr>
        <p:txBody>
          <a:bodyPr/>
          <a:lstStyle/>
          <a:p>
            <a:r>
              <a:rPr lang="en-US" sz="2000" dirty="0" smtClean="0"/>
              <a:t>Start clean, use residuals, timely POST</a:t>
            </a:r>
          </a:p>
          <a:p>
            <a:r>
              <a:rPr lang="en-US" sz="2000" dirty="0" smtClean="0"/>
              <a:t>Narrow rows (&lt;30”)</a:t>
            </a:r>
          </a:p>
          <a:p>
            <a:r>
              <a:rPr lang="en-US" sz="2000" u="sng" dirty="0" smtClean="0"/>
              <a:t>Systems</a:t>
            </a:r>
          </a:p>
          <a:p>
            <a:pPr lvl="1"/>
            <a:r>
              <a:rPr lang="en-US" sz="1800" i="1" dirty="0" smtClean="0"/>
              <a:t>Conventional</a:t>
            </a:r>
          </a:p>
          <a:p>
            <a:pPr lvl="1"/>
            <a:r>
              <a:rPr lang="en-US" sz="1800" i="1" dirty="0" smtClean="0"/>
              <a:t>RR (glyphosate)</a:t>
            </a:r>
          </a:p>
          <a:p>
            <a:pPr lvl="1"/>
            <a:r>
              <a:rPr lang="en-US" sz="1800" i="1" dirty="0" smtClean="0"/>
              <a:t>LL (glufosinate)</a:t>
            </a:r>
          </a:p>
          <a:p>
            <a:pPr lvl="1"/>
            <a:r>
              <a:rPr lang="en-US" sz="1800" i="1" dirty="0" smtClean="0"/>
              <a:t>LL-GT27 (glufosinate + glyphosate + </a:t>
            </a:r>
            <a:r>
              <a:rPr lang="en-US" sz="1800" i="1" dirty="0" err="1" smtClean="0"/>
              <a:t>isoxaflutole</a:t>
            </a:r>
            <a:r>
              <a:rPr lang="en-US" sz="1800" i="1" dirty="0" smtClean="0"/>
              <a:t>)</a:t>
            </a:r>
          </a:p>
          <a:p>
            <a:pPr lvl="2"/>
            <a:r>
              <a:rPr lang="en-US" sz="1800" i="1" dirty="0" err="1" smtClean="0"/>
              <a:t>Alite</a:t>
            </a:r>
            <a:r>
              <a:rPr lang="en-US" sz="1800" i="1" dirty="0" smtClean="0"/>
              <a:t> 27 (BASF)</a:t>
            </a:r>
          </a:p>
          <a:p>
            <a:pPr lvl="2"/>
            <a:r>
              <a:rPr lang="en-US" sz="1800" i="1" dirty="0" smtClean="0"/>
              <a:t>Balance Bean (Bayer)</a:t>
            </a:r>
          </a:p>
          <a:p>
            <a:pPr lvl="1"/>
            <a:r>
              <a:rPr lang="en-US" sz="1800" i="1" dirty="0" smtClean="0"/>
              <a:t>Xtend (dicamba)</a:t>
            </a:r>
          </a:p>
          <a:p>
            <a:pPr lvl="1"/>
            <a:r>
              <a:rPr lang="en-US" sz="1800" i="1" dirty="0" smtClean="0"/>
              <a:t>XtendFlex (dicamba + glyphosate + glufosinate)</a:t>
            </a:r>
          </a:p>
          <a:p>
            <a:pPr lvl="1"/>
            <a:r>
              <a:rPr lang="en-US" sz="1800" i="1" dirty="0" smtClean="0"/>
              <a:t>Enlist (2,4-D choline)</a:t>
            </a:r>
            <a:endParaRPr lang="en-US" sz="18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600200"/>
            <a:ext cx="4523719" cy="3284220"/>
          </a:xfrm>
        </p:spPr>
      </p:pic>
    </p:spTree>
    <p:extLst>
      <p:ext uri="{BB962C8B-B14F-4D97-AF65-F5344CB8AC3E}">
        <p14:creationId xmlns:p14="http://schemas.microsoft.com/office/powerpoint/2010/main" val="19626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 Aids</a:t>
            </a:r>
            <a:br>
              <a:rPr lang="en-US" dirty="0" smtClean="0"/>
            </a:br>
            <a:r>
              <a:rPr lang="en-US" i="1" dirty="0" smtClean="0">
                <a:solidFill>
                  <a:srgbClr val="FFC000"/>
                </a:solidFill>
              </a:rPr>
              <a:t>Soybeans</a:t>
            </a:r>
            <a:endParaRPr lang="en-US" i="1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752600"/>
          <a:ext cx="86868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Herbicide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Rate/A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(oz)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Adjuvant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Application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PHI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(days)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Determinate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Indeterminate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paraquat</a:t>
                      </a:r>
                    </a:p>
                    <a:p>
                      <a:pPr algn="ctr"/>
                      <a:r>
                        <a:rPr lang="en-US" baseline="0" dirty="0" smtClean="0"/>
                        <a:t>2 lb gal</a:t>
                      </a:r>
                    </a:p>
                    <a:p>
                      <a:pPr algn="ctr"/>
                      <a:r>
                        <a:rPr lang="en-US" baseline="0" dirty="0" smtClean="0"/>
                        <a:t>3 lb/gal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16</a:t>
                      </a:r>
                    </a:p>
                    <a:p>
                      <a:pPr algn="ctr"/>
                      <a:r>
                        <a:rPr lang="en-US" dirty="0" smtClean="0"/>
                        <a:t>10.7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NIS @ 0.25% v/v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Fully mature</a:t>
                      </a:r>
                    </a:p>
                    <a:p>
                      <a:pPr algn="ctr"/>
                      <a:r>
                        <a:rPr lang="en-US" dirty="0" smtClean="0"/>
                        <a:t>50% leaf drop</a:t>
                      </a:r>
                    </a:p>
                    <a:p>
                      <a:pPr algn="ctr"/>
                      <a:r>
                        <a:rPr lang="en-US" dirty="0" smtClean="0"/>
                        <a:t>Yellow leaves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&lt;30%</a:t>
                      </a:r>
                      <a:r>
                        <a:rPr lang="en-US" baseline="0" dirty="0" smtClean="0"/>
                        <a:t> moisture or</a:t>
                      </a:r>
                    </a:p>
                    <a:p>
                      <a:pPr algn="ctr"/>
                      <a:r>
                        <a:rPr lang="en-US" baseline="0" dirty="0" smtClean="0"/>
                        <a:t>65% of pods mature brown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Sharpen 2.85SC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MSO @  1% v/v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Fully mature</a:t>
                      </a:r>
                    </a:p>
                    <a:p>
                      <a:pPr algn="ctr"/>
                      <a:r>
                        <a:rPr lang="en-US" dirty="0" smtClean="0"/>
                        <a:t>50% leaf drop</a:t>
                      </a:r>
                    </a:p>
                    <a:p>
                      <a:pPr algn="ctr"/>
                      <a:r>
                        <a:rPr lang="en-US" dirty="0" smtClean="0"/>
                        <a:t>Yellow leaves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dirty="0" smtClean="0"/>
                        <a:t>&gt; 65% mature brown pods and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baseline="0" dirty="0" smtClean="0"/>
                        <a:t> &gt; 70% leaf drop or &lt; 30% seed moisture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415280"/>
            <a:ext cx="8458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*Glyphosate and Aim are also labeled (more for weed control than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crop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dessiccation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4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Important Soybean Stages for Harvest Aids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783598"/>
            <a:ext cx="40767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19" y="1752600"/>
            <a:ext cx="376136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4165917" cy="18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861" y="16764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R5-BS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6764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R6-FS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81200" y="3810000"/>
            <a:ext cx="5410200" cy="27432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8015" y="4950766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later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29980"/>
            <a:ext cx="2423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R5-R6 = 11-20 days (15 avg.)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R6-R7 = 9-30 days (18 avg.)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7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 Aids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98" t="17309" r="14502" b="6822"/>
          <a:stretch/>
        </p:blipFill>
        <p:spPr>
          <a:xfrm>
            <a:off x="304800" y="1516389"/>
            <a:ext cx="8503127" cy="5003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6248661"/>
            <a:ext cx="2121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Mississippi State Univ.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7526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19132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Soybean Weed Control - 2019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72794" y="-1057568"/>
            <a:ext cx="3200400" cy="9142012"/>
          </a:xfrm>
        </p:spPr>
      </p:pic>
      <p:sp>
        <p:nvSpPr>
          <p:cNvPr id="3" name="TextBox 2"/>
          <p:cNvSpPr txBox="1"/>
          <p:nvPr/>
        </p:nvSpPr>
        <p:spPr>
          <a:xfrm>
            <a:off x="6553200" y="505528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Xtend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2791" y="16002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XtendFlex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6079" y="50573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4319" y="16002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Enlist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9120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SB-02-19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 DAP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8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Soybean Weed Control - 2018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4072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SB-01-18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eprostko\FIELD PICTURES\2018\2018-08-03\0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22066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2066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59680" y="0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SB-01-18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1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 Weed Control - 2019</a:t>
            </a: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" y="2171699"/>
            <a:ext cx="4572000" cy="34290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9100" y="2171701"/>
            <a:ext cx="45720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-56838" y="6172200"/>
            <a:ext cx="723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SB-04-19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 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 DAP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6591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499" y="1828800"/>
            <a:ext cx="2743201" cy="10464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Tricor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4L @ 8 oz/A (PRE)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Roundup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Powermax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5.5SL @ 32 oz/A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Reflex 2SL @ 24 oz/A (22 DAP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4876800" y="2895600"/>
            <a:ext cx="990600" cy="144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6934200" y="2875240"/>
            <a:ext cx="1295400" cy="12395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446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791200" cy="11430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Old + Cheap + Still Good</a:t>
            </a:r>
            <a:br>
              <a:rPr lang="en-US" altLang="en-US" sz="3400" dirty="0" smtClean="0"/>
            </a:br>
            <a:r>
              <a:rPr lang="en-US" altLang="en-US" sz="3400" dirty="0" smtClean="0"/>
              <a:t>(i.e. metribuzin)</a:t>
            </a:r>
          </a:p>
        </p:txBody>
      </p:sp>
      <p:sp>
        <p:nvSpPr>
          <p:cNvPr id="1720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41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Not a PPO (Valor or Reflex)</a:t>
            </a:r>
          </a:p>
          <a:p>
            <a:pPr eaLnBrk="1" hangingPunct="1"/>
            <a:r>
              <a:rPr lang="en-US" altLang="en-US" sz="2400" dirty="0" smtClean="0"/>
              <a:t>Good on pigweed and sicklepod</a:t>
            </a:r>
          </a:p>
          <a:p>
            <a:pPr eaLnBrk="1" hangingPunct="1"/>
            <a:r>
              <a:rPr lang="en-US" altLang="en-US" sz="2400" dirty="0" smtClean="0"/>
              <a:t>Can be applied PPI</a:t>
            </a:r>
          </a:p>
          <a:p>
            <a:pPr lvl="1" eaLnBrk="1" hangingPunct="1"/>
            <a:r>
              <a:rPr lang="en-US" altLang="en-US" sz="2100" dirty="0" smtClean="0">
                <a:solidFill>
                  <a:srgbClr val="996633"/>
                </a:solidFill>
              </a:rPr>
              <a:t>Dryland fields?</a:t>
            </a:r>
          </a:p>
          <a:p>
            <a:pPr eaLnBrk="1" hangingPunct="1"/>
            <a:r>
              <a:rPr lang="en-US" altLang="en-US" sz="2400" dirty="0" smtClean="0"/>
              <a:t>Issues (Be careful!!)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soil texture, OM, pH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Varieties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Rotations</a:t>
            </a:r>
          </a:p>
        </p:txBody>
      </p:sp>
      <p:pic>
        <p:nvPicPr>
          <p:cNvPr id="172036" name="Picture 8" descr="Bounda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1905000"/>
            <a:ext cx="2286000" cy="668338"/>
          </a:xfrm>
        </p:spPr>
      </p:pic>
      <p:pic>
        <p:nvPicPr>
          <p:cNvPr id="172037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9075" y="3063875"/>
            <a:ext cx="2517775" cy="636588"/>
          </a:xfrm>
          <a:noFill/>
        </p:spPr>
      </p:pic>
      <p:pic>
        <p:nvPicPr>
          <p:cNvPr id="172038" name="Picture 12" descr="AuthorityM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1981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6724650" y="4124325"/>
            <a:ext cx="19050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TriCor 75DF</a:t>
            </a:r>
          </a:p>
        </p:txBody>
      </p:sp>
      <p:sp>
        <p:nvSpPr>
          <p:cNvPr id="21512" name="Text Box 21"/>
          <p:cNvSpPr txBox="1">
            <a:spLocks noChangeArrowheads="1"/>
          </p:cNvSpPr>
          <p:nvPr/>
        </p:nvSpPr>
        <p:spPr bwMode="auto">
          <a:xfrm>
            <a:off x="5299075" y="4876800"/>
            <a:ext cx="20923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Metribuzin 75DF</a:t>
            </a:r>
          </a:p>
        </p:txBody>
      </p:sp>
      <p:pic>
        <p:nvPicPr>
          <p:cNvPr id="17204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1" t="19492" r="5341" b="57648"/>
          <a:stretch>
            <a:fillRect/>
          </a:stretch>
        </p:blipFill>
        <p:spPr bwMode="auto">
          <a:xfrm>
            <a:off x="5181600" y="5638800"/>
            <a:ext cx="36274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3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Metribuzin Injury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92" y="1752600"/>
            <a:ext cx="2945016" cy="2209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592" y="1752600"/>
            <a:ext cx="2945016" cy="22098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4114800"/>
            <a:ext cx="2946400" cy="22098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0" y="4114800"/>
            <a:ext cx="2946400" cy="2209800"/>
          </a:xfrm>
        </p:spPr>
      </p:pic>
    </p:spTree>
    <p:extLst>
      <p:ext uri="{BB962C8B-B14F-4D97-AF65-F5344CB8AC3E}">
        <p14:creationId xmlns:p14="http://schemas.microsoft.com/office/powerpoint/2010/main" val="15527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Liberty-Link® Soybeans</a:t>
            </a:r>
          </a:p>
        </p:txBody>
      </p:sp>
      <p:sp>
        <p:nvSpPr>
          <p:cNvPr id="15974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0" y="1600200"/>
            <a:ext cx="5029200" cy="4572000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Liberty 2.34SL @ 32-43 oz/A or generics</a:t>
            </a:r>
          </a:p>
          <a:p>
            <a:pPr eaLnBrk="1" hangingPunct="1"/>
            <a:r>
              <a:rPr lang="en-US" altLang="en-US" sz="2200" dirty="0" smtClean="0"/>
              <a:t>VE-R1 (beginning bloom)</a:t>
            </a:r>
          </a:p>
          <a:p>
            <a:pPr eaLnBrk="1" hangingPunct="1"/>
            <a:r>
              <a:rPr lang="en-US" altLang="en-US" sz="2200" dirty="0" smtClean="0"/>
              <a:t>2 applications (5 days apart)</a:t>
            </a:r>
          </a:p>
          <a:p>
            <a:pPr lvl="1" eaLnBrk="1" hangingPunct="1"/>
            <a:r>
              <a:rPr lang="en-US" altLang="en-US" sz="1900" dirty="0" smtClean="0"/>
              <a:t> (87 oz/A/year total)</a:t>
            </a:r>
          </a:p>
          <a:p>
            <a:pPr eaLnBrk="1" hangingPunct="1"/>
            <a:r>
              <a:rPr lang="en-US" altLang="en-US" sz="2200" dirty="0" smtClean="0"/>
              <a:t>Tank-mixes with POST grass herbicides may reduce grass control  </a:t>
            </a:r>
          </a:p>
          <a:p>
            <a:pPr lvl="1" eaLnBrk="1" hangingPunct="1"/>
            <a:r>
              <a:rPr lang="en-US" altLang="en-US" sz="2000" i="1" dirty="0" smtClean="0"/>
              <a:t>Assure (10-21%); </a:t>
            </a:r>
            <a:r>
              <a:rPr lang="en-US" altLang="en-US" sz="2000" i="1" dirty="0" err="1" smtClean="0"/>
              <a:t>Fusilade</a:t>
            </a:r>
            <a:r>
              <a:rPr lang="en-US" altLang="en-US" sz="2000" i="1" dirty="0" smtClean="0"/>
              <a:t> (8-12%); </a:t>
            </a:r>
            <a:r>
              <a:rPr lang="en-US" altLang="en-US" sz="2000" i="1" dirty="0" err="1" smtClean="0"/>
              <a:t>Poast</a:t>
            </a:r>
            <a:r>
              <a:rPr lang="en-US" altLang="en-US" sz="2000" i="1" dirty="0" smtClean="0"/>
              <a:t> (25-41%); Select (4-22%)</a:t>
            </a:r>
          </a:p>
          <a:p>
            <a:pPr eaLnBrk="1" hangingPunct="1"/>
            <a:r>
              <a:rPr lang="en-US" altLang="en-US" sz="2200" dirty="0" smtClean="0"/>
              <a:t>Residuals still needed</a:t>
            </a:r>
          </a:p>
          <a:p>
            <a:pPr eaLnBrk="1" hangingPunct="1"/>
            <a:r>
              <a:rPr lang="en-US" altLang="en-US" sz="2200" b="1" i="1" u="sng" dirty="0" smtClean="0"/>
              <a:t>15 GPA, medium-coarse droplet size, small weeds, 9 am - 6 pm</a:t>
            </a:r>
          </a:p>
          <a:p>
            <a:pPr eaLnBrk="1" hangingPunct="1"/>
            <a:endParaRPr lang="en-US" altLang="en-US" sz="2200" b="1" i="1" u="sng" dirty="0" smtClean="0"/>
          </a:p>
          <a:p>
            <a:pPr eaLnBrk="1" hangingPunct="1"/>
            <a:endParaRPr lang="en-US" altLang="en-US" sz="1600" dirty="0" smtClean="0"/>
          </a:p>
        </p:txBody>
      </p:sp>
      <p:pic>
        <p:nvPicPr>
          <p:cNvPr id="179204" name="Picture 2" descr="Liberty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34975" y="-26008013"/>
            <a:ext cx="6810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1" r="39259"/>
          <a:stretch>
            <a:fillRect/>
          </a:stretch>
        </p:blipFill>
        <p:spPr bwMode="auto">
          <a:xfrm>
            <a:off x="381000" y="1676400"/>
            <a:ext cx="3657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772" y="2514600"/>
            <a:ext cx="163182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86" t="9730" r="51015" b="81362"/>
          <a:stretch/>
        </p:blipFill>
        <p:spPr bwMode="auto">
          <a:xfrm>
            <a:off x="76200" y="3886200"/>
            <a:ext cx="2858619" cy="117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700" y="5179364"/>
            <a:ext cx="2408238" cy="7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76" y="5943600"/>
            <a:ext cx="2660650" cy="62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786966" cy="100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867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Liberty-Link Soybean Varieties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72000"/>
          </a:xfrm>
        </p:spPr>
        <p:txBody>
          <a:bodyPr/>
          <a:lstStyle/>
          <a:p>
            <a:r>
              <a:rPr lang="en-US" sz="2400" dirty="0" smtClean="0"/>
              <a:t>Getting better and better!</a:t>
            </a:r>
          </a:p>
          <a:p>
            <a:endParaRPr lang="en-US" sz="2400" dirty="0" smtClean="0"/>
          </a:p>
          <a:p>
            <a:r>
              <a:rPr lang="en-US" sz="2400" dirty="0" smtClean="0"/>
              <a:t>G13LL-7 and G13LL-44 developed by UGA Soybean Breeding Team</a:t>
            </a:r>
          </a:p>
          <a:p>
            <a:pPr lvl="1"/>
            <a:r>
              <a:rPr lang="en-US" sz="2000" i="1" dirty="0" smtClean="0"/>
              <a:t>Group VII’s</a:t>
            </a:r>
          </a:p>
          <a:p>
            <a:pPr lvl="1"/>
            <a:r>
              <a:rPr lang="en-US" sz="2000" i="1" dirty="0" smtClean="0"/>
              <a:t>AGS 747LL (G13LL-7)</a:t>
            </a:r>
          </a:p>
          <a:p>
            <a:pPr lvl="2"/>
            <a:r>
              <a:rPr lang="en-US" sz="1600" i="1" dirty="0" err="1" smtClean="0"/>
              <a:t>AGSouth</a:t>
            </a:r>
            <a:endParaRPr lang="en-US" sz="1600" i="1" dirty="0" smtClean="0"/>
          </a:p>
          <a:p>
            <a:pPr lvl="1"/>
            <a:r>
              <a:rPr lang="en-US" sz="2000" i="1" dirty="0" smtClean="0"/>
              <a:t>Southern Harvest 7418LL (G13LL-44)</a:t>
            </a:r>
          </a:p>
          <a:p>
            <a:pPr lvl="2"/>
            <a:r>
              <a:rPr lang="en-US" sz="1600" i="1" dirty="0" smtClean="0"/>
              <a:t>Meherrin</a:t>
            </a:r>
          </a:p>
          <a:p>
            <a:r>
              <a:rPr lang="en-US" dirty="0" smtClean="0"/>
              <a:t>Others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326792" cy="24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GENE_TXT_Firetruck_Sign">
  <a:themeElements>
    <a:clrScheme name="Custom 1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7F7F7F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15" ma:contentTypeDescription="Create a new document." ma:contentTypeScope="" ma:versionID="da815ee779b064906c602f859e8d058f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cf6c2ee41cfb50e8569456deda4758a5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B89A359-E5FB-489D-B4A0-FC955F79D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027359-3DED-404E-BB89-DD16A3073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2B14C9-0932-4894-B883-CEC30641AB7A}">
  <ds:schemaRefs>
    <ds:schemaRef ds:uri="http://schemas.microsoft.com/office/2006/documentManagement/types"/>
    <ds:schemaRef ds:uri="http://purl.org/dc/elements/1.1/"/>
    <ds:schemaRef ds:uri="c613e7a6-ae2b-4057-9573-8cbc37370f0f"/>
    <ds:schemaRef ds:uri="d2182f11-ec6d-4344-bcdd-126cac1ae7e5"/>
    <ds:schemaRef ds:uri="http://schemas.microsoft.com/sharepoint/v3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27889</TotalTime>
  <Words>861</Words>
  <Application>Microsoft Office PowerPoint</Application>
  <PresentationFormat>On-screen Show (4:3)</PresentationFormat>
  <Paragraphs>196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Times New Roman</vt:lpstr>
      <vt:lpstr>PPP_SGENE_TXT_Firetruck_Sign</vt:lpstr>
      <vt:lpstr>1_PPP_SGENE_TXT_Firetruck_Sign</vt:lpstr>
      <vt:lpstr>3_Office Theme</vt:lpstr>
      <vt:lpstr>3_PPP_SGENE_TXT_Firetruck_Sign</vt:lpstr>
      <vt:lpstr>6_PPP_SGENE_TXT_Firetruck_Sign</vt:lpstr>
      <vt:lpstr>4_PPP_SGENE_TXT_Firetruck_Sign</vt:lpstr>
      <vt:lpstr>2021 Soybean Weed Control Update</vt:lpstr>
      <vt:lpstr>Soybean Weed Control (Currently)</vt:lpstr>
      <vt:lpstr>Soybean Weed Control - 2019</vt:lpstr>
      <vt:lpstr>Soybean Weed Control - 2018</vt:lpstr>
      <vt:lpstr>Soybean Weed Control - 2019</vt:lpstr>
      <vt:lpstr>Old + Cheap + Still Good (i.e. metribuzin)</vt:lpstr>
      <vt:lpstr>Metribuzin Injury</vt:lpstr>
      <vt:lpstr>Liberty-Link® Soybeans</vt:lpstr>
      <vt:lpstr>Liberty-Link Soybean Varieties</vt:lpstr>
      <vt:lpstr>Statewide Average Yield of UGA Developed LL Soybeans*</vt:lpstr>
      <vt:lpstr>2,4-D/Dicamba Technologies</vt:lpstr>
      <vt:lpstr>Enlist™ Soybeans</vt:lpstr>
      <vt:lpstr>Xtend®/XtendFlex®  Soybeans</vt:lpstr>
      <vt:lpstr>Xtendflex® Soybeans</vt:lpstr>
      <vt:lpstr>Roundup P-Max @ 28.4 oz/A + Tavium (VG) 56.5 oz + Intact @ 0.5% v/v + Class Act Ridion @ 1% v/v</vt:lpstr>
      <vt:lpstr>GA Endangered Species Concerns for DT Soybeans</vt:lpstr>
      <vt:lpstr>Hooded Sprayer Reduces Downwind Buffer Requirement  (240’ to 110’ and 310’ to 240’)</vt:lpstr>
      <vt:lpstr>Dicamba Soybeans - 2021 DRA, VRA, pH Buffers</vt:lpstr>
      <vt:lpstr>Alite™ 27</vt:lpstr>
      <vt:lpstr>Harvest Aids Soybeans</vt:lpstr>
      <vt:lpstr>Important Soybean Stages for Harvest Aids</vt:lpstr>
      <vt:lpstr>Harvest Aids</vt:lpstr>
      <vt:lpstr>Questions/Comments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Webster County – September 4, 2015</dc:title>
  <dc:creator>Eric P. Prostko</dc:creator>
  <cp:lastModifiedBy>Eric P. Prostko</cp:lastModifiedBy>
  <cp:revision>215</cp:revision>
  <cp:lastPrinted>2019-10-28T20:59:33Z</cp:lastPrinted>
  <dcterms:created xsi:type="dcterms:W3CDTF">2019-01-08T19:26:03Z</dcterms:created>
  <dcterms:modified xsi:type="dcterms:W3CDTF">2020-11-09T17:55:17Z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