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687" r:id="rId5"/>
    <p:sldMasterId id="2147483699" r:id="rId6"/>
    <p:sldMasterId id="2147483723" r:id="rId7"/>
    <p:sldMasterId id="2147483735" r:id="rId8"/>
    <p:sldMasterId id="2147483760" r:id="rId9"/>
    <p:sldMasterId id="2147483773" r:id="rId10"/>
  </p:sldMasterIdLst>
  <p:notesMasterIdLst>
    <p:notesMasterId r:id="rId32"/>
  </p:notesMasterIdLst>
  <p:sldIdLst>
    <p:sldId id="257" r:id="rId11"/>
    <p:sldId id="258" r:id="rId12"/>
    <p:sldId id="261" r:id="rId13"/>
    <p:sldId id="274" r:id="rId14"/>
    <p:sldId id="276" r:id="rId15"/>
    <p:sldId id="278" r:id="rId16"/>
    <p:sldId id="263" r:id="rId17"/>
    <p:sldId id="275" r:id="rId18"/>
    <p:sldId id="264" r:id="rId19"/>
    <p:sldId id="282" r:id="rId20"/>
    <p:sldId id="273" r:id="rId21"/>
    <p:sldId id="265" r:id="rId22"/>
    <p:sldId id="266" r:id="rId23"/>
    <p:sldId id="279" r:id="rId24"/>
    <p:sldId id="280" r:id="rId25"/>
    <p:sldId id="281" r:id="rId26"/>
    <p:sldId id="284" r:id="rId27"/>
    <p:sldId id="269" r:id="rId28"/>
    <p:sldId id="270" r:id="rId29"/>
    <p:sldId id="272" r:id="rId30"/>
    <p:sldId id="283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7006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997" y="3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tableStyles" Target="tableStyle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theme" Target="theme/theme1.xml"/><Relationship Id="rId8" Type="http://schemas.openxmlformats.org/officeDocument/2006/relationships/slideMaster" Target="slideMasters/slideMaster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2015 (103 DAT)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None</c:v>
                </c:pt>
                <c:pt idx="1">
                  <c:v>Clear</c:v>
                </c:pt>
                <c:pt idx="2">
                  <c:v>LDPE</c:v>
                </c:pt>
                <c:pt idx="3">
                  <c:v>VIF</c:v>
                </c:pt>
                <c:pt idx="4">
                  <c:v>TIF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7</c:v>
                </c:pt>
                <c:pt idx="1">
                  <c:v>36</c:v>
                </c:pt>
                <c:pt idx="2">
                  <c:v>101</c:v>
                </c:pt>
                <c:pt idx="3">
                  <c:v>117</c:v>
                </c:pt>
                <c:pt idx="4">
                  <c:v>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783-4BFD-89A2-84DFB2C65BB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2016 (83 DAT)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None</c:v>
                </c:pt>
                <c:pt idx="1">
                  <c:v>Clear</c:v>
                </c:pt>
                <c:pt idx="2">
                  <c:v>LDPE</c:v>
                </c:pt>
                <c:pt idx="3">
                  <c:v>VIF</c:v>
                </c:pt>
                <c:pt idx="4">
                  <c:v>TIF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4</c:v>
                </c:pt>
                <c:pt idx="1">
                  <c:v>15</c:v>
                </c:pt>
                <c:pt idx="2">
                  <c:v>57</c:v>
                </c:pt>
                <c:pt idx="3">
                  <c:v>54</c:v>
                </c:pt>
                <c:pt idx="4">
                  <c:v>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783-4BFD-89A2-84DFB2C65B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5948288"/>
        <c:axId val="125950208"/>
      </c:lineChart>
      <c:catAx>
        <c:axId val="12594828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Mulch</a:t>
                </a:r>
                <a:endParaRPr lang="en-US" dirty="0"/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crossAx val="125950208"/>
        <c:crosses val="autoZero"/>
        <c:auto val="1"/>
        <c:lblAlgn val="ctr"/>
        <c:lblOffset val="100"/>
        <c:noMultiLvlLbl val="0"/>
      </c:catAx>
      <c:valAx>
        <c:axId val="12595020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µg/kg</a:t>
                </a:r>
                <a:endParaRPr lang="en-US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25948288"/>
        <c:crosses val="autoZero"/>
        <c:crossBetween val="between"/>
      </c:valAx>
    </c:plotArea>
    <c:legend>
      <c:legendPos val="t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44830854476524E-2"/>
          <c:y val="5.6976603653189392E-2"/>
          <c:w val="0.93713971517449213"/>
          <c:h val="0.769664489082212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Treatment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8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5666-4720-BDB6-B54607BE91B7}"/>
              </c:ext>
            </c:extLst>
          </c:dPt>
          <c:dPt>
            <c:idx val="9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77D-45DB-B6CC-4B94DABA3050}"/>
              </c:ext>
            </c:extLst>
          </c:dPt>
          <c:dPt>
            <c:idx val="1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577D-45DB-B6CC-4B94DABA305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NTC</c:v>
                </c:pt>
                <c:pt idx="1">
                  <c:v>Sinbar 1 oz/A</c:v>
                </c:pt>
                <c:pt idx="2">
                  <c:v>Sinbar 2 oz/A</c:v>
                </c:pt>
                <c:pt idx="3">
                  <c:v>Sinbar 3 oz/A</c:v>
                </c:pt>
                <c:pt idx="4">
                  <c:v>Sinbar 4 oz/A</c:v>
                </c:pt>
                <c:pt idx="5">
                  <c:v>Reflex 2 oz/A</c:v>
                </c:pt>
                <c:pt idx="6">
                  <c:v>Reflex 4 oz/A</c:v>
                </c:pt>
                <c:pt idx="7">
                  <c:v>Reflex 8 oz/A</c:v>
                </c:pt>
                <c:pt idx="8">
                  <c:v>Reflex 12 oz/A</c:v>
                </c:pt>
                <c:pt idx="9">
                  <c:v>Reflex 16 oz/A</c:v>
                </c:pt>
              </c:strCache>
            </c:strRef>
          </c:cat>
          <c:val>
            <c:numRef>
              <c:f>Sheet1!$B$2:$B$11</c:f>
              <c:numCache>
                <c:formatCode>0</c:formatCode>
                <c:ptCount val="10"/>
                <c:pt idx="0">
                  <c:v>74</c:v>
                </c:pt>
                <c:pt idx="1">
                  <c:v>76</c:v>
                </c:pt>
                <c:pt idx="2">
                  <c:v>76</c:v>
                </c:pt>
                <c:pt idx="3">
                  <c:v>72</c:v>
                </c:pt>
                <c:pt idx="4">
                  <c:v>73</c:v>
                </c:pt>
                <c:pt idx="5">
                  <c:v>70</c:v>
                </c:pt>
                <c:pt idx="6">
                  <c:v>70</c:v>
                </c:pt>
                <c:pt idx="7">
                  <c:v>75</c:v>
                </c:pt>
                <c:pt idx="8">
                  <c:v>62</c:v>
                </c:pt>
                <c:pt idx="9">
                  <c:v>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77D-45DB-B6CC-4B94DABA30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89908495"/>
        <c:axId val="789909327"/>
      </c:barChart>
      <c:catAx>
        <c:axId val="7899084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89909327"/>
        <c:crosses val="autoZero"/>
        <c:auto val="1"/>
        <c:lblAlgn val="ctr"/>
        <c:lblOffset val="100"/>
        <c:noMultiLvlLbl val="0"/>
      </c:catAx>
      <c:valAx>
        <c:axId val="78990932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89908495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884976183532614E-2"/>
          <c:y val="3.4528342366033485E-2"/>
          <c:w val="0.93713971517449213"/>
          <c:h val="0.769664489082212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Treatment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8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5666-4720-BDB6-B54607BE91B7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77D-45DB-B6CC-4B94DABA3050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577D-45DB-B6CC-4B94DABA305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NTC</c:v>
                </c:pt>
                <c:pt idx="1">
                  <c:v>Sinbar 1 oz/A</c:v>
                </c:pt>
                <c:pt idx="2">
                  <c:v>Sinbar 2 oz/A</c:v>
                </c:pt>
                <c:pt idx="3">
                  <c:v>Sinbar 3 oz/A</c:v>
                </c:pt>
                <c:pt idx="4">
                  <c:v>Sinbar 4 oz/A</c:v>
                </c:pt>
                <c:pt idx="5">
                  <c:v>Reflex 2 oz/A</c:v>
                </c:pt>
                <c:pt idx="6">
                  <c:v>Reflex 4 oz/A</c:v>
                </c:pt>
                <c:pt idx="7">
                  <c:v>Reflex 8 oz/A</c:v>
                </c:pt>
                <c:pt idx="8">
                  <c:v>Reflex 12 oz/A</c:v>
                </c:pt>
                <c:pt idx="9">
                  <c:v>Reflex 16 oz/A</c:v>
                </c:pt>
              </c:strCache>
            </c:strRef>
          </c:cat>
          <c:val>
            <c:numRef>
              <c:f>Sheet1!$B$2:$B$11</c:f>
              <c:numCache>
                <c:formatCode>0.0</c:formatCode>
                <c:ptCount val="10"/>
                <c:pt idx="0">
                  <c:v>22</c:v>
                </c:pt>
                <c:pt idx="1">
                  <c:v>21</c:v>
                </c:pt>
                <c:pt idx="2">
                  <c:v>20</c:v>
                </c:pt>
                <c:pt idx="3">
                  <c:v>22</c:v>
                </c:pt>
                <c:pt idx="4" formatCode="0">
                  <c:v>20</c:v>
                </c:pt>
                <c:pt idx="5" formatCode="0">
                  <c:v>22</c:v>
                </c:pt>
                <c:pt idx="6" formatCode="0">
                  <c:v>25</c:v>
                </c:pt>
                <c:pt idx="7" formatCode="0">
                  <c:v>26</c:v>
                </c:pt>
                <c:pt idx="8" formatCode="0">
                  <c:v>25</c:v>
                </c:pt>
                <c:pt idx="9" formatCode="0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77D-45DB-B6CC-4B94DABA30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89908495"/>
        <c:axId val="789909327"/>
      </c:barChart>
      <c:catAx>
        <c:axId val="7899084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89909327"/>
        <c:crosses val="autoZero"/>
        <c:auto val="1"/>
        <c:lblAlgn val="ctr"/>
        <c:lblOffset val="100"/>
        <c:noMultiLvlLbl val="0"/>
      </c:catAx>
      <c:valAx>
        <c:axId val="78990932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89908495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0.82482</cdr:x>
      <cdr:y>0.16571</cdr:y>
    </cdr:from>
    <cdr:to>
      <cdr:x>0.86123</cdr:x>
      <cdr:y>0.22847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787961" y="750002"/>
          <a:ext cx="299612" cy="284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dirty="0" smtClean="0"/>
            <a:t>-16.1%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0.92033</cdr:x>
      <cdr:y>0.20182</cdr:y>
    </cdr:from>
    <cdr:to>
      <cdr:x>0.96903</cdr:x>
      <cdr:y>0.26286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7573955" y="913427"/>
          <a:ext cx="400781" cy="2762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dirty="0" smtClean="0"/>
            <a:t>-21.2%</a:t>
          </a:r>
          <a:endParaRPr lang="en-US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97DAC1-EF57-42C6-A558-F7BC063EF341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F921DE-B3B8-4AD7-9AFD-FBE1B65800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435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4CF0EC-5B4E-4F08-80E5-9198173F1D2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6989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4CF0EC-5B4E-4F08-80E5-9198173F1D2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4031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B6C3CB-9CCF-4003-AD09-B12E7CFB0B8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8651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F7DD4A-128E-488A-99C8-FF698EFE9F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9925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BC2C3E-3B0B-4A58-A736-2E5E03E61A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49122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D4EC1F-366E-4B6C-9F05-B796EC6828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72893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1CF76E-289E-4669-BA3C-E1FF20BE693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57248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C96544-E058-4C92-B0CF-AA4BA0A169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82454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284CBD-651F-4ECB-B53A-8A8D8212B697}" type="datetimeFigureOut">
              <a:rPr lang="en-US"/>
              <a:pPr>
                <a:defRPr/>
              </a:pPr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585AE3-A4EF-427A-90A0-A7FAD1E490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37132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867B96-4ECB-477C-9D4D-9CCB62BEEC89}" type="datetimeFigureOut">
              <a:rPr lang="en-US"/>
              <a:pPr>
                <a:defRPr/>
              </a:pPr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69EF1A-52A1-4ECA-9D33-6B33B7D8B2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06963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3CC84A-D99B-4C5A-88D9-B70E12C67E3A}" type="datetimeFigureOut">
              <a:rPr lang="en-US"/>
              <a:pPr>
                <a:defRPr/>
              </a:pPr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8EDE1A-13DC-49D9-A181-6BE1E2F9B8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50432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1D907E-E75E-41A2-B3A6-B3FEC33ACA55}" type="datetimeFigureOut">
              <a:rPr lang="en-US"/>
              <a:pPr>
                <a:defRPr/>
              </a:pPr>
              <a:t>11/11/2020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9D5191-817C-45D6-8B42-9E03586B8E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49998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ED404F-3C2C-449A-BDCC-E33C6E978C39}" type="datetimeFigureOut">
              <a:rPr lang="en-US"/>
              <a:pPr>
                <a:defRPr/>
              </a:pPr>
              <a:t>11/11/2020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B95CE2-0B76-47DC-A6EA-42EA8A91D8A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3358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E5E51F-EF8A-4E8F-98CE-EC85769999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28858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DF18F7-A435-4645-B70F-756742E1889F}" type="datetimeFigureOut">
              <a:rPr lang="en-US"/>
              <a:pPr>
                <a:defRPr/>
              </a:pPr>
              <a:t>11/11/2020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830396-63BC-4481-8CB3-59F1E8DB23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34131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F26E2E-3FCF-41FA-8E55-091121671BE3}" type="datetimeFigureOut">
              <a:rPr lang="en-US"/>
              <a:pPr>
                <a:defRPr/>
              </a:pPr>
              <a:t>11/11/2020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4D8E64-1057-4E04-BBAB-269BA1EEA39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67777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024AF8-27A8-487C-A301-6203BD12DEA2}" type="datetimeFigureOut">
              <a:rPr lang="en-US"/>
              <a:pPr>
                <a:defRPr/>
              </a:pPr>
              <a:t>11/11/2020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D607D3-5CE2-48DC-8655-45C8A205DA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70621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991B0-2DE1-4BAF-BCE4-85DE898BFC7C}" type="datetimeFigureOut">
              <a:rPr lang="en-US"/>
              <a:pPr>
                <a:defRPr/>
              </a:pPr>
              <a:t>11/11/2020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BFB611-6167-4086-9947-661E2635EF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93101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E466ED-C87A-4DC7-BD0C-68ACF7F5A554}" type="datetimeFigureOut">
              <a:rPr lang="en-US"/>
              <a:pPr>
                <a:defRPr/>
              </a:pPr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1B0024-B7AE-42E2-A3FD-97C2677D4C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63841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582BDB-7B4C-415A-8F11-18B2DE4CC223}" type="datetimeFigureOut">
              <a:rPr lang="en-US"/>
              <a:pPr>
                <a:defRPr/>
              </a:pPr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8E51EB-32AB-454C-B23B-D577B101B02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1475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87ED4-4689-4A5A-819D-70355431189D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C0135-0E1C-423C-9AC3-7F2D9E9E3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4967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87ED4-4689-4A5A-819D-70355431189D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C0135-0E1C-423C-9AC3-7F2D9E9E3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6248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87ED4-4689-4A5A-819D-70355431189D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C0135-0E1C-423C-9AC3-7F2D9E9E3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0235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87ED4-4689-4A5A-819D-70355431189D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C0135-0E1C-423C-9AC3-7F2D9E9E3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727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D686B8-0D0A-4F44-8A2D-E1C9AE3441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607524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2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2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87ED4-4689-4A5A-819D-70355431189D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C0135-0E1C-423C-9AC3-7F2D9E9E3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41939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87ED4-4689-4A5A-819D-70355431189D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C0135-0E1C-423C-9AC3-7F2D9E9E3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1877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87ED4-4689-4A5A-819D-70355431189D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C0135-0E1C-423C-9AC3-7F2D9E9E3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1453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87ED4-4689-4A5A-819D-70355431189D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C0135-0E1C-423C-9AC3-7F2D9E9E3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5926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87ED4-4689-4A5A-819D-70355431189D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C0135-0E1C-423C-9AC3-7F2D9E9E3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1167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87ED4-4689-4A5A-819D-70355431189D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C0135-0E1C-423C-9AC3-7F2D9E9E3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40404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87ED4-4689-4A5A-819D-70355431189D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C0135-0E1C-423C-9AC3-7F2D9E9E3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85109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5F30C77-02D6-47D1-A5DB-E5F9B6CEA10D}" type="datetimeFigureOut">
              <a:rPr lang="en-US"/>
              <a:pPr>
                <a:defRPr/>
              </a:pPr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8AAFAF76-D4EA-4DA2-BD7B-6169CB4215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675733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58E54AF-7334-4066-B41A-672679935073}" type="datetimeFigureOut">
              <a:rPr lang="en-US"/>
              <a:pPr>
                <a:defRPr/>
              </a:pPr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E2833C59-4307-47F0-8DD0-65A1DBF9B32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927367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32AB68D9-1EE5-4572-B18C-0E443CA69D76}" type="datetimeFigureOut">
              <a:rPr lang="en-US"/>
              <a:pPr>
                <a:defRPr/>
              </a:pPr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5ECBAE12-F7E5-4FBA-8C98-C60D96AC78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5882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B7678B-822B-4CE1-8927-E4BE73CD5D9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234608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FBADBA8-D446-4F52-B1CE-5A40309D2802}" type="datetimeFigureOut">
              <a:rPr lang="en-US"/>
              <a:pPr>
                <a:defRPr/>
              </a:pPr>
              <a:t>11/11/2020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2E7F7E10-481C-4A3E-BA3B-25BF469FADA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808181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68CA8D2-7655-4C69-AEA9-F7BBAA2BE61C}" type="datetimeFigureOut">
              <a:rPr lang="en-US"/>
              <a:pPr>
                <a:defRPr/>
              </a:pPr>
              <a:t>11/11/2020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52A723EF-379C-4618-9650-6F8B783C58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915905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21494017-4156-46EB-B0CB-A17D5DEA0655}" type="datetimeFigureOut">
              <a:rPr lang="en-US"/>
              <a:pPr>
                <a:defRPr/>
              </a:pPr>
              <a:t>11/11/2020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819883F3-FCE7-4148-A823-D67568448F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696609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27E7EBB-8536-4A45-B505-393CB34943AC}" type="datetimeFigureOut">
              <a:rPr lang="en-US"/>
              <a:pPr>
                <a:defRPr/>
              </a:pPr>
              <a:t>11/11/2020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77E663A1-282F-4AD5-B8C8-A5E578251C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058519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9A33F67-ACEC-4CB1-9E24-3E7DB80B05A5}" type="datetimeFigureOut">
              <a:rPr lang="en-US"/>
              <a:pPr>
                <a:defRPr/>
              </a:pPr>
              <a:t>11/11/2020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144CAD03-2026-462B-B6FE-C9C5E45B980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954465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D99574D6-5B54-4CA5-8CBC-1EACB0B5FC78}" type="datetimeFigureOut">
              <a:rPr lang="en-US"/>
              <a:pPr>
                <a:defRPr/>
              </a:pPr>
              <a:t>11/11/2020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78D23026-1EBB-4DD3-8267-818419B2DC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874267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04CED08F-8CE0-4D67-8F55-135FABC75904}" type="datetimeFigureOut">
              <a:rPr lang="en-US"/>
              <a:pPr>
                <a:defRPr/>
              </a:pPr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335C2F9F-FC4C-4D08-ADFE-6FA6C97668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961610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BD79A8E9-BE17-42FE-935A-B76BE5417B04}" type="datetimeFigureOut">
              <a:rPr lang="en-US"/>
              <a:pPr>
                <a:defRPr/>
              </a:pPr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302791B5-4186-484C-8E21-2120E3B440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838603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D4A34A30-ECCA-4943-B059-74AC6199FBAE}" type="datetimeFigureOut">
              <a:rPr lang="en-US"/>
              <a:pPr>
                <a:defRPr/>
              </a:pPr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6B9CDC06-66FD-4BD9-B039-ED981E3C2F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38209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03C0429-0F7D-4ECA-B95E-D9CD90187F7D}" type="datetimeFigureOut">
              <a:rPr lang="en-US"/>
              <a:pPr>
                <a:defRPr/>
              </a:pPr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0A72CC0E-EE20-4A3D-AC00-B0590FB671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636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9FB41C-7AA4-4D20-AF82-CAA1B63D98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168823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A6BE2A03-0D5F-4E3B-B210-12FCB7C42A9B}" type="datetimeFigureOut">
              <a:rPr lang="en-US"/>
              <a:pPr>
                <a:defRPr/>
              </a:pPr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DDCCA4C-5A21-4658-8391-091D752099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69919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81826607-6C4F-41D9-B419-61473FFF530B}" type="datetimeFigureOut">
              <a:rPr lang="en-US"/>
              <a:pPr>
                <a:defRPr/>
              </a:pPr>
              <a:t>11/11/2020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B63C0DF2-6AF4-4F64-BC98-65F1A6832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24261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AAFC2FEC-F43E-41D5-859E-75CDC4F3F57E}" type="datetimeFigureOut">
              <a:rPr lang="en-US"/>
              <a:pPr>
                <a:defRPr/>
              </a:pPr>
              <a:t>11/11/2020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E1E708F-5344-4E99-A1E1-B3EE28C8FC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19311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0C451EB8-2572-43A0-9E79-FF1E83CBEB02}" type="datetimeFigureOut">
              <a:rPr lang="en-US"/>
              <a:pPr>
                <a:defRPr/>
              </a:pPr>
              <a:t>11/11/2020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3748C4B2-0E34-4C3E-A4D6-D127FD675F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51698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6B048309-E12C-42F1-A252-88BED9C032C1}" type="datetimeFigureOut">
              <a:rPr lang="en-US"/>
              <a:pPr>
                <a:defRPr/>
              </a:pPr>
              <a:t>11/11/2020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CB558A92-FB39-45CE-89FE-0F15471EA0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60189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04A538F1-E9E7-4799-8A57-8D50CF9B529B}" type="datetimeFigureOut">
              <a:rPr lang="en-US"/>
              <a:pPr>
                <a:defRPr/>
              </a:pPr>
              <a:t>11/11/2020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5A95C51-514B-4410-8680-13632E165C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95111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D842FA63-844A-4812-9CE4-03ABE1C79FBA}" type="datetimeFigureOut">
              <a:rPr lang="en-US"/>
              <a:pPr>
                <a:defRPr/>
              </a:pPr>
              <a:t>11/11/2020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8B6B3E90-4775-4B7E-81B2-65CA8CC2EA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87578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A60A0DDB-5646-45B1-8E9B-E779FF5AF5C8}" type="datetimeFigureOut">
              <a:rPr lang="en-US"/>
              <a:pPr>
                <a:defRPr/>
              </a:pPr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01574F0E-7A59-461D-A54D-F1478CCBEB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38531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A4707036-B57A-4DD5-8C81-85C783143FDB}" type="datetimeFigureOut">
              <a:rPr lang="en-US"/>
              <a:pPr>
                <a:defRPr/>
              </a:pPr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6308E620-10B7-4AEC-8E52-571242C434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48167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D05D8-E7D7-45E5-9F3E-B67BE4D7B7DE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6262B-5C25-4DB1-B1A4-94D89C87E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837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EFC7BA-69DA-4CE2-BF7A-ADB3F1A90D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487390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D05D8-E7D7-45E5-9F3E-B67BE4D7B7DE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6262B-5C25-4DB1-B1A4-94D89C87E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1391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D05D8-E7D7-45E5-9F3E-B67BE4D7B7DE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6262B-5C25-4DB1-B1A4-94D89C87E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8049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D05D8-E7D7-45E5-9F3E-B67BE4D7B7DE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6262B-5C25-4DB1-B1A4-94D89C87E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67874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D05D8-E7D7-45E5-9F3E-B67BE4D7B7DE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6262B-5C25-4DB1-B1A4-94D89C87E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68086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D05D8-E7D7-45E5-9F3E-B67BE4D7B7DE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6262B-5C25-4DB1-B1A4-94D89C87E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82405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D05D8-E7D7-45E5-9F3E-B67BE4D7B7DE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6262B-5C25-4DB1-B1A4-94D89C87E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50921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D05D8-E7D7-45E5-9F3E-B67BE4D7B7DE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6262B-5C25-4DB1-B1A4-94D89C87E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21958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D05D8-E7D7-45E5-9F3E-B67BE4D7B7DE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6262B-5C25-4DB1-B1A4-94D89C87E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41375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D05D8-E7D7-45E5-9F3E-B67BE4D7B7DE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6262B-5C25-4DB1-B1A4-94D89C87E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7457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D05D8-E7D7-45E5-9F3E-B67BE4D7B7DE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6262B-5C25-4DB1-B1A4-94D89C87E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036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8FCD1C-74E2-4565-9BC5-FD3509539F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74728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784350" y="96838"/>
            <a:ext cx="729138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84357" y="1308100"/>
            <a:ext cx="3527425" cy="24717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464182" y="1308100"/>
            <a:ext cx="3529013" cy="24717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784357" y="3932243"/>
            <a:ext cx="3527425" cy="24717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64182" y="3932243"/>
            <a:ext cx="3529013" cy="24717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fld id="{65A74638-605B-4C09-9528-BDBB4DDB6BA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02689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51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913D8-61E8-4929-A321-B18AA2DD29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5F0FC-9F7D-43DA-83AC-DF63A48C51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0827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913D8-61E8-4929-A321-B18AA2DD29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5F0FC-9F7D-43DA-83AC-DF63A48C51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3701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6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913D8-61E8-4929-A321-B18AA2DD29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5F0FC-9F7D-43DA-83AC-DF63A48C51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69337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913D8-61E8-4929-A321-B18AA2DD29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5F0FC-9F7D-43DA-83AC-DF63A48C51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87654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8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8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913D8-61E8-4929-A321-B18AA2DD29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5F0FC-9F7D-43DA-83AC-DF63A48C51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39652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913D8-61E8-4929-A321-B18AA2DD29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5F0FC-9F7D-43DA-83AC-DF63A48C51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22040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913D8-61E8-4929-A321-B18AA2DD29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5F0FC-9F7D-43DA-83AC-DF63A48C51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47251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913D8-61E8-4929-A321-B18AA2DD29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5F0FC-9F7D-43DA-83AC-DF63A48C51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60849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913D8-61E8-4929-A321-B18AA2DD29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5F0FC-9F7D-43DA-83AC-DF63A48C51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477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0E2DBA-091C-4E15-961D-5F84FA8E4E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4396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913D8-61E8-4929-A321-B18AA2DD29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5F0FC-9F7D-43DA-83AC-DF63A48C51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50356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913D8-61E8-4929-A321-B18AA2DD29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5F0FC-9F7D-43DA-83AC-DF63A48C51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219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C11629-E77C-4A4C-8F23-E6EA7928C0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3933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+mj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0000"/>
                </a:solidFill>
                <a:latin typeface="+mj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00"/>
                </a:solidFill>
                <a:latin typeface="Garamond" panose="02020404030301010803" pitchFamily="18" charset="0"/>
              </a:defRPr>
            </a:lvl1pPr>
          </a:lstStyle>
          <a:p>
            <a:fld id="{58CA5769-A573-49F5-AC63-34B7624961E0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31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906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947726A5-3E73-4F90-8D53-1F2D8EA49582}" type="datetimeFigureOut">
              <a:rPr lang="en-US"/>
              <a:pPr>
                <a:defRPr/>
              </a:pPr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70C75209-3794-4EE8-BE74-9EF9146131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4725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087ED4-4689-4A5A-819D-70355431189D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0C0135-0E1C-423C-9AC3-7F2D9E9E3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222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883C60A2-BB82-42D2-8B09-719EE91782FA}" type="datetimeFigureOut">
              <a:rPr lang="en-US"/>
              <a:pPr>
                <a:defRPr/>
              </a:pPr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B00A33EF-EA57-4F83-8ACD-CBBDE6C1C13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2276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C8EF1FA6-CDC6-4B8E-BAC3-29C1A869DDB8}" type="datetimeFigureOut">
              <a:rPr lang="en-US"/>
              <a:pPr>
                <a:defRPr/>
              </a:pPr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FB032A8B-8C42-40AA-A34B-EED0D9E9AC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992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2D05D8-E7D7-45E5-9F3E-B67BE4D7B7DE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96262B-5C25-4DB1-B1A4-94D89C87E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270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C913D8-61E8-4929-A321-B18AA2DD29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7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25F0FC-9F7D-43DA-83AC-DF63A48C51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435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eprostko@uga.edu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0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6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5" descr="C:\Users\eprostko\prostkoeric C drive\crop pictures\02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6764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43903" y="381000"/>
            <a:ext cx="7765716" cy="138499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GRAIN SORGHUM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WEED CONTROL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UPDATE - 2021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Eric P. Prostko, Ph.D.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Professor/Extension 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Weed </a:t>
            </a:r>
            <a:r>
              <a:rPr kumimoji="0" lang="en-US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Specialist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Dept. Crop &amp; Soil Sciences</a:t>
            </a:r>
            <a:endParaRPr kumimoji="0" lang="en-US" sz="2000" b="1" i="1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4404" y="1779949"/>
            <a:ext cx="2444708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65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Inzen</a:t>
            </a:r>
            <a:r>
              <a:rPr lang="en-US" dirty="0" smtClean="0"/>
              <a:t>™ Z Grain Sorghum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143000"/>
            <a:ext cx="4291960" cy="4530725"/>
          </a:xfrm>
        </p:spPr>
        <p:txBody>
          <a:bodyPr/>
          <a:lstStyle/>
          <a:p>
            <a:r>
              <a:rPr lang="en-US" sz="2400" dirty="0" smtClean="0"/>
              <a:t>Kansas State Univ.</a:t>
            </a:r>
          </a:p>
          <a:p>
            <a:r>
              <a:rPr lang="en-US" sz="2400" dirty="0" smtClean="0"/>
              <a:t>DuPont/Corteva</a:t>
            </a:r>
          </a:p>
          <a:p>
            <a:r>
              <a:rPr lang="en-US" sz="2400" dirty="0" smtClean="0"/>
              <a:t>Resistance to POST applications of ALS herbicides</a:t>
            </a:r>
          </a:p>
          <a:p>
            <a:pPr lvl="1"/>
            <a:r>
              <a:rPr lang="en-US" sz="2000" dirty="0" smtClean="0"/>
              <a:t>Zest (</a:t>
            </a:r>
            <a:r>
              <a:rPr lang="en-US" sz="2000" dirty="0" err="1" smtClean="0"/>
              <a:t>nicosulfuron</a:t>
            </a:r>
            <a:r>
              <a:rPr lang="en-US" sz="2000" dirty="0" smtClean="0"/>
              <a:t>)</a:t>
            </a:r>
          </a:p>
          <a:p>
            <a:r>
              <a:rPr lang="en-US" sz="2400" dirty="0" smtClean="0"/>
              <a:t>Non-GMO</a:t>
            </a:r>
          </a:p>
          <a:p>
            <a:pPr lvl="1"/>
            <a:r>
              <a:rPr lang="en-US" sz="2000" i="1" dirty="0" smtClean="0"/>
              <a:t>Gene from wild genotype of sorghum</a:t>
            </a:r>
          </a:p>
          <a:p>
            <a:r>
              <a:rPr lang="en-US" sz="2400" dirty="0" smtClean="0"/>
              <a:t>Varieties for GA?</a:t>
            </a:r>
          </a:p>
          <a:p>
            <a:pPr lvl="1"/>
            <a:r>
              <a:rPr lang="en-US" sz="2000" dirty="0" smtClean="0"/>
              <a:t>2022</a:t>
            </a:r>
          </a:p>
          <a:p>
            <a:r>
              <a:rPr lang="en-US" smtClean="0"/>
              <a:t>Stewardship</a:t>
            </a:r>
            <a:r>
              <a:rPr lang="en-US" dirty="0" smtClean="0"/>
              <a:t>!</a:t>
            </a:r>
          </a:p>
          <a:p>
            <a:endParaRPr lang="en-US" dirty="0"/>
          </a:p>
        </p:txBody>
      </p:sp>
      <p:pic>
        <p:nvPicPr>
          <p:cNvPr id="7" name="Picture 2" descr="I:\field pictures\2012 field shots\sg-01-12\july 9\Picture 03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0600" y="1371600"/>
            <a:ext cx="3291840" cy="438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229789" y="5830669"/>
            <a:ext cx="451918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Inzen</a:t>
            </a:r>
            <a:r>
              <a:rPr kumimoji="0" lang="en-US" sz="1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™ Cultivar (left row)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Conventional Cultivar (right row - dead)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Ponder Farm 2012</a:t>
            </a:r>
            <a:endParaRPr kumimoji="0" lang="en-US" sz="1800" b="1" i="1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6800" y="1408670"/>
            <a:ext cx="966317" cy="1195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29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Grain Sorghum</a:t>
            </a:r>
            <a:br>
              <a:rPr lang="en-US" dirty="0" smtClean="0"/>
            </a:br>
            <a:r>
              <a:rPr lang="en-US" dirty="0" smtClean="0"/>
              <a:t>Atrazine + Prowl + </a:t>
            </a:r>
            <a:r>
              <a:rPr lang="en-US" dirty="0" err="1" smtClean="0"/>
              <a:t>Agridex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Applied June 2 (20 DAP) 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  <p:sp>
        <p:nvSpPr>
          <p:cNvPr id="5" name="TextBox 4"/>
          <p:cNvSpPr txBox="1"/>
          <p:nvPr/>
        </p:nvSpPr>
        <p:spPr>
          <a:xfrm>
            <a:off x="44604" y="5934670"/>
            <a:ext cx="10454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GS-02-20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June 23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21 DAT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55671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534400" cy="1143000"/>
          </a:xfrm>
        </p:spPr>
        <p:txBody>
          <a:bodyPr/>
          <a:lstStyle/>
          <a:p>
            <a:r>
              <a:rPr lang="en-US" altLang="en-US" sz="4000" dirty="0" smtClean="0"/>
              <a:t>Grain Sorghum After </a:t>
            </a:r>
            <a:r>
              <a:rPr lang="en-US" altLang="en-US" sz="4000" b="1" u="sng" dirty="0" smtClean="0"/>
              <a:t>Reflex?</a:t>
            </a:r>
            <a:br>
              <a:rPr lang="en-US" altLang="en-US" sz="4000" b="1" u="sng" dirty="0" smtClean="0"/>
            </a:br>
            <a:r>
              <a:rPr lang="en-US" altLang="en-US" sz="3200" i="1" dirty="0" smtClean="0"/>
              <a:t>(10 month rotation restriction)</a:t>
            </a:r>
          </a:p>
        </p:txBody>
      </p:sp>
      <p:pic>
        <p:nvPicPr>
          <p:cNvPr id="117763" name="Picture 2" descr="C:\Users\eprostko\prostkoeric C drive\herbicide injury pictures\sorghum\reflex\Picture 015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9200" y="1371600"/>
            <a:ext cx="7086600" cy="531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91879" y="6172200"/>
            <a:ext cx="4270721" cy="46166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**Average ½-life in south GA soils was 80 to 128 days (~100 days)</a:t>
            </a:r>
            <a:br>
              <a:rPr kumimoji="0" lang="en-US" sz="1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1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Potter et al. 2016. J. Agric. Food Chem. 64:5156-5163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2043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Reflex Concentrations in Soil After PRE Applications Under Assorted Mulches</a:t>
            </a: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6200" y="6400800"/>
            <a:ext cx="61350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*Myakka sand (1% OM, 6.8 pH; 95% sand, 4% silt, 1% clay); Reflex concentration at application was 139-176 µg/kg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Source: Reed et al.  2017.  Weed Science (FL)</a:t>
            </a:r>
            <a:endParaRPr kumimoji="0" lang="en-US" sz="1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3791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Reflex 2SL @ 12 oz/A Injury on Sorghum</a:t>
            </a:r>
            <a:br>
              <a:rPr lang="en-US" sz="3200" dirty="0" smtClean="0"/>
            </a:br>
            <a:r>
              <a:rPr lang="en-US" sz="3200" dirty="0" smtClean="0"/>
              <a:t>Applied 94 DBP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882802" y="1897845"/>
            <a:ext cx="5378393" cy="40337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40145" y="6027003"/>
            <a:ext cx="8113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GS-01-20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August 11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Plot #207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21 DAP</a:t>
            </a:r>
            <a:endParaRPr kumimoji="0" lang="en-US" sz="1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76264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Grain Sorghum Yield Following Herbicides Applied to Bare-Ground - 90 DBP - 2019</a:t>
            </a:r>
            <a:endParaRPr lang="en-US" sz="3200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826074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 rot="16200000">
            <a:off x="91102" y="3345198"/>
            <a:ext cx="4919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Bu/A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86200" y="5987663"/>
            <a:ext cx="8470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Treatment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907758" y="6396335"/>
            <a:ext cx="11592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LSD (0.10) = 8.9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CV = 10.52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469922"/>
            <a:ext cx="914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GS-01-19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October 28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8459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Grain Sorghum Yield Following Herbicides Applied to Bare-Ground - 94 DBP - 2020</a:t>
            </a:r>
            <a:endParaRPr lang="en-US" sz="3200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137453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 rot="16200000">
            <a:off x="91102" y="3345198"/>
            <a:ext cx="4919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Bu/A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86200" y="5987663"/>
            <a:ext cx="8470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Treatment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907758" y="6396335"/>
            <a:ext cx="8531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 = 0.3865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CV = 19.42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469922"/>
            <a:ext cx="914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SG-01-20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November 5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8934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2020 Grain Sorghum Problem</a:t>
            </a:r>
            <a:br>
              <a:rPr lang="en-US" dirty="0" smtClean="0"/>
            </a:br>
            <a:r>
              <a:rPr lang="en-US" dirty="0" smtClean="0"/>
              <a:t>Anthracnose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37801449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Ratoon Grain Sorghum Demo – 2018</a:t>
            </a:r>
            <a:br>
              <a:rPr lang="en-US" dirty="0" smtClean="0"/>
            </a:br>
            <a:r>
              <a:rPr lang="en-US" dirty="0" smtClean="0"/>
              <a:t>July 27 – 1 DAT</a:t>
            </a:r>
            <a:endParaRPr lang="en-US" dirty="0"/>
          </a:p>
        </p:txBody>
      </p:sp>
      <p:pic>
        <p:nvPicPr>
          <p:cNvPr id="4098" name="Picture 2" descr="C:\Users\eprostko\FIELD PICTURES\2018\2018-07-27\0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4692" y="1600204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33600" y="6139934"/>
            <a:ext cx="48267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Gramoxone @ 3 pts/A + Dual Magnum @ 16 oz/A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(Applied 2 days after mowing stalks to ~4’-8” tall)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9880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Ratoon Grain Sorghum Demo – 2018</a:t>
            </a:r>
            <a:br>
              <a:rPr lang="en-US" dirty="0"/>
            </a:br>
            <a:r>
              <a:rPr lang="en-US" dirty="0" smtClean="0"/>
              <a:t>August 14 - 19 </a:t>
            </a:r>
            <a:r>
              <a:rPr lang="en-US" dirty="0"/>
              <a:t>DAT</a:t>
            </a:r>
          </a:p>
        </p:txBody>
      </p:sp>
      <p:pic>
        <p:nvPicPr>
          <p:cNvPr id="1026" name="Picture 2" descr="C:\Users\eprostko\FIELD PICTURES\2018\2018-08-14\0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4692" y="1600204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3606" y="6172212"/>
            <a:ext cx="505936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2517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Content Placeholder 5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838200" y="152400"/>
            <a:ext cx="792321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Grain Sorghum Weed Control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1676400"/>
            <a:ext cx="8686800" cy="4524315"/>
          </a:xfrm>
          <a:prstGeom prst="rect">
            <a:avLst/>
          </a:prstGeom>
          <a:solidFill>
            <a:schemeClr val="tx1">
              <a:alpha val="70000"/>
            </a:schemeClr>
          </a:solidFill>
        </p:spPr>
        <p:txBody>
          <a:bodyPr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Start clean!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Concep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treated seed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Dual Magnum or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Outlook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or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Warrant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(PRE)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Atrazine 4L @ 1.5 QT/A (EPOST)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Add Huskie if you have ATZ resistance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Paraquat (Hooded sprayer)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Mechanical Cultivation</a:t>
            </a:r>
          </a:p>
        </p:txBody>
      </p:sp>
    </p:spTree>
    <p:extLst>
      <p:ext uri="{BB962C8B-B14F-4D97-AF65-F5344CB8AC3E}">
        <p14:creationId xmlns:p14="http://schemas.microsoft.com/office/powerpoint/2010/main" val="3092039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Ratoon Grain Sorghum Demo – 2018</a:t>
            </a:r>
            <a:br>
              <a:rPr lang="en-US" dirty="0"/>
            </a:br>
            <a:r>
              <a:rPr lang="en-US" dirty="0" smtClean="0"/>
              <a:t>September 4 - 40 </a:t>
            </a:r>
            <a:r>
              <a:rPr lang="en-US" dirty="0"/>
              <a:t>DAT</a:t>
            </a:r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1600" y="1447800"/>
            <a:ext cx="6477000" cy="485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41531" y="6324612"/>
            <a:ext cx="505936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2589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5" descr="C:\Users\eprostko\prostkoeric C drive\crop pictures\02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6764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750472" y="381000"/>
            <a:ext cx="3552575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Questions/Comments?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  <a:hlinkClick r:id="rId3"/>
              </a:rPr>
              <a:t>eprostko@uga.edu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gaweed.com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7000" y="5791200"/>
            <a:ext cx="2444708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521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Content Placeholder 5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992188" y="103188"/>
            <a:ext cx="6157912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A New Product to Consider?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7013" y="1398588"/>
            <a:ext cx="8686800" cy="5078412"/>
          </a:xfrm>
          <a:prstGeom prst="rect">
            <a:avLst/>
          </a:prstGeom>
          <a:solidFill>
            <a:schemeClr val="tx1">
              <a:alpha val="70000"/>
            </a:schemeClr>
          </a:solidFill>
        </p:spPr>
        <p:txBody>
          <a:bodyPr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Huskie 2.06EC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Bayer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CropScience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Buctril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(1.75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lbs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/gal) +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pyrasulfotole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(0.31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lbs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/gal)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MOA = 6 + 27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Postemergence (13-16 oz/A)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3-leaf to 12” tall  sorghum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Broadleaf weeds, good on pigweed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Tank-mix with atrazine (16 oz/A)</a:t>
            </a:r>
          </a:p>
        </p:txBody>
      </p:sp>
      <p:pic>
        <p:nvPicPr>
          <p:cNvPr id="58373" name="Picture 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845" t="7727" r="27158" b="52275"/>
          <a:stretch>
            <a:fillRect/>
          </a:stretch>
        </p:blipFill>
        <p:spPr bwMode="auto">
          <a:xfrm>
            <a:off x="6989763" y="1427163"/>
            <a:ext cx="1584325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068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66121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Grain Sorghum Weed Control – 2020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6629" y="1088360"/>
            <a:ext cx="6467284" cy="4850463"/>
          </a:xfrm>
        </p:spPr>
      </p:pic>
      <p:sp>
        <p:nvSpPr>
          <p:cNvPr id="7" name="TextBox 6"/>
          <p:cNvSpPr txBox="1"/>
          <p:nvPr/>
        </p:nvSpPr>
        <p:spPr>
          <a:xfrm>
            <a:off x="0" y="6262525"/>
            <a:ext cx="7585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GS-02-20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July 9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57 DAP</a:t>
            </a:r>
            <a:endParaRPr kumimoji="0" lang="en-US" sz="1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45198" y="5343664"/>
            <a:ext cx="564642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NTC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4275" y="5172880"/>
            <a:ext cx="670618" cy="49991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326634" y="5315615"/>
            <a:ext cx="2337307" cy="1200329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Outlook 6EC @ 12.8 oz/A (PRE)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Huskie 2.06EC @ 16 oz/A (20 DAP)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Atrazine 4L @ 16 oz/A (20 DAP)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AMS @ 1% v/v (20 DAP)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Induce @ 0.25% v/v (20 DAP)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0876" y="6007184"/>
            <a:ext cx="1713124" cy="80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330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Huskie Injury – 7 DAT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3184" y="1307827"/>
            <a:ext cx="7000974" cy="5250731"/>
          </a:xfrm>
        </p:spPr>
      </p:pic>
      <p:sp>
        <p:nvSpPr>
          <p:cNvPr id="6" name="TextBox 5"/>
          <p:cNvSpPr txBox="1"/>
          <p:nvPr/>
        </p:nvSpPr>
        <p:spPr>
          <a:xfrm>
            <a:off x="0" y="6211669"/>
            <a:ext cx="10454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GS-02-20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June 9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20922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Huskie @ 16 oz/A  + Atrazine @ 16 oz/A</a:t>
            </a:r>
            <a:br>
              <a:rPr lang="en-US" dirty="0" smtClean="0"/>
            </a:br>
            <a:r>
              <a:rPr lang="en-US" dirty="0" smtClean="0"/>
              <a:t> + AMS @ 1% v/v  + Induce @ 0.25% v/v</a:t>
            </a:r>
            <a:endParaRPr lang="en-US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12725" y="2165152"/>
            <a:ext cx="4525963" cy="3394472"/>
          </a:xfrm>
        </p:spPr>
      </p:pic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277206" y="2163504"/>
            <a:ext cx="4525963" cy="3394472"/>
          </a:xfrm>
        </p:spPr>
      </p:pic>
      <p:sp>
        <p:nvSpPr>
          <p:cNvPr id="12" name="TextBox 11"/>
          <p:cNvSpPr txBox="1"/>
          <p:nvPr/>
        </p:nvSpPr>
        <p:spPr>
          <a:xfrm>
            <a:off x="2082008" y="6123722"/>
            <a:ext cx="7873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June 9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 DAT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98646" y="6123723"/>
            <a:ext cx="9044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June 15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13 DAT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3658" y="6631553"/>
            <a:ext cx="7585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GS-02-20</a:t>
            </a:r>
            <a:endParaRPr kumimoji="0" lang="en-US" sz="1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0013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Huskie Injury on Sorghum</a:t>
            </a:r>
          </a:p>
        </p:txBody>
      </p:sp>
      <p:pic>
        <p:nvPicPr>
          <p:cNvPr id="60419" name="Picture 2" descr="C:\Users\eprostko\prostkoeric C drive\herbicide injury pictures\sorghum\huskie\01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14400" y="1524000"/>
            <a:ext cx="3028950" cy="4038600"/>
          </a:xfrm>
          <a:noFill/>
        </p:spPr>
      </p:pic>
      <p:pic>
        <p:nvPicPr>
          <p:cNvPr id="60420" name="Picture 3" descr="C:\Users\eprostko\prostkoeric C drive\herbicide injury pictures\sorghum\huskie\IMG_329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2000" y="1752600"/>
            <a:ext cx="4038600" cy="3028950"/>
          </a:xfrm>
          <a:noFill/>
        </p:spPr>
      </p:pic>
      <p:pic>
        <p:nvPicPr>
          <p:cNvPr id="6042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5935663"/>
            <a:ext cx="1371600" cy="73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4000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Huskie Tank-Mixes in Grain Sorghum - 2020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506" y="1763896"/>
            <a:ext cx="2886461" cy="38486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7215" y="1763896"/>
            <a:ext cx="2876293" cy="38350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7757" y="1748697"/>
            <a:ext cx="2879167" cy="383888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6596390"/>
            <a:ext cx="18000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GS-02-20, June 8, 6 DAT</a:t>
            </a:r>
            <a:endParaRPr kumimoji="0" lang="en-US" sz="11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1774" y="5598954"/>
            <a:ext cx="14959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Huskie @ 16 oz/A +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Atrazine @ 16 oz/A +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AMS @ 1% v/v +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Induce  @ 0.25% v/v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47401" y="5542255"/>
            <a:ext cx="149592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Huskie @ 16 oz/A +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Atrazine @ 16 oz/A +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Warrant @ 48 oz/A +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AMS @ 1% v/v +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Induce  0.25% v/v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02188" y="5542255"/>
            <a:ext cx="186204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Huskie @ 16 oz/A +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Atrazine @ 16 oz/A +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Dual Magnum @ 16 oz/A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+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AMS @ 1% v/v +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Induce  0.25% v/v</a:t>
            </a:r>
          </a:p>
        </p:txBody>
      </p:sp>
    </p:spTree>
    <p:extLst>
      <p:ext uri="{BB962C8B-B14F-4D97-AF65-F5344CB8AC3E}">
        <p14:creationId xmlns:p14="http://schemas.microsoft.com/office/powerpoint/2010/main" val="1322100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Sorghum Options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83269" y="1386192"/>
            <a:ext cx="4038600" cy="4525963"/>
          </a:xfrm>
        </p:spPr>
        <p:txBody>
          <a:bodyPr/>
          <a:lstStyle/>
          <a:p>
            <a:r>
              <a:rPr lang="en-US" dirty="0" err="1" smtClean="0"/>
              <a:t>Inzen</a:t>
            </a:r>
            <a:r>
              <a:rPr lang="en-US" dirty="0" smtClean="0"/>
              <a:t>™ Z?</a:t>
            </a:r>
          </a:p>
          <a:p>
            <a:pPr lvl="1"/>
            <a:r>
              <a:rPr lang="en-US" i="1" dirty="0" smtClean="0"/>
              <a:t>Zest (nicosulfuron) </a:t>
            </a:r>
          </a:p>
          <a:p>
            <a:r>
              <a:rPr lang="en-US" dirty="0" smtClean="0"/>
              <a:t>Sandea/Permit</a:t>
            </a:r>
          </a:p>
          <a:p>
            <a:pPr lvl="1"/>
            <a:r>
              <a:rPr lang="en-US" i="1" dirty="0" smtClean="0"/>
              <a:t>nutsedge</a:t>
            </a:r>
          </a:p>
          <a:p>
            <a:r>
              <a:rPr lang="en-US" dirty="0" smtClean="0"/>
              <a:t>Prowl??</a:t>
            </a:r>
          </a:p>
          <a:p>
            <a:pPr lvl="1"/>
            <a:r>
              <a:rPr lang="en-US" sz="2000" i="1" dirty="0" smtClean="0"/>
              <a:t>TX panicum</a:t>
            </a:r>
          </a:p>
          <a:p>
            <a:r>
              <a:rPr lang="en-US" dirty="0" smtClean="0"/>
              <a:t>Auxin Herbicides</a:t>
            </a:r>
          </a:p>
          <a:p>
            <a:pPr lvl="1"/>
            <a:r>
              <a:rPr lang="en-US" dirty="0" smtClean="0"/>
              <a:t>2,4-D or Dicamba</a:t>
            </a:r>
          </a:p>
          <a:p>
            <a:pPr lvl="2"/>
            <a:r>
              <a:rPr lang="en-US" dirty="0" smtClean="0"/>
              <a:t>Rate</a:t>
            </a:r>
          </a:p>
          <a:p>
            <a:pPr lvl="2"/>
            <a:r>
              <a:rPr lang="en-US" dirty="0" smtClean="0"/>
              <a:t>Weed size</a:t>
            </a:r>
          </a:p>
          <a:p>
            <a:pPr lvl="2"/>
            <a:r>
              <a:rPr lang="en-US" dirty="0" smtClean="0"/>
              <a:t>Injury</a:t>
            </a:r>
          </a:p>
          <a:p>
            <a:pPr lvl="2"/>
            <a:r>
              <a:rPr lang="en-US" dirty="0" smtClean="0"/>
              <a:t>Off-target movement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7541" y="1506815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4289636245"/>
      </p:ext>
    </p:extLst>
  </p:cSld>
  <p:clrMapOvr>
    <a:masterClrMapping/>
  </p:clrMapOvr>
</p:sld>
</file>

<file path=ppt/theme/theme1.xml><?xml version="1.0" encoding="utf-8"?>
<a:theme xmlns:a="http://schemas.openxmlformats.org/drawingml/2006/main" name="2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65AC2BF877FD48A05FEDF2C6453981" ma:contentTypeVersion="15" ma:contentTypeDescription="Create a new document." ma:contentTypeScope="" ma:versionID="da815ee779b064906c602f859e8d058f">
  <xsd:schema xmlns:xsd="http://www.w3.org/2001/XMLSchema" xmlns:xs="http://www.w3.org/2001/XMLSchema" xmlns:p="http://schemas.microsoft.com/office/2006/metadata/properties" xmlns:ns1="http://schemas.microsoft.com/sharepoint/v3" xmlns:ns3="d2182f11-ec6d-4344-bcdd-126cac1ae7e5" xmlns:ns4="c613e7a6-ae2b-4057-9573-8cbc37370f0f" targetNamespace="http://schemas.microsoft.com/office/2006/metadata/properties" ma:root="true" ma:fieldsID="cf6c2ee41cfb50e8569456deda4758a5" ns1:_="" ns3:_="" ns4:_="">
    <xsd:import namespace="http://schemas.microsoft.com/sharepoint/v3"/>
    <xsd:import namespace="d2182f11-ec6d-4344-bcdd-126cac1ae7e5"/>
    <xsd:import namespace="c613e7a6-ae2b-4057-9573-8cbc37370f0f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ServiceLocation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182f11-ec6d-4344-bcdd-126cac1ae7e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13e7a6-ae2b-4057-9573-8cbc37370f0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2EAB0F8-FBB6-4E56-8C0D-C85060FC0D1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d2182f11-ec6d-4344-bcdd-126cac1ae7e5"/>
    <ds:schemaRef ds:uri="c613e7a6-ae2b-4057-9573-8cbc37370f0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3E7D6ED-4706-421D-BDB1-F7670F030384}">
  <ds:schemaRefs>
    <ds:schemaRef ds:uri="http://purl.org/dc/terms/"/>
    <ds:schemaRef ds:uri="http://purl.org/dc/elements/1.1/"/>
    <ds:schemaRef ds:uri="http://schemas.microsoft.com/office/2006/metadata/properties"/>
    <ds:schemaRef ds:uri="http://www.w3.org/XML/1998/namespace"/>
    <ds:schemaRef ds:uri="http://schemas.microsoft.com/sharepoint/v3"/>
    <ds:schemaRef ds:uri="c613e7a6-ae2b-4057-9573-8cbc37370f0f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d2182f11-ec6d-4344-bcdd-126cac1ae7e5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C4D572C1-D567-4ACC-ADC7-6D6DBE936B4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1187</TotalTime>
  <Words>658</Words>
  <Application>Microsoft Office PowerPoint</Application>
  <PresentationFormat>On-screen Show (4:3)</PresentationFormat>
  <Paragraphs>127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Arial</vt:lpstr>
      <vt:lpstr>Calibri</vt:lpstr>
      <vt:lpstr>Garamond</vt:lpstr>
      <vt:lpstr>Wingdings</vt:lpstr>
      <vt:lpstr>2_Edge</vt:lpstr>
      <vt:lpstr>4_Office Theme</vt:lpstr>
      <vt:lpstr>1_Office Theme</vt:lpstr>
      <vt:lpstr>6_Office Theme</vt:lpstr>
      <vt:lpstr>2_Office Theme</vt:lpstr>
      <vt:lpstr>7_Office Theme</vt:lpstr>
      <vt:lpstr>3_Office Theme</vt:lpstr>
      <vt:lpstr>PowerPoint Presentation</vt:lpstr>
      <vt:lpstr>PowerPoint Presentation</vt:lpstr>
      <vt:lpstr>PowerPoint Presentation</vt:lpstr>
      <vt:lpstr>Grain Sorghum Weed Control – 2020</vt:lpstr>
      <vt:lpstr>Huskie Injury – 7 DAT</vt:lpstr>
      <vt:lpstr>Huskie @ 16 oz/A  + Atrazine @ 16 oz/A  + AMS @ 1% v/v  + Induce @ 0.25% v/v</vt:lpstr>
      <vt:lpstr>Huskie Injury on Sorghum</vt:lpstr>
      <vt:lpstr>Huskie Tank-Mixes in Grain Sorghum - 2020</vt:lpstr>
      <vt:lpstr>Other Sorghum Options</vt:lpstr>
      <vt:lpstr>Inzen™ Z Grain Sorghum</vt:lpstr>
      <vt:lpstr>Grain Sorghum Atrazine + Prowl + Agridex  Applied June 2 (20 DAP) </vt:lpstr>
      <vt:lpstr>Grain Sorghum After Reflex? (10 month rotation restriction)</vt:lpstr>
      <vt:lpstr>Reflex Concentrations in Soil After PRE Applications Under Assorted Mulches</vt:lpstr>
      <vt:lpstr>Reflex 2SL @ 12 oz/A Injury on Sorghum Applied 94 DBP</vt:lpstr>
      <vt:lpstr>Grain Sorghum Yield Following Herbicides Applied to Bare-Ground - 90 DBP - 2019</vt:lpstr>
      <vt:lpstr>Grain Sorghum Yield Following Herbicides Applied to Bare-Ground - 94 DBP - 2020</vt:lpstr>
      <vt:lpstr>2020 Grain Sorghum Problem Anthracnose</vt:lpstr>
      <vt:lpstr>Ratoon Grain Sorghum Demo – 2018 July 27 – 1 DAT</vt:lpstr>
      <vt:lpstr>Ratoon Grain Sorghum Demo – 2018 August 14 - 19 DAT</vt:lpstr>
      <vt:lpstr>Ratoon Grain Sorghum Demo – 2018 September 4 - 40 DAT</vt:lpstr>
      <vt:lpstr>PowerPoint Presentation</vt:lpstr>
    </vt:vector>
  </TitlesOfParts>
  <Company>UGA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 P. Prostko</dc:creator>
  <cp:lastModifiedBy>Eric P. Prostko</cp:lastModifiedBy>
  <cp:revision>11</cp:revision>
  <dcterms:created xsi:type="dcterms:W3CDTF">2020-11-03T13:18:32Z</dcterms:created>
  <dcterms:modified xsi:type="dcterms:W3CDTF">2020-11-11T16:00:37Z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0x0101006F65AC2BF877FD48A05FEDF2C6453981</vt:lpwstr>
  </property>
</Properties>
</file>