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92" r:id="rId5"/>
    <p:sldMasterId id="2147483830" r:id="rId6"/>
    <p:sldMasterId id="2147483935" r:id="rId7"/>
    <p:sldMasterId id="2147483955" r:id="rId8"/>
  </p:sldMasterIdLst>
  <p:notesMasterIdLst>
    <p:notesMasterId r:id="rId57"/>
  </p:notesMasterIdLst>
  <p:handoutMasterIdLst>
    <p:handoutMasterId r:id="rId58"/>
  </p:handoutMasterIdLst>
  <p:sldIdLst>
    <p:sldId id="641" r:id="rId9"/>
    <p:sldId id="642" r:id="rId10"/>
    <p:sldId id="479" r:id="rId11"/>
    <p:sldId id="644" r:id="rId12"/>
    <p:sldId id="647" r:id="rId13"/>
    <p:sldId id="648" r:id="rId14"/>
    <p:sldId id="646" r:id="rId15"/>
    <p:sldId id="389" r:id="rId16"/>
    <p:sldId id="650" r:id="rId17"/>
    <p:sldId id="658" r:id="rId18"/>
    <p:sldId id="652" r:id="rId19"/>
    <p:sldId id="653" r:id="rId20"/>
    <p:sldId id="654" r:id="rId21"/>
    <p:sldId id="655" r:id="rId22"/>
    <p:sldId id="656" r:id="rId23"/>
    <p:sldId id="663" r:id="rId24"/>
    <p:sldId id="660" r:id="rId25"/>
    <p:sldId id="417" r:id="rId26"/>
    <p:sldId id="429" r:id="rId27"/>
    <p:sldId id="643" r:id="rId28"/>
    <p:sldId id="374" r:id="rId29"/>
    <p:sldId id="664" r:id="rId30"/>
    <p:sldId id="665" r:id="rId31"/>
    <p:sldId id="666" r:id="rId32"/>
    <p:sldId id="580" r:id="rId33"/>
    <p:sldId id="617" r:id="rId34"/>
    <p:sldId id="480" r:id="rId35"/>
    <p:sldId id="416" r:id="rId36"/>
    <p:sldId id="403" r:id="rId37"/>
    <p:sldId id="458" r:id="rId38"/>
    <p:sldId id="481" r:id="rId39"/>
    <p:sldId id="532" r:id="rId40"/>
    <p:sldId id="564" r:id="rId41"/>
    <p:sldId id="461" r:id="rId42"/>
    <p:sldId id="649" r:id="rId43"/>
    <p:sldId id="571" r:id="rId44"/>
    <p:sldId id="478" r:id="rId45"/>
    <p:sldId id="572" r:id="rId46"/>
    <p:sldId id="565" r:id="rId47"/>
    <p:sldId id="615" r:id="rId48"/>
    <p:sldId id="616" r:id="rId49"/>
    <p:sldId id="659" r:id="rId50"/>
    <p:sldId id="657" r:id="rId51"/>
    <p:sldId id="554" r:id="rId52"/>
    <p:sldId id="520" r:id="rId53"/>
    <p:sldId id="578" r:id="rId54"/>
    <p:sldId id="662" r:id="rId55"/>
    <p:sldId id="619" r:id="rId56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40" autoAdjust="0"/>
  </p:normalViewPr>
  <p:slideViewPr>
    <p:cSldViewPr snapToGrid="0">
      <p:cViewPr>
        <p:scale>
          <a:sx n="80" d="100"/>
          <a:sy n="80" d="100"/>
        </p:scale>
        <p:origin x="1224" y="547"/>
      </p:cViewPr>
      <p:guideLst/>
    </p:cSldViewPr>
  </p:slideViewPr>
  <p:outlineViewPr>
    <p:cViewPr>
      <p:scale>
        <a:sx n="33" d="100"/>
        <a:sy n="33" d="100"/>
      </p:scale>
      <p:origin x="0" y="-169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NTC</c:v>
                </c:pt>
                <c:pt idx="1">
                  <c:v>PRE + 15 DAP + 29 DAP</c:v>
                </c:pt>
                <c:pt idx="2">
                  <c:v>PRE + 15 DAP + 29 DAP</c:v>
                </c:pt>
                <c:pt idx="3">
                  <c:v>PRE + 15 DAP + 29 DAP + 42 DAP + 56 DAP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5491</c:v>
                </c:pt>
                <c:pt idx="1">
                  <c:v>5498</c:v>
                </c:pt>
                <c:pt idx="2">
                  <c:v>5393</c:v>
                </c:pt>
                <c:pt idx="3">
                  <c:v>5617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88-4622-A209-ECDED4090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619279"/>
        <c:axId val="425610959"/>
      </c:barChart>
      <c:catAx>
        <c:axId val="425619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610959"/>
        <c:crosses val="autoZero"/>
        <c:auto val="1"/>
        <c:lblAlgn val="ctr"/>
        <c:lblOffset val="100"/>
        <c:noMultiLvlLbl val="0"/>
      </c:catAx>
      <c:valAx>
        <c:axId val="4256109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619279"/>
        <c:crosses val="autoZero"/>
        <c:crossBetween val="between"/>
        <c:majorUnit val="1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Coverage - %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2' Boom Hgt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2"</c:v>
                </c:pt>
                <c:pt idx="1">
                  <c:v>6"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8-432F-B70B-3A0A7642B8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6' Boom Hgt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2"</c:v>
                </c:pt>
                <c:pt idx="1">
                  <c:v>6" 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21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8-432F-B70B-3A0A7642B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192223"/>
        <c:axId val="588195551"/>
      </c:barChart>
      <c:catAx>
        <c:axId val="58819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95551"/>
        <c:crosses val="autoZero"/>
        <c:auto val="1"/>
        <c:lblAlgn val="ctr"/>
        <c:lblOffset val="100"/>
        <c:noMultiLvlLbl val="0"/>
      </c:catAx>
      <c:valAx>
        <c:axId val="58819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9222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Height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32</c:v>
                </c:pt>
                <c:pt idx="2">
                  <c:v>64</c:v>
                </c:pt>
                <c:pt idx="3">
                  <c:v>96</c:v>
                </c:pt>
                <c:pt idx="4">
                  <c:v>128</c:v>
                </c:pt>
                <c:pt idx="5">
                  <c:v>160</c:v>
                </c:pt>
              </c:numCache>
            </c:numRef>
          </c:cat>
          <c:val>
            <c:numRef>
              <c:f>Sheet1!$B$2:$B$7</c:f>
              <c:numCache>
                <c:formatCode>0</c:formatCode>
                <c:ptCount val="6"/>
                <c:pt idx="0">
                  <c:v>4961</c:v>
                </c:pt>
                <c:pt idx="1">
                  <c:v>4975</c:v>
                </c:pt>
                <c:pt idx="2">
                  <c:v>5112</c:v>
                </c:pt>
                <c:pt idx="3">
                  <c:v>4853</c:v>
                </c:pt>
                <c:pt idx="4">
                  <c:v>4950</c:v>
                </c:pt>
                <c:pt idx="5">
                  <c:v>5030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2-413B-BB3C-8C6787727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5937120"/>
        <c:axId val="545922144"/>
      </c:barChart>
      <c:catAx>
        <c:axId val="54593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922144"/>
        <c:crosses val="autoZero"/>
        <c:auto val="1"/>
        <c:lblAlgn val="ctr"/>
        <c:lblOffset val="100"/>
        <c:noMultiLvlLbl val="0"/>
      </c:catAx>
      <c:valAx>
        <c:axId val="545922144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937120"/>
        <c:crosses val="autoZero"/>
        <c:crossBetween val="between"/>
        <c:majorUnit val="1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873327362306823E-2"/>
          <c:y val="0.12341851780493375"/>
          <c:w val="0.90042392210124189"/>
          <c:h val="0.704803589307880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 oz/A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8CC5CFB-FB8C-4C38-929E-840D28E99933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61-460D-A3C7-159197561B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6CE764C-458C-4641-81BA-E11540F7A9B8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161-460D-A3C7-159197561B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B3895B2-DBBF-41AF-8622-00667A1A79A3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161-460D-A3C7-159197561B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60</c:v>
                </c:pt>
                <c:pt idx="2">
                  <c:v>90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3E-45E3-82AC-7F3B6E437C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 oz/A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52F440A-4F45-4189-AC24-1DC4147F9351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161-460D-A3C7-159197561B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FFE65F9-C59C-4711-AE59-F477E8C4CE70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161-460D-A3C7-159197561B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F83FF03-1F68-466B-B1E6-D05E463F9239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161-460D-A3C7-159197561B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60</c:v>
                </c:pt>
                <c:pt idx="2">
                  <c:v>90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8</c:v>
                </c:pt>
                <c:pt idx="1">
                  <c:v>24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3E-45E3-82AC-7F3B6E437C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8 oz/A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5BB9CB1-53CF-46DB-A297-F756C155176B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61-460D-A3C7-159197561B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30AFBCF-92C6-49AC-A82D-E462BE6EF5AA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161-460D-A3C7-159197561B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3B74C4D-01A9-47F9-8D7C-ABC2AF772AD8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161-460D-A3C7-159197561B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60</c:v>
                </c:pt>
                <c:pt idx="2">
                  <c:v>90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8</c:v>
                </c:pt>
                <c:pt idx="1">
                  <c:v>28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3E-45E3-82AC-7F3B6E437C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16 oz/A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6A35965-7EC0-4E93-8331-DF0701C769D5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161-460D-A3C7-159197561B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735AEC6-8A0A-47DE-AF0F-DA1DB11E45CA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161-460D-A3C7-159197561B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CEF6E1E-8A21-4C1B-ADB4-591A4858EB1D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161-460D-A3C7-159197561B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60</c:v>
                </c:pt>
                <c:pt idx="2">
                  <c:v>90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10</c:v>
                </c:pt>
                <c:pt idx="1">
                  <c:v>49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3E-45E3-82AC-7F3B6E437C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6949072"/>
        <c:axId val="987334224"/>
      </c:barChart>
      <c:catAx>
        <c:axId val="866949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Timing (DAP)</a:t>
                </a:r>
                <a:endParaRPr lang="en-US" sz="14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7375671515698042"/>
              <c:y val="0.917105433550110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87334224"/>
        <c:crosses val="autoZero"/>
        <c:auto val="1"/>
        <c:lblAlgn val="ctr"/>
        <c:lblOffset val="100"/>
        <c:noMultiLvlLbl val="0"/>
      </c:catAx>
      <c:valAx>
        <c:axId val="9873342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Yield loss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6949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lbs/A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7 DBP + 1 DAP</c:v>
                </c:pt>
                <c:pt idx="1">
                  <c:v>1 DAP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5653</c:v>
                </c:pt>
                <c:pt idx="1">
                  <c:v>5749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9-4ADD-84D0-0888196A4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96879"/>
        <c:axId val="285184815"/>
      </c:barChart>
      <c:catAx>
        <c:axId val="285196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184815"/>
        <c:crosses val="autoZero"/>
        <c:auto val="1"/>
        <c:lblAlgn val="ctr"/>
        <c:lblOffset val="100"/>
        <c:noMultiLvlLbl val="0"/>
      </c:catAx>
      <c:valAx>
        <c:axId val="285184815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196879"/>
        <c:crosses val="autoZero"/>
        <c:crossBetween val="between"/>
        <c:majorUnit val="1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lbs/A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32</c:v>
                </c:pt>
                <c:pt idx="2">
                  <c:v>64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5568</c:v>
                </c:pt>
                <c:pt idx="1">
                  <c:v>5721</c:v>
                </c:pt>
                <c:pt idx="2">
                  <c:v>5815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8-42E6-A744-D7D746444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811855"/>
        <c:axId val="438818927"/>
      </c:barChart>
      <c:catAx>
        <c:axId val="43881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818927"/>
        <c:crosses val="autoZero"/>
        <c:auto val="1"/>
        <c:lblAlgn val="ctr"/>
        <c:lblOffset val="100"/>
        <c:noMultiLvlLbl val="0"/>
      </c:catAx>
      <c:valAx>
        <c:axId val="438818927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811855"/>
        <c:crosses val="autoZero"/>
        <c:crossBetween val="between"/>
        <c:majorUnit val="1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3D28E-B27A-4C88-A12F-05152B2C9864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8413"/>
            <a:ext cx="3055938" cy="468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88413"/>
            <a:ext cx="3055937" cy="468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7B5D6-BA25-420A-960C-9DF97A0A8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7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79DC3090-C37E-47D3-BBDD-BB00D039D69E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0813" y="1169988"/>
            <a:ext cx="4211637" cy="3157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502924"/>
            <a:ext cx="5642610" cy="3684210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8441E429-C3FE-4C98-801D-1203C951F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7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C210E-E557-4145-9E73-54ADDB841E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90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1E429-C3FE-4C98-801D-1203C951F1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3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1E429-C3FE-4C98-801D-1203C951F1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1E429-C3FE-4C98-801D-1203C951F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27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0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2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40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40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1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27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0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00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98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14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42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9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63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3756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4059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5402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2088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4289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3386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4252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581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0182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681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85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2437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4488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7702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5117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570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8785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9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93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69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0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80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2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17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4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75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30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948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67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60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7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50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15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52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23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5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58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C7C554E-2713-40F5-B3DB-78D8687F3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0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4A7CE5E-3883-4E6D-9ED9-D776EBE7D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09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A06799E-4C69-46AC-8A65-586813B44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63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2EC4347-29EB-4956-A357-7CC7FABC2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84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56559AE-EC42-41E5-9593-7D9138A27F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5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034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F579AA4-D7CC-4376-887E-D450E78C6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15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47BC5E3-53DC-485A-8206-C40F8C473C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54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58B0DE-E882-4DC4-81EA-81289D867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82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7FD9AE-745B-4A1B-8B96-ECE5B1166C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14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179B53E-4BFC-49EB-AE0A-6D67D5935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57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4E17F8A-BF57-4439-B920-F195A10DB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53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C4F98ED-5AE1-41DA-A53C-454BF6A12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74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FCEA3F7-D792-41A0-A168-D33645DD5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223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05EE9D0-FB22-4BC1-BCA5-70B808F70C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98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8AA56D7-0820-4FBC-BA65-C7E19649E9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2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357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B455537-C733-44BC-9E13-7B395B698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816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77E6D9EC-C3C1-4C1C-BDDE-24E6AA1ED9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97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596F719-12CE-4693-A2CE-FB8777BE7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28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1FDB55F-E7CC-4962-858E-777E6D7FD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15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55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9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96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2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35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1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557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735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24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983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851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7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3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05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5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0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9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0B761-684C-44A9-888C-2055216C34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0F3B5-D1E0-4665-87C6-20B92BC810D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60169-2AAD-43FB-B0AC-929D2FB7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5000" y="30607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4000" dirty="0" smtClean="0"/>
              <a:t>Peanut Weed </a:t>
            </a:r>
            <a:br>
              <a:rPr lang="en-US" altLang="en-US" sz="4000" dirty="0" smtClean="0"/>
            </a:br>
            <a:r>
              <a:rPr lang="en-US" altLang="en-US" sz="4000" dirty="0" smtClean="0"/>
              <a:t>Control Update - 2021  </a:t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868737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Professor/Extension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3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WSSA Group 15’s in Peanut</a:t>
            </a:r>
            <a:br>
              <a:rPr lang="en-US" dirty="0" smtClean="0"/>
            </a:br>
            <a:r>
              <a:rPr lang="en-US" sz="3200" i="1" dirty="0" smtClean="0"/>
              <a:t>How much?</a:t>
            </a:r>
            <a:endParaRPr lang="en-US" sz="3200" i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362394"/>
              </p:ext>
            </p:extLst>
          </p:nvPr>
        </p:nvGraphicFramePr>
        <p:xfrm>
          <a:off x="0" y="1346201"/>
          <a:ext cx="9144000" cy="528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186177749"/>
                    </a:ext>
                  </a:extLst>
                </a:gridCol>
                <a:gridCol w="1632593">
                  <a:extLst>
                    <a:ext uri="{9D8B030D-6E8A-4147-A177-3AD203B41FA5}">
                      <a16:colId xmlns:a16="http://schemas.microsoft.com/office/drawing/2014/main" val="4263662834"/>
                    </a:ext>
                  </a:extLst>
                </a:gridCol>
                <a:gridCol w="1415407">
                  <a:extLst>
                    <a:ext uri="{9D8B030D-6E8A-4147-A177-3AD203B41FA5}">
                      <a16:colId xmlns:a16="http://schemas.microsoft.com/office/drawing/2014/main" val="355174258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61663260"/>
                    </a:ext>
                  </a:extLst>
                </a:gridCol>
                <a:gridCol w="1688759">
                  <a:extLst>
                    <a:ext uri="{9D8B030D-6E8A-4147-A177-3AD203B41FA5}">
                      <a16:colId xmlns:a16="http://schemas.microsoft.com/office/drawing/2014/main" val="29480677"/>
                    </a:ext>
                  </a:extLst>
                </a:gridCol>
                <a:gridCol w="1359241">
                  <a:extLst>
                    <a:ext uri="{9D8B030D-6E8A-4147-A177-3AD203B41FA5}">
                      <a16:colId xmlns:a16="http://schemas.microsoft.com/office/drawing/2014/main" val="3179596341"/>
                    </a:ext>
                  </a:extLst>
                </a:gridCol>
              </a:tblGrid>
              <a:tr h="1204306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Herbicide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Peanut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Registration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Normal Use Rate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(oz/A)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Total Amount Season (oz/A)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Latest Application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PHI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(days)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674975"/>
                  </a:ext>
                </a:extLst>
              </a:tr>
              <a:tr h="926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Anthem Flex 4SE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R3</a:t>
                      </a:r>
                    </a:p>
                    <a:p>
                      <a:pPr algn="ctr"/>
                      <a:r>
                        <a:rPr lang="en-US" dirty="0" smtClean="0"/>
                        <a:t>(beginning pod)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043"/>
                  </a:ext>
                </a:extLst>
              </a:tr>
              <a:tr h="926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Dual Magnum</a:t>
                      </a:r>
                      <a:r>
                        <a:rPr lang="en-US" baseline="0" dirty="0" smtClean="0"/>
                        <a:t> 7.62EC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882818"/>
                  </a:ext>
                </a:extLst>
              </a:tr>
              <a:tr h="6484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Outlook 6EC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088491"/>
                  </a:ext>
                </a:extLst>
              </a:tr>
              <a:tr h="926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Warrant 3ME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R1</a:t>
                      </a:r>
                    </a:p>
                    <a:p>
                      <a:pPr algn="ctr"/>
                      <a:r>
                        <a:rPr lang="en-US" dirty="0" smtClean="0"/>
                        <a:t>(Beginning bloom)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007835"/>
                  </a:ext>
                </a:extLst>
              </a:tr>
              <a:tr h="6484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Zidua</a:t>
                      </a:r>
                    </a:p>
                    <a:p>
                      <a:pPr algn="ctr"/>
                      <a:r>
                        <a:rPr lang="en-US" dirty="0" smtClean="0"/>
                        <a:t>4.17SC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26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2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1852613" y="96838"/>
            <a:ext cx="7291387" cy="1143000"/>
          </a:xfrm>
        </p:spPr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sz="3200" i="1" dirty="0" smtClean="0"/>
              <a:t>Dual Magnum/Cadre Programs</a:t>
            </a:r>
            <a:endParaRPr lang="en-US" sz="3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94231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0677" y="494891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8459" y="4963050"/>
            <a:ext cx="25678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@ 16 oz/A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 (29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8323" y="4967571"/>
            <a:ext cx="23769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 + Strongarm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0.225 oz/A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Magnum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DAP)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44465" y="2133402"/>
            <a:ext cx="3304095" cy="2478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25624" y="2133401"/>
            <a:ext cx="3304096" cy="247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5987" y="2133400"/>
            <a:ext cx="3304097" cy="24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1852613" y="96838"/>
            <a:ext cx="7291387" cy="1143000"/>
          </a:xfrm>
        </p:spPr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sz="3200" i="1" dirty="0" smtClean="0"/>
              <a:t>Outlook/Cadre Programs</a:t>
            </a:r>
            <a:endParaRPr lang="en-US" sz="3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94231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0677" y="494891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9976" y="4972476"/>
            <a:ext cx="23178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Outlook @ 10.5 oz/A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Outlook @ 10.5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 (29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470" y="4944006"/>
            <a:ext cx="23306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Outlook @ 12.8 oz/A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2160" y="2175062"/>
            <a:ext cx="3261869" cy="2446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46647" y="2208054"/>
            <a:ext cx="3224164" cy="2418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90523" y="2205672"/>
            <a:ext cx="3205113" cy="24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1852613" y="96838"/>
            <a:ext cx="7291387" cy="1143000"/>
          </a:xfrm>
        </p:spPr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sz="3200" i="1" dirty="0" smtClean="0"/>
              <a:t>Warrant/Cadre Programs</a:t>
            </a:r>
            <a:endParaRPr lang="en-US" sz="3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94231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0677" y="494891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0709" y="4948911"/>
            <a:ext cx="206338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Warrant @ 48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Warrant @ 48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(29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9832" y="4944006"/>
            <a:ext cx="2373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Warrant @ 48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1709" y="2182249"/>
            <a:ext cx="3217092" cy="2412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22558" y="2182249"/>
            <a:ext cx="3217092" cy="2412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97972" y="2182248"/>
            <a:ext cx="3217093" cy="24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1852613" y="96838"/>
            <a:ext cx="7291387" cy="1143000"/>
          </a:xfrm>
        </p:spPr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sz="3200" i="1" dirty="0" smtClean="0"/>
              <a:t>Zidua/Cadre Programs</a:t>
            </a:r>
            <a:endParaRPr lang="en-US" sz="3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94231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0677" y="494891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7047" y="4958337"/>
            <a:ext cx="213071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Zidua SC @ 2.5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Zidua SC @ 2.5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(29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473" y="4953432"/>
            <a:ext cx="2330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Zidua SC @ 2.5 oz/A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DAP)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9877" y="2125743"/>
            <a:ext cx="3318234" cy="2488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49697" y="2128705"/>
            <a:ext cx="3325622" cy="249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76905" y="2125741"/>
            <a:ext cx="3318236" cy="24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1852613" y="96838"/>
            <a:ext cx="7291387" cy="1143000"/>
          </a:xfrm>
        </p:spPr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sz="3200" i="1" dirty="0" smtClean="0"/>
              <a:t>Anthem Flex/Cadre Programs</a:t>
            </a:r>
            <a:endParaRPr lang="en-US" sz="3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94231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0677" y="494891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8307" y="4948911"/>
            <a:ext cx="206819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Anthem Flex @ 3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Anthem Flex @ 3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(29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474" y="4944006"/>
            <a:ext cx="2330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Anthem Flex @ 3 oz/A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 (29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3426" y="2185152"/>
            <a:ext cx="3234180" cy="2425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14079" y="2185151"/>
            <a:ext cx="3234181" cy="2425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71122" y="2164068"/>
            <a:ext cx="3258276" cy="24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Yield (lbs/A) Response to WSSA Group 15’s - 2020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390817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842337"/>
            <a:ext cx="925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PE-18-20</a:t>
            </a:r>
          </a:p>
          <a:p>
            <a:r>
              <a:rPr lang="en-US" sz="1200" dirty="0" smtClean="0"/>
              <a:t>GA-06G</a:t>
            </a:r>
          </a:p>
          <a:p>
            <a:r>
              <a:rPr lang="en-US" sz="1200" dirty="0" smtClean="0"/>
              <a:t>Weed-free</a:t>
            </a:r>
          </a:p>
          <a:p>
            <a:r>
              <a:rPr lang="en-US" sz="1200" b="1" i="1" u="sng" dirty="0" smtClean="0"/>
              <a:t>P = 0.6901</a:t>
            </a:r>
          </a:p>
          <a:p>
            <a:r>
              <a:rPr lang="en-US" sz="1200" b="1" i="1" u="sng" dirty="0" smtClean="0"/>
              <a:t>CV = 7.26</a:t>
            </a:r>
            <a:endParaRPr lang="en-US" sz="1200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157330" y="6126976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DM @ 15 oz/A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25622" y="6131718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W @ 43 oz/A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30975" y="6265475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DM (PRE + 15 + 29 DAP)</a:t>
            </a:r>
          </a:p>
          <a:p>
            <a:pPr algn="ctr"/>
            <a:r>
              <a:rPr lang="en-US" sz="1200" b="1" dirty="0" smtClean="0"/>
              <a:t>W (42 + 56 DAP)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5941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Cobra vs. Blazer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419812"/>
            <a:ext cx="3527425" cy="4576118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575" y="1419812"/>
            <a:ext cx="3744754" cy="460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Ultra Blazer or Cobra – 2020</a:t>
            </a:r>
            <a:br>
              <a:rPr lang="en-US" sz="2800" dirty="0"/>
            </a:br>
            <a:r>
              <a:rPr lang="en-US" sz="2800" dirty="0"/>
              <a:t>15 GPA, </a:t>
            </a:r>
            <a:r>
              <a:rPr lang="en-US" sz="2800" dirty="0" smtClean="0"/>
              <a:t>AIXR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-15182" y="6077693"/>
            <a:ext cx="1799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2”-10” tall AMAPA</a:t>
            </a:r>
          </a:p>
          <a:p>
            <a:r>
              <a:rPr lang="en-US" sz="1600" dirty="0" smtClean="0"/>
              <a:t>13 DAT</a:t>
            </a:r>
          </a:p>
          <a:p>
            <a:r>
              <a:rPr lang="en-US" sz="1600" dirty="0" smtClean="0"/>
              <a:t>June 17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19" y="5388785"/>
            <a:ext cx="1902117" cy="68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902" y="5388785"/>
            <a:ext cx="190211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Ultra Blazer or Cobra – 2020</a:t>
            </a:r>
            <a:br>
              <a:rPr lang="en-US" sz="2800" dirty="0" smtClean="0"/>
            </a:br>
            <a:r>
              <a:rPr lang="en-US" sz="2800" dirty="0" smtClean="0"/>
              <a:t>15 GPA, AIXR Tips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-15182" y="6077693"/>
            <a:ext cx="1799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2”-10” tall AMAPA</a:t>
            </a:r>
          </a:p>
          <a:p>
            <a:r>
              <a:rPr lang="en-US" sz="1600" dirty="0" smtClean="0"/>
              <a:t>25 DAT</a:t>
            </a:r>
          </a:p>
          <a:p>
            <a:r>
              <a:rPr lang="en-US" sz="1600" dirty="0" smtClean="0"/>
              <a:t>June 29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25942"/>
            <a:ext cx="6794500" cy="5095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133" y="5413663"/>
            <a:ext cx="1902117" cy="68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902" y="5388785"/>
            <a:ext cx="1902117" cy="6889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77905" y="53887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0070C0"/>
                </a:solidFill>
              </a:rPr>
              <a:t>Integrated Program Approach</a:t>
            </a:r>
          </a:p>
        </p:txBody>
      </p:sp>
      <p:pic>
        <p:nvPicPr>
          <p:cNvPr id="97283" name="Picture 4" descr="Picture 0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"/>
          <a:stretch>
            <a:fillRect/>
          </a:stretch>
        </p:blipFill>
        <p:spPr bwMode="auto">
          <a:xfrm>
            <a:off x="2895600" y="1676400"/>
            <a:ext cx="3074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nov2 0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5"/>
          <a:stretch>
            <a:fillRect/>
          </a:stretch>
        </p:blipFill>
        <p:spPr bwMode="auto">
          <a:xfrm>
            <a:off x="228600" y="1524000"/>
            <a:ext cx="2549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2" descr="Gavin Spraying Soybea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938" y="4770437"/>
            <a:ext cx="3276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00" y="41148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4" name="Picture 2" descr="I:\field pictures\2012 field shots\pe-16-12\may 18\Picture 06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99" y="4191000"/>
            <a:ext cx="1895475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43050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Tillage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3048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Rye Cover Crop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433" y="4585771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Rows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4938" y="477043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Herbicides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2457" y="4200525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Hand-Weeding</a:t>
            </a:r>
          </a:p>
        </p:txBody>
      </p:sp>
      <p:pic>
        <p:nvPicPr>
          <p:cNvPr id="325635" name="Picture 3" descr="C:\prostkoeric C drive\equipment pictures\irrigation\Picture 00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646" y="1676400"/>
            <a:ext cx="2892954" cy="21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4900" y="172771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Irrigation</a:t>
            </a:r>
          </a:p>
        </p:txBody>
      </p:sp>
    </p:spTree>
    <p:extLst>
      <p:ext uri="{BB962C8B-B14F-4D97-AF65-F5344CB8AC3E}">
        <p14:creationId xmlns:p14="http://schemas.microsoft.com/office/powerpoint/2010/main" val="1792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Strip-Tillage Peanut Weed Control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4" name="TextBox 3"/>
          <p:cNvSpPr txBox="1"/>
          <p:nvPr/>
        </p:nvSpPr>
        <p:spPr>
          <a:xfrm>
            <a:off x="-14043" y="5903893"/>
            <a:ext cx="1577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Commercial 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Tift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19,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56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9794" y="1308100"/>
            <a:ext cx="6214731" cy="424731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cereal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planted Dec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18, 2019 (70 lbs/A)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broadcast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45 lbs/A N on Jan 22, 2020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Burndown on March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30 - Roundup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Valor (2 oz/A)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strip-till rig on April 29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Planted May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25 -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Twin row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 Gramoxone + Prowl +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Strongarm at planting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 Cadre + Dual Magnum +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2,4-DB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(~40 DAP) 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8) hard-hose irrigation</a:t>
            </a:r>
          </a:p>
        </p:txBody>
      </p:sp>
    </p:spTree>
    <p:extLst>
      <p:ext uri="{BB962C8B-B14F-4D97-AF65-F5344CB8AC3E}">
        <p14:creationId xmlns:p14="http://schemas.microsoft.com/office/powerpoint/2010/main" val="11829081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Other Research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23836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 Radish Seedlings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84350" y="2533253"/>
            <a:ext cx="3527425" cy="264556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4175" y="2532658"/>
            <a:ext cx="3529013" cy="2646759"/>
          </a:xfrm>
        </p:spPr>
      </p:pic>
      <p:sp>
        <p:nvSpPr>
          <p:cNvPr id="10" name="TextBox 9"/>
          <p:cNvSpPr txBox="1"/>
          <p:nvPr/>
        </p:nvSpPr>
        <p:spPr>
          <a:xfrm>
            <a:off x="0" y="6211669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7,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Ponder Farm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699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Strongarm 84WG @ 0.3 oz/A + Induce @ 0.25% v/v on Large Wild Radish (20” flowering/pods) – 6 DAT (June 8 )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-5294" y="6394990"/>
            <a:ext cx="1282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11002AIXR Tips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GPA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2060745" y="2957303"/>
            <a:ext cx="1284621" cy="32503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611104" y="2957303"/>
            <a:ext cx="1700671" cy="27387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cxnSp>
        <p:nvCxnSpPr>
          <p:cNvPr id="12" name="Straight Connector 11"/>
          <p:cNvCxnSpPr/>
          <p:nvPr/>
        </p:nvCxnSpPr>
        <p:spPr bwMode="auto">
          <a:xfrm flipH="1" flipV="1">
            <a:off x="5358809" y="2445488"/>
            <a:ext cx="313858" cy="36505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82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Strongarm 84WG @ 0.3 oz/A + Induce @ 0.25% v/v on Large Wild Radish (20” flowering/pods) – 20 DAT (June 22 )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-5294" y="6394990"/>
            <a:ext cx="1282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11002AIXR Tips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GPA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40" y="612471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untreated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6626" y="613682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769" y="1085076"/>
            <a:ext cx="6794500" cy="5095875"/>
          </a:xfr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5061098" y="2387009"/>
            <a:ext cx="164804" cy="37939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56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Type and Off-Target Movement</a:t>
            </a:r>
            <a:br>
              <a:rPr lang="en-US" dirty="0" smtClean="0"/>
            </a:br>
            <a:r>
              <a:rPr lang="en-US" sz="1800" i="1" dirty="0" smtClean="0"/>
              <a:t>(JD4630, 90’ boom, 15” nozzle spacing, 13 GPA, 13.6 MPH, 41 PSI)</a:t>
            </a:r>
            <a:endParaRPr lang="en-US" sz="1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426" y="6027003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NZ-01-20</a:t>
            </a:r>
          </a:p>
          <a:p>
            <a:r>
              <a:rPr lang="en-US" sz="1200" dirty="0" smtClean="0"/>
              <a:t>August 25</a:t>
            </a:r>
          </a:p>
          <a:p>
            <a:r>
              <a:rPr lang="en-US" sz="1200" dirty="0" smtClean="0"/>
              <a:t>116 DAP</a:t>
            </a:r>
          </a:p>
          <a:p>
            <a:r>
              <a:rPr lang="en-US" sz="1200" dirty="0" smtClean="0"/>
              <a:t>Bulloch Co.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1" y="1374352"/>
            <a:ext cx="4105396" cy="2360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099" y="1374352"/>
            <a:ext cx="4195746" cy="2360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812" y="3868973"/>
            <a:ext cx="5004186" cy="2814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991" y="1374352"/>
            <a:ext cx="12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TTI-11004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9099" y="1374352"/>
            <a:ext cx="148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TTI60-11004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3829" y="3868973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XRC-11004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4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Type Effects on Insect, Disease, and Yield of Peanut with a Commercial Sprayer – 2020*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445633"/>
              </p:ext>
            </p:extLst>
          </p:nvPr>
        </p:nvGraphicFramePr>
        <p:xfrm>
          <a:off x="1784350" y="1308100"/>
          <a:ext cx="7208838" cy="3147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473">
                  <a:extLst>
                    <a:ext uri="{9D8B030D-6E8A-4147-A177-3AD203B41FA5}">
                      <a16:colId xmlns:a16="http://schemas.microsoft.com/office/drawing/2014/main" val="2892480127"/>
                    </a:ext>
                  </a:extLst>
                </a:gridCol>
                <a:gridCol w="1201473">
                  <a:extLst>
                    <a:ext uri="{9D8B030D-6E8A-4147-A177-3AD203B41FA5}">
                      <a16:colId xmlns:a16="http://schemas.microsoft.com/office/drawing/2014/main" val="2810280080"/>
                    </a:ext>
                  </a:extLst>
                </a:gridCol>
                <a:gridCol w="1201473">
                  <a:extLst>
                    <a:ext uri="{9D8B030D-6E8A-4147-A177-3AD203B41FA5}">
                      <a16:colId xmlns:a16="http://schemas.microsoft.com/office/drawing/2014/main" val="2582760931"/>
                    </a:ext>
                  </a:extLst>
                </a:gridCol>
                <a:gridCol w="1201473">
                  <a:extLst>
                    <a:ext uri="{9D8B030D-6E8A-4147-A177-3AD203B41FA5}">
                      <a16:colId xmlns:a16="http://schemas.microsoft.com/office/drawing/2014/main" val="2106664165"/>
                    </a:ext>
                  </a:extLst>
                </a:gridCol>
                <a:gridCol w="1201473">
                  <a:extLst>
                    <a:ext uri="{9D8B030D-6E8A-4147-A177-3AD203B41FA5}">
                      <a16:colId xmlns:a16="http://schemas.microsoft.com/office/drawing/2014/main" val="2316385927"/>
                    </a:ext>
                  </a:extLst>
                </a:gridCol>
                <a:gridCol w="1201473">
                  <a:extLst>
                    <a:ext uri="{9D8B030D-6E8A-4147-A177-3AD203B41FA5}">
                      <a16:colId xmlns:a16="http://schemas.microsoft.com/office/drawing/2014/main" val="3794609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Nozzle Type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3-CAH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(#/10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swps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08-05-20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Leaf Spot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(1-10)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08-27-20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Above-Ground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White Mold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08-27-20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Under-Ground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White Mold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09-17-20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Peanut Yield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(lbs/A)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157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XRC-11004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4665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44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TTI60-11004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4776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09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TTI-11004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4526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11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LSD (0.10)</a:t>
                      </a:r>
                    </a:p>
                    <a:p>
                      <a:pPr algn="ctr"/>
                      <a:r>
                        <a:rPr lang="en-US" b="1" dirty="0" smtClean="0"/>
                        <a:t>P-Value</a:t>
                      </a:r>
                    </a:p>
                    <a:p>
                      <a:pPr algn="ctr"/>
                      <a:r>
                        <a:rPr lang="en-US" b="1" dirty="0" smtClean="0"/>
                        <a:t>CV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NS</a:t>
                      </a:r>
                    </a:p>
                    <a:p>
                      <a:pPr algn="ctr"/>
                      <a:r>
                        <a:rPr lang="en-US" b="1" dirty="0" smtClean="0"/>
                        <a:t>0.7176</a:t>
                      </a:r>
                    </a:p>
                    <a:p>
                      <a:pPr algn="ctr"/>
                      <a:r>
                        <a:rPr lang="en-US" b="1" dirty="0" smtClean="0"/>
                        <a:t>52.51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NS</a:t>
                      </a:r>
                    </a:p>
                    <a:p>
                      <a:pPr algn="ctr"/>
                      <a:r>
                        <a:rPr lang="en-US" b="1" dirty="0" smtClean="0"/>
                        <a:t>1.0</a:t>
                      </a:r>
                    </a:p>
                    <a:p>
                      <a:pPr algn="ctr"/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NS</a:t>
                      </a:r>
                    </a:p>
                    <a:p>
                      <a:pPr algn="ctr"/>
                      <a:r>
                        <a:rPr lang="en-US" b="1" dirty="0" smtClean="0"/>
                        <a:t>0.7389</a:t>
                      </a:r>
                    </a:p>
                    <a:p>
                      <a:pPr algn="ctr"/>
                      <a:r>
                        <a:rPr lang="en-US" b="1" dirty="0" smtClean="0"/>
                        <a:t>97.3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NS</a:t>
                      </a:r>
                    </a:p>
                    <a:p>
                      <a:pPr algn="ctr"/>
                      <a:r>
                        <a:rPr lang="en-US" b="1" dirty="0" smtClean="0"/>
                        <a:t>0.2610</a:t>
                      </a:r>
                    </a:p>
                    <a:p>
                      <a:pPr algn="ctr"/>
                      <a:r>
                        <a:rPr lang="en-US" b="1" dirty="0" smtClean="0"/>
                        <a:t>46.4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NS</a:t>
                      </a:r>
                    </a:p>
                    <a:p>
                      <a:pPr algn="ctr"/>
                      <a:r>
                        <a:rPr lang="en-US" b="1" dirty="0" smtClean="0"/>
                        <a:t>0.3234</a:t>
                      </a:r>
                    </a:p>
                    <a:p>
                      <a:pPr algn="ctr"/>
                      <a:r>
                        <a:rPr lang="en-US" b="1" dirty="0" smtClean="0"/>
                        <a:t>4.59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78351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32900" y="4455160"/>
            <a:ext cx="7260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*JD4630</a:t>
            </a:r>
            <a:r>
              <a:rPr lang="en-US" sz="1200" i="1" dirty="0"/>
              <a:t>, 90’ boom, 15” nozzle spacing, 13.6 MPH, 13 GPA, 41 </a:t>
            </a:r>
            <a:r>
              <a:rPr lang="en-US" sz="1200" i="1" dirty="0" smtClean="0"/>
              <a:t>PSI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629" y="4816353"/>
            <a:ext cx="2571364" cy="1928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260068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NZ-01-20</a:t>
            </a:r>
          </a:p>
          <a:p>
            <a:r>
              <a:rPr lang="en-US" dirty="0" smtClean="0"/>
              <a:t>Bulloch 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Influence of Boom Height on Spray Coverage - 2020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2179" y="1680247"/>
            <a:ext cx="3527425" cy="2646607"/>
          </a:xfrm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3746583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5842337"/>
            <a:ext cx="13276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RoGator</a:t>
            </a:r>
            <a:r>
              <a:rPr lang="en-US" sz="1200" i="1" dirty="0" smtClean="0"/>
              <a:t> 700B</a:t>
            </a:r>
          </a:p>
          <a:p>
            <a:r>
              <a:rPr lang="en-US" sz="1200" i="1" dirty="0" smtClean="0"/>
              <a:t>TTJ60-03 nozzle</a:t>
            </a:r>
          </a:p>
          <a:p>
            <a:r>
              <a:rPr lang="en-US" sz="1200" i="1" dirty="0" smtClean="0"/>
              <a:t>15 GPA</a:t>
            </a:r>
          </a:p>
          <a:p>
            <a:r>
              <a:rPr lang="en-US" sz="1200" i="1" dirty="0" smtClean="0"/>
              <a:t>5 MPH</a:t>
            </a:r>
          </a:p>
          <a:p>
            <a:r>
              <a:rPr lang="en-US" sz="1200" i="1" dirty="0" smtClean="0"/>
              <a:t>June 29</a:t>
            </a:r>
            <a:endParaRPr lang="en-US" sz="12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26513" y="4710496"/>
            <a:ext cx="1538755" cy="20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Glyphosate in Soils*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39054" y="1172307"/>
            <a:ext cx="7208838" cy="5095875"/>
          </a:xfrm>
        </p:spPr>
        <p:txBody>
          <a:bodyPr/>
          <a:lstStyle/>
          <a:p>
            <a:r>
              <a:rPr lang="en-US" sz="1800" dirty="0" smtClean="0"/>
              <a:t>Average ½ life in soils is about 30 days with range of 5.7 to 40.9 days.</a:t>
            </a:r>
          </a:p>
          <a:p>
            <a:endParaRPr lang="en-US" sz="1800" dirty="0" smtClean="0"/>
          </a:p>
          <a:p>
            <a:r>
              <a:rPr lang="en-US" sz="1800" dirty="0" smtClean="0"/>
              <a:t>Once </a:t>
            </a:r>
            <a:r>
              <a:rPr lang="en-US" sz="1800" dirty="0"/>
              <a:t>in the soil, glyphosate is bound tightly by mostly </a:t>
            </a:r>
            <a:r>
              <a:rPr lang="en-US" sz="1800" dirty="0" smtClean="0"/>
              <a:t>non-organic </a:t>
            </a:r>
            <a:r>
              <a:rPr lang="en-US" sz="1800" dirty="0"/>
              <a:t>soil components, particularly charged minerals such as aluminum and iron oxides (</a:t>
            </a:r>
            <a:r>
              <a:rPr lang="en-US" sz="1800" dirty="0" err="1"/>
              <a:t>Borggaard</a:t>
            </a:r>
            <a:r>
              <a:rPr lang="en-US" sz="1800" dirty="0"/>
              <a:t> and Gimsing 2008).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Glyphosate is </a:t>
            </a:r>
            <a:r>
              <a:rPr lang="en-US" sz="1800" dirty="0"/>
              <a:t>more tightly bound to soils than most other herbicides and competes for adsorption sites in soil with phosphate, so phosphate fertilizers can cause remobilization of glyphosate (</a:t>
            </a:r>
            <a:r>
              <a:rPr lang="en-US" sz="1800" dirty="0" err="1"/>
              <a:t>Bott</a:t>
            </a:r>
            <a:r>
              <a:rPr lang="en-US" sz="1800" dirty="0"/>
              <a:t> et al. 2011). In </a:t>
            </a:r>
            <a:r>
              <a:rPr lang="en-US" sz="1800" b="1" i="1" u="sng" dirty="0"/>
              <a:t>extreme</a:t>
            </a:r>
            <a:r>
              <a:rPr lang="en-US" sz="1800" dirty="0"/>
              <a:t> cases, this phenomenon can result in </a:t>
            </a:r>
            <a:r>
              <a:rPr lang="en-US" sz="1800" dirty="0" err="1"/>
              <a:t>phytotoxicity</a:t>
            </a:r>
            <a:r>
              <a:rPr lang="en-US" sz="1800" dirty="0"/>
              <a:t> to plants from unbound </a:t>
            </a:r>
            <a:r>
              <a:rPr lang="en-US" sz="1800" dirty="0" smtClean="0"/>
              <a:t>glyphosate (</a:t>
            </a:r>
            <a:r>
              <a:rPr lang="en-US" sz="1800" i="1" dirty="0" smtClean="0"/>
              <a:t>greenhouse-soybean</a:t>
            </a:r>
            <a:r>
              <a:rPr lang="en-US" sz="1800" dirty="0" smtClean="0"/>
              <a:t>). </a:t>
            </a:r>
          </a:p>
          <a:p>
            <a:endParaRPr lang="en-US" sz="1800" dirty="0" smtClean="0"/>
          </a:p>
          <a:p>
            <a:r>
              <a:rPr lang="en-US" sz="1800" dirty="0" smtClean="0"/>
              <a:t>Also</a:t>
            </a:r>
            <a:r>
              <a:rPr lang="en-US" sz="1800" dirty="0"/>
              <a:t>, in very sandy soils without enough binding sites, glyphosate residues can cause </a:t>
            </a:r>
            <a:r>
              <a:rPr lang="en-US" sz="1800" dirty="0" err="1"/>
              <a:t>phytotoxicity</a:t>
            </a:r>
            <a:r>
              <a:rPr lang="en-US" sz="1800" dirty="0"/>
              <a:t> </a:t>
            </a:r>
            <a:r>
              <a:rPr lang="en-US" sz="1800" dirty="0" smtClean="0"/>
              <a:t>(Cornish </a:t>
            </a:r>
            <a:r>
              <a:rPr lang="en-US" sz="1800" dirty="0"/>
              <a:t>1992</a:t>
            </a:r>
            <a:r>
              <a:rPr lang="en-US" sz="1800" dirty="0" smtClean="0"/>
              <a:t>). (</a:t>
            </a:r>
            <a:r>
              <a:rPr lang="en-US" sz="1800" i="1" dirty="0" smtClean="0"/>
              <a:t>tomato transplants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784350" y="6527419"/>
            <a:ext cx="6396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*Source: Duke, S.O. 2020.  Glyphosate: environmental fate and impact.  Weed Science 68:201-207 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0360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Glyphosate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sp>
        <p:nvSpPr>
          <p:cNvPr id="7" name="TextBox 6"/>
          <p:cNvSpPr txBox="1"/>
          <p:nvPr/>
        </p:nvSpPr>
        <p:spPr>
          <a:xfrm>
            <a:off x="186070" y="6453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14" y="5934670"/>
            <a:ext cx="1197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PE-16-20</a:t>
            </a:r>
          </a:p>
          <a:p>
            <a:r>
              <a:rPr lang="en-US" dirty="0" smtClean="0"/>
              <a:t>June 17</a:t>
            </a:r>
          </a:p>
          <a:p>
            <a:r>
              <a:rPr lang="en-US" dirty="0" smtClean="0"/>
              <a:t>44 DAP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5339" y="614647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7579" y="6176964"/>
            <a:ext cx="1903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Roundup P-Max II 5.5SL </a:t>
            </a:r>
          </a:p>
          <a:p>
            <a:pPr algn="ctr"/>
            <a:r>
              <a:rPr lang="en-US" sz="1200" dirty="0" smtClean="0"/>
              <a:t>160 oz/A</a:t>
            </a:r>
          </a:p>
          <a:p>
            <a:pPr algn="ctr"/>
            <a:r>
              <a:rPr lang="en-US" sz="1200" dirty="0" smtClean="0"/>
              <a:t>Applied 1 DAP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93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dirty="0" smtClean="0"/>
              <a:t>Program Approach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5" name="TextBox 4"/>
          <p:cNvSpPr txBox="1"/>
          <p:nvPr/>
        </p:nvSpPr>
        <p:spPr>
          <a:xfrm>
            <a:off x="66908" y="594231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PE-05-20</a:t>
            </a:r>
          </a:p>
          <a:p>
            <a:r>
              <a:rPr lang="en-US" dirty="0" smtClean="0"/>
              <a:t>July 21</a:t>
            </a:r>
          </a:p>
          <a:p>
            <a:r>
              <a:rPr lang="en-US" dirty="0" smtClean="0"/>
              <a:t>71 DAP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5783" y="5883383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6864" y="5883383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4725" y="1445197"/>
            <a:ext cx="2330638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Prowl H</a:t>
            </a:r>
            <a:r>
              <a:rPr lang="en-US" sz="12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@ 32 oz/A (PRE)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EZ @ 3 oz/A (PRE)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Strongarm @ 0.225 oz/A (PRE)</a:t>
            </a:r>
          </a:p>
          <a:p>
            <a:pPr algn="ctr"/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Cadre @ 4 oz/A (</a:t>
            </a:r>
            <a:r>
              <a:rPr lang="en-US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DAP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Warrant @ 48 oz/A (</a:t>
            </a:r>
            <a:r>
              <a:rPr lang="en-US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DAP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2,4-DB @ 16 oz/A (</a:t>
            </a:r>
            <a:r>
              <a:rPr lang="en-US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DAP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Induce @ 0.25% v/v (</a:t>
            </a:r>
            <a:r>
              <a:rPr lang="en-US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DAP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-41791" y="1803400"/>
            <a:ext cx="1826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Started CLEAN!</a:t>
            </a:r>
          </a:p>
          <a:p>
            <a:r>
              <a:rPr lang="en-US" dirty="0" smtClean="0"/>
              <a:t>Twin Rows</a:t>
            </a:r>
          </a:p>
          <a:p>
            <a:r>
              <a:rPr lang="en-US" dirty="0" smtClean="0"/>
              <a:t>4 residuals</a:t>
            </a:r>
          </a:p>
          <a:p>
            <a:r>
              <a:rPr lang="en-US" dirty="0" smtClean="0"/>
              <a:t>Timely 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Glyphosate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6070" y="6453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14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PE-16-20</a:t>
            </a:r>
          </a:p>
          <a:p>
            <a:r>
              <a:rPr lang="en-US" dirty="0" smtClean="0"/>
              <a:t>July 7</a:t>
            </a:r>
          </a:p>
          <a:p>
            <a:r>
              <a:rPr lang="en-US" dirty="0" smtClean="0"/>
              <a:t>64 DAP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5339" y="614647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7579" y="6176964"/>
            <a:ext cx="1903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Roundup P-Max II 5.5SL </a:t>
            </a:r>
          </a:p>
          <a:p>
            <a:pPr algn="ctr"/>
            <a:r>
              <a:rPr lang="en-US" sz="1200" dirty="0" smtClean="0"/>
              <a:t>160 oz/A</a:t>
            </a:r>
          </a:p>
          <a:p>
            <a:pPr algn="ctr"/>
            <a:r>
              <a:rPr lang="en-US" sz="1200" dirty="0" smtClean="0"/>
              <a:t>Applied 1 DAP</a:t>
            </a:r>
            <a:endParaRPr lang="en-US" sz="1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13196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Glyphosate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6070" y="6453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14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PE-16-20</a:t>
            </a:r>
          </a:p>
          <a:p>
            <a:r>
              <a:rPr lang="en-US" dirty="0" smtClean="0"/>
              <a:t>July 22</a:t>
            </a:r>
          </a:p>
          <a:p>
            <a:r>
              <a:rPr lang="en-US" dirty="0" smtClean="0"/>
              <a:t>79 DAP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5339" y="614647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7579" y="6176964"/>
            <a:ext cx="1903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Roundup P-Max II 5.5SL </a:t>
            </a:r>
          </a:p>
          <a:p>
            <a:pPr algn="ctr"/>
            <a:r>
              <a:rPr lang="en-US" sz="1200" dirty="0" smtClean="0"/>
              <a:t>160 oz/A</a:t>
            </a:r>
          </a:p>
          <a:p>
            <a:pPr algn="ctr"/>
            <a:r>
              <a:rPr lang="en-US" sz="1200" dirty="0" smtClean="0"/>
              <a:t>Applied 1 DAP</a:t>
            </a:r>
            <a:endParaRPr lang="en-US" sz="1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261677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Glyphosate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6070" y="6453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14" y="593467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PE-16-20</a:t>
            </a:r>
          </a:p>
          <a:p>
            <a:r>
              <a:rPr lang="en-US" dirty="0" smtClean="0"/>
              <a:t>August 17</a:t>
            </a:r>
          </a:p>
          <a:p>
            <a:r>
              <a:rPr lang="en-US" dirty="0" smtClean="0"/>
              <a:t>105 DAP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5339" y="614647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7579" y="6176964"/>
            <a:ext cx="1903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Roundup P-Max II 5.5SL </a:t>
            </a:r>
          </a:p>
          <a:p>
            <a:pPr algn="ctr"/>
            <a:r>
              <a:rPr lang="en-US" sz="1200" dirty="0" smtClean="0"/>
              <a:t>160 oz/A</a:t>
            </a:r>
          </a:p>
          <a:p>
            <a:pPr algn="ctr"/>
            <a:r>
              <a:rPr lang="en-US" sz="1200" dirty="0" smtClean="0"/>
              <a:t>Applied 1 DAP</a:t>
            </a:r>
            <a:endParaRPr lang="en-US" sz="1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5960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Peanut Yield As Influenced by Soil Applied Glyphosate*</a:t>
            </a:r>
            <a:endParaRPr lang="en-US" sz="24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914808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841" y="6550222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PE-16-20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5680" y="6640057"/>
            <a:ext cx="31261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*Averaged over 2 timings (PPLNT - 6 DBP and PRE – 1 DAP)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1183" y="6489964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 = 0.4057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 smtClean="0">
                <a:solidFill>
                  <a:srgbClr val="000000"/>
                </a:solidFill>
                <a:latin typeface="Arial"/>
              </a:rPr>
              <a:t>CV = 4.8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3089" y="6273223"/>
            <a:ext cx="236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 II 5.5SL (oz/A)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0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glyphosate?</a:t>
            </a:r>
            <a:br>
              <a:rPr lang="en-US" dirty="0" smtClean="0"/>
            </a:br>
            <a:r>
              <a:rPr lang="en-US" dirty="0" smtClean="0"/>
              <a:t>No, it’s </a:t>
            </a:r>
            <a:r>
              <a:rPr lang="en-US" dirty="0" err="1" smtClean="0"/>
              <a:t>diuron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6532180" cy="48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7623" y="617220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5900+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27003"/>
            <a:ext cx="1702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Planting Date: April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Sprayed: June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Picture: June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Tift Co.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469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987A99-20AA-45E6-B35A-983C4F201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23965" cy="13255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Peanut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Yield Loss from Diuron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4L (2019-2020).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D844908-35C9-4FBD-B5FB-E0997ED45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06702"/>
              </p:ext>
            </p:extLst>
          </p:nvPr>
        </p:nvGraphicFramePr>
        <p:xfrm>
          <a:off x="247131" y="1547037"/>
          <a:ext cx="8769277" cy="4283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010" y="6581001"/>
            <a:ext cx="1788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Tukey-Kramer (P=0.10)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Preplant Liberty (glufosinate) for Peanut?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used extensively in GA cotton so its around the farm and growers are very familiar with it.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Could be helpful for horseweed, morningglory, and pigweed control prior to planting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Peanut control for replant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prevent off-label usage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Current labeled rotation = </a:t>
            </a:r>
            <a:r>
              <a:rPr lang="en-US" sz="2000" b="1" i="1" u="sng" dirty="0" smtClean="0">
                <a:solidFill>
                  <a:schemeClr val="accent2"/>
                </a:solidFill>
              </a:rPr>
              <a:t>180 days</a:t>
            </a:r>
            <a:endParaRPr lang="en-US" sz="2000" b="1" i="1" u="sng" dirty="0">
              <a:solidFill>
                <a:schemeClr val="accent2"/>
              </a:solidFill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569635"/>
            <a:ext cx="3529013" cy="45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Peanut Response </a:t>
            </a:r>
            <a:r>
              <a:rPr lang="en-US" dirty="0" smtClean="0"/>
              <a:t>to Liberty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PE-21-20</a:t>
            </a:r>
          </a:p>
          <a:p>
            <a:r>
              <a:rPr lang="en-US" dirty="0" smtClean="0"/>
              <a:t>June 25</a:t>
            </a:r>
          </a:p>
          <a:p>
            <a:r>
              <a:rPr lang="en-US" dirty="0" smtClean="0"/>
              <a:t>30 DAP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9172" y="617331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Liberty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71446" y="6188482"/>
            <a:ext cx="202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Liberty @ 64 oz/A</a:t>
            </a:r>
          </a:p>
          <a:p>
            <a:r>
              <a:rPr lang="en-US" dirty="0" smtClean="0"/>
              <a:t>7 DBP + 1 DAP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41774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Peanut Response </a:t>
            </a:r>
            <a:r>
              <a:rPr lang="en-US" dirty="0" smtClean="0"/>
              <a:t>to Liberty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sp>
        <p:nvSpPr>
          <p:cNvPr id="6" name="TextBox 5"/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PE-21-20</a:t>
            </a:r>
          </a:p>
          <a:p>
            <a:r>
              <a:rPr lang="en-US" dirty="0" smtClean="0"/>
              <a:t>July 20</a:t>
            </a:r>
          </a:p>
          <a:p>
            <a:r>
              <a:rPr lang="en-US" dirty="0" smtClean="0"/>
              <a:t>55 DAP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9172" y="617331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Liberty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71446" y="6188482"/>
            <a:ext cx="202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Liberty @ 64 oz/A</a:t>
            </a:r>
          </a:p>
          <a:p>
            <a:r>
              <a:rPr lang="en-US" dirty="0" smtClean="0"/>
              <a:t>7 DBP + 1 DAP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6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Peanut Response </a:t>
            </a:r>
            <a:r>
              <a:rPr lang="en-US" dirty="0" smtClean="0"/>
              <a:t>to Liberty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PE-21-20</a:t>
            </a:r>
          </a:p>
          <a:p>
            <a:r>
              <a:rPr lang="en-US" dirty="0" smtClean="0"/>
              <a:t>August 20</a:t>
            </a:r>
          </a:p>
          <a:p>
            <a:r>
              <a:rPr lang="en-US" dirty="0" smtClean="0"/>
              <a:t>86 DAP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9172" y="617331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Liberty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71446" y="6188482"/>
            <a:ext cx="202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Liberty @ 64 oz/A</a:t>
            </a:r>
          </a:p>
          <a:p>
            <a:r>
              <a:rPr lang="en-US" dirty="0" smtClean="0"/>
              <a:t>7 DBP + 1 DAP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cxnSp>
        <p:nvCxnSpPr>
          <p:cNvPr id="4" name="Straight Connector 3"/>
          <p:cNvCxnSpPr/>
          <p:nvPr/>
        </p:nvCxnSpPr>
        <p:spPr bwMode="auto">
          <a:xfrm flipH="1" flipV="1">
            <a:off x="3813142" y="2597085"/>
            <a:ext cx="1498633" cy="24368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784349" y="2597085"/>
            <a:ext cx="1260509" cy="20409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464175" y="3007151"/>
            <a:ext cx="1356118" cy="19843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7630998" y="2974157"/>
            <a:ext cx="1319753" cy="18570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76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Prowl vs. Sonalan??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626901"/>
            <a:ext cx="3527425" cy="445827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682539"/>
            <a:ext cx="3529013" cy="43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327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Peanut Response </a:t>
            </a:r>
            <a:r>
              <a:rPr lang="en-US" dirty="0" smtClean="0"/>
              <a:t>to Liberty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PE-21-20</a:t>
            </a:r>
          </a:p>
          <a:p>
            <a:r>
              <a:rPr lang="en-US" dirty="0" smtClean="0"/>
              <a:t>September 21</a:t>
            </a:r>
          </a:p>
          <a:p>
            <a:r>
              <a:rPr lang="en-US" dirty="0" smtClean="0"/>
              <a:t>118 DAP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9172" y="617331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Liberty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71446" y="6188482"/>
            <a:ext cx="202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Liberty @ 64 oz/A</a:t>
            </a:r>
          </a:p>
          <a:p>
            <a:r>
              <a:rPr lang="en-US" dirty="0" smtClean="0"/>
              <a:t>7 DBP + 1 DAP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3813142" y="2597085"/>
            <a:ext cx="1498633" cy="24368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784349" y="2597085"/>
            <a:ext cx="1260509" cy="20409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464175" y="3007151"/>
            <a:ext cx="1356118" cy="19843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7630998" y="2974157"/>
            <a:ext cx="1319753" cy="18570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1784349" y="2974157"/>
            <a:ext cx="1194521" cy="21398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3742441" y="2936449"/>
            <a:ext cx="1517716" cy="22530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464175" y="3087278"/>
            <a:ext cx="1318411" cy="183822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7560297" y="3087278"/>
            <a:ext cx="1390454" cy="202676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448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Liberty Timing and Rate Effects on Peanut Yield (lbs/A)</a:t>
            </a:r>
            <a:endParaRPr lang="en-US" sz="28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4781534"/>
              </p:ext>
            </p:extLst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765526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0989" y="6581001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PE-21-20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597" y="6324311"/>
            <a:ext cx="12698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 smtClean="0"/>
              <a:t>Time of Application</a:t>
            </a:r>
          </a:p>
          <a:p>
            <a:pPr algn="ctr"/>
            <a:r>
              <a:rPr lang="en-US" sz="1000" dirty="0" smtClean="0"/>
              <a:t>P = 0.5675</a:t>
            </a:r>
          </a:p>
          <a:p>
            <a:pPr algn="ctr"/>
            <a:r>
              <a:rPr lang="en-US" sz="1000" dirty="0" smtClean="0"/>
              <a:t>CV = 6.4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6514753" y="6332280"/>
            <a:ext cx="1686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 smtClean="0"/>
              <a:t>Liberty 2.34SL Rate (oz/A)</a:t>
            </a:r>
          </a:p>
          <a:p>
            <a:pPr algn="ctr"/>
            <a:r>
              <a:rPr lang="en-US" sz="1000" dirty="0" smtClean="0"/>
              <a:t>P = 0.2322</a:t>
            </a:r>
          </a:p>
          <a:p>
            <a:pPr algn="ctr"/>
            <a:r>
              <a:rPr lang="en-US" sz="1000" dirty="0" smtClean="0"/>
              <a:t>CV = 4.5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7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Products?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Brake</a:t>
            </a:r>
          </a:p>
          <a:p>
            <a:pPr lvl="1"/>
            <a:r>
              <a:rPr lang="en-US" dirty="0" smtClean="0"/>
              <a:t>fluridone</a:t>
            </a:r>
          </a:p>
          <a:p>
            <a:pPr lvl="1"/>
            <a:r>
              <a:rPr lang="en-US" i="1" dirty="0" smtClean="0"/>
              <a:t>SePRO</a:t>
            </a:r>
          </a:p>
          <a:p>
            <a:pPr lvl="1"/>
            <a:r>
              <a:rPr lang="en-US" i="1" dirty="0" smtClean="0"/>
              <a:t>WSSA #12</a:t>
            </a:r>
          </a:p>
          <a:p>
            <a:r>
              <a:rPr lang="en-US" b="1" dirty="0" smtClean="0"/>
              <a:t>Vulcarus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trifludimoxazin</a:t>
            </a:r>
          </a:p>
          <a:p>
            <a:pPr lvl="1"/>
            <a:r>
              <a:rPr lang="en-US" i="1" dirty="0" smtClean="0"/>
              <a:t>BASF</a:t>
            </a:r>
          </a:p>
          <a:p>
            <a:pPr lvl="1"/>
            <a:r>
              <a:rPr lang="en-US" i="1" dirty="0" smtClean="0"/>
              <a:t>WSSA #14</a:t>
            </a:r>
          </a:p>
          <a:p>
            <a:r>
              <a:rPr lang="en-US" dirty="0" smtClean="0"/>
              <a:t>variety tolerance</a:t>
            </a:r>
          </a:p>
          <a:p>
            <a:r>
              <a:rPr lang="en-US" dirty="0" smtClean="0"/>
              <a:t>efficacy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044" y="1456109"/>
            <a:ext cx="3529013" cy="28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in Peanut with Brake - 2020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87" y="593467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PE-13-20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97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192" y="501136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5951" y="4920589"/>
            <a:ext cx="25678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@ 3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(23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@ 16 oz/A (23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18 oz/A (23 DAP)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8280" y="4951092"/>
            <a:ext cx="25678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Brake @ 12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(23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Magnum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16 oz/A (23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18 oz/A (23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3823" y="2043725"/>
            <a:ext cx="3340608" cy="2505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30074" y="2043725"/>
            <a:ext cx="3340608" cy="2505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96324" y="2036229"/>
            <a:ext cx="3340608" cy="25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in Peanut with Trifludimoxazin - 2020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44" y="593467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PE-14-20</a:t>
            </a:r>
          </a:p>
          <a:p>
            <a:r>
              <a:rPr lang="en-US" dirty="0" smtClean="0"/>
              <a:t>August 18</a:t>
            </a:r>
          </a:p>
          <a:p>
            <a:r>
              <a:rPr lang="en-US" dirty="0" smtClean="0"/>
              <a:t>98 DAP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18484" y="61554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5492528" y="2813605"/>
            <a:ext cx="1237881" cy="25996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7554433" y="2859173"/>
            <a:ext cx="1440341" cy="229715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492527" y="2871203"/>
            <a:ext cx="1166981" cy="21930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7462396" y="2859173"/>
            <a:ext cx="1532378" cy="22050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203" y="1834635"/>
            <a:ext cx="3109229" cy="123759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5492527" y="3101389"/>
            <a:ext cx="1280658" cy="20257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7462396" y="3072230"/>
            <a:ext cx="1532378" cy="208409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60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Hairy Indigo in Peanut - 2020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6" name="TextBox 5"/>
          <p:cNvSpPr txBox="1"/>
          <p:nvPr/>
        </p:nvSpPr>
        <p:spPr>
          <a:xfrm>
            <a:off x="0" y="6155473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Shealey</a:t>
            </a:r>
          </a:p>
          <a:p>
            <a:r>
              <a:rPr lang="en-US" dirty="0" smtClean="0"/>
              <a:t>August 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83324" y="1371601"/>
            <a:ext cx="1890261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(PRE)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Cobra (POST)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(LPOST)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2997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Hairy Indigo Control with Cobra (12.5 oz/A) + 2,4-DB (16 oz/A) + </a:t>
            </a:r>
            <a:r>
              <a:rPr lang="en-US" sz="2800" dirty="0" err="1" smtClean="0"/>
              <a:t>Agridex</a:t>
            </a:r>
            <a:r>
              <a:rPr lang="en-US" sz="2800" dirty="0" smtClean="0"/>
              <a:t> (1% v/v)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2265" y="5942315"/>
            <a:ext cx="1762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Grower Applied</a:t>
            </a:r>
          </a:p>
          <a:p>
            <a:r>
              <a:rPr lang="en-US" dirty="0" smtClean="0"/>
              <a:t>August 25</a:t>
            </a:r>
          </a:p>
          <a:p>
            <a:r>
              <a:rPr lang="en-US" dirty="0" smtClean="0"/>
              <a:t>6 DAT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35724" y="620765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NTC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6446" y="2092325"/>
            <a:ext cx="4703233" cy="35274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15103343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Hairy Indigo Control with Classic </a:t>
            </a:r>
            <a:r>
              <a:rPr lang="en-US" dirty="0"/>
              <a:t>@ 0.5 oz/A </a:t>
            </a:r>
            <a:r>
              <a:rPr lang="en-US" dirty="0" smtClean="0"/>
              <a:t>+ </a:t>
            </a:r>
            <a:r>
              <a:rPr lang="en-US" dirty="0" smtClean="0">
                <a:cs typeface="Calibri Light"/>
              </a:rPr>
              <a:t>NIS (15 DAT)</a:t>
            </a:r>
            <a:endParaRPr lang="en-US" dirty="0">
              <a:cs typeface="Calibri Ligh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7798" y="2072408"/>
            <a:ext cx="4549051" cy="341292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506395"/>
            <a:ext cx="3529013" cy="4699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211669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PE-41-20</a:t>
            </a:r>
          </a:p>
          <a:p>
            <a:r>
              <a:rPr lang="en-US" dirty="0" smtClean="0"/>
              <a:t>10”-20” tall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281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506" y="5399202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5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sz="3200" i="1" dirty="0" smtClean="0"/>
              <a:t>Sonalan or Prowl?</a:t>
            </a:r>
            <a:endParaRPr lang="en-US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9065" y="5929153"/>
            <a:ext cx="1142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PE-11-20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DAP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941" y="50548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1077" y="5016478"/>
            <a:ext cx="2527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SX @ 3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@ 16 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 @ 16 oz/A (30 DAP)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9581" y="5016478"/>
            <a:ext cx="24815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Sonalan @ 32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SX @ 3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4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@ 16 oz/A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@ 16 oz/A (30 DAP)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126" y="2228059"/>
            <a:ext cx="3298159" cy="2473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38725" y="2232166"/>
            <a:ext cx="3275311" cy="2456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5427" y="2232165"/>
            <a:ext cx="3275313" cy="24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– 2020</a:t>
            </a:r>
            <a:br>
              <a:rPr lang="en-US" dirty="0" smtClean="0"/>
            </a:br>
            <a:r>
              <a:rPr lang="en-US" sz="3200" i="1" dirty="0" smtClean="0"/>
              <a:t>Gramoxone Program </a:t>
            </a:r>
            <a:endParaRPr lang="en-US" sz="32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5" name="TextBox 4"/>
          <p:cNvSpPr txBox="1"/>
          <p:nvPr/>
        </p:nvSpPr>
        <p:spPr>
          <a:xfrm>
            <a:off x="69112" y="5885121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0656" y="5289698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2820" y="4920366"/>
            <a:ext cx="2632452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3.8ASC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4SL @ 16 oz/A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 (14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 (29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 (29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1.75SL @ 16 oz/A (29 DAP)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Weed Control – 2020</a:t>
            </a:r>
            <a:br>
              <a:rPr lang="en-US" sz="3200" dirty="0" smtClean="0"/>
            </a:br>
            <a:r>
              <a:rPr lang="en-US" sz="3200" i="1" dirty="0" smtClean="0"/>
              <a:t>Do you really need a “cracking” spray?</a:t>
            </a:r>
            <a:endParaRPr lang="en-US" sz="32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sp>
        <p:nvSpPr>
          <p:cNvPr id="5" name="TextBox 4"/>
          <p:cNvSpPr txBox="1"/>
          <p:nvPr/>
        </p:nvSpPr>
        <p:spPr>
          <a:xfrm>
            <a:off x="0" y="5981515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PE-13-20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6946" y="197556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83" y="1390792"/>
            <a:ext cx="2157963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5464175" y="2344899"/>
            <a:ext cx="1195333" cy="2111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7582829" y="2344899"/>
            <a:ext cx="1411946" cy="25125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04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Wrong Mixing Order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752600"/>
            <a:ext cx="3527425" cy="264476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909" y="1750604"/>
            <a:ext cx="3529013" cy="2646759"/>
          </a:xfrm>
        </p:spPr>
      </p:pic>
      <p:sp>
        <p:nvSpPr>
          <p:cNvPr id="3" name="AutoShape 2" descr="https://pod51035.outlook.com/owa/service.svc/s/GetFileAttachment?id=AQMkAGFjOWYxNTIwLTFiMGEtNDJlNC1hZGYzLWEzZGZhZjFlZDRmMABGAAAD0Ckv3xZl8kSbOQmkUR40BgcAWZaZ05NHZkq97xPTZfyavgAAA3wAAACV6iBCNRh5S7KKeVMrJOmyAAAAiRmPDgAAAAESABAABKu9D3XOYkiLP7DVKYOWQw%3D%3D&amp;isImagePreview=True&amp;X-OWA-CANARY=A1mqVqDoLUugWDkofnEPke-2cEiFSdEIiZRu41ILNHgteIRAhDpwoAqw0PhFWs8JuukNnjYUBa8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453269"/>
            <a:ext cx="61540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Was: 1) Gramoxone; 2) Storm; 3) Zidua 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Should have been: 1) Zidua SC; 2) Storm;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3) Gramoxone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29" y="6477000"/>
            <a:ext cx="162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11, 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WSSA Group 15 Herbicides?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949" y="1375578"/>
            <a:ext cx="3027707" cy="1478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981" y="1554441"/>
            <a:ext cx="3244038" cy="1120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06" y="3308153"/>
            <a:ext cx="3457132" cy="830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36" t="25656" r="36869" b="53457"/>
          <a:stretch/>
        </p:blipFill>
        <p:spPr>
          <a:xfrm>
            <a:off x="1734886" y="3273493"/>
            <a:ext cx="3473832" cy="154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433" y="5299201"/>
            <a:ext cx="42576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5" ma:contentTypeDescription="Create a new document." ma:contentTypeScope="" ma:versionID="da815ee779b064906c602f859e8d058f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cf6c2ee41cfb50e8569456deda4758a5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C7B9D44-571A-4F1B-B92A-1446DF2BAF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5DC60F-D4B3-46B6-AED6-F212AD326D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641E4E-DB2A-4E68-A1B6-B6892447E536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sharepoint/v3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c613e7a6-ae2b-4057-9573-8cbc37370f0f"/>
    <ds:schemaRef ds:uri="d2182f11-ec6d-4344-bcdd-126cac1ae7e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84493</TotalTime>
  <Words>2141</Words>
  <Application>Microsoft Office PowerPoint</Application>
  <PresentationFormat>On-screen Show (4:3)</PresentationFormat>
  <Paragraphs>556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Peanuts</vt:lpstr>
      <vt:lpstr>4_Peanuts</vt:lpstr>
      <vt:lpstr>1_Peanuts</vt:lpstr>
      <vt:lpstr>7_Peanuts</vt:lpstr>
      <vt:lpstr>Office Theme</vt:lpstr>
      <vt:lpstr>Peanut Weed  Control Update - 2021   </vt:lpstr>
      <vt:lpstr>Peanut Weed Control Integrated Program Approach</vt:lpstr>
      <vt:lpstr>Peanut Weed Control – 2020 Program Approach</vt:lpstr>
      <vt:lpstr>Prowl vs. Sonalan??</vt:lpstr>
      <vt:lpstr>Peanut Weed Control – 2020 Sonalan or Prowl?</vt:lpstr>
      <vt:lpstr>Peanut Weed Control – 2020 Gramoxone Program </vt:lpstr>
      <vt:lpstr>Peanut Weed Control – 2020 Do you really need a “cracking” spray?</vt:lpstr>
      <vt:lpstr>Wrong Mixing Order</vt:lpstr>
      <vt:lpstr>WSSA Group 15 Herbicides?</vt:lpstr>
      <vt:lpstr>WSSA Group 15’s in Peanut How much?</vt:lpstr>
      <vt:lpstr>Peanut Weed Control – 2020 Dual Magnum/Cadre Programs</vt:lpstr>
      <vt:lpstr>Peanut Weed Control – 2020 Outlook/Cadre Programs</vt:lpstr>
      <vt:lpstr>Peanut Weed Control – 2020 Warrant/Cadre Programs</vt:lpstr>
      <vt:lpstr>Peanut Weed Control – 2020 Zidua/Cadre Programs</vt:lpstr>
      <vt:lpstr>Peanut Weed Control – 2020 Anthem Flex/Cadre Programs</vt:lpstr>
      <vt:lpstr>Peanut Yield (lbs/A) Response to WSSA Group 15’s - 2020</vt:lpstr>
      <vt:lpstr>Cobra vs. Blazer</vt:lpstr>
      <vt:lpstr>Ultra Blazer or Cobra – 2020 15 GPA, AIXR</vt:lpstr>
      <vt:lpstr>Ultra Blazer or Cobra – 2020 15 GPA, AIXR Tips</vt:lpstr>
      <vt:lpstr>Strip-Tillage Peanut Weed Control</vt:lpstr>
      <vt:lpstr>Other Research</vt:lpstr>
      <vt:lpstr>Wild Radish Seedlings</vt:lpstr>
      <vt:lpstr>Strongarm 84WG @ 0.3 oz/A + Induce @ 0.25% v/v on Large Wild Radish (20” flowering/pods) – 6 DAT (June 8 )</vt:lpstr>
      <vt:lpstr>Strongarm 84WG @ 0.3 oz/A + Induce @ 0.25% v/v on Large Wild Radish (20” flowering/pods) – 20 DAT (June 22 )</vt:lpstr>
      <vt:lpstr>Nozzle Type and Off-Target Movement (JD4630, 90’ boom, 15” nozzle spacing, 13 GPA, 13.6 MPH, 41 PSI)</vt:lpstr>
      <vt:lpstr>Nozzle Type Effects on Insect, Disease, and Yield of Peanut with a Commercial Sprayer – 2020*</vt:lpstr>
      <vt:lpstr>Influence of Boom Height on Spray Coverage - 2020</vt:lpstr>
      <vt:lpstr>Glyphosate in Soils*</vt:lpstr>
      <vt:lpstr>Peanut Response to Glyphosate</vt:lpstr>
      <vt:lpstr>Peanut Response to Glyphosate</vt:lpstr>
      <vt:lpstr>Peanut Response to Glyphosate</vt:lpstr>
      <vt:lpstr>Peanut Response to Glyphosate</vt:lpstr>
      <vt:lpstr>Peanut Yield As Influenced by Soil Applied Glyphosate*</vt:lpstr>
      <vt:lpstr>Is this glyphosate? No, it’s diuron!</vt:lpstr>
      <vt:lpstr>Peanut Yield Loss from Diuron 4L (2019-2020).</vt:lpstr>
      <vt:lpstr>Preplant Liberty (glufosinate) for Peanut? </vt:lpstr>
      <vt:lpstr>Peanut Response to Liberty</vt:lpstr>
      <vt:lpstr>Peanut Response to Liberty</vt:lpstr>
      <vt:lpstr>Peanut Response to Liberty</vt:lpstr>
      <vt:lpstr>Peanut Response to Liberty</vt:lpstr>
      <vt:lpstr>Liberty Timing and Rate Effects on Peanut Yield (lbs/A)</vt:lpstr>
      <vt:lpstr>Future Products?</vt:lpstr>
      <vt:lpstr>Weed Control in Peanut with Brake - 2020</vt:lpstr>
      <vt:lpstr>Weed Control in Peanut with Trifludimoxazin - 2020</vt:lpstr>
      <vt:lpstr>Hairy Indigo in Peanut - 2020</vt:lpstr>
      <vt:lpstr>Hairy Indigo Control with Cobra (12.5 oz/A) + 2,4-DB (16 oz/A) + Agridex (1% v/v)</vt:lpstr>
      <vt:lpstr>Hairy Indigo Control with Classic @ 0.5 oz/A + NIS (15 DAT)</vt:lpstr>
      <vt:lpstr>Questions/Comments?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529</cp:revision>
  <cp:lastPrinted>2020-10-28T15:45:28Z</cp:lastPrinted>
  <dcterms:created xsi:type="dcterms:W3CDTF">2019-12-03T18:55:48Z</dcterms:created>
  <dcterms:modified xsi:type="dcterms:W3CDTF">2020-11-09T17:56:44Z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