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10" r:id="rId3"/>
    <p:sldMasterId id="2147483722" r:id="rId4"/>
  </p:sldMasterIdLst>
  <p:notesMasterIdLst>
    <p:notesMasterId r:id="rId42"/>
  </p:notesMasterIdLst>
  <p:sldIdLst>
    <p:sldId id="257" r:id="rId5"/>
    <p:sldId id="268" r:id="rId6"/>
    <p:sldId id="292" r:id="rId7"/>
    <p:sldId id="300" r:id="rId8"/>
    <p:sldId id="297" r:id="rId9"/>
    <p:sldId id="301" r:id="rId10"/>
    <p:sldId id="270" r:id="rId11"/>
    <p:sldId id="259" r:id="rId12"/>
    <p:sldId id="277" r:id="rId13"/>
    <p:sldId id="260" r:id="rId14"/>
    <p:sldId id="278" r:id="rId15"/>
    <p:sldId id="262" r:id="rId16"/>
    <p:sldId id="269" r:id="rId17"/>
    <p:sldId id="271" r:id="rId18"/>
    <p:sldId id="264" r:id="rId19"/>
    <p:sldId id="272" r:id="rId20"/>
    <p:sldId id="265" r:id="rId21"/>
    <p:sldId id="276" r:id="rId22"/>
    <p:sldId id="284" r:id="rId23"/>
    <p:sldId id="285" r:id="rId24"/>
    <p:sldId id="286" r:id="rId25"/>
    <p:sldId id="299" r:id="rId26"/>
    <p:sldId id="266" r:id="rId27"/>
    <p:sldId id="279" r:id="rId28"/>
    <p:sldId id="273" r:id="rId29"/>
    <p:sldId id="274" r:id="rId30"/>
    <p:sldId id="296" r:id="rId31"/>
    <p:sldId id="287" r:id="rId32"/>
    <p:sldId id="288" r:id="rId33"/>
    <p:sldId id="289" r:id="rId34"/>
    <p:sldId id="290" r:id="rId35"/>
    <p:sldId id="291" r:id="rId36"/>
    <p:sldId id="293" r:id="rId37"/>
    <p:sldId id="275" r:id="rId38"/>
    <p:sldId id="295" r:id="rId39"/>
    <p:sldId id="294" r:id="rId40"/>
    <p:sldId id="281" r:id="rId41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61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4450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 cmpd="sng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65638743073782446"/>
                  <c:y val="-4.087579802349513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Sheet1!$A$2:$A$10</c:f>
              <c:numCache>
                <c:formatCode>0.0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17.5</c:v>
                </c:pt>
                <c:pt idx="8">
                  <c:v>23.2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53</c:v>
                </c:pt>
                <c:pt idx="8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37-402F-84C0-DFCC9D43E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301919"/>
        <c:axId val="1425306079"/>
      </c:scatterChart>
      <c:valAx>
        <c:axId val="142530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306079"/>
        <c:crosses val="autoZero"/>
        <c:crossBetween val="midCat"/>
      </c:valAx>
      <c:valAx>
        <c:axId val="142530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301919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oz/A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30</c:v>
                </c:pt>
                <c:pt idx="1">
                  <c:v>57</c:v>
                </c:pt>
                <c:pt idx="2">
                  <c:v>93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F-4169-9C0B-99DB039CB8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 oz/A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30</c:v>
                </c:pt>
                <c:pt idx="1">
                  <c:v>57</c:v>
                </c:pt>
                <c:pt idx="2">
                  <c:v>93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29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F-4169-9C0B-99DB039CB8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16 oz/A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30</c:v>
                </c:pt>
                <c:pt idx="1">
                  <c:v>57</c:v>
                </c:pt>
                <c:pt idx="2">
                  <c:v>93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36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FF-4169-9C0B-99DB039CB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7564944"/>
        <c:axId val="867563696"/>
      </c:barChart>
      <c:catAx>
        <c:axId val="86756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563696"/>
        <c:crosses val="autoZero"/>
        <c:auto val="1"/>
        <c:lblAlgn val="ctr"/>
        <c:lblOffset val="100"/>
        <c:noMultiLvlLbl val="0"/>
      </c:catAx>
      <c:valAx>
        <c:axId val="86756369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564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72784-488F-4E30-BAD0-7FE28E4FC3A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9988"/>
            <a:ext cx="4211637" cy="3157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502150"/>
            <a:ext cx="5643563" cy="3684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8413"/>
            <a:ext cx="3055938" cy="468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8413"/>
            <a:ext cx="3055937" cy="468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F925C-A4B1-4690-A3BA-FAAC3E39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7836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05FF1-B3B6-4471-87E7-A4F04DD17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2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CF0EC-5B4E-4F08-80E5-9198173F1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CF0EC-5B4E-4F08-80E5-9198173F1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79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C6C3BF-165B-4CD3-8ACE-9DEFF4A67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5D57FA-57A3-428F-9562-21B7CFEA6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69C774-66BF-4CBA-A08A-D0376534C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0A5D58-49FF-4ACF-9513-077C7C2C2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EBAA9F-C9D0-45BA-AB0E-1B74FAF8D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810BC2-BAB0-4135-B16A-B0BADCD27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EF6DF2-9CAD-4B52-87FD-25EA6F073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002AE9-1635-4FB7-B4C3-871DD8DE6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7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0FC48-033F-479C-A53E-DC77DE4B0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3470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F58D-2FD7-421A-9397-B4F718481A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8111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87C3-12FB-4885-9B2C-BD2EF7A0F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4217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6F25BD-9D76-4E35-9E0A-3550FA525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87" y="1308105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347D-632B-412F-A060-4B05D062DC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438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0374-7400-4B6C-9B6D-F6F8DB60B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2065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C710-30E2-4F61-9D6A-4E28EA592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6425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ECD2-BF3C-48C8-B873-1DCA54E4B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3793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386C-00AA-4879-B980-B26637505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429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7535-63AF-4F24-B649-582DC1C2FF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6658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F13A-2F37-4E8A-BB55-8EC33C5E35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1164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9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2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8F6C-CA49-42E0-A38B-69B81C693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313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6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87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60" y="3932243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87" y="3932243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30DD5-BCFA-4E28-85A5-43DCF6D80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337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87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87" y="3932243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6A28-437F-47DE-9BE0-814DC6221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334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D79B98-1692-43DC-8272-E6791E7DE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87" y="1308105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D2B5-67E2-49C8-8641-3C7224DA14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0181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87" y="1308105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85FD-C197-43B1-BE41-029B4AD3CE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863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60" y="1308105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87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87" y="3932243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5CAC-7DF2-4974-963F-C171944FB6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8337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2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7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52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40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3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6D4A7B-474E-4F1B-AC67-BD4AE653B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30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5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56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06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8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2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7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19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03A10D-9DA3-40AC-BC00-8DA480964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8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7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1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26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4F36F1-DADE-4C0C-8C8A-5B475E5C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DCD514-2F6B-401C-A099-677341A33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3358D8-5A9A-48E1-B84D-CD806A5A4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05F38F-F465-426E-B592-F87D44D55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DBB101AC-19B7-4D32-BEFD-CF016A676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5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6C70A-7245-4076-A7C6-9A5422766A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5BD9-BCF9-497D-A3FA-B9D904D708F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5C30-961A-48BE-BD9E-3B3BFA4E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87ED4-4689-4A5A-819D-70355431189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0135-0E1C-423C-9AC3-7F2D9E9E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dddi.org/uga/images/29587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hyperlink" Target="http://www.dddi.org/uga/images/29587b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dddi.org/uga/images/29587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hyperlink" Target="http://www.dddi.org/uga/images/29587b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524000"/>
            <a:ext cx="4926013" cy="8255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Trouble Shooting Tips</a:t>
            </a:r>
            <a:br>
              <a:rPr lang="en-US" sz="3600" dirty="0" smtClean="0"/>
            </a:br>
            <a:r>
              <a:rPr lang="en-US" sz="3600" dirty="0" smtClean="0"/>
              <a:t> and Common Field</a:t>
            </a:r>
            <a:br>
              <a:rPr lang="en-US" sz="3600" dirty="0" smtClean="0"/>
            </a:br>
            <a:r>
              <a:rPr lang="en-US" sz="3600" dirty="0" smtClean="0"/>
              <a:t>Problems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0"/>
            <a:ext cx="6477000" cy="550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2400" b="1" dirty="0" smtClean="0"/>
              <a:t>Eric P. Prostko, Ph.D.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/>
              <a:t>Professor and Extension Weed Specialist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/>
              <a:t>Department of Crop &amp; Soil Sciences</a:t>
            </a:r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715000"/>
            <a:ext cx="1450954" cy="57169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Herbicide Injury??</a:t>
            </a:r>
          </a:p>
        </p:txBody>
      </p:sp>
      <p:pic>
        <p:nvPicPr>
          <p:cNvPr id="23554" name="Picture 5" descr="bria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3555" name="Picture 8" descr="bria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23556" name="Picture 14" descr="brian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Herbicide Injury or </a:t>
            </a:r>
            <a:r>
              <a:rPr lang="en-US" sz="4000" u="sng" smtClean="0"/>
              <a:t>Fertilizer Injury</a:t>
            </a:r>
            <a:r>
              <a:rPr lang="en-US" sz="4000" smtClean="0"/>
              <a:t>?</a:t>
            </a:r>
          </a:p>
        </p:txBody>
      </p:sp>
      <p:pic>
        <p:nvPicPr>
          <p:cNvPr id="24578" name="Picture 5" descr="bria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4579" name="Picture 8" descr="bria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24580" name="Picture 14" descr="brian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143000" y="1373188"/>
            <a:ext cx="2159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Phosphite</a:t>
            </a:r>
            <a:r>
              <a:rPr lang="en-US" dirty="0"/>
              <a:t> </a:t>
            </a:r>
            <a:r>
              <a:rPr lang="en-US" dirty="0" smtClean="0"/>
              <a:t>Fertilizer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Roundup Drift?</a:t>
            </a:r>
          </a:p>
        </p:txBody>
      </p:sp>
      <p:pic>
        <p:nvPicPr>
          <p:cNvPr id="25602" name="Picture 5" descr="Picture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295400"/>
            <a:ext cx="60198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Roundup Drift or </a:t>
            </a:r>
            <a:r>
              <a:rPr lang="en-US" u="sng" smtClean="0"/>
              <a:t>LCB</a:t>
            </a:r>
            <a:r>
              <a:rPr lang="en-US" smtClean="0"/>
              <a:t>??</a:t>
            </a:r>
          </a:p>
        </p:txBody>
      </p:sp>
      <p:pic>
        <p:nvPicPr>
          <p:cNvPr id="26626" name="Picture 5" descr="Picture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6627" name="Picture 13" descr="Picture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Valor Injury?</a:t>
            </a:r>
          </a:p>
        </p:txBody>
      </p:sp>
      <p:pic>
        <p:nvPicPr>
          <p:cNvPr id="27650" name="Picture 10" descr="IMG_09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27651" name="Picture 12" descr="IMG_099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1676400"/>
            <a:ext cx="1639888" cy="2185988"/>
          </a:xfrm>
        </p:spPr>
      </p:pic>
      <p:pic>
        <p:nvPicPr>
          <p:cNvPr id="27652" name="Picture 14" descr="IMG_099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3962400"/>
            <a:ext cx="2916238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Valor Injury or </a:t>
            </a:r>
            <a:r>
              <a:rPr lang="en-US" u="sng" dirty="0" smtClean="0"/>
              <a:t>Soil pH/Zn</a:t>
            </a:r>
            <a:r>
              <a:rPr lang="en-US" dirty="0" smtClean="0"/>
              <a:t>?</a:t>
            </a:r>
          </a:p>
        </p:txBody>
      </p:sp>
      <p:pic>
        <p:nvPicPr>
          <p:cNvPr id="28674" name="Picture 10" descr="IMG_09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28675" name="Picture 12" descr="IMG_099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1639888" cy="2185988"/>
          </a:xfrm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977063" y="2017713"/>
            <a:ext cx="2133600" cy="101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July 2007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pH = 5.04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Zn = 14-17 lbs/a</a:t>
            </a:r>
          </a:p>
        </p:txBody>
      </p:sp>
      <p:pic>
        <p:nvPicPr>
          <p:cNvPr id="28677" name="Picture 14" descr="IMG_099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962400"/>
            <a:ext cx="2916238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Valor Injury?</a:t>
            </a:r>
          </a:p>
        </p:txBody>
      </p:sp>
      <p:pic>
        <p:nvPicPr>
          <p:cNvPr id="29698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88" y="15240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3581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Herbicide Injury or </a:t>
            </a:r>
            <a:r>
              <a:rPr lang="en-US" u="sng" smtClean="0"/>
              <a:t>Soil pH/Zn</a:t>
            </a:r>
            <a:r>
              <a:rPr lang="en-US" smtClean="0"/>
              <a:t>?</a:t>
            </a: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5072063" y="5162550"/>
            <a:ext cx="2209800" cy="101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June 2010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pH = 4.8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Zn = 14 lbs/A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88" y="15240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2438400" cy="1828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0725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Soil pH is the key!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6246138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Herbicide Injury?</a:t>
            </a:r>
          </a:p>
        </p:txBody>
      </p:sp>
      <p:pic>
        <p:nvPicPr>
          <p:cNvPr id="11267" name="Picture 2" descr="C:\prostkoeric C drive\Field problems\2011\CARLSON\DSC0680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Obvious or not?</a:t>
            </a:r>
          </a:p>
          <a:p>
            <a:pPr>
              <a:defRPr/>
            </a:pPr>
            <a:r>
              <a:rPr lang="en-US" dirty="0" smtClean="0"/>
              <a:t>Patterns</a:t>
            </a:r>
          </a:p>
          <a:p>
            <a:pPr>
              <a:defRPr/>
            </a:pPr>
            <a:r>
              <a:rPr lang="en-US" dirty="0" smtClean="0"/>
              <a:t>Crop history</a:t>
            </a:r>
          </a:p>
          <a:p>
            <a:pPr>
              <a:defRPr/>
            </a:pPr>
            <a:r>
              <a:rPr lang="en-US" dirty="0" smtClean="0"/>
              <a:t>Things you can easily prove or rule out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pH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fertility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nematodes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5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6764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Herbicide Injury or Soil Fertility</a:t>
            </a:r>
          </a:p>
        </p:txBody>
      </p:sp>
      <p:pic>
        <p:nvPicPr>
          <p:cNvPr id="11267" name="Picture 2" descr="C:\prostkoeric C drive\Field problems\2011\CARLSON\DSC0680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609600" y="6096000"/>
            <a:ext cx="7199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Old Pasture, no </a:t>
            </a:r>
            <a:r>
              <a:rPr lang="en-US" dirty="0" smtClean="0"/>
              <a:t>fertilizer was applied, medium </a:t>
            </a:r>
            <a:r>
              <a:rPr lang="en-US" dirty="0"/>
              <a:t>soil test </a:t>
            </a:r>
            <a:r>
              <a:rPr lang="en-US" dirty="0" smtClean="0"/>
              <a:t>K (40 lbs/A) </a:t>
            </a:r>
          </a:p>
          <a:p>
            <a:pPr eaLnBrk="1" hangingPunct="1"/>
            <a:r>
              <a:rPr lang="en-US" dirty="0" smtClean="0"/>
              <a:t>but </a:t>
            </a:r>
            <a:r>
              <a:rPr lang="en-US" dirty="0"/>
              <a:t>K </a:t>
            </a:r>
            <a:r>
              <a:rPr lang="en-US" dirty="0" smtClean="0"/>
              <a:t>deficient (was 0.34% should be 1.7-3.0%) </a:t>
            </a:r>
            <a:r>
              <a:rPr lang="en-US" dirty="0"/>
              <a:t>leaf sample</a:t>
            </a:r>
          </a:p>
        </p:txBody>
      </p:sp>
    </p:spTree>
    <p:extLst>
      <p:ext uri="{BB962C8B-B14F-4D97-AF65-F5344CB8AC3E}">
        <p14:creationId xmlns:p14="http://schemas.microsoft.com/office/powerpoint/2010/main" val="25107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Drift?</a:t>
            </a:r>
            <a:endParaRPr lang="en-US" dirty="0"/>
          </a:p>
        </p:txBody>
      </p:sp>
      <p:pic>
        <p:nvPicPr>
          <p:cNvPr id="1026" name="Picture 2" descr="C:\Users\eprostko\prostkoeric C drive\Field problems\2012\sinyard\SOYBEANS\sbns 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2103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Drift or </a:t>
            </a:r>
            <a:r>
              <a:rPr lang="en-US" u="sng" dirty="0" smtClean="0"/>
              <a:t>Potassium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C:\Users\eprostko\prostkoeric C drive\Field problems\2012\sinyard\SOYBEANS\sbns 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2103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638800"/>
            <a:ext cx="693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Soybeans are a </a:t>
            </a:r>
            <a:r>
              <a:rPr lang="en-US" b="1" i="1" u="sng" dirty="0" smtClean="0"/>
              <a:t>BIG</a:t>
            </a:r>
            <a:r>
              <a:rPr lang="en-US" dirty="0" smtClean="0"/>
              <a:t> user of potash (1.14 lbs K</a:t>
            </a:r>
            <a:r>
              <a:rPr lang="en-US" baseline="-25000" dirty="0" smtClean="0"/>
              <a:t>2</a:t>
            </a:r>
            <a:r>
              <a:rPr lang="en-US" dirty="0" smtClean="0"/>
              <a:t>0 removed/bushel)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Injury??</a:t>
            </a:r>
          </a:p>
        </p:txBody>
      </p:sp>
      <p:pic>
        <p:nvPicPr>
          <p:cNvPr id="32770" name="Picture 2" descr="http://www.dddi.org/uga/images/29587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www.dddi.org/uga/images/29587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228600" y="6172200"/>
            <a:ext cx="185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Johnson County</a:t>
            </a:r>
          </a:p>
          <a:p>
            <a:r>
              <a:rPr lang="en-US"/>
              <a:t>August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Herbicide Injury or </a:t>
            </a:r>
            <a:r>
              <a:rPr lang="en-US" u="sng" smtClean="0"/>
              <a:t>Disease</a:t>
            </a:r>
            <a:r>
              <a:rPr lang="en-US" smtClean="0"/>
              <a:t>?</a:t>
            </a:r>
          </a:p>
        </p:txBody>
      </p:sp>
      <p:pic>
        <p:nvPicPr>
          <p:cNvPr id="33794" name="Picture 2" descr="http://www.dddi.org/uga/images/29587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://www.dddi.org/uga/images/29587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228600" y="6172200"/>
            <a:ext cx="185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Johnson County</a:t>
            </a:r>
          </a:p>
          <a:p>
            <a:r>
              <a:rPr lang="en-US"/>
              <a:t>August 2010</a:t>
            </a: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Anthracnose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Injury?</a:t>
            </a:r>
          </a:p>
        </p:txBody>
      </p:sp>
      <p:pic>
        <p:nvPicPr>
          <p:cNvPr id="3481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2033588"/>
            <a:ext cx="387032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992313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Injury or Nutritional?</a:t>
            </a:r>
            <a:br>
              <a:rPr lang="en-US" dirty="0" smtClean="0"/>
            </a:br>
            <a:r>
              <a:rPr lang="en-US" dirty="0" smtClean="0"/>
              <a:t>Yellow Flash</a:t>
            </a: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2033588"/>
            <a:ext cx="387032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992313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609600" y="4940300"/>
            <a:ext cx="2130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sng"/>
              <a:t>Soil Analysis</a:t>
            </a:r>
          </a:p>
          <a:p>
            <a:r>
              <a:rPr lang="en-US" sz="1600"/>
              <a:t>pH = 6.6</a:t>
            </a:r>
          </a:p>
          <a:p>
            <a:r>
              <a:rPr lang="en-US" sz="1600"/>
              <a:t>Mg = 138 lbs/A (high)</a:t>
            </a:r>
          </a:p>
          <a:p>
            <a:r>
              <a:rPr lang="en-US" sz="1600"/>
              <a:t>Mn = 18 lbs/A (S)</a:t>
            </a:r>
          </a:p>
          <a:p>
            <a:r>
              <a:rPr lang="en-US" sz="1600"/>
              <a:t>Zn = 4 lbs/A (S)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4419600" y="4919663"/>
            <a:ext cx="23510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sng"/>
              <a:t>Plant Analysis</a:t>
            </a:r>
          </a:p>
          <a:p>
            <a:r>
              <a:rPr lang="en-US" sz="1600"/>
              <a:t>N = 4.94% (4.25-5.00)</a:t>
            </a:r>
          </a:p>
          <a:p>
            <a:r>
              <a:rPr lang="en-US" sz="1600"/>
              <a:t>Mg = 0.44% (0.25-0.80)</a:t>
            </a:r>
          </a:p>
          <a:p>
            <a:r>
              <a:rPr lang="en-US" sz="1600"/>
              <a:t>Mn = 54 ppm (15-200)</a:t>
            </a:r>
          </a:p>
          <a:p>
            <a:r>
              <a:rPr lang="en-US" sz="1600"/>
              <a:t>S = 0.25% (0.20-0.60)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sz="3200" dirty="0" smtClean="0"/>
              <a:t>Likely Cause of Glyphosate Yellow Flash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r>
              <a:rPr lang="en-US" dirty="0" smtClean="0"/>
              <a:t>Degradation of glyphosate to AMPA</a:t>
            </a:r>
          </a:p>
          <a:p>
            <a:endParaRPr lang="en-US" dirty="0" smtClean="0"/>
          </a:p>
          <a:p>
            <a:r>
              <a:rPr lang="en-US" dirty="0" smtClean="0"/>
              <a:t>AMPA reduces  chlorophyll content in soybean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86200" cy="29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3400" y="5594866"/>
            <a:ext cx="421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AMPA =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aminomethylphosphonic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39935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Injury?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51087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51087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943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or Nutritional?</a:t>
            </a:r>
            <a:br>
              <a:rPr lang="en-US" dirty="0" smtClean="0"/>
            </a:br>
            <a:r>
              <a:rPr lang="en-US" dirty="0" smtClean="0"/>
              <a:t>Boron Toxicity (2019)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51087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51087"/>
            <a:ext cx="4038600" cy="3028950"/>
          </a:xfrm>
        </p:spPr>
      </p:pic>
      <p:sp>
        <p:nvSpPr>
          <p:cNvPr id="3" name="TextBox 2"/>
          <p:cNvSpPr txBox="1"/>
          <p:nvPr/>
        </p:nvSpPr>
        <p:spPr>
          <a:xfrm>
            <a:off x="457200" y="6248400"/>
            <a:ext cx="703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ppm B in leaf tissue (20-60 ppm = sufficient; 100+ ppm = toxic)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obvious (paraquat drift)!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517" y="1449722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17800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Glyphosate Mishaps Again in 2019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6211669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>
            <a:off x="1362495" y="2225137"/>
            <a:ext cx="4346819" cy="326180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5400000">
            <a:off x="4871398" y="2221064"/>
            <a:ext cx="4314162" cy="32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058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Peanut Yield Loss Caused By Glyphosate Applied 75-105 DAP  in Georgia.</a:t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62484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Glyphosate Rate (5.5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lb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ai/gal) – oz/A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604180" y="3314164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Yield Loss (%)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105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9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glyphosate?</a:t>
            </a:r>
            <a:br>
              <a:rPr lang="en-US" dirty="0" smtClean="0"/>
            </a:br>
            <a:r>
              <a:rPr lang="en-US" dirty="0" smtClean="0"/>
              <a:t>No, it’s </a:t>
            </a:r>
            <a:r>
              <a:rPr lang="en-US" dirty="0" err="1" smtClean="0"/>
              <a:t>diuron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6532180" cy="48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7623" y="617220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5900+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lbs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27003"/>
            <a:ext cx="1702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Planting Date: April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Sprayed: June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Picture: June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Tift Co.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5020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84350" y="96838"/>
            <a:ext cx="7359650" cy="1143000"/>
          </a:xfrm>
        </p:spPr>
        <p:txBody>
          <a:bodyPr/>
          <a:lstStyle/>
          <a:p>
            <a:r>
              <a:rPr lang="en-US" sz="2500" dirty="0" smtClean="0"/>
              <a:t>Peanut (GA-06G) Yield Loss (%) From </a:t>
            </a:r>
            <a:r>
              <a:rPr lang="en-US" sz="2500" dirty="0" err="1" smtClean="0"/>
              <a:t>Diuron</a:t>
            </a:r>
            <a:r>
              <a:rPr lang="en-US" sz="2500" dirty="0" smtClean="0"/>
              <a:t> 4L</a:t>
            </a:r>
            <a:endParaRPr lang="en-US" sz="25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6400662"/>
            <a:ext cx="1944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of Application (DAP)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1828800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LSD (0.10) = 9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6477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PE-02-19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710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Sometimes you strike out!</a:t>
            </a:r>
          </a:p>
        </p:txBody>
      </p:sp>
      <p:pic>
        <p:nvPicPr>
          <p:cNvPr id="36866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5777992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Candler County,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Call or Send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4530725"/>
          </a:xfrm>
        </p:spPr>
        <p:txBody>
          <a:bodyPr/>
          <a:lstStyle/>
          <a:p>
            <a:r>
              <a:rPr lang="en-US" dirty="0" smtClean="0"/>
              <a:t>At the very least …</a:t>
            </a:r>
          </a:p>
          <a:p>
            <a:pPr lvl="1"/>
            <a:r>
              <a:rPr lang="en-US" sz="2000" i="1" dirty="0" smtClean="0"/>
              <a:t>Last year’s crop</a:t>
            </a:r>
          </a:p>
          <a:p>
            <a:pPr lvl="1"/>
            <a:r>
              <a:rPr lang="en-US" sz="2000" i="1" dirty="0" smtClean="0"/>
              <a:t>Last year’s pesticides</a:t>
            </a:r>
          </a:p>
          <a:p>
            <a:pPr lvl="1"/>
            <a:r>
              <a:rPr lang="en-US" sz="2000" i="1" dirty="0" smtClean="0"/>
              <a:t>This year’s crop and variety</a:t>
            </a:r>
          </a:p>
          <a:p>
            <a:pPr lvl="1"/>
            <a:r>
              <a:rPr lang="en-US" sz="2000" i="1" dirty="0" smtClean="0"/>
              <a:t>This year’s pesticides applied</a:t>
            </a:r>
          </a:p>
          <a:p>
            <a:pPr lvl="1"/>
            <a:r>
              <a:rPr lang="en-US" sz="2000" i="1" dirty="0" smtClean="0"/>
              <a:t>Last pesticide in sprayer</a:t>
            </a:r>
          </a:p>
          <a:p>
            <a:r>
              <a:rPr lang="en-US" dirty="0" smtClean="0"/>
              <a:t>Your awesome if you have…</a:t>
            </a:r>
          </a:p>
          <a:p>
            <a:pPr lvl="1"/>
            <a:r>
              <a:rPr lang="en-US" sz="2000" i="1" dirty="0" smtClean="0"/>
              <a:t>Soil Test Results</a:t>
            </a:r>
          </a:p>
          <a:p>
            <a:pPr lvl="1"/>
            <a:r>
              <a:rPr lang="en-US" sz="2000" i="1" dirty="0" smtClean="0"/>
              <a:t>Nematode Results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00" y="17526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161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 good approach to field problems?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0" y="1447800"/>
            <a:ext cx="4724400" cy="4530725"/>
          </a:xfrm>
        </p:spPr>
        <p:txBody>
          <a:bodyPr/>
          <a:lstStyle/>
          <a:p>
            <a:r>
              <a:rPr lang="en-US" sz="2800" i="1" smtClean="0"/>
              <a:t>“Eliminate the impossible.  Whatever remains, however improbable, must be the truth.”</a:t>
            </a:r>
          </a:p>
          <a:p>
            <a:endParaRPr lang="en-US" sz="2800" i="1" smtClean="0"/>
          </a:p>
          <a:p>
            <a:r>
              <a:rPr lang="en-US" sz="2600" smtClean="0"/>
              <a:t>Sherlock Holmes (i.e. Sir Arthur Conan Doyle)</a:t>
            </a:r>
          </a:p>
          <a:p>
            <a:endParaRPr lang="en-US" sz="2600" smtClean="0"/>
          </a:p>
          <a:p>
            <a:r>
              <a:rPr lang="en-US" sz="2600" smtClean="0"/>
              <a:t>“The Sign of the Four”</a:t>
            </a:r>
          </a:p>
          <a:p>
            <a:endParaRPr lang="en-US" sz="2600" smtClean="0"/>
          </a:p>
        </p:txBody>
      </p:sp>
      <p:pic>
        <p:nvPicPr>
          <p:cNvPr id="38919" name="Picture 7" descr="basil-rathb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836988" cy="4386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7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066800"/>
            <a:ext cx="6548967" cy="4911725"/>
          </a:xfrm>
          <a:prstGeom prst="rect">
            <a:avLst/>
          </a:prstGeom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228600" y="6342368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www.gaweed.com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67" y="6294913"/>
            <a:ext cx="1752600" cy="464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obvious (auxin injury)!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517" y="1447800"/>
            <a:ext cx="6040966" cy="4530725"/>
          </a:xfrm>
        </p:spPr>
      </p:pic>
    </p:spTree>
    <p:extLst>
      <p:ext uri="{BB962C8B-B14F-4D97-AF65-F5344CB8AC3E}">
        <p14:creationId xmlns:p14="http://schemas.microsoft.com/office/powerpoint/2010/main" val="74273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not obvious!</a:t>
            </a:r>
            <a:br>
              <a:rPr lang="en-US" dirty="0" smtClean="0"/>
            </a:br>
            <a:r>
              <a:rPr lang="en-US" sz="3200" i="1" dirty="0" smtClean="0"/>
              <a:t>(stubby root nematode)</a:t>
            </a:r>
            <a:endParaRPr lang="en-US" sz="3200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1" y="1667764"/>
            <a:ext cx="3304318" cy="4395597"/>
          </a:xfrm>
          <a:prstGeom prst="rect">
            <a:avLst/>
          </a:prstGeom>
        </p:spPr>
      </p:pic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76400"/>
            <a:ext cx="3278240" cy="4358129"/>
          </a:xfrm>
        </p:spPr>
      </p:pic>
    </p:spTree>
    <p:extLst>
      <p:ext uri="{BB962C8B-B14F-4D97-AF65-F5344CB8AC3E}">
        <p14:creationId xmlns:p14="http://schemas.microsoft.com/office/powerpoint/2010/main" val="36575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5" t="24365" r="10015" b="10010"/>
          <a:stretch/>
        </p:blipFill>
        <p:spPr bwMode="auto">
          <a:xfrm>
            <a:off x="1676400" y="914400"/>
            <a:ext cx="564315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933"/>
            <a:ext cx="8229600" cy="884238"/>
          </a:xfrm>
        </p:spPr>
        <p:txBody>
          <a:bodyPr/>
          <a:lstStyle/>
          <a:p>
            <a:r>
              <a:rPr lang="en-US" dirty="0" smtClean="0"/>
              <a:t>Nematode Distribution in Georgia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" y="6590452"/>
            <a:ext cx="3730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 B.B. Brodie.  1976.  Journal of Nematology 8:243-247.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066800"/>
            <a:ext cx="1849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Sting - July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Lesion - March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Stubby - February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6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pick on herbicides?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530725"/>
          </a:xfrm>
        </p:spPr>
        <p:txBody>
          <a:bodyPr/>
          <a:lstStyle/>
          <a:p>
            <a:r>
              <a:rPr lang="en-US" sz="2400" dirty="0" smtClean="0"/>
              <a:t>Herbicides applied on all crops</a:t>
            </a:r>
          </a:p>
          <a:p>
            <a:endParaRPr lang="en-US" sz="2400" dirty="0" smtClean="0"/>
          </a:p>
          <a:p>
            <a:r>
              <a:rPr lang="en-US" sz="2400" dirty="0" smtClean="0"/>
              <a:t>Companies have money</a:t>
            </a:r>
          </a:p>
          <a:p>
            <a:endParaRPr lang="en-US" sz="2400" dirty="0" smtClean="0"/>
          </a:p>
          <a:p>
            <a:r>
              <a:rPr lang="en-US" sz="2400" dirty="0" smtClean="0"/>
              <a:t>Could not be anything I did or didn’t do!</a:t>
            </a:r>
          </a:p>
          <a:p>
            <a:endParaRPr lang="en-US" sz="2400" dirty="0" smtClean="0"/>
          </a:p>
          <a:p>
            <a:r>
              <a:rPr lang="en-US" sz="2400" dirty="0" smtClean="0"/>
              <a:t>I grid sampled and results were fine!</a:t>
            </a:r>
          </a:p>
        </p:txBody>
      </p:sp>
      <p:pic>
        <p:nvPicPr>
          <p:cNvPr id="20483" name="Picture 2" descr="C:\prostkoeric C drive\herbicide injury pictures\peanut injury\GLUFOSINATE\IMG_3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3200400" cy="2400300"/>
          </a:xfrm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Herbicide Injury???</a:t>
            </a:r>
          </a:p>
        </p:txBody>
      </p:sp>
      <p:pic>
        <p:nvPicPr>
          <p:cNvPr id="21506" name="Picture 5" descr="Picture 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21507" name="Picture 8" descr="Picture 0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22860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pPr eaLnBrk="1" hangingPunct="1"/>
            <a:r>
              <a:rPr lang="en-US" sz="4000" smtClean="0"/>
              <a:t>Herbicide Injury or </a:t>
            </a:r>
            <a:r>
              <a:rPr lang="en-US" sz="4000" u="sng" smtClean="0"/>
              <a:t>Nematodes</a:t>
            </a:r>
            <a:r>
              <a:rPr lang="en-US" sz="4000" smtClean="0"/>
              <a:t>???</a:t>
            </a:r>
          </a:p>
        </p:txBody>
      </p:sp>
      <p:pic>
        <p:nvPicPr>
          <p:cNvPr id="22530" name="Picture 5" descr="Picture 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22531" name="Picture 8" descr="Picture 0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2286000"/>
            <a:ext cx="4038600" cy="3028950"/>
          </a:xfrm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648200" y="5410200"/>
            <a:ext cx="3582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796-Rootknot nematodes/sample</a:t>
            </a:r>
          </a:p>
          <a:p>
            <a:r>
              <a:rPr lang="en-US"/>
              <a:t>50+ is a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548</Words>
  <Application>Microsoft Office PowerPoint</Application>
  <PresentationFormat>On-screen Show (4:3)</PresentationFormat>
  <Paragraphs>121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Garamond</vt:lpstr>
      <vt:lpstr>Times New Roman</vt:lpstr>
      <vt:lpstr>Wingdings</vt:lpstr>
      <vt:lpstr>Edge</vt:lpstr>
      <vt:lpstr>5_Peanuts</vt:lpstr>
      <vt:lpstr>Office Theme</vt:lpstr>
      <vt:lpstr>1_Office Theme</vt:lpstr>
      <vt:lpstr>Trouble Shooting Tips  and Common Field Problems</vt:lpstr>
      <vt:lpstr>My Approach</vt:lpstr>
      <vt:lpstr>This is obvious (paraquat drift)!</vt:lpstr>
      <vt:lpstr>This is obvious (auxin injury)!</vt:lpstr>
      <vt:lpstr>This is not obvious! (stubby root nematode)</vt:lpstr>
      <vt:lpstr>Nematode Distribution in Georgia</vt:lpstr>
      <vt:lpstr>Why pick on herbicides?</vt:lpstr>
      <vt:lpstr>Herbicide Injury???</vt:lpstr>
      <vt:lpstr>Herbicide Injury or Nematodes???</vt:lpstr>
      <vt:lpstr>Herbicide Injury??</vt:lpstr>
      <vt:lpstr>Herbicide Injury or Fertilizer Injury?</vt:lpstr>
      <vt:lpstr>Roundup Drift?</vt:lpstr>
      <vt:lpstr>Roundup Drift or LCB??</vt:lpstr>
      <vt:lpstr>Valor Injury?</vt:lpstr>
      <vt:lpstr>Valor Injury or Soil pH/Zn?</vt:lpstr>
      <vt:lpstr>Valor Injury?</vt:lpstr>
      <vt:lpstr>Herbicide Injury or Soil pH/Zn?</vt:lpstr>
      <vt:lpstr>Soil pH is the key!</vt:lpstr>
      <vt:lpstr>Herbicide Injury?</vt:lpstr>
      <vt:lpstr>Herbicide Injury or Soil Fertility</vt:lpstr>
      <vt:lpstr>Herbicide Drift?</vt:lpstr>
      <vt:lpstr>Herbicide Drift or Potassium?</vt:lpstr>
      <vt:lpstr>Herbicide Injury??</vt:lpstr>
      <vt:lpstr>Herbicide Injury or Disease?</vt:lpstr>
      <vt:lpstr>Herbicide Injury?</vt:lpstr>
      <vt:lpstr>Herbicide Injury or Nutritional? Yellow Flash</vt:lpstr>
      <vt:lpstr>Likely Cause of Glyphosate Yellow Flash</vt:lpstr>
      <vt:lpstr>Herbicide Injury?</vt:lpstr>
      <vt:lpstr>Herbicide or Nutritional? Boron Toxicity (2019)</vt:lpstr>
      <vt:lpstr>Glyphosate Mishaps Again in 2019</vt:lpstr>
      <vt:lpstr>Peanut Yield Loss Caused By Glyphosate Applied 75-105 DAP  in Georgia. </vt:lpstr>
      <vt:lpstr>Is this glyphosate? No, it’s diuron!</vt:lpstr>
      <vt:lpstr>Peanut (GA-06G) Yield Loss (%) From Diuron 4L</vt:lpstr>
      <vt:lpstr>Sometimes you strike out!</vt:lpstr>
      <vt:lpstr>Before You Call or Send Pictures</vt:lpstr>
      <vt:lpstr>A good approach to field problems?</vt:lpstr>
      <vt:lpstr>Questions?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Field Problems</dc:title>
  <dc:creator>eprostko</dc:creator>
  <cp:lastModifiedBy>Eric P. Prostko</cp:lastModifiedBy>
  <cp:revision>47</cp:revision>
  <cp:lastPrinted>2019-08-27T12:50:39Z</cp:lastPrinted>
  <dcterms:created xsi:type="dcterms:W3CDTF">2010-10-07T17:43:09Z</dcterms:created>
  <dcterms:modified xsi:type="dcterms:W3CDTF">2019-11-26T15:23:30Z</dcterms:modified>
</cp:coreProperties>
</file>