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868" r:id="rId2"/>
    <p:sldMasterId id="2147483888" r:id="rId3"/>
    <p:sldMasterId id="2147483903" r:id="rId4"/>
    <p:sldMasterId id="2147483920" r:id="rId5"/>
    <p:sldMasterId id="2147483952" r:id="rId6"/>
  </p:sldMasterIdLst>
  <p:notesMasterIdLst>
    <p:notesMasterId r:id="rId37"/>
  </p:notesMasterIdLst>
  <p:sldIdLst>
    <p:sldId id="348" r:id="rId7"/>
    <p:sldId id="363" r:id="rId8"/>
    <p:sldId id="320" r:id="rId9"/>
    <p:sldId id="321" r:id="rId10"/>
    <p:sldId id="359" r:id="rId11"/>
    <p:sldId id="362" r:id="rId12"/>
    <p:sldId id="360" r:id="rId13"/>
    <p:sldId id="380" r:id="rId14"/>
    <p:sldId id="306" r:id="rId15"/>
    <p:sldId id="307" r:id="rId16"/>
    <p:sldId id="308" r:id="rId17"/>
    <p:sldId id="377" r:id="rId18"/>
    <p:sldId id="309" r:id="rId19"/>
    <p:sldId id="310" r:id="rId20"/>
    <p:sldId id="311" r:id="rId21"/>
    <p:sldId id="364" r:id="rId22"/>
    <p:sldId id="365" r:id="rId23"/>
    <p:sldId id="312" r:id="rId24"/>
    <p:sldId id="289" r:id="rId25"/>
    <p:sldId id="378" r:id="rId26"/>
    <p:sldId id="313" r:id="rId27"/>
    <p:sldId id="344" r:id="rId28"/>
    <p:sldId id="315" r:id="rId29"/>
    <p:sldId id="346" r:id="rId30"/>
    <p:sldId id="366" r:id="rId31"/>
    <p:sldId id="351" r:id="rId32"/>
    <p:sldId id="353" r:id="rId33"/>
    <p:sldId id="354" r:id="rId34"/>
    <p:sldId id="356" r:id="rId35"/>
    <p:sldId id="379" r:id="rId36"/>
  </p:sldIdLst>
  <p:sldSz cx="9144000" cy="6858000" type="screen4x3"/>
  <p:notesSz cx="7053263" cy="93567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613" y="4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Pt>
            <c:idx val="13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0-54D8-4C1E-97C1-6B10C73CA144}"/>
              </c:ext>
            </c:extLst>
          </c:dPt>
          <c:dLbls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5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4D8-4C1E-97C1-6B10C73CA1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rgbClr val="F8F8F8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Sheet1!$A$2:$A$15</c:f>
              <c:strCach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Average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56</c:v>
                </c:pt>
                <c:pt idx="1">
                  <c:v>38</c:v>
                </c:pt>
                <c:pt idx="2">
                  <c:v>47</c:v>
                </c:pt>
                <c:pt idx="3">
                  <c:v>49</c:v>
                </c:pt>
                <c:pt idx="4">
                  <c:v>31</c:v>
                </c:pt>
                <c:pt idx="5">
                  <c:v>40</c:v>
                </c:pt>
                <c:pt idx="6">
                  <c:v>24</c:v>
                </c:pt>
                <c:pt idx="7">
                  <c:v>25</c:v>
                </c:pt>
                <c:pt idx="8">
                  <c:v>27</c:v>
                </c:pt>
                <c:pt idx="9">
                  <c:v>44</c:v>
                </c:pt>
                <c:pt idx="10">
                  <c:v>16</c:v>
                </c:pt>
                <c:pt idx="11">
                  <c:v>19</c:v>
                </c:pt>
                <c:pt idx="12">
                  <c:v>21</c:v>
                </c:pt>
                <c:pt idx="13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08-416C-B79C-F4341E4D7B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737088"/>
        <c:axId val="174190976"/>
      </c:barChart>
      <c:catAx>
        <c:axId val="1117370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i="1" dirty="0" smtClean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Year</a:t>
                </a:r>
                <a:endParaRPr lang="en-US" i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en-US"/>
          </a:p>
        </c:txPr>
        <c:crossAx val="174190976"/>
        <c:crosses val="autoZero"/>
        <c:auto val="1"/>
        <c:lblAlgn val="ctr"/>
        <c:lblOffset val="100"/>
        <c:noMultiLvlLbl val="0"/>
      </c:catAx>
      <c:valAx>
        <c:axId val="1741909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i="1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r>
                  <a:rPr lang="en-US" i="1" dirty="0" smtClean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Yield Loss (%)</a:t>
                </a:r>
                <a:endParaRPr lang="en-US" i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8F8F8"/>
                </a:solidFill>
              </a:defRPr>
            </a:pPr>
            <a:endParaRPr lang="en-US"/>
          </a:p>
        </c:txPr>
        <c:crossAx val="111737088"/>
        <c:crosses val="autoZero"/>
        <c:crossBetween val="between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>
                        <a:lumMod val="20000"/>
                        <a:lumOff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NTC</c:v>
                </c:pt>
                <c:pt idx="1">
                  <c:v>Roundup/Atrazine/Prowl</c:v>
                </c:pt>
                <c:pt idx="2">
                  <c:v>Roundup/Engenia/Prowl</c:v>
                </c:pt>
                <c:pt idx="3">
                  <c:v>Roundup/Status/Prowl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220</c:v>
                </c:pt>
                <c:pt idx="1">
                  <c:v>250</c:v>
                </c:pt>
                <c:pt idx="2">
                  <c:v>240</c:v>
                </c:pt>
                <c:pt idx="3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90-4959-A988-50AC4A648B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0970432"/>
        <c:axId val="440970848"/>
      </c:barChart>
      <c:catAx>
        <c:axId val="44097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970848"/>
        <c:crosses val="autoZero"/>
        <c:auto val="1"/>
        <c:lblAlgn val="ctr"/>
        <c:lblOffset val="100"/>
        <c:noMultiLvlLbl val="0"/>
      </c:catAx>
      <c:valAx>
        <c:axId val="44097084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970432"/>
        <c:crosses val="autoZero"/>
        <c:crossBetween val="between"/>
      </c:valAx>
      <c:spPr>
        <a:solidFill>
          <a:schemeClr val="tx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738" y="0"/>
            <a:ext cx="3055937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EEE51-2C2D-4DF0-A5DB-0168089C805D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701675"/>
            <a:ext cx="4676775" cy="3508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850" y="4445000"/>
            <a:ext cx="5643563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86825"/>
            <a:ext cx="3055938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738" y="8886825"/>
            <a:ext cx="3055937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CF0EC-5B4E-4F08-80E5-9198173F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45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CF0EC-5B4E-4F08-80E5-9198173F1D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230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CF0EC-5B4E-4F08-80E5-9198173F1D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628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6" y="963615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6" y="2547962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2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57550" y="6265863"/>
            <a:ext cx="2814637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6AD723-D233-4B61-B3C5-B18A32658A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95989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BE8CF-E55A-40D5-A9E0-9514D04F806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96901393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41769-4885-4D26-A8A5-850F143C80C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6877510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C1452EAE-4BAE-4E0D-8C5D-A1ABEF3107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36045031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A507D06D-79C3-4AEF-9210-CD6C9FA2D27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364083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81" y="1239840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81" y="3743328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4385BE49-E7A6-46DE-AACA-E479163F573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0163950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0CE261AF-B167-42C4-AAA5-F4A7DD235E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60392061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40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8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BD839A18-B5D2-4C46-9DF5-AF38A4D66FA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392418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81" y="1239840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81" y="3743328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93778D7A-CA99-4A53-AE79-607C0998D7F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42892546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7" y="138113"/>
            <a:ext cx="8512175" cy="5957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EF71ABBB-815C-440B-9C61-19472A95841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22956399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F6A6310E-2C18-4A44-A60C-7809190448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890958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FA33-C352-4C62-A237-148AB45FEF5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35868232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5" y="963613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5" y="2547938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57538" y="6265863"/>
            <a:ext cx="2814637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6AD723-D233-4B61-B3C5-B18A32658A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037866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FA33-C352-4C62-A237-148AB45FEF5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91601746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4C1FD-85CC-476B-B18C-8A2B591C461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6811929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B70D1-364D-455B-8662-22CF352D9BE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9054202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9DE55-15C1-4948-AC77-620E55B3A5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16890269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468F9-24D3-4B0D-806B-0630C4980FB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4447565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51C13-4643-488F-84D3-72298271175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60702953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CBD5C-F65B-4194-946D-842778DB0A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1039725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D74C6-7238-4F08-8C41-A4684913E2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17610411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BE8CF-E55A-40D5-A9E0-9514D04F806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220854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4C1FD-85CC-476B-B18C-8A2B591C461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26522271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41769-4885-4D26-A8A5-850F143C80C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55314602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C1452EAE-4BAE-4E0D-8C5D-A1ABEF3107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20116376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A507D06D-79C3-4AEF-9210-CD6C9FA2D27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3013682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4385BE49-E7A6-46DE-AACA-E479163F573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0486488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0CE261AF-B167-42C4-AAA5-F4A7DD235E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51369740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BD839A18-B5D2-4C46-9DF5-AF38A4D66FA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8972225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93778D7A-CA99-4A53-AE79-607C0998D7F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61497952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3" y="138113"/>
            <a:ext cx="8512175" cy="5957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EF71ABBB-815C-440B-9C61-19472A95841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4396719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F6A6310E-2C18-4A44-A60C-7809190448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39930135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26F7E7E-42EF-4DA5-8397-E1D42DD271D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520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B70D1-364D-455B-8662-22CF352D9BE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9305238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AFF430E-F4CB-49E6-94FE-6352BE46606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807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52441B9-1989-4221-BEE9-6E1B34D41DE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337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DD4D14F-9256-41D3-B5D4-1D73A510338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7265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3E957C8-E0E1-4E02-A7EE-17D285CA99A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2313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32DD7A6-378F-4FF0-A75A-106AAFF5C55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864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042676C-86EB-4B74-BB52-A7ADFF993F7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6420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EA6EA1-BCE7-41F1-A1E7-D062B7416E6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9891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A6F69E6-26AB-4BAA-A271-9FCFF9D7B30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4806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00A4DDD-0CA1-4B14-9262-83AD64BAB94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110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18D3837-9F44-48C3-8D85-A4B7A554316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9899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9DE55-15C1-4948-AC77-620E55B3A5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9673038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8946158-C266-468A-A968-3160B118134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5415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21A857B-CB65-43BF-99C5-55A2301DC7E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3963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D7E4381-07E9-4677-9BB5-A5C4B6508F9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78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14DEC0-9D29-41DA-A9DD-7517F8FB5B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26315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D5BE4E-B40C-4BDE-8ABB-738692BD30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351468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A48E7-B7BB-43C9-9C74-212C2A2920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3405985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41DAF-7EDC-4B12-B624-1AB520D138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3770732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D10352-3ED1-4040-A5BB-819164470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4825080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9EA35D-6213-4CBB-9F55-E8CF941A9A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7833271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67A1B5-F796-46B5-956F-4FFB8D0C53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657722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468F9-24D3-4B0D-806B-0630C4980FB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2360129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F5E2F-C5BE-4C8B-B0DB-79DE0023D7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9430751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57742-A4A5-4232-AB59-92AD8135EF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149229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38676-584B-4339-942A-28CAFB3FC0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244098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FC769-0BE5-4777-8FE1-979D0CB437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754977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67535F1-4128-4258-8E6D-02030ED885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155209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03DB8DD-A984-4C49-9408-800CB9ED85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8590764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DA11E48-3E90-4597-ABFA-FC1D6BC1DC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77257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095CCF5-94D8-48F2-81DE-5E405DBC3A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899718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26C0EED-0E5F-4824-80E6-9BD40879F6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9468179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5" y="963613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5" y="2547938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57538" y="6265863"/>
            <a:ext cx="2814637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6AD723-D233-4B61-B3C5-B18A32658A9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3778225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51C13-4643-488F-84D3-72298271175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1407083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FA33-C352-4C62-A237-148AB45FEF5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05562733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4C1FD-85CC-476B-B18C-8A2B591C461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19787146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B70D1-364D-455B-8662-22CF352D9BE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28454260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9DE55-15C1-4948-AC77-620E55B3A5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96982648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468F9-24D3-4B0D-806B-0630C4980FB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4922741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51C13-4643-488F-84D3-72298271175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3898382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CBD5C-F65B-4194-946D-842778DB0A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1619791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D74C6-7238-4F08-8C41-A4684913E2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4524044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BE8CF-E55A-40D5-A9E0-9514D04F806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40539826"/>
      </p:ext>
    </p:extLst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41769-4885-4D26-A8A5-850F143C80C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09159555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CBD5C-F65B-4194-946D-842778DB0A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98679040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C1452EAE-4BAE-4E0D-8C5D-A1ABEF3107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663894"/>
      </p:ext>
    </p:extLst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A507D06D-79C3-4AEF-9210-CD6C9FA2D27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0757087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4385BE49-E7A6-46DE-AACA-E479163F573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6112923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0CE261AF-B167-42C4-AAA5-F4A7DD235E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88184629"/>
      </p:ext>
    </p:extLst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BD839A18-B5D2-4C46-9DF5-AF38A4D66FA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8605470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93778D7A-CA99-4A53-AE79-607C0998D7F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71734075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3" y="138113"/>
            <a:ext cx="8512175" cy="5957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EF71ABBB-815C-440B-9C61-19472A95841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204794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F6A6310E-2C18-4A44-A60C-7809190448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75106059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0D65-0691-4BAA-99B8-C3294DD541E4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2B8F-23B0-4A85-AA0F-919E85A62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904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0D65-0691-4BAA-99B8-C3294DD541E4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2B8F-23B0-4A85-AA0F-919E85A62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30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D74C6-7238-4F08-8C41-A4684913E2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8914132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0D65-0691-4BAA-99B8-C3294DD541E4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2B8F-23B0-4A85-AA0F-919E85A62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948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0D65-0691-4BAA-99B8-C3294DD541E4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2B8F-23B0-4A85-AA0F-919E85A62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880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0D65-0691-4BAA-99B8-C3294DD541E4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2B8F-23B0-4A85-AA0F-919E85A62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2440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0D65-0691-4BAA-99B8-C3294DD541E4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2B8F-23B0-4A85-AA0F-919E85A62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806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0D65-0691-4BAA-99B8-C3294DD541E4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2B8F-23B0-4A85-AA0F-919E85A62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804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0D65-0691-4BAA-99B8-C3294DD541E4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2B8F-23B0-4A85-AA0F-919E85A62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81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0D65-0691-4BAA-99B8-C3294DD541E4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2B8F-23B0-4A85-AA0F-919E85A62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2083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0D65-0691-4BAA-99B8-C3294DD541E4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2B8F-23B0-4A85-AA0F-919E85A62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183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0D65-0691-4BAA-99B8-C3294DD541E4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2B8F-23B0-4A85-AA0F-919E85A62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59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1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1" y="138113"/>
            <a:ext cx="76342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6" y="1239838"/>
            <a:ext cx="8442325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9B9204A-16E2-4C7B-8441-89941383E5D5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1408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0" y="138113"/>
            <a:ext cx="76342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239838"/>
            <a:ext cx="8442325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9B9204A-16E2-4C7B-8441-89941383E5D5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4874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  <p:sldLayoutId id="2147483886" r:id="rId18"/>
    <p:sldLayoutId id="2147483887" r:id="rId19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 eaLnBrk="1" hangingPunct="1">
              <a:defRPr/>
            </a:pPr>
            <a:fld id="{A7D3B267-46BD-420C-AC4B-56DD3C8CF82A}" type="slidenum">
              <a:rPr lang="en-US" altLang="en-US"/>
              <a:pPr eaLnBrk="1" hangingPunct="1"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608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370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0"/>
                <a:invGamma/>
              </a:schemeClr>
            </a:gs>
            <a:gs pos="50000">
              <a:schemeClr val="accent2"/>
            </a:gs>
            <a:gs pos="100000">
              <a:schemeClr val="accent2">
                <a:gamma/>
                <a:shade val="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5E33BBD-4562-4593-B7CB-4FA5ED1C7B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2359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0" y="138113"/>
            <a:ext cx="76342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239838"/>
            <a:ext cx="8442325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endParaRPr lang="en-US" alt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endParaRPr lang="en-US" alt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fld id="{09B9204A-16E2-4C7B-8441-89941383E5D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0420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  <p:sldLayoutId id="2147483935" r:id="rId15"/>
    <p:sldLayoutId id="2147483936" r:id="rId16"/>
    <p:sldLayoutId id="2147483937" r:id="rId17"/>
    <p:sldLayoutId id="2147483938" r:id="rId18"/>
    <p:sldLayoutId id="2147483939" r:id="rId19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20D65-0691-4BAA-99B8-C3294DD541E4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82B8F-23B0-4A85-AA0F-919E85A62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79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811588" y="2644775"/>
            <a:ext cx="5256212" cy="1752600"/>
          </a:xfrm>
        </p:spPr>
        <p:txBody>
          <a:bodyPr/>
          <a:lstStyle/>
          <a:p>
            <a:pPr>
              <a:defRPr/>
            </a:pPr>
            <a:r>
              <a:rPr lang="en-US" sz="2400" i="1" dirty="0" smtClean="0"/>
              <a:t>Eric P. Prostko, Ph.D.</a:t>
            </a:r>
          </a:p>
          <a:p>
            <a:pPr>
              <a:defRPr/>
            </a:pPr>
            <a:r>
              <a:rPr lang="en-US" sz="2400" i="1" dirty="0" smtClean="0"/>
              <a:t>Professor/Extension Weed Specialist</a:t>
            </a:r>
          </a:p>
          <a:p>
            <a:pPr>
              <a:defRPr/>
            </a:pPr>
            <a:r>
              <a:rPr lang="en-US" sz="2400" i="1" dirty="0" smtClean="0"/>
              <a:t>Dept. Crop &amp; Soil Sciences</a:t>
            </a:r>
          </a:p>
          <a:p>
            <a:pPr>
              <a:defRPr/>
            </a:pPr>
            <a:endParaRPr lang="en-US" sz="24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683" name="Title 1"/>
          <p:cNvSpPr>
            <a:spLocks noGrp="1"/>
          </p:cNvSpPr>
          <p:nvPr>
            <p:ph type="ctrTitle"/>
          </p:nvPr>
        </p:nvSpPr>
        <p:spPr>
          <a:xfrm>
            <a:off x="3733800" y="685800"/>
            <a:ext cx="5219700" cy="1752600"/>
          </a:xfrm>
        </p:spPr>
        <p:txBody>
          <a:bodyPr/>
          <a:lstStyle/>
          <a:p>
            <a:pPr algn="ctr">
              <a:defRPr/>
            </a:pPr>
            <a:r>
              <a:rPr lang="en-US" sz="2800" dirty="0" smtClean="0"/>
              <a:t>Weed Control in Field </a:t>
            </a:r>
            <a:r>
              <a:rPr lang="en-US" sz="2800" dirty="0" smtClean="0"/>
              <a:t>Corn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>
                <a:solidFill>
                  <a:srgbClr val="FFC000"/>
                </a:solidFill>
              </a:rPr>
              <a:t>2020</a:t>
            </a:r>
            <a:endParaRPr lang="en-US" sz="2800" i="1" dirty="0" smtClean="0">
              <a:solidFill>
                <a:srgbClr val="FFC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5715000"/>
            <a:ext cx="2444750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5562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– 2019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FFC000"/>
                </a:solidFill>
              </a:rPr>
              <a:t>Roundup + </a:t>
            </a:r>
            <a:r>
              <a:rPr lang="en-US" sz="2400" i="1" dirty="0" err="1" smtClean="0">
                <a:solidFill>
                  <a:srgbClr val="FFC000"/>
                </a:solidFill>
              </a:rPr>
              <a:t>Laudis</a:t>
            </a:r>
            <a:r>
              <a:rPr lang="en-US" sz="2400" i="1" dirty="0" smtClean="0">
                <a:solidFill>
                  <a:srgbClr val="FFC000"/>
                </a:solidFill>
              </a:rPr>
              <a:t> + Atrazine (~$18/A)</a:t>
            </a:r>
            <a:endParaRPr lang="en-US" sz="2400" i="1" dirty="0">
              <a:solidFill>
                <a:srgbClr val="FFC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673821"/>
            <a:ext cx="4856162" cy="3642121"/>
          </a:xfrm>
        </p:spPr>
      </p:pic>
      <p:sp>
        <p:nvSpPr>
          <p:cNvPr id="5" name="TextBox 4"/>
          <p:cNvSpPr txBox="1"/>
          <p:nvPr/>
        </p:nvSpPr>
        <p:spPr>
          <a:xfrm>
            <a:off x="0" y="6248400"/>
            <a:ext cx="739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CN-07-19</a:t>
            </a:r>
          </a:p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13</a:t>
            </a:r>
          </a:p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DAT</a:t>
            </a:r>
            <a:endParaRPr lang="en-US" sz="10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400" y="592296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NTC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3870" y="5879068"/>
            <a:ext cx="26965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Roundup </a:t>
            </a:r>
            <a:r>
              <a:rPr lang="en-US" sz="14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PowerMax</a:t>
            </a:r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@ 32 oz/A</a:t>
            </a:r>
          </a:p>
          <a:p>
            <a:pPr algn="ctr"/>
            <a:r>
              <a:rPr lang="en-US" sz="14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Laudis</a:t>
            </a:r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@ 3 oz/A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Atrazine @ 64 oz/A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Applied 23 DAP (V5/8” tall)</a:t>
            </a:r>
            <a:endParaRPr lang="en-US" sz="14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181" y="1673821"/>
            <a:ext cx="4856163" cy="3642122"/>
          </a:xfrm>
        </p:spPr>
      </p:pic>
    </p:spTree>
    <p:extLst>
      <p:ext uri="{BB962C8B-B14F-4D97-AF65-F5344CB8AC3E}">
        <p14:creationId xmlns:p14="http://schemas.microsoft.com/office/powerpoint/2010/main" val="111555235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– 2019</a:t>
            </a:r>
            <a:br>
              <a:rPr lang="en-US" dirty="0" smtClean="0"/>
            </a:br>
            <a:r>
              <a:rPr lang="en-US" sz="2400" i="1" dirty="0" err="1" smtClean="0">
                <a:solidFill>
                  <a:srgbClr val="FFC000"/>
                </a:solidFill>
              </a:rPr>
              <a:t>Halex</a:t>
            </a:r>
            <a:r>
              <a:rPr lang="en-US" sz="2400" i="1" dirty="0" smtClean="0">
                <a:solidFill>
                  <a:srgbClr val="FFC000"/>
                </a:solidFill>
              </a:rPr>
              <a:t> GT + Atrazine + NIS (~$24/A)</a:t>
            </a:r>
            <a:endParaRPr lang="en-US" sz="2400" i="1" dirty="0">
              <a:solidFill>
                <a:srgbClr val="FFC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673821"/>
            <a:ext cx="4856162" cy="3642121"/>
          </a:xfrm>
        </p:spPr>
      </p:pic>
      <p:sp>
        <p:nvSpPr>
          <p:cNvPr id="5" name="TextBox 4"/>
          <p:cNvSpPr txBox="1"/>
          <p:nvPr/>
        </p:nvSpPr>
        <p:spPr>
          <a:xfrm>
            <a:off x="0" y="6248400"/>
            <a:ext cx="739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CN-07-19</a:t>
            </a:r>
          </a:p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13</a:t>
            </a:r>
          </a:p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DAT</a:t>
            </a:r>
            <a:endParaRPr lang="en-US" sz="10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400" y="592296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NTC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00653" y="5879068"/>
            <a:ext cx="23230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Halex</a:t>
            </a:r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GT @ 58 oz/A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Atrazine @ 64 oz/A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NIS @ 0.25% v/v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Applied 23 DAP (V5/8” tall)</a:t>
            </a:r>
            <a:endParaRPr lang="en-US" sz="14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673821"/>
            <a:ext cx="4856163" cy="3642122"/>
          </a:xfrm>
        </p:spPr>
      </p:pic>
    </p:spTree>
    <p:extLst>
      <p:ext uri="{BB962C8B-B14F-4D97-AF65-F5344CB8AC3E}">
        <p14:creationId xmlns:p14="http://schemas.microsoft.com/office/powerpoint/2010/main" val="139892481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Halex</a:t>
            </a:r>
            <a:r>
              <a:rPr lang="en-US" sz="3200" dirty="0" smtClean="0"/>
              <a:t> GT + Atrazine + NIS  + Fungicides</a:t>
            </a:r>
            <a:br>
              <a:rPr lang="en-US" sz="3200" dirty="0" smtClean="0"/>
            </a:br>
            <a:r>
              <a:rPr lang="en-US" sz="2800" i="1" dirty="0" smtClean="0">
                <a:solidFill>
                  <a:srgbClr val="FFC000"/>
                </a:solidFill>
              </a:rPr>
              <a:t>(</a:t>
            </a:r>
            <a:r>
              <a:rPr lang="en-US" sz="2800" i="1" dirty="0" err="1" smtClean="0">
                <a:solidFill>
                  <a:srgbClr val="FFC000"/>
                </a:solidFill>
              </a:rPr>
              <a:t>Trivapro</a:t>
            </a:r>
            <a:r>
              <a:rPr lang="en-US" sz="2800" i="1" dirty="0" smtClean="0">
                <a:solidFill>
                  <a:srgbClr val="FFC000"/>
                </a:solidFill>
              </a:rPr>
              <a:t>, Headline AMP, </a:t>
            </a:r>
            <a:r>
              <a:rPr lang="en-US" sz="2800" i="1" dirty="0" err="1" smtClean="0">
                <a:solidFill>
                  <a:srgbClr val="FFC000"/>
                </a:solidFill>
              </a:rPr>
              <a:t>Stratego</a:t>
            </a:r>
            <a:r>
              <a:rPr lang="en-US" sz="2800" i="1" dirty="0" smtClean="0">
                <a:solidFill>
                  <a:srgbClr val="FFC000"/>
                </a:solidFill>
              </a:rPr>
              <a:t> YLD)</a:t>
            </a:r>
            <a:endParaRPr lang="en-US" sz="2800" i="1" dirty="0">
              <a:solidFill>
                <a:srgbClr val="FFC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13" y="2113558"/>
            <a:ext cx="4144962" cy="310872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375" y="2113558"/>
            <a:ext cx="4144963" cy="3108722"/>
          </a:xfrm>
        </p:spPr>
      </p:pic>
      <p:sp>
        <p:nvSpPr>
          <p:cNvPr id="7" name="TextBox 6"/>
          <p:cNvSpPr txBox="1"/>
          <p:nvPr/>
        </p:nvSpPr>
        <p:spPr>
          <a:xfrm>
            <a:off x="0" y="5876461"/>
            <a:ext cx="9717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CN-07-19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DKC6208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May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9 DAT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41656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– 2019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FFC000"/>
                </a:solidFill>
              </a:rPr>
              <a:t>Liberty + Atrazine (~$18/A)</a:t>
            </a:r>
            <a:endParaRPr lang="en-US" sz="2400" i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48400"/>
            <a:ext cx="739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CN-04-19</a:t>
            </a:r>
          </a:p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13</a:t>
            </a:r>
          </a:p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DAT</a:t>
            </a:r>
            <a:endParaRPr lang="en-US" sz="10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400" y="592296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NTC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00654" y="5879068"/>
            <a:ext cx="23230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Liberty @ 32 oz/A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Atrazine @ 64 oz/A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Applied 22 DAP (V4/8” tall)</a:t>
            </a:r>
            <a:endParaRPr lang="en-US" sz="14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8780" y="1694458"/>
            <a:ext cx="4856162" cy="3642121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694457"/>
            <a:ext cx="4856163" cy="3642122"/>
          </a:xfrm>
        </p:spPr>
      </p:pic>
    </p:spTree>
    <p:extLst>
      <p:ext uri="{BB962C8B-B14F-4D97-AF65-F5344CB8AC3E}">
        <p14:creationId xmlns:p14="http://schemas.microsoft.com/office/powerpoint/2010/main" val="37062809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– 2019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FFC000"/>
                </a:solidFill>
              </a:rPr>
              <a:t>Roundup + Impact Z (~$14/A)</a:t>
            </a:r>
            <a:endParaRPr lang="en-US" sz="2400" i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48400"/>
            <a:ext cx="739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CN-04-19</a:t>
            </a:r>
          </a:p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13</a:t>
            </a:r>
          </a:p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DAT</a:t>
            </a:r>
            <a:endParaRPr lang="en-US" sz="10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400" y="592296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NTC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3873" y="5879068"/>
            <a:ext cx="26965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Roundup </a:t>
            </a:r>
            <a:r>
              <a:rPr lang="en-US" sz="14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PowerMax</a:t>
            </a:r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@ 32 oz/A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Impact Z @ 8 oz/A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Applied 22 DAP (V4/8” tall)</a:t>
            </a:r>
            <a:endParaRPr lang="en-US" sz="14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8780" y="1694458"/>
            <a:ext cx="4856162" cy="3642121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673821"/>
            <a:ext cx="4856163" cy="3642122"/>
          </a:xfrm>
        </p:spPr>
      </p:pic>
    </p:spTree>
    <p:extLst>
      <p:ext uri="{BB962C8B-B14F-4D97-AF65-F5344CB8AC3E}">
        <p14:creationId xmlns:p14="http://schemas.microsoft.com/office/powerpoint/2010/main" val="283169278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– 2019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FFC000"/>
                </a:solidFill>
              </a:rPr>
              <a:t>Roundup + Engenia + Prowl H</a:t>
            </a:r>
            <a:r>
              <a:rPr lang="en-US" sz="2400" i="1" baseline="-25000" dirty="0" smtClean="0">
                <a:solidFill>
                  <a:srgbClr val="FFC000"/>
                </a:solidFill>
              </a:rPr>
              <a:t>2</a:t>
            </a:r>
            <a:r>
              <a:rPr lang="en-US" sz="2400" i="1" dirty="0" smtClean="0">
                <a:solidFill>
                  <a:srgbClr val="FFC000"/>
                </a:solidFill>
              </a:rPr>
              <a:t>0 (~$18/A)</a:t>
            </a:r>
            <a:endParaRPr lang="en-US" sz="2400" i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8288" y="6172200"/>
            <a:ext cx="85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CN-08-19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May 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18 DAT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58674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B2B2B2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7555" y="5867400"/>
            <a:ext cx="17748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Roundup W-Max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Engenia @ 6.4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Applied 21 DAP (V4/</a:t>
            </a:r>
            <a:r>
              <a:rPr kumimoji="0" lang="en-US" sz="1000" b="0" i="0" u="none" strike="noStrike" kern="1200" cap="none" spc="0" normalizeH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7” tall)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B2B2B2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673821"/>
            <a:ext cx="4856162" cy="3642121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673821"/>
            <a:ext cx="4856163" cy="3642122"/>
          </a:xfrm>
        </p:spPr>
      </p:pic>
    </p:spTree>
    <p:extLst>
      <p:ext uri="{BB962C8B-B14F-4D97-AF65-F5344CB8AC3E}">
        <p14:creationId xmlns:p14="http://schemas.microsoft.com/office/powerpoint/2010/main" val="62979065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Roundup W-Max @ 32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oz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/A + Engenia @ 6.4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oz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/A 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+ Prowl H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 @ 32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oz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/A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(Applied 9 DAP, V1/2” tall field corn)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1447800"/>
            <a:ext cx="6582833" cy="4937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" y="6172200"/>
            <a:ext cx="771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CN-08-19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April 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DAT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46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Roundup W-Max @ 32 oz/A + Engenia @ 6.4 oz/A 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+ Prowl H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 @ 32 oz/A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(Applied 21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AP, V4/7” tall field corn)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905000"/>
            <a:ext cx="4038600" cy="302895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" y="6172200"/>
            <a:ext cx="771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CN-08-19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April 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DAT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87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– 2019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FFC000"/>
                </a:solidFill>
              </a:rPr>
              <a:t>Roundup + Status + Prowl H</a:t>
            </a:r>
            <a:r>
              <a:rPr lang="en-US" sz="2400" i="1" baseline="-25000" dirty="0" smtClean="0">
                <a:solidFill>
                  <a:srgbClr val="FFC000"/>
                </a:solidFill>
              </a:rPr>
              <a:t>2</a:t>
            </a:r>
            <a:r>
              <a:rPr lang="en-US" sz="2400" i="1" dirty="0" smtClean="0">
                <a:solidFill>
                  <a:srgbClr val="FFC000"/>
                </a:solidFill>
              </a:rPr>
              <a:t>0 (~$31/A)</a:t>
            </a:r>
            <a:endParaRPr lang="en-US" sz="2400" i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8288" y="6172200"/>
            <a:ext cx="85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CN-08-19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May 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18 DAT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58674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B2B2B2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7556" y="5845314"/>
            <a:ext cx="17748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Roundup W-Max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Status @ 5.0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Applied 21 DAP (V4/</a:t>
            </a:r>
            <a:r>
              <a:rPr kumimoji="0" lang="en-US" sz="1000" b="0" i="0" u="none" strike="noStrike" kern="1200" cap="none" spc="0" normalizeH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7” tall)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B2B2B2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673821"/>
            <a:ext cx="4856162" cy="3642121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618257"/>
            <a:ext cx="4856163" cy="3642122"/>
          </a:xfrm>
        </p:spPr>
      </p:pic>
    </p:spTree>
    <p:extLst>
      <p:ext uri="{BB962C8B-B14F-4D97-AF65-F5344CB8AC3E}">
        <p14:creationId xmlns:p14="http://schemas.microsoft.com/office/powerpoint/2010/main" val="387038856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Injury – Status (dicamba)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CN-04-16</a:t>
            </a:r>
          </a:p>
          <a:p>
            <a:r>
              <a:rPr lang="en-US" dirty="0" err="1" smtClean="0"/>
              <a:t>Agrigold</a:t>
            </a:r>
            <a:r>
              <a:rPr lang="en-US" dirty="0" smtClean="0"/>
              <a:t> 6659</a:t>
            </a:r>
          </a:p>
          <a:p>
            <a:r>
              <a:rPr lang="en-US" dirty="0" smtClean="0"/>
              <a:t>7 DAT (April 25, 2016)</a:t>
            </a:r>
          </a:p>
          <a:p>
            <a:r>
              <a:rPr lang="en-US" dirty="0" smtClean="0"/>
              <a:t>Roundup P-Max @ 32 oz/A + Status @ 5 </a:t>
            </a:r>
            <a:r>
              <a:rPr lang="en-US" dirty="0" err="1" smtClean="0"/>
              <a:t>oz</a:t>
            </a:r>
            <a:r>
              <a:rPr lang="en-US" dirty="0" smtClean="0"/>
              <a:t>/A</a:t>
            </a:r>
          </a:p>
          <a:p>
            <a:pPr lvl="1"/>
            <a:r>
              <a:rPr lang="en-US" dirty="0" smtClean="0"/>
              <a:t>Applied 27 DAP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V4-V5; 7” tall</a:t>
            </a:r>
          </a:p>
          <a:p>
            <a:r>
              <a:rPr lang="en-US" dirty="0" smtClean="0"/>
              <a:t>No yield effect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30022" y="1751178"/>
            <a:ext cx="4865422" cy="3649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34125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Field Corn Yield Loss (%) Caused by Uncontrolled Weeds in UGA  Weed Science Research Trials (2007-2019).</a:t>
            </a:r>
            <a:br>
              <a:rPr lang="en-US" sz="2000" dirty="0" smtClean="0"/>
            </a:br>
            <a:r>
              <a:rPr lang="en-US" sz="2000" i="1" dirty="0" smtClean="0">
                <a:solidFill>
                  <a:srgbClr val="FFC000"/>
                </a:solidFill>
              </a:rPr>
              <a:t>Treated vs. Non-treated </a:t>
            </a:r>
            <a:endParaRPr lang="en-US" sz="2000" i="1" dirty="0">
              <a:solidFill>
                <a:srgbClr val="FFC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9221482"/>
              </p:ext>
            </p:extLst>
          </p:nvPr>
        </p:nvGraphicFramePr>
        <p:xfrm>
          <a:off x="481016" y="1239838"/>
          <a:ext cx="8442325" cy="485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900" y="6402288"/>
            <a:ext cx="276524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200 Bu/A X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0.34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$4.10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= $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279/A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32050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Field Corn Yield (DKC-6208) As Influenced By Herbicide Treatment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0735945"/>
              </p:ext>
            </p:extLst>
          </p:nvPr>
        </p:nvGraphicFramePr>
        <p:xfrm>
          <a:off x="481013" y="1239838"/>
          <a:ext cx="8442325" cy="485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6550968"/>
            <a:ext cx="34291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smtClean="0">
                <a:solidFill>
                  <a:srgbClr val="FFC000"/>
                </a:solidFill>
              </a:rPr>
              <a:t>CN-08-19, Averaged over 3 timings (V1, V4, and V6</a:t>
            </a:r>
            <a:r>
              <a:rPr lang="en-US" sz="900" i="1" smtClean="0">
                <a:solidFill>
                  <a:srgbClr val="FFC000"/>
                </a:solidFill>
              </a:rPr>
              <a:t>), WEEDY </a:t>
            </a:r>
            <a:endParaRPr lang="en-US" sz="900" i="1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70865" y="3358135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Bu/A</a:t>
            </a:r>
            <a:endParaRPr lang="en-US" i="1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15200" y="1371600"/>
            <a:ext cx="1401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FFC000"/>
                </a:solidFill>
              </a:rPr>
              <a:t>LSD (0.10) = </a:t>
            </a:r>
            <a:r>
              <a:rPr lang="en-US" sz="1200" i="1" dirty="0" smtClean="0">
                <a:solidFill>
                  <a:srgbClr val="FFC000"/>
                </a:solidFill>
              </a:rPr>
              <a:t>13.2</a:t>
            </a:r>
          </a:p>
          <a:p>
            <a:r>
              <a:rPr lang="en-US" sz="1200" i="1" dirty="0" smtClean="0">
                <a:solidFill>
                  <a:srgbClr val="FFC000"/>
                </a:solidFill>
              </a:rPr>
              <a:t>CV </a:t>
            </a:r>
            <a:r>
              <a:rPr lang="en-US" sz="1200" i="1" dirty="0">
                <a:solidFill>
                  <a:srgbClr val="FFC000"/>
                </a:solidFill>
              </a:rPr>
              <a:t>= 7.3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30329016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– 2019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FFC000"/>
                </a:solidFill>
              </a:rPr>
              <a:t>Atrazine (PRE) fb Roundup + Acuron (POST) ($31/A)</a:t>
            </a:r>
            <a:endParaRPr lang="en-US" sz="2400" i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8288" y="6172200"/>
            <a:ext cx="1535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CN-09-19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May 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10 </a:t>
            </a:r>
            <a:r>
              <a:rPr lang="en-US" sz="1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days after POST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58674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B2B2B2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5157" y="5867400"/>
            <a:ext cx="177965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Atrazine @ 32 oz/A (PRE)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>
                <a:solidFill>
                  <a:srgbClr val="B2B2B2">
                    <a:lumMod val="20000"/>
                    <a:lumOff val="80000"/>
                  </a:srgbClr>
                </a:solidFill>
                <a:latin typeface="Arial"/>
              </a:rPr>
              <a:t>fb</a:t>
            </a: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B2B2B2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Roundup W-Max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Acuron @ 48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Applied 28 DAP (V6/12</a:t>
            </a:r>
            <a:r>
              <a:rPr kumimoji="0" lang="en-US" sz="1000" b="0" i="0" u="none" strike="noStrike" kern="1200" cap="none" spc="0" normalizeH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 tall)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B2B2B2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694458"/>
            <a:ext cx="4856162" cy="3642121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673821"/>
            <a:ext cx="4856163" cy="3642122"/>
          </a:xfrm>
        </p:spPr>
      </p:pic>
    </p:spTree>
    <p:extLst>
      <p:ext uri="{BB962C8B-B14F-4D97-AF65-F5344CB8AC3E}">
        <p14:creationId xmlns:p14="http://schemas.microsoft.com/office/powerpoint/2010/main" val="53295326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Enemy #1 in Field Corn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0281" y="1239838"/>
            <a:ext cx="6503788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755003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Lay-By Rig for Morningglory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1143000"/>
            <a:ext cx="7086600" cy="53143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6096" y="6396335"/>
            <a:ext cx="1080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Ponder Farm</a:t>
            </a:r>
          </a:p>
          <a:p>
            <a:r>
              <a:rPr lang="en-US" sz="1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9, 2019</a:t>
            </a:r>
            <a:endParaRPr lang="en-US" sz="12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0183709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Roundup </a:t>
            </a:r>
            <a:r>
              <a:rPr lang="en-US" sz="2800" dirty="0" err="1" smtClean="0"/>
              <a:t>Powermax</a:t>
            </a:r>
            <a:r>
              <a:rPr lang="en-US" sz="2800" dirty="0" smtClean="0"/>
              <a:t> II @ 32 oz/A + Evik 80DF @ 2 lbs/A – </a:t>
            </a:r>
            <a:r>
              <a:rPr lang="en-US" sz="2800" i="1" dirty="0" smtClean="0">
                <a:solidFill>
                  <a:srgbClr val="FFC000"/>
                </a:solidFill>
              </a:rPr>
              <a:t>36 DAT (June 15, 2018)</a:t>
            </a:r>
            <a:endParaRPr lang="en-US" sz="2800" i="1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2210" y="5046553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5400" y="5105400"/>
            <a:ext cx="124476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TREATED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326" y="4495800"/>
            <a:ext cx="108234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 GPA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 PSI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3.7 MPH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V7-V8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24” tall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FloodJet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TK-VS2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7" y="1295400"/>
            <a:ext cx="6474883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62408" y="4172638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7 row middles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Treated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40704" y="42672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10" y="42672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</p:spTree>
    <p:extLst>
      <p:ext uri="{BB962C8B-B14F-4D97-AF65-F5344CB8AC3E}">
        <p14:creationId xmlns:p14="http://schemas.microsoft.com/office/powerpoint/2010/main" val="84797657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Terrell Co. Lay-By - 2019</a:t>
            </a:r>
            <a:br>
              <a:rPr lang="en-US" dirty="0" smtClean="0"/>
            </a:br>
            <a:r>
              <a:rPr lang="en-US" dirty="0" smtClean="0"/>
              <a:t>Roundup + </a:t>
            </a:r>
            <a:r>
              <a:rPr lang="en-US" dirty="0" err="1" smtClean="0"/>
              <a:t>Tricor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734" y="1239838"/>
            <a:ext cx="6474882" cy="4856162"/>
          </a:xfrm>
        </p:spPr>
      </p:pic>
      <p:sp>
        <p:nvSpPr>
          <p:cNvPr id="7" name="TextBox 6"/>
          <p:cNvSpPr txBox="1"/>
          <p:nvPr/>
        </p:nvSpPr>
        <p:spPr>
          <a:xfrm>
            <a:off x="0" y="6172200"/>
            <a:ext cx="1167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CN-11-19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May 9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1956" y="5562600"/>
            <a:ext cx="628043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**No difference in weed counts (#/250’) on July 15 (67 DAT)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673628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C:\prostkoeric C drive\weeds\pigweeds\august 23. 2011\Picture 0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476250" y="47625"/>
            <a:ext cx="8210550" cy="1247775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sz="3800" b="0" smtClean="0">
                <a:solidFill>
                  <a:srgbClr val="FFFF00"/>
                </a:solidFill>
              </a:rPr>
              <a:t>Post-Harvest Palmer Amaranth Populations </a:t>
            </a:r>
            <a:r>
              <a:rPr lang="en-US" sz="3800" u="sng" smtClean="0">
                <a:solidFill>
                  <a:srgbClr val="FF0000"/>
                </a:solidFill>
              </a:rPr>
              <a:t>Must</a:t>
            </a:r>
            <a:r>
              <a:rPr lang="en-US" sz="3800" b="0" smtClean="0">
                <a:solidFill>
                  <a:srgbClr val="FFFF00"/>
                </a:solidFill>
              </a:rPr>
              <a:t> be Managed!</a:t>
            </a:r>
          </a:p>
        </p:txBody>
      </p:sp>
    </p:spTree>
    <p:extLst>
      <p:ext uri="{BB962C8B-B14F-4D97-AF65-F5344CB8AC3E}">
        <p14:creationId xmlns:p14="http://schemas.microsoft.com/office/powerpoint/2010/main" val="359649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Palmer Amaranth </a:t>
            </a:r>
            <a:r>
              <a:rPr lang="en-US" dirty="0" err="1" smtClean="0"/>
              <a:t>Burndown</a:t>
            </a:r>
            <a:r>
              <a:rPr lang="en-US" smtClean="0"/>
              <a:t> - </a:t>
            </a:r>
            <a:r>
              <a:rPr lang="en-US" dirty="0" smtClean="0"/>
              <a:t>2019</a:t>
            </a:r>
            <a:br>
              <a:rPr lang="en-US" dirty="0" smtClean="0"/>
            </a:br>
            <a:r>
              <a:rPr lang="en-US" sz="3200" i="1" dirty="0" smtClean="0"/>
              <a:t>(AMAPA 1-6” tall)</a:t>
            </a:r>
            <a:endParaRPr lang="en-US" sz="32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172200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NC-01-19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May 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10 DAT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600" y="607316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20000"/>
                  <a:lumOff val="8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2600" y="5943600"/>
            <a:ext cx="27662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Gramoxone 3SL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Tricor</a:t>
            </a:r>
            <a:r>
              <a:rPr kumimoji="0" lang="en-US" sz="1600" b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4L @ 8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Induce @ 0.25% v/v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750021"/>
            <a:ext cx="4856162" cy="3642121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181" y="1750021"/>
            <a:ext cx="4856163" cy="3642122"/>
          </a:xfrm>
        </p:spPr>
      </p:pic>
    </p:spTree>
    <p:extLst>
      <p:ext uri="{BB962C8B-B14F-4D97-AF65-F5344CB8AC3E}">
        <p14:creationId xmlns:p14="http://schemas.microsoft.com/office/powerpoint/2010/main" val="36746570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WINDOWS\Desktop\Field Pictures\2003\Spiderwort Pictures\24 September\Webster in TSW Field - Culpepper Photo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76200"/>
            <a:ext cx="7233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Tropical Spiderwort/Benghal Dayflower  (TSW/BD) After Corn Harvest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(need tillage and/or 2 apps of Gramoxone or 2,4-D or Aim)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4693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Post-Harvest Control of TSW/BD with 2 Applications (14 d apart) of Gramoxone (paraquat)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6364" y="1500879"/>
            <a:ext cx="3449436" cy="459512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8764" y="1500879"/>
            <a:ext cx="3449436" cy="45951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553200"/>
            <a:ext cx="12153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week after POST2</a:t>
            </a:r>
            <a:endParaRPr lang="en-US" sz="10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799488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</a:t>
            </a:r>
            <a:r>
              <a:rPr lang="en-US" dirty="0" err="1" smtClean="0"/>
              <a:t>Contrl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i="1" dirty="0" smtClean="0">
                <a:solidFill>
                  <a:srgbClr val="FFC000"/>
                </a:solidFill>
              </a:rPr>
              <a:t>Questions for you?</a:t>
            </a:r>
            <a:endParaRPr lang="en-US" sz="2800" i="1" dirty="0">
              <a:solidFill>
                <a:srgbClr val="FFC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4144962" cy="4856162"/>
          </a:xfrm>
        </p:spPr>
        <p:txBody>
          <a:bodyPr/>
          <a:lstStyle/>
          <a:p>
            <a:r>
              <a:rPr lang="en-US" sz="2400" dirty="0" smtClean="0"/>
              <a:t> What technologies are  you planting?</a:t>
            </a:r>
          </a:p>
          <a:p>
            <a:pPr lvl="1"/>
            <a:r>
              <a:rPr lang="en-US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RR, LL, Conventional, Enlist (2,4-D)?</a:t>
            </a:r>
          </a:p>
          <a:p>
            <a:pPr lvl="1"/>
            <a:endParaRPr lang="en-US" dirty="0"/>
          </a:p>
          <a:p>
            <a:r>
              <a:rPr lang="en-US" sz="2400" dirty="0" smtClean="0"/>
              <a:t>Have you used Counter INFR?</a:t>
            </a:r>
          </a:p>
          <a:p>
            <a:endParaRPr lang="en-US" sz="2400" dirty="0"/>
          </a:p>
          <a:p>
            <a:r>
              <a:rPr lang="en-US" sz="2400" dirty="0" smtClean="0"/>
              <a:t>Is atrazine still working for you?</a:t>
            </a:r>
          </a:p>
          <a:p>
            <a:endParaRPr lang="en-US" sz="2400" dirty="0"/>
          </a:p>
          <a:p>
            <a:r>
              <a:rPr lang="en-US" sz="2400" dirty="0" smtClean="0"/>
              <a:t>What will be planted after the field corn?</a:t>
            </a:r>
            <a:endParaRPr lang="en-US" sz="2400" dirty="0"/>
          </a:p>
        </p:txBody>
      </p:sp>
      <p:pic>
        <p:nvPicPr>
          <p:cNvPr id="4" name="Content Placeholder 3" descr="MSS: Bring us your burning science questions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295400"/>
            <a:ext cx="4144963" cy="4144963"/>
          </a:xfrm>
        </p:spPr>
      </p:pic>
    </p:spTree>
    <p:extLst>
      <p:ext uri="{BB962C8B-B14F-4D97-AF65-F5344CB8AC3E}">
        <p14:creationId xmlns:p14="http://schemas.microsoft.com/office/powerpoint/2010/main" val="120724145"/>
      </p:ext>
    </p:extLst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Questions/Comments?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3383" y="1239838"/>
            <a:ext cx="3640221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eprostko\prostkoeric C drive\equipment pictures\IMG_12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8375" y="1676400"/>
            <a:ext cx="4144963" cy="310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5105400"/>
            <a:ext cx="3476550" cy="92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8760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Pigweed Should Not Be a Problem!!!!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moisture activated residual?</a:t>
            </a:r>
          </a:p>
          <a:p>
            <a:r>
              <a:rPr lang="en-US" dirty="0" smtClean="0"/>
              <a:t>atrazine resistance</a:t>
            </a:r>
          </a:p>
          <a:p>
            <a:r>
              <a:rPr lang="en-US" dirty="0" smtClean="0"/>
              <a:t>timing/coverage</a:t>
            </a:r>
          </a:p>
          <a:p>
            <a:pPr lvl="1"/>
            <a:r>
              <a:rPr lang="en-US" dirty="0"/>
              <a:t> </a:t>
            </a:r>
            <a:r>
              <a:rPr lang="en-US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weeds too big</a:t>
            </a:r>
          </a:p>
          <a:p>
            <a:pPr lvl="1"/>
            <a:r>
              <a:rPr lang="en-US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 too big</a:t>
            </a:r>
          </a:p>
          <a:p>
            <a:r>
              <a:rPr lang="en-US" dirty="0" smtClean="0"/>
              <a:t>environmental</a:t>
            </a:r>
          </a:p>
          <a:p>
            <a:pPr lvl="1"/>
            <a:r>
              <a:rPr lang="en-US" dirty="0"/>
              <a:t> </a:t>
            </a:r>
            <a:r>
              <a:rPr lang="en-US" i="1" dirty="0" smtClean="0">
                <a:solidFill>
                  <a:srgbClr val="FFC000"/>
                </a:solidFill>
              </a:rPr>
              <a:t>hot and dry #1 enemy POST’s</a:t>
            </a:r>
            <a:endParaRPr lang="en-US" i="1" dirty="0">
              <a:solidFill>
                <a:srgbClr val="FFC000"/>
              </a:solidFill>
            </a:endParaRP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52973" y="1406107"/>
            <a:ext cx="3395766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96964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general plan of attack?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4144962" cy="4856162"/>
          </a:xfrm>
        </p:spPr>
        <p:txBody>
          <a:bodyPr/>
          <a:lstStyle/>
          <a:p>
            <a:r>
              <a:rPr lang="en-US" sz="2400" dirty="0" smtClean="0"/>
              <a:t>MUST START CLEAN!</a:t>
            </a:r>
          </a:p>
          <a:p>
            <a:endParaRPr lang="en-US" sz="2400" dirty="0"/>
          </a:p>
          <a:p>
            <a:r>
              <a:rPr lang="en-US" sz="2400" dirty="0" smtClean="0"/>
              <a:t>Use 1 </a:t>
            </a:r>
            <a:r>
              <a:rPr lang="en-US" sz="2400" dirty="0" err="1" smtClean="0"/>
              <a:t>qt</a:t>
            </a:r>
            <a:r>
              <a:rPr lang="en-US" sz="2400" dirty="0" smtClean="0"/>
              <a:t>/A of Atrazine 4L PRE (</a:t>
            </a:r>
            <a:r>
              <a:rPr lang="en-US" sz="2400" i="1" dirty="0" smtClean="0"/>
              <a:t>or Dual II Magnum, or Warrant, or Outlook</a:t>
            </a:r>
            <a:r>
              <a:rPr lang="en-US" sz="2400" dirty="0" smtClean="0"/>
              <a:t>)</a:t>
            </a:r>
          </a:p>
          <a:p>
            <a:endParaRPr lang="en-US" sz="2400" dirty="0" smtClean="0"/>
          </a:p>
          <a:p>
            <a:r>
              <a:rPr lang="en-US" sz="2400" dirty="0" smtClean="0"/>
              <a:t>Follow up with a </a:t>
            </a:r>
            <a:r>
              <a:rPr lang="en-US" sz="2400" b="1" i="1" u="sng" dirty="0" smtClean="0">
                <a:solidFill>
                  <a:srgbClr val="FFC000"/>
                </a:solidFill>
              </a:rPr>
              <a:t>timely</a:t>
            </a:r>
            <a:r>
              <a:rPr lang="en-US" sz="2400" dirty="0" smtClean="0"/>
              <a:t> POST program that includes an additional 1.5 </a:t>
            </a:r>
            <a:r>
              <a:rPr lang="en-US" sz="2400" dirty="0" err="1" smtClean="0"/>
              <a:t>qt</a:t>
            </a:r>
            <a:r>
              <a:rPr lang="en-US" sz="2400" dirty="0" smtClean="0"/>
              <a:t>/A of Atrazine 4L</a:t>
            </a:r>
          </a:p>
          <a:p>
            <a:endParaRPr lang="en-US" sz="2400" dirty="0" smtClean="0"/>
          </a:p>
          <a:p>
            <a:r>
              <a:rPr lang="en-US" sz="2400" dirty="0" smtClean="0"/>
              <a:t>Lots of options depending upon how you answered previous questions?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295400"/>
            <a:ext cx="4144963" cy="3108722"/>
          </a:xfrm>
        </p:spPr>
      </p:pic>
    </p:spTree>
    <p:extLst>
      <p:ext uri="{BB962C8B-B14F-4D97-AF65-F5344CB8AC3E}">
        <p14:creationId xmlns:p14="http://schemas.microsoft.com/office/powerpoint/2010/main" val="1732289533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Clean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If you are getting ready to plant and get to the field and have pigweed &gt; 6” tall …………</a:t>
            </a:r>
          </a:p>
          <a:p>
            <a:r>
              <a:rPr lang="en-US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 the sprayer</a:t>
            </a:r>
          </a:p>
          <a:p>
            <a:endParaRPr lang="en-US" b="1" u="sng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 get your mo</a:t>
            </a:r>
            <a:r>
              <a:rPr lang="en-US" b="1" i="1" u="sng" dirty="0" smtClean="0"/>
              <a:t>wer, disk, and/or bottom plow</a:t>
            </a:r>
            <a:endParaRPr lang="en-US" b="1" i="1" u="sng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27921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PRE or Not to PRE?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70171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Anthem Maxx, Dual, Outlook, Warrant, Zidua????</a:t>
            </a:r>
            <a:endParaRPr lang="en-US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503261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743200"/>
            <a:ext cx="4098758" cy="159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4953000"/>
            <a:ext cx="4905375" cy="1237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2476500"/>
            <a:ext cx="3638550" cy="1257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4699376"/>
            <a:ext cx="3060933" cy="137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5236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– 2019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FFC000"/>
                </a:solidFill>
              </a:rPr>
              <a:t>Roundup + Atrazine + Prowl H</a:t>
            </a:r>
            <a:r>
              <a:rPr lang="en-US" sz="2400" i="1" baseline="-25000" dirty="0" smtClean="0">
                <a:solidFill>
                  <a:srgbClr val="FFC000"/>
                </a:solidFill>
              </a:rPr>
              <a:t>2</a:t>
            </a:r>
            <a:r>
              <a:rPr lang="en-US" sz="2400" i="1" dirty="0" smtClean="0">
                <a:solidFill>
                  <a:srgbClr val="FFC000"/>
                </a:solidFill>
              </a:rPr>
              <a:t>0 (~$18/A)</a:t>
            </a:r>
            <a:endParaRPr lang="en-US" sz="2400" i="1" dirty="0">
              <a:solidFill>
                <a:srgbClr val="FFC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673821"/>
            <a:ext cx="4856162" cy="3642121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673821"/>
            <a:ext cx="4856163" cy="3642122"/>
          </a:xfrm>
        </p:spPr>
      </p:pic>
      <p:sp>
        <p:nvSpPr>
          <p:cNvPr id="5" name="TextBox 4"/>
          <p:cNvSpPr txBox="1"/>
          <p:nvPr/>
        </p:nvSpPr>
        <p:spPr>
          <a:xfrm>
            <a:off x="0" y="6248400"/>
            <a:ext cx="739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CN-07-19</a:t>
            </a:r>
          </a:p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13</a:t>
            </a:r>
          </a:p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DAT</a:t>
            </a:r>
            <a:endParaRPr lang="en-US" sz="10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400" y="592296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NTC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3869" y="5879068"/>
            <a:ext cx="26965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Roundup </a:t>
            </a:r>
            <a:r>
              <a:rPr lang="en-US" sz="14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PowerMax</a:t>
            </a:r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@ 32 oz/A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Atrazine @ 64 oz/A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Prowl H</a:t>
            </a:r>
            <a:r>
              <a:rPr lang="en-US" sz="1400" baseline="-250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2</a:t>
            </a:r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0 @ 32 oz/A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Applied 23 DAP (V5/8” tall)</a:t>
            </a:r>
            <a:endParaRPr lang="en-US" sz="14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01160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22186</TotalTime>
  <Words>787</Words>
  <Application>Microsoft Office PowerPoint</Application>
  <PresentationFormat>On-screen Show (4:3)</PresentationFormat>
  <Paragraphs>176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Calibri</vt:lpstr>
      <vt:lpstr>Garamond</vt:lpstr>
      <vt:lpstr>Monotype Sorts</vt:lpstr>
      <vt:lpstr>Times New Roman</vt:lpstr>
      <vt:lpstr>Wingdings</vt:lpstr>
      <vt:lpstr>Corn</vt:lpstr>
      <vt:lpstr>1_Corn</vt:lpstr>
      <vt:lpstr>Edge</vt:lpstr>
      <vt:lpstr>Default Design</vt:lpstr>
      <vt:lpstr>2_Corn</vt:lpstr>
      <vt:lpstr>3_Office Theme</vt:lpstr>
      <vt:lpstr>Weed Control in Field Corn 2020</vt:lpstr>
      <vt:lpstr>Field Corn Yield Loss (%) Caused by Uncontrolled Weeds in UGA  Weed Science Research Trials (2007-2019). Treated vs. Non-treated </vt:lpstr>
      <vt:lpstr>Field Corn Weed Contrl Questions for you?</vt:lpstr>
      <vt:lpstr>Pigweed Should Not Be a Problem!!!!</vt:lpstr>
      <vt:lpstr>A general plan of attack?</vt:lpstr>
      <vt:lpstr>Starting Clean</vt:lpstr>
      <vt:lpstr>To PRE or Not to PRE?</vt:lpstr>
      <vt:lpstr>Anthem Maxx, Dual, Outlook, Warrant, Zidua????</vt:lpstr>
      <vt:lpstr>Field Corn Weed Control – 2019 Roundup + Atrazine + Prowl H20 (~$18/A)</vt:lpstr>
      <vt:lpstr>Field Corn Weed Control – 2019 Roundup + Laudis + Atrazine (~$18/A)</vt:lpstr>
      <vt:lpstr>Field Corn Weed Control – 2019 Halex GT + Atrazine + NIS (~$24/A)</vt:lpstr>
      <vt:lpstr>Halex GT + Atrazine + NIS  + Fungicides (Trivapro, Headline AMP, Stratego YLD)</vt:lpstr>
      <vt:lpstr>Field Corn Weed Control – 2019 Liberty + Atrazine (~$18/A)</vt:lpstr>
      <vt:lpstr>Field Corn Weed Control – 2019 Roundup + Impact Z (~$14/A)</vt:lpstr>
      <vt:lpstr>Field Corn Weed Control – 2019 Roundup + Engenia + Prowl H20 (~$18/A)</vt:lpstr>
      <vt:lpstr>Roundup W-Max @ 32 oz/A + Engenia @ 6.4 oz/A  + Prowl H20 @ 32 oz/A (Applied 9 DAP, V1/2” tall field corn)</vt:lpstr>
      <vt:lpstr>Roundup W-Max @ 32 oz/A + Engenia @ 6.4 oz/A  + Prowl H20 @ 32 oz/A (Applied 21 DAP, V4/7” tall field corn)</vt:lpstr>
      <vt:lpstr>Field Corn Weed Control – 2019 Roundup + Status + Prowl H20 (~$31/A)</vt:lpstr>
      <vt:lpstr>Field Corn Injury – Status (dicamba)</vt:lpstr>
      <vt:lpstr>Field Corn Yield (DKC-6208) As Influenced By Herbicide Treatment</vt:lpstr>
      <vt:lpstr>Field Corn Weed Control – 2019 Atrazine (PRE) fb Roundup + Acuron (POST) ($31/A)</vt:lpstr>
      <vt:lpstr>Public Enemy #1 in Field Corn</vt:lpstr>
      <vt:lpstr>Lay-By Rig for Morningglory </vt:lpstr>
      <vt:lpstr>Roundup Powermax II @ 32 oz/A + Evik 80DF @ 2 lbs/A – 36 DAT (June 15, 2018)</vt:lpstr>
      <vt:lpstr>Terrell Co. Lay-By - 2019 Roundup + Tricor</vt:lpstr>
      <vt:lpstr>Post-Harvest Palmer Amaranth Populations Must be Managed!</vt:lpstr>
      <vt:lpstr>Palmer Amaranth Burndown - 2019 (AMAPA 1-6” tall)</vt:lpstr>
      <vt:lpstr>PowerPoint Presentation</vt:lpstr>
      <vt:lpstr>Post-Harvest Control of TSW/BD with 2 Applications (14 d apart) of Gramoxone (paraquat)</vt:lpstr>
      <vt:lpstr>Questions/Comments?</vt:lpstr>
    </vt:vector>
  </TitlesOfParts>
  <Company>UGA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Webster County – September 4, 2015</dc:title>
  <dc:creator>Eric P. Prostko</dc:creator>
  <cp:lastModifiedBy>Eric P. Prostko</cp:lastModifiedBy>
  <cp:revision>176</cp:revision>
  <cp:lastPrinted>2019-06-14T14:26:20Z</cp:lastPrinted>
  <dcterms:created xsi:type="dcterms:W3CDTF">2019-01-08T19:26:03Z</dcterms:created>
  <dcterms:modified xsi:type="dcterms:W3CDTF">2019-11-26T15:17:15Z</dcterms:modified>
</cp:coreProperties>
</file>