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7053263" cy="9356725"/>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9" d="100"/>
          <a:sy n="19" d="100"/>
        </p:scale>
        <p:origin x="1576" y="13"/>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51EEB469-336C-4BC0-B5E7-2B37F01B4B6B}" type="datetimeFigureOut">
              <a:rPr lang="en-US" smtClean="0"/>
              <a:t>1/13/2020</a:t>
            </a:fld>
            <a:endParaRPr lang="en-US" dirty="0"/>
          </a:p>
        </p:txBody>
      </p:sp>
      <p:sp>
        <p:nvSpPr>
          <p:cNvPr id="4" name="Footer Placeholder 3"/>
          <p:cNvSpPr>
            <a:spLocks noGrp="1"/>
          </p:cNvSpPr>
          <p:nvPr>
            <p:ph type="ftr" sz="quarter" idx="2"/>
          </p:nvPr>
        </p:nvSpPr>
        <p:spPr>
          <a:xfrm>
            <a:off x="0" y="8886825"/>
            <a:ext cx="3055938"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738" y="8886825"/>
            <a:ext cx="3055937" cy="468313"/>
          </a:xfrm>
          <a:prstGeom prst="rect">
            <a:avLst/>
          </a:prstGeom>
        </p:spPr>
        <p:txBody>
          <a:bodyPr vert="horz" lIns="91440" tIns="45720" rIns="91440" bIns="45720" rtlCol="0" anchor="b"/>
          <a:lstStyle>
            <a:lvl1pPr algn="r">
              <a:defRPr sz="1200"/>
            </a:lvl1pPr>
          </a:lstStyle>
          <a:p>
            <a:fld id="{5C07F1F1-970F-47E9-A447-7C0AB0A20A27}" type="slidenum">
              <a:rPr lang="en-US" smtClean="0"/>
              <a:t>‹#›</a:t>
            </a:fld>
            <a:endParaRPr lang="en-US" dirty="0"/>
          </a:p>
        </p:txBody>
      </p:sp>
    </p:spTree>
    <p:extLst>
      <p:ext uri="{BB962C8B-B14F-4D97-AF65-F5344CB8AC3E}">
        <p14:creationId xmlns:p14="http://schemas.microsoft.com/office/powerpoint/2010/main" val="293791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4" tIns="46883" rIns="93764" bIns="46883" rtlCol="0"/>
          <a:lstStyle>
            <a:lvl1pPr algn="l">
              <a:defRPr sz="1200"/>
            </a:lvl1pPr>
          </a:lstStyle>
          <a:p>
            <a:endParaRPr lang="en-US" dirty="0"/>
          </a:p>
        </p:txBody>
      </p:sp>
      <p:sp>
        <p:nvSpPr>
          <p:cNvPr id="3" name="Date Placeholder 2"/>
          <p:cNvSpPr>
            <a:spLocks noGrp="1"/>
          </p:cNvSpPr>
          <p:nvPr>
            <p:ph type="dt" idx="1"/>
          </p:nvPr>
        </p:nvSpPr>
        <p:spPr>
          <a:xfrm>
            <a:off x="3995217" y="0"/>
            <a:ext cx="3056414" cy="467836"/>
          </a:xfrm>
          <a:prstGeom prst="rect">
            <a:avLst/>
          </a:prstGeom>
        </p:spPr>
        <p:txBody>
          <a:bodyPr vert="horz" lIns="93764" tIns="46883" rIns="93764" bIns="46883" rtlCol="0"/>
          <a:lstStyle>
            <a:lvl1pPr algn="r">
              <a:defRPr sz="1200"/>
            </a:lvl1pPr>
          </a:lstStyle>
          <a:p>
            <a:fld id="{61DFE730-1286-4BC7-9158-A3693BA688AD}" type="datetimeFigureOut">
              <a:rPr lang="en-US" smtClean="0"/>
              <a:t>1/13/2020</a:t>
            </a:fld>
            <a:endParaRPr lang="en-US" dirty="0"/>
          </a:p>
        </p:txBody>
      </p:sp>
      <p:sp>
        <p:nvSpPr>
          <p:cNvPr id="4" name="Slide Image Placeholder 3"/>
          <p:cNvSpPr>
            <a:spLocks noGrp="1" noRot="1" noChangeAspect="1"/>
          </p:cNvSpPr>
          <p:nvPr>
            <p:ph type="sldImg" idx="2"/>
          </p:nvPr>
        </p:nvSpPr>
        <p:spPr>
          <a:xfrm>
            <a:off x="1189038" y="701675"/>
            <a:ext cx="4675187" cy="3508375"/>
          </a:xfrm>
          <a:prstGeom prst="rect">
            <a:avLst/>
          </a:prstGeom>
          <a:noFill/>
          <a:ln w="12700">
            <a:solidFill>
              <a:prstClr val="black"/>
            </a:solidFill>
          </a:ln>
        </p:spPr>
        <p:txBody>
          <a:bodyPr vert="horz" lIns="93764" tIns="46883" rIns="93764" bIns="46883" rtlCol="0" anchor="ctr"/>
          <a:lstStyle/>
          <a:p>
            <a:endParaRPr lang="en-US" dirty="0"/>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4" tIns="46883" rIns="93764" bIns="468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4" tIns="46883" rIns="93764" bIns="468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4" tIns="46883" rIns="93764" bIns="46883" rtlCol="0" anchor="b"/>
          <a:lstStyle>
            <a:lvl1pPr algn="r">
              <a:defRPr sz="1200"/>
            </a:lvl1pPr>
          </a:lstStyle>
          <a:p>
            <a:fld id="{13FC2EE5-E4F3-4298-B138-67BA2C2EF2A1}" type="slidenum">
              <a:rPr lang="en-US" smtClean="0"/>
              <a:t>‹#›</a:t>
            </a:fld>
            <a:endParaRPr lang="en-US" dirty="0"/>
          </a:p>
        </p:txBody>
      </p:sp>
    </p:spTree>
    <p:extLst>
      <p:ext uri="{BB962C8B-B14F-4D97-AF65-F5344CB8AC3E}">
        <p14:creationId xmlns:p14="http://schemas.microsoft.com/office/powerpoint/2010/main" val="126333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C2EE5-E4F3-4298-B138-67BA2C2EF2A1}" type="slidenum">
              <a:rPr lang="en-US" smtClean="0"/>
              <a:t>1</a:t>
            </a:fld>
            <a:endParaRPr lang="en-US" dirty="0"/>
          </a:p>
        </p:txBody>
      </p:sp>
    </p:spTree>
    <p:extLst>
      <p:ext uri="{BB962C8B-B14F-4D97-AF65-F5344CB8AC3E}">
        <p14:creationId xmlns:p14="http://schemas.microsoft.com/office/powerpoint/2010/main" val="63788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238248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356270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141385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303179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156058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187913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397895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128073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236810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331765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36544-63E7-49F0-9B89-9F029CA69228}"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20078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9F36544-63E7-49F0-9B89-9F029CA69228}" type="datetimeFigureOut">
              <a:rPr lang="en-US" smtClean="0"/>
              <a:t>1/13/2020</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29DC38C0-B20E-4F54-80A2-3D53A7DCDB7E}" type="slidenum">
              <a:rPr lang="en-US" smtClean="0"/>
              <a:t>‹#›</a:t>
            </a:fld>
            <a:endParaRPr lang="en-US" dirty="0"/>
          </a:p>
        </p:txBody>
      </p:sp>
    </p:spTree>
    <p:extLst>
      <p:ext uri="{BB962C8B-B14F-4D97-AF65-F5344CB8AC3E}">
        <p14:creationId xmlns:p14="http://schemas.microsoft.com/office/powerpoint/2010/main" val="21976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43891200" cy="32918400"/>
          </a:xfrm>
          <a:prstGeom prst="rect">
            <a:avLst/>
          </a:prstGeom>
          <a:solidFill>
            <a:schemeClr val="tx1"/>
          </a:solidFill>
          <a:extLst/>
        </p:spPr>
      </p:pic>
      <p:sp>
        <p:nvSpPr>
          <p:cNvPr id="4" name="TextBox 3"/>
          <p:cNvSpPr txBox="1"/>
          <p:nvPr/>
        </p:nvSpPr>
        <p:spPr>
          <a:xfrm>
            <a:off x="11272329" y="228600"/>
            <a:ext cx="21748839" cy="3539430"/>
          </a:xfrm>
          <a:prstGeom prst="rect">
            <a:avLst/>
          </a:prstGeom>
          <a:solidFill>
            <a:schemeClr val="tx1"/>
          </a:solidFill>
        </p:spPr>
        <p:txBody>
          <a:bodyPr wrap="none" rtlCol="0">
            <a:spAutoFit/>
          </a:bodyPr>
          <a:lstStyle/>
          <a:p>
            <a:pPr algn="ctr"/>
            <a:r>
              <a:rPr lang="en-US" sz="8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VARIETY RESPONSE TO BRAKE®</a:t>
            </a:r>
          </a:p>
          <a:p>
            <a:pPr algn="ctr"/>
            <a:r>
              <a:rPr lang="en-US" sz="4800" b="1" i="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Eric P. Prostko </a:t>
            </a:r>
          </a:p>
          <a:p>
            <a:pPr algn="ctr"/>
            <a:r>
              <a:rPr lang="en-US" sz="48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Dept. Crop &amp; Soil Sciences</a:t>
            </a:r>
          </a:p>
          <a:p>
            <a:pPr algn="ctr"/>
            <a:r>
              <a:rPr lang="en-US" sz="48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University of Georgia</a:t>
            </a:r>
          </a:p>
        </p:txBody>
      </p:sp>
      <p:sp>
        <p:nvSpPr>
          <p:cNvPr id="6" name="TextBox 5"/>
          <p:cNvSpPr txBox="1"/>
          <p:nvPr/>
        </p:nvSpPr>
        <p:spPr>
          <a:xfrm>
            <a:off x="394996" y="5029200"/>
            <a:ext cx="22446936" cy="7602081"/>
          </a:xfrm>
          <a:prstGeom prst="rect">
            <a:avLst/>
          </a:prstGeom>
          <a:solidFill>
            <a:schemeClr val="tx1"/>
          </a:solidFill>
        </p:spPr>
        <p:txBody>
          <a:bodyPr wrap="square" rtlCol="0">
            <a:spAutoFit/>
          </a:bodyPr>
          <a:lstStyle/>
          <a:p>
            <a:pPr algn="ctr"/>
            <a:r>
              <a:rPr lang="en-US" sz="4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Brake® (fluridone), manufactured by SePRO Corporation, is an herbicide under evaluation for potential preemergence (PRE) use in peanut.  It was recently registered for PRE use in cotton and is sold in the aquatic weed control market as Sonar®.  Brake has a unique mode of action (WSSA #12, inhibitor of phytoene desaturase in carotenoid biosynthesis) that is not currently being used in row crop weed control systems.  Thus, its registration in peanut would help delay the inevitable increases of herbicide-resistant weeds.  But, limited research has been conducted on the tolerance of newer peanut varieties to Brake.  Therefore, the objective of this study was to evaluate the response of several peanut varieties to various rates of Brake 1.2SL applied PRE.   </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381000" y="13335000"/>
            <a:ext cx="22523136" cy="11664732"/>
          </a:xfrm>
          <a:prstGeom prst="rect">
            <a:avLst/>
          </a:prstGeom>
          <a:solidFill>
            <a:schemeClr val="tx1"/>
          </a:solidFill>
        </p:spPr>
        <p:txBody>
          <a:bodyPr wrap="square" rtlCol="0">
            <a:spAutoFit/>
          </a:bodyPr>
          <a:lstStyle/>
          <a:p>
            <a:pPr algn="ctr"/>
            <a:r>
              <a:rPr lang="en-US" sz="4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MATERIALS AND METHODS</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small-plot, replicated field trial was conducted in 2019 at the UGA Ponder Research Farm near Ty Ty, Georgia. </a:t>
            </a:r>
            <a:r>
              <a:rPr lang="en-US" sz="4400" b="1" dirty="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soil type was a Fuquay sand with </a:t>
            </a:r>
            <a:r>
              <a:rPr lang="en-US" sz="4400" b="1" dirty="0" smtClean="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92% </a:t>
            </a:r>
            <a:r>
              <a:rPr lang="en-US" sz="4400" b="1" dirty="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sand, </a:t>
            </a:r>
            <a:r>
              <a:rPr lang="en-US" sz="4400" b="1" dirty="0" smtClean="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n-US" sz="4400" b="1" dirty="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silt, </a:t>
            </a:r>
            <a:r>
              <a:rPr lang="en-US" sz="4400" b="1" dirty="0" smtClean="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4400" b="1" dirty="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clay, </a:t>
            </a:r>
            <a:r>
              <a:rPr lang="en-US" sz="4400" b="1" dirty="0" smtClean="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0.62% </a:t>
            </a:r>
            <a:r>
              <a:rPr lang="en-US" sz="4400" b="1" dirty="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organic matter, and a </a:t>
            </a:r>
            <a:r>
              <a:rPr lang="en-US" sz="4400" b="1" dirty="0" smtClean="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6.0 </a:t>
            </a:r>
            <a:r>
              <a:rPr lang="en-US" sz="4400" b="1" dirty="0" err="1" smtClean="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t>
            </a:r>
            <a:r>
              <a:rPr lang="en-US" sz="4400" b="1" dirty="0" smtClean="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Twin-row peanut planting occurred on May 1.  Treatments </a:t>
            </a:r>
            <a:r>
              <a:rPr lang="en-US" sz="4400" b="1" dirty="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were arranged in a randomized complete block design with a </a:t>
            </a:r>
            <a:r>
              <a:rPr lang="en-US" sz="4400" b="1" dirty="0" smtClean="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(variety) X 4 (rate) factorial arrangement with 4 replications.  Peanut varieties included GA-06G, GA-18RU, and GA-16HO.  Brake 1.2SL rates included 0, 16, 32, and 64 oz/A. </a:t>
            </a:r>
          </a:p>
          <a:p>
            <a:r>
              <a:rPr lang="en-US" sz="4400" b="1" dirty="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smtClean="0">
                <a:solidFill>
                  <a:schemeClr val="bg1">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treatments were applied 1 day after planting (DAP) using a CO</a:t>
            </a:r>
            <a:r>
              <a:rPr lang="en-US" sz="4400" b="1" baseline="-25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-powered, backpack sprayer calibrated to deliver 15 GPA (38 PSI, 3.5 MPH, 11002AIXR nozzles).  At 2 DAP, the plot area was irrigated with 0.6” of water and supplemental irrigation was applied throughout the growing season as needed.  The plot area was maintained weed-free using a combination of hand-weeding and labeled herbicides (clethodim, diclosulam, imazapic, pendimethalin, and </a:t>
            </a:r>
            <a:r>
              <a:rPr lang="en-US" sz="4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-metolachlor).  </a:t>
            </a:r>
          </a:p>
          <a:p>
            <a:r>
              <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Data collected included peanut stand, visual estimates of peanut injury (stunting, bleaching), and yield.  All data were subjected to ANOVA and means separated using Fisher’s Protected LSD Test (P=0.10).  </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Box 12"/>
          <p:cNvSpPr txBox="1"/>
          <p:nvPr/>
        </p:nvSpPr>
        <p:spPr>
          <a:xfrm>
            <a:off x="23317200" y="20726400"/>
            <a:ext cx="20260733" cy="12080230"/>
          </a:xfrm>
          <a:prstGeom prst="rect">
            <a:avLst/>
          </a:prstGeom>
          <a:solidFill>
            <a:schemeClr val="tx1"/>
          </a:solidFill>
        </p:spPr>
        <p:txBody>
          <a:bodyPr wrap="square" rtlCol="0">
            <a:spAutoFit/>
          </a:bodyPr>
          <a:lstStyle/>
          <a:p>
            <a:pPr algn="ctr"/>
            <a:r>
              <a:rPr lang="en-US" sz="4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 AND DISCU</a:t>
            </a:r>
            <a:r>
              <a:rPr lang="en-US" sz="4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SSION</a:t>
            </a:r>
          </a:p>
          <a:p>
            <a:r>
              <a:rPr lang="en-US" sz="43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Brake 1.2SL caused significant crop injury in the form of bleaching, stunting, and stand loss, especially at the higher rates of 32 and 64 oz/A (data not reported) (Figures 1 and 2).</a:t>
            </a:r>
          </a:p>
          <a:p>
            <a:r>
              <a:rPr lang="en-US" sz="43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43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For peanut yield, there was no interaction between variety and rate (P = 0.5857).</a:t>
            </a:r>
          </a:p>
          <a:p>
            <a:endParaRPr lang="en-US" sz="43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3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When averaged over rate, variety effects on yield were not significant (P = 0.1913) (Figure 3).</a:t>
            </a:r>
          </a:p>
          <a:p>
            <a:endParaRPr lang="en-US" sz="43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3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When averaged over variety, rate effects were significant (P = 0.0004).  Brake applied at 32 oz/A and 64 oz/A caused significant yield reductions (19.2% and 54.8%, respectively) (Figure 4).</a:t>
            </a:r>
          </a:p>
          <a:p>
            <a:endParaRPr lang="en-US" sz="43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3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Previous research suggested that the potential Brake 1.2SL use rate in peanut would be 16 oz/A.  Although this rate did not significantly reduce yield in this trial, a 2X margin of safety (32 oz/A) was not observed.  </a:t>
            </a:r>
          </a:p>
        </p:txBody>
      </p:sp>
      <p:pic>
        <p:nvPicPr>
          <p:cNvPr id="22"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09800" y="119147"/>
            <a:ext cx="3450083" cy="148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724400" y="25677431"/>
            <a:ext cx="14834465" cy="6467058"/>
            <a:chOff x="4672735" y="26390620"/>
            <a:chExt cx="14037045" cy="6186309"/>
          </a:xfrm>
        </p:grpSpPr>
        <p:sp>
          <p:nvSpPr>
            <p:cNvPr id="20" name="TextBox 19"/>
            <p:cNvSpPr txBox="1"/>
            <p:nvPr/>
          </p:nvSpPr>
          <p:spPr>
            <a:xfrm>
              <a:off x="4672735" y="26390620"/>
              <a:ext cx="14037045" cy="6186309"/>
            </a:xfrm>
            <a:prstGeom prst="rect">
              <a:avLst/>
            </a:prstGeom>
            <a:solidFill>
              <a:schemeClr val="tx1"/>
            </a:solidFill>
          </p:spPr>
          <p:txBody>
            <a:bodyPr wrap="square" rtlCol="0">
              <a:spAutoFit/>
            </a:bodyPr>
            <a:lstStyle/>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1.  Peanut bleaching caused by Brake 1.2SL.</a:t>
              </a:r>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6038094" y="26084743"/>
              <a:ext cx="4681763" cy="6242351"/>
            </a:xfrm>
            <a:prstGeom prst="rect">
              <a:avLst/>
            </a:prstGeom>
          </p:spPr>
        </p:pic>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2659852" y="26138240"/>
              <a:ext cx="4635908" cy="6181211"/>
            </a:xfrm>
            <a:prstGeom prst="rect">
              <a:avLst/>
            </a:prstGeom>
          </p:spPr>
        </p:pic>
      </p:grpSp>
      <p:pic>
        <p:nvPicPr>
          <p:cNvPr id="33" name="Picture 32"/>
          <p:cNvPicPr>
            <a:picLocks noChangeAspect="1"/>
          </p:cNvPicPr>
          <p:nvPr/>
        </p:nvPicPr>
        <p:blipFill>
          <a:blip r:embed="rId7"/>
          <a:stretch>
            <a:fillRect/>
          </a:stretch>
        </p:blipFill>
        <p:spPr>
          <a:xfrm>
            <a:off x="25146000" y="5023268"/>
            <a:ext cx="16943878" cy="9530932"/>
          </a:xfrm>
          <a:prstGeom prst="rect">
            <a:avLst/>
          </a:prstGeom>
        </p:spPr>
      </p:pic>
      <p:pic>
        <p:nvPicPr>
          <p:cNvPr id="3" name="Picture 2"/>
          <p:cNvPicPr>
            <a:picLocks noChangeAspect="1"/>
          </p:cNvPicPr>
          <p:nvPr/>
        </p:nvPicPr>
        <p:blipFill>
          <a:blip r:embed="rId8"/>
          <a:stretch>
            <a:fillRect/>
          </a:stretch>
        </p:blipFill>
        <p:spPr>
          <a:xfrm>
            <a:off x="33528000" y="14890645"/>
            <a:ext cx="10103742" cy="5683355"/>
          </a:xfrm>
          <a:prstGeom prst="rect">
            <a:avLst/>
          </a:prstGeom>
        </p:spPr>
      </p:pic>
      <p:pic>
        <p:nvPicPr>
          <p:cNvPr id="5" name="Picture 4"/>
          <p:cNvPicPr>
            <a:picLocks noChangeAspect="1"/>
          </p:cNvPicPr>
          <p:nvPr/>
        </p:nvPicPr>
        <p:blipFill>
          <a:blip r:embed="rId9"/>
          <a:stretch>
            <a:fillRect/>
          </a:stretch>
        </p:blipFill>
        <p:spPr>
          <a:xfrm>
            <a:off x="23241000" y="14890645"/>
            <a:ext cx="10171475" cy="5721455"/>
          </a:xfrm>
          <a:prstGeom prst="rect">
            <a:avLst/>
          </a:prstGeom>
        </p:spPr>
      </p:pic>
    </p:spTree>
    <p:extLst>
      <p:ext uri="{BB962C8B-B14F-4D97-AF65-F5344CB8AC3E}">
        <p14:creationId xmlns:p14="http://schemas.microsoft.com/office/powerpoint/2010/main" val="4276585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25861</TotalTime>
  <Words>577</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P. Prostko</dc:creator>
  <cp:lastModifiedBy>Eric P. Prostko</cp:lastModifiedBy>
  <cp:revision>171</cp:revision>
  <cp:lastPrinted>2019-09-26T20:22:31Z</cp:lastPrinted>
  <dcterms:created xsi:type="dcterms:W3CDTF">2016-09-27T19:48:23Z</dcterms:created>
  <dcterms:modified xsi:type="dcterms:W3CDTF">2020-01-13T12:49:34Z</dcterms:modified>
</cp:coreProperties>
</file>