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29" r:id="rId3"/>
    <p:sldMasterId id="2147483741" r:id="rId4"/>
  </p:sldMasterIdLst>
  <p:notesMasterIdLst>
    <p:notesMasterId r:id="rId31"/>
  </p:notesMasterIdLst>
  <p:handoutMasterIdLst>
    <p:handoutMasterId r:id="rId32"/>
  </p:handoutMasterIdLst>
  <p:sldIdLst>
    <p:sldId id="480" r:id="rId5"/>
    <p:sldId id="481" r:id="rId6"/>
    <p:sldId id="482" r:id="rId7"/>
    <p:sldId id="500" r:id="rId8"/>
    <p:sldId id="498" r:id="rId9"/>
    <p:sldId id="504" r:id="rId10"/>
    <p:sldId id="479" r:id="rId11"/>
    <p:sldId id="469" r:id="rId12"/>
    <p:sldId id="272" r:id="rId13"/>
    <p:sldId id="273" r:id="rId14"/>
    <p:sldId id="278" r:id="rId15"/>
    <p:sldId id="282" r:id="rId16"/>
    <p:sldId id="283" r:id="rId17"/>
    <p:sldId id="483" r:id="rId18"/>
    <p:sldId id="459" r:id="rId19"/>
    <p:sldId id="486" r:id="rId20"/>
    <p:sldId id="477" r:id="rId21"/>
    <p:sldId id="468" r:id="rId22"/>
    <p:sldId id="501" r:id="rId23"/>
    <p:sldId id="502" r:id="rId24"/>
    <p:sldId id="503" r:id="rId25"/>
    <p:sldId id="505" r:id="rId26"/>
    <p:sldId id="472" r:id="rId27"/>
    <p:sldId id="484" r:id="rId28"/>
    <p:sldId id="485" r:id="rId29"/>
    <p:sldId id="499" r:id="rId30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5" autoAdjust="0"/>
    <p:restoredTop sz="85807" autoAdjust="0"/>
  </p:normalViewPr>
  <p:slideViewPr>
    <p:cSldViewPr>
      <p:cViewPr varScale="1">
        <p:scale>
          <a:sx n="81" d="100"/>
          <a:sy n="81" d="100"/>
        </p:scale>
        <p:origin x="1403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95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9624527559088"/>
          <c:y val="0.11704407977040253"/>
          <c:w val="0.8366585571766213"/>
          <c:h val="0.715545612873157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XtendFlex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81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4-4F05-BA6B-FE03B60F74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Enlist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0.4</c:v>
                </c:pt>
                <c:pt idx="1">
                  <c:v>3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C4-4F05-BA6B-FE03B60F7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743104"/>
        <c:axId val="512513536"/>
      </c:barChart>
      <c:catAx>
        <c:axId val="511743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12513536"/>
        <c:crosses val="autoZero"/>
        <c:auto val="1"/>
        <c:lblAlgn val="ctr"/>
        <c:lblOffset val="100"/>
        <c:noMultiLvlLbl val="0"/>
      </c:catAx>
      <c:valAx>
        <c:axId val="512513536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% of Total Acres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11743104"/>
        <c:crosses val="autoZero"/>
        <c:crossBetween val="between"/>
        <c:majorUnit val="20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9C41F-8E69-42DD-A67D-F6C374FBB2A1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8413"/>
            <a:ext cx="3055938" cy="468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8888413"/>
            <a:ext cx="3055937" cy="468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171B2-1B2E-4B04-8F37-164B2B938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09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EE51-2C2D-4DF0-A5DB-0168089C805D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45000"/>
            <a:ext cx="5643563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F0EC-5B4E-4F08-80E5-9198173F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18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79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7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4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36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3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8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1488A-2363-4FCB-B8D4-D84A7E9D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84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1488A-2363-4FCB-B8D4-D84A7E9D6A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28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15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CF0EC-5B4E-4F08-80E5-9198173F1D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84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7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4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43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866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45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69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91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26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692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76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3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99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81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30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71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30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87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92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58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23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28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3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71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52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0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23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07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02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55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76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90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69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8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7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2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99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02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45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19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56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80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11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94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5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20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2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0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11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39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77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35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88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28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37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81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54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8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06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6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9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0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3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9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5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B2F0E-C175-43A8-A684-CD2892AA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BF081-E265-446D-B8D2-37D1220804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5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F027-02BE-43DD-81A3-2C7C07D28F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C7A3-9EA5-429C-9B53-9E9E82F59F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8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33600" y="31242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On-Farm Evaluations of Auxin Nozzles For Peanut </a:t>
            </a:r>
            <a:br>
              <a:rPr lang="en-US" altLang="en-US" sz="3200" dirty="0" smtClean="0"/>
            </a:br>
            <a:r>
              <a:rPr lang="en-US" altLang="en-US" sz="3200" dirty="0" smtClean="0"/>
              <a:t>Pest Management</a:t>
            </a:r>
            <a:br>
              <a:rPr lang="en-US" altLang="en-US" sz="3200" dirty="0" smtClean="0"/>
            </a:br>
            <a:r>
              <a:rPr lang="en-US" altLang="en-US" sz="3200" dirty="0" smtClean="0"/>
              <a:t>(Year 2)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52650" y="4876800"/>
            <a:ext cx="6229350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600" b="1" dirty="0" smtClean="0"/>
              <a:t>E.P. Prostko</a:t>
            </a:r>
            <a:r>
              <a:rPr lang="en-US" altLang="en-US" sz="1600" b="1" baseline="30000" dirty="0" smtClean="0"/>
              <a:t>1</a:t>
            </a:r>
            <a:r>
              <a:rPr lang="en-US" altLang="en-US" sz="1600" dirty="0" smtClean="0"/>
              <a:t>, M.R. Abney, R.C. Kemerait, G.C. Rains,</a:t>
            </a:r>
            <a:endParaRPr lang="en-US" altLang="en-US" sz="1600" baseline="30000" dirty="0" smtClean="0"/>
          </a:p>
          <a:p>
            <a:pPr algn="ctr" eaLnBrk="1" hangingPunct="1">
              <a:lnSpc>
                <a:spcPct val="80000"/>
              </a:lnSpc>
            </a:pPr>
            <a:r>
              <a:rPr lang="en-US" altLang="en-US" sz="1600" dirty="0" smtClean="0"/>
              <a:t>D. S. Carlson, J.L. Jacobs, D.B. Sutherland, W.G. Tyson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400" i="1" baseline="30000" dirty="0"/>
              <a:t>1</a:t>
            </a:r>
            <a:r>
              <a:rPr lang="en-US" altLang="en-US" sz="1400" i="1" dirty="0"/>
              <a:t>Department of Crop &amp; Soil </a:t>
            </a:r>
            <a:r>
              <a:rPr lang="en-US" altLang="en-US" sz="1400" i="1" dirty="0" smtClean="0"/>
              <a:t>Sciences</a:t>
            </a:r>
            <a:endParaRPr lang="en-US" altLang="en-US" sz="1400" i="1" baseline="30000" dirty="0" smtClean="0"/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5715000"/>
            <a:ext cx="2209800" cy="8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0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Bulloch County </a:t>
            </a:r>
            <a:r>
              <a:rPr lang="en-US" smtClean="0"/>
              <a:t>Nozzle Test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March 21</a:t>
            </a:r>
            <a:r>
              <a:rPr lang="en-US" smtClean="0"/>
              <a:t>, 2019 </a:t>
            </a:r>
            <a:r>
              <a:rPr lang="en-US" dirty="0" smtClean="0"/>
              <a:t>(Rep 2, card #4)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1758950"/>
            <a:ext cx="2171700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0" y="1752600"/>
            <a:ext cx="2286000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2553" y="1752600"/>
            <a:ext cx="2299447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400800"/>
            <a:ext cx="781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JD 4630, 90’ boom, 15” spacing, 12 GPA, 12 MPH, 28 PSI, 36” boom height (avg.)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0583" y="5282684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XRC-11004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09217" y="5282684"/>
            <a:ext cx="112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TTI-11004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289034"/>
            <a:ext cx="145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TDXL-11004D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Pierce County Nozzle Test</a:t>
            </a:r>
            <a:br>
              <a:rPr lang="en-US" dirty="0" smtClean="0"/>
            </a:br>
            <a:r>
              <a:rPr lang="en-US" dirty="0" smtClean="0"/>
              <a:t>March 26, 2019 (Rep 1, card #5)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519446"/>
            <a:ext cx="7391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JD 4730, 100’ boom, 15” spacing, 15 GPA, 11.6 MPH, 18-20 PSI, 36” boom height (avg.)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8646" y="5867400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XR-11006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5867400"/>
            <a:ext cx="112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TTI-11006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826" y="1371600"/>
            <a:ext cx="30379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29154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2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Worth County Nozzle Test</a:t>
            </a:r>
            <a:br>
              <a:rPr lang="en-US" dirty="0" smtClean="0"/>
            </a:br>
            <a:r>
              <a:rPr lang="en-US" dirty="0" smtClean="0"/>
              <a:t>April 4, 2019 (Rep 2, card #2)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767" y="1600200"/>
            <a:ext cx="2796902" cy="4297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519446"/>
            <a:ext cx="6783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JD 4730, 90’ boom, 20” spacing, 20 GPA, 12.5 MPH, 42-57 PSI, 36” boom height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8646" y="5867400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XRC-11006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7235" y="5867400"/>
            <a:ext cx="112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TTI-11006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16365" y="1569720"/>
            <a:ext cx="2898435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Droplet Size and Spray Coverage from 2019 Nozzle Tests with Commercial Sprayers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673522"/>
              </p:ext>
            </p:extLst>
          </p:nvPr>
        </p:nvGraphicFramePr>
        <p:xfrm>
          <a:off x="381000" y="1676399"/>
          <a:ext cx="84582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367">
                  <a:extLst>
                    <a:ext uri="{9D8B030D-6E8A-4147-A177-3AD203B41FA5}">
                      <a16:colId xmlns:a16="http://schemas.microsoft.com/office/drawing/2014/main" val="2113867836"/>
                    </a:ext>
                  </a:extLst>
                </a:gridCol>
                <a:gridCol w="931333">
                  <a:extLst>
                    <a:ext uri="{9D8B030D-6E8A-4147-A177-3AD203B41FA5}">
                      <a16:colId xmlns:a16="http://schemas.microsoft.com/office/drawing/2014/main" val="164371034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92668078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164212121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4118289139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427575205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78481984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4087185526"/>
                    </a:ext>
                  </a:extLst>
                </a:gridCol>
              </a:tblGrid>
              <a:tr h="294640"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Bulloch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30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Pierce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Worth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3913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XRC-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TDXL-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XRC-11006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9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VMD</a:t>
                      </a:r>
                      <a:r>
                        <a:rPr lang="en-US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(microns)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 a</a:t>
                      </a:r>
                      <a:r>
                        <a:rPr lang="en-US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 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 b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 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 b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481 a</a:t>
                      </a:r>
                      <a:endParaRPr 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 b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917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Coverage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 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 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 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 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7824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4038600"/>
            <a:ext cx="886172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According to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DepositScan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According to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DropletScan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endParaRPr lang="en-US" sz="1400" i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JD4630, 90’ boom, 15” nozzle spacing, 12.0 MPH, 12 GPA, 28 PSI, 36” boom height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JD4730, 100’ boom, 15” nozzle spacing, 11.6 MPH, 15 GPA, 18-20 PSI, 36” boom height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JD4730, 90’ boom, 20” nozzle spacing, 12.5 MPH, 20 GPA, 42-57 PSI, 36” boom height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Means in the same row within same location with the same letter are not significantly different (LSD = 0.10).  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Means from 21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kromekote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water sensitive cards.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1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2019 Commercial Nozzle Tests</a:t>
            </a:r>
            <a:br>
              <a:rPr lang="en-US" sz="3200" dirty="0" smtClean="0"/>
            </a:br>
            <a:r>
              <a:rPr lang="en-US" sz="2800" i="1" dirty="0" smtClean="0"/>
              <a:t>Field Methodology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 commercial peanut fields</a:t>
            </a:r>
          </a:p>
          <a:p>
            <a:r>
              <a:rPr lang="en-US" dirty="0" smtClean="0"/>
              <a:t>Plot size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sprayer width (90’-100’) X field length (437’-1993’)</a:t>
            </a:r>
          </a:p>
          <a:p>
            <a:r>
              <a:rPr lang="en-US" dirty="0" smtClean="0"/>
              <a:t>4 replications</a:t>
            </a:r>
          </a:p>
          <a:p>
            <a:r>
              <a:rPr lang="en-US" dirty="0" smtClean="0"/>
              <a:t>2 nozzle types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3 in Bulloch</a:t>
            </a:r>
          </a:p>
          <a:p>
            <a:r>
              <a:rPr lang="en-US" dirty="0" smtClean="0"/>
              <a:t>All agri-chemicals</a:t>
            </a:r>
          </a:p>
          <a:p>
            <a:r>
              <a:rPr lang="en-US" dirty="0" smtClean="0"/>
              <a:t>ANOVA</a:t>
            </a:r>
          </a:p>
          <a:p>
            <a:r>
              <a:rPr lang="en-US" dirty="0" smtClean="0"/>
              <a:t>Fisher’s Protected LSD (P=0.10)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5571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2019 Nozzle Tests</a:t>
            </a:r>
            <a:br>
              <a:rPr lang="en-US" sz="3200" dirty="0" smtClean="0"/>
            </a:br>
            <a:r>
              <a:rPr lang="en-US" sz="2800" i="1" dirty="0" smtClean="0"/>
              <a:t>(Weeds, Insects, Disease, Yield)</a:t>
            </a:r>
            <a:endParaRPr lang="en-US" sz="2800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1400" y="1616274"/>
            <a:ext cx="2471738" cy="185380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92813" y="1617068"/>
            <a:ext cx="2471737" cy="185380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2988" y="4242594"/>
            <a:ext cx="2470150" cy="185261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5039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Peanut Nozzle Tests</a:t>
            </a:r>
            <a:endParaRPr lang="en-US" sz="3200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598720"/>
              </p:ext>
            </p:extLst>
          </p:nvPr>
        </p:nvGraphicFramePr>
        <p:xfrm>
          <a:off x="1858962" y="1752600"/>
          <a:ext cx="720883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9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523">
                  <a:extLst>
                    <a:ext uri="{9D8B030D-6E8A-4147-A177-3AD203B41FA5}">
                      <a16:colId xmlns:a16="http://schemas.microsoft.com/office/drawing/2014/main" val="3155555009"/>
                    </a:ext>
                  </a:extLst>
                </a:gridCol>
                <a:gridCol w="799523">
                  <a:extLst>
                    <a:ext uri="{9D8B030D-6E8A-4147-A177-3AD203B41FA5}">
                      <a16:colId xmlns:a16="http://schemas.microsoft.com/office/drawing/2014/main" val="3253461356"/>
                    </a:ext>
                  </a:extLst>
                </a:gridCol>
                <a:gridCol w="799523">
                  <a:extLst>
                    <a:ext uri="{9D8B030D-6E8A-4147-A177-3AD203B41FA5}">
                      <a16:colId xmlns:a16="http://schemas.microsoft.com/office/drawing/2014/main" val="1434704736"/>
                    </a:ext>
                  </a:extLst>
                </a:gridCol>
                <a:gridCol w="818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5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6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County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Rotation</a:t>
                      </a:r>
                    </a:p>
                    <a:p>
                      <a:pPr algn="ctr"/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Variety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Irrigated (I) or Dryland (D)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Tillage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Row Pattern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Planting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Date 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Digging 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Date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Harvest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Date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Bulloch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cotton</a:t>
                      </a:r>
                    </a:p>
                    <a:p>
                      <a:pPr algn="ctr"/>
                      <a:r>
                        <a:rPr lang="en-US" sz="1200" dirty="0" smtClean="0"/>
                        <a:t>cotton</a:t>
                      </a:r>
                    </a:p>
                    <a:p>
                      <a:pPr algn="ctr"/>
                      <a:r>
                        <a:rPr lang="en-US" sz="1200" b="1" dirty="0" smtClean="0"/>
                        <a:t>peanut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GA-06G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Single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May 17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Oct. 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Oct. 8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Pierce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cotton</a:t>
                      </a:r>
                    </a:p>
                    <a:p>
                      <a:pPr algn="ctr"/>
                      <a:r>
                        <a:rPr lang="en-US" sz="1200" dirty="0" smtClean="0"/>
                        <a:t>cotton </a:t>
                      </a:r>
                      <a:r>
                        <a:rPr lang="en-US" sz="1200" b="1" dirty="0" smtClean="0"/>
                        <a:t>peanut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GA-06G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Single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May 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Oct.1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Oct. 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Worth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peanut</a:t>
                      </a:r>
                    </a:p>
                    <a:p>
                      <a:pPr algn="ctr"/>
                      <a:r>
                        <a:rPr lang="en-US" sz="1200" dirty="0" smtClean="0"/>
                        <a:t>cotton</a:t>
                      </a:r>
                    </a:p>
                    <a:p>
                      <a:pPr algn="ctr"/>
                      <a:r>
                        <a:rPr lang="en-US" sz="1200" b="1" dirty="0" smtClean="0"/>
                        <a:t>peanut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GA-06G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Twin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May 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Sept. 21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Sept. 24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30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Nozzle Tests</a:t>
            </a:r>
            <a:br>
              <a:rPr lang="en-US" dirty="0" smtClean="0"/>
            </a:br>
            <a:r>
              <a:rPr lang="en-US" sz="3200" i="1" dirty="0" smtClean="0"/>
              <a:t>Pesticides/Fertilizers Applied</a:t>
            </a:r>
            <a:endParaRPr lang="en-US" sz="3200" i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8195928"/>
              </p:ext>
            </p:extLst>
          </p:nvPr>
        </p:nvGraphicFramePr>
        <p:xfrm>
          <a:off x="1784350" y="1447800"/>
          <a:ext cx="728345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482430806"/>
                    </a:ext>
                  </a:extLst>
                </a:gridCol>
                <a:gridCol w="1314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County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Total  Applications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(#)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Herbicides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Fungicides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Insecticides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Other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Bulloch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Valor</a:t>
                      </a:r>
                    </a:p>
                    <a:p>
                      <a:r>
                        <a:rPr lang="en-US" sz="1400" dirty="0" smtClean="0"/>
                        <a:t>Strongarm</a:t>
                      </a:r>
                    </a:p>
                    <a:p>
                      <a:r>
                        <a:rPr lang="en-US" sz="1400" dirty="0" smtClean="0"/>
                        <a:t>Cadre</a:t>
                      </a:r>
                    </a:p>
                    <a:p>
                      <a:r>
                        <a:rPr lang="en-US" sz="1400" dirty="0" smtClean="0"/>
                        <a:t>Dual Magnum</a:t>
                      </a:r>
                    </a:p>
                    <a:p>
                      <a:r>
                        <a:rPr lang="en-US" sz="1400" dirty="0" smtClean="0"/>
                        <a:t>2,4-DB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300" dirty="0" smtClean="0"/>
                        <a:t>Approach Prima</a:t>
                      </a:r>
                    </a:p>
                    <a:p>
                      <a:r>
                        <a:rPr lang="en-US" sz="1400" dirty="0" err="1" smtClean="0"/>
                        <a:t>Equus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Elatus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Convoy</a:t>
                      </a:r>
                    </a:p>
                    <a:p>
                      <a:r>
                        <a:rPr lang="en-US" sz="1400" dirty="0" err="1" smtClean="0"/>
                        <a:t>Tebusol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Dimilin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Boron</a:t>
                      </a:r>
                    </a:p>
                    <a:p>
                      <a:r>
                        <a:rPr lang="en-US" sz="1400" dirty="0" err="1" smtClean="0"/>
                        <a:t>PegPower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Pierce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Valor</a:t>
                      </a:r>
                    </a:p>
                    <a:p>
                      <a:r>
                        <a:rPr lang="en-US" sz="1400" dirty="0" smtClean="0"/>
                        <a:t>Dual Magnum</a:t>
                      </a:r>
                    </a:p>
                    <a:p>
                      <a:r>
                        <a:rPr lang="en-US" sz="1400" dirty="0" smtClean="0"/>
                        <a:t>Cadre</a:t>
                      </a:r>
                    </a:p>
                    <a:p>
                      <a:r>
                        <a:rPr lang="en-US" sz="1400" dirty="0" smtClean="0"/>
                        <a:t>2,4-DB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Bravo</a:t>
                      </a:r>
                    </a:p>
                    <a:p>
                      <a:r>
                        <a:rPr lang="en-US" sz="1400" dirty="0" err="1" smtClean="0"/>
                        <a:t>Priaxor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Provost</a:t>
                      </a:r>
                      <a:r>
                        <a:rPr lang="en-US" sz="1400" baseline="0" dirty="0" smtClean="0"/>
                        <a:t> Silver</a:t>
                      </a:r>
                    </a:p>
                    <a:p>
                      <a:r>
                        <a:rPr lang="en-US" sz="1400" baseline="0" dirty="0" err="1" smtClean="0"/>
                        <a:t>Tebuconazole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Dimilin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Boron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Worth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Gramoxone</a:t>
                      </a:r>
                    </a:p>
                    <a:p>
                      <a:r>
                        <a:rPr lang="en-US" sz="1400" dirty="0" smtClean="0"/>
                        <a:t>Dual</a:t>
                      </a:r>
                      <a:r>
                        <a:rPr lang="en-US" sz="1400" baseline="0" dirty="0" smtClean="0"/>
                        <a:t> Magnum Warrant</a:t>
                      </a:r>
                    </a:p>
                    <a:p>
                      <a:r>
                        <a:rPr lang="en-US" sz="1400" baseline="0" dirty="0" smtClean="0"/>
                        <a:t>Basagran</a:t>
                      </a:r>
                    </a:p>
                    <a:p>
                      <a:r>
                        <a:rPr lang="en-US" sz="1400" baseline="0" dirty="0" smtClean="0"/>
                        <a:t>Cadre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Headline</a:t>
                      </a:r>
                    </a:p>
                    <a:p>
                      <a:r>
                        <a:rPr lang="en-US" sz="1400" dirty="0" err="1" smtClean="0"/>
                        <a:t>Topsin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Tebuconazole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Convoy</a:t>
                      </a:r>
                    </a:p>
                    <a:p>
                      <a:r>
                        <a:rPr lang="en-US" sz="1400" dirty="0" err="1" smtClean="0"/>
                        <a:t>Chlorothalinol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Orthene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Dimilin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Boron</a:t>
                      </a:r>
                    </a:p>
                    <a:p>
                      <a:r>
                        <a:rPr lang="en-US" sz="1300" dirty="0" smtClean="0"/>
                        <a:t>Manganese</a:t>
                      </a:r>
                    </a:p>
                    <a:p>
                      <a:r>
                        <a:rPr lang="en-US" sz="1400" dirty="0" smtClean="0"/>
                        <a:t>Ascend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1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960438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Late-Season Insect, Weed, and Disease Ratings from 2019 Nozzle Tests with Commercial Sprayers**</a:t>
            </a:r>
            <a:endParaRPr lang="en-US" sz="2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8506034"/>
              </p:ext>
            </p:extLst>
          </p:nvPr>
        </p:nvGraphicFramePr>
        <p:xfrm>
          <a:off x="304800" y="1059607"/>
          <a:ext cx="8534400" cy="435864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85334">
                  <a:extLst>
                    <a:ext uri="{9D8B030D-6E8A-4147-A177-3AD203B41FA5}">
                      <a16:colId xmlns:a16="http://schemas.microsoft.com/office/drawing/2014/main" val="2113867836"/>
                    </a:ext>
                  </a:extLst>
                </a:gridCol>
                <a:gridCol w="948266">
                  <a:extLst>
                    <a:ext uri="{9D8B030D-6E8A-4147-A177-3AD203B41FA5}">
                      <a16:colId xmlns:a16="http://schemas.microsoft.com/office/drawing/2014/main" val="164371034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2668078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4212121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11828913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75752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78481984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87185526"/>
                    </a:ext>
                  </a:extLst>
                </a:gridCol>
              </a:tblGrid>
              <a:tr h="294640"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Bulloch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30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Pierce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Worth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3913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XRC-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TDXL-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XRC-11006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9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# of insects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(#/15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swp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</a:t>
                      </a:r>
                      <a:endParaRPr 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917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#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weeds 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(#/m</a:t>
                      </a:r>
                      <a:r>
                        <a:rPr lang="en-US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392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Leaf Spot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(1-10)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782402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Mold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en-US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</a:t>
                      </a:r>
                      <a:endParaRPr lang="en-US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  <a:endParaRPr lang="en-US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  <a:endParaRPr lang="en-US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  <a:endParaRPr lang="en-US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77342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5448836"/>
            <a:ext cx="76802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JD4630, 90’ boom, 15” nozzle spacing, 12.0 MPH, 12 GPA, 28 PSI, 36” boom height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JD4730, 100’ boom, 15” nozzle spacing, 11.6 MPH, 15 GPA, 18-20 PSI, 36” boom height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JD4730, 90’ boom, 20” nozzle spacing, 12.5 MPH, 20 GPA, 42-57 PSI, 36” boom height</a:t>
            </a:r>
          </a:p>
          <a:p>
            <a:r>
              <a:rPr lang="en-US" sz="1400" b="1" i="1" u="sng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1400" b="1" i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significant differences were observed between nozzle type at any location (P&gt;0.10). </a:t>
            </a:r>
          </a:p>
        </p:txBody>
      </p:sp>
    </p:spTree>
    <p:extLst>
      <p:ext uri="{BB962C8B-B14F-4D97-AF65-F5344CB8AC3E}">
        <p14:creationId xmlns:p14="http://schemas.microsoft.com/office/powerpoint/2010/main" val="394776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Nozzle Test</a:t>
            </a:r>
            <a:br>
              <a:rPr lang="en-US" dirty="0" smtClean="0"/>
            </a:br>
            <a:r>
              <a:rPr lang="en-US" dirty="0" smtClean="0"/>
              <a:t>XRC-11004-VP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95" y="5867400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Bulloch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9/9/19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115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37" y="1905000"/>
            <a:ext cx="1309338" cy="14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 smtClean="0"/>
              <a:t>Peanut and Cotton In Georgia - 2019</a:t>
            </a:r>
            <a:endParaRPr lang="en-US" sz="3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53" y="1828800"/>
            <a:ext cx="3527425" cy="2645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2753" y="447436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660,000 acres harvested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47.4%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US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(#1)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6458" y="4474368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1,390,000 acres harvested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11.8%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US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(#2)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0953" y="6553200"/>
            <a:ext cx="41889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 USDA/NASS, </a:t>
            </a: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Crop Production – 2019 Summary (01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/10/2020)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535" y="1827609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373776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Nozzle Test</a:t>
            </a:r>
            <a:br>
              <a:rPr lang="en-US" dirty="0" smtClean="0"/>
            </a:br>
            <a:r>
              <a:rPr lang="en-US" dirty="0" smtClean="0"/>
              <a:t>TTI-11004-VP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095" y="5867400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Bulloch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9/9/19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115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66" y="2025544"/>
            <a:ext cx="1215272" cy="18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Nozzle Test</a:t>
            </a:r>
            <a:br>
              <a:rPr lang="en-US" dirty="0" smtClean="0"/>
            </a:br>
            <a:r>
              <a:rPr lang="en-US" dirty="0" smtClean="0"/>
              <a:t>TDXL-11004-D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095" y="5867400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Bulloch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9/9/19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115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905000"/>
            <a:ext cx="1347614" cy="172369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96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Data</a:t>
            </a:r>
            <a:br>
              <a:rPr lang="en-US" dirty="0" smtClean="0"/>
            </a:br>
            <a:r>
              <a:rPr lang="en-US" sz="2800" i="1" dirty="0" smtClean="0"/>
              <a:t>18’ or 36’ width by field length (0.18-1.07A)</a:t>
            </a:r>
            <a:endParaRPr lang="en-US" sz="28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19" y="1308100"/>
            <a:ext cx="6794500" cy="5095875"/>
          </a:xfrm>
        </p:spPr>
      </p:pic>
      <p:sp>
        <p:nvSpPr>
          <p:cNvPr id="4" name="TextBox 3"/>
          <p:cNvSpPr txBox="1"/>
          <p:nvPr/>
        </p:nvSpPr>
        <p:spPr>
          <a:xfrm>
            <a:off x="0" y="621166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Bulloch Co.</a:t>
            </a:r>
          </a:p>
          <a:p>
            <a:r>
              <a:rPr lang="en-US" dirty="0" smtClean="0"/>
              <a:t>10/08/19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851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334962"/>
            <a:ext cx="8229600" cy="960438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Peanut Yield As Influenced By Nozzle Type from 2019 Nozzle Tests with Commercial Sprayers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305049"/>
              </p:ext>
            </p:extLst>
          </p:nvPr>
        </p:nvGraphicFramePr>
        <p:xfrm>
          <a:off x="457200" y="1524000"/>
          <a:ext cx="8229600" cy="2016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11386783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4371034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92668078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64212121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18289139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2757520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78481984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087185526"/>
                    </a:ext>
                  </a:extLst>
                </a:gridCol>
              </a:tblGrid>
              <a:tr h="294640"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Bulloch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30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Pierce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Worth</a:t>
                      </a:r>
                      <a:r>
                        <a:rPr lang="en-US" i="1" baseline="300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i="1" baseline="300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3913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XRC-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TDXL-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TTI-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XRC-11006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9796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/A</a:t>
                      </a:r>
                      <a:r>
                        <a:rPr lang="en-US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4312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4338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4188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5037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6588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9179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= 0.7624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= 7.03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= 0.7596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= 3.63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= 0.9823</a:t>
                      </a:r>
                    </a:p>
                    <a:p>
                      <a:pPr algn="ctr"/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= 6.36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39255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9988" y="3540760"/>
            <a:ext cx="73696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JD4630, 90’ boom, 15” nozzle spacing, 12.0 MPH, 12 GPA, 28 PSI, 36” boom height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JD4730, 100’ boom, 15” nozzle spacing, 11.6 MPH, 15 GPA, 18-20 PSI, 36” boom height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JD4730, 90’ boom, 20” nozzle spacing, 12.5 MPH, 20 GPA, 42-57 PSI, 36” boom height</a:t>
            </a:r>
          </a:p>
          <a:p>
            <a:r>
              <a:rPr lang="en-US" sz="14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Adjusted to 10% moisture.</a:t>
            </a:r>
          </a:p>
        </p:txBody>
      </p:sp>
    </p:spTree>
    <p:extLst>
      <p:ext uri="{BB962C8B-B14F-4D97-AF65-F5344CB8AC3E}">
        <p14:creationId xmlns:p14="http://schemas.microsoft.com/office/powerpoint/2010/main" val="22090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- 2019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611563" cy="5095875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Spray card analysis</a:t>
            </a:r>
          </a:p>
          <a:p>
            <a:pPr lvl="1"/>
            <a:r>
              <a:rPr lang="en-US" sz="1400" i="1" dirty="0" smtClean="0">
                <a:solidFill>
                  <a:schemeClr val="accent2"/>
                </a:solidFill>
              </a:rPr>
              <a:t>VMD</a:t>
            </a:r>
            <a:r>
              <a:rPr lang="en-US" sz="1400" i="1" baseline="-25000" dirty="0" smtClean="0">
                <a:solidFill>
                  <a:schemeClr val="accent2"/>
                </a:solidFill>
              </a:rPr>
              <a:t>50</a:t>
            </a:r>
            <a:r>
              <a:rPr lang="en-US" sz="1400" i="1" dirty="0" smtClean="0">
                <a:solidFill>
                  <a:schemeClr val="accent2"/>
                </a:solidFill>
              </a:rPr>
              <a:t> larger with auxin nozzles (381-481 microns vs. 182-348 microns) </a:t>
            </a:r>
          </a:p>
          <a:p>
            <a:pPr lvl="1"/>
            <a:endParaRPr lang="en-US" sz="1400" i="1" dirty="0" smtClean="0">
              <a:solidFill>
                <a:schemeClr val="accent2"/>
              </a:solidFill>
            </a:endParaRPr>
          </a:p>
          <a:p>
            <a:pPr lvl="1"/>
            <a:r>
              <a:rPr lang="en-US" sz="1400" i="1" dirty="0" smtClean="0">
                <a:solidFill>
                  <a:schemeClr val="accent2"/>
                </a:solidFill>
              </a:rPr>
              <a:t>Coverage better with auxin nozzles in 2/3 tests</a:t>
            </a:r>
          </a:p>
          <a:p>
            <a:pPr lvl="1"/>
            <a:endParaRPr lang="en-US" sz="1400" i="1" dirty="0" smtClean="0">
              <a:solidFill>
                <a:schemeClr val="accent2"/>
              </a:solidFill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No </a:t>
            </a:r>
            <a:r>
              <a:rPr lang="en-US" dirty="0">
                <a:solidFill>
                  <a:srgbClr val="000000"/>
                </a:solidFill>
              </a:rPr>
              <a:t>differences in </a:t>
            </a:r>
            <a:r>
              <a:rPr lang="en-US" dirty="0" smtClean="0">
                <a:solidFill>
                  <a:srgbClr val="000000"/>
                </a:solidFill>
              </a:rPr>
              <a:t>weeds, insects, disease, and yield  between nozzles were observed in large, on-farm field trials. 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Pierce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10/05/19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4987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96996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1784350" y="1143000"/>
            <a:ext cx="3527425" cy="5095875"/>
          </a:xfrm>
        </p:spPr>
        <p:txBody>
          <a:bodyPr/>
          <a:lstStyle/>
          <a:p>
            <a:r>
              <a:rPr lang="en-US" sz="2000" dirty="0" smtClean="0"/>
              <a:t>6 on-farm, large plot replicated trials in 2018 and 2019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+ 4 site-years small-plot (weed control)</a:t>
            </a:r>
          </a:p>
          <a:p>
            <a:endParaRPr lang="en-US" sz="2000" dirty="0" smtClean="0"/>
          </a:p>
          <a:p>
            <a:r>
              <a:rPr lang="en-US" sz="2000" dirty="0" smtClean="0"/>
              <a:t>No differences between nozzle type for insects, disease, weeds, and yield.</a:t>
            </a:r>
          </a:p>
          <a:p>
            <a:endParaRPr lang="en-US" sz="2000" dirty="0" smtClean="0"/>
          </a:p>
          <a:p>
            <a:r>
              <a:rPr lang="en-US" sz="2000" dirty="0" smtClean="0"/>
              <a:t>Suggestions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use at least 12 GPA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good rotations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timely applications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grass control??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143000"/>
            <a:ext cx="3295650" cy="247173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  <p:sp>
        <p:nvSpPr>
          <p:cNvPr id="9" name="TextBox 8"/>
          <p:cNvSpPr txBox="1"/>
          <p:nvPr/>
        </p:nvSpPr>
        <p:spPr>
          <a:xfrm>
            <a:off x="0" y="6172200"/>
            <a:ext cx="121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Worth Co.</a:t>
            </a:r>
          </a:p>
          <a:p>
            <a:r>
              <a:rPr lang="en-US" dirty="0" smtClean="0"/>
              <a:t>09/24/19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40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0"/>
            <a:ext cx="8534400" cy="1066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Questions/Comments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6202065"/>
            <a:ext cx="1298554" cy="511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" y="645789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ANR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November 2019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XtendFlex® and Enlist™ Cotton Varieties in Georgia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506958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52600" y="6567100"/>
            <a:ext cx="452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USDA/AMS Annual Cotton Variety Reports (mp_cn833)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1277144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1620624" cy="73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8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 Requirements for Auxins</a:t>
            </a:r>
            <a:endParaRPr lang="en-US" dirty="0"/>
          </a:p>
        </p:txBody>
      </p:sp>
      <p:pic>
        <p:nvPicPr>
          <p:cNvPr id="1026" name="Picture 2" descr="Image of nozzle table da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645" y="1308100"/>
            <a:ext cx="2950834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listAhead_NozzlesGraphONE(002)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308100"/>
            <a:ext cx="3529013" cy="38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0708" y="6403975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Xtendimax®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5157887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Enlist One™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6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84350" y="304800"/>
            <a:ext cx="7291388" cy="1143000"/>
          </a:xfrm>
        </p:spPr>
        <p:txBody>
          <a:bodyPr/>
          <a:lstStyle/>
          <a:p>
            <a:r>
              <a:rPr lang="en-US" dirty="0" smtClean="0"/>
              <a:t>Small-Plot Research vs. Commercial Applications</a:t>
            </a:r>
            <a:br>
              <a:rPr lang="en-US" dirty="0" smtClean="0"/>
            </a:br>
            <a:r>
              <a:rPr lang="en-US" i="1" dirty="0" smtClean="0"/>
              <a:t>(Are we missing something?)</a:t>
            </a:r>
            <a:endParaRPr lang="en-US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2533253"/>
            <a:ext cx="3527425" cy="264556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2532658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271413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Objective: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0237" y="1308100"/>
            <a:ext cx="329565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5334000" y="1295400"/>
            <a:ext cx="3529013" cy="5095875"/>
          </a:xfrm>
        </p:spPr>
        <p:txBody>
          <a:bodyPr/>
          <a:lstStyle/>
          <a:p>
            <a:r>
              <a:rPr lang="en-US" dirty="0"/>
              <a:t>Compare </a:t>
            </a:r>
            <a:r>
              <a:rPr lang="en-US" dirty="0" smtClean="0"/>
              <a:t>the field </a:t>
            </a:r>
            <a:r>
              <a:rPr lang="en-US" dirty="0"/>
              <a:t>performance of </a:t>
            </a:r>
            <a:r>
              <a:rPr lang="en-US" dirty="0" smtClean="0"/>
              <a:t>auxin nozzles (TTI, TDXL)  </a:t>
            </a:r>
            <a:r>
              <a:rPr lang="en-US" dirty="0"/>
              <a:t>to flat fan nozzles in commercial peanut </a:t>
            </a:r>
            <a:r>
              <a:rPr lang="en-US" dirty="0" smtClean="0"/>
              <a:t>fields (year 2). </a:t>
            </a:r>
          </a:p>
          <a:p>
            <a:endParaRPr lang="en-US" dirty="0" smtClean="0"/>
          </a:p>
          <a:p>
            <a:r>
              <a:rPr lang="en-US" dirty="0" smtClean="0"/>
              <a:t>Spray card analysis</a:t>
            </a:r>
          </a:p>
          <a:p>
            <a:pPr lvl="1"/>
            <a:r>
              <a:rPr lang="en-US" sz="1400" i="1" dirty="0" smtClean="0">
                <a:solidFill>
                  <a:schemeClr val="accent2"/>
                </a:solidFill>
              </a:rPr>
              <a:t>droplet size and coverage</a:t>
            </a:r>
          </a:p>
          <a:p>
            <a:pPr lvl="1"/>
            <a:r>
              <a:rPr lang="en-US" sz="1400" i="1" dirty="0" smtClean="0">
                <a:solidFill>
                  <a:schemeClr val="accent2"/>
                </a:solidFill>
              </a:rPr>
              <a:t>DropletScan or DepositScan</a:t>
            </a:r>
          </a:p>
          <a:p>
            <a:pPr lvl="1"/>
            <a:endParaRPr lang="en-US" sz="1400" i="1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weeds, insects, disease, yield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Nozzle Tests</a:t>
            </a:r>
            <a:br>
              <a:rPr lang="en-US" dirty="0" smtClean="0"/>
            </a:br>
            <a:r>
              <a:rPr lang="en-US" i="1" dirty="0" smtClean="0"/>
              <a:t>Farmer Cooperators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3635375" cy="5095875"/>
          </a:xfrm>
        </p:spPr>
        <p:txBody>
          <a:bodyPr/>
          <a:lstStyle/>
          <a:p>
            <a:r>
              <a:rPr lang="en-US" dirty="0" smtClean="0"/>
              <a:t>Bulloch County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Greg Sikes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JD4630, 90’ boom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Pierce County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Jim Waters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JD4730, 100’ boom</a:t>
            </a:r>
          </a:p>
          <a:p>
            <a:pPr lvl="1"/>
            <a:endParaRPr lang="en-US" dirty="0"/>
          </a:p>
          <a:p>
            <a:r>
              <a:rPr lang="en-US" dirty="0" smtClean="0"/>
              <a:t>Worth County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Steve Patterson</a:t>
            </a:r>
          </a:p>
          <a:p>
            <a:pPr lvl="1"/>
            <a:r>
              <a:rPr lang="en-US" i="1" dirty="0" smtClean="0">
                <a:solidFill>
                  <a:schemeClr val="accent2"/>
                </a:solidFill>
              </a:rPr>
              <a:t>JD4730, 90’ boom</a:t>
            </a:r>
          </a:p>
        </p:txBody>
      </p:sp>
      <p:sp>
        <p:nvSpPr>
          <p:cNvPr id="5" name="5-Point Star 4"/>
          <p:cNvSpPr>
            <a:spLocks noChangeAspect="1"/>
          </p:cNvSpPr>
          <p:nvPr/>
        </p:nvSpPr>
        <p:spPr bwMode="auto">
          <a:xfrm>
            <a:off x="6522720" y="4770120"/>
            <a:ext cx="182880" cy="182880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1902941"/>
            <a:ext cx="3529013" cy="3906192"/>
          </a:xfrm>
          <a:prstGeom prst="rect">
            <a:avLst/>
          </a:prstGeom>
        </p:spPr>
      </p:pic>
      <p:sp>
        <p:nvSpPr>
          <p:cNvPr id="7" name="5-Point Star 6"/>
          <p:cNvSpPr>
            <a:spLocks noChangeAspect="1"/>
          </p:cNvSpPr>
          <p:nvPr/>
        </p:nvSpPr>
        <p:spPr bwMode="auto">
          <a:xfrm>
            <a:off x="6934200" y="4800600"/>
            <a:ext cx="91440" cy="91440"/>
          </a:xfrm>
          <a:prstGeom prst="star5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2019 Commercial Nozzle Tests</a:t>
            </a:r>
            <a:br>
              <a:rPr lang="en-US" dirty="0" smtClean="0"/>
            </a:br>
            <a:r>
              <a:rPr lang="en-US" sz="3100" i="1" dirty="0" smtClean="0"/>
              <a:t>Spray Card Analysis</a:t>
            </a:r>
            <a:endParaRPr lang="en-US" sz="31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7" y="1308100"/>
            <a:ext cx="3295650" cy="247173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56" y="1308100"/>
            <a:ext cx="3295650" cy="2471738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5580856" y="3932238"/>
            <a:ext cx="3340705" cy="247173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8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2695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2019 Nozzle Tests</a:t>
            </a:r>
            <a:br>
              <a:rPr lang="en-US" dirty="0" smtClean="0"/>
            </a:br>
            <a:r>
              <a:rPr lang="en-US" dirty="0" smtClean="0"/>
              <a:t>VMD</a:t>
            </a:r>
            <a:r>
              <a:rPr lang="en-US" baseline="-25000" dirty="0" smtClean="0"/>
              <a:t>50</a:t>
            </a:r>
            <a:r>
              <a:rPr lang="en-US" dirty="0" smtClean="0"/>
              <a:t> and Coverage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09800" y="3061514"/>
            <a:ext cx="5181600" cy="687823"/>
            <a:chOff x="2362200" y="5188343"/>
            <a:chExt cx="5181600" cy="687823"/>
          </a:xfrm>
        </p:grpSpPr>
        <p:sp>
          <p:nvSpPr>
            <p:cNvPr id="10" name="Rectangle 9"/>
            <p:cNvSpPr/>
            <p:nvPr/>
          </p:nvSpPr>
          <p:spPr>
            <a:xfrm>
              <a:off x="2362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24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5188343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48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10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72200" y="5188343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34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09800" y="2057401"/>
            <a:ext cx="5181600" cy="687823"/>
            <a:chOff x="2362200" y="5188343"/>
            <a:chExt cx="5181600" cy="687823"/>
          </a:xfrm>
        </p:grpSpPr>
        <p:sp>
          <p:nvSpPr>
            <p:cNvPr id="22" name="Rectangle 21"/>
            <p:cNvSpPr/>
            <p:nvPr/>
          </p:nvSpPr>
          <p:spPr>
            <a:xfrm>
              <a:off x="2362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124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86200" y="5188343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48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10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188343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34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09800" y="4036584"/>
            <a:ext cx="5181600" cy="687823"/>
            <a:chOff x="2362200" y="5188343"/>
            <a:chExt cx="5181600" cy="687823"/>
          </a:xfrm>
        </p:grpSpPr>
        <p:sp>
          <p:nvSpPr>
            <p:cNvPr id="33" name="Rectangle 32"/>
            <p:cNvSpPr/>
            <p:nvPr/>
          </p:nvSpPr>
          <p:spPr>
            <a:xfrm>
              <a:off x="2362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24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86200" y="5188343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648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10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72200" y="5188343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34200" y="5190366"/>
              <a:ext cx="609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81000" y="419100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1000" y="320040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2349" y="220980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28120" y="4778644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10 feet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86297" y="3759208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10 feet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61661" y="4859179"/>
            <a:ext cx="5437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tractor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19600" y="1752600"/>
            <a:ext cx="0" cy="32766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181600" y="1752601"/>
            <a:ext cx="0" cy="33056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72122</TotalTime>
  <Words>1217</Words>
  <Application>Microsoft Office PowerPoint</Application>
  <PresentationFormat>On-screen Show (4:3)</PresentationFormat>
  <Paragraphs>373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3_Peanuts</vt:lpstr>
      <vt:lpstr>Peanuts</vt:lpstr>
      <vt:lpstr>1_Office Theme</vt:lpstr>
      <vt:lpstr>Office Theme</vt:lpstr>
      <vt:lpstr>On-Farm Evaluations of Auxin Nozzles For Peanut  Pest Management (Year 2)</vt:lpstr>
      <vt:lpstr>Peanut and Cotton In Georgia - 2019</vt:lpstr>
      <vt:lpstr>XtendFlex® and Enlist™ Cotton Varieties in Georgia</vt:lpstr>
      <vt:lpstr>Nozzle Requirements for Auxins</vt:lpstr>
      <vt:lpstr>Small-Plot Research vs. Commercial Applications (Are we missing something?)</vt:lpstr>
      <vt:lpstr>Objective:</vt:lpstr>
      <vt:lpstr>2019 Nozzle Tests Farmer Cooperators</vt:lpstr>
      <vt:lpstr>2019 Commercial Nozzle Tests Spray Card Analysis</vt:lpstr>
      <vt:lpstr>2019 Nozzle Tests VMD50 and Coverage</vt:lpstr>
      <vt:lpstr>Bulloch County Nozzle Test March 21, 2019 (Rep 2, card #4)</vt:lpstr>
      <vt:lpstr>Pierce County Nozzle Test March 26, 2019 (Rep 1, card #5)</vt:lpstr>
      <vt:lpstr>Worth County Nozzle Test April 4, 2019 (Rep 2, card #2)</vt:lpstr>
      <vt:lpstr>Droplet Size and Spray Coverage from 2019 Nozzle Tests with Commercial Sprayers1</vt:lpstr>
      <vt:lpstr>2019 Commercial Nozzle Tests Field Methodology</vt:lpstr>
      <vt:lpstr>2019 Nozzle Tests (Weeds, Insects, Disease, Yield)</vt:lpstr>
      <vt:lpstr>2019 Peanut Nozzle Tests</vt:lpstr>
      <vt:lpstr>2019 Nozzle Tests Pesticides/Fertilizers Applied</vt:lpstr>
      <vt:lpstr>Late-Season Insect, Weed, and Disease Ratings from 2019 Nozzle Tests with Commercial Sprayers**</vt:lpstr>
      <vt:lpstr>2019 Nozzle Test XRC-11004-VP</vt:lpstr>
      <vt:lpstr>2019 Nozzle Test TTI-11004-VP</vt:lpstr>
      <vt:lpstr>2019 Nozzle Test TDXL-11004-D</vt:lpstr>
      <vt:lpstr>Yield Data 18’ or 36’ width by field length (0.18-1.07A)</vt:lpstr>
      <vt:lpstr>Peanut Yield As Influenced By Nozzle Type from 2019 Nozzle Tests with Commercial Sprayers</vt:lpstr>
      <vt:lpstr>Summary - 2019</vt:lpstr>
      <vt:lpstr>Conclusions</vt:lpstr>
      <vt:lpstr>Questions/Comments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Webster County – September 4, 2015</dc:title>
  <dc:creator>Eric P. Prostko</dc:creator>
  <cp:lastModifiedBy>Eric P. Prostko</cp:lastModifiedBy>
  <cp:revision>429</cp:revision>
  <cp:lastPrinted>2020-02-12T21:01:49Z</cp:lastPrinted>
  <dcterms:created xsi:type="dcterms:W3CDTF">2019-01-08T19:26:03Z</dcterms:created>
  <dcterms:modified xsi:type="dcterms:W3CDTF">2020-02-14T15:29:01Z</dcterms:modified>
</cp:coreProperties>
</file>