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0" r:id="rId3"/>
    <p:sldMasterId id="2147483700" r:id="rId4"/>
    <p:sldMasterId id="2147483712" r:id="rId5"/>
    <p:sldMasterId id="2147483732" r:id="rId6"/>
  </p:sldMasterIdLst>
  <p:notesMasterIdLst>
    <p:notesMasterId r:id="rId36"/>
  </p:notesMasterIdLst>
  <p:sldIdLst>
    <p:sldId id="293" r:id="rId7"/>
    <p:sldId id="258" r:id="rId8"/>
    <p:sldId id="257" r:id="rId9"/>
    <p:sldId id="304" r:id="rId10"/>
    <p:sldId id="299" r:id="rId11"/>
    <p:sldId id="301" r:id="rId12"/>
    <p:sldId id="270" r:id="rId13"/>
    <p:sldId id="268" r:id="rId14"/>
    <p:sldId id="298" r:id="rId15"/>
    <p:sldId id="305" r:id="rId16"/>
    <p:sldId id="263" r:id="rId17"/>
    <p:sldId id="264" r:id="rId18"/>
    <p:sldId id="277" r:id="rId19"/>
    <p:sldId id="273" r:id="rId20"/>
    <p:sldId id="274" r:id="rId21"/>
    <p:sldId id="262" r:id="rId22"/>
    <p:sldId id="275" r:id="rId23"/>
    <p:sldId id="276" r:id="rId24"/>
    <p:sldId id="295" r:id="rId25"/>
    <p:sldId id="296" r:id="rId26"/>
    <p:sldId id="278" r:id="rId27"/>
    <p:sldId id="288" r:id="rId28"/>
    <p:sldId id="303" r:id="rId29"/>
    <p:sldId id="302" r:id="rId30"/>
    <p:sldId id="297" r:id="rId31"/>
    <p:sldId id="279" r:id="rId32"/>
    <p:sldId id="260" r:id="rId33"/>
    <p:sldId id="261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215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500" baseline="0">
                    <a:solidFill>
                      <a:srgbClr val="F8F8F8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Average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56</c:v>
                </c:pt>
                <c:pt idx="1">
                  <c:v>38</c:v>
                </c:pt>
                <c:pt idx="2">
                  <c:v>47</c:v>
                </c:pt>
                <c:pt idx="3">
                  <c:v>49</c:v>
                </c:pt>
                <c:pt idx="4">
                  <c:v>31</c:v>
                </c:pt>
                <c:pt idx="5">
                  <c:v>40</c:v>
                </c:pt>
                <c:pt idx="6">
                  <c:v>24</c:v>
                </c:pt>
                <c:pt idx="7">
                  <c:v>25</c:v>
                </c:pt>
                <c:pt idx="8">
                  <c:v>27</c:v>
                </c:pt>
                <c:pt idx="9">
                  <c:v>44</c:v>
                </c:pt>
                <c:pt idx="10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695616"/>
        <c:axId val="118023680"/>
      </c:barChart>
      <c:catAx>
        <c:axId val="117695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i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Year</a:t>
                </a:r>
                <a:endParaRPr lang="en-US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18023680"/>
        <c:crosses val="autoZero"/>
        <c:auto val="1"/>
        <c:lblAlgn val="ctr"/>
        <c:lblOffset val="100"/>
        <c:noMultiLvlLbl val="0"/>
      </c:catAx>
      <c:valAx>
        <c:axId val="118023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i="1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rPr lang="en-US" i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Yield Loss (%)</a:t>
                </a:r>
                <a:endParaRPr lang="en-US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F8F8F8"/>
                </a:solidFill>
              </a:defRPr>
            </a:pPr>
            <a:endParaRPr lang="en-US"/>
          </a:p>
        </c:txPr>
        <c:crossAx val="117695616"/>
        <c:crosses val="autoZero"/>
        <c:crossBetween val="between"/>
      </c:valAx>
      <c:spPr>
        <a:solidFill>
          <a:schemeClr val="tx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</a:rPr>
              <a:t>GDD From March </a:t>
            </a:r>
            <a:r>
              <a:rPr lang="en-US" sz="2000" dirty="0" smtClean="0">
                <a:solidFill>
                  <a:srgbClr val="FFFFFF"/>
                </a:solidFill>
              </a:rPr>
              <a:t>20 - April</a:t>
            </a:r>
            <a:r>
              <a:rPr lang="en-US" sz="2000" baseline="0" dirty="0" smtClean="0">
                <a:solidFill>
                  <a:srgbClr val="FFFFFF"/>
                </a:solidFill>
              </a:rPr>
              <a:t> 10 </a:t>
            </a:r>
            <a:r>
              <a:rPr lang="en-US" sz="2000" dirty="0" smtClean="0">
                <a:solidFill>
                  <a:srgbClr val="FFFFFF"/>
                </a:solidFill>
              </a:rPr>
              <a:t> PD (21</a:t>
            </a:r>
            <a:r>
              <a:rPr lang="en-US" sz="2000" baseline="0" dirty="0" smtClean="0">
                <a:solidFill>
                  <a:srgbClr val="FFFFFF"/>
                </a:solidFill>
              </a:rPr>
              <a:t> DAP) – Tifton*</a:t>
            </a:r>
            <a:endParaRPr lang="en-US" sz="2000" dirty="0">
              <a:solidFill>
                <a:srgbClr val="FFFFFF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GDD From March 20 PD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Avg.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235</c:v>
                </c:pt>
                <c:pt idx="1">
                  <c:v>237</c:v>
                </c:pt>
                <c:pt idx="2">
                  <c:v>189</c:v>
                </c:pt>
                <c:pt idx="3">
                  <c:v>245</c:v>
                </c:pt>
                <c:pt idx="4">
                  <c:v>223</c:v>
                </c:pt>
                <c:pt idx="5">
                  <c:v>289</c:v>
                </c:pt>
                <c:pt idx="6">
                  <c:v>155</c:v>
                </c:pt>
                <c:pt idx="7">
                  <c:v>195</c:v>
                </c:pt>
                <c:pt idx="8">
                  <c:v>273</c:v>
                </c:pt>
                <c:pt idx="9">
                  <c:v>220</c:v>
                </c:pt>
                <c:pt idx="10">
                  <c:v>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112640"/>
        <c:axId val="118114560"/>
      </c:barChart>
      <c:catAx>
        <c:axId val="118112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i="1">
                    <a:solidFill>
                      <a:srgbClr val="FFFFFF"/>
                    </a:solidFill>
                  </a:defRPr>
                </a:pPr>
                <a:r>
                  <a:rPr lang="en-US" i="1" dirty="0" smtClean="0">
                    <a:solidFill>
                      <a:srgbClr val="FFFFFF"/>
                    </a:solidFill>
                  </a:rPr>
                  <a:t>Year</a:t>
                </a:r>
                <a:endParaRPr lang="en-US" i="1" dirty="0">
                  <a:solidFill>
                    <a:srgbClr val="FFFFFF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  <c:crossAx val="118114560"/>
        <c:crosses val="autoZero"/>
        <c:auto val="1"/>
        <c:lblAlgn val="ctr"/>
        <c:lblOffset val="100"/>
        <c:noMultiLvlLbl val="0"/>
      </c:catAx>
      <c:valAx>
        <c:axId val="118114560"/>
        <c:scaling>
          <c:orientation val="minMax"/>
          <c:max val="3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i="1">
                    <a:solidFill>
                      <a:srgbClr val="FFFFFF"/>
                    </a:solidFill>
                  </a:defRPr>
                </a:pPr>
                <a:r>
                  <a:rPr lang="en-US" i="1" dirty="0" smtClean="0">
                    <a:solidFill>
                      <a:srgbClr val="FFFFFF"/>
                    </a:solidFill>
                  </a:rPr>
                  <a:t>GDD</a:t>
                </a:r>
                <a:endParaRPr lang="en-US" i="1" dirty="0">
                  <a:solidFill>
                    <a:srgbClr val="FFFFFF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  <c:crossAx val="118112640"/>
        <c:crosses val="autoZero"/>
        <c:crossBetween val="between"/>
        <c:majorUnit val="60"/>
      </c:valAx>
      <c:spPr>
        <a:solidFill>
          <a:schemeClr val="tx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Zidua 4.17SC  @ 3.26 oz/A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11</c:v>
                </c:pt>
                <c:pt idx="1">
                  <c:v>17</c:v>
                </c:pt>
                <c:pt idx="2">
                  <c:v>24</c:v>
                </c:pt>
                <c:pt idx="3">
                  <c:v>32</c:v>
                </c:pt>
                <c:pt idx="4">
                  <c:v>47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Dual Magnum 7.62EC @ 21 oz/A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11</c:v>
                </c:pt>
                <c:pt idx="1">
                  <c:v>17</c:v>
                </c:pt>
                <c:pt idx="2">
                  <c:v>24</c:v>
                </c:pt>
                <c:pt idx="3">
                  <c:v>32</c:v>
                </c:pt>
                <c:pt idx="4">
                  <c:v>47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97</c:v>
                </c:pt>
                <c:pt idx="3">
                  <c:v>95</c:v>
                </c:pt>
                <c:pt idx="4">
                  <c:v>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Warrant @ 48 oz/A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11</c:v>
                </c:pt>
                <c:pt idx="1">
                  <c:v>17</c:v>
                </c:pt>
                <c:pt idx="2">
                  <c:v>24</c:v>
                </c:pt>
                <c:pt idx="3">
                  <c:v>32</c:v>
                </c:pt>
                <c:pt idx="4">
                  <c:v>47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98</c:v>
                </c:pt>
                <c:pt idx="4">
                  <c:v>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270208"/>
        <c:axId val="118276096"/>
      </c:lineChart>
      <c:catAx>
        <c:axId val="11827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276096"/>
        <c:crosses val="autoZero"/>
        <c:auto val="1"/>
        <c:lblAlgn val="ctr"/>
        <c:lblOffset val="100"/>
        <c:noMultiLvlLbl val="0"/>
      </c:catAx>
      <c:valAx>
        <c:axId val="118276096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270208"/>
        <c:crosses val="autoZero"/>
        <c:crossBetween val="between"/>
        <c:majorUnit val="2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NTC</c:v>
                </c:pt>
                <c:pt idx="1">
                  <c:v>RU + ATZ + PW</c:v>
                </c:pt>
                <c:pt idx="2">
                  <c:v>RU + ATZ </c:v>
                </c:pt>
                <c:pt idx="3">
                  <c:v>LIB + ATZ</c:v>
                </c:pt>
                <c:pt idx="4">
                  <c:v>STDQ + ATZ</c:v>
                </c:pt>
                <c:pt idx="5">
                  <c:v>CAP + ATZ</c:v>
                </c:pt>
                <c:pt idx="6">
                  <c:v>LAD + ATZ</c:v>
                </c:pt>
                <c:pt idx="7">
                  <c:v>HGT + ATZ</c:v>
                </c:pt>
                <c:pt idx="8">
                  <c:v>RU + SAN + ATZ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296</c:v>
                </c:pt>
                <c:pt idx="1">
                  <c:v>316</c:v>
                </c:pt>
                <c:pt idx="2">
                  <c:v>286</c:v>
                </c:pt>
                <c:pt idx="3">
                  <c:v>299</c:v>
                </c:pt>
                <c:pt idx="4">
                  <c:v>276</c:v>
                </c:pt>
                <c:pt idx="5">
                  <c:v>278</c:v>
                </c:pt>
                <c:pt idx="6">
                  <c:v>309</c:v>
                </c:pt>
                <c:pt idx="7">
                  <c:v>280</c:v>
                </c:pt>
                <c:pt idx="8">
                  <c:v>280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792384"/>
        <c:axId val="119794304"/>
      </c:barChart>
      <c:catAx>
        <c:axId val="119792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Treatment</a:t>
                </a:r>
                <a:endParaRPr lang="en-US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19794304"/>
        <c:crosses val="autoZero"/>
        <c:auto val="1"/>
        <c:lblAlgn val="ctr"/>
        <c:lblOffset val="100"/>
        <c:noMultiLvlLbl val="0"/>
      </c:catAx>
      <c:valAx>
        <c:axId val="119794304"/>
        <c:scaling>
          <c:orientation val="minMax"/>
          <c:max val="3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Bu/A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792384"/>
        <c:crosses val="autoZero"/>
        <c:crossBetween val="between"/>
        <c:majorUnit val="60"/>
      </c:valAx>
      <c:spPr>
        <a:solidFill>
          <a:schemeClr val="tx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NTC1</c:v>
                </c:pt>
                <c:pt idx="1">
                  <c:v>NTC2</c:v>
                </c:pt>
                <c:pt idx="2">
                  <c:v>V1-V2                    (155 GDD)</c:v>
                </c:pt>
                <c:pt idx="3">
                  <c:v>V4-V5                (337 GDD)</c:v>
                </c:pt>
                <c:pt idx="4">
                  <c:v>V5-V6               (417 GDD)</c:v>
                </c:pt>
                <c:pt idx="5">
                  <c:v>V6-V7                (484 GDD)</c:v>
                </c:pt>
                <c:pt idx="6">
                  <c:v>V7-V8          (589 GDD)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294</c:v>
                </c:pt>
                <c:pt idx="1">
                  <c:v>279</c:v>
                </c:pt>
                <c:pt idx="2">
                  <c:v>269</c:v>
                </c:pt>
                <c:pt idx="3">
                  <c:v>282</c:v>
                </c:pt>
                <c:pt idx="4">
                  <c:v>284</c:v>
                </c:pt>
                <c:pt idx="5">
                  <c:v>267</c:v>
                </c:pt>
                <c:pt idx="6">
                  <c:v>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964224"/>
        <c:axId val="120966144"/>
      </c:barChart>
      <c:catAx>
        <c:axId val="120964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Timing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120966144"/>
        <c:crosses val="autoZero"/>
        <c:auto val="1"/>
        <c:lblAlgn val="ctr"/>
        <c:lblOffset val="100"/>
        <c:noMultiLvlLbl val="0"/>
      </c:catAx>
      <c:valAx>
        <c:axId val="120966144"/>
        <c:scaling>
          <c:orientation val="minMax"/>
          <c:max val="3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Bu/A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0964224"/>
        <c:crosses val="autoZero"/>
        <c:crossBetween val="between"/>
        <c:majorUnit val="60"/>
      </c:valAx>
      <c:spPr>
        <a:solidFill>
          <a:schemeClr val="tx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8F8F8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NTC</c:v>
                </c:pt>
                <c:pt idx="1">
                  <c:v>Accent (1X)</c:v>
                </c:pt>
                <c:pt idx="2">
                  <c:v>Accent (2x)</c:v>
                </c:pt>
                <c:pt idx="3">
                  <c:v>Steadfast Q (1X)</c:v>
                </c:pt>
                <c:pt idx="4">
                  <c:v>Steadfast Q (2X)</c:v>
                </c:pt>
                <c:pt idx="5">
                  <c:v>Capreno (1X)</c:v>
                </c:pt>
                <c:pt idx="6">
                  <c:v>Capreno (2X)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235</c:v>
                </c:pt>
                <c:pt idx="1">
                  <c:v>228</c:v>
                </c:pt>
                <c:pt idx="2">
                  <c:v>234</c:v>
                </c:pt>
                <c:pt idx="3">
                  <c:v>224</c:v>
                </c:pt>
                <c:pt idx="4">
                  <c:v>219</c:v>
                </c:pt>
                <c:pt idx="5">
                  <c:v>224</c:v>
                </c:pt>
                <c:pt idx="6">
                  <c:v>222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95072"/>
        <c:axId val="121396608"/>
      </c:barChart>
      <c:catAx>
        <c:axId val="121395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140000"/>
          <a:lstStyle/>
          <a:p>
            <a:pPr>
              <a:defRPr baseline="0">
                <a:solidFill>
                  <a:srgbClr val="F8F8F8"/>
                </a:solidFill>
              </a:defRPr>
            </a:pPr>
            <a:endParaRPr lang="en-US"/>
          </a:p>
        </c:txPr>
        <c:crossAx val="121396608"/>
        <c:crosses val="autoZero"/>
        <c:auto val="1"/>
        <c:lblAlgn val="ctr"/>
        <c:lblOffset val="100"/>
        <c:noMultiLvlLbl val="0"/>
      </c:catAx>
      <c:valAx>
        <c:axId val="121396608"/>
        <c:scaling>
          <c:orientation val="minMax"/>
          <c:max val="2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F8F8F8"/>
                </a:solidFill>
              </a:defRPr>
            </a:pPr>
            <a:endParaRPr lang="en-US"/>
          </a:p>
        </c:txPr>
        <c:crossAx val="121395072"/>
        <c:crosses val="autoZero"/>
        <c:crossBetween val="between"/>
        <c:majorUnit val="50"/>
      </c:valAx>
      <c:spPr>
        <a:solidFill>
          <a:schemeClr val="tx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0.56581</cdr:x>
      <cdr:y>0.12128</cdr:y>
    </cdr:from>
    <cdr:to>
      <cdr:x>0.67413</cdr:x>
      <cdr:y>0.30958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76784" y="588954"/>
          <a:ext cx="914472" cy="9144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rgbClr val="FFFF00"/>
              </a:solidFill>
            </a:rPr>
            <a:t>V3.4</a:t>
          </a:r>
          <a:endParaRPr lang="en-US" sz="1800" dirty="0">
            <a:solidFill>
              <a:srgbClr val="FFFF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0.50926</cdr:x>
      <cdr:y>0.40407</cdr:y>
    </cdr:from>
    <cdr:to>
      <cdr:x>0.86111</cdr:x>
      <cdr:y>0.87548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91000" y="1828800"/>
          <a:ext cx="2895600" cy="2133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0.50926</cdr:x>
      <cdr:y>0.40407</cdr:y>
    </cdr:from>
    <cdr:to>
      <cdr:x>0.87037</cdr:x>
      <cdr:y>0.89232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91000" y="1828800"/>
          <a:ext cx="2971800" cy="2209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0.34259</cdr:x>
      <cdr:y>0.29349</cdr:y>
    </cdr:from>
    <cdr:to>
      <cdr:x>0.4537</cdr:x>
      <cdr:y>0.49553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9400" y="13283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 smtClean="0">
              <a:solidFill>
                <a:schemeClr val="bg1"/>
              </a:solidFill>
            </a:rPr>
            <a:t>C</a:t>
          </a:r>
          <a:endParaRPr lang="en-US" sz="1200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0.13257</cdr:x>
      <cdr:y>0.40373</cdr:y>
    </cdr:from>
    <cdr:to>
      <cdr:x>0.24088</cdr:x>
      <cdr:y>0.59202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9187" y="19605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D732B-D1DA-48B4-969F-10BE31CEF0D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495E8-361A-4B0E-85B3-615FBD823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6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more appropriate</a:t>
            </a:r>
            <a:r>
              <a:rPr lang="en-US" baseline="0" dirty="0" smtClean="0"/>
              <a:t> when making herbicide recommendations with respect to time of application, GDD or DAP?  From this slide it is evident that there can be a significant differences in the accumulation of GDD at 21 DAP.   However, applications made at 21 DAP are likely to occur when the crop is in the ideal stage of growth (~V2-V4), assuming 84 GDD per stage.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63FB-E652-415D-9F24-931ADAE9169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1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46134-E959-4AAE-B426-205D9C031798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3 year average effects of herbicides on field corn yield when applied approximately between 178 to 337 GDD (high yield environment and weed-free).  No herbicide caused a significant yield loss when compared to the NTC.  However, Roundup + Atrazine + Prowl and Laudis + Atrazine resulted in higher yields than certain other treatments.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63FB-E652-415D-9F24-931ADAE9169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60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495E8-361A-4B0E-85B3-615FBD8233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1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FC5D-7DF3-4B17-8F30-68EB60E5AD9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765C-F504-475D-97BE-36835DD4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0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FC5D-7DF3-4B17-8F30-68EB60E5AD9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765C-F504-475D-97BE-36835DD4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684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65E1F9-6790-4235-A8EA-EBD6188BA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8057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FC5D-7DF3-4B17-8F30-68EB60E5AD9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765C-F504-475D-97BE-36835DD4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61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5076" y="963615"/>
            <a:ext cx="5218113" cy="1171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5076" y="2547962"/>
            <a:ext cx="5218113" cy="757237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2" y="6265863"/>
            <a:ext cx="1922463" cy="481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57550" y="6265863"/>
            <a:ext cx="2814637" cy="481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21450" y="6265863"/>
            <a:ext cx="1922463" cy="481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6AD723-D233-4B61-B3C5-B18A32658A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98234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EFA33-C352-4C62-A237-148AB45FEF5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7179348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4C1FD-85CC-476B-B18C-8A2B591C461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5996219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81" y="1239838"/>
            <a:ext cx="4144963" cy="485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B70D1-364D-455B-8662-22CF352D9BE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5129380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9DE55-15C1-4948-AC77-620E55B3A56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6228841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468F9-24D3-4B0D-806B-0630C4980FB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1266036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51C13-4643-488F-84D3-72298271175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5608202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CBD5C-F65B-4194-946D-842778DB0A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97303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FC5D-7DF3-4B17-8F30-68EB60E5AD9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765C-F504-475D-97BE-36835DD4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51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D74C6-7238-4F08-8C41-A4684913E22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7712557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BE8CF-E55A-40D5-A9E0-9514D04F806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0128760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5938" y="138113"/>
            <a:ext cx="2127250" cy="5957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1013" y="138113"/>
            <a:ext cx="6232525" cy="5957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41769-4885-4D26-A8A5-850F143C80C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8426031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81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C1452EAE-4BAE-4E0D-8C5D-A1ABEF31070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5461666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81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A507D06D-79C3-4AEF-9210-CD6C9FA2D27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781793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81" y="1239840"/>
            <a:ext cx="4144963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8381" y="3743328"/>
            <a:ext cx="414496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4385BE49-E7A6-46DE-AACA-E479163F573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4961808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81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0CE261AF-B167-42C4-AAA5-F4A7DD235E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30542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1013" y="1239840"/>
            <a:ext cx="4144962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1013" y="3743328"/>
            <a:ext cx="4144962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78381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BD839A18-B5D2-4C46-9DF5-AF38A4D66FA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2665765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81" y="1239840"/>
            <a:ext cx="4144963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8381" y="3743328"/>
            <a:ext cx="414496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93778D7A-CA99-4A53-AE79-607C0998D7F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994131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1017" y="138113"/>
            <a:ext cx="8512175" cy="5957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EF71ABBB-815C-440B-9C61-19472A9584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32108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FC5D-7DF3-4B17-8F30-68EB60E5AD9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765C-F504-475D-97BE-36835DD4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50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78381" y="1239838"/>
            <a:ext cx="4144963" cy="4856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F6A6310E-2C18-4A44-A60C-7809190448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7979083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5075" y="963613"/>
            <a:ext cx="5218113" cy="1171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5075" y="2547938"/>
            <a:ext cx="5218113" cy="757237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65863"/>
            <a:ext cx="1922463" cy="481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57538" y="6265863"/>
            <a:ext cx="2814637" cy="481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21450" y="6265863"/>
            <a:ext cx="1922463" cy="481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6AD723-D233-4B61-B3C5-B18A32658A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05926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EFA33-C352-4C62-A237-148AB45FEF5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9359617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4C1FD-85CC-476B-B18C-8A2B591C461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2253995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B70D1-364D-455B-8662-22CF352D9BE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5598472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9DE55-15C1-4948-AC77-620E55B3A56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8425861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468F9-24D3-4B0D-806B-0630C4980FB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1246283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51C13-4643-488F-84D3-72298271175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5581128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CBD5C-F65B-4194-946D-842778DB0A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2515448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D74C6-7238-4F08-8C41-A4684913E22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943654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FC5D-7DF3-4B17-8F30-68EB60E5AD9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765C-F504-475D-97BE-36835DD4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398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BE8CF-E55A-40D5-A9E0-9514D04F806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0730262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5938" y="138113"/>
            <a:ext cx="2127250" cy="5957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1013" y="138113"/>
            <a:ext cx="6232525" cy="5957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41769-4885-4D26-A8A5-850F143C80C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0924595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C1452EAE-4BAE-4E0D-8C5D-A1ABEF31070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7560643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A507D06D-79C3-4AEF-9210-CD6C9FA2D27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7757724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75" y="1239838"/>
            <a:ext cx="4144963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8375" y="3743325"/>
            <a:ext cx="414496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4385BE49-E7A6-46DE-AACA-E479163F573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5031739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0CE261AF-B167-42C4-AAA5-F4A7DD235E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5173172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1013" y="1239838"/>
            <a:ext cx="4144962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1013" y="3743325"/>
            <a:ext cx="4144962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BD839A18-B5D2-4C46-9DF5-AF38A4D66FA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8026197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75" y="1239838"/>
            <a:ext cx="4144963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8375" y="3743325"/>
            <a:ext cx="414496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93778D7A-CA99-4A53-AE79-607C0998D7F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3555746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1013" y="138113"/>
            <a:ext cx="8512175" cy="5957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EF71ABBB-815C-440B-9C61-19472A9584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9630685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F6A6310E-2C18-4A44-A60C-7809190448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637754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FC5D-7DF3-4B17-8F30-68EB60E5AD9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765C-F504-475D-97BE-36835DD4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505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140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580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162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060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096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998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01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510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207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5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FC5D-7DF3-4B17-8F30-68EB60E5AD9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765C-F504-475D-97BE-36835DD4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499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766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5075" y="963613"/>
            <a:ext cx="5218113" cy="1171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5075" y="2547938"/>
            <a:ext cx="5218113" cy="757237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65863"/>
            <a:ext cx="1922463" cy="481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57538" y="6265863"/>
            <a:ext cx="2814637" cy="481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21450" y="6265863"/>
            <a:ext cx="1922463" cy="481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6AD723-D233-4B61-B3C5-B18A32658A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29656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EFA33-C352-4C62-A237-148AB45FEF5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675982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4C1FD-85CC-476B-B18C-8A2B591C461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2426283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B70D1-364D-455B-8662-22CF352D9BE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6264139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9DE55-15C1-4948-AC77-620E55B3A56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2532286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468F9-24D3-4B0D-806B-0630C4980FB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9656624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51C13-4643-488F-84D3-72298271175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1759715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CBD5C-F65B-4194-946D-842778DB0A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74336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D74C6-7238-4F08-8C41-A4684913E22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942333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FC5D-7DF3-4B17-8F30-68EB60E5AD9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765C-F504-475D-97BE-36835DD4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941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BE8CF-E55A-40D5-A9E0-9514D04F806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433974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5938" y="138113"/>
            <a:ext cx="2127250" cy="5957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1013" y="138113"/>
            <a:ext cx="6232525" cy="5957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41769-4885-4D26-A8A5-850F143C80C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6233964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C1452EAE-4BAE-4E0D-8C5D-A1ABEF31070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2527478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A507D06D-79C3-4AEF-9210-CD6C9FA2D27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2354714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75" y="1239838"/>
            <a:ext cx="4144963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8375" y="3743325"/>
            <a:ext cx="414496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4385BE49-E7A6-46DE-AACA-E479163F573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4403900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0CE261AF-B167-42C4-AAA5-F4A7DD235E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1325418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1013" y="1239838"/>
            <a:ext cx="4144962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1013" y="3743325"/>
            <a:ext cx="4144962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BD839A18-B5D2-4C46-9DF5-AF38A4D66FA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7779768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75" y="1239838"/>
            <a:ext cx="4144963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8375" y="3743325"/>
            <a:ext cx="414496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93778D7A-CA99-4A53-AE79-607C0998D7F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3252532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1013" y="138113"/>
            <a:ext cx="8512175" cy="5957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EF71ABBB-815C-440B-9C61-19472A9584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6996532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F6A6310E-2C18-4A44-A60C-7809190448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512885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FC5D-7DF3-4B17-8F30-68EB60E5AD9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765C-F504-475D-97BE-36835DD4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915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5075" y="963613"/>
            <a:ext cx="5218113" cy="1171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5075" y="2547938"/>
            <a:ext cx="5218113" cy="757237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65863"/>
            <a:ext cx="1922463" cy="481012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7538" y="6265863"/>
            <a:ext cx="2814637" cy="481012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21450" y="6265863"/>
            <a:ext cx="1922463" cy="481012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5820AC4-3A8A-4242-A0E3-D01A9BFCE1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43986"/>
      </p:ext>
    </p:extLst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E89673-9A42-43EF-BFCA-0881AA286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92493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2C1958-5FEE-41B1-8B39-FED542C8C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98325"/>
      </p:ext>
    </p:extLst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2D23A9-6C7D-48A1-A695-15C19C6AF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73808"/>
      </p:ext>
    </p:extLst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EB807E-37BF-4C01-A8FB-B3C53FB3C9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03404"/>
      </p:ext>
    </p:extLst>
  </p:cSld>
  <p:clrMapOvr>
    <a:masterClrMapping/>
  </p:clrMapOvr>
  <p:transition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59109E-5788-4E5A-A043-97464E0764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84541"/>
      </p:ext>
    </p:extLst>
  </p:cSld>
  <p:clrMapOvr>
    <a:masterClrMapping/>
  </p:clrMapOvr>
  <p:transition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067035-3A7E-456A-833F-20A219C557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88852"/>
      </p:ext>
    </p:extLst>
  </p:cSld>
  <p:clrMapOvr>
    <a:masterClrMapping/>
  </p:clrMapOvr>
  <p:transition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D57BDB-257C-48F8-8FCD-6539247190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65521"/>
      </p:ext>
    </p:extLst>
  </p:cSld>
  <p:clrMapOvr>
    <a:masterClrMapping/>
  </p:clrMapOvr>
  <p:transition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FAF809-77DC-4884-89F2-5108E0A1F0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36636"/>
      </p:ext>
    </p:extLst>
  </p:cSld>
  <p:clrMapOvr>
    <a:masterClrMapping/>
  </p:clrMapOvr>
  <p:transition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59DAFF-2A48-462F-93F5-9F338E368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6849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FC5D-7DF3-4B17-8F30-68EB60E5AD9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765C-F504-475D-97BE-36835DD4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052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5938" y="138113"/>
            <a:ext cx="2127250" cy="5957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1013" y="138113"/>
            <a:ext cx="6232525" cy="5957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AA753F-52DF-4237-9C56-C0031C3F19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12283"/>
      </p:ext>
    </p:extLst>
  </p:cSld>
  <p:clrMapOvr>
    <a:masterClrMapping/>
  </p:clrMapOvr>
  <p:transition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9E31D0-FB02-4885-A4F2-FB49D0EF3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66697"/>
      </p:ext>
    </p:extLst>
  </p:cSld>
  <p:clrMapOvr>
    <a:masterClrMapping/>
  </p:clrMapOvr>
  <p:transition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75" y="1239838"/>
            <a:ext cx="4144963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8375" y="3743325"/>
            <a:ext cx="414496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0A0707-028C-4329-B74B-B0D8891511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91531"/>
      </p:ext>
    </p:extLst>
  </p:cSld>
  <p:clrMapOvr>
    <a:masterClrMapping/>
  </p:clrMapOvr>
  <p:transition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71FC2B-96D5-49E1-BA72-9D17B16BC8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54493"/>
      </p:ext>
    </p:extLst>
  </p:cSld>
  <p:clrMapOvr>
    <a:masterClrMapping/>
  </p:clrMapOvr>
  <p:transition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1013" y="1239838"/>
            <a:ext cx="4144962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75" y="1239838"/>
            <a:ext cx="4144963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1013" y="3743325"/>
            <a:ext cx="4144962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8375" y="3743325"/>
            <a:ext cx="414496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B1A0EA-AA81-490C-9054-9EA5741D72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48470"/>
      </p:ext>
    </p:extLst>
  </p:cSld>
  <p:clrMapOvr>
    <a:masterClrMapping/>
  </p:clrMapOvr>
  <p:transition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75" y="1239838"/>
            <a:ext cx="4144963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8375" y="3743325"/>
            <a:ext cx="414496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65628F-2FB6-47A0-8261-AD74CE0290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08542"/>
      </p:ext>
    </p:extLst>
  </p:cSld>
  <p:clrMapOvr>
    <a:masterClrMapping/>
  </p:clrMapOvr>
  <p:transition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81013" y="1239838"/>
            <a:ext cx="8442325" cy="48561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EE12B9-0BFD-40C8-8588-41696C373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94263"/>
      </p:ext>
    </p:extLst>
  </p:cSld>
  <p:clrMapOvr>
    <a:masterClrMapping/>
  </p:clrMapOvr>
  <p:transition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BB525D-94ED-4723-B3EC-5C6BE36659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38213"/>
      </p:ext>
    </p:extLst>
  </p:cSld>
  <p:clrMapOvr>
    <a:masterClrMapping/>
  </p:clrMapOvr>
  <p:transition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1013" y="138113"/>
            <a:ext cx="8512175" cy="5957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53079C-9ADE-42DF-84F9-393541007E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29852"/>
      </p:ext>
    </p:extLst>
  </p:cSld>
  <p:clrMapOvr>
    <a:masterClrMapping/>
  </p:clrMapOvr>
  <p:transition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1013" y="1239838"/>
            <a:ext cx="4144962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1013" y="3743325"/>
            <a:ext cx="4144962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C8A94A-40F8-4D67-9131-1836ACA67D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7755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AFC5D-7DF3-4B17-8F30-68EB60E5AD9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C765C-F504-475D-97BE-36835DD4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7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58901" y="138113"/>
            <a:ext cx="76342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6" y="1239838"/>
            <a:ext cx="844232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295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2463" y="6248400"/>
            <a:ext cx="190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9B9204A-16E2-4C7B-8441-89941383E5D5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865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Monotype Sorts" pitchFamily="2" charset="2"/>
        <a:buChar char="t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Monotype Sorts" pitchFamily="2" charset="2"/>
        <a:buChar char="è"/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58900" y="138113"/>
            <a:ext cx="76342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239838"/>
            <a:ext cx="844232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295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2463" y="6248400"/>
            <a:ext cx="190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9B9204A-16E2-4C7B-8441-89941383E5D5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354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Monotype Sorts" pitchFamily="2" charset="2"/>
        <a:buChar char="t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Monotype Sorts" pitchFamily="2" charset="2"/>
        <a:buChar char="è"/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58900" y="138113"/>
            <a:ext cx="76342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239838"/>
            <a:ext cx="844232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295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2463" y="6248400"/>
            <a:ext cx="190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9B9204A-16E2-4C7B-8441-89941383E5D5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188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Monotype Sorts" pitchFamily="2" charset="2"/>
        <a:buChar char="t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Monotype Sorts" pitchFamily="2" charset="2"/>
        <a:buChar char="è"/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58900" y="138113"/>
            <a:ext cx="76342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239838"/>
            <a:ext cx="8442325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295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2463" y="6248400"/>
            <a:ext cx="190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A72E10-67B4-421A-8E25-8A02A814AA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1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Monotype Sorts"/>
        <a:buChar char="t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Monotype Sorts"/>
        <a:buChar char="è"/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1588" y="2644775"/>
            <a:ext cx="5256212" cy="1752600"/>
          </a:xfrm>
        </p:spPr>
        <p:txBody>
          <a:bodyPr/>
          <a:lstStyle/>
          <a:p>
            <a:pPr>
              <a:defRPr/>
            </a:pPr>
            <a:r>
              <a:rPr lang="en-US" sz="2400" i="1" dirty="0" smtClean="0"/>
              <a:t>Eric P. Prostko</a:t>
            </a:r>
          </a:p>
          <a:p>
            <a:pPr>
              <a:defRPr/>
            </a:pPr>
            <a:r>
              <a:rPr lang="en-US" sz="2400" i="1" dirty="0" smtClean="0"/>
              <a:t>Professor/Extension Weed Specialist</a:t>
            </a:r>
          </a:p>
          <a:p>
            <a:pPr>
              <a:defRPr/>
            </a:pPr>
            <a:r>
              <a:rPr lang="en-US" sz="2400" i="1" dirty="0" smtClean="0"/>
              <a:t>Dept. Crop &amp; Soil Sciences</a:t>
            </a:r>
          </a:p>
          <a:p>
            <a:pPr>
              <a:defRPr/>
            </a:pPr>
            <a:endParaRPr lang="en-US" sz="2400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683" name="Title 1"/>
          <p:cNvSpPr>
            <a:spLocks noGrp="1"/>
          </p:cNvSpPr>
          <p:nvPr>
            <p:ph type="ctrTitle"/>
          </p:nvPr>
        </p:nvSpPr>
        <p:spPr>
          <a:xfrm>
            <a:off x="3733800" y="685800"/>
            <a:ext cx="5219700" cy="17526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2017 Field Corn Weed Management Update</a:t>
            </a:r>
            <a:endParaRPr lang="en-US" sz="2800" i="1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4038600"/>
            <a:ext cx="24447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537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Palmer Amaranth Control with Zidua, Dual Magnum, and Warrant Applied PRE to Bare-Ground - 2016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2833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67200" y="6139304"/>
            <a:ext cx="121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Time (DAT)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205139" y="3781031"/>
            <a:ext cx="123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Control (%)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29399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prstClr val="black"/>
                </a:solidFill>
              </a:rPr>
              <a:t>NC-01-16</a:t>
            </a:r>
            <a:endParaRPr lang="en-US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Zidua or Dual on Texas Panicum</a:t>
            </a:r>
            <a:endParaRPr lang="en-US" dirty="0"/>
          </a:p>
        </p:txBody>
      </p:sp>
      <p:pic>
        <p:nvPicPr>
          <p:cNvPr id="2050" name="Picture 2" descr="L:\field pictures\2016\may 16\0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33" y="1239838"/>
            <a:ext cx="3642121" cy="48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1104" y="6063734"/>
            <a:ext cx="268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Zidua 85WG @ 1.5 oz/A</a:t>
            </a:r>
          </a:p>
        </p:txBody>
      </p:sp>
      <p:pic>
        <p:nvPicPr>
          <p:cNvPr id="2051" name="Picture 3" descr="L:\field pictures\2016\may 16\0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796" y="1239838"/>
            <a:ext cx="3642121" cy="48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6063734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II Magnum 7.62EC – 21 oz/A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73" y="6243935"/>
            <a:ext cx="79701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rgbClr val="FFC000"/>
                </a:solidFill>
              </a:rPr>
              <a:t>CN-10-16</a:t>
            </a:r>
          </a:p>
          <a:p>
            <a:r>
              <a:rPr lang="en-US" sz="1100" i="1" dirty="0">
                <a:solidFill>
                  <a:srgbClr val="FFC000"/>
                </a:solidFill>
              </a:rPr>
              <a:t>May 16</a:t>
            </a:r>
          </a:p>
          <a:p>
            <a:r>
              <a:rPr lang="en-US" sz="1100" i="1" dirty="0">
                <a:solidFill>
                  <a:srgbClr val="FFC000"/>
                </a:solidFill>
              </a:rPr>
              <a:t>35 DAT</a:t>
            </a:r>
          </a:p>
        </p:txBody>
      </p:sp>
    </p:spTree>
    <p:extLst>
      <p:ext uri="{BB962C8B-B14F-4D97-AF65-F5344CB8AC3E}">
        <p14:creationId xmlns:p14="http://schemas.microsoft.com/office/powerpoint/2010/main" val="33709810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Zidua on Texas Millet?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CN-10-16</a:t>
            </a:r>
          </a:p>
          <a:p>
            <a:r>
              <a:rPr lang="en-US" dirty="0" smtClean="0"/>
              <a:t>May 16</a:t>
            </a:r>
          </a:p>
          <a:p>
            <a:r>
              <a:rPr lang="en-US" dirty="0" smtClean="0"/>
              <a:t>Zidua 85WG @ 1.5 oz/A – PRE</a:t>
            </a:r>
          </a:p>
          <a:p>
            <a:r>
              <a:rPr lang="en-US" dirty="0" smtClean="0"/>
              <a:t>Photo 35 DAT</a:t>
            </a:r>
          </a:p>
          <a:p>
            <a:r>
              <a:rPr lang="en-US" dirty="0" smtClean="0"/>
              <a:t>Plot# 316</a:t>
            </a:r>
            <a:endParaRPr lang="en-US" dirty="0"/>
          </a:p>
        </p:txBody>
      </p:sp>
      <p:pic>
        <p:nvPicPr>
          <p:cNvPr id="1026" name="Picture 2" descr="L:\field pictures\2016\may 16\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33" y="1239838"/>
            <a:ext cx="3642121" cy="48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127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Evik or Not?</a:t>
            </a:r>
            <a:endParaRPr lang="en-US" dirty="0"/>
          </a:p>
        </p:txBody>
      </p:sp>
      <p:pic>
        <p:nvPicPr>
          <p:cNvPr id="2050" name="Picture 2" descr="L:\field pictures\2016\CN-07-16\july 7\0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777490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:\field pictures\2016\CN-07-16\july 7\0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110" y="1371600"/>
            <a:ext cx="2777490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:\field pictures\2016\CN-07-16\july 7\03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710" y="1325880"/>
            <a:ext cx="2777490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5" y="6271126"/>
            <a:ext cx="7393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CN-01-16</a:t>
            </a:r>
          </a:p>
          <a:p>
            <a:r>
              <a:rPr lang="en-US" sz="1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7</a:t>
            </a:r>
          </a:p>
          <a:p>
            <a:r>
              <a:rPr lang="en-US" sz="1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108 DAP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0150" y="507492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8F8F8"/>
                </a:solidFill>
              </a:rPr>
              <a:t>NTC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5583" y="5091708"/>
            <a:ext cx="2574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8F8F8"/>
                </a:solidFill>
              </a:rPr>
              <a:t>Atrazine 4L @ 32 oz/A (PRE)</a:t>
            </a:r>
          </a:p>
          <a:p>
            <a:pPr algn="ctr"/>
            <a:endParaRPr lang="en-US" sz="1000" dirty="0">
              <a:solidFill>
                <a:srgbClr val="F8F8F8"/>
              </a:solidFill>
            </a:endParaRPr>
          </a:p>
          <a:p>
            <a:pPr algn="ctr"/>
            <a:r>
              <a:rPr lang="en-US" sz="1000" dirty="0">
                <a:solidFill>
                  <a:srgbClr val="F8F8F8"/>
                </a:solidFill>
              </a:rPr>
              <a:t>Roundup P-Max 5.5SL @ 32 oz/A (POST)</a:t>
            </a:r>
          </a:p>
          <a:p>
            <a:pPr algn="ctr"/>
            <a:r>
              <a:rPr lang="en-US" sz="1000" dirty="0">
                <a:solidFill>
                  <a:srgbClr val="F8F8F8"/>
                </a:solidFill>
              </a:rPr>
              <a:t>Atrazine 4L @ 48 oz/A (POST)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3083" y="5050036"/>
            <a:ext cx="257474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8F8F8"/>
                </a:solidFill>
              </a:rPr>
              <a:t>Atrazine 4L @ 32 oz/A (PRE)</a:t>
            </a:r>
          </a:p>
          <a:p>
            <a:pPr algn="ctr"/>
            <a:endParaRPr lang="en-US" sz="1000" dirty="0">
              <a:solidFill>
                <a:srgbClr val="F8F8F8"/>
              </a:solidFill>
            </a:endParaRPr>
          </a:p>
          <a:p>
            <a:pPr algn="ctr"/>
            <a:r>
              <a:rPr lang="en-US" sz="1000" dirty="0">
                <a:solidFill>
                  <a:srgbClr val="F8F8F8"/>
                </a:solidFill>
              </a:rPr>
              <a:t>Roundup P-Max 5.5SL @ 32 oz/A (POST)</a:t>
            </a:r>
          </a:p>
          <a:p>
            <a:pPr algn="ctr"/>
            <a:r>
              <a:rPr lang="en-US" sz="1000" dirty="0">
                <a:solidFill>
                  <a:srgbClr val="F8F8F8"/>
                </a:solidFill>
              </a:rPr>
              <a:t>Atrazine 4L @ 48 oz/A (POST)</a:t>
            </a:r>
          </a:p>
          <a:p>
            <a:pPr algn="ctr"/>
            <a:endParaRPr lang="en-US" sz="1000" dirty="0">
              <a:solidFill>
                <a:srgbClr val="F8F8F8"/>
              </a:solidFill>
            </a:endParaRPr>
          </a:p>
          <a:p>
            <a:pPr algn="ctr"/>
            <a:r>
              <a:rPr lang="en-US" sz="1000" dirty="0">
                <a:solidFill>
                  <a:srgbClr val="F8F8F8"/>
                </a:solidFill>
              </a:rPr>
              <a:t>Evik 80DG @ 2 lbs/A (PDIR)</a:t>
            </a:r>
          </a:p>
          <a:p>
            <a:pPr algn="ctr"/>
            <a:r>
              <a:rPr lang="en-US" sz="1000" dirty="0">
                <a:solidFill>
                  <a:srgbClr val="F8F8F8"/>
                </a:solidFill>
              </a:rPr>
              <a:t>NIS @ 0.25% v/v (PDIR)</a:t>
            </a:r>
          </a:p>
        </p:txBody>
      </p:sp>
    </p:spTree>
    <p:extLst>
      <p:ext uri="{BB962C8B-B14F-4D97-AF65-F5344CB8AC3E}">
        <p14:creationId xmlns:p14="http://schemas.microsoft.com/office/powerpoint/2010/main" val="9894969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What can you use in field corn if you have resistance to glyphosate, atrazine, and/or ALS herbicides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Residuals</a:t>
            </a:r>
          </a:p>
          <a:p>
            <a:pPr lvl="1"/>
            <a:r>
              <a:rPr lang="en-US" i="1" dirty="0" smtClean="0"/>
              <a:t>Zidua</a:t>
            </a:r>
          </a:p>
          <a:p>
            <a:pPr lvl="1"/>
            <a:r>
              <a:rPr lang="en-US" i="1" dirty="0" smtClean="0"/>
              <a:t>Dual Magnum</a:t>
            </a:r>
          </a:p>
          <a:p>
            <a:pPr lvl="1"/>
            <a:r>
              <a:rPr lang="en-US" i="1" dirty="0" smtClean="0"/>
              <a:t>Warrant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Postemergence*</a:t>
            </a:r>
          </a:p>
          <a:p>
            <a:pPr lvl="1"/>
            <a:r>
              <a:rPr lang="en-US" i="1" dirty="0" smtClean="0"/>
              <a:t>Liberty</a:t>
            </a:r>
          </a:p>
          <a:p>
            <a:pPr lvl="1"/>
            <a:r>
              <a:rPr lang="en-US" i="1" dirty="0" smtClean="0"/>
              <a:t>Status</a:t>
            </a:r>
          </a:p>
          <a:p>
            <a:pPr lvl="1"/>
            <a:r>
              <a:rPr lang="en-US" i="1" dirty="0" smtClean="0"/>
              <a:t>Revulin Q</a:t>
            </a:r>
          </a:p>
          <a:p>
            <a:pPr lvl="1"/>
            <a:r>
              <a:rPr lang="en-US" i="1" dirty="0" smtClean="0"/>
              <a:t>Impact/Armezon</a:t>
            </a:r>
          </a:p>
          <a:p>
            <a:pPr lvl="1"/>
            <a:r>
              <a:rPr lang="en-US" i="1" dirty="0" smtClean="0"/>
              <a:t>Laudis</a:t>
            </a:r>
          </a:p>
          <a:p>
            <a:pPr lvl="1"/>
            <a:r>
              <a:rPr lang="en-US" i="1" dirty="0" smtClean="0"/>
              <a:t>Capreno</a:t>
            </a:r>
          </a:p>
          <a:p>
            <a:pPr lvl="1"/>
            <a:r>
              <a:rPr lang="en-US" i="1" dirty="0" smtClean="0"/>
              <a:t>Halex GT</a:t>
            </a:r>
          </a:p>
          <a:p>
            <a:pPr lvl="1"/>
            <a:r>
              <a:rPr lang="en-US" i="1" dirty="0" smtClean="0"/>
              <a:t>2,4-D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400800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double-crop soybean rotations?</a:t>
            </a:r>
          </a:p>
        </p:txBody>
      </p:sp>
    </p:spTree>
    <p:extLst>
      <p:ext uri="{BB962C8B-B14F-4D97-AF65-F5344CB8AC3E}">
        <p14:creationId xmlns:p14="http://schemas.microsoft.com/office/powerpoint/2010/main" val="39525788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 Control in Field Corn Without Atrazine or </a:t>
            </a:r>
            <a:r>
              <a:rPr lang="en-US" dirty="0" err="1" smtClean="0"/>
              <a:t>Glyphsoate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295400"/>
            <a:ext cx="2743200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1295400"/>
            <a:ext cx="2743200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285875"/>
            <a:ext cx="2743200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202144"/>
            <a:ext cx="7393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CN-10-16</a:t>
            </a:r>
          </a:p>
          <a:p>
            <a:r>
              <a:rPr lang="en-US" sz="1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3</a:t>
            </a:r>
          </a:p>
          <a:p>
            <a:r>
              <a:rPr lang="en-US" sz="1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 DAP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4953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1040" y="4968389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II Magnum 7.64EC @ 21 oz/A (PRE)</a:t>
            </a:r>
          </a:p>
          <a:p>
            <a:pPr algn="ctr"/>
            <a:r>
              <a:rPr lang="en-US" sz="10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Laudis 3.5SC @ 3 oz/A (POST)</a:t>
            </a:r>
          </a:p>
          <a:p>
            <a:pPr algn="ctr"/>
            <a:r>
              <a:rPr lang="en-US" sz="10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 @ 1% v/v (POST)</a:t>
            </a:r>
          </a:p>
          <a:p>
            <a:pPr algn="ctr"/>
            <a:r>
              <a:rPr lang="en-US" sz="10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 Xtra @ 2.5% v/v (POST)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4379" y="4968389"/>
            <a:ext cx="1986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Warrant 3ME @ 48 oz/A (PRE)</a:t>
            </a:r>
          </a:p>
          <a:p>
            <a:pPr algn="ctr"/>
            <a:r>
              <a:rPr lang="en-US" sz="10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2.8L @ 1.0 oz/A (POST)</a:t>
            </a:r>
          </a:p>
          <a:p>
            <a:pPr algn="ctr"/>
            <a:r>
              <a:rPr lang="en-US" sz="10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 @ 1% v/v (POST)</a:t>
            </a:r>
          </a:p>
          <a:p>
            <a:pPr algn="ctr"/>
            <a:r>
              <a:rPr lang="en-US" sz="10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 Xtra @ 2.5% v/v (POST)</a:t>
            </a:r>
          </a:p>
        </p:txBody>
      </p:sp>
    </p:spTree>
    <p:extLst>
      <p:ext uri="{BB962C8B-B14F-4D97-AF65-F5344CB8AC3E}">
        <p14:creationId xmlns:p14="http://schemas.microsoft.com/office/powerpoint/2010/main" val="22086838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Corn Injury - Status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78381" y="1239838"/>
            <a:ext cx="4289419" cy="4856162"/>
          </a:xfrm>
        </p:spPr>
        <p:txBody>
          <a:bodyPr/>
          <a:lstStyle/>
          <a:p>
            <a:r>
              <a:rPr lang="en-US" dirty="0" smtClean="0"/>
              <a:t>Status</a:t>
            </a:r>
          </a:p>
          <a:p>
            <a:pPr lvl="1"/>
            <a:r>
              <a:rPr lang="en-US" sz="1400" i="1" dirty="0" smtClean="0"/>
              <a:t>dicamba-NA + </a:t>
            </a:r>
            <a:r>
              <a:rPr lang="en-US" sz="1400" i="1" dirty="0" err="1" smtClean="0"/>
              <a:t>diflufenzopyr</a:t>
            </a:r>
            <a:r>
              <a:rPr lang="en-US" sz="1400" i="1" dirty="0" smtClean="0"/>
              <a:t> + isoxadifen</a:t>
            </a:r>
          </a:p>
          <a:p>
            <a:r>
              <a:rPr lang="en-US" dirty="0" smtClean="0"/>
              <a:t>CN-04-16</a:t>
            </a:r>
          </a:p>
          <a:p>
            <a:r>
              <a:rPr lang="en-US" dirty="0" err="1" smtClean="0"/>
              <a:t>Agrigold</a:t>
            </a:r>
            <a:r>
              <a:rPr lang="en-US" dirty="0" smtClean="0"/>
              <a:t> 6659</a:t>
            </a:r>
          </a:p>
          <a:p>
            <a:r>
              <a:rPr lang="en-US" dirty="0" smtClean="0"/>
              <a:t>7 DAT (April 25, 2016)</a:t>
            </a:r>
          </a:p>
          <a:p>
            <a:r>
              <a:rPr lang="en-US" dirty="0" smtClean="0"/>
              <a:t>Roundup P-Max @ 32 oz/A + Status @ 5 oz/A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0022" y="1751178"/>
            <a:ext cx="4865422" cy="364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9006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Revulin 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DuPont</a:t>
            </a:r>
          </a:p>
          <a:p>
            <a:r>
              <a:rPr lang="en-US" sz="2400" dirty="0" smtClean="0"/>
              <a:t>Accent + Callisto + isoxadifen (safener)</a:t>
            </a:r>
          </a:p>
          <a:p>
            <a:r>
              <a:rPr lang="en-US" sz="2400" dirty="0" smtClean="0"/>
              <a:t>MOA = 2 + 27</a:t>
            </a:r>
          </a:p>
          <a:p>
            <a:r>
              <a:rPr lang="en-US" sz="2400" dirty="0" smtClean="0"/>
              <a:t>EPOST (20” tall or  V6)</a:t>
            </a:r>
          </a:p>
          <a:p>
            <a:r>
              <a:rPr lang="en-US" sz="2400" dirty="0" smtClean="0"/>
              <a:t>3.4-4.0 oz/A</a:t>
            </a:r>
          </a:p>
          <a:p>
            <a:r>
              <a:rPr lang="en-US" sz="2400" dirty="0" smtClean="0"/>
              <a:t>Tank mix with atrazine</a:t>
            </a:r>
          </a:p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Cotton or soybean = 10 months; peanut = 18 months; small grains = 4 months</a:t>
            </a:r>
          </a:p>
          <a:p>
            <a:r>
              <a:rPr lang="en-US" sz="2400" b="1" i="1" u="sng" dirty="0" smtClean="0">
                <a:solidFill>
                  <a:srgbClr val="FFC000"/>
                </a:solidFill>
              </a:rPr>
              <a:t>No Counter INFR</a:t>
            </a:r>
          </a:p>
          <a:p>
            <a:endParaRPr lang="en-US" b="1" i="1" u="sng" dirty="0" smtClean="0">
              <a:solidFill>
                <a:srgbClr val="FFC00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675" y="1239838"/>
            <a:ext cx="3742363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8781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 Control with Revulin Q - 2016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796" y="1239838"/>
            <a:ext cx="3642121" cy="485616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33" y="1239838"/>
            <a:ext cx="3642121" cy="4856162"/>
          </a:xfrm>
        </p:spPr>
      </p:pic>
      <p:sp>
        <p:nvSpPr>
          <p:cNvPr id="10" name="TextBox 9"/>
          <p:cNvSpPr txBox="1"/>
          <p:nvPr/>
        </p:nvSpPr>
        <p:spPr>
          <a:xfrm>
            <a:off x="28575" y="6228576"/>
            <a:ext cx="7393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CN-09-16</a:t>
            </a:r>
          </a:p>
          <a:p>
            <a:r>
              <a:rPr lang="en-US" sz="1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3</a:t>
            </a:r>
          </a:p>
          <a:p>
            <a:r>
              <a:rPr lang="en-US" sz="1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 DAP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4075" y="606218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8F8F8"/>
                </a:solidFill>
              </a:rPr>
              <a:t>NTC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8800" y="5569506"/>
            <a:ext cx="1915909" cy="86177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Revulin Q 51.2WG @ 3.4 oz/A</a:t>
            </a:r>
          </a:p>
          <a:p>
            <a:pPr algn="ctr"/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Atrazine 4L @ 64 oz/A</a:t>
            </a:r>
          </a:p>
          <a:p>
            <a:pPr algn="ctr"/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 @ 1% v/v</a:t>
            </a:r>
          </a:p>
          <a:p>
            <a:pPr algn="ctr"/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 Xtra @ 2.5% v/v</a:t>
            </a:r>
          </a:p>
          <a:p>
            <a:pPr algn="ctr"/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 17 DAP</a:t>
            </a:r>
          </a:p>
        </p:txBody>
      </p:sp>
    </p:spTree>
    <p:extLst>
      <p:ext uri="{BB962C8B-B14F-4D97-AF65-F5344CB8AC3E}">
        <p14:creationId xmlns:p14="http://schemas.microsoft.com/office/powerpoint/2010/main" val="10490172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76200"/>
            <a:ext cx="7634288" cy="825500"/>
          </a:xfrm>
        </p:spPr>
        <p:txBody>
          <a:bodyPr/>
          <a:lstStyle/>
          <a:p>
            <a:r>
              <a:rPr lang="en-US" dirty="0" smtClean="0"/>
              <a:t>Something to think about?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81012" y="1066800"/>
            <a:ext cx="4548188" cy="23510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i="1" u="sng" dirty="0" smtClean="0"/>
              <a:t>Some</a:t>
            </a:r>
            <a:r>
              <a:rPr lang="en-US" sz="2400" dirty="0" smtClean="0"/>
              <a:t> GA growers are pushing yield limits (250+ Bu/A)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75%-80% irrigated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At lower yield/input levels, are herbicide stresses masked by other stresses?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At higher yield/input levels (</a:t>
            </a:r>
            <a:r>
              <a:rPr lang="en-US" sz="2400" i="1" dirty="0" smtClean="0"/>
              <a:t>i.e. most stresses are controlled</a:t>
            </a:r>
            <a:r>
              <a:rPr lang="en-US" sz="2400" dirty="0" smtClean="0"/>
              <a:t>), what about herbicides?</a:t>
            </a:r>
            <a:endParaRPr lang="en-US" sz="2400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9415" y="1239838"/>
            <a:ext cx="3542883" cy="235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581400" cy="226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3429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Figure 1.  Field Corn Yield Loss (%) Caused by Uncontrolled Weeds in Georgia Weed Science Research Trials (2007-2016).</a:t>
            </a:r>
            <a:br>
              <a:rPr lang="en-US" sz="2000" dirty="0" smtClean="0"/>
            </a:br>
            <a:r>
              <a:rPr lang="en-US" sz="2000" i="1" dirty="0" smtClean="0">
                <a:solidFill>
                  <a:srgbClr val="FFC000"/>
                </a:solidFill>
              </a:rPr>
              <a:t>Treated vs. Non-treated </a:t>
            </a:r>
            <a:endParaRPr lang="en-US" sz="2000" i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740124"/>
              </p:ext>
            </p:extLst>
          </p:nvPr>
        </p:nvGraphicFramePr>
        <p:xfrm>
          <a:off x="481013" y="1239838"/>
          <a:ext cx="8442325" cy="485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6324600"/>
            <a:ext cx="301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8F8F8"/>
                </a:solidFill>
              </a:rPr>
              <a:t>225 * 0.38 * 4.00 =  $342/A </a:t>
            </a:r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669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Herbicides and High Yield Corn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95800" y="1219200"/>
            <a:ext cx="4289425" cy="4856162"/>
          </a:xfrm>
        </p:spPr>
        <p:txBody>
          <a:bodyPr/>
          <a:lstStyle/>
          <a:p>
            <a:r>
              <a:rPr lang="en-US" u="sng" dirty="0" smtClean="0"/>
              <a:t>After 3 years of testing under weed-free </a:t>
            </a:r>
            <a:r>
              <a:rPr lang="en-US" u="sng" dirty="0" err="1" smtClean="0"/>
              <a:t>condtions</a:t>
            </a:r>
            <a:r>
              <a:rPr lang="en-US" u="sng" dirty="0" smtClean="0"/>
              <a:t>……..</a:t>
            </a:r>
          </a:p>
          <a:p>
            <a:endParaRPr lang="en-US" u="sng" dirty="0" smtClean="0"/>
          </a:p>
          <a:p>
            <a:pPr lvl="1"/>
            <a:r>
              <a:rPr lang="en-US" dirty="0"/>
              <a:t> </a:t>
            </a:r>
            <a:r>
              <a:rPr lang="en-US" i="1" dirty="0" smtClean="0"/>
              <a:t>various herbicides applied at recommended time (V2-V5) did not reduce corn yields.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 glyphosate + atrazine applied from V2 to V8 did not reduce corn yields.</a:t>
            </a:r>
            <a:endParaRPr lang="en-US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144962" cy="310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5194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u="sng" dirty="0" smtClean="0"/>
              <a:t>Herbicide Effects on Field Corn Yield in a High Input Environment</a:t>
            </a:r>
            <a:br>
              <a:rPr lang="en-US" sz="2400" u="sng" dirty="0" smtClean="0"/>
            </a:br>
            <a:r>
              <a:rPr lang="en-US" sz="1600" dirty="0" smtClean="0"/>
              <a:t>(RU = Roundup W-Max, ATZ = Atrazine, PW = Prowl, LIB = Liberty, STDQ = Steadfast Q, CAP = Capreno, LAD = Laudis, HGT = Halex GT, SAN = Sandea) –  </a:t>
            </a:r>
            <a:r>
              <a:rPr lang="en-US" sz="1600" b="1" i="1" u="sng" dirty="0" smtClean="0"/>
              <a:t>Average of 3 years (2014 + 2015 + 2016)</a:t>
            </a:r>
            <a:endParaRPr lang="en-US" sz="1600" b="1" i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711163"/>
              </p:ext>
            </p:extLst>
          </p:nvPr>
        </p:nvGraphicFramePr>
        <p:xfrm>
          <a:off x="457200" y="160020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625" y="6011638"/>
            <a:ext cx="2114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Applied 17 -27 DAP</a:t>
            </a:r>
          </a:p>
          <a:p>
            <a:r>
              <a:rPr lang="en-US" sz="1200" dirty="0">
                <a:solidFill>
                  <a:prstClr val="black"/>
                </a:solidFill>
              </a:rPr>
              <a:t>~V2-V5 STAGE (178-337 GDD)</a:t>
            </a:r>
          </a:p>
          <a:p>
            <a:r>
              <a:rPr lang="en-US" sz="1200" dirty="0">
                <a:solidFill>
                  <a:prstClr val="black"/>
                </a:solidFill>
              </a:rPr>
              <a:t>Weed-free</a:t>
            </a:r>
          </a:p>
          <a:p>
            <a:r>
              <a:rPr lang="en-US" sz="1200" dirty="0">
                <a:solidFill>
                  <a:prstClr val="black"/>
                </a:solidFill>
              </a:rPr>
              <a:t>Dowdy Farms (Brooks Co.)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2923401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BC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895600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80056" y="28956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ABC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1824" y="2895600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8800" y="2895600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15983" y="2938075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AB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94024" y="2923401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1000" y="2923401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39257" y="6370575"/>
            <a:ext cx="1799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prstClr val="black"/>
                </a:solidFill>
              </a:rPr>
              <a:t>Pairwise t-tests: LS Means</a:t>
            </a:r>
          </a:p>
          <a:p>
            <a:pPr algn="ctr"/>
            <a:r>
              <a:rPr lang="en-US" sz="1200" i="1" dirty="0">
                <a:solidFill>
                  <a:prstClr val="black"/>
                </a:solidFill>
              </a:rPr>
              <a:t>P= 0.10</a:t>
            </a:r>
          </a:p>
        </p:txBody>
      </p:sp>
    </p:spTree>
    <p:extLst>
      <p:ext uri="{BB962C8B-B14F-4D97-AF65-F5344CB8AC3E}">
        <p14:creationId xmlns:p14="http://schemas.microsoft.com/office/powerpoint/2010/main" val="41408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Roundup </a:t>
            </a:r>
            <a:r>
              <a:rPr lang="en-US" sz="2400" dirty="0"/>
              <a:t>P</a:t>
            </a:r>
            <a:r>
              <a:rPr lang="en-US" sz="2400" dirty="0" smtClean="0"/>
              <a:t>-Max (32 oz/A) + Atrazine (48 oz/A) + AMS Xtra (2.5% v/v) Timing Effects on Field Corn Yield in a High Input Environment – YEAR 3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0437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5" y="6400800"/>
            <a:ext cx="1052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CN-05-16</a:t>
            </a:r>
          </a:p>
          <a:p>
            <a:r>
              <a:rPr lang="en-US" sz="1200" dirty="0" err="1">
                <a:solidFill>
                  <a:prstClr val="black"/>
                </a:solidFill>
              </a:rPr>
              <a:t>Agrigold</a:t>
            </a:r>
            <a:r>
              <a:rPr lang="en-US" sz="1200" dirty="0">
                <a:solidFill>
                  <a:prstClr val="black"/>
                </a:solidFill>
              </a:rPr>
              <a:t> 6659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7200" y="6353252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prstClr val="black"/>
                </a:solidFill>
              </a:rPr>
              <a:t>P = 0.5029</a:t>
            </a:r>
          </a:p>
          <a:p>
            <a:r>
              <a:rPr lang="en-US" sz="1400" b="1" i="1" dirty="0">
                <a:solidFill>
                  <a:prstClr val="black"/>
                </a:solidFill>
              </a:rPr>
              <a:t>CV = 7.57</a:t>
            </a:r>
          </a:p>
        </p:txBody>
      </p:sp>
    </p:spTree>
    <p:extLst>
      <p:ext uri="{BB962C8B-B14F-4D97-AF65-F5344CB8AC3E}">
        <p14:creationId xmlns:p14="http://schemas.microsoft.com/office/powerpoint/2010/main" val="36792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Pay Closer Attention to Hybrid/Herbicide Mgt. Guidelines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0390" y="1219200"/>
            <a:ext cx="4765666" cy="307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26019" y="1447800"/>
            <a:ext cx="471332" cy="2845403"/>
          </a:xfrm>
          <a:prstGeom prst="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B2B2B2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9071" y="4389120"/>
            <a:ext cx="1636197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967" y="5690235"/>
            <a:ext cx="768001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811" y="1219200"/>
            <a:ext cx="3332314" cy="439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1789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ALS-Sensitive Field Corn Hybrids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Dekalb</a:t>
            </a:r>
          </a:p>
          <a:p>
            <a:pPr lvl="1"/>
            <a:r>
              <a:rPr lang="en-US" dirty="0" smtClean="0"/>
              <a:t> 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</a:t>
            </a:r>
            <a:r>
              <a:rPr lang="en-US" i="1" dirty="0" smtClean="0">
                <a:solidFill>
                  <a:srgbClr val="FFFF00"/>
                </a:solidFill>
              </a:rPr>
              <a:t>S</a:t>
            </a:r>
          </a:p>
          <a:p>
            <a:pPr lvl="2"/>
            <a:r>
              <a:rPr lang="en-US" i="1" dirty="0" smtClean="0"/>
              <a:t>DKC 62-05</a:t>
            </a:r>
          </a:p>
          <a:p>
            <a:pPr lvl="2"/>
            <a:r>
              <a:rPr lang="en-US" i="1" dirty="0" smtClean="0"/>
              <a:t>DKC 62-06</a:t>
            </a:r>
          </a:p>
          <a:p>
            <a:pPr lvl="2"/>
            <a:r>
              <a:rPr lang="en-US" i="1" dirty="0" smtClean="0"/>
              <a:t>DKC 62-08</a:t>
            </a:r>
          </a:p>
          <a:p>
            <a:pPr lvl="2"/>
            <a:r>
              <a:rPr lang="en-US" i="1" dirty="0" smtClean="0"/>
              <a:t>DKC 63-44</a:t>
            </a:r>
          </a:p>
          <a:p>
            <a:pPr lvl="2"/>
            <a:r>
              <a:rPr lang="en-US" i="1" dirty="0" smtClean="0"/>
              <a:t>DKC 63-47</a:t>
            </a:r>
          </a:p>
          <a:p>
            <a:pPr lvl="2"/>
            <a:r>
              <a:rPr lang="en-US" i="1" dirty="0" smtClean="0"/>
              <a:t>DKC 63-55</a:t>
            </a:r>
          </a:p>
          <a:p>
            <a:pPr lvl="2"/>
            <a:r>
              <a:rPr lang="en-US" i="1" dirty="0" smtClean="0"/>
              <a:t>DKC 64-69</a:t>
            </a:r>
          </a:p>
          <a:p>
            <a:pPr lvl="1"/>
            <a:r>
              <a:rPr lang="en-US" i="1" dirty="0" smtClean="0"/>
              <a:t> 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CAUTIONS</a:t>
            </a:r>
          </a:p>
          <a:p>
            <a:pPr lvl="2"/>
            <a:r>
              <a:rPr lang="en-US" i="1" dirty="0" smtClean="0"/>
              <a:t>65-17, 65-18, 65-20</a:t>
            </a:r>
          </a:p>
          <a:p>
            <a:pPr lvl="2"/>
            <a:r>
              <a:rPr lang="en-US" i="1" dirty="0" smtClean="0"/>
              <a:t>70-01, 70-03</a:t>
            </a:r>
          </a:p>
          <a:p>
            <a:pPr lvl="2"/>
            <a:r>
              <a:rPr lang="en-US" i="1" dirty="0" smtClean="0"/>
              <a:t>RX940, RX940RR2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239838"/>
            <a:ext cx="4572000" cy="4856162"/>
          </a:xfrm>
        </p:spPr>
        <p:txBody>
          <a:bodyPr/>
          <a:lstStyle/>
          <a:p>
            <a:r>
              <a:rPr lang="en-US" u="sng" dirty="0" smtClean="0"/>
              <a:t>Pioneer</a:t>
            </a:r>
          </a:p>
          <a:p>
            <a:pPr lvl="1"/>
            <a:r>
              <a:rPr lang="en-US" i="1" dirty="0" smtClean="0">
                <a:solidFill>
                  <a:srgbClr val="FFFF00"/>
                </a:solidFill>
              </a:rPr>
              <a:t>WARNINGS</a:t>
            </a:r>
          </a:p>
          <a:p>
            <a:pPr lvl="2"/>
            <a:r>
              <a:rPr lang="en-US" i="1" dirty="0" smtClean="0"/>
              <a:t>P1324HR</a:t>
            </a:r>
          </a:p>
          <a:p>
            <a:pPr lvl="2"/>
            <a:r>
              <a:rPr lang="en-US" i="1" dirty="0" smtClean="0"/>
              <a:t>P1360</a:t>
            </a:r>
          </a:p>
          <a:p>
            <a:pPr lvl="2"/>
            <a:r>
              <a:rPr lang="en-US" i="1" dirty="0" smtClean="0"/>
              <a:t>P1360AM</a:t>
            </a:r>
          </a:p>
          <a:p>
            <a:pPr lvl="2"/>
            <a:r>
              <a:rPr lang="en-US" i="1" dirty="0" smtClean="0"/>
              <a:t>P1360CHR</a:t>
            </a:r>
          </a:p>
          <a:p>
            <a:pPr lvl="2"/>
            <a:r>
              <a:rPr lang="en-US" i="1" dirty="0" smtClean="0"/>
              <a:t>P1360HR</a:t>
            </a:r>
          </a:p>
          <a:p>
            <a:pPr lvl="2"/>
            <a:r>
              <a:rPr lang="en-US" i="1" dirty="0" smtClean="0"/>
              <a:t>P1739R</a:t>
            </a:r>
          </a:p>
          <a:p>
            <a:pPr lvl="2"/>
            <a:r>
              <a:rPr lang="en-US" i="1" dirty="0" smtClean="0"/>
              <a:t>P1739YR</a:t>
            </a:r>
          </a:p>
          <a:p>
            <a:pPr lvl="1"/>
            <a:r>
              <a:rPr lang="en-US" i="1" dirty="0" smtClean="0">
                <a:solidFill>
                  <a:srgbClr val="FFFF00"/>
                </a:solidFill>
              </a:rPr>
              <a:t>CAUTIONS</a:t>
            </a:r>
          </a:p>
          <a:p>
            <a:pPr lvl="2"/>
            <a:r>
              <a:rPr lang="en-US" i="1" dirty="0" smtClean="0">
                <a:solidFill>
                  <a:srgbClr val="F8F8F8"/>
                </a:solidFill>
              </a:rPr>
              <a:t>P1637R, P1637VYHR, P1637YHR</a:t>
            </a:r>
          </a:p>
          <a:p>
            <a:pPr lvl="2"/>
            <a:r>
              <a:rPr lang="en-US" i="1" dirty="0" smtClean="0">
                <a:solidFill>
                  <a:srgbClr val="F8F8F8"/>
                </a:solidFill>
              </a:rPr>
              <a:t>P1690,P1690HR, P1690R</a:t>
            </a:r>
          </a:p>
          <a:p>
            <a:pPr lvl="2"/>
            <a:r>
              <a:rPr lang="en-US" i="1" dirty="0" smtClean="0">
                <a:solidFill>
                  <a:srgbClr val="F8F8F8"/>
                </a:solidFill>
              </a:rPr>
              <a:t>P2088R, P2089YHR</a:t>
            </a:r>
          </a:p>
          <a:p>
            <a:pPr marL="914400" lvl="2" indent="0">
              <a:buNone/>
            </a:pPr>
            <a:r>
              <a:rPr lang="en-US" i="1" dirty="0" smtClean="0">
                <a:solidFill>
                  <a:srgbClr val="FFFF00"/>
                </a:solidFill>
              </a:rPr>
              <a:t>	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400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708900" cy="825500"/>
          </a:xfrm>
        </p:spPr>
        <p:txBody>
          <a:bodyPr/>
          <a:lstStyle/>
          <a:p>
            <a:r>
              <a:rPr lang="en-US" sz="2200" dirty="0" smtClean="0"/>
              <a:t>Can ALS herbicide formulations that contain a crop safener (isoxadifen) be used on ALS sensitive corn hybrids?</a:t>
            </a:r>
            <a:endParaRPr lang="en-US" sz="2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Steadfast Q</a:t>
            </a:r>
            <a:r>
              <a:rPr lang="en-US" sz="2400" dirty="0" smtClean="0"/>
              <a:t> = nicosulfuron + rimsulfuron + isoxadifen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 Q</a:t>
            </a:r>
            <a:r>
              <a:rPr lang="en-US" sz="2400" dirty="0" smtClean="0"/>
              <a:t> = rimsulfuron + thifensulfuron + isoxadifen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Realm Q</a:t>
            </a:r>
            <a:r>
              <a:rPr lang="en-US" sz="2400" dirty="0" smtClean="0"/>
              <a:t> = mesotrione + rimsulfuron + isoxadifen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Accent Q</a:t>
            </a:r>
            <a:r>
              <a:rPr lang="en-US" sz="2400" dirty="0" smtClean="0"/>
              <a:t> = nicosulfuron + isoxadifen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Revulin Q</a:t>
            </a:r>
            <a:r>
              <a:rPr lang="en-US" sz="2400" dirty="0" smtClean="0"/>
              <a:t> = mesotrione + nicosulfuron + isoxadifen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Capreno</a:t>
            </a:r>
            <a:r>
              <a:rPr lang="en-US" sz="2400" dirty="0" smtClean="0"/>
              <a:t> = tembotrione + thiencarbazone + isoxadifen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76741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ALS-Sensitive Field Corn Yield as Influenced by POST Herbicide Treatment in Georgia (2014-2015)**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571989"/>
              </p:ext>
            </p:extLst>
          </p:nvPr>
        </p:nvGraphicFramePr>
        <p:xfrm>
          <a:off x="481013" y="1239838"/>
          <a:ext cx="8442325" cy="485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248400"/>
            <a:ext cx="50113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**Averaged over 2 years (2014-2015) and 2 corn hybrids (DKC 64-69 and DKC 62-08)</a:t>
            </a:r>
          </a:p>
          <a:p>
            <a:r>
              <a:rPr lang="en-US" sz="1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treatments also included atrazine @ 2 lb ai/A + COC @ 1% v/v.</a:t>
            </a:r>
          </a:p>
          <a:p>
            <a:r>
              <a:rPr lang="en-US" sz="1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Weed-free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7958" y="22860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8F8F8"/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2286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8F8F8"/>
                </a:solidFill>
              </a:rPr>
              <a:t>ABC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9126" y="22860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8F8F8"/>
                </a:solidFill>
              </a:rPr>
              <a:t>AB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6333" y="231042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8F8F8"/>
                </a:solidFill>
              </a:rPr>
              <a:t>BC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2286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8F8F8"/>
                </a:solidFill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4200" y="23622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8F8F8"/>
                </a:solidFill>
              </a:rPr>
              <a:t>BC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7200" y="23622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8F8F8"/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47126" y="1447800"/>
            <a:ext cx="615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i="1" dirty="0">
                <a:solidFill>
                  <a:srgbClr val="FFFF00"/>
                </a:solidFill>
                <a:cs typeface="Arial"/>
              </a:rPr>
              <a:t>α</a:t>
            </a:r>
            <a:r>
              <a:rPr lang="en-US" sz="1000" i="1" dirty="0">
                <a:solidFill>
                  <a:srgbClr val="FFFF00"/>
                </a:solidFill>
                <a:cs typeface="Arial"/>
              </a:rPr>
              <a:t>= 0.10</a:t>
            </a:r>
            <a:endParaRPr lang="en-US" sz="1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014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happens when you spray Liberty on a non-LL corn hybrid?</a:t>
            </a:r>
            <a:endParaRPr lang="en-US" sz="3200" dirty="0"/>
          </a:p>
        </p:txBody>
      </p:sp>
      <p:pic>
        <p:nvPicPr>
          <p:cNvPr id="1026" name="Picture 2" descr="C:\Users\eprostko\prostkoeric C drive\herbicide injury pictures\corn injury symtpoms\glufosinate\april 26, 2016\IMG_10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33" y="1239838"/>
            <a:ext cx="3642121" cy="48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prostko\prostkoeric C drive\herbicide injury pictures\corn injury symtpoms\glufosinate\april 26, 2016\IMG_1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144963" cy="31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4572000"/>
            <a:ext cx="44314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CN-01B-16</a:t>
            </a:r>
          </a:p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DKC 66-59</a:t>
            </a:r>
          </a:p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Liberty @ 29 oz/A + Atrazine @ 48 oz/A</a:t>
            </a:r>
          </a:p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DAT (April 25, 2016)</a:t>
            </a:r>
          </a:p>
          <a:p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made 28 Bu/A!!!!!</a:t>
            </a:r>
          </a:p>
        </p:txBody>
      </p:sp>
    </p:spTree>
    <p:extLst>
      <p:ext uri="{BB962C8B-B14F-4D97-AF65-F5344CB8AC3E}">
        <p14:creationId xmlns:p14="http://schemas.microsoft.com/office/powerpoint/2010/main" val="29264715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Roundup + Atrazine + AMS + MgSO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1026" name="Picture 2" descr="L:\field pictures\2016\CN-13-16\MAY 4\0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29146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:\field pictures\2016\CN-13-16\MAY 4\0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29146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:\field pictures\2016\CN-13-16\MAY 4\08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1548" y="1295400"/>
            <a:ext cx="29146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899" y="518728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1195" y="5187287"/>
            <a:ext cx="29303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Roundup P-MAX 5.5SL @ 22 oz/A</a:t>
            </a:r>
          </a:p>
          <a:p>
            <a:pPr algn="ctr"/>
            <a:r>
              <a:rPr lang="en-US" sz="14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Atrazine 4L @ 64 oz/A</a:t>
            </a:r>
          </a:p>
          <a:p>
            <a:pPr algn="ctr"/>
            <a:r>
              <a:rPr lang="en-US" sz="14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 Xtra @ 2.5% v/v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4471" y="5189267"/>
            <a:ext cx="29303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Roundup P-MAX 5.5SL @ 22 oz/A</a:t>
            </a:r>
          </a:p>
          <a:p>
            <a:pPr algn="ctr"/>
            <a:r>
              <a:rPr lang="en-US" sz="14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Atrazine 4L @ 64 oz/A</a:t>
            </a:r>
          </a:p>
          <a:p>
            <a:pPr algn="ctr"/>
            <a:r>
              <a:rPr lang="en-US" sz="14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 Xtra @ 2.5% v/v</a:t>
            </a:r>
          </a:p>
          <a:p>
            <a:pPr algn="ctr"/>
            <a:r>
              <a:rPr lang="en-US" sz="14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MgSO</a:t>
            </a:r>
            <a:r>
              <a:rPr lang="en-US" sz="1400" baseline="-250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14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@ 4 lb/A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767" y="6143374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CN-13-16</a:t>
            </a:r>
          </a:p>
          <a:p>
            <a:r>
              <a:rPr lang="en-US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4, 2016</a:t>
            </a:r>
          </a:p>
          <a:p>
            <a:r>
              <a:rPr lang="en-US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DAT </a:t>
            </a:r>
          </a:p>
        </p:txBody>
      </p:sp>
    </p:spTree>
    <p:extLst>
      <p:ext uri="{BB962C8B-B14F-4D97-AF65-F5344CB8AC3E}">
        <p14:creationId xmlns:p14="http://schemas.microsoft.com/office/powerpoint/2010/main" val="36710290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Question/Comments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066800" y="1186158"/>
            <a:ext cx="7238707" cy="542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026" y="6096000"/>
            <a:ext cx="1116549" cy="44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22367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6312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Timing of Herbicide Application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FFC000"/>
                </a:solidFill>
              </a:rPr>
              <a:t>DAP or GDD</a:t>
            </a:r>
            <a:r>
              <a:rPr lang="en-US" i="1" dirty="0" smtClean="0">
                <a:solidFill>
                  <a:srgbClr val="FFC000"/>
                </a:solidFill>
              </a:rPr>
              <a:t>?</a:t>
            </a:r>
            <a:endParaRPr lang="en-US" i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665370"/>
              </p:ext>
            </p:extLst>
          </p:nvPr>
        </p:nvGraphicFramePr>
        <p:xfrm>
          <a:off x="481016" y="1239838"/>
          <a:ext cx="8442325" cy="485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2" y="6372078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*Assumes crop emergence on March 25 (5 DAP)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0071" y="3124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V1.8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0" y="2286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V2.7</a:t>
            </a:r>
          </a:p>
        </p:txBody>
      </p:sp>
    </p:spTree>
    <p:extLst>
      <p:ext uri="{BB962C8B-B14F-4D97-AF65-F5344CB8AC3E}">
        <p14:creationId xmlns:p14="http://schemas.microsoft.com/office/powerpoint/2010/main" val="710127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 POST Applications?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V6 stage</a:t>
            </a:r>
          </a:p>
          <a:p>
            <a:pPr lvl="1"/>
            <a:r>
              <a:rPr lang="en-US" dirty="0" smtClean="0"/>
              <a:t>all leaves are initiated</a:t>
            </a:r>
          </a:p>
          <a:p>
            <a:pPr lvl="1"/>
            <a:r>
              <a:rPr lang="en-US" dirty="0" smtClean="0"/>
              <a:t>Ear shoot initiation</a:t>
            </a:r>
          </a:p>
          <a:p>
            <a:pPr lvl="1"/>
            <a:r>
              <a:rPr lang="en-US" dirty="0" smtClean="0"/>
              <a:t>Kernel rows/ear begins</a:t>
            </a:r>
          </a:p>
          <a:p>
            <a:pPr lvl="1"/>
            <a:r>
              <a:rPr lang="en-US" dirty="0" smtClean="0"/>
              <a:t>Tassel initiation</a:t>
            </a:r>
          </a:p>
          <a:p>
            <a:pPr lvl="1"/>
            <a:r>
              <a:rPr lang="en-US" dirty="0" smtClean="0"/>
              <a:t>Growing point above soil surface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~500 GDD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2766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20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Atrazine + Any of these works just fine!</a:t>
            </a:r>
            <a:endParaRPr lang="en-US" sz="32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00" y="1244935"/>
            <a:ext cx="187642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962400"/>
            <a:ext cx="3676143" cy="64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746835"/>
            <a:ext cx="1981200" cy="279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1371600"/>
            <a:ext cx="1978025" cy="167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bayercropscienceus.com/export/sites/bcsus/bcsus_resources/products/product_banners/capreno-product-banner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46"/>
          <a:stretch>
            <a:fillRect/>
          </a:stretch>
        </p:blipFill>
        <p:spPr bwMode="auto">
          <a:xfrm>
            <a:off x="6553200" y="1547012"/>
            <a:ext cx="1744664" cy="174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0" y="4953000"/>
            <a:ext cx="16192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129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 Control in Field Corn - 2016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294477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FFC000"/>
                </a:solidFill>
              </a:rPr>
              <a:t>CN-01B-16</a:t>
            </a:r>
          </a:p>
          <a:p>
            <a:r>
              <a:rPr lang="en-US" sz="1000" i="1" dirty="0">
                <a:solidFill>
                  <a:srgbClr val="FFC000"/>
                </a:solidFill>
              </a:rPr>
              <a:t>May 4 </a:t>
            </a:r>
          </a:p>
          <a:p>
            <a:r>
              <a:rPr lang="en-US" sz="1000" i="1" dirty="0">
                <a:solidFill>
                  <a:srgbClr val="FFC000"/>
                </a:solidFill>
              </a:rPr>
              <a:t>44 DAP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58674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82376" y="5943600"/>
            <a:ext cx="3160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II Magnum 7.62EC @ 16 oz/A (PRE)</a:t>
            </a:r>
          </a:p>
          <a:p>
            <a:pPr algn="ctr"/>
            <a:r>
              <a:rPr lang="en-US" sz="12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Roundup P-Max 5.5SL @ 32 oz/A (29 </a:t>
            </a:r>
            <a:r>
              <a:rPr lang="en-US" sz="12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DAP)</a:t>
            </a:r>
          </a:p>
          <a:p>
            <a:pPr algn="ctr"/>
            <a:r>
              <a:rPr lang="en-US" sz="12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Atrazine 4L @ 64 oz/A (29 DAP</a:t>
            </a:r>
            <a:r>
              <a:rPr lang="en-US" sz="12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2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L:\field pictures\2016\cn-01b-16\may 4\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33" y="1066800"/>
            <a:ext cx="3642121" cy="48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106680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165 Bu/A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(4 rep avg.)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908" y="1066800"/>
            <a:ext cx="3642122" cy="4856163"/>
          </a:xfrm>
        </p:spPr>
      </p:pic>
      <p:sp>
        <p:nvSpPr>
          <p:cNvPr id="7" name="TextBox 6"/>
          <p:cNvSpPr txBox="1"/>
          <p:nvPr/>
        </p:nvSpPr>
        <p:spPr>
          <a:xfrm>
            <a:off x="6019800" y="114300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220 Bu/A</a:t>
            </a:r>
          </a:p>
          <a:p>
            <a:pPr algn="ctr"/>
            <a:r>
              <a:rPr lang="en-US" dirty="0" smtClean="0"/>
              <a:t>(4 rep avg.)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462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 Control in Field Corn - 2016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294477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FFC000"/>
                </a:solidFill>
              </a:rPr>
              <a:t>CN-01B-16</a:t>
            </a:r>
          </a:p>
          <a:p>
            <a:r>
              <a:rPr lang="en-US" sz="1000" i="1" dirty="0">
                <a:solidFill>
                  <a:srgbClr val="FFC000"/>
                </a:solidFill>
              </a:rPr>
              <a:t>May 4 </a:t>
            </a:r>
          </a:p>
          <a:p>
            <a:r>
              <a:rPr lang="en-US" sz="1000" i="1" dirty="0">
                <a:solidFill>
                  <a:srgbClr val="FFC000"/>
                </a:solidFill>
              </a:rPr>
              <a:t>44 DAP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58674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2839" y="5943600"/>
            <a:ext cx="3039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II Magnum 7.62EC @ 16 oz/A (PRE)</a:t>
            </a:r>
          </a:p>
          <a:p>
            <a:pPr algn="ctr"/>
            <a:r>
              <a:rPr lang="en-US" sz="12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Laudis 3.5SC @ 3 oz/A (29 DAP)</a:t>
            </a:r>
          </a:p>
          <a:p>
            <a:pPr algn="ctr"/>
            <a:r>
              <a:rPr lang="en-US" sz="12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Atrazine 4L @ 64 oz/A (29 DAP)</a:t>
            </a:r>
          </a:p>
          <a:p>
            <a:pPr algn="ctr"/>
            <a:r>
              <a:rPr lang="en-US" sz="12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MSO @ 1% v/v (29 DAP)</a:t>
            </a:r>
          </a:p>
        </p:txBody>
      </p:sp>
      <p:pic>
        <p:nvPicPr>
          <p:cNvPr id="5122" name="Picture 2" descr="L:\field pictures\2016\cn-01b-16\may 4\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33" y="1066800"/>
            <a:ext cx="3642121" cy="48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56" y="1066800"/>
            <a:ext cx="3643200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106680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165 Bu/A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(4 rep avg.)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87740" y="106680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249 Bu/A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(4 rep avg.)</a:t>
            </a:r>
          </a:p>
        </p:txBody>
      </p:sp>
    </p:spTree>
    <p:extLst>
      <p:ext uri="{BB962C8B-B14F-4D97-AF65-F5344CB8AC3E}">
        <p14:creationId xmlns:p14="http://schemas.microsoft.com/office/powerpoint/2010/main" val="3092713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 Control in Field Corn - 2016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33" y="1143000"/>
            <a:ext cx="3642121" cy="485616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796" y="1143000"/>
            <a:ext cx="3642121" cy="4856162"/>
          </a:xfrm>
        </p:spPr>
      </p:pic>
      <p:sp>
        <p:nvSpPr>
          <p:cNvPr id="11" name="TextBox 10"/>
          <p:cNvSpPr txBox="1"/>
          <p:nvPr/>
        </p:nvSpPr>
        <p:spPr>
          <a:xfrm>
            <a:off x="0" y="6294477"/>
            <a:ext cx="7393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FFC000"/>
                </a:solidFill>
              </a:rPr>
              <a:t>CN-01-16</a:t>
            </a:r>
          </a:p>
          <a:p>
            <a:r>
              <a:rPr lang="en-US" sz="1000" i="1" dirty="0">
                <a:solidFill>
                  <a:srgbClr val="FFC000"/>
                </a:solidFill>
              </a:rPr>
              <a:t>May 16</a:t>
            </a:r>
          </a:p>
          <a:p>
            <a:r>
              <a:rPr lang="en-US" sz="1000" i="1" dirty="0">
                <a:solidFill>
                  <a:srgbClr val="FFC000"/>
                </a:solidFill>
              </a:rPr>
              <a:t>35 DAP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609873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2835" y="5943600"/>
            <a:ext cx="3039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II Magnum 7.62EC @ 16 oz/A (PRE)</a:t>
            </a:r>
          </a:p>
          <a:p>
            <a:pPr algn="ctr"/>
            <a:r>
              <a:rPr lang="en-US" sz="12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Halex GT 4.39SC @ 58 oz/A (21 DAP)</a:t>
            </a:r>
          </a:p>
          <a:p>
            <a:pPr algn="ctr"/>
            <a:r>
              <a:rPr lang="en-US" sz="12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Atrazine 4L @ 32 oz/A (21 DAP)</a:t>
            </a:r>
          </a:p>
          <a:p>
            <a:pPr algn="ctr"/>
            <a:r>
              <a:rPr lang="en-US" sz="12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 @ 1% v/v (21 DAP)</a:t>
            </a:r>
          </a:p>
        </p:txBody>
      </p:sp>
    </p:spTree>
    <p:extLst>
      <p:ext uri="{BB962C8B-B14F-4D97-AF65-F5344CB8AC3E}">
        <p14:creationId xmlns:p14="http://schemas.microsoft.com/office/powerpoint/2010/main" val="41319380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Anthem, Dual, Warrant, Zidua????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0326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590800"/>
            <a:ext cx="4886325" cy="190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www.agproducts.basf.us/products/logos/zidua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4030199" cy="189656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924129"/>
            <a:ext cx="3398460" cy="152930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0570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n">
  <a:themeElements>
    <a:clrScheme name="">
      <a:dk1>
        <a:srgbClr val="000000"/>
      </a:dk1>
      <a:lt1>
        <a:srgbClr val="B2B2B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5D5D5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rn">
  <a:themeElements>
    <a:clrScheme name="">
      <a:dk1>
        <a:srgbClr val="000000"/>
      </a:dk1>
      <a:lt1>
        <a:srgbClr val="B2B2B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5D5D5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orn">
  <a:themeElements>
    <a:clrScheme name="">
      <a:dk1>
        <a:srgbClr val="000000"/>
      </a:dk1>
      <a:lt1>
        <a:srgbClr val="B2B2B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5D5D5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orn">
  <a:themeElements>
    <a:clrScheme name="">
      <a:dk1>
        <a:srgbClr val="000000"/>
      </a:dk1>
      <a:lt1>
        <a:srgbClr val="B2B2B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5D5D5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1296</Words>
  <Application>Microsoft Office PowerPoint</Application>
  <PresentationFormat>On-screen Show (4:3)</PresentationFormat>
  <Paragraphs>264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Office Theme</vt:lpstr>
      <vt:lpstr>Corn</vt:lpstr>
      <vt:lpstr>1_Corn</vt:lpstr>
      <vt:lpstr>1_Office Theme</vt:lpstr>
      <vt:lpstr>2_Corn</vt:lpstr>
      <vt:lpstr>3_Corn</vt:lpstr>
      <vt:lpstr>2017 Field Corn Weed Management Update</vt:lpstr>
      <vt:lpstr>Figure 1.  Field Corn Yield Loss (%) Caused by Uncontrolled Weeds in Georgia Weed Science Research Trials (2007-2016). Treated vs. Non-treated </vt:lpstr>
      <vt:lpstr>Timing of Herbicide Application DAP or GDD?</vt:lpstr>
      <vt:lpstr>Later POST Applications?</vt:lpstr>
      <vt:lpstr>Atrazine + Any of these works just fine!</vt:lpstr>
      <vt:lpstr>Weed Control in Field Corn - 2016</vt:lpstr>
      <vt:lpstr>Weed Control in Field Corn - 2016</vt:lpstr>
      <vt:lpstr>Weed Control in Field Corn - 2016</vt:lpstr>
      <vt:lpstr>Anthem, Dual, Warrant, Zidua????</vt:lpstr>
      <vt:lpstr>Palmer Amaranth Control with Zidua, Dual Magnum, and Warrant Applied PRE to Bare-Ground - 2016</vt:lpstr>
      <vt:lpstr>PRE Zidua or Dual on Texas Panicum</vt:lpstr>
      <vt:lpstr>Zidua on Texas Millet?</vt:lpstr>
      <vt:lpstr>Evik or Not?</vt:lpstr>
      <vt:lpstr>What can you use in field corn if you have resistance to glyphosate, atrazine, and/or ALS herbicides?</vt:lpstr>
      <vt:lpstr>Weed Control in Field Corn Without Atrazine or Glyphsoate</vt:lpstr>
      <vt:lpstr>Field Corn Injury - Status</vt:lpstr>
      <vt:lpstr>Revulin Q</vt:lpstr>
      <vt:lpstr>Weed Control with Revulin Q - 2016</vt:lpstr>
      <vt:lpstr>Something to think about?</vt:lpstr>
      <vt:lpstr>Herbicides and High Yield Corn</vt:lpstr>
      <vt:lpstr>Herbicide Effects on Field Corn Yield in a High Input Environment (RU = Roundup W-Max, ATZ = Atrazine, PW = Prowl, LIB = Liberty, STDQ = Steadfast Q, CAP = Capreno, LAD = Laudis, HGT = Halex GT, SAN = Sandea) –  Average of 3 years (2014 + 2015 + 2016)</vt:lpstr>
      <vt:lpstr>Roundup P-Max (32 oz/A) + Atrazine (48 oz/A) + AMS Xtra (2.5% v/v) Timing Effects on Field Corn Yield in a High Input Environment – YEAR 3</vt:lpstr>
      <vt:lpstr>Pay Closer Attention to Hybrid/Herbicide Mgt. Guidelines</vt:lpstr>
      <vt:lpstr>ALS-Sensitive Field Corn Hybrids</vt:lpstr>
      <vt:lpstr>Can ALS herbicide formulations that contain a crop safener (isoxadifen) be used on ALS sensitive corn hybrids?</vt:lpstr>
      <vt:lpstr>ALS-Sensitive Field Corn Yield as Influenced by POST Herbicide Treatment in Georgia (2014-2015)**</vt:lpstr>
      <vt:lpstr>What happens when you spray Liberty on a non-LL corn hybrid?</vt:lpstr>
      <vt:lpstr>Roundup + Atrazine + AMS + MgSO4</vt:lpstr>
      <vt:lpstr>Question/Comments</vt:lpstr>
    </vt:vector>
  </TitlesOfParts>
  <Company>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Field Corn Weed Management Update</dc:title>
  <dc:creator>Eric P. Prostko</dc:creator>
  <cp:lastModifiedBy>Eric P. Prostko</cp:lastModifiedBy>
  <cp:revision>29</cp:revision>
  <dcterms:created xsi:type="dcterms:W3CDTF">2016-11-04T15:20:12Z</dcterms:created>
  <dcterms:modified xsi:type="dcterms:W3CDTF">2016-12-05T13:22:07Z</dcterms:modified>
</cp:coreProperties>
</file>