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16" r:id="rId3"/>
    <p:sldMasterId id="2147483728" r:id="rId4"/>
  </p:sldMasterIdLst>
  <p:notesMasterIdLst>
    <p:notesMasterId r:id="rId35"/>
  </p:notesMasterIdLst>
  <p:handoutMasterIdLst>
    <p:handoutMasterId r:id="rId36"/>
  </p:handoutMasterIdLst>
  <p:sldIdLst>
    <p:sldId id="275" r:id="rId5"/>
    <p:sldId id="284" r:id="rId6"/>
    <p:sldId id="294" r:id="rId7"/>
    <p:sldId id="281" r:id="rId8"/>
    <p:sldId id="286" r:id="rId9"/>
    <p:sldId id="266" r:id="rId10"/>
    <p:sldId id="267" r:id="rId11"/>
    <p:sldId id="274" r:id="rId12"/>
    <p:sldId id="268" r:id="rId13"/>
    <p:sldId id="285" r:id="rId14"/>
    <p:sldId id="288" r:id="rId15"/>
    <p:sldId id="282" r:id="rId16"/>
    <p:sldId id="273" r:id="rId17"/>
    <p:sldId id="269" r:id="rId18"/>
    <p:sldId id="270" r:id="rId19"/>
    <p:sldId id="271" r:id="rId20"/>
    <p:sldId id="272" r:id="rId21"/>
    <p:sldId id="262" r:id="rId22"/>
    <p:sldId id="263" r:id="rId23"/>
    <p:sldId id="264" r:id="rId24"/>
    <p:sldId id="265" r:id="rId25"/>
    <p:sldId id="257" r:id="rId26"/>
    <p:sldId id="258" r:id="rId27"/>
    <p:sldId id="293" r:id="rId28"/>
    <p:sldId id="259" r:id="rId29"/>
    <p:sldId id="260" r:id="rId30"/>
    <p:sldId id="291" r:id="rId31"/>
    <p:sldId id="292" r:id="rId32"/>
    <p:sldId id="287" r:id="rId33"/>
    <p:sldId id="290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2700" y="-12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txPr>
              <a:bodyPr/>
              <a:lstStyle/>
              <a:p>
                <a:pPr>
                  <a:defRPr baseline="0">
                    <a:solidFill>
                      <a:srgbClr val="FFFFFF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NTC</c:v>
                </c:pt>
                <c:pt idx="1">
                  <c:v>CD + DM + DB</c:v>
                </c:pt>
                <c:pt idx="2">
                  <c:v>CB + DM + DB</c:v>
                </c:pt>
                <c:pt idx="3">
                  <c:v>CD + W + DB</c:v>
                </c:pt>
                <c:pt idx="4">
                  <c:v>CB + W + DB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4908</c:v>
                </c:pt>
                <c:pt idx="1">
                  <c:v>5429</c:v>
                </c:pt>
                <c:pt idx="2">
                  <c:v>5023</c:v>
                </c:pt>
                <c:pt idx="3">
                  <c:v>5323</c:v>
                </c:pt>
                <c:pt idx="4">
                  <c:v>5165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7456512"/>
        <c:axId val="77458048"/>
      </c:barChart>
      <c:catAx>
        <c:axId val="77456512"/>
        <c:scaling>
          <c:orientation val="minMax"/>
        </c:scaling>
        <c:delete val="0"/>
        <c:axPos val="b"/>
        <c:majorTickMark val="out"/>
        <c:minorTickMark val="none"/>
        <c:tickLblPos val="nextTo"/>
        <c:crossAx val="77458048"/>
        <c:crosses val="autoZero"/>
        <c:auto val="1"/>
        <c:lblAlgn val="ctr"/>
        <c:lblOffset val="100"/>
        <c:noMultiLvlLbl val="0"/>
      </c:catAx>
      <c:valAx>
        <c:axId val="77458048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7456512"/>
        <c:crosses val="autoZero"/>
        <c:crossBetween val="between"/>
        <c:majorUnit val="2000"/>
      </c:valAx>
      <c:spPr>
        <a:solidFill>
          <a:schemeClr val="tx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7:00 AM</c:v>
                </c:pt>
              </c:strCache>
            </c:strRef>
          </c:tx>
          <c:invertIfNegative val="0"/>
          <c:dLbls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PE-26</c:v>
                </c:pt>
                <c:pt idx="1">
                  <c:v>PE-04A</c:v>
                </c:pt>
                <c:pt idx="2">
                  <c:v>PE-04B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99</c:v>
                </c:pt>
                <c:pt idx="1">
                  <c:v>98</c:v>
                </c:pt>
                <c:pt idx="2">
                  <c:v>99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12:00 PM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PE-26</c:v>
                </c:pt>
                <c:pt idx="1">
                  <c:v>PE-04A</c:v>
                </c:pt>
                <c:pt idx="2">
                  <c:v>PE-04B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99</c:v>
                </c:pt>
                <c:pt idx="1">
                  <c:v>94</c:v>
                </c:pt>
                <c:pt idx="2">
                  <c:v>99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5:00 PM</c:v>
                </c:pt>
              </c:strCache>
            </c:strRef>
          </c:tx>
          <c:invertIfNegative val="0"/>
          <c:dLbls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PE-26</c:v>
                </c:pt>
                <c:pt idx="1">
                  <c:v>PE-04A</c:v>
                </c:pt>
                <c:pt idx="2">
                  <c:v>PE-04B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99</c:v>
                </c:pt>
                <c:pt idx="1">
                  <c:v>98</c:v>
                </c:pt>
                <c:pt idx="2">
                  <c:v>99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10:00 PM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aseline="0">
                    <a:solidFill>
                      <a:srgbClr val="FFFFFF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PE-26</c:v>
                </c:pt>
                <c:pt idx="1">
                  <c:v>PE-04A</c:v>
                </c:pt>
                <c:pt idx="2">
                  <c:v>PE-04B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99</c:v>
                </c:pt>
                <c:pt idx="1">
                  <c:v>99</c:v>
                </c:pt>
                <c:pt idx="2">
                  <c:v>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0006528"/>
        <c:axId val="80012416"/>
      </c:barChart>
      <c:catAx>
        <c:axId val="80006528"/>
        <c:scaling>
          <c:orientation val="minMax"/>
        </c:scaling>
        <c:delete val="0"/>
        <c:axPos val="b"/>
        <c:majorTickMark val="out"/>
        <c:minorTickMark val="none"/>
        <c:tickLblPos val="nextTo"/>
        <c:crossAx val="80012416"/>
        <c:crosses val="autoZero"/>
        <c:auto val="1"/>
        <c:lblAlgn val="ctr"/>
        <c:lblOffset val="100"/>
        <c:noMultiLvlLbl val="0"/>
      </c:catAx>
      <c:valAx>
        <c:axId val="80012416"/>
        <c:scaling>
          <c:orientation val="minMax"/>
          <c:max val="1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0006528"/>
        <c:crosses val="autoZero"/>
        <c:crossBetween val="between"/>
        <c:majorUnit val="20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850" baseline="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Sheet1!$A$2:$A$13</c:f>
              <c:strCache>
                <c:ptCount val="12"/>
                <c:pt idx="0">
                  <c:v>NTC</c:v>
                </c:pt>
                <c:pt idx="1">
                  <c:v>31</c:v>
                </c:pt>
                <c:pt idx="2">
                  <c:v>63</c:v>
                </c:pt>
                <c:pt idx="3">
                  <c:v>93</c:v>
                </c:pt>
                <c:pt idx="4">
                  <c:v>123</c:v>
                </c:pt>
                <c:pt idx="5">
                  <c:v>31 + 63</c:v>
                </c:pt>
                <c:pt idx="6">
                  <c:v>31 + 93</c:v>
                </c:pt>
                <c:pt idx="7">
                  <c:v>31 + 123</c:v>
                </c:pt>
                <c:pt idx="8">
                  <c:v>63 + 93</c:v>
                </c:pt>
                <c:pt idx="9">
                  <c:v>63 + 123</c:v>
                </c:pt>
                <c:pt idx="10">
                  <c:v>93 + 123</c:v>
                </c:pt>
                <c:pt idx="11">
                  <c:v>31 + 63 + 93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5993</c:v>
                </c:pt>
                <c:pt idx="1">
                  <c:v>5916</c:v>
                </c:pt>
                <c:pt idx="2">
                  <c:v>6051</c:v>
                </c:pt>
                <c:pt idx="3">
                  <c:v>6054</c:v>
                </c:pt>
                <c:pt idx="4">
                  <c:v>5891</c:v>
                </c:pt>
                <c:pt idx="5">
                  <c:v>5934</c:v>
                </c:pt>
                <c:pt idx="6">
                  <c:v>5611</c:v>
                </c:pt>
                <c:pt idx="7">
                  <c:v>6062</c:v>
                </c:pt>
                <c:pt idx="8">
                  <c:v>5833</c:v>
                </c:pt>
                <c:pt idx="9">
                  <c:v>5996</c:v>
                </c:pt>
                <c:pt idx="10">
                  <c:v>5357</c:v>
                </c:pt>
                <c:pt idx="11">
                  <c:v>5879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0275712"/>
        <c:axId val="81461632"/>
      </c:barChart>
      <c:catAx>
        <c:axId val="802757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Timing (DAP)</a:t>
                </a:r>
                <a:endParaRPr lang="en-US" dirty="0"/>
              </a:p>
            </c:rich>
          </c:tx>
          <c:layout/>
          <c:overlay val="0"/>
        </c:title>
        <c:majorTickMark val="out"/>
        <c:minorTickMark val="none"/>
        <c:tickLblPos val="nextTo"/>
        <c:txPr>
          <a:bodyPr rot="-5400000" vert="horz" anchor="ctr" anchorCtr="1"/>
          <a:lstStyle/>
          <a:p>
            <a:pPr>
              <a:defRPr/>
            </a:pPr>
            <a:endParaRPr lang="en-US"/>
          </a:p>
        </c:txPr>
        <c:crossAx val="81461632"/>
        <c:crosses val="autoZero"/>
        <c:auto val="1"/>
        <c:lblAlgn val="ctr"/>
        <c:lblOffset val="100"/>
        <c:noMultiLvlLbl val="0"/>
      </c:catAx>
      <c:valAx>
        <c:axId val="81461632"/>
        <c:scaling>
          <c:orientation val="minMax"/>
          <c:max val="65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lb/A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0275712"/>
        <c:crosses val="autoZero"/>
        <c:crossBetween val="between"/>
        <c:majorUnit val="13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900" baseline="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Sheet1!$A$2:$A$13</c:f>
              <c:strCache>
                <c:ptCount val="12"/>
                <c:pt idx="0">
                  <c:v>NTC</c:v>
                </c:pt>
                <c:pt idx="1">
                  <c:v>31</c:v>
                </c:pt>
                <c:pt idx="2">
                  <c:v>63</c:v>
                </c:pt>
                <c:pt idx="3">
                  <c:v>93</c:v>
                </c:pt>
                <c:pt idx="4">
                  <c:v>123</c:v>
                </c:pt>
                <c:pt idx="5">
                  <c:v>31 + 63</c:v>
                </c:pt>
                <c:pt idx="6">
                  <c:v>31 + 93</c:v>
                </c:pt>
                <c:pt idx="7">
                  <c:v>31 + 123</c:v>
                </c:pt>
                <c:pt idx="8">
                  <c:v>63 + 93</c:v>
                </c:pt>
                <c:pt idx="9">
                  <c:v>63 + 123</c:v>
                </c:pt>
                <c:pt idx="10">
                  <c:v>93 + 123</c:v>
                </c:pt>
                <c:pt idx="11">
                  <c:v>31 + 63 + 93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208</c:v>
                </c:pt>
                <c:pt idx="1">
                  <c:v>214</c:v>
                </c:pt>
                <c:pt idx="2">
                  <c:v>214</c:v>
                </c:pt>
                <c:pt idx="3">
                  <c:v>220</c:v>
                </c:pt>
                <c:pt idx="4">
                  <c:v>201</c:v>
                </c:pt>
                <c:pt idx="5">
                  <c:v>211</c:v>
                </c:pt>
                <c:pt idx="6">
                  <c:v>193</c:v>
                </c:pt>
                <c:pt idx="7">
                  <c:v>196</c:v>
                </c:pt>
                <c:pt idx="8">
                  <c:v>202</c:v>
                </c:pt>
                <c:pt idx="9">
                  <c:v>219</c:v>
                </c:pt>
                <c:pt idx="10">
                  <c:v>194</c:v>
                </c:pt>
                <c:pt idx="11">
                  <c:v>211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488128"/>
        <c:axId val="81613184"/>
      </c:barChart>
      <c:catAx>
        <c:axId val="814881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Timing (DAP)</a:t>
                </a:r>
                <a:endParaRPr lang="en-US" dirty="0"/>
              </a:p>
            </c:rich>
          </c:tx>
          <c:layout/>
          <c:overlay val="0"/>
        </c:title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en-US"/>
          </a:p>
        </c:txPr>
        <c:crossAx val="81613184"/>
        <c:crosses val="autoZero"/>
        <c:auto val="1"/>
        <c:lblAlgn val="ctr"/>
        <c:lblOffset val="100"/>
        <c:noMultiLvlLbl val="0"/>
      </c:catAx>
      <c:valAx>
        <c:axId val="81613184"/>
        <c:scaling>
          <c:orientation val="minMax"/>
          <c:max val="225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Grams/100 pods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1488128"/>
        <c:crosses val="autoZero"/>
        <c:crossBetween val="between"/>
        <c:majorUnit val="45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 (oz/A)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Sheet1!$A$2:$A$5</c:f>
              <c:numCache>
                <c:formatCode>General</c:formatCode>
                <c:ptCount val="4"/>
                <c:pt idx="0">
                  <c:v>2.4</c:v>
                </c:pt>
                <c:pt idx="1">
                  <c:v>0.24</c:v>
                </c:pt>
                <c:pt idx="2">
                  <c:v>0.08</c:v>
                </c:pt>
                <c:pt idx="3">
                  <c:v>0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4831</c:v>
                </c:pt>
                <c:pt idx="1">
                  <c:v>5087</c:v>
                </c:pt>
                <c:pt idx="2">
                  <c:v>4242</c:v>
                </c:pt>
                <c:pt idx="3">
                  <c:v>4893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661312"/>
        <c:axId val="81667200"/>
      </c:barChart>
      <c:catAx>
        <c:axId val="81661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1667200"/>
        <c:crosses val="autoZero"/>
        <c:auto val="1"/>
        <c:lblAlgn val="ctr"/>
        <c:lblOffset val="100"/>
        <c:noMultiLvlLbl val="0"/>
      </c:catAx>
      <c:valAx>
        <c:axId val="81667200"/>
        <c:scaling>
          <c:orientation val="minMax"/>
          <c:max val="6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1661312"/>
        <c:crosses val="autoZero"/>
        <c:crossBetween val="between"/>
        <c:majorUnit val="15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4121163622803315"/>
          <c:y val="0.12932106851129591"/>
          <c:w val="0.73719592418616764"/>
          <c:h val="0.784763951235067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Timing (DAP)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Sheet1!$A$2:$A$5</c:f>
              <c:numCache>
                <c:formatCode>General</c:formatCode>
                <c:ptCount val="4"/>
                <c:pt idx="0">
                  <c:v>0</c:v>
                </c:pt>
                <c:pt idx="1">
                  <c:v>31</c:v>
                </c:pt>
                <c:pt idx="2">
                  <c:v>63</c:v>
                </c:pt>
                <c:pt idx="3">
                  <c:v>93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4890</c:v>
                </c:pt>
                <c:pt idx="1">
                  <c:v>4758</c:v>
                </c:pt>
                <c:pt idx="2">
                  <c:v>4475</c:v>
                </c:pt>
                <c:pt idx="3">
                  <c:v>4930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699968"/>
        <c:axId val="81701504"/>
      </c:barChart>
      <c:catAx>
        <c:axId val="81699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1701504"/>
        <c:crosses val="autoZero"/>
        <c:auto val="1"/>
        <c:lblAlgn val="ctr"/>
        <c:lblOffset val="100"/>
        <c:noMultiLvlLbl val="0"/>
      </c:catAx>
      <c:valAx>
        <c:axId val="81701504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1699968"/>
        <c:crosses val="autoZero"/>
        <c:crossBetween val="between"/>
        <c:majorUnit val="15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0.24381</cdr:x>
      <cdr:y>0.13208</cdr:y>
    </cdr:from>
    <cdr:to>
      <cdr:x>0.50292</cdr:x>
      <cdr:y>0.1919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60425" y="673079"/>
          <a:ext cx="914403" cy="3048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dirty="0" smtClean="0"/>
            <a:t>P = 0.4771</a:t>
          </a:r>
          <a:endParaRPr lang="en-US" sz="12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5330B-DF21-4841-B964-0A56C5301E40}" type="datetimeFigureOut">
              <a:rPr lang="en-US" smtClean="0"/>
              <a:t>12/3/2015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0F37B8-A3B5-44F2-8C2E-3977A1FDF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525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4107C-EBD6-4AB4-960E-01FEDB6E72C9}" type="datetimeFigureOut">
              <a:rPr lang="en-US" smtClean="0"/>
              <a:t>12/3/2015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C91546-85CD-4213-AC32-2ECDE41C9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2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2C627-246D-4557-90B4-FF4F3F2E3D4B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5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91546-85CD-4213-AC32-2ECDE41C98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35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E4C4E-E5B1-471D-B77E-FA5AA3482C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629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FC9E2-EFE1-4786-AE22-4EE55A0DF1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221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4F796-2410-4CC9-9DE3-DF2EA8C65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606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3B065-C381-4AC5-A6EE-5B33AA7D30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918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C98C3-3BDC-488D-9303-6C735B475F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337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509D-896B-425C-A177-3F4B6C5041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63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25BE-1A71-48FA-8EAE-C6D6738202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1173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1A17-222D-489A-8474-8675DC950C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101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A5A2A-8FE0-4A03-90D4-EF2FC2588D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672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84BBD-88AD-41B5-B51A-E7EACE7AE0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7500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2D35A-1EFF-4D30-A8C3-3C54E50DF8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459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EE1D8-A984-40AF-9A5A-EA4B145D74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8906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35F30FAD-A24F-49ED-902C-3443DF78E1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142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53FA469-4CD9-4302-A060-87F840F9A3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6641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866E173-5685-45CA-884F-4C6D68E3F9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8793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61A4625-9862-4A7B-81DE-D591D91149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2664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A81F1146-6CF7-4828-9042-24B2AC0CC7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623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C3F2A4F6-014B-4D17-AA05-00158CD1C1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1507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10BC566-1027-4EE5-B436-1B3C739241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4087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39A03E17-35B7-4E2F-86BF-B5C995B071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8636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1017FA14-1288-4919-AEDB-4AB4D12446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5147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67A5416-B90D-46D7-ACCB-3889F06BF7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300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36657-5C7B-47D0-81CC-F6E6BA1FFF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3840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0679FA3-8FE7-418C-BAEB-CB4E03A859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0416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BCB9C61-64CE-4CF3-B594-F163494162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84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25ECD8D-C776-49DF-99B9-4B620B93FA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220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D4F47AE-46CA-484E-9BAC-9BF7EF8DC0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0776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5A74638-605B-4C09-9528-BDBB4DDB6B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3127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8D7F619C-C6D1-4AA3-912A-5390963A24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1922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FE628F41-487A-4150-9538-0E82DB10C0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3310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B22B035-36B3-42E4-81E1-E9C1B338CE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6422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966E8B01-9131-4D26-9E63-21C35974E0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9913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B867-6A63-436D-B5F0-5D780B463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23D65-5363-4DDE-A5A0-9966932108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694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8219-0FAB-43DB-9414-6E1DCAC06A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0898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B867-6A63-436D-B5F0-5D780B463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23D65-5363-4DDE-A5A0-9966932108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4801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B867-6A63-436D-B5F0-5D780B463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23D65-5363-4DDE-A5A0-9966932108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3900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B867-6A63-436D-B5F0-5D780B463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23D65-5363-4DDE-A5A0-9966932108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4421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B867-6A63-436D-B5F0-5D780B463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23D65-5363-4DDE-A5A0-9966932108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1402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B867-6A63-436D-B5F0-5D780B463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23D65-5363-4DDE-A5A0-9966932108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1542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B867-6A63-436D-B5F0-5D780B463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23D65-5363-4DDE-A5A0-9966932108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5450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B867-6A63-436D-B5F0-5D780B463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23D65-5363-4DDE-A5A0-9966932108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507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B867-6A63-436D-B5F0-5D780B463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23D65-5363-4DDE-A5A0-9966932108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0246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B867-6A63-436D-B5F0-5D780B463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23D65-5363-4DDE-A5A0-9966932108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5114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B867-6A63-436D-B5F0-5D780B463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23D65-5363-4DDE-A5A0-9966932108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474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CCE3A-E335-49E2-AC31-CA19EEBBC9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3562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3352800"/>
            <a:ext cx="8610600" cy="1371600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4800600"/>
            <a:ext cx="8610600" cy="1371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75812-9BD3-448C-953C-CE468C6E3C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579024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708DD-54F5-47F6-A748-66916F0C4F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551142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1462A-C766-4F16-9FCC-9BC1613F4B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00069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371600"/>
            <a:ext cx="38862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371600"/>
            <a:ext cx="38862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4F100-D6C0-4D00-90D3-F2D8399F6B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013518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487C8-F714-4347-AAA6-DFF485BCDE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014757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CBC82-6068-41F7-8E19-2A8A7F5684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451921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45B62-DADD-4CC4-819B-B9532F7FDE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794260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551F4-259F-4E3D-B328-56A21030E7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698844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7B9B4-CF48-4F6F-B526-F5456A2AD7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401300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9680B-0D6C-4A69-ADFE-8737B733FF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401652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6A950-F900-4E23-B0BB-83BA6EE6F3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3876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0400" y="152400"/>
            <a:ext cx="19812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152400"/>
            <a:ext cx="57912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7CEEC-843D-4609-8939-88C795E6AC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51825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79248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371600"/>
            <a:ext cx="38862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371600"/>
            <a:ext cx="38862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80535-EB28-43D2-BF71-4E12627DEE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797941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79248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66800" y="1371600"/>
            <a:ext cx="38862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066800" y="3848100"/>
            <a:ext cx="38862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05400" y="1371600"/>
            <a:ext cx="38862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59489-AE74-4C95-A746-6869B4923E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984474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79248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371600"/>
            <a:ext cx="38862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5400" y="1371600"/>
            <a:ext cx="38862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5400" y="3848100"/>
            <a:ext cx="38862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94D38-008F-461E-9EC5-22A17661AA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967272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66800" y="152400"/>
            <a:ext cx="7924800" cy="601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6597C-642D-409B-912D-6E6A4F3EFC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258074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38530-B3C2-44F1-BD81-C164BC26DE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64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AE4F5-65A0-4427-8B57-1C9658EA55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661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5DA24-629B-441B-99CB-4B84CD367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685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51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010B3D-6225-435D-AB6C-4BD166BA55C6}" type="slidenum">
              <a:rPr lang="en-US" sz="140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6287DD-910A-46F5-91EC-C3FF6B71A0D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035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8B867-6A63-436D-B5F0-5D780B4638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23D65-5363-4DDE-A5A0-9966932108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51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52400"/>
            <a:ext cx="7924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371600"/>
            <a:ext cx="7924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2293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38500" y="622935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293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36C745-895E-4D7F-ADB9-D5F30B65F73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800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microsoft.com/office/2007/relationships/hdphoto" Target="../media/hdphoto2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34.png"/><Relationship Id="rId7" Type="http://schemas.openxmlformats.org/officeDocument/2006/relationships/image" Target="../media/image4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35.png"/><Relationship Id="rId4" Type="http://schemas.openxmlformats.org/officeDocument/2006/relationships/image" Target="../media/image45.jpe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879600" y="3124200"/>
            <a:ext cx="6665913" cy="825500"/>
          </a:xfrm>
        </p:spPr>
        <p:txBody>
          <a:bodyPr/>
          <a:lstStyle/>
          <a:p>
            <a:pPr algn="ctr" eaLnBrk="1" hangingPunct="1"/>
            <a:r>
              <a:rPr lang="en-US" altLang="en-US" dirty="0" smtClean="0"/>
              <a:t>Peanut Weed </a:t>
            </a:r>
            <a:br>
              <a:rPr lang="en-US" altLang="en-US" dirty="0" smtClean="0"/>
            </a:br>
            <a:r>
              <a:rPr lang="en-US" altLang="en-US" dirty="0" smtClean="0"/>
              <a:t>Control Update - 2016</a:t>
            </a:r>
          </a:p>
        </p:txBody>
      </p:sp>
      <p:sp>
        <p:nvSpPr>
          <p:cNvPr id="6861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171700" y="4876800"/>
            <a:ext cx="5567362" cy="55086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sz="1800" dirty="0" smtClean="0"/>
              <a:t>Eric P. Prostko, Ph.D.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1800" dirty="0" smtClean="0"/>
              <a:t>Professor and Extension Weed Specialist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1800" dirty="0" smtClean="0"/>
              <a:t>Department of Crop &amp; Soil Sciences</a:t>
            </a:r>
          </a:p>
        </p:txBody>
      </p:sp>
      <p:sp>
        <p:nvSpPr>
          <p:cNvPr id="68612" name="Text Box 7"/>
          <p:cNvSpPr txBox="1">
            <a:spLocks noChangeArrowheads="1"/>
          </p:cNvSpPr>
          <p:nvPr/>
        </p:nvSpPr>
        <p:spPr bwMode="auto">
          <a:xfrm>
            <a:off x="0" y="64770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6" t="12668" r="28641" b="62532"/>
          <a:stretch/>
        </p:blipFill>
        <p:spPr bwMode="auto">
          <a:xfrm>
            <a:off x="3962400" y="5727906"/>
            <a:ext cx="1981200" cy="77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28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28600"/>
            <a:ext cx="4572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2600" y="1371600"/>
            <a:ext cx="26212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This is what</a:t>
            </a:r>
          </a:p>
          <a:p>
            <a:r>
              <a:rPr lang="en-US" sz="3600" dirty="0">
                <a:solidFill>
                  <a:srgbClr val="000000"/>
                </a:solidFill>
              </a:rPr>
              <a:t> a 3” tall </a:t>
            </a:r>
          </a:p>
          <a:p>
            <a:r>
              <a:rPr lang="en-US" sz="3600" dirty="0">
                <a:solidFill>
                  <a:srgbClr val="000000"/>
                </a:solidFill>
              </a:rPr>
              <a:t>sicklepod </a:t>
            </a:r>
          </a:p>
          <a:p>
            <a:r>
              <a:rPr lang="en-US" sz="3600" dirty="0">
                <a:solidFill>
                  <a:srgbClr val="000000"/>
                </a:solidFill>
              </a:rPr>
              <a:t>looks like!</a:t>
            </a:r>
          </a:p>
        </p:txBody>
      </p:sp>
    </p:spTree>
    <p:extLst>
      <p:ext uri="{BB962C8B-B14F-4D97-AF65-F5344CB8AC3E}">
        <p14:creationId xmlns:p14="http://schemas.microsoft.com/office/powerpoint/2010/main" val="385164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AZ1(L) and DC4(R) Response to </a:t>
            </a:r>
            <a:br>
              <a:rPr lang="en-US" sz="3200" dirty="0" smtClean="0"/>
            </a:br>
            <a:r>
              <a:rPr lang="en-US" sz="3200" dirty="0" smtClean="0"/>
              <a:t>Cadre @ 4 oz/A  + COC @ 1% v/v – 21DAT</a:t>
            </a:r>
            <a:endParaRPr lang="en-US" sz="3200" dirty="0"/>
          </a:p>
        </p:txBody>
      </p:sp>
      <p:pic>
        <p:nvPicPr>
          <p:cNvPr id="2050" name="Picture 2" descr="C:\Users\eprostko\Desktop\GRAD STUDENTS\wen carter\pictures\2015-03-20\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77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New Peanut Variety Yield Response to POST Herbicides - 2015</a:t>
            </a:r>
            <a:endParaRPr lang="en-US" sz="32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0901973"/>
              </p:ext>
            </p:extLst>
          </p:nvPr>
        </p:nvGraphicFramePr>
        <p:xfrm>
          <a:off x="1784350" y="1308100"/>
          <a:ext cx="7208840" cy="5166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1450"/>
                <a:gridCol w="892970"/>
                <a:gridCol w="1802210"/>
                <a:gridCol w="180221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Treatment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Timing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GA-12Y</a:t>
                      </a:r>
                    </a:p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(lb/A)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GA-13M</a:t>
                      </a:r>
                    </a:p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(lb/A)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NTC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--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6203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6484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Gramoxone + Storm</a:t>
                      </a:r>
                      <a:r>
                        <a:rPr lang="en-US" sz="1200" baseline="0" dirty="0" smtClean="0"/>
                        <a:t> + Dual Magnum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14 DAP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6471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6143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Cadre + Dual Magnum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37 DAP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6574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6155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Gramoxone + Storm + Dual Magnum</a:t>
                      </a:r>
                    </a:p>
                    <a:p>
                      <a:pPr algn="ctr"/>
                      <a:r>
                        <a:rPr lang="en-US" sz="1200" dirty="0" smtClean="0"/>
                        <a:t>Cadre + Dual Magnum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14 DAP</a:t>
                      </a:r>
                    </a:p>
                    <a:p>
                      <a:pPr algn="ctr"/>
                      <a:r>
                        <a:rPr lang="en-US" sz="1200" b="1" dirty="0" smtClean="0"/>
                        <a:t>37 DAP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6514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6378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Gramoxone + Storm + Warrant + NIS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14 DAP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6544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6369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Cadre + Warrant + NIS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37 DAP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6538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6559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Gramoxone + Storm + Warrant + NIS</a:t>
                      </a:r>
                    </a:p>
                    <a:p>
                      <a:pPr algn="ctr"/>
                      <a:r>
                        <a:rPr lang="en-US" sz="1200" dirty="0" smtClean="0"/>
                        <a:t>Cadre + Warrant + NIS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14 DAP</a:t>
                      </a:r>
                    </a:p>
                    <a:p>
                      <a:pPr algn="ctr"/>
                      <a:r>
                        <a:rPr lang="en-US" sz="1200" b="1" dirty="0" smtClean="0"/>
                        <a:t>37 DAP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6284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6369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Gramoxone + Storm</a:t>
                      </a:r>
                      <a:r>
                        <a:rPr lang="en-US" sz="1200" baseline="0" dirty="0" smtClean="0"/>
                        <a:t> + Zidua + NIS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14 DAP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6652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6164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Cadre + Zidua + NIS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37 DAP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6544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6149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Gramoxone + Storm</a:t>
                      </a:r>
                      <a:r>
                        <a:rPr lang="en-US" sz="1200" baseline="0" dirty="0" smtClean="0"/>
                        <a:t> + Zidua + NIS</a:t>
                      </a:r>
                    </a:p>
                    <a:p>
                      <a:pPr algn="ctr"/>
                      <a:r>
                        <a:rPr lang="en-US" sz="1200" baseline="0" dirty="0" smtClean="0"/>
                        <a:t>Cadre + Zidua + NIS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14 DAP</a:t>
                      </a:r>
                    </a:p>
                    <a:p>
                      <a:pPr algn="ctr"/>
                      <a:r>
                        <a:rPr lang="en-US" sz="1200" b="1" dirty="0" smtClean="0"/>
                        <a:t>37 DAP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6293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6008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P-value</a:t>
                      </a:r>
                      <a:endParaRPr lang="en-US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0.1104</a:t>
                      </a:r>
                      <a:endParaRPr lang="en-US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0.2189</a:t>
                      </a:r>
                      <a:endParaRPr lang="en-US" sz="1400" b="1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4.71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8100" y="6211669"/>
            <a:ext cx="898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PE-15-15</a:t>
            </a:r>
          </a:p>
          <a:p>
            <a:r>
              <a:rPr lang="en-US" sz="1200" dirty="0">
                <a:solidFill>
                  <a:srgbClr val="000000"/>
                </a:solidFill>
              </a:rPr>
              <a:t>PE-16-15</a:t>
            </a:r>
          </a:p>
          <a:p>
            <a:r>
              <a:rPr lang="en-US" sz="1200" dirty="0">
                <a:solidFill>
                  <a:srgbClr val="000000"/>
                </a:solidFill>
              </a:rPr>
              <a:t>Weed-free</a:t>
            </a:r>
          </a:p>
        </p:txBody>
      </p:sp>
    </p:spTree>
    <p:extLst>
      <p:ext uri="{BB962C8B-B14F-4D97-AF65-F5344CB8AC3E}">
        <p14:creationId xmlns:p14="http://schemas.microsoft.com/office/powerpoint/2010/main" val="142999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prostko\prostkoeric C drive\ARM DATA\nz-02-15\SNB140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6" t="16004" r="29984" b="6661"/>
          <a:stretch/>
        </p:blipFill>
        <p:spPr bwMode="auto">
          <a:xfrm>
            <a:off x="0" y="807720"/>
            <a:ext cx="299544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prostko\prostkoeric C drive\ARM DATA\nz-02-15\SNB140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30" t="18321" r="33933" b="8351"/>
          <a:stretch/>
        </p:blipFill>
        <p:spPr bwMode="auto">
          <a:xfrm flipH="1">
            <a:off x="6172201" y="807720"/>
            <a:ext cx="287976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7785" y="5384577"/>
            <a:ext cx="1899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11002DG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VMD</a:t>
            </a:r>
            <a:r>
              <a:rPr lang="en-US" baseline="-25000" dirty="0">
                <a:solidFill>
                  <a:srgbClr val="000000"/>
                </a:solidFill>
              </a:rPr>
              <a:t>50</a:t>
            </a:r>
            <a:r>
              <a:rPr lang="en-US" dirty="0">
                <a:solidFill>
                  <a:srgbClr val="000000"/>
                </a:solidFill>
              </a:rPr>
              <a:t> = 322 (C)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05200" y="5379720"/>
            <a:ext cx="2053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AIXR 11002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VMD</a:t>
            </a:r>
            <a:r>
              <a:rPr lang="en-US" baseline="-25000" dirty="0">
                <a:solidFill>
                  <a:srgbClr val="000000"/>
                </a:solidFill>
              </a:rPr>
              <a:t>50</a:t>
            </a:r>
            <a:r>
              <a:rPr lang="en-US" dirty="0">
                <a:solidFill>
                  <a:srgbClr val="000000"/>
                </a:solidFill>
              </a:rPr>
              <a:t> = 402 (VC)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05600" y="5379719"/>
            <a:ext cx="2053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TTI 02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VMD</a:t>
            </a:r>
            <a:r>
              <a:rPr lang="en-US" baseline="-25000" dirty="0">
                <a:solidFill>
                  <a:srgbClr val="000000"/>
                </a:solidFill>
              </a:rPr>
              <a:t>50</a:t>
            </a:r>
            <a:r>
              <a:rPr lang="en-US" dirty="0">
                <a:solidFill>
                  <a:srgbClr val="000000"/>
                </a:solidFill>
              </a:rPr>
              <a:t> = 524 (EC)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2880"/>
            <a:ext cx="1122802" cy="80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C:\Users\eprostko\prostkoeric C drive\ARM DATA\nz-02-15\SNB1405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41" t="14533" r="34300" b="9754"/>
          <a:stretch/>
        </p:blipFill>
        <p:spPr bwMode="auto">
          <a:xfrm>
            <a:off x="3048000" y="807720"/>
            <a:ext cx="304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69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01248" y="0"/>
            <a:ext cx="7664450" cy="706438"/>
          </a:xfrm>
        </p:spPr>
        <p:txBody>
          <a:bodyPr/>
          <a:lstStyle/>
          <a:p>
            <a:r>
              <a:rPr lang="en-US" sz="2400" dirty="0" smtClean="0"/>
              <a:t>Nozzle Type Effects on Peanut Weed Control - I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2529" y="6206715"/>
            <a:ext cx="934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PE-05A-15</a:t>
            </a:r>
          </a:p>
          <a:p>
            <a:r>
              <a:rPr lang="en-US" sz="1200" dirty="0">
                <a:solidFill>
                  <a:srgbClr val="000000"/>
                </a:solidFill>
              </a:rPr>
              <a:t>July 29</a:t>
            </a:r>
          </a:p>
          <a:p>
            <a:r>
              <a:rPr lang="en-US" sz="1200" dirty="0">
                <a:solidFill>
                  <a:srgbClr val="000000"/>
                </a:solidFill>
              </a:rPr>
              <a:t>90 DAP</a:t>
            </a:r>
          </a:p>
        </p:txBody>
      </p:sp>
      <p:pic>
        <p:nvPicPr>
          <p:cNvPr id="4098" name="Picture 2" descr="L:\field pictures\2015 field pictures\pe-05a-15\july 29\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8580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L:\field pictures\2015 field pictures\pe-05a-15\july 29\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157" y="801757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:\field pictures\2015 field pictures\pe-05a-15\july 29\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65760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L:\field pictures\2015 field pictures\pe-05a-15\july 29\0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157" y="3666387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42322" y="801757"/>
            <a:ext cx="659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77359" y="849868"/>
            <a:ext cx="115499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11002DG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50096" y="3672581"/>
            <a:ext cx="142006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11002 AIXR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0" y="3745468"/>
            <a:ext cx="85151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TTI 02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52097" y="1894370"/>
            <a:ext cx="188064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000000"/>
                </a:solidFill>
              </a:rPr>
              <a:t>Prowl H</a:t>
            </a:r>
            <a:r>
              <a:rPr lang="en-US" sz="1100" baseline="-25000" dirty="0">
                <a:solidFill>
                  <a:srgbClr val="000000"/>
                </a:solidFill>
              </a:rPr>
              <a:t>2</a:t>
            </a:r>
            <a:r>
              <a:rPr lang="en-US" sz="1100" dirty="0">
                <a:solidFill>
                  <a:srgbClr val="000000"/>
                </a:solidFill>
              </a:rPr>
              <a:t>O @ 32 oz/A</a:t>
            </a:r>
          </a:p>
          <a:p>
            <a:pPr algn="ctr"/>
            <a:r>
              <a:rPr lang="en-US" sz="1100" dirty="0">
                <a:solidFill>
                  <a:srgbClr val="000000"/>
                </a:solidFill>
              </a:rPr>
              <a:t>(PRE)</a:t>
            </a:r>
          </a:p>
          <a:p>
            <a:pPr algn="ctr"/>
            <a:endParaRPr lang="en-US" sz="1100" dirty="0">
              <a:solidFill>
                <a:srgbClr val="000000"/>
              </a:solidFill>
            </a:endParaRPr>
          </a:p>
          <a:p>
            <a:pPr algn="ctr"/>
            <a:r>
              <a:rPr lang="en-US" sz="1100" dirty="0">
                <a:solidFill>
                  <a:srgbClr val="000000"/>
                </a:solidFill>
              </a:rPr>
              <a:t>Gramoxone @ 12 oz/A  +</a:t>
            </a:r>
          </a:p>
          <a:p>
            <a:pPr algn="ctr"/>
            <a:r>
              <a:rPr lang="en-US" sz="1100" dirty="0">
                <a:solidFill>
                  <a:srgbClr val="000000"/>
                </a:solidFill>
              </a:rPr>
              <a:t>Storm @ 16 oz/A +</a:t>
            </a:r>
          </a:p>
          <a:p>
            <a:pPr algn="ctr"/>
            <a:r>
              <a:rPr lang="en-US" sz="1100" dirty="0">
                <a:solidFill>
                  <a:srgbClr val="000000"/>
                </a:solidFill>
              </a:rPr>
              <a:t>Dual Magnum @ 16 oz/A</a:t>
            </a:r>
          </a:p>
          <a:p>
            <a:pPr algn="ctr"/>
            <a:r>
              <a:rPr lang="en-US" sz="1100" dirty="0">
                <a:solidFill>
                  <a:srgbClr val="000000"/>
                </a:solidFill>
              </a:rPr>
              <a:t> (15 DAP)</a:t>
            </a:r>
          </a:p>
          <a:p>
            <a:pPr algn="ctr"/>
            <a:endParaRPr lang="en-US" sz="1100" dirty="0">
              <a:solidFill>
                <a:srgbClr val="000000"/>
              </a:solidFill>
            </a:endParaRPr>
          </a:p>
          <a:p>
            <a:pPr algn="ctr"/>
            <a:r>
              <a:rPr lang="en-US" sz="1100" dirty="0">
                <a:solidFill>
                  <a:srgbClr val="000000"/>
                </a:solidFill>
              </a:rPr>
              <a:t>Cadre @ 4 oz/A +</a:t>
            </a:r>
          </a:p>
          <a:p>
            <a:pPr algn="ctr"/>
            <a:r>
              <a:rPr lang="en-US" sz="1100" dirty="0">
                <a:solidFill>
                  <a:srgbClr val="000000"/>
                </a:solidFill>
              </a:rPr>
              <a:t>Dual Magnum @ 16 oz/A +</a:t>
            </a:r>
          </a:p>
          <a:p>
            <a:pPr algn="ctr"/>
            <a:r>
              <a:rPr lang="en-US" sz="1100" dirty="0">
                <a:solidFill>
                  <a:srgbClr val="000000"/>
                </a:solidFill>
              </a:rPr>
              <a:t>2,4-DB @ 16 oz/A</a:t>
            </a:r>
          </a:p>
          <a:p>
            <a:pPr algn="ctr"/>
            <a:r>
              <a:rPr lang="en-US" sz="1100" dirty="0">
                <a:solidFill>
                  <a:srgbClr val="000000"/>
                </a:solidFill>
              </a:rPr>
              <a:t>(42 DAP)</a:t>
            </a:r>
          </a:p>
          <a:p>
            <a:pPr algn="ctr"/>
            <a:endParaRPr lang="en-US" sz="1100" dirty="0">
              <a:solidFill>
                <a:srgbClr val="000000"/>
              </a:solidFill>
            </a:endParaRPr>
          </a:p>
          <a:p>
            <a:pPr algn="ctr"/>
            <a:r>
              <a:rPr lang="en-US" sz="1100" b="1" i="1" u="sng" dirty="0">
                <a:solidFill>
                  <a:srgbClr val="000000"/>
                </a:solidFill>
              </a:rPr>
              <a:t>15 GPA</a:t>
            </a:r>
          </a:p>
          <a:p>
            <a:pPr algn="ctr"/>
            <a:r>
              <a:rPr lang="en-US" sz="1100" b="1" i="1" u="sng" dirty="0">
                <a:solidFill>
                  <a:srgbClr val="000000"/>
                </a:solidFill>
              </a:rPr>
              <a:t>3.0 MPH</a:t>
            </a:r>
          </a:p>
          <a:p>
            <a:pPr algn="ctr"/>
            <a:r>
              <a:rPr lang="en-US" sz="1100" b="1" i="1" u="sng" dirty="0">
                <a:solidFill>
                  <a:srgbClr val="000000"/>
                </a:solidFill>
              </a:rPr>
              <a:t>20” Boom Height</a:t>
            </a:r>
          </a:p>
          <a:p>
            <a:pPr algn="ctr"/>
            <a:endParaRPr lang="en-US" sz="1100" dirty="0">
              <a:solidFill>
                <a:srgbClr val="000000"/>
              </a:solidFill>
            </a:endParaRPr>
          </a:p>
          <a:p>
            <a:pPr algn="ctr"/>
            <a:endParaRPr lang="en-US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23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01248" y="0"/>
            <a:ext cx="7664450" cy="706438"/>
          </a:xfrm>
        </p:spPr>
        <p:txBody>
          <a:bodyPr/>
          <a:lstStyle/>
          <a:p>
            <a:r>
              <a:rPr lang="en-US" sz="2400" dirty="0" smtClean="0"/>
              <a:t>Nozzle Type Effects on Peanut Weed Control - II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2529" y="6206715"/>
            <a:ext cx="960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PE-05B-15</a:t>
            </a:r>
          </a:p>
          <a:p>
            <a:r>
              <a:rPr lang="en-US" sz="1200" dirty="0">
                <a:solidFill>
                  <a:srgbClr val="000000"/>
                </a:solidFill>
              </a:rPr>
              <a:t>August 3</a:t>
            </a:r>
          </a:p>
          <a:p>
            <a:r>
              <a:rPr lang="en-US" sz="1200" dirty="0">
                <a:solidFill>
                  <a:srgbClr val="000000"/>
                </a:solidFill>
              </a:rPr>
              <a:t>91 DAP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52097" y="1894370"/>
            <a:ext cx="188064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000000"/>
                </a:solidFill>
              </a:rPr>
              <a:t>Prowl H</a:t>
            </a:r>
            <a:r>
              <a:rPr lang="en-US" sz="1100" baseline="-25000" dirty="0">
                <a:solidFill>
                  <a:srgbClr val="000000"/>
                </a:solidFill>
              </a:rPr>
              <a:t>2</a:t>
            </a:r>
            <a:r>
              <a:rPr lang="en-US" sz="1100" dirty="0">
                <a:solidFill>
                  <a:srgbClr val="000000"/>
                </a:solidFill>
              </a:rPr>
              <a:t>O @ 32 oz/A</a:t>
            </a:r>
          </a:p>
          <a:p>
            <a:pPr algn="ctr"/>
            <a:r>
              <a:rPr lang="en-US" sz="1100" dirty="0">
                <a:solidFill>
                  <a:srgbClr val="000000"/>
                </a:solidFill>
              </a:rPr>
              <a:t>(PRE)</a:t>
            </a:r>
          </a:p>
          <a:p>
            <a:pPr algn="ctr"/>
            <a:endParaRPr lang="en-US" sz="1100" dirty="0">
              <a:solidFill>
                <a:srgbClr val="000000"/>
              </a:solidFill>
            </a:endParaRPr>
          </a:p>
          <a:p>
            <a:pPr algn="ctr"/>
            <a:r>
              <a:rPr lang="en-US" sz="1100" dirty="0">
                <a:solidFill>
                  <a:srgbClr val="000000"/>
                </a:solidFill>
              </a:rPr>
              <a:t>Gramoxone @ 12 oz/A  +</a:t>
            </a:r>
          </a:p>
          <a:p>
            <a:pPr algn="ctr"/>
            <a:r>
              <a:rPr lang="en-US" sz="1100" dirty="0">
                <a:solidFill>
                  <a:srgbClr val="000000"/>
                </a:solidFill>
              </a:rPr>
              <a:t>Storm @ 16 oz/A +</a:t>
            </a:r>
          </a:p>
          <a:p>
            <a:pPr algn="ctr"/>
            <a:r>
              <a:rPr lang="en-US" sz="1100" dirty="0">
                <a:solidFill>
                  <a:srgbClr val="000000"/>
                </a:solidFill>
              </a:rPr>
              <a:t>Dual Magnum @ 16 oz/A</a:t>
            </a:r>
          </a:p>
          <a:p>
            <a:pPr algn="ctr"/>
            <a:r>
              <a:rPr lang="en-US" sz="1100" dirty="0">
                <a:solidFill>
                  <a:srgbClr val="000000"/>
                </a:solidFill>
              </a:rPr>
              <a:t> (23 DAP)</a:t>
            </a:r>
          </a:p>
          <a:p>
            <a:pPr algn="ctr"/>
            <a:endParaRPr lang="en-US" sz="1100" dirty="0">
              <a:solidFill>
                <a:srgbClr val="000000"/>
              </a:solidFill>
            </a:endParaRPr>
          </a:p>
          <a:p>
            <a:pPr algn="ctr"/>
            <a:r>
              <a:rPr lang="en-US" sz="1100" dirty="0">
                <a:solidFill>
                  <a:srgbClr val="000000"/>
                </a:solidFill>
              </a:rPr>
              <a:t>Cadre @ 4 oz/A +</a:t>
            </a:r>
          </a:p>
          <a:p>
            <a:pPr algn="ctr"/>
            <a:r>
              <a:rPr lang="en-US" sz="1100" dirty="0">
                <a:solidFill>
                  <a:srgbClr val="000000"/>
                </a:solidFill>
              </a:rPr>
              <a:t>Dual Magnum @ 16 oz/A +</a:t>
            </a:r>
          </a:p>
          <a:p>
            <a:pPr algn="ctr"/>
            <a:r>
              <a:rPr lang="en-US" sz="1100" dirty="0">
                <a:solidFill>
                  <a:srgbClr val="000000"/>
                </a:solidFill>
              </a:rPr>
              <a:t>2,4-DB @ 16 oz/A</a:t>
            </a:r>
          </a:p>
          <a:p>
            <a:pPr algn="ctr"/>
            <a:r>
              <a:rPr lang="en-US" sz="1100" dirty="0">
                <a:solidFill>
                  <a:srgbClr val="000000"/>
                </a:solidFill>
              </a:rPr>
              <a:t>(36 DAP)</a:t>
            </a:r>
          </a:p>
          <a:p>
            <a:pPr algn="ctr"/>
            <a:endParaRPr lang="en-US" sz="1100" dirty="0">
              <a:solidFill>
                <a:srgbClr val="000000"/>
              </a:solidFill>
            </a:endParaRPr>
          </a:p>
          <a:p>
            <a:pPr algn="ctr"/>
            <a:r>
              <a:rPr lang="en-US" sz="1100" b="1" i="1" u="sng" dirty="0">
                <a:solidFill>
                  <a:srgbClr val="000000"/>
                </a:solidFill>
              </a:rPr>
              <a:t>15 GPA</a:t>
            </a:r>
          </a:p>
          <a:p>
            <a:pPr algn="ctr"/>
            <a:r>
              <a:rPr lang="en-US" sz="1100" b="1" i="1" u="sng" dirty="0">
                <a:solidFill>
                  <a:srgbClr val="000000"/>
                </a:solidFill>
              </a:rPr>
              <a:t>3.0 MPH</a:t>
            </a:r>
          </a:p>
          <a:p>
            <a:pPr algn="ctr"/>
            <a:r>
              <a:rPr lang="en-US" sz="1100" b="1" i="1" u="sng" dirty="0">
                <a:solidFill>
                  <a:srgbClr val="000000"/>
                </a:solidFill>
              </a:rPr>
              <a:t>20” Boom Height</a:t>
            </a:r>
          </a:p>
          <a:p>
            <a:pPr algn="ctr"/>
            <a:endParaRPr lang="en-US" sz="1100" dirty="0">
              <a:solidFill>
                <a:srgbClr val="000000"/>
              </a:solidFill>
            </a:endParaRPr>
          </a:p>
          <a:p>
            <a:pPr algn="ctr"/>
            <a:endParaRPr lang="en-US" sz="11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916057"/>
            <a:ext cx="3352800" cy="2514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965" y="916192"/>
            <a:ext cx="3352800" cy="25146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318" y="909151"/>
            <a:ext cx="7921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25" y="986423"/>
            <a:ext cx="12922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/>
        </p:nvCxnSpPr>
        <p:spPr bwMode="auto">
          <a:xfrm flipV="1">
            <a:off x="5430837" y="1433026"/>
            <a:ext cx="1274763" cy="191977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H="1" flipV="1">
            <a:off x="7239000" y="1433026"/>
            <a:ext cx="1295400" cy="191977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5791200" y="4114800"/>
            <a:ext cx="990600" cy="17526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 flipH="1" flipV="1">
            <a:off x="7315200" y="4114800"/>
            <a:ext cx="1066800" cy="17526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074" name="Picture 2" descr="L:\field pictures\2015 field pictures\pe-05b-15\august 3\0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654015"/>
            <a:ext cx="3352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82041" y="3828785"/>
            <a:ext cx="139871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11002 AIXR</a:t>
            </a:r>
          </a:p>
        </p:txBody>
      </p:sp>
      <p:pic>
        <p:nvPicPr>
          <p:cNvPr id="3076" name="Picture 4" descr="L:\field pictures\2015 field pictures\pe-05b-15\august 3\0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215" y="3654015"/>
            <a:ext cx="3352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902" y="3694113"/>
            <a:ext cx="98742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Connector 9"/>
          <p:cNvCxnSpPr/>
          <p:nvPr/>
        </p:nvCxnSpPr>
        <p:spPr bwMode="auto">
          <a:xfrm flipV="1">
            <a:off x="2438400" y="4224338"/>
            <a:ext cx="914400" cy="164306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H="1" flipV="1">
            <a:off x="3886200" y="4224338"/>
            <a:ext cx="1143000" cy="164306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5867400" y="4114800"/>
            <a:ext cx="990600" cy="1828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H="1" flipV="1">
            <a:off x="7467600" y="4114800"/>
            <a:ext cx="1066800" cy="1828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6551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01248" y="0"/>
            <a:ext cx="7664450" cy="706438"/>
          </a:xfrm>
        </p:spPr>
        <p:txBody>
          <a:bodyPr/>
          <a:lstStyle/>
          <a:p>
            <a:r>
              <a:rPr lang="en-US" sz="2400" dirty="0" smtClean="0"/>
              <a:t>Nozzle Type Effects on Peanut Weed Control - III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2529" y="6206715"/>
            <a:ext cx="934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PE-05A-15</a:t>
            </a:r>
          </a:p>
          <a:p>
            <a:r>
              <a:rPr lang="en-US" sz="1200" dirty="0">
                <a:solidFill>
                  <a:srgbClr val="000000"/>
                </a:solidFill>
              </a:rPr>
              <a:t>July 29</a:t>
            </a:r>
          </a:p>
          <a:p>
            <a:r>
              <a:rPr lang="en-US" sz="1200" dirty="0">
                <a:solidFill>
                  <a:srgbClr val="000000"/>
                </a:solidFill>
              </a:rPr>
              <a:t>90 DAP</a:t>
            </a:r>
          </a:p>
        </p:txBody>
      </p:sp>
      <p:pic>
        <p:nvPicPr>
          <p:cNvPr id="4098" name="Picture 2" descr="L:\field pictures\2015 field pictures\pe-05a-15\july 29\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8580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42322" y="801757"/>
            <a:ext cx="659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42402" y="687457"/>
            <a:ext cx="115499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11002DG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52097" y="1894370"/>
            <a:ext cx="188064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000000"/>
                </a:solidFill>
              </a:rPr>
              <a:t>Prowl H</a:t>
            </a:r>
            <a:r>
              <a:rPr lang="en-US" sz="1100" baseline="-25000" dirty="0">
                <a:solidFill>
                  <a:srgbClr val="000000"/>
                </a:solidFill>
              </a:rPr>
              <a:t>2</a:t>
            </a:r>
            <a:r>
              <a:rPr lang="en-US" sz="1100" dirty="0">
                <a:solidFill>
                  <a:srgbClr val="000000"/>
                </a:solidFill>
              </a:rPr>
              <a:t>O @ 32 oz/A</a:t>
            </a:r>
          </a:p>
          <a:p>
            <a:pPr algn="ctr"/>
            <a:r>
              <a:rPr lang="en-US" sz="1100" dirty="0">
                <a:solidFill>
                  <a:srgbClr val="000000"/>
                </a:solidFill>
              </a:rPr>
              <a:t>(PRE)</a:t>
            </a:r>
          </a:p>
          <a:p>
            <a:pPr algn="ctr"/>
            <a:endParaRPr lang="en-US" sz="1100" dirty="0">
              <a:solidFill>
                <a:srgbClr val="000000"/>
              </a:solidFill>
            </a:endParaRPr>
          </a:p>
          <a:p>
            <a:pPr algn="ctr"/>
            <a:r>
              <a:rPr lang="en-US" sz="1100" dirty="0">
                <a:solidFill>
                  <a:srgbClr val="000000"/>
                </a:solidFill>
              </a:rPr>
              <a:t>Gramoxone @ 12 oz/A  +</a:t>
            </a:r>
          </a:p>
          <a:p>
            <a:pPr algn="ctr"/>
            <a:r>
              <a:rPr lang="en-US" sz="1100" dirty="0">
                <a:solidFill>
                  <a:srgbClr val="000000"/>
                </a:solidFill>
              </a:rPr>
              <a:t>Storm @ 16 oz/A +</a:t>
            </a:r>
          </a:p>
          <a:p>
            <a:pPr algn="ctr"/>
            <a:r>
              <a:rPr lang="en-US" sz="1100" dirty="0">
                <a:solidFill>
                  <a:srgbClr val="000000"/>
                </a:solidFill>
              </a:rPr>
              <a:t>Dual Magnum @ 16 oz/A</a:t>
            </a:r>
          </a:p>
          <a:p>
            <a:pPr algn="ctr"/>
            <a:r>
              <a:rPr lang="en-US" sz="1100" dirty="0">
                <a:solidFill>
                  <a:srgbClr val="000000"/>
                </a:solidFill>
              </a:rPr>
              <a:t> (15 DAP)</a:t>
            </a:r>
          </a:p>
          <a:p>
            <a:pPr algn="ctr"/>
            <a:endParaRPr lang="en-US" sz="1100" dirty="0">
              <a:solidFill>
                <a:srgbClr val="000000"/>
              </a:solidFill>
            </a:endParaRPr>
          </a:p>
          <a:p>
            <a:pPr algn="ctr"/>
            <a:r>
              <a:rPr lang="en-US" sz="1100" dirty="0">
                <a:solidFill>
                  <a:srgbClr val="000000"/>
                </a:solidFill>
              </a:rPr>
              <a:t>Cobra @ 12.5 oz/A +</a:t>
            </a:r>
          </a:p>
          <a:p>
            <a:pPr algn="ctr"/>
            <a:r>
              <a:rPr lang="en-US" sz="1100" dirty="0">
                <a:solidFill>
                  <a:srgbClr val="000000"/>
                </a:solidFill>
              </a:rPr>
              <a:t>Dual Magnum @ 16 oz/A +</a:t>
            </a:r>
          </a:p>
          <a:p>
            <a:pPr algn="ctr"/>
            <a:r>
              <a:rPr lang="en-US" sz="1100" dirty="0">
                <a:solidFill>
                  <a:srgbClr val="000000"/>
                </a:solidFill>
              </a:rPr>
              <a:t>2,4-DB @ 16 oz/A</a:t>
            </a:r>
          </a:p>
          <a:p>
            <a:pPr algn="ctr"/>
            <a:r>
              <a:rPr lang="en-US" sz="1100" dirty="0">
                <a:solidFill>
                  <a:srgbClr val="000000"/>
                </a:solidFill>
              </a:rPr>
              <a:t>(42 DAP)</a:t>
            </a:r>
          </a:p>
          <a:p>
            <a:pPr algn="ctr"/>
            <a:endParaRPr lang="en-US" sz="1100" dirty="0">
              <a:solidFill>
                <a:srgbClr val="000000"/>
              </a:solidFill>
            </a:endParaRPr>
          </a:p>
          <a:p>
            <a:pPr algn="ctr"/>
            <a:r>
              <a:rPr lang="en-US" sz="1100" b="1" i="1" u="sng" dirty="0">
                <a:solidFill>
                  <a:srgbClr val="000000"/>
                </a:solidFill>
              </a:rPr>
              <a:t>15 GPA</a:t>
            </a:r>
          </a:p>
          <a:p>
            <a:pPr algn="ctr"/>
            <a:r>
              <a:rPr lang="en-US" sz="1100" b="1" i="1" u="sng" dirty="0">
                <a:solidFill>
                  <a:srgbClr val="000000"/>
                </a:solidFill>
              </a:rPr>
              <a:t>3.0 MPH</a:t>
            </a:r>
          </a:p>
          <a:p>
            <a:pPr algn="ctr"/>
            <a:r>
              <a:rPr lang="en-US" sz="1100" b="1" i="1" u="sng" dirty="0">
                <a:solidFill>
                  <a:srgbClr val="000000"/>
                </a:solidFill>
              </a:rPr>
              <a:t>20” Boom Height</a:t>
            </a:r>
          </a:p>
          <a:p>
            <a:pPr algn="ctr"/>
            <a:endParaRPr lang="en-US" sz="1100" dirty="0">
              <a:solidFill>
                <a:srgbClr val="000000"/>
              </a:solidFill>
            </a:endParaRPr>
          </a:p>
          <a:p>
            <a:pPr algn="ctr"/>
            <a:endParaRPr lang="en-US" sz="1100" dirty="0">
              <a:solidFill>
                <a:srgbClr val="000000"/>
              </a:solidFill>
            </a:endParaRPr>
          </a:p>
        </p:txBody>
      </p:sp>
      <p:pic>
        <p:nvPicPr>
          <p:cNvPr id="5122" name="Picture 2" descr="L:\field pictures\2015 field pictures\pe-05a-15\july 29\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68580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L:\field pictures\2015 field pictures\pe-05a-15\july 29\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70840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:\field pictures\2015 field pictures\pe-05a-15\july 29\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3733800"/>
            <a:ext cx="2057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393" y="3750231"/>
            <a:ext cx="15478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887" y="3750231"/>
            <a:ext cx="9874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598" y="724485"/>
            <a:ext cx="12922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0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01248" y="0"/>
            <a:ext cx="7664450" cy="706438"/>
          </a:xfrm>
        </p:spPr>
        <p:txBody>
          <a:bodyPr/>
          <a:lstStyle/>
          <a:p>
            <a:r>
              <a:rPr lang="en-US" sz="2400" dirty="0" smtClean="0"/>
              <a:t>Nozzle Type Effects on Peanut Weed Control - IV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2529" y="6206715"/>
            <a:ext cx="960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PE-05B-15</a:t>
            </a:r>
          </a:p>
          <a:p>
            <a:r>
              <a:rPr lang="en-US" sz="1200" dirty="0">
                <a:solidFill>
                  <a:srgbClr val="000000"/>
                </a:solidFill>
              </a:rPr>
              <a:t>August 3</a:t>
            </a:r>
          </a:p>
          <a:p>
            <a:r>
              <a:rPr lang="en-US" sz="1200" dirty="0">
                <a:solidFill>
                  <a:srgbClr val="000000"/>
                </a:solidFill>
              </a:rPr>
              <a:t>91 DAP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63318" y="1894370"/>
            <a:ext cx="190308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000000"/>
                </a:solidFill>
              </a:rPr>
              <a:t>Prowl H</a:t>
            </a:r>
            <a:r>
              <a:rPr lang="en-US" sz="1100" baseline="-25000" dirty="0">
                <a:solidFill>
                  <a:srgbClr val="000000"/>
                </a:solidFill>
              </a:rPr>
              <a:t>2</a:t>
            </a:r>
            <a:r>
              <a:rPr lang="en-US" sz="1100" dirty="0">
                <a:solidFill>
                  <a:srgbClr val="000000"/>
                </a:solidFill>
              </a:rPr>
              <a:t>O @ 32 oz/A</a:t>
            </a:r>
          </a:p>
          <a:p>
            <a:pPr algn="ctr"/>
            <a:r>
              <a:rPr lang="en-US" sz="1100" dirty="0">
                <a:solidFill>
                  <a:srgbClr val="000000"/>
                </a:solidFill>
              </a:rPr>
              <a:t>(PRE)</a:t>
            </a:r>
          </a:p>
          <a:p>
            <a:pPr algn="ctr"/>
            <a:endParaRPr lang="en-US" sz="1100" dirty="0">
              <a:solidFill>
                <a:srgbClr val="000000"/>
              </a:solidFill>
            </a:endParaRPr>
          </a:p>
          <a:p>
            <a:pPr algn="ctr"/>
            <a:r>
              <a:rPr lang="en-US" sz="1100" dirty="0">
                <a:solidFill>
                  <a:srgbClr val="000000"/>
                </a:solidFill>
              </a:rPr>
              <a:t>Gramoxone @ 12 oz/A  +</a:t>
            </a:r>
          </a:p>
          <a:p>
            <a:pPr algn="ctr"/>
            <a:r>
              <a:rPr lang="en-US" sz="1100" dirty="0">
                <a:solidFill>
                  <a:srgbClr val="000000"/>
                </a:solidFill>
              </a:rPr>
              <a:t>Storm @ 16 oz/A +</a:t>
            </a:r>
          </a:p>
          <a:p>
            <a:pPr algn="ctr"/>
            <a:r>
              <a:rPr lang="en-US" sz="1100" dirty="0">
                <a:solidFill>
                  <a:srgbClr val="000000"/>
                </a:solidFill>
              </a:rPr>
              <a:t>Dual Magnum @ 16 oz/A</a:t>
            </a:r>
          </a:p>
          <a:p>
            <a:pPr algn="ctr"/>
            <a:r>
              <a:rPr lang="en-US" sz="1100" dirty="0">
                <a:solidFill>
                  <a:srgbClr val="000000"/>
                </a:solidFill>
              </a:rPr>
              <a:t> (23 DAP)</a:t>
            </a:r>
          </a:p>
          <a:p>
            <a:pPr algn="ctr"/>
            <a:endParaRPr lang="en-US" sz="1100" dirty="0">
              <a:solidFill>
                <a:srgbClr val="000000"/>
              </a:solidFill>
            </a:endParaRPr>
          </a:p>
          <a:p>
            <a:pPr algn="ctr"/>
            <a:r>
              <a:rPr lang="en-US" sz="1100" dirty="0">
                <a:solidFill>
                  <a:srgbClr val="000000"/>
                </a:solidFill>
              </a:rPr>
              <a:t>Cobra @ 12.5 oz/A +</a:t>
            </a:r>
          </a:p>
          <a:p>
            <a:pPr algn="ctr"/>
            <a:r>
              <a:rPr lang="en-US" sz="1100" dirty="0">
                <a:solidFill>
                  <a:srgbClr val="000000"/>
                </a:solidFill>
              </a:rPr>
              <a:t>Dual Magnum @ 16 oz/A +</a:t>
            </a:r>
          </a:p>
          <a:p>
            <a:pPr algn="ctr"/>
            <a:r>
              <a:rPr lang="en-US" sz="1100" dirty="0">
                <a:solidFill>
                  <a:srgbClr val="000000"/>
                </a:solidFill>
              </a:rPr>
              <a:t>2,4-DB @ 16 oz/A</a:t>
            </a:r>
          </a:p>
          <a:p>
            <a:pPr algn="ctr"/>
            <a:r>
              <a:rPr lang="en-US" sz="1100" dirty="0">
                <a:solidFill>
                  <a:srgbClr val="000000"/>
                </a:solidFill>
              </a:rPr>
              <a:t>(36 DAP)</a:t>
            </a:r>
          </a:p>
          <a:p>
            <a:pPr algn="ctr"/>
            <a:endParaRPr lang="en-US" sz="1100" dirty="0">
              <a:solidFill>
                <a:srgbClr val="000000"/>
              </a:solidFill>
            </a:endParaRPr>
          </a:p>
          <a:p>
            <a:pPr algn="ctr"/>
            <a:r>
              <a:rPr lang="en-US" sz="1100" b="1" i="1" u="sng" dirty="0">
                <a:solidFill>
                  <a:srgbClr val="000000"/>
                </a:solidFill>
              </a:rPr>
              <a:t>15 GPA</a:t>
            </a:r>
          </a:p>
          <a:p>
            <a:pPr algn="ctr"/>
            <a:r>
              <a:rPr lang="en-US" sz="1100" b="1" i="1" u="sng" dirty="0">
                <a:solidFill>
                  <a:srgbClr val="000000"/>
                </a:solidFill>
              </a:rPr>
              <a:t>3.0 MPH</a:t>
            </a:r>
          </a:p>
          <a:p>
            <a:pPr algn="ctr"/>
            <a:r>
              <a:rPr lang="en-US" sz="1100" b="1" i="1" u="sng" dirty="0">
                <a:solidFill>
                  <a:srgbClr val="000000"/>
                </a:solidFill>
              </a:rPr>
              <a:t>20” Boom Height</a:t>
            </a:r>
          </a:p>
          <a:p>
            <a:pPr algn="ctr"/>
            <a:endParaRPr lang="en-US" sz="1100" dirty="0">
              <a:solidFill>
                <a:srgbClr val="000000"/>
              </a:solidFill>
            </a:endParaRPr>
          </a:p>
          <a:p>
            <a:pPr algn="ctr"/>
            <a:endParaRPr lang="en-US" sz="11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916057"/>
            <a:ext cx="3352800" cy="25146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318" y="909151"/>
            <a:ext cx="7921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837" y="929994"/>
            <a:ext cx="3352800" cy="2514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251" y="991771"/>
            <a:ext cx="12922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654015"/>
            <a:ext cx="3352800" cy="2514600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493" y="3690938"/>
            <a:ext cx="15478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Connector 11"/>
          <p:cNvCxnSpPr/>
          <p:nvPr/>
        </p:nvCxnSpPr>
        <p:spPr bwMode="auto">
          <a:xfrm flipV="1">
            <a:off x="5791200" y="1433026"/>
            <a:ext cx="914400" cy="161497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H="1" flipV="1">
            <a:off x="7308426" y="1433026"/>
            <a:ext cx="1066800" cy="176095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V="1">
            <a:off x="2514600" y="4114800"/>
            <a:ext cx="838200" cy="15240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H="1" flipV="1">
            <a:off x="3977481" y="4114800"/>
            <a:ext cx="1051719" cy="16002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098" name="Picture 2" descr="L:\field pictures\2015 field pictures\pe-05b-15\august 3\00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837" y="3666000"/>
            <a:ext cx="3352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649" y="3699973"/>
            <a:ext cx="9874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 bwMode="auto">
          <a:xfrm flipV="1">
            <a:off x="5715000" y="4114800"/>
            <a:ext cx="1143000" cy="19050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H="1" flipV="1">
            <a:off x="7394171" y="4169296"/>
            <a:ext cx="983826" cy="172878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7603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of Day Research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679825" cy="5095875"/>
          </a:xfrm>
        </p:spPr>
        <p:txBody>
          <a:bodyPr/>
          <a:lstStyle/>
          <a:p>
            <a:r>
              <a:rPr lang="en-US" dirty="0" smtClean="0"/>
              <a:t>Afternoon showers are a problem</a:t>
            </a:r>
          </a:p>
          <a:p>
            <a:endParaRPr lang="en-US" dirty="0" smtClean="0"/>
          </a:p>
          <a:p>
            <a:r>
              <a:rPr lang="en-US" dirty="0" smtClean="0"/>
              <a:t>Hard to see</a:t>
            </a:r>
          </a:p>
          <a:p>
            <a:endParaRPr lang="en-US" dirty="0"/>
          </a:p>
          <a:p>
            <a:r>
              <a:rPr lang="en-US" dirty="0" smtClean="0"/>
              <a:t>No real benefit</a:t>
            </a:r>
          </a:p>
          <a:p>
            <a:endParaRPr lang="en-US" dirty="0" smtClean="0"/>
          </a:p>
          <a:p>
            <a:r>
              <a:rPr lang="en-US" dirty="0" err="1" smtClean="0"/>
              <a:t>Nyctinasty</a:t>
            </a:r>
            <a:endParaRPr lang="en-US" dirty="0" smtClean="0"/>
          </a:p>
          <a:p>
            <a:pPr lvl="1"/>
            <a:r>
              <a:rPr lang="en-US" dirty="0" smtClean="0"/>
              <a:t>Leaves close at night</a:t>
            </a:r>
          </a:p>
          <a:p>
            <a:pPr lvl="1"/>
            <a:r>
              <a:rPr lang="en-US" dirty="0" smtClean="0"/>
              <a:t>sicklepod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37" y="3962400"/>
            <a:ext cx="2765425" cy="276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:\Users\eprostko\Desktop\GRAD STUDENTS\wen carter\0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95400"/>
            <a:ext cx="34671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10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Time of Day Effects on Gramoxone (12 oz/A) + Storm (16 oz/A) + Dual Magnum (16 oz/A)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5867400"/>
            <a:ext cx="13131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PE-04B-14</a:t>
            </a:r>
          </a:p>
          <a:p>
            <a:r>
              <a:rPr lang="en-US" dirty="0">
                <a:solidFill>
                  <a:srgbClr val="000000"/>
                </a:solidFill>
              </a:rPr>
              <a:t>June 5</a:t>
            </a:r>
          </a:p>
          <a:p>
            <a:r>
              <a:rPr lang="en-US" dirty="0">
                <a:solidFill>
                  <a:srgbClr val="000000"/>
                </a:solidFill>
              </a:rPr>
              <a:t>15 DAT</a:t>
            </a:r>
          </a:p>
        </p:txBody>
      </p:sp>
      <p:pic>
        <p:nvPicPr>
          <p:cNvPr id="2050" name="Picture 2" descr="L:\field pictures\2015 field pictures\PE-04B-15\june 5\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192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field pictures\2015 field pictures\PE-04B-15\june 5\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192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:\field pictures\2015 field pictures\PE-04B-15\june 5\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0386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L:\field pictures\2015 field pictures\PE-04B-15\june 5\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0386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94125" y="136207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95600" y="434340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pm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49799" y="434340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pm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 flipV="1">
            <a:off x="5486400" y="1447800"/>
            <a:ext cx="1263399" cy="228600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flipH="1" flipV="1">
            <a:off x="7473074" y="1476376"/>
            <a:ext cx="1442326" cy="2333624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>
            <a:endCxn id="7" idx="1"/>
          </p:cNvCxnSpPr>
          <p:nvPr/>
        </p:nvCxnSpPr>
        <p:spPr bwMode="auto">
          <a:xfrm flipV="1">
            <a:off x="1752600" y="4528066"/>
            <a:ext cx="1143000" cy="2101334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>
            <a:endCxn id="7" idx="3"/>
          </p:cNvCxnSpPr>
          <p:nvPr/>
        </p:nvCxnSpPr>
        <p:spPr bwMode="auto">
          <a:xfrm flipH="1" flipV="1">
            <a:off x="3747115" y="4528066"/>
            <a:ext cx="1358285" cy="2101334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5562600" y="4343400"/>
            <a:ext cx="1187199" cy="213360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H="1" flipV="1">
            <a:off x="7473074" y="4343400"/>
            <a:ext cx="1289926" cy="213360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3475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Peanut Weed Control</a:t>
            </a:r>
            <a:br>
              <a:rPr lang="en-US" dirty="0" smtClean="0"/>
            </a:br>
            <a:r>
              <a:rPr lang="en-US" sz="2800" i="1" dirty="0" smtClean="0"/>
              <a:t>General Thoughts</a:t>
            </a:r>
            <a:endParaRPr lang="en-US" sz="2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1371600"/>
            <a:ext cx="3527425" cy="5095875"/>
          </a:xfrm>
        </p:spPr>
        <p:txBody>
          <a:bodyPr/>
          <a:lstStyle/>
          <a:p>
            <a:r>
              <a:rPr lang="en-US" sz="2000" dirty="0" smtClean="0"/>
              <a:t>Done by </a:t>
            </a:r>
            <a:r>
              <a:rPr lang="en-US" sz="2000" dirty="0" smtClean="0"/>
              <a:t>40-45 </a:t>
            </a:r>
            <a:r>
              <a:rPr lang="en-US" sz="2000" dirty="0" smtClean="0"/>
              <a:t>DAP</a:t>
            </a:r>
          </a:p>
          <a:p>
            <a:endParaRPr lang="en-US" sz="2000" dirty="0" smtClean="0"/>
          </a:p>
          <a:p>
            <a:r>
              <a:rPr lang="en-US" sz="2000" dirty="0" smtClean="0"/>
              <a:t>Do you really need  Gramoxone in Valor treated fields under irrigation?</a:t>
            </a:r>
          </a:p>
          <a:p>
            <a:endParaRPr lang="en-US" sz="2000" dirty="0" smtClean="0"/>
          </a:p>
          <a:p>
            <a:r>
              <a:rPr lang="en-US" sz="2000" dirty="0" smtClean="0"/>
              <a:t>Warrant or Dual + Valor at planting for pigweed?</a:t>
            </a:r>
          </a:p>
          <a:p>
            <a:endParaRPr lang="en-US" sz="2000" dirty="0" smtClean="0"/>
          </a:p>
          <a:p>
            <a:r>
              <a:rPr lang="en-US" sz="2000" dirty="0" smtClean="0"/>
              <a:t>Herbicide resistance or Farmer resistance?</a:t>
            </a:r>
          </a:p>
          <a:p>
            <a:pPr lvl="1"/>
            <a:r>
              <a:rPr lang="en-US" sz="20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 big – too dry - too fast – too high</a:t>
            </a:r>
            <a:endParaRPr lang="en-US" sz="20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175" y="1493640"/>
            <a:ext cx="3529013" cy="4724794"/>
          </a:xfrm>
        </p:spPr>
      </p:pic>
    </p:spTree>
    <p:extLst>
      <p:ext uri="{BB962C8B-B14F-4D97-AF65-F5344CB8AC3E}">
        <p14:creationId xmlns:p14="http://schemas.microsoft.com/office/powerpoint/2010/main" val="120791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Time of Day Effects on Gramoxone (12 oz/A) + Storm (16 oz/A) + Dual Magnum (16 oz/A)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5867400"/>
            <a:ext cx="13131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PE-04B-14</a:t>
            </a:r>
          </a:p>
          <a:p>
            <a:r>
              <a:rPr lang="en-US" dirty="0">
                <a:solidFill>
                  <a:srgbClr val="000000"/>
                </a:solidFill>
              </a:rPr>
              <a:t>June 5</a:t>
            </a:r>
          </a:p>
          <a:p>
            <a:r>
              <a:rPr lang="en-US" dirty="0">
                <a:solidFill>
                  <a:srgbClr val="000000"/>
                </a:solidFill>
              </a:rPr>
              <a:t>15 DAT</a:t>
            </a:r>
          </a:p>
        </p:txBody>
      </p:sp>
      <p:pic>
        <p:nvPicPr>
          <p:cNvPr id="2050" name="Picture 2" descr="L:\field pictures\2015 field pictures\PE-04B-15\june 5\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050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L:\field pictures\2015 field pictures\PE-04B-15\june 5\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19050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24200" y="466725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NTC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29400" y="466725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10 PM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5638800" y="2133600"/>
            <a:ext cx="990600" cy="243840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H="1" flipV="1">
            <a:off x="7391400" y="2133600"/>
            <a:ext cx="1447800" cy="243840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10820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Time of Day Effects of Gramoxone + Storm + Dual Magnum on Palmer Amaranth Control (14-15 DAT) – 2015</a:t>
            </a:r>
            <a:endParaRPr lang="en-US" sz="2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2927937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77000" y="6595119"/>
            <a:ext cx="25154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rgbClr val="000000"/>
                </a:solidFill>
              </a:rPr>
              <a:t>* Not significantly different at any location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853" y="5988684"/>
            <a:ext cx="8675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15 GPA</a:t>
            </a:r>
          </a:p>
          <a:p>
            <a:r>
              <a:rPr lang="en-US" sz="1200" dirty="0">
                <a:solidFill>
                  <a:srgbClr val="000000"/>
                </a:solidFill>
              </a:rPr>
              <a:t>11002DG</a:t>
            </a:r>
          </a:p>
          <a:p>
            <a:r>
              <a:rPr lang="en-US" sz="1200" dirty="0">
                <a:solidFill>
                  <a:srgbClr val="000000"/>
                </a:solidFill>
              </a:rPr>
              <a:t>38-40 PSI</a:t>
            </a:r>
          </a:p>
          <a:p>
            <a:r>
              <a:rPr lang="en-US" sz="1200" dirty="0">
                <a:solidFill>
                  <a:srgbClr val="000000"/>
                </a:solidFill>
              </a:rPr>
              <a:t>3.5 MPH</a:t>
            </a:r>
          </a:p>
        </p:txBody>
      </p:sp>
    </p:spTree>
    <p:extLst>
      <p:ext uri="{BB962C8B-B14F-4D97-AF65-F5344CB8AC3E}">
        <p14:creationId xmlns:p14="http://schemas.microsoft.com/office/powerpoint/2010/main" val="321709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Pay Attention!!!!!</a:t>
            </a:r>
            <a:br>
              <a:rPr lang="en-US" sz="2800" dirty="0" smtClean="0"/>
            </a:br>
            <a:r>
              <a:rPr lang="en-US" sz="2800" dirty="0" smtClean="0"/>
              <a:t>2,4-DB and 2,4-D are not the same thing!!!!</a:t>
            </a:r>
            <a:endParaRPr lang="en-US" sz="2800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1615085"/>
            <a:ext cx="3527425" cy="4481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175" y="1566380"/>
            <a:ext cx="3529013" cy="457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747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How much 2,4-DB?</a:t>
            </a:r>
            <a:br>
              <a:rPr lang="en-US" altLang="en-US" dirty="0" smtClean="0"/>
            </a:br>
            <a:r>
              <a:rPr lang="en-US" altLang="en-US" sz="3200" i="1" dirty="0" smtClean="0"/>
              <a:t>(as of June 29, 2015)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015141"/>
              </p:ext>
            </p:extLst>
          </p:nvPr>
        </p:nvGraphicFramePr>
        <p:xfrm>
          <a:off x="1838325" y="1293017"/>
          <a:ext cx="6934200" cy="42291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6877"/>
                <a:gridCol w="1706034"/>
                <a:gridCol w="869671"/>
                <a:gridCol w="1526618"/>
                <a:gridCol w="1055604"/>
                <a:gridCol w="849396"/>
              </a:tblGrid>
              <a:tr h="669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Product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Manufacturer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Rate/A (oz)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Time of Application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Total # Applications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/Year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PHI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(days)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13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2,4-DB 175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Winfield/AgriSolutions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14.4-17.6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2-12 WAP</a:t>
                      </a:r>
                      <a:r>
                        <a:rPr lang="en-US" sz="1200" baseline="30000" dirty="0">
                          <a:effectLst/>
                        </a:rPr>
                        <a:t>a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45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69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2,4-DB 175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ACETO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16.0-28.0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 later than late bloom </a:t>
                      </a:r>
                      <a:endParaRPr lang="en-US" sz="1200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>
                          <a:effectLst/>
                        </a:rPr>
                        <a:t>90-100 DAP</a:t>
                      </a:r>
                      <a:r>
                        <a:rPr lang="en-US" sz="1200" baseline="30000" dirty="0">
                          <a:effectLst/>
                        </a:rPr>
                        <a:t>b</a:t>
                      </a:r>
                      <a:r>
                        <a:rPr lang="en-US" sz="1200" dirty="0">
                          <a:effectLst/>
                        </a:rPr>
                        <a:t>)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13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2,4-DB 200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Winfield/AgriSolutions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12.8-16.0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2-12 WAP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69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2,4-DB 200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ACETO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14.4-25.6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 later than late bloom </a:t>
                      </a:r>
                      <a:endParaRPr lang="en-US" sz="1200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dirty="0">
                          <a:effectLst/>
                        </a:rPr>
                        <a:t>90-100 DAP</a:t>
                      </a:r>
                      <a:r>
                        <a:rPr lang="en-US" sz="1200" baseline="30000" dirty="0">
                          <a:effectLst/>
                        </a:rPr>
                        <a:t>b</a:t>
                      </a:r>
                      <a:r>
                        <a:rPr lang="en-US" sz="1200" dirty="0">
                          <a:effectLst/>
                        </a:rPr>
                        <a:t>)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60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69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AgriStar Butyrac 175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Albaugh/AgriStar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14.4-17.6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2-12 WAP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45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69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</a:rPr>
                        <a:t>AgriStar Butyrac 200</a:t>
                      </a:r>
                      <a:endParaRPr lang="en-US" sz="1200" b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Albaugh/AgriStar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12.8-16.0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2-12 WAP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45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5533" name="Rectangle 1"/>
          <p:cNvSpPr>
            <a:spLocks noChangeArrowheads="1"/>
          </p:cNvSpPr>
          <p:nvPr/>
        </p:nvSpPr>
        <p:spPr bwMode="auto">
          <a:xfrm>
            <a:off x="1828800" y="5605462"/>
            <a:ext cx="37338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baseline="30000" dirty="0">
                <a:solidFill>
                  <a:srgbClr val="000000"/>
                </a:solidFill>
                <a:latin typeface="Arial" charset="0"/>
                <a:ea typeface="Calibri" pitchFamily="34" charset="0"/>
                <a:cs typeface="Arial" charset="0"/>
              </a:rPr>
              <a:t>a</a:t>
            </a:r>
            <a:r>
              <a:rPr lang="en-US" altLang="en-US" sz="1100" dirty="0">
                <a:solidFill>
                  <a:srgbClr val="000000"/>
                </a:solidFill>
                <a:latin typeface="Arial" charset="0"/>
                <a:ea typeface="Calibri" pitchFamily="34" charset="0"/>
                <a:cs typeface="Arial" charset="0"/>
              </a:rPr>
              <a:t>WAP = weeks after planting; </a:t>
            </a:r>
            <a:r>
              <a:rPr lang="en-US" altLang="en-US" sz="1100" baseline="30000" dirty="0">
                <a:solidFill>
                  <a:srgbClr val="000000"/>
                </a:solidFill>
                <a:latin typeface="Arial" charset="0"/>
                <a:ea typeface="Calibri" pitchFamily="34" charset="0"/>
                <a:cs typeface="Arial" charset="0"/>
              </a:rPr>
              <a:t>b</a:t>
            </a:r>
            <a:r>
              <a:rPr lang="en-US" altLang="en-US" sz="1100" dirty="0">
                <a:solidFill>
                  <a:srgbClr val="000000"/>
                </a:solidFill>
                <a:latin typeface="Arial" charset="0"/>
                <a:ea typeface="Calibri" pitchFamily="34" charset="0"/>
                <a:cs typeface="Arial" charset="0"/>
              </a:rPr>
              <a:t>DAP = days after planting</a:t>
            </a:r>
            <a:endParaRPr lang="en-US" altLang="en-US" dirty="0">
              <a:solidFill>
                <a:srgbClr val="000000"/>
              </a:solidFill>
              <a:latin typeface="Arial" charset="0"/>
              <a:ea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64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2,4-DB and Peanut Tolerance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2015</a:t>
            </a:r>
          </a:p>
          <a:p>
            <a:r>
              <a:rPr lang="en-US" dirty="0" smtClean="0"/>
              <a:t>GA-06G</a:t>
            </a:r>
          </a:p>
          <a:p>
            <a:r>
              <a:rPr lang="en-US" dirty="0" smtClean="0"/>
              <a:t>Weed-free</a:t>
            </a:r>
          </a:p>
          <a:p>
            <a:r>
              <a:rPr lang="en-US" dirty="0" smtClean="0"/>
              <a:t>24 oz/A of 2,4-DB 1.75SL + COC @ 1% v/v, applied throughout the season, </a:t>
            </a:r>
            <a:r>
              <a:rPr lang="en-US" b="1" i="1" u="sng" dirty="0" smtClean="0"/>
              <a:t>had no effect on peanut yield or pod size</a:t>
            </a:r>
            <a:endParaRPr lang="en-US" b="1" i="1" u="sng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503" y="1308100"/>
            <a:ext cx="3294357" cy="2471738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857" y="3932238"/>
            <a:ext cx="3295649" cy="2471737"/>
          </a:xfrm>
        </p:spPr>
      </p:pic>
    </p:spTree>
    <p:extLst>
      <p:ext uri="{BB962C8B-B14F-4D97-AF65-F5344CB8AC3E}">
        <p14:creationId xmlns:p14="http://schemas.microsoft.com/office/powerpoint/2010/main" val="339902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2,4-DB Effects on Peanut Yield (GA-06G) – 2015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1146707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" y="647700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PE-06-15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1828800"/>
            <a:ext cx="1676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2,4-DB 1.75 SL</a:t>
            </a:r>
          </a:p>
          <a:p>
            <a:r>
              <a:rPr lang="en-US" sz="1600" dirty="0">
                <a:solidFill>
                  <a:srgbClr val="000000"/>
                </a:solidFill>
              </a:rPr>
              <a:t>24 oz/A</a:t>
            </a:r>
          </a:p>
          <a:p>
            <a:r>
              <a:rPr lang="en-US" sz="1600" dirty="0">
                <a:solidFill>
                  <a:srgbClr val="000000"/>
                </a:solidFill>
              </a:rPr>
              <a:t>1% COC</a:t>
            </a:r>
          </a:p>
          <a:p>
            <a:r>
              <a:rPr lang="en-US" sz="1600" dirty="0">
                <a:solidFill>
                  <a:srgbClr val="000000"/>
                </a:solidFill>
              </a:rPr>
              <a:t>Weed-free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01000" y="6304062"/>
            <a:ext cx="1051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P = 0.7391</a:t>
            </a:r>
          </a:p>
          <a:p>
            <a:r>
              <a:rPr lang="en-US" sz="1400" b="1" dirty="0">
                <a:solidFill>
                  <a:srgbClr val="000000"/>
                </a:solidFill>
              </a:rPr>
              <a:t>CV = 8.49</a:t>
            </a:r>
          </a:p>
        </p:txBody>
      </p:sp>
    </p:spTree>
    <p:extLst>
      <p:ext uri="{BB962C8B-B14F-4D97-AF65-F5344CB8AC3E}">
        <p14:creationId xmlns:p14="http://schemas.microsoft.com/office/powerpoint/2010/main" val="156061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2,4-DB Effects on Peanut Pod Size (GA-06G) – 2015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0024556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" y="647700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PE-06-15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1828800"/>
            <a:ext cx="1676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2,4-DB 1.75 SL</a:t>
            </a:r>
          </a:p>
          <a:p>
            <a:r>
              <a:rPr lang="en-US" sz="1600" dirty="0">
                <a:solidFill>
                  <a:srgbClr val="000000"/>
                </a:solidFill>
              </a:rPr>
              <a:t>24 oz/A</a:t>
            </a:r>
          </a:p>
          <a:p>
            <a:r>
              <a:rPr lang="en-US" sz="1600" dirty="0">
                <a:solidFill>
                  <a:srgbClr val="000000"/>
                </a:solidFill>
              </a:rPr>
              <a:t>1% COC</a:t>
            </a:r>
          </a:p>
          <a:p>
            <a:r>
              <a:rPr lang="en-US" sz="1600" dirty="0">
                <a:solidFill>
                  <a:srgbClr val="000000"/>
                </a:solidFill>
              </a:rPr>
              <a:t>Weed-free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01000" y="6304062"/>
            <a:ext cx="1085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P = 0.3120</a:t>
            </a:r>
          </a:p>
          <a:p>
            <a:r>
              <a:rPr lang="en-US" sz="1400" dirty="0">
                <a:solidFill>
                  <a:srgbClr val="000000"/>
                </a:solidFill>
              </a:rPr>
              <a:t>CV = 8.23</a:t>
            </a:r>
          </a:p>
        </p:txBody>
      </p:sp>
    </p:spTree>
    <p:extLst>
      <p:ext uri="{BB962C8B-B14F-4D97-AF65-F5344CB8AC3E}">
        <p14:creationId xmlns:p14="http://schemas.microsoft.com/office/powerpoint/2010/main" val="364745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Grazon</a:t>
            </a:r>
            <a:r>
              <a:rPr lang="en-US" sz="3200" dirty="0" smtClean="0"/>
              <a:t> P+D 2.54SL</a:t>
            </a:r>
            <a:br>
              <a:rPr lang="en-US" sz="3200" dirty="0" smtClean="0"/>
            </a:br>
            <a:r>
              <a:rPr lang="en-US" sz="3200" dirty="0" smtClean="0"/>
              <a:t>1/10X rate (2.4 oz/A) – Applied 63 DAP 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19200"/>
            <a:ext cx="6794500" cy="5095875"/>
          </a:xfrm>
        </p:spPr>
      </p:pic>
      <p:sp>
        <p:nvSpPr>
          <p:cNvPr id="7" name="TextBox 6"/>
          <p:cNvSpPr txBox="1"/>
          <p:nvPr/>
        </p:nvSpPr>
        <p:spPr>
          <a:xfrm>
            <a:off x="9525" y="5963245"/>
            <a:ext cx="1206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PE-11-15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August 11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112 DAP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2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Grazon</a:t>
            </a:r>
            <a:r>
              <a:rPr lang="en-US" dirty="0" smtClean="0"/>
              <a:t> P+D 2.54SL Effects on Peanut Yield (lb/A)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57392171"/>
              </p:ext>
            </p:extLst>
          </p:nvPr>
        </p:nvGraphicFramePr>
        <p:xfrm>
          <a:off x="1784350" y="1308100"/>
          <a:ext cx="3527425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ontent Placeholder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16501108"/>
              </p:ext>
            </p:extLst>
          </p:nvPr>
        </p:nvGraphicFramePr>
        <p:xfrm>
          <a:off x="5464175" y="1308100"/>
          <a:ext cx="3529013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576291" y="1905000"/>
            <a:ext cx="928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P = 0.4355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99" y="6488668"/>
            <a:ext cx="1142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PE-11-15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81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>
          <a:xfrm>
            <a:off x="1752600" y="0"/>
            <a:ext cx="7291388" cy="1143000"/>
          </a:xfrm>
        </p:spPr>
        <p:txBody>
          <a:bodyPr/>
          <a:lstStyle/>
          <a:p>
            <a:r>
              <a:rPr lang="en-US" altLang="en-US" sz="2600" b="1" dirty="0" smtClean="0"/>
              <a:t>What do the top Georgia peanut growers do?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sz="2000" i="1" dirty="0" smtClean="0"/>
              <a:t>2014 Georgia Peanut Achievement Club Winners</a:t>
            </a:r>
          </a:p>
        </p:txBody>
      </p:sp>
      <p:sp>
        <p:nvSpPr>
          <p:cNvPr id="10752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066800"/>
            <a:ext cx="3854450" cy="5095875"/>
          </a:xfrm>
        </p:spPr>
        <p:txBody>
          <a:bodyPr/>
          <a:lstStyle/>
          <a:p>
            <a:r>
              <a:rPr lang="en-US" altLang="en-US" sz="2000" dirty="0" smtClean="0"/>
              <a:t>10 growers</a:t>
            </a:r>
          </a:p>
          <a:p>
            <a:r>
              <a:rPr lang="en-US" altLang="en-US" sz="2000" dirty="0" smtClean="0"/>
              <a:t>6312 lb/A average yield</a:t>
            </a:r>
          </a:p>
          <a:p>
            <a:pPr lvl="1"/>
            <a:r>
              <a:rPr lang="en-US" altLang="en-US" sz="1600" i="1" dirty="0" smtClean="0"/>
              <a:t>GA State Avg. =  4135 lb/A</a:t>
            </a:r>
          </a:p>
          <a:p>
            <a:r>
              <a:rPr lang="en-US" altLang="en-US" sz="2000" dirty="0" smtClean="0"/>
              <a:t>10/10 - irrigated</a:t>
            </a:r>
          </a:p>
          <a:p>
            <a:r>
              <a:rPr lang="en-US" altLang="en-US" sz="2000" dirty="0" smtClean="0"/>
              <a:t>8/10 - bottom plow</a:t>
            </a:r>
          </a:p>
          <a:p>
            <a:r>
              <a:rPr lang="en-US" altLang="en-US" sz="2000" dirty="0" smtClean="0"/>
              <a:t>10/10 - twin rows</a:t>
            </a:r>
          </a:p>
          <a:p>
            <a:r>
              <a:rPr lang="en-US" altLang="en-US" sz="2000" dirty="0" smtClean="0"/>
              <a:t>Rotations </a:t>
            </a:r>
          </a:p>
          <a:p>
            <a:pPr lvl="1"/>
            <a:r>
              <a:rPr lang="en-US" altLang="en-US" sz="1600" dirty="0" smtClean="0"/>
              <a:t>peanuts every 3</a:t>
            </a:r>
            <a:r>
              <a:rPr lang="en-US" altLang="en-US" sz="1600" baseline="30000" dirty="0" smtClean="0"/>
              <a:t>rd</a:t>
            </a:r>
            <a:r>
              <a:rPr lang="en-US" altLang="en-US" sz="1600" dirty="0" smtClean="0"/>
              <a:t> or 4</a:t>
            </a:r>
            <a:r>
              <a:rPr lang="en-US" altLang="en-US" sz="1600" baseline="30000" dirty="0" smtClean="0"/>
              <a:t>th</a:t>
            </a:r>
            <a:r>
              <a:rPr lang="en-US" altLang="en-US" sz="1600" dirty="0" smtClean="0"/>
              <a:t> year</a:t>
            </a:r>
            <a:endParaRPr lang="en-US" altLang="en-US" sz="1600" dirty="0"/>
          </a:p>
          <a:p>
            <a:r>
              <a:rPr lang="en-US" altLang="en-US" sz="2000" dirty="0" smtClean="0"/>
              <a:t>Herbicides</a:t>
            </a:r>
          </a:p>
          <a:p>
            <a:pPr lvl="1"/>
            <a:r>
              <a:rPr lang="en-US" altLang="en-US" sz="2000" b="1" i="1" u="sng" dirty="0" smtClean="0"/>
              <a:t>8/10 - Sonalan</a:t>
            </a:r>
          </a:p>
          <a:p>
            <a:pPr lvl="1"/>
            <a:r>
              <a:rPr lang="en-US" altLang="en-US" sz="2000" b="1" i="1" u="sng" dirty="0" smtClean="0"/>
              <a:t>9/10  - Valor</a:t>
            </a:r>
          </a:p>
          <a:p>
            <a:pPr lvl="1"/>
            <a:r>
              <a:rPr lang="en-US" altLang="en-US" sz="2000" dirty="0" smtClean="0"/>
              <a:t>3/10  - Dual</a:t>
            </a:r>
          </a:p>
          <a:p>
            <a:pPr lvl="1"/>
            <a:r>
              <a:rPr lang="en-US" altLang="en-US" sz="2000" b="1" i="1" u="sng" dirty="0" smtClean="0"/>
              <a:t>8/10  - Cadre</a:t>
            </a:r>
          </a:p>
          <a:p>
            <a:pPr lvl="1"/>
            <a:r>
              <a:rPr lang="en-US" altLang="en-US" sz="2000" b="1" i="1" u="sng" dirty="0" smtClean="0"/>
              <a:t>6/10  - 2,4-DB</a:t>
            </a:r>
          </a:p>
          <a:p>
            <a:pPr lvl="1"/>
            <a:r>
              <a:rPr lang="en-US" altLang="en-US" sz="2000" dirty="0" smtClean="0"/>
              <a:t>2/10 - Prowl</a:t>
            </a:r>
          </a:p>
          <a:p>
            <a:pPr lvl="1"/>
            <a:r>
              <a:rPr lang="en-US" altLang="en-US" sz="2000" dirty="0" smtClean="0"/>
              <a:t>3/10 - Strongarm </a:t>
            </a:r>
          </a:p>
          <a:p>
            <a:endParaRPr lang="en-US" altLang="en-US" sz="2000" dirty="0" smtClean="0"/>
          </a:p>
        </p:txBody>
      </p:sp>
      <p:pic>
        <p:nvPicPr>
          <p:cNvPr id="107525" name="Picture 2" descr="C:\Documents and Settings\eprostko\Local Settings\Temporary Internet Files\Content.IE5\1C9P8O2C\MP900402375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7" y="3950776"/>
            <a:ext cx="177641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787" y="1219200"/>
            <a:ext cx="3529013" cy="2646759"/>
          </a:xfrm>
        </p:spPr>
      </p:pic>
    </p:spTree>
    <p:extLst>
      <p:ext uri="{BB962C8B-B14F-4D97-AF65-F5344CB8AC3E}">
        <p14:creationId xmlns:p14="http://schemas.microsoft.com/office/powerpoint/2010/main" val="45355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Herbicide Sensitive Peanut Growth Stages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0" y="1371600"/>
            <a:ext cx="3886200" cy="2606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191000"/>
            <a:ext cx="5294676" cy="234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257800" y="1447800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R5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88885" y="4417367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R6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691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I:\field pictures\2011 field shots\june 28\Picture 0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Box 2"/>
          <p:cNvSpPr txBox="1">
            <a:spLocks noChangeArrowheads="1"/>
          </p:cNvSpPr>
          <p:nvPr/>
        </p:nvSpPr>
        <p:spPr bwMode="auto">
          <a:xfrm>
            <a:off x="152400" y="152400"/>
            <a:ext cx="388439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00"/>
                </a:solidFill>
              </a:rPr>
              <a:t>Questions?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00"/>
                </a:solidFill>
              </a:rPr>
              <a:t>eprostko@uga.edu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00"/>
                </a:solidFill>
              </a:rPr>
              <a:t>www.gaweed.com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943600"/>
            <a:ext cx="198120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260660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Current Peanut Weed Science Research at UGA</a:t>
            </a:r>
            <a:endParaRPr lang="en-US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600200"/>
            <a:ext cx="3121184" cy="2341807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486400" y="1143000"/>
            <a:ext cx="3529013" cy="5095875"/>
          </a:xfrm>
        </p:spPr>
        <p:txBody>
          <a:bodyPr/>
          <a:lstStyle/>
          <a:p>
            <a:r>
              <a:rPr lang="en-US" sz="2000" dirty="0" smtClean="0"/>
              <a:t>Variety Tolerance</a:t>
            </a:r>
          </a:p>
          <a:p>
            <a:endParaRPr lang="en-US" sz="2000" dirty="0" smtClean="0"/>
          </a:p>
          <a:p>
            <a:r>
              <a:rPr lang="en-US" sz="2000" dirty="0" smtClean="0"/>
              <a:t>New Herbicides</a:t>
            </a:r>
          </a:p>
          <a:p>
            <a:pPr lvl="1"/>
            <a:r>
              <a:rPr lang="en-US" sz="2000" i="1" dirty="0" smtClean="0">
                <a:solidFill>
                  <a:srgbClr val="0070C0"/>
                </a:solidFill>
              </a:rPr>
              <a:t>Pyroxasulfone</a:t>
            </a:r>
          </a:p>
          <a:p>
            <a:pPr lvl="2"/>
            <a:r>
              <a:rPr lang="en-US" sz="1600" i="1" dirty="0" smtClean="0">
                <a:solidFill>
                  <a:srgbClr val="0070C0"/>
                </a:solidFill>
              </a:rPr>
              <a:t>Zidua, Anthem Flex</a:t>
            </a:r>
          </a:p>
          <a:p>
            <a:pPr lvl="1"/>
            <a:r>
              <a:rPr lang="en-US" sz="2000" i="1" dirty="0" smtClean="0">
                <a:solidFill>
                  <a:srgbClr val="0070C0"/>
                </a:solidFill>
              </a:rPr>
              <a:t>Fluridone</a:t>
            </a:r>
          </a:p>
          <a:p>
            <a:pPr lvl="2"/>
            <a:r>
              <a:rPr lang="en-US" sz="1600" i="1" dirty="0" smtClean="0">
                <a:solidFill>
                  <a:srgbClr val="0070C0"/>
                </a:solidFill>
              </a:rPr>
              <a:t>Brake</a:t>
            </a:r>
          </a:p>
          <a:p>
            <a:pPr lvl="1"/>
            <a:endParaRPr lang="en-US" sz="2000" dirty="0" smtClean="0"/>
          </a:p>
          <a:p>
            <a:r>
              <a:rPr lang="en-US" sz="2000" dirty="0" smtClean="0"/>
              <a:t>Nozzle Types</a:t>
            </a:r>
          </a:p>
          <a:p>
            <a:endParaRPr lang="en-US" sz="2000" dirty="0" smtClean="0"/>
          </a:p>
          <a:p>
            <a:r>
              <a:rPr lang="en-US" sz="2000" dirty="0" smtClean="0"/>
              <a:t>Time of Day</a:t>
            </a:r>
          </a:p>
          <a:p>
            <a:endParaRPr lang="en-US" sz="2000" dirty="0" smtClean="0"/>
          </a:p>
          <a:p>
            <a:r>
              <a:rPr lang="en-US" sz="2000" dirty="0" smtClean="0"/>
              <a:t>Fine Tuning Existing Programs</a:t>
            </a:r>
          </a:p>
          <a:p>
            <a:endParaRPr lang="en-US" sz="2000" dirty="0" smtClean="0"/>
          </a:p>
          <a:p>
            <a:r>
              <a:rPr lang="en-US" sz="2000" dirty="0" smtClean="0"/>
              <a:t>Tank-Mixtures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977514"/>
            <a:ext cx="2768600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239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Flumioxazin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654" y="1308100"/>
            <a:ext cx="2324816" cy="2471738"/>
          </a:xfrm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3" b="1051"/>
          <a:stretch/>
        </p:blipFill>
        <p:spPr bwMode="auto">
          <a:xfrm>
            <a:off x="5334000" y="2971800"/>
            <a:ext cx="3529013" cy="118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24000"/>
            <a:ext cx="3529013" cy="1049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67200"/>
            <a:ext cx="3527425" cy="774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3" t="27101" r="50087" b="54508"/>
          <a:stretch/>
        </p:blipFill>
        <p:spPr bwMode="auto">
          <a:xfrm>
            <a:off x="4495800" y="5325035"/>
            <a:ext cx="3665903" cy="120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59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Peanut Weed Control – 2015</a:t>
            </a:r>
            <a:br>
              <a:rPr lang="en-US" dirty="0" smtClean="0"/>
            </a:br>
            <a:r>
              <a:rPr lang="en-US" sz="2800" i="1" dirty="0" smtClean="0"/>
              <a:t>(Valor-Based Programs)</a:t>
            </a:r>
            <a:endParaRPr lang="en-US" sz="2800" i="1" dirty="0"/>
          </a:p>
        </p:txBody>
      </p:sp>
      <p:pic>
        <p:nvPicPr>
          <p:cNvPr id="2050" name="Picture 2" descr="L:\field pictures\2015 field pictures\PE-13-15\august 12\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19" y="1308100"/>
            <a:ext cx="6794500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2875" y="5934670"/>
            <a:ext cx="12618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PE-13-15</a:t>
            </a:r>
          </a:p>
          <a:p>
            <a:r>
              <a:rPr lang="en-US" dirty="0">
                <a:solidFill>
                  <a:srgbClr val="000000"/>
                </a:solidFill>
              </a:rPr>
              <a:t>August 12</a:t>
            </a:r>
          </a:p>
          <a:p>
            <a:r>
              <a:rPr lang="en-US" dirty="0">
                <a:solidFill>
                  <a:srgbClr val="000000"/>
                </a:solidFill>
              </a:rPr>
              <a:t>100 DAP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 flipV="1">
            <a:off x="4343400" y="3505200"/>
            <a:ext cx="609600" cy="1066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H="1" flipV="1">
            <a:off x="5943600" y="3505200"/>
            <a:ext cx="685800" cy="11430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 flipV="1">
            <a:off x="6934200" y="3429000"/>
            <a:ext cx="1676400" cy="9906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2767977" y="4876800"/>
            <a:ext cx="659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NTC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62450" y="4724398"/>
            <a:ext cx="2191626" cy="116955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FFFF00"/>
                </a:solidFill>
              </a:rPr>
              <a:t>Prowl H</a:t>
            </a:r>
            <a:r>
              <a:rPr lang="en-US" sz="1000" baseline="-25000" dirty="0">
                <a:solidFill>
                  <a:srgbClr val="FFFF00"/>
                </a:solidFill>
              </a:rPr>
              <a:t>2</a:t>
            </a:r>
            <a:r>
              <a:rPr lang="en-US" sz="1000" dirty="0">
                <a:solidFill>
                  <a:srgbClr val="FFFF00"/>
                </a:solidFill>
              </a:rPr>
              <a:t>0 @ 32 oz/A (PRE)</a:t>
            </a:r>
          </a:p>
          <a:p>
            <a:pPr algn="ctr"/>
            <a:r>
              <a:rPr lang="en-US" sz="1000" dirty="0">
                <a:solidFill>
                  <a:srgbClr val="FFFF00"/>
                </a:solidFill>
              </a:rPr>
              <a:t>Valor @ 3.0 oz/A (PRE)</a:t>
            </a:r>
          </a:p>
          <a:p>
            <a:pPr algn="ctr"/>
            <a:r>
              <a:rPr lang="en-US" sz="1000" dirty="0">
                <a:solidFill>
                  <a:srgbClr val="FFFF00"/>
                </a:solidFill>
              </a:rPr>
              <a:t>Strongarm @ 0.225 oz/A (PRE)</a:t>
            </a:r>
          </a:p>
          <a:p>
            <a:pPr algn="ctr"/>
            <a:endParaRPr lang="en-US" sz="1000" dirty="0">
              <a:solidFill>
                <a:srgbClr val="FFFF00"/>
              </a:solidFill>
            </a:endParaRPr>
          </a:p>
          <a:p>
            <a:pPr algn="ctr"/>
            <a:r>
              <a:rPr lang="en-US" sz="1000" dirty="0">
                <a:solidFill>
                  <a:srgbClr val="FFFF00"/>
                </a:solidFill>
              </a:rPr>
              <a:t>Cadre @ 4 oz/A – 36 DAP</a:t>
            </a:r>
          </a:p>
          <a:p>
            <a:pPr algn="ctr"/>
            <a:r>
              <a:rPr lang="en-US" sz="1000" dirty="0">
                <a:solidFill>
                  <a:srgbClr val="FFFF00"/>
                </a:solidFill>
              </a:rPr>
              <a:t>Dual Magnum @ 16 oz/A – 36 DAP</a:t>
            </a:r>
          </a:p>
          <a:p>
            <a:pPr algn="ctr"/>
            <a:r>
              <a:rPr lang="en-US" sz="1000" dirty="0">
                <a:solidFill>
                  <a:srgbClr val="FFFF00"/>
                </a:solidFill>
              </a:rPr>
              <a:t>2,4-DB @ 18 oz/A – 36 DAP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57975" y="4724399"/>
            <a:ext cx="2228850" cy="116955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solidFill>
                  <a:srgbClr val="FFFF00"/>
                </a:solidFill>
              </a:rPr>
              <a:t>Prowl H</a:t>
            </a:r>
            <a:r>
              <a:rPr lang="pt-BR" sz="1000" baseline="-25000" dirty="0">
                <a:solidFill>
                  <a:srgbClr val="FFFF00"/>
                </a:solidFill>
              </a:rPr>
              <a:t>2</a:t>
            </a:r>
            <a:r>
              <a:rPr lang="pt-BR" sz="1000" dirty="0">
                <a:solidFill>
                  <a:srgbClr val="FFFF00"/>
                </a:solidFill>
              </a:rPr>
              <a:t>0 @ 32 oz/A (PRE)</a:t>
            </a:r>
          </a:p>
          <a:p>
            <a:pPr algn="ctr"/>
            <a:r>
              <a:rPr lang="pt-BR" sz="1000" dirty="0">
                <a:solidFill>
                  <a:srgbClr val="FFFF00"/>
                </a:solidFill>
              </a:rPr>
              <a:t>Valor @ 3.0 oz/A (PRE)</a:t>
            </a:r>
          </a:p>
          <a:p>
            <a:pPr algn="ctr"/>
            <a:r>
              <a:rPr lang="pt-BR" sz="1000" dirty="0">
                <a:solidFill>
                  <a:srgbClr val="FFFF00"/>
                </a:solidFill>
              </a:rPr>
              <a:t>Strongarm @ 0.225 oz/A (PRE)</a:t>
            </a:r>
          </a:p>
          <a:p>
            <a:pPr algn="ctr"/>
            <a:endParaRPr lang="pt-BR" sz="1000" dirty="0">
              <a:solidFill>
                <a:srgbClr val="FFFF00"/>
              </a:solidFill>
            </a:endParaRPr>
          </a:p>
          <a:p>
            <a:pPr algn="ctr"/>
            <a:r>
              <a:rPr lang="pt-BR" sz="1000" dirty="0">
                <a:solidFill>
                  <a:srgbClr val="FFFF00"/>
                </a:solidFill>
              </a:rPr>
              <a:t>Cadre @ 4 oz/A – 36 DAP</a:t>
            </a:r>
          </a:p>
          <a:p>
            <a:pPr algn="ctr"/>
            <a:r>
              <a:rPr lang="pt-BR" sz="1000" dirty="0">
                <a:solidFill>
                  <a:srgbClr val="FFFF00"/>
                </a:solidFill>
              </a:rPr>
              <a:t>Warrant @ 48 oz/A – 36 DAP</a:t>
            </a:r>
          </a:p>
          <a:p>
            <a:pPr algn="ctr"/>
            <a:r>
              <a:rPr lang="pt-BR" sz="1000" dirty="0">
                <a:solidFill>
                  <a:srgbClr val="FFFF00"/>
                </a:solidFill>
              </a:rPr>
              <a:t>2,4-DB @ 18 oz/A – 36 DAP</a:t>
            </a:r>
          </a:p>
        </p:txBody>
      </p:sp>
    </p:spTree>
    <p:extLst>
      <p:ext uri="{BB962C8B-B14F-4D97-AF65-F5344CB8AC3E}">
        <p14:creationId xmlns:p14="http://schemas.microsoft.com/office/powerpoint/2010/main" val="147996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Peanut Weed Control – 2015</a:t>
            </a:r>
            <a:br>
              <a:rPr lang="en-US" dirty="0" smtClean="0"/>
            </a:br>
            <a:r>
              <a:rPr lang="en-US" sz="2800" i="1" dirty="0" smtClean="0"/>
              <a:t>(Paraquat-Based Programs)</a:t>
            </a:r>
            <a:endParaRPr lang="en-US" sz="28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42875" y="5934670"/>
            <a:ext cx="12618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PE-13-15</a:t>
            </a:r>
          </a:p>
          <a:p>
            <a:r>
              <a:rPr lang="en-US" dirty="0">
                <a:solidFill>
                  <a:srgbClr val="000000"/>
                </a:solidFill>
              </a:rPr>
              <a:t>August 12</a:t>
            </a:r>
          </a:p>
          <a:p>
            <a:r>
              <a:rPr lang="en-US" dirty="0">
                <a:solidFill>
                  <a:srgbClr val="000000"/>
                </a:solidFill>
              </a:rPr>
              <a:t>100 DAP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752600"/>
            <a:ext cx="2297430" cy="3063240"/>
          </a:xfrm>
        </p:spPr>
      </p:pic>
      <p:pic>
        <p:nvPicPr>
          <p:cNvPr id="19" name="Content Placeholder 1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747299"/>
            <a:ext cx="2297430" cy="3063240"/>
          </a:xfr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752600"/>
            <a:ext cx="2297430" cy="306324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590800" y="481650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NTC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96804" y="4816503"/>
            <a:ext cx="219162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Prowl 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r>
              <a:rPr lang="en-US" sz="1000" dirty="0">
                <a:solidFill>
                  <a:srgbClr val="000000"/>
                </a:solidFill>
              </a:rPr>
              <a:t>0 @ 32 oz/A – PRE</a:t>
            </a:r>
          </a:p>
          <a:p>
            <a:pPr algn="ctr"/>
            <a:endParaRPr lang="en-US" sz="1000" dirty="0">
              <a:solidFill>
                <a:srgbClr val="000000"/>
              </a:solidFill>
            </a:endParaRPr>
          </a:p>
          <a:p>
            <a:pPr algn="ctr"/>
            <a:r>
              <a:rPr lang="en-US" sz="1000" dirty="0">
                <a:solidFill>
                  <a:srgbClr val="000000"/>
                </a:solidFill>
              </a:rPr>
              <a:t>Gramoxone @ 12 oz/A – 17 DAP</a:t>
            </a:r>
          </a:p>
          <a:p>
            <a:pPr algn="ctr"/>
            <a:r>
              <a:rPr lang="en-US" sz="1000" dirty="0">
                <a:solidFill>
                  <a:srgbClr val="000000"/>
                </a:solidFill>
              </a:rPr>
              <a:t>Storm @ 16 oz/A – 17 DAP</a:t>
            </a:r>
          </a:p>
          <a:p>
            <a:pPr algn="ctr"/>
            <a:r>
              <a:rPr lang="en-US" sz="1000" dirty="0">
                <a:solidFill>
                  <a:srgbClr val="000000"/>
                </a:solidFill>
              </a:rPr>
              <a:t>Dual Magnum @ 16 oz/A – 17 DAP</a:t>
            </a:r>
          </a:p>
          <a:p>
            <a:pPr algn="ctr"/>
            <a:endParaRPr lang="en-US" sz="1000" dirty="0">
              <a:solidFill>
                <a:srgbClr val="000000"/>
              </a:solidFill>
            </a:endParaRPr>
          </a:p>
          <a:p>
            <a:pPr algn="ctr"/>
            <a:r>
              <a:rPr lang="en-US" sz="1000" dirty="0">
                <a:solidFill>
                  <a:srgbClr val="000000"/>
                </a:solidFill>
              </a:rPr>
              <a:t>Cadre @ 4 oz/A – 36 DAP</a:t>
            </a:r>
          </a:p>
          <a:p>
            <a:pPr algn="ctr"/>
            <a:r>
              <a:rPr lang="en-US" sz="1000" dirty="0">
                <a:solidFill>
                  <a:srgbClr val="000000"/>
                </a:solidFill>
              </a:rPr>
              <a:t>Dual Magnum @ 16 oz/A – 36 DAP</a:t>
            </a:r>
          </a:p>
          <a:p>
            <a:pPr algn="ctr"/>
            <a:r>
              <a:rPr lang="en-US" sz="1000" dirty="0">
                <a:solidFill>
                  <a:srgbClr val="000000"/>
                </a:solidFill>
              </a:rPr>
              <a:t>2,4-DB @ 18 oz/A – 36 DAP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69723" y="4833068"/>
            <a:ext cx="206338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rgbClr val="000000"/>
                </a:solidFill>
              </a:rPr>
              <a:t>Prowl H</a:t>
            </a:r>
            <a:r>
              <a:rPr lang="en-US" sz="1000" baseline="-25000" dirty="0">
                <a:solidFill>
                  <a:srgbClr val="000000"/>
                </a:solidFill>
              </a:rPr>
              <a:t>2</a:t>
            </a:r>
            <a:r>
              <a:rPr lang="en-US" sz="1000" dirty="0">
                <a:solidFill>
                  <a:srgbClr val="000000"/>
                </a:solidFill>
              </a:rPr>
              <a:t>0 @ 32 oz/A – PRE</a:t>
            </a:r>
          </a:p>
          <a:p>
            <a:pPr algn="ctr"/>
            <a:endParaRPr lang="en-US" sz="1000" dirty="0">
              <a:solidFill>
                <a:srgbClr val="000000"/>
              </a:solidFill>
            </a:endParaRPr>
          </a:p>
          <a:p>
            <a:pPr algn="ctr"/>
            <a:r>
              <a:rPr lang="en-US" sz="1000" dirty="0">
                <a:solidFill>
                  <a:srgbClr val="000000"/>
                </a:solidFill>
              </a:rPr>
              <a:t>Gramoxone @ 12 oz/A – 17 DAP</a:t>
            </a:r>
          </a:p>
          <a:p>
            <a:pPr algn="ctr"/>
            <a:r>
              <a:rPr lang="en-US" sz="1000" dirty="0">
                <a:solidFill>
                  <a:srgbClr val="000000"/>
                </a:solidFill>
              </a:rPr>
              <a:t>Storm @ 16 oz/A – 17 DAP</a:t>
            </a:r>
          </a:p>
          <a:p>
            <a:pPr algn="ctr"/>
            <a:r>
              <a:rPr lang="en-US" sz="1000" dirty="0">
                <a:solidFill>
                  <a:srgbClr val="000000"/>
                </a:solidFill>
              </a:rPr>
              <a:t>Warrant @ 48 oz/A – 17 DAP</a:t>
            </a:r>
          </a:p>
          <a:p>
            <a:pPr algn="ctr"/>
            <a:r>
              <a:rPr lang="en-US" sz="1000" dirty="0">
                <a:solidFill>
                  <a:srgbClr val="000000"/>
                </a:solidFill>
              </a:rPr>
              <a:t>NIS @ 0.25% v/v – 17 DAP</a:t>
            </a:r>
          </a:p>
          <a:p>
            <a:pPr algn="ctr"/>
            <a:endParaRPr lang="en-US" sz="1000" dirty="0">
              <a:solidFill>
                <a:srgbClr val="000000"/>
              </a:solidFill>
            </a:endParaRPr>
          </a:p>
          <a:p>
            <a:pPr algn="ctr"/>
            <a:r>
              <a:rPr lang="en-US" sz="1000" dirty="0">
                <a:solidFill>
                  <a:srgbClr val="000000"/>
                </a:solidFill>
              </a:rPr>
              <a:t>Cadre @ 4 oz/A – 36 DAP</a:t>
            </a:r>
          </a:p>
          <a:p>
            <a:pPr algn="ctr"/>
            <a:r>
              <a:rPr lang="en-US" sz="1000" dirty="0">
                <a:solidFill>
                  <a:srgbClr val="000000"/>
                </a:solidFill>
              </a:rPr>
              <a:t>Warrant @ 48 oz/A – 36 DAP</a:t>
            </a:r>
          </a:p>
          <a:p>
            <a:pPr algn="ctr"/>
            <a:r>
              <a:rPr lang="en-US" sz="1000" dirty="0">
                <a:solidFill>
                  <a:srgbClr val="000000"/>
                </a:solidFill>
              </a:rPr>
              <a:t>2,4-DB @ 18 oz/A – 36 DAP</a:t>
            </a:r>
          </a:p>
          <a:p>
            <a:pPr algn="ctr"/>
            <a:r>
              <a:rPr lang="en-US" sz="1000" dirty="0">
                <a:solidFill>
                  <a:srgbClr val="000000"/>
                </a:solidFill>
              </a:rPr>
              <a:t>NIS @ 0.25% v/v – 36 DAP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4191000" y="2895600"/>
            <a:ext cx="685800" cy="7620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4"/>
          <p:cNvCxnSpPr/>
          <p:nvPr/>
        </p:nvCxnSpPr>
        <p:spPr bwMode="auto">
          <a:xfrm flipH="1" flipV="1">
            <a:off x="5562600" y="2895600"/>
            <a:ext cx="925830" cy="1447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6553200" y="2877879"/>
            <a:ext cx="826770" cy="12192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H="1" flipV="1">
            <a:off x="7924800" y="2895600"/>
            <a:ext cx="908308" cy="1447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954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Cadre (CD), Cobra (CB), 2,4-DB, Dual Magnum (DM), and Warrant (W) Effects on Peanut Yield - III</a:t>
            </a:r>
            <a:endParaRPr lang="en-US" sz="24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7387364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6028372"/>
            <a:ext cx="1836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PE-14-15</a:t>
            </a:r>
          </a:p>
          <a:p>
            <a:r>
              <a:rPr lang="en-US" sz="1200" dirty="0">
                <a:solidFill>
                  <a:srgbClr val="000000"/>
                </a:solidFill>
              </a:rPr>
              <a:t>Averaged over 2 timings</a:t>
            </a:r>
          </a:p>
          <a:p>
            <a:r>
              <a:rPr lang="en-US" sz="1200" dirty="0">
                <a:solidFill>
                  <a:srgbClr val="000000"/>
                </a:solidFill>
              </a:rPr>
              <a:t>(31 and 45 DAP)</a:t>
            </a:r>
          </a:p>
          <a:p>
            <a:r>
              <a:rPr lang="en-US" sz="1200" dirty="0">
                <a:solidFill>
                  <a:srgbClr val="000000"/>
                </a:solidFill>
              </a:rPr>
              <a:t>Weed-free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05400" y="1524000"/>
            <a:ext cx="1298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 = 0.4691</a:t>
            </a:r>
          </a:p>
        </p:txBody>
      </p:sp>
    </p:spTree>
    <p:extLst>
      <p:ext uri="{BB962C8B-B14F-4D97-AF65-F5344CB8AC3E}">
        <p14:creationId xmlns:p14="http://schemas.microsoft.com/office/powerpoint/2010/main" val="173283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Sicklepod Control in 2015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175" y="1503362"/>
            <a:ext cx="3529013" cy="470535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0" y="1504421"/>
            <a:ext cx="3527425" cy="4703233"/>
          </a:xfrm>
        </p:spPr>
      </p:pic>
      <p:sp>
        <p:nvSpPr>
          <p:cNvPr id="13" name="TextBox 12"/>
          <p:cNvSpPr txBox="1"/>
          <p:nvPr/>
        </p:nvSpPr>
        <p:spPr>
          <a:xfrm>
            <a:off x="3025098" y="168806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+ Cadre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33411" y="1659813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- Cadre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1514" y="5923784"/>
            <a:ext cx="12618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PE-13-15</a:t>
            </a:r>
          </a:p>
          <a:p>
            <a:r>
              <a:rPr lang="en-US" dirty="0">
                <a:solidFill>
                  <a:srgbClr val="000000"/>
                </a:solidFill>
              </a:rPr>
              <a:t>August 12</a:t>
            </a:r>
          </a:p>
          <a:p>
            <a:r>
              <a:rPr lang="en-US" dirty="0">
                <a:solidFill>
                  <a:srgbClr val="000000"/>
                </a:solidFill>
              </a:rPr>
              <a:t>100 DAP</a:t>
            </a:r>
          </a:p>
        </p:txBody>
      </p:sp>
    </p:spTree>
    <p:extLst>
      <p:ext uri="{BB962C8B-B14F-4D97-AF65-F5344CB8AC3E}">
        <p14:creationId xmlns:p14="http://schemas.microsoft.com/office/powerpoint/2010/main" val="213738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PP_SAGRI_PRT_Harvest_Time">
  <a:themeElements>
    <a:clrScheme name="PPP_SAGRI_PRT_Harvest_Time 15">
      <a:dk1>
        <a:srgbClr val="000000"/>
      </a:dk1>
      <a:lt1>
        <a:srgbClr val="B2B2B2"/>
      </a:lt1>
      <a:dk2>
        <a:srgbClr val="003366"/>
      </a:dk2>
      <a:lt2>
        <a:srgbClr val="808080"/>
      </a:lt2>
      <a:accent1>
        <a:srgbClr val="BBE0E3"/>
      </a:accent1>
      <a:accent2>
        <a:srgbClr val="333399"/>
      </a:accent2>
      <a:accent3>
        <a:srgbClr val="D5D5D5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PP_SAGRI_PRT_Harvest_Ti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PP_SAGRI_PRT_Harvest_Ti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PRT_Harvest_Ti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PRT_Harvest_Ti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PRT_Harvest_Ti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PRT_Harvest_Ti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PRT_Harvest_Ti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AGRI_PRT_Harvest_Ti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AGRI_PRT_Harvest_Ti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AGRI_PRT_Harvest_Ti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AGRI_PRT_Harvest_Ti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AGRI_PRT_Harvest_Ti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AGRI_PRT_Harvest_Ti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AGRI_PRT_Harvest_Time 13">
        <a:dk1>
          <a:srgbClr val="000000"/>
        </a:dk1>
        <a:lt1>
          <a:srgbClr val="B2B2B2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D5D5D5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PRT_Harvest_Time 14">
        <a:dk1>
          <a:srgbClr val="000000"/>
        </a:dk1>
        <a:lt1>
          <a:srgbClr val="B2B2B2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D5D5D5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PRT_Harvest_Time 15">
        <a:dk1>
          <a:srgbClr val="000000"/>
        </a:dk1>
        <a:lt1>
          <a:srgbClr val="B2B2B2"/>
        </a:lt1>
        <a:dk2>
          <a:srgbClr val="0033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D5D5D5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PRT_Harvest_Time 16">
        <a:dk1>
          <a:srgbClr val="000000"/>
        </a:dk1>
        <a:lt1>
          <a:srgbClr val="B2B2B2"/>
        </a:lt1>
        <a:dk2>
          <a:srgbClr val="6633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D5D5D5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6064</TotalTime>
  <Words>1258</Words>
  <Application>Microsoft Office PowerPoint</Application>
  <PresentationFormat>On-screen Show (4:3)</PresentationFormat>
  <Paragraphs>395</Paragraphs>
  <Slides>30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Peanuts</vt:lpstr>
      <vt:lpstr>3_Peanuts</vt:lpstr>
      <vt:lpstr>Office Theme</vt:lpstr>
      <vt:lpstr>PPP_SAGRI_PRT_Harvest_Time</vt:lpstr>
      <vt:lpstr>Peanut Weed  Control Update - 2016</vt:lpstr>
      <vt:lpstr>Peanut Weed Control General Thoughts</vt:lpstr>
      <vt:lpstr>Herbicide Sensitive Peanut Growth Stages</vt:lpstr>
      <vt:lpstr>Current Peanut Weed Science Research at UGA</vt:lpstr>
      <vt:lpstr>Flumioxazin</vt:lpstr>
      <vt:lpstr>Peanut Weed Control – 2015 (Valor-Based Programs)</vt:lpstr>
      <vt:lpstr>Peanut Weed Control – 2015 (Paraquat-Based Programs)</vt:lpstr>
      <vt:lpstr>Cadre (CD), Cobra (CB), 2,4-DB, Dual Magnum (DM), and Warrant (W) Effects on Peanut Yield - III</vt:lpstr>
      <vt:lpstr>Sicklepod Control in 2015</vt:lpstr>
      <vt:lpstr>PowerPoint Presentation</vt:lpstr>
      <vt:lpstr>AZ1(L) and DC4(R) Response to  Cadre @ 4 oz/A  + COC @ 1% v/v – 21DAT</vt:lpstr>
      <vt:lpstr>New Peanut Variety Yield Response to POST Herbicides - 2015</vt:lpstr>
      <vt:lpstr>PowerPoint Presentation</vt:lpstr>
      <vt:lpstr>Nozzle Type Effects on Peanut Weed Control - I</vt:lpstr>
      <vt:lpstr>Nozzle Type Effects on Peanut Weed Control - II</vt:lpstr>
      <vt:lpstr>Nozzle Type Effects on Peanut Weed Control - III</vt:lpstr>
      <vt:lpstr>Nozzle Type Effects on Peanut Weed Control - IV</vt:lpstr>
      <vt:lpstr>Time of Day Research</vt:lpstr>
      <vt:lpstr>Time of Day Effects on Gramoxone (12 oz/A) + Storm (16 oz/A) + Dual Magnum (16 oz/A)</vt:lpstr>
      <vt:lpstr>Time of Day Effects on Gramoxone (12 oz/A) + Storm (16 oz/A) + Dual Magnum (16 oz/A)</vt:lpstr>
      <vt:lpstr>Time of Day Effects of Gramoxone + Storm + Dual Magnum on Palmer Amaranth Control (14-15 DAT) – 2015</vt:lpstr>
      <vt:lpstr>Pay Attention!!!!! 2,4-DB and 2,4-D are not the same thing!!!!</vt:lpstr>
      <vt:lpstr>How much 2,4-DB? (as of June 29, 2015)</vt:lpstr>
      <vt:lpstr>2,4-DB and Peanut Tolerance</vt:lpstr>
      <vt:lpstr>2,4-DB Effects on Peanut Yield (GA-06G) – 2015</vt:lpstr>
      <vt:lpstr>2,4-DB Effects on Peanut Pod Size (GA-06G) – 2015</vt:lpstr>
      <vt:lpstr>Grazon P+D 2.54SL 1/10X rate (2.4 oz/A) – Applied 63 DAP </vt:lpstr>
      <vt:lpstr>Grazon P+D 2.54SL Effects on Peanut Yield (lb/A)</vt:lpstr>
      <vt:lpstr>What do the top Georgia peanut growers do? 2014 Georgia Peanut Achievement Club Winners</vt:lpstr>
      <vt:lpstr>PowerPoint Presentation</vt:lpstr>
    </vt:vector>
  </TitlesOfParts>
  <Company>UGA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Peanut Weed  Control Update - 2016</dc:title>
  <dc:creator>Eric P. Prostko</dc:creator>
  <cp:lastModifiedBy>Eric P. Prostko</cp:lastModifiedBy>
  <cp:revision>39</cp:revision>
  <cp:lastPrinted>2015-11-24T13:56:12Z</cp:lastPrinted>
  <dcterms:created xsi:type="dcterms:W3CDTF">2015-09-29T16:25:49Z</dcterms:created>
  <dcterms:modified xsi:type="dcterms:W3CDTF">2015-12-03T15:43:56Z</dcterms:modified>
</cp:coreProperties>
</file>