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2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3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9" r:id="rId1"/>
    <p:sldMasterId id="2147483694" r:id="rId2"/>
    <p:sldMasterId id="2147483716" r:id="rId3"/>
    <p:sldMasterId id="2147483778" r:id="rId4"/>
  </p:sldMasterIdLst>
  <p:notesMasterIdLst>
    <p:notesMasterId r:id="rId35"/>
  </p:notesMasterIdLst>
  <p:handoutMasterIdLst>
    <p:handoutMasterId r:id="rId36"/>
  </p:handoutMasterIdLst>
  <p:sldIdLst>
    <p:sldId id="381" r:id="rId5"/>
    <p:sldId id="504" r:id="rId6"/>
    <p:sldId id="503" r:id="rId7"/>
    <p:sldId id="433" r:id="rId8"/>
    <p:sldId id="474" r:id="rId9"/>
    <p:sldId id="493" r:id="rId10"/>
    <p:sldId id="476" r:id="rId11"/>
    <p:sldId id="494" r:id="rId12"/>
    <p:sldId id="442" r:id="rId13"/>
    <p:sldId id="452" r:id="rId14"/>
    <p:sldId id="492" r:id="rId15"/>
    <p:sldId id="489" r:id="rId16"/>
    <p:sldId id="490" r:id="rId17"/>
    <p:sldId id="480" r:id="rId18"/>
    <p:sldId id="458" r:id="rId19"/>
    <p:sldId id="443" r:id="rId20"/>
    <p:sldId id="477" r:id="rId21"/>
    <p:sldId id="478" r:id="rId22"/>
    <p:sldId id="398" r:id="rId23"/>
    <p:sldId id="382" r:id="rId24"/>
    <p:sldId id="481" r:id="rId25"/>
    <p:sldId id="482" r:id="rId26"/>
    <p:sldId id="434" r:id="rId27"/>
    <p:sldId id="483" r:id="rId28"/>
    <p:sldId id="484" r:id="rId29"/>
    <p:sldId id="485" r:id="rId30"/>
    <p:sldId id="486" r:id="rId31"/>
    <p:sldId id="431" r:id="rId32"/>
    <p:sldId id="495" r:id="rId33"/>
    <p:sldId id="455" r:id="rId34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CCFF"/>
    <a:srgbClr val="FFFFFF"/>
    <a:srgbClr val="FFFF00"/>
    <a:srgbClr val="009999"/>
    <a:srgbClr val="0000FF"/>
    <a:srgbClr val="3399FF"/>
    <a:srgbClr val="FF9900"/>
    <a:srgbClr val="CC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573" autoAdjust="0"/>
  </p:normalViewPr>
  <p:slideViewPr>
    <p:cSldViewPr>
      <p:cViewPr varScale="1">
        <p:scale>
          <a:sx n="122" d="100"/>
          <a:sy n="122" d="100"/>
        </p:scale>
        <p:origin x="-1230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spPr>
            <a:solidFill>
              <a:srgbClr val="C00000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aseline="0">
                    <a:solidFill>
                      <a:schemeClr val="bg1"/>
                    </a:solidFill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Sheet1!$A$2:$A$10</c:f>
              <c:strCache>
                <c:ptCount val="9"/>
                <c:pt idx="0">
                  <c:v>NTC</c:v>
                </c:pt>
                <c:pt idx="1">
                  <c:v>RU + ATZ + PW</c:v>
                </c:pt>
                <c:pt idx="2">
                  <c:v>RU + ATZ </c:v>
                </c:pt>
                <c:pt idx="3">
                  <c:v>LIB + ATZ</c:v>
                </c:pt>
                <c:pt idx="4">
                  <c:v>STDQ + ATZ</c:v>
                </c:pt>
                <c:pt idx="5">
                  <c:v>CAP + ATZ</c:v>
                </c:pt>
                <c:pt idx="6">
                  <c:v>LAD + ATZ</c:v>
                </c:pt>
                <c:pt idx="7">
                  <c:v>HGT + ATZ</c:v>
                </c:pt>
                <c:pt idx="8">
                  <c:v>RU + SAN + ATZ</c:v>
                </c:pt>
              </c:strCache>
            </c:strRef>
          </c:cat>
          <c:val>
            <c:numRef>
              <c:f>Sheet1!$B$2:$B$10</c:f>
              <c:numCache>
                <c:formatCode>General</c:formatCode>
                <c:ptCount val="9"/>
                <c:pt idx="0">
                  <c:v>312</c:v>
                </c:pt>
                <c:pt idx="1">
                  <c:v>352</c:v>
                </c:pt>
                <c:pt idx="2">
                  <c:v>302</c:v>
                </c:pt>
                <c:pt idx="3">
                  <c:v>325</c:v>
                </c:pt>
                <c:pt idx="4">
                  <c:v>292</c:v>
                </c:pt>
                <c:pt idx="5">
                  <c:v>311</c:v>
                </c:pt>
                <c:pt idx="6">
                  <c:v>335</c:v>
                </c:pt>
                <c:pt idx="7">
                  <c:v>318</c:v>
                </c:pt>
                <c:pt idx="8">
                  <c:v>306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33872256"/>
        <c:axId val="133878528"/>
      </c:barChart>
      <c:catAx>
        <c:axId val="133872256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 dirty="0" smtClean="0"/>
                  <a:t>Treatment</a:t>
                </a:r>
                <a:endParaRPr lang="en-US" dirty="0"/>
              </a:p>
            </c:rich>
          </c:tx>
          <c:layout/>
          <c:overlay val="0"/>
        </c:title>
        <c:numFmt formatCode="General" sourceLinked="0"/>
        <c:majorTickMark val="out"/>
        <c:minorTickMark val="none"/>
        <c:tickLblPos val="nextTo"/>
        <c:crossAx val="133878528"/>
        <c:crosses val="autoZero"/>
        <c:auto val="1"/>
        <c:lblAlgn val="ctr"/>
        <c:lblOffset val="100"/>
        <c:noMultiLvlLbl val="0"/>
      </c:catAx>
      <c:valAx>
        <c:axId val="133878528"/>
        <c:scaling>
          <c:orientation val="minMax"/>
          <c:max val="360"/>
          <c:min val="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dirty="0" smtClean="0"/>
                  <a:t>Bu/A</a:t>
                </a:r>
                <a:endParaRPr lang="en-US" dirty="0"/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133872256"/>
        <c:crosses val="autoZero"/>
        <c:crossBetween val="between"/>
        <c:majorUnit val="60"/>
      </c:valAx>
      <c:spPr>
        <a:solidFill>
          <a:schemeClr val="tx1"/>
        </a:solidFill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spPr>
            <a:solidFill>
              <a:srgbClr val="C00000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aseline="0">
                    <a:solidFill>
                      <a:schemeClr val="bg1"/>
                    </a:solidFill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Sheet1!$A$2:$A$6</c:f>
              <c:strCache>
                <c:ptCount val="5"/>
                <c:pt idx="0">
                  <c:v>NTC</c:v>
                </c:pt>
                <c:pt idx="1">
                  <c:v>V1                (135 GDD)</c:v>
                </c:pt>
                <c:pt idx="2">
                  <c:v>V3                (292 GDD)</c:v>
                </c:pt>
                <c:pt idx="3">
                  <c:v>V4-V5         (438 GDD)</c:v>
                </c:pt>
                <c:pt idx="4">
                  <c:v>V7                (628 GDD)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308</c:v>
                </c:pt>
                <c:pt idx="1">
                  <c:v>318</c:v>
                </c:pt>
                <c:pt idx="2">
                  <c:v>302</c:v>
                </c:pt>
                <c:pt idx="3">
                  <c:v>324</c:v>
                </c:pt>
                <c:pt idx="4">
                  <c:v>313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34998656"/>
        <c:axId val="135836416"/>
      </c:barChart>
      <c:catAx>
        <c:axId val="134998656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 dirty="0" smtClean="0"/>
                  <a:t>Timing</a:t>
                </a:r>
                <a:endParaRPr lang="en-US" dirty="0"/>
              </a:p>
            </c:rich>
          </c:tx>
          <c:layout/>
          <c:overlay val="0"/>
        </c:title>
        <c:numFmt formatCode="General" sourceLinked="0"/>
        <c:majorTickMark val="out"/>
        <c:minorTickMark val="none"/>
        <c:tickLblPos val="nextTo"/>
        <c:crossAx val="135836416"/>
        <c:crosses val="autoZero"/>
        <c:auto val="1"/>
        <c:lblAlgn val="ctr"/>
        <c:lblOffset val="100"/>
        <c:noMultiLvlLbl val="0"/>
      </c:catAx>
      <c:valAx>
        <c:axId val="135836416"/>
        <c:scaling>
          <c:orientation val="minMax"/>
          <c:max val="360"/>
          <c:min val="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dirty="0" smtClean="0"/>
                  <a:t>Bu/A</a:t>
                </a:r>
                <a:endParaRPr lang="en-US" dirty="0"/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134998656"/>
        <c:crosses val="autoZero"/>
        <c:crossBetween val="between"/>
        <c:majorUnit val="60"/>
      </c:valAx>
      <c:spPr>
        <a:solidFill>
          <a:schemeClr val="tx1"/>
        </a:solidFill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3.0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Sheet1!$A$2:$A$3</c:f>
              <c:strCache>
                <c:ptCount val="2"/>
                <c:pt idx="0">
                  <c:v>V3</c:v>
                </c:pt>
                <c:pt idx="1">
                  <c:v>V5-6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263</c:v>
                </c:pt>
                <c:pt idx="1">
                  <c:v>237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1.5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Sheet1!$A$2:$A$3</c:f>
              <c:strCache>
                <c:ptCount val="2"/>
                <c:pt idx="0">
                  <c:v>V3</c:v>
                </c:pt>
                <c:pt idx="1">
                  <c:v>V5-6</c:v>
                </c:pt>
              </c:strCache>
            </c:strRef>
          </c:cat>
          <c:val>
            <c:numRef>
              <c:f>Sheet1!$C$2:$C$3</c:f>
              <c:numCache>
                <c:formatCode>General</c:formatCode>
                <c:ptCount val="2"/>
                <c:pt idx="0">
                  <c:v>310</c:v>
                </c:pt>
                <c:pt idx="1">
                  <c:v>255</c:v>
                </c:pt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0.75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Sheet1!$A$2:$A$3</c:f>
              <c:strCache>
                <c:ptCount val="2"/>
                <c:pt idx="0">
                  <c:v>V3</c:v>
                </c:pt>
                <c:pt idx="1">
                  <c:v>V5-6</c:v>
                </c:pt>
              </c:strCache>
            </c:strRef>
          </c:cat>
          <c:val>
            <c:numRef>
              <c:f>Sheet1!$D$2:$D$3</c:f>
              <c:numCache>
                <c:formatCode>General</c:formatCode>
                <c:ptCount val="2"/>
                <c:pt idx="0">
                  <c:v>317</c:v>
                </c:pt>
                <c:pt idx="1">
                  <c:v>261</c:v>
                </c:pt>
              </c:numCache>
            </c:numRef>
          </c:val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0.375</c:v>
                </c:pt>
              </c:strCache>
            </c:strRef>
          </c:tx>
          <c:spPr>
            <a:solidFill>
              <a:srgbClr val="FFC000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Sheet1!$A$2:$A$3</c:f>
              <c:strCache>
                <c:ptCount val="2"/>
                <c:pt idx="0">
                  <c:v>V3</c:v>
                </c:pt>
                <c:pt idx="1">
                  <c:v>V5-6</c:v>
                </c:pt>
              </c:strCache>
            </c:strRef>
          </c:cat>
          <c:val>
            <c:numRef>
              <c:f>Sheet1!$E$2:$E$3</c:f>
              <c:numCache>
                <c:formatCode>General</c:formatCode>
                <c:ptCount val="2"/>
                <c:pt idx="0">
                  <c:v>308</c:v>
                </c:pt>
                <c:pt idx="1">
                  <c:v>290</c:v>
                </c:pt>
              </c:numCache>
            </c:numRef>
          </c:val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0.188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Sheet1!$A$2:$A$3</c:f>
              <c:strCache>
                <c:ptCount val="2"/>
                <c:pt idx="0">
                  <c:v>V3</c:v>
                </c:pt>
                <c:pt idx="1">
                  <c:v>V5-6</c:v>
                </c:pt>
              </c:strCache>
            </c:strRef>
          </c:cat>
          <c:val>
            <c:numRef>
              <c:f>Sheet1!$F$2:$F$3</c:f>
              <c:numCache>
                <c:formatCode>General</c:formatCode>
                <c:ptCount val="2"/>
                <c:pt idx="0">
                  <c:v>319</c:v>
                </c:pt>
                <c:pt idx="1">
                  <c:v>294</c:v>
                </c:pt>
              </c:numCache>
            </c:numRef>
          </c:val>
        </c:ser>
        <c:ser>
          <c:idx val="5"/>
          <c:order val="5"/>
          <c:tx>
            <c:strRef>
              <c:f>Sheet1!$G$1</c:f>
              <c:strCache>
                <c:ptCount val="1"/>
                <c:pt idx="0">
                  <c:v>0.0</c:v>
                </c:pt>
              </c:strCache>
            </c:strRef>
          </c:tx>
          <c:spPr>
            <a:solidFill>
              <a:srgbClr val="C00000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Sheet1!$A$2:$A$3</c:f>
              <c:strCache>
                <c:ptCount val="2"/>
                <c:pt idx="0">
                  <c:v>V3</c:v>
                </c:pt>
                <c:pt idx="1">
                  <c:v>V5-6</c:v>
                </c:pt>
              </c:strCache>
            </c:strRef>
          </c:cat>
          <c:val>
            <c:numRef>
              <c:f>Sheet1!$G$2:$G$3</c:f>
              <c:numCache>
                <c:formatCode>General</c:formatCode>
                <c:ptCount val="2"/>
                <c:pt idx="0">
                  <c:v>310</c:v>
                </c:pt>
                <c:pt idx="1">
                  <c:v>308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37351168"/>
        <c:axId val="137353088"/>
      </c:barChart>
      <c:catAx>
        <c:axId val="137351168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baseline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defRPr>
                </a:pPr>
                <a:r>
                  <a:rPr lang="en-US" baseline="0" dirty="0" smtClean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Stage of Growth</a:t>
                </a:r>
                <a:endParaRPr lang="en-US" baseline="0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c:rich>
          </c:tx>
          <c:layout>
            <c:manualLayout>
              <c:xMode val="edge"/>
              <c:yMode val="edge"/>
              <c:x val="0.44262629074336751"/>
              <c:y val="0.90925137999926686"/>
            </c:manualLayout>
          </c:layout>
          <c:overlay val="0"/>
        </c:title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baseline="0">
                <a:solidFill>
                  <a:srgbClr val="FFFFFF"/>
                </a:solidFill>
              </a:defRPr>
            </a:pPr>
            <a:endParaRPr lang="en-US"/>
          </a:p>
        </c:txPr>
        <c:crossAx val="137353088"/>
        <c:crosses val="autoZero"/>
        <c:auto val="1"/>
        <c:lblAlgn val="ctr"/>
        <c:lblOffset val="100"/>
        <c:noMultiLvlLbl val="0"/>
      </c:catAx>
      <c:valAx>
        <c:axId val="137353088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baseline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defRPr>
                </a:pPr>
                <a:r>
                  <a:rPr lang="en-US" baseline="0" dirty="0" smtClean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Bu/A</a:t>
                </a:r>
                <a:endParaRPr lang="en-US" baseline="0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baseline="0">
                <a:solidFill>
                  <a:srgbClr val="FFFFFF"/>
                </a:solidFill>
              </a:defRPr>
            </a:pPr>
            <a:endParaRPr lang="en-US"/>
          </a:p>
        </c:txPr>
        <c:crossAx val="137351168"/>
        <c:crosses val="autoZero"/>
        <c:crossBetween val="between"/>
      </c:valAx>
      <c:spPr>
        <a:solidFill>
          <a:schemeClr val="tx1"/>
        </a:solidFill>
      </c:spPr>
    </c:plotArea>
    <c:legend>
      <c:legendPos val="t"/>
      <c:layout/>
      <c:overlay val="0"/>
      <c:spPr>
        <a:solidFill>
          <a:schemeClr val="tx1"/>
        </a:solidFill>
      </c:spPr>
      <c:txPr>
        <a:bodyPr/>
        <a:lstStyle/>
        <a:p>
          <a:pPr>
            <a:defRPr>
              <a:solidFill>
                <a:srgbClr val="FFFFFF"/>
              </a:solidFill>
            </a:defRPr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altLang="en-US" dirty="0"/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 altLang="en-US" dirty="0"/>
          </a:p>
        </p:txBody>
      </p:sp>
      <p:sp>
        <p:nvSpPr>
          <p:cNvPr id="2765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altLang="en-US" dirty="0"/>
          </a:p>
        </p:txBody>
      </p:sp>
      <p:sp>
        <p:nvSpPr>
          <p:cNvPr id="2765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F69E4B61-6C13-4207-B191-30A9AA43D817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23609990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altLang="en-US" dirty="0"/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 altLang="en-US" dirty="0"/>
          </a:p>
        </p:txBody>
      </p:sp>
      <p:sp>
        <p:nvSpPr>
          <p:cNvPr id="307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07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307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altLang="en-US" dirty="0"/>
          </a:p>
        </p:txBody>
      </p:sp>
      <p:sp>
        <p:nvSpPr>
          <p:cNvPr id="307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1AD46134-E959-4AAE-B426-205D9C031798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0524380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D46134-E959-4AAE-B426-205D9C031798}" type="slidenum">
              <a:rPr lang="en-US" altLang="en-US" smtClean="0"/>
              <a:pPr/>
              <a:t>10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89016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775075" y="963613"/>
            <a:ext cx="5218113" cy="117157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altLang="en-US" noProof="0" smtClean="0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775075" y="2547938"/>
            <a:ext cx="5218113" cy="757237"/>
          </a:xfrm>
        </p:spPr>
        <p:txBody>
          <a:bodyPr/>
          <a:lstStyle>
            <a:lvl1pPr marL="0" indent="0">
              <a:buFont typeface="Monotype Sorts" pitchFamily="2" charset="2"/>
              <a:buNone/>
              <a:defRPr/>
            </a:lvl1pPr>
          </a:lstStyle>
          <a:p>
            <a:pPr lvl="0"/>
            <a:r>
              <a:rPr lang="en-US" altLang="en-US" noProof="0" smtClean="0"/>
              <a:t>Click to edit Master subtitle style</a:t>
            </a:r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dt" sz="half" idx="2"/>
          </p:nvPr>
        </p:nvSpPr>
        <p:spPr>
          <a:xfrm>
            <a:off x="685800" y="6265863"/>
            <a:ext cx="1922463" cy="48101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altLang="en-US" dirty="0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3157538" y="6265863"/>
            <a:ext cx="2814637" cy="48101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altLang="en-US" dirty="0"/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521450" y="6265863"/>
            <a:ext cx="1922463" cy="48101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D36AD723-D233-4B61-B3C5-B18A32658A98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</p:cSld>
  <p:clrMapOvr>
    <a:masterClrMapping/>
  </p:clrMapOvr>
  <p:transition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39BE8CF-E55A-40D5-A9E0-9514D04F8069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504785760"/>
      </p:ext>
    </p:extLst>
  </p:cSld>
  <p:clrMapOvr>
    <a:masterClrMapping/>
  </p:clrMapOvr>
  <p:transition>
    <p:rand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65938" y="138113"/>
            <a:ext cx="2127250" cy="595788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81013" y="138113"/>
            <a:ext cx="6232525" cy="595788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641769-4885-4D26-A8A5-850F143C80C2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818690922"/>
      </p:ext>
    </p:extLst>
  </p:cSld>
  <p:clrMapOvr>
    <a:masterClrMapping/>
  </p:clrMapOvr>
  <p:transition>
    <p:rand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58900" y="138113"/>
            <a:ext cx="7634288" cy="8255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81013" y="1239838"/>
            <a:ext cx="4144962" cy="4856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78375" y="1239838"/>
            <a:ext cx="4144963" cy="4856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96888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28295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002463" y="6248400"/>
            <a:ext cx="1903412" cy="457200"/>
          </a:xfrm>
        </p:spPr>
        <p:txBody>
          <a:bodyPr/>
          <a:lstStyle>
            <a:lvl1pPr>
              <a:defRPr/>
            </a:lvl1pPr>
          </a:lstStyle>
          <a:p>
            <a:fld id="{C1452EAE-4BAE-4E0D-8C5D-A1ABEF310700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100947729"/>
      </p:ext>
    </p:extLst>
  </p:cSld>
  <p:clrMapOvr>
    <a:masterClrMapping/>
  </p:clrMapOvr>
  <p:transition>
    <p:rand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58900" y="138113"/>
            <a:ext cx="7634288" cy="8255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81013" y="1239838"/>
            <a:ext cx="4144962" cy="4856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78375" y="1239838"/>
            <a:ext cx="4144963" cy="4856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96888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28295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002463" y="6248400"/>
            <a:ext cx="1903412" cy="457200"/>
          </a:xfrm>
        </p:spPr>
        <p:txBody>
          <a:bodyPr/>
          <a:lstStyle>
            <a:lvl1pPr>
              <a:defRPr/>
            </a:lvl1pPr>
          </a:lstStyle>
          <a:p>
            <a:fld id="{A507D06D-79C3-4AEF-9210-CD6C9FA2D27C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923137221"/>
      </p:ext>
    </p:extLst>
  </p:cSld>
  <p:clrMapOvr>
    <a:masterClrMapping/>
  </p:clrMapOvr>
  <p:transition>
    <p:rand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58900" y="138113"/>
            <a:ext cx="7634288" cy="8255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81013" y="1239838"/>
            <a:ext cx="4144962" cy="4856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778375" y="1239838"/>
            <a:ext cx="4144963" cy="23510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778375" y="3743325"/>
            <a:ext cx="4144963" cy="23526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96888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28295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7002463" y="6248400"/>
            <a:ext cx="1903412" cy="457200"/>
          </a:xfrm>
        </p:spPr>
        <p:txBody>
          <a:bodyPr/>
          <a:lstStyle>
            <a:lvl1pPr>
              <a:defRPr/>
            </a:lvl1pPr>
          </a:lstStyle>
          <a:p>
            <a:fld id="{4385BE49-E7A6-46DE-AACA-E479163F5732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77577955"/>
      </p:ext>
    </p:extLst>
  </p:cSld>
  <p:clrMapOvr>
    <a:masterClrMapping/>
  </p:clrMapOvr>
  <p:transition>
    <p:random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58900" y="138113"/>
            <a:ext cx="7634288" cy="8255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481013" y="1239838"/>
            <a:ext cx="4144962" cy="4856162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78375" y="1239838"/>
            <a:ext cx="4144963" cy="4856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96888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28295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002463" y="6248400"/>
            <a:ext cx="1903412" cy="457200"/>
          </a:xfrm>
        </p:spPr>
        <p:txBody>
          <a:bodyPr/>
          <a:lstStyle>
            <a:lvl1pPr>
              <a:defRPr/>
            </a:lvl1pPr>
          </a:lstStyle>
          <a:p>
            <a:fld id="{0CE261AF-B167-42C4-AAA5-F4A7DD235E30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717169060"/>
      </p:ext>
    </p:extLst>
  </p:cSld>
  <p:clrMapOvr>
    <a:masterClrMapping/>
  </p:clrMapOvr>
  <p:transition>
    <p:random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Title, 2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58900" y="138113"/>
            <a:ext cx="7634288" cy="8255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81013" y="1239838"/>
            <a:ext cx="4144962" cy="23510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81013" y="3743325"/>
            <a:ext cx="4144962" cy="23526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4778375" y="1239838"/>
            <a:ext cx="4144963" cy="4856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96888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28295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7002463" y="6248400"/>
            <a:ext cx="1903412" cy="457200"/>
          </a:xfrm>
        </p:spPr>
        <p:txBody>
          <a:bodyPr/>
          <a:lstStyle>
            <a:lvl1pPr>
              <a:defRPr/>
            </a:lvl1pPr>
          </a:lstStyle>
          <a:p>
            <a:fld id="{BD839A18-B5D2-4C46-9DF5-AF38A4D66FAE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158000638"/>
      </p:ext>
    </p:extLst>
  </p:cSld>
  <p:clrMapOvr>
    <a:masterClrMapping/>
  </p:clrMapOvr>
  <p:transition>
    <p:random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58900" y="138113"/>
            <a:ext cx="7634288" cy="8255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81013" y="1239838"/>
            <a:ext cx="4144962" cy="4856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778375" y="1239838"/>
            <a:ext cx="4144963" cy="23510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778375" y="3743325"/>
            <a:ext cx="4144963" cy="23526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96888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28295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7002463" y="6248400"/>
            <a:ext cx="1903412" cy="457200"/>
          </a:xfrm>
        </p:spPr>
        <p:txBody>
          <a:bodyPr/>
          <a:lstStyle>
            <a:lvl1pPr>
              <a:defRPr/>
            </a:lvl1pPr>
          </a:lstStyle>
          <a:p>
            <a:fld id="{93778D7A-CA99-4A53-AE79-607C0998D7F9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254699757"/>
      </p:ext>
    </p:extLst>
  </p:cSld>
  <p:clrMapOvr>
    <a:masterClrMapping/>
  </p:clrMapOvr>
  <p:transition>
    <p:random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81013" y="138113"/>
            <a:ext cx="8512175" cy="59578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96888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28295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002463" y="6248400"/>
            <a:ext cx="1903412" cy="457200"/>
          </a:xfrm>
        </p:spPr>
        <p:txBody>
          <a:bodyPr/>
          <a:lstStyle>
            <a:lvl1pPr>
              <a:defRPr/>
            </a:lvl1pPr>
          </a:lstStyle>
          <a:p>
            <a:fld id="{EF71ABBB-815C-440B-9C61-19472A958416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855740771"/>
      </p:ext>
    </p:extLst>
  </p:cSld>
  <p:clrMapOvr>
    <a:masterClrMapping/>
  </p:clrMapOvr>
  <p:transition>
    <p:random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58900" y="138113"/>
            <a:ext cx="7634288" cy="8255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81013" y="1239838"/>
            <a:ext cx="4144962" cy="4856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778375" y="1239838"/>
            <a:ext cx="4144963" cy="4856162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96888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28295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002463" y="6248400"/>
            <a:ext cx="1903412" cy="457200"/>
          </a:xfrm>
        </p:spPr>
        <p:txBody>
          <a:bodyPr/>
          <a:lstStyle>
            <a:lvl1pPr>
              <a:defRPr/>
            </a:lvl1pPr>
          </a:lstStyle>
          <a:p>
            <a:fld id="{F6A6310E-2C18-4A44-A60C-780919044801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920869287"/>
      </p:ext>
    </p:extLst>
  </p:cSld>
  <p:clrMapOvr>
    <a:masterClrMapping/>
  </p:clrMapOvr>
  <p:transition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CEFA33-C352-4C62-A237-148AB45FEF51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871276715"/>
      </p:ext>
    </p:extLst>
  </p:cSld>
  <p:clrMapOvr>
    <a:masterClrMapping/>
  </p:clrMapOvr>
  <p:transition>
    <p:random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775075" y="963613"/>
            <a:ext cx="5218113" cy="117157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775075" y="2547938"/>
            <a:ext cx="5218113" cy="757237"/>
          </a:xfrm>
        </p:spPr>
        <p:txBody>
          <a:bodyPr/>
          <a:lstStyle>
            <a:lvl1pPr marL="0" indent="0">
              <a:buFont typeface="Monotype Sorts" pitchFamily="2" charset="2"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65863"/>
            <a:ext cx="1922463" cy="481012"/>
          </a:xfrm>
        </p:spPr>
        <p:txBody>
          <a:bodyPr/>
          <a:lstStyle>
            <a:lvl1pPr>
              <a:defRPr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57538" y="6265863"/>
            <a:ext cx="2814637" cy="481012"/>
          </a:xfrm>
        </p:spPr>
        <p:txBody>
          <a:bodyPr/>
          <a:lstStyle>
            <a:lvl1pPr>
              <a:defRPr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21450" y="6265863"/>
            <a:ext cx="1922463" cy="481012"/>
          </a:xfrm>
        </p:spPr>
        <p:txBody>
          <a:bodyPr/>
          <a:lstStyle>
            <a:lvl1pPr>
              <a:defRPr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AF5F04C2-5EE9-42BB-B729-433CBC970C2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0223133"/>
      </p:ext>
    </p:extLst>
  </p:cSld>
  <p:clrMapOvr>
    <a:masterClrMapping/>
  </p:clrMapOvr>
  <p:transition>
    <p:random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4C8D49-A01B-4751-AE36-98524CF3278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4634221"/>
      </p:ext>
    </p:extLst>
  </p:cSld>
  <p:clrMapOvr>
    <a:masterClrMapping/>
  </p:clrMapOvr>
  <p:transition>
    <p:random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E1A407-5C06-46E6-8CDC-7771636E48A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0419628"/>
      </p:ext>
    </p:extLst>
  </p:cSld>
  <p:clrMapOvr>
    <a:masterClrMapping/>
  </p:clrMapOvr>
  <p:transition>
    <p:random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81013" y="1239838"/>
            <a:ext cx="4144962" cy="48561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78375" y="1239838"/>
            <a:ext cx="4144963" cy="48561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AC655F-9BB7-443E-B840-9A6A91679A5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6214469"/>
      </p:ext>
    </p:extLst>
  </p:cSld>
  <p:clrMapOvr>
    <a:masterClrMapping/>
  </p:clrMapOvr>
  <p:transition>
    <p:random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C47A38-8238-47B1-967F-F9F2CA18B4B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4305186"/>
      </p:ext>
    </p:extLst>
  </p:cSld>
  <p:clrMapOvr>
    <a:masterClrMapping/>
  </p:clrMapOvr>
  <p:transition>
    <p:random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2F0C08-E688-4DD2-A91E-43780F09BA5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4094287"/>
      </p:ext>
    </p:extLst>
  </p:cSld>
  <p:clrMapOvr>
    <a:masterClrMapping/>
  </p:clrMapOvr>
  <p:transition>
    <p:random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1B8E94-5401-4D7A-BE77-8CEF5D3B456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3485400"/>
      </p:ext>
    </p:extLst>
  </p:cSld>
  <p:clrMapOvr>
    <a:masterClrMapping/>
  </p:clrMapOvr>
  <p:transition>
    <p:random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482034-5ACD-4846-9AB3-03FCDACCB25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9110033"/>
      </p:ext>
    </p:extLst>
  </p:cSld>
  <p:clrMapOvr>
    <a:masterClrMapping/>
  </p:clrMapOvr>
  <p:transition>
    <p:random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8A8AC2-7911-4E89-8AE7-515F7D79F51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2928613"/>
      </p:ext>
    </p:extLst>
  </p:cSld>
  <p:clrMapOvr>
    <a:masterClrMapping/>
  </p:clrMapOvr>
  <p:transition>
    <p:random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B0CF37-3D82-4F39-8E48-36E76C7F93B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4391976"/>
      </p:ext>
    </p:extLst>
  </p:cSld>
  <p:clrMapOvr>
    <a:masterClrMapping/>
  </p:clrMapOvr>
  <p:transition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904C1FD-85CC-476B-B18C-8A2B591C4613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518978897"/>
      </p:ext>
    </p:extLst>
  </p:cSld>
  <p:clrMapOvr>
    <a:masterClrMapping/>
  </p:clrMapOvr>
  <p:transition>
    <p:random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65938" y="138113"/>
            <a:ext cx="2127250" cy="595788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81013" y="138113"/>
            <a:ext cx="6232525" cy="595788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001292-EB28-4F23-8485-B58B324F488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977018"/>
      </p:ext>
    </p:extLst>
  </p:cSld>
  <p:clrMapOvr>
    <a:masterClrMapping/>
  </p:clrMapOvr>
  <p:transition>
    <p:random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58900" y="138113"/>
            <a:ext cx="7634288" cy="8255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481013" y="1239838"/>
            <a:ext cx="4144962" cy="4856162"/>
          </a:xfrm>
        </p:spPr>
        <p:txBody>
          <a:bodyPr/>
          <a:lstStyle/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78375" y="1239838"/>
            <a:ext cx="4144963" cy="4856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A4176A-616B-4B5F-AF7A-D1C974998DB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7325533"/>
      </p:ext>
    </p:extLst>
  </p:cSld>
  <p:clrMapOvr>
    <a:masterClrMapping/>
  </p:clrMapOvr>
  <p:transition>
    <p:random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58900" y="138113"/>
            <a:ext cx="7634288" cy="8255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81013" y="1239838"/>
            <a:ext cx="4144962" cy="4856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778375" y="1239838"/>
            <a:ext cx="4144963" cy="23510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778375" y="3743325"/>
            <a:ext cx="4144963" cy="23526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926F61-FAA2-4EAE-9EA9-F5C5E7511A4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6642109"/>
      </p:ext>
    </p:extLst>
  </p:cSld>
  <p:clrMapOvr>
    <a:masterClrMapping/>
  </p:clrMapOvr>
  <p:transition>
    <p:random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58900" y="138113"/>
            <a:ext cx="7634288" cy="8255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81013" y="1239838"/>
            <a:ext cx="4144962" cy="4856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78375" y="1239838"/>
            <a:ext cx="4144963" cy="4856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5CEFC3-F3A4-4087-91A5-152F0D5ED6F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8460843"/>
      </p:ext>
    </p:extLst>
  </p:cSld>
  <p:clrMapOvr>
    <a:masterClrMapping/>
  </p:clrMapOvr>
  <p:transition>
    <p:random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1358900" y="138113"/>
            <a:ext cx="7634288" cy="8255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81013" y="1239838"/>
            <a:ext cx="4144962" cy="23510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778375" y="1239838"/>
            <a:ext cx="4144963" cy="23510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81013" y="3743325"/>
            <a:ext cx="4144962" cy="23526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78375" y="3743325"/>
            <a:ext cx="4144963" cy="23526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978A24-AF99-449D-AC83-EBCCD6B1618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4742070"/>
      </p:ext>
    </p:extLst>
  </p:cSld>
  <p:clrMapOvr>
    <a:masterClrMapping/>
  </p:clrMapOvr>
  <p:transition>
    <p:random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58900" y="138113"/>
            <a:ext cx="7634288" cy="8255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81013" y="1239838"/>
            <a:ext cx="4144962" cy="4856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778375" y="1239838"/>
            <a:ext cx="4144963" cy="23510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778375" y="3743325"/>
            <a:ext cx="4144963" cy="23526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741FD6-C093-4E54-A42E-CCC742B68BE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1348541"/>
      </p:ext>
    </p:extLst>
  </p:cSld>
  <p:clrMapOvr>
    <a:masterClrMapping/>
  </p:clrMapOvr>
  <p:transition>
    <p:random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58900" y="138113"/>
            <a:ext cx="7634288" cy="8255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81013" y="1239838"/>
            <a:ext cx="8442325" cy="4856162"/>
          </a:xfrm>
        </p:spPr>
        <p:txBody>
          <a:bodyPr/>
          <a:lstStyle/>
          <a:p>
            <a:pPr lvl="0"/>
            <a:endParaRPr lang="en-US" noProof="0" dirty="0" smtClean="0"/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CEA94D-E4F8-4226-812C-56B0CC23841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7114273"/>
      </p:ext>
    </p:extLst>
  </p:cSld>
  <p:clrMapOvr>
    <a:masterClrMapping/>
  </p:clrMapOvr>
  <p:transition>
    <p:random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58900" y="138113"/>
            <a:ext cx="7634288" cy="8255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81013" y="1239838"/>
            <a:ext cx="4144962" cy="4856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78375" y="1239838"/>
            <a:ext cx="4144963" cy="4856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BF4700-5CDC-428F-A806-A5838E2741E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1433040"/>
      </p:ext>
    </p:extLst>
  </p:cSld>
  <p:clrMapOvr>
    <a:masterClrMapping/>
  </p:clrMapOvr>
  <p:transition>
    <p:random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81013" y="138113"/>
            <a:ext cx="8512175" cy="59578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8124E6-EF28-4188-B1DB-93CE61FF9EB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1637837"/>
      </p:ext>
    </p:extLst>
  </p:cSld>
  <p:clrMapOvr>
    <a:masterClrMapping/>
  </p:clrMapOvr>
  <p:transition>
    <p:random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Title, 2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58900" y="138113"/>
            <a:ext cx="7634288" cy="8255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81013" y="1239838"/>
            <a:ext cx="4144962" cy="23510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81013" y="3743325"/>
            <a:ext cx="4144962" cy="23526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4778375" y="1239838"/>
            <a:ext cx="4144963" cy="4856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9275F1-7735-4DB4-9567-DE1037AF8A1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2512492"/>
      </p:ext>
    </p:extLst>
  </p:cSld>
  <p:clrMapOvr>
    <a:masterClrMapping/>
  </p:clrMapOvr>
  <p:transition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81013" y="1239838"/>
            <a:ext cx="4144962" cy="48561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78375" y="1239838"/>
            <a:ext cx="4144963" cy="48561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6B70D1-364D-455B-8662-22CF352D9BED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899411663"/>
      </p:ext>
    </p:extLst>
  </p:cSld>
  <p:clrMapOvr>
    <a:masterClrMapping/>
  </p:clrMapOvr>
  <p:transition>
    <p:random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58900" y="138113"/>
            <a:ext cx="7634288" cy="8255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81013" y="1239838"/>
            <a:ext cx="4144962" cy="4856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778375" y="1239838"/>
            <a:ext cx="4144963" cy="4856162"/>
          </a:xfrm>
        </p:spPr>
        <p:txBody>
          <a:bodyPr/>
          <a:lstStyle/>
          <a:p>
            <a:pPr lvl="0"/>
            <a:endParaRPr lang="en-US" noProof="0" dirty="0" smtClean="0"/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B2A1DF-A27B-417B-B53E-17439515A32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5171583"/>
      </p:ext>
    </p:extLst>
  </p:cSld>
  <p:clrMapOvr>
    <a:masterClrMapping/>
  </p:clrMapOvr>
  <p:transition>
    <p:random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775075" y="963613"/>
            <a:ext cx="5218113" cy="117157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775075" y="2547938"/>
            <a:ext cx="5218113" cy="757237"/>
          </a:xfrm>
        </p:spPr>
        <p:txBody>
          <a:bodyPr/>
          <a:lstStyle>
            <a:lvl1pPr marL="0" indent="0">
              <a:buFont typeface="Monotype Sort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65863"/>
            <a:ext cx="1922463" cy="481012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57538" y="6265863"/>
            <a:ext cx="2814637" cy="481012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21450" y="6265863"/>
            <a:ext cx="1922463" cy="481012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85820AC4-3A8A-4242-A0E3-D01A9BFCE1C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0139065"/>
      </p:ext>
    </p:extLst>
  </p:cSld>
  <p:clrMapOvr>
    <a:masterClrMapping/>
  </p:clrMapOvr>
  <p:transition>
    <p:random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99E89673-9A42-43EF-BFCA-0881AA286BE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4422005"/>
      </p:ext>
    </p:extLst>
  </p:cSld>
  <p:clrMapOvr>
    <a:masterClrMapping/>
  </p:clrMapOvr>
  <p:transition>
    <p:random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8D2C1958-5FEE-41B1-8B39-FED542C8CAE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6879921"/>
      </p:ext>
    </p:extLst>
  </p:cSld>
  <p:clrMapOvr>
    <a:masterClrMapping/>
  </p:clrMapOvr>
  <p:transition>
    <p:random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81013" y="1239838"/>
            <a:ext cx="4144962" cy="48561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78375" y="1239838"/>
            <a:ext cx="4144963" cy="48561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103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D42D23A9-6C7D-48A1-A695-15C19C6AF93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084015"/>
      </p:ext>
    </p:extLst>
  </p:cSld>
  <p:clrMapOvr>
    <a:masterClrMapping/>
  </p:clrMapOvr>
  <p:transition>
    <p:random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02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Rectangle 102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Rectangle 103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DDEB807E-37BF-4C01-A8FB-B3C53FB3C91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8644293"/>
      </p:ext>
    </p:extLst>
  </p:cSld>
  <p:clrMapOvr>
    <a:masterClrMapping/>
  </p:clrMapOvr>
  <p:transition>
    <p:random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02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3559109E-5788-4E5A-A043-97464E0764D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1370500"/>
      </p:ext>
    </p:extLst>
  </p:cSld>
  <p:clrMapOvr>
    <a:masterClrMapping/>
  </p:clrMapOvr>
  <p:transition>
    <p:random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0C067035-3A7E-456A-833F-20A219C557D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299597"/>
      </p:ext>
    </p:extLst>
  </p:cSld>
  <p:clrMapOvr>
    <a:masterClrMapping/>
  </p:clrMapOvr>
  <p:transition>
    <p:random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103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26D57BDB-257C-48F8-8FCD-65392471908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9644753"/>
      </p:ext>
    </p:extLst>
  </p:cSld>
  <p:clrMapOvr>
    <a:masterClrMapping/>
  </p:clrMapOvr>
  <p:transition>
    <p:random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103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56FAF809-77DC-4884-89F2-5108E0A1F06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0420792"/>
      </p:ext>
    </p:extLst>
  </p:cSld>
  <p:clrMapOvr>
    <a:masterClrMapping/>
  </p:clrMapOvr>
  <p:transition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C9DE55-15C1-4948-AC77-620E55B3A56D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808935635"/>
      </p:ext>
    </p:extLst>
  </p:cSld>
  <p:clrMapOvr>
    <a:masterClrMapping/>
  </p:clrMapOvr>
  <p:transition>
    <p:random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6159DAFF-2A48-462F-93F5-9F338E368D9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4700888"/>
      </p:ext>
    </p:extLst>
  </p:cSld>
  <p:clrMapOvr>
    <a:masterClrMapping/>
  </p:clrMapOvr>
  <p:transition>
    <p:random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65938" y="138113"/>
            <a:ext cx="2127250" cy="595788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81013" y="138113"/>
            <a:ext cx="6232525" cy="595788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42AA753F-52DF-4237-9C56-C0031C3F197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7308418"/>
      </p:ext>
    </p:extLst>
  </p:cSld>
  <p:clrMapOvr>
    <a:masterClrMapping/>
  </p:clrMapOvr>
  <p:transition>
    <p:random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58900" y="138113"/>
            <a:ext cx="7634288" cy="8255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481013" y="1239838"/>
            <a:ext cx="4144962" cy="4856162"/>
          </a:xfrm>
        </p:spPr>
        <p:txBody>
          <a:bodyPr/>
          <a:lstStyle/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78375" y="1239838"/>
            <a:ext cx="4144963" cy="4856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103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5E9E31D0-FB02-4885-A4F2-FB49D0EF353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8088617"/>
      </p:ext>
    </p:extLst>
  </p:cSld>
  <p:clrMapOvr>
    <a:masterClrMapping/>
  </p:clrMapOvr>
  <p:transition>
    <p:random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58900" y="138113"/>
            <a:ext cx="7634288" cy="8255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81013" y="1239838"/>
            <a:ext cx="4144962" cy="4856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778375" y="1239838"/>
            <a:ext cx="4144963" cy="23510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778375" y="3743325"/>
            <a:ext cx="4144963" cy="23526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102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3F0A0707-028C-4329-B74B-B0D88915113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715535"/>
      </p:ext>
    </p:extLst>
  </p:cSld>
  <p:clrMapOvr>
    <a:masterClrMapping/>
  </p:clrMapOvr>
  <p:transition>
    <p:random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58900" y="138113"/>
            <a:ext cx="7634288" cy="8255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81013" y="1239838"/>
            <a:ext cx="4144962" cy="4856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78375" y="1239838"/>
            <a:ext cx="4144963" cy="4856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103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6A71FC2B-96D5-49E1-BA72-9D17B16BC82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042446"/>
      </p:ext>
    </p:extLst>
  </p:cSld>
  <p:clrMapOvr>
    <a:masterClrMapping/>
  </p:clrMapOvr>
  <p:transition>
    <p:random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1358900" y="138113"/>
            <a:ext cx="7634288" cy="8255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81013" y="1239838"/>
            <a:ext cx="4144962" cy="23510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778375" y="1239838"/>
            <a:ext cx="4144963" cy="23510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81013" y="3743325"/>
            <a:ext cx="4144962" cy="23526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78375" y="3743325"/>
            <a:ext cx="4144963" cy="23526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02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Rectangle 102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Rectangle 103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4EB1A0EA-AA81-490C-9054-9EA5741D726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0977451"/>
      </p:ext>
    </p:extLst>
  </p:cSld>
  <p:clrMapOvr>
    <a:masterClrMapping/>
  </p:clrMapOvr>
  <p:transition>
    <p:random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58900" y="138113"/>
            <a:ext cx="7634288" cy="8255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81013" y="1239838"/>
            <a:ext cx="4144962" cy="4856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778375" y="1239838"/>
            <a:ext cx="4144963" cy="23510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778375" y="3743325"/>
            <a:ext cx="4144963" cy="23526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102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4C65628F-2FB6-47A0-8261-AD74CE02903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8918803"/>
      </p:ext>
    </p:extLst>
  </p:cSld>
  <p:clrMapOvr>
    <a:masterClrMapping/>
  </p:clrMapOvr>
  <p:transition>
    <p:random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58900" y="138113"/>
            <a:ext cx="7634288" cy="8255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81013" y="1239838"/>
            <a:ext cx="8442325" cy="4856162"/>
          </a:xfrm>
        </p:spPr>
        <p:txBody>
          <a:bodyPr/>
          <a:lstStyle/>
          <a:p>
            <a:pPr lvl="0"/>
            <a:endParaRPr lang="en-US" noProof="0" dirty="0" smtClean="0"/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46EE12B9-0BFD-40C8-8588-41696C37335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493681"/>
      </p:ext>
    </p:extLst>
  </p:cSld>
  <p:clrMapOvr>
    <a:masterClrMapping/>
  </p:clrMapOvr>
  <p:transition>
    <p:random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58900" y="138113"/>
            <a:ext cx="7634288" cy="8255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81013" y="1239838"/>
            <a:ext cx="4144962" cy="4856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78375" y="1239838"/>
            <a:ext cx="4144963" cy="4856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103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2BBB525D-94ED-4723-B3EC-5C6BE366596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8512589"/>
      </p:ext>
    </p:extLst>
  </p:cSld>
  <p:clrMapOvr>
    <a:masterClrMapping/>
  </p:clrMapOvr>
  <p:transition>
    <p:random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81013" y="138113"/>
            <a:ext cx="8512175" cy="59578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102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9253079C-9ADE-42DF-84F9-393541007EA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568159"/>
      </p:ext>
    </p:extLst>
  </p:cSld>
  <p:clrMapOvr>
    <a:masterClrMapping/>
  </p:clrMapOvr>
  <p:transition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B5468F9-24D3-4B0D-806B-0630C4980FBD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018535318"/>
      </p:ext>
    </p:extLst>
  </p:cSld>
  <p:clrMapOvr>
    <a:masterClrMapping/>
  </p:clrMapOvr>
  <p:transition>
    <p:random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Title, 2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58900" y="138113"/>
            <a:ext cx="7634288" cy="8255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81013" y="1239838"/>
            <a:ext cx="4144962" cy="23510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81013" y="3743325"/>
            <a:ext cx="4144962" cy="23526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4778375" y="1239838"/>
            <a:ext cx="4144963" cy="4856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102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CCC8A94A-40F8-4D67-9131-1836ACA67D7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9011846"/>
      </p:ext>
    </p:extLst>
  </p:cSld>
  <p:clrMapOvr>
    <a:masterClrMapping/>
  </p:clrMapOvr>
  <p:transition>
    <p:random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58900" y="138113"/>
            <a:ext cx="7634288" cy="8255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81013" y="1239838"/>
            <a:ext cx="4144962" cy="4856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778375" y="1239838"/>
            <a:ext cx="4144963" cy="4856162"/>
          </a:xfrm>
        </p:spPr>
        <p:txBody>
          <a:bodyPr/>
          <a:lstStyle/>
          <a:p>
            <a:pPr lvl="0"/>
            <a:endParaRPr lang="en-US" noProof="0" dirty="0" smtClean="0"/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103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7365E1F9-6790-4235-A8EA-EBD6188BA81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0133838"/>
      </p:ext>
    </p:extLst>
  </p:cSld>
  <p:clrMapOvr>
    <a:masterClrMapping/>
  </p:clrMapOvr>
  <p:transition>
    <p:random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2377-2AE2-47D9-B501-B7EE646224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211C1-D8C5-4CFB-87CF-2242BB8A9E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010347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2377-2AE2-47D9-B501-B7EE646224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211C1-D8C5-4CFB-87CF-2242BB8A9E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590100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5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2377-2AE2-47D9-B501-B7EE646224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211C1-D8C5-4CFB-87CF-2242BB8A9E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754398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2377-2AE2-47D9-B501-B7EE646224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211C1-D8C5-4CFB-87CF-2242BB8A9E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717611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2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2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2377-2AE2-47D9-B501-B7EE646224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211C1-D8C5-4CFB-87CF-2242BB8A9E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933077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2377-2AE2-47D9-B501-B7EE646224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211C1-D8C5-4CFB-87CF-2242BB8A9E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790840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2377-2AE2-47D9-B501-B7EE646224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211C1-D8C5-4CFB-87CF-2242BB8A9E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888486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2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2377-2AE2-47D9-B501-B7EE646224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211C1-D8C5-4CFB-87CF-2242BB8A9E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25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2151C13-4643-488F-84D3-722982711757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33763677"/>
      </p:ext>
    </p:extLst>
  </p:cSld>
  <p:clrMapOvr>
    <a:masterClrMapping/>
  </p:clrMapOvr>
  <p:transition>
    <p:random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2377-2AE2-47D9-B501-B7EE646224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211C1-D8C5-4CFB-87CF-2242BB8A9E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837979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2377-2AE2-47D9-B501-B7EE646224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211C1-D8C5-4CFB-87CF-2242BB8A9E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951915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2377-2AE2-47D9-B501-B7EE646224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211C1-D8C5-4CFB-87CF-2242BB8A9E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015904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 dirty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7ADDD2-14E0-4CAA-BD63-05DC98ACE73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21703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BCBD5C-F65B-4194-946D-842778DB0A70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790947188"/>
      </p:ext>
    </p:extLst>
  </p:cSld>
  <p:clrMapOvr>
    <a:masterClrMapping/>
  </p:clrMapOvr>
  <p:transition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06D74C6-7238-4F08-8C41-A4684913E220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437211494"/>
      </p:ext>
    </p:extLst>
  </p:cSld>
  <p:clrMapOvr>
    <a:masterClrMapping/>
  </p:clrMapOvr>
  <p:transition>
    <p:rand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jpe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slideLayout" Target="../slideLayouts/slideLayout32.xml"/><Relationship Id="rId18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40.xml"/><Relationship Id="rId7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31.xml"/><Relationship Id="rId17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1.xml"/><Relationship Id="rId16" Type="http://schemas.openxmlformats.org/officeDocument/2006/relationships/slideLayout" Target="../slideLayouts/slideLayout35.xml"/><Relationship Id="rId20" Type="http://schemas.openxmlformats.org/officeDocument/2006/relationships/slideLayout" Target="../slideLayouts/slideLayout39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5" Type="http://schemas.openxmlformats.org/officeDocument/2006/relationships/slideLayout" Target="../slideLayouts/slideLayout34.xml"/><Relationship Id="rId23" Type="http://schemas.openxmlformats.org/officeDocument/2006/relationships/image" Target="../media/image1.jpeg"/><Relationship Id="rId10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8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Relationship Id="rId14" Type="http://schemas.openxmlformats.org/officeDocument/2006/relationships/slideLayout" Target="../slideLayouts/slideLayout33.xml"/><Relationship Id="rId22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slideLayout" Target="../slideLayouts/slideLayout53.xml"/><Relationship Id="rId18" Type="http://schemas.openxmlformats.org/officeDocument/2006/relationships/slideLayout" Target="../slideLayouts/slideLayout58.xml"/><Relationship Id="rId3" Type="http://schemas.openxmlformats.org/officeDocument/2006/relationships/slideLayout" Target="../slideLayouts/slideLayout43.xml"/><Relationship Id="rId21" Type="http://schemas.openxmlformats.org/officeDocument/2006/relationships/slideLayout" Target="../slideLayouts/slideLayout61.xml"/><Relationship Id="rId7" Type="http://schemas.openxmlformats.org/officeDocument/2006/relationships/slideLayout" Target="../slideLayouts/slideLayout47.xml"/><Relationship Id="rId12" Type="http://schemas.openxmlformats.org/officeDocument/2006/relationships/slideLayout" Target="../slideLayouts/slideLayout52.xml"/><Relationship Id="rId17" Type="http://schemas.openxmlformats.org/officeDocument/2006/relationships/slideLayout" Target="../slideLayouts/slideLayout57.xml"/><Relationship Id="rId2" Type="http://schemas.openxmlformats.org/officeDocument/2006/relationships/slideLayout" Target="../slideLayouts/slideLayout42.xml"/><Relationship Id="rId16" Type="http://schemas.openxmlformats.org/officeDocument/2006/relationships/slideLayout" Target="../slideLayouts/slideLayout56.xml"/><Relationship Id="rId20" Type="http://schemas.openxmlformats.org/officeDocument/2006/relationships/slideLayout" Target="../slideLayouts/slideLayout60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5" Type="http://schemas.openxmlformats.org/officeDocument/2006/relationships/slideLayout" Target="../slideLayouts/slideLayout55.xml"/><Relationship Id="rId23" Type="http://schemas.openxmlformats.org/officeDocument/2006/relationships/image" Target="../media/image1.jpeg"/><Relationship Id="rId10" Type="http://schemas.openxmlformats.org/officeDocument/2006/relationships/slideLayout" Target="../slideLayouts/slideLayout50.xml"/><Relationship Id="rId19" Type="http://schemas.openxmlformats.org/officeDocument/2006/relationships/slideLayout" Target="../slideLayouts/slideLayout59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Relationship Id="rId14" Type="http://schemas.openxmlformats.org/officeDocument/2006/relationships/slideLayout" Target="../slideLayouts/slideLayout54.xml"/><Relationship Id="rId22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slideLayout" Target="../slideLayouts/slideLayout73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1358900" y="138113"/>
            <a:ext cx="7634288" cy="8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3075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481013" y="1239838"/>
            <a:ext cx="8442325" cy="4856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3076" name="Rectangle 102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96888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FFFFFF"/>
                </a:solidFill>
                <a:latin typeface="+mn-lt"/>
              </a:defRPr>
            </a:lvl1pPr>
          </a:lstStyle>
          <a:p>
            <a:endParaRPr lang="en-US" altLang="en-US" dirty="0"/>
          </a:p>
        </p:txBody>
      </p:sp>
      <p:sp>
        <p:nvSpPr>
          <p:cNvPr id="307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28295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FFFFFF"/>
                </a:solidFill>
                <a:latin typeface="+mn-lt"/>
              </a:defRPr>
            </a:lvl1pPr>
          </a:lstStyle>
          <a:p>
            <a:endParaRPr lang="en-US" altLang="en-US" dirty="0"/>
          </a:p>
        </p:txBody>
      </p:sp>
      <p:sp>
        <p:nvSpPr>
          <p:cNvPr id="307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02463" y="6248400"/>
            <a:ext cx="19034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FFFFFF"/>
                </a:solidFill>
                <a:latin typeface="+mn-lt"/>
              </a:defRPr>
            </a:lvl1pPr>
          </a:lstStyle>
          <a:p>
            <a:fld id="{09B9204A-16E2-4C7B-8441-89941383E5D5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2" r:id="rId13"/>
    <p:sldLayoutId id="2147483663" r:id="rId14"/>
    <p:sldLayoutId id="2147483664" r:id="rId15"/>
    <p:sldLayoutId id="2147483665" r:id="rId16"/>
    <p:sldLayoutId id="2147483666" r:id="rId17"/>
    <p:sldLayoutId id="2147483667" r:id="rId18"/>
    <p:sldLayoutId id="2147483668" r:id="rId19"/>
  </p:sldLayoutIdLst>
  <p:transition>
    <p:random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CC3300"/>
        </a:buClr>
        <a:buFont typeface="Monotype Sorts" pitchFamily="2" charset="2"/>
        <a:buChar char="t"/>
        <a:defRPr sz="3200">
          <a:solidFill>
            <a:srgbClr val="FFFFFF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FF9900"/>
        </a:buClr>
        <a:buFont typeface="Monotype Sorts" pitchFamily="2" charset="2"/>
        <a:buChar char="è"/>
        <a:defRPr sz="2800">
          <a:solidFill>
            <a:srgbClr val="FFFFFF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FFFFFF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FFFFFF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FFFFFF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FFFFFF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FFFFFF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FFFFFF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FFFFFF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1358900" y="138113"/>
            <a:ext cx="7634288" cy="8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481013" y="1239838"/>
            <a:ext cx="8442325" cy="4856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076" name="Rectangle 102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96888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>
              <a:defRPr sz="1400" smtClean="0">
                <a:solidFill>
                  <a:srgbClr val="FFFFFF"/>
                </a:solidFill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07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28295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>
                <a:solidFill>
                  <a:srgbClr val="FFFFFF"/>
                </a:solidFill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07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02463" y="6248400"/>
            <a:ext cx="19034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r">
              <a:defRPr sz="1400" smtClean="0">
                <a:solidFill>
                  <a:srgbClr val="FFFFFF"/>
                </a:solidFill>
                <a:latin typeface="+mn-lt"/>
              </a:defRPr>
            </a:lvl1pPr>
          </a:lstStyle>
          <a:p>
            <a:pPr>
              <a:defRPr/>
            </a:pPr>
            <a:fld id="{A73ADFB0-05FC-4BC3-A115-ACCCA4C014C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26585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  <p:sldLayoutId id="2147483706" r:id="rId12"/>
    <p:sldLayoutId id="2147483707" r:id="rId13"/>
    <p:sldLayoutId id="2147483708" r:id="rId14"/>
    <p:sldLayoutId id="2147483709" r:id="rId15"/>
    <p:sldLayoutId id="2147483710" r:id="rId16"/>
    <p:sldLayoutId id="2147483711" r:id="rId17"/>
    <p:sldLayoutId id="2147483712" r:id="rId18"/>
    <p:sldLayoutId id="2147483713" r:id="rId19"/>
    <p:sldLayoutId id="2147483714" r:id="rId20"/>
    <p:sldLayoutId id="2147483715" r:id="rId21"/>
  </p:sldLayoutIdLst>
  <p:transition>
    <p:random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CC3300"/>
        </a:buClr>
        <a:buFont typeface="Monotype Sorts" pitchFamily="2" charset="2"/>
        <a:buChar char="t"/>
        <a:defRPr sz="3200">
          <a:solidFill>
            <a:srgbClr val="FFFFFF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FF9900"/>
        </a:buClr>
        <a:buFont typeface="Monotype Sorts" pitchFamily="2" charset="2"/>
        <a:buChar char="è"/>
        <a:defRPr sz="2800">
          <a:solidFill>
            <a:srgbClr val="FFFFFF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FFFFFF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FFFFFF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FFFFFF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FFFFFF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FFFFFF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FFFFFF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FFFFFF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1358900" y="138113"/>
            <a:ext cx="7634288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9699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481013" y="1239838"/>
            <a:ext cx="8442325" cy="4856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076" name="Rectangle 102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96888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solidFill>
                  <a:srgbClr val="FFFFFF"/>
                </a:solidFill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07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28295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rgbClr val="FFFFFF"/>
                </a:solidFill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07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02463" y="6248400"/>
            <a:ext cx="19034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rgbClr val="FFFFFF"/>
                </a:solidFill>
                <a:latin typeface="+mn-lt"/>
              </a:defRPr>
            </a:lvl1pPr>
          </a:lstStyle>
          <a:p>
            <a:pPr>
              <a:defRPr/>
            </a:pPr>
            <a:fld id="{F1A72E10-67B4-421A-8E25-8A02A814AAA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75026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  <p:sldLayoutId id="2147483728" r:id="rId12"/>
    <p:sldLayoutId id="2147483729" r:id="rId13"/>
    <p:sldLayoutId id="2147483730" r:id="rId14"/>
    <p:sldLayoutId id="2147483731" r:id="rId15"/>
    <p:sldLayoutId id="2147483732" r:id="rId16"/>
    <p:sldLayoutId id="2147483733" r:id="rId17"/>
    <p:sldLayoutId id="2147483734" r:id="rId18"/>
    <p:sldLayoutId id="2147483735" r:id="rId19"/>
    <p:sldLayoutId id="2147483736" r:id="rId20"/>
    <p:sldLayoutId id="2147483737" r:id="rId21"/>
  </p:sldLayoutIdLst>
  <p:transition>
    <p:random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CC3300"/>
        </a:buClr>
        <a:buFont typeface="Monotype Sorts"/>
        <a:buChar char="t"/>
        <a:defRPr sz="3200">
          <a:solidFill>
            <a:srgbClr val="FFFFFF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FF9900"/>
        </a:buClr>
        <a:buFont typeface="Monotype Sorts"/>
        <a:buChar char="è"/>
        <a:defRPr sz="2800">
          <a:solidFill>
            <a:srgbClr val="FFFFFF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FFFFFF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FFFFFF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FFFFFF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FFFFFF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FFFFFF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FFFFFF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FFFFFF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CF2B2377-2AE2-47D9-B501-B7EE64622423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12/4/2015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9A5211C1-D8C5-4CFB-87CF-2242BB8A9E1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106798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  <p:sldLayoutId id="214748379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5.xml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6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3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7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microsoft.com/office/2007/relationships/hdphoto" Target="../media/hdphoto3.wdp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4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4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microsoft.com/office/2007/relationships/hdphoto" Target="../media/hdphoto1.wdp"/><Relationship Id="rId7" Type="http://schemas.openxmlformats.org/officeDocument/2006/relationships/image" Target="../media/image12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3811588" y="2644775"/>
            <a:ext cx="5256212" cy="1752600"/>
          </a:xfrm>
        </p:spPr>
        <p:txBody>
          <a:bodyPr/>
          <a:lstStyle/>
          <a:p>
            <a:pPr>
              <a:defRPr/>
            </a:pPr>
            <a:r>
              <a:rPr lang="en-US" sz="2400" i="1" dirty="0" smtClean="0"/>
              <a:t>Eric P. Prostko</a:t>
            </a:r>
          </a:p>
          <a:p>
            <a:pPr>
              <a:defRPr/>
            </a:pPr>
            <a:r>
              <a:rPr lang="en-US" sz="2400" i="1" dirty="0" smtClean="0"/>
              <a:t>Professor/Extension Weed Specialist</a:t>
            </a:r>
          </a:p>
          <a:p>
            <a:pPr>
              <a:defRPr/>
            </a:pPr>
            <a:r>
              <a:rPr lang="en-US" sz="2400" i="1" dirty="0" smtClean="0"/>
              <a:t>Dept. Crop &amp; Soil Sciences</a:t>
            </a:r>
          </a:p>
          <a:p>
            <a:pPr>
              <a:defRPr/>
            </a:pPr>
            <a:endParaRPr lang="en-US" sz="2400" i="1" dirty="0" smtClean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71683" name="Title 1"/>
          <p:cNvSpPr>
            <a:spLocks noGrp="1"/>
          </p:cNvSpPr>
          <p:nvPr>
            <p:ph type="ctrTitle"/>
          </p:nvPr>
        </p:nvSpPr>
        <p:spPr>
          <a:xfrm>
            <a:off x="3733800" y="685800"/>
            <a:ext cx="5219700" cy="1752600"/>
          </a:xfrm>
        </p:spPr>
        <p:txBody>
          <a:bodyPr/>
          <a:lstStyle/>
          <a:p>
            <a:pPr algn="ctr">
              <a:defRPr/>
            </a:pPr>
            <a:r>
              <a:rPr lang="en-US" dirty="0" smtClean="0"/>
              <a:t>2016 Field Corn Weed Management Update</a:t>
            </a:r>
            <a:endParaRPr lang="en-US" sz="2800" i="1" dirty="0" smtClean="0">
              <a:solidFill>
                <a:srgbClr val="FFC000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56" t="12668" r="28641" b="62532"/>
          <a:stretch/>
        </p:blipFill>
        <p:spPr bwMode="auto">
          <a:xfrm>
            <a:off x="5334000" y="4038600"/>
            <a:ext cx="1981200" cy="777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8910973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1371600" y="76200"/>
            <a:ext cx="7634288" cy="825500"/>
          </a:xfrm>
        </p:spPr>
        <p:txBody>
          <a:bodyPr/>
          <a:lstStyle/>
          <a:p>
            <a:r>
              <a:rPr lang="en-US" dirty="0" smtClean="0"/>
              <a:t>Something to think about?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>
          <a:xfrm>
            <a:off x="481012" y="1066800"/>
            <a:ext cx="4548188" cy="2351087"/>
          </a:xfrm>
        </p:spPr>
        <p:txBody>
          <a:bodyPr/>
          <a:lstStyle/>
          <a:p>
            <a:pPr>
              <a:buFont typeface="Wingdings" pitchFamily="2" charset="2"/>
              <a:buChar char="Ø"/>
            </a:pPr>
            <a:r>
              <a:rPr lang="en-US" sz="2400" b="1" i="1" u="sng" dirty="0" smtClean="0"/>
              <a:t>Some</a:t>
            </a:r>
            <a:r>
              <a:rPr lang="en-US" sz="2400" dirty="0" smtClean="0"/>
              <a:t> GA growers are pushing yield limits (250+ Bu/A)</a:t>
            </a:r>
          </a:p>
          <a:p>
            <a:pPr>
              <a:buFont typeface="Wingdings" pitchFamily="2" charset="2"/>
              <a:buChar char="Ø"/>
            </a:pPr>
            <a:endParaRPr lang="en-US" sz="2400" dirty="0" smtClean="0"/>
          </a:p>
          <a:p>
            <a:pPr>
              <a:buFont typeface="Wingdings" pitchFamily="2" charset="2"/>
              <a:buChar char="Ø"/>
            </a:pPr>
            <a:r>
              <a:rPr lang="en-US" sz="2400" dirty="0" smtClean="0"/>
              <a:t>75%-80% irrigated</a:t>
            </a:r>
          </a:p>
          <a:p>
            <a:pPr>
              <a:buFont typeface="Wingdings" pitchFamily="2" charset="2"/>
              <a:buChar char="Ø"/>
            </a:pPr>
            <a:endParaRPr lang="en-US" sz="2400" dirty="0" smtClean="0"/>
          </a:p>
          <a:p>
            <a:pPr>
              <a:buFont typeface="Wingdings" pitchFamily="2" charset="2"/>
              <a:buChar char="Ø"/>
            </a:pPr>
            <a:r>
              <a:rPr lang="en-US" sz="2400" dirty="0" smtClean="0"/>
              <a:t>At lower yield/input levels, are herbicide stresses masked by other stresses?</a:t>
            </a:r>
          </a:p>
          <a:p>
            <a:pPr>
              <a:buFont typeface="Wingdings" pitchFamily="2" charset="2"/>
              <a:buChar char="Ø"/>
            </a:pPr>
            <a:endParaRPr lang="en-US" sz="2400" dirty="0" smtClean="0"/>
          </a:p>
          <a:p>
            <a:pPr>
              <a:buFont typeface="Wingdings" pitchFamily="2" charset="2"/>
              <a:buChar char="Ø"/>
            </a:pPr>
            <a:r>
              <a:rPr lang="en-US" sz="2400" dirty="0" smtClean="0"/>
              <a:t>At higher yield/input levels (</a:t>
            </a:r>
            <a:r>
              <a:rPr lang="en-US" sz="2400" i="1" dirty="0" smtClean="0"/>
              <a:t>i.e. most stresses are controlled</a:t>
            </a:r>
            <a:r>
              <a:rPr lang="en-US" sz="2400" dirty="0" smtClean="0"/>
              <a:t>), what about herbicides?</a:t>
            </a:r>
            <a:endParaRPr lang="en-US" sz="2400" dirty="0"/>
          </a:p>
        </p:txBody>
      </p:sp>
      <p:pic>
        <p:nvPicPr>
          <p:cNvPr id="1029" name="Picture 5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9415" y="1239838"/>
            <a:ext cx="3542883" cy="2351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3810000"/>
            <a:ext cx="3581400" cy="22617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14514482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Herbicide and High Yield Corn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half" idx="2"/>
          </p:nvPr>
        </p:nvSpPr>
        <p:spPr>
          <a:xfrm>
            <a:off x="4495800" y="1219200"/>
            <a:ext cx="4289425" cy="4856162"/>
          </a:xfrm>
        </p:spPr>
        <p:txBody>
          <a:bodyPr/>
          <a:lstStyle/>
          <a:p>
            <a:r>
              <a:rPr lang="en-US" u="sng" dirty="0" smtClean="0"/>
              <a:t>After 2 years of testing</a:t>
            </a:r>
          </a:p>
          <a:p>
            <a:pPr lvl="1"/>
            <a:r>
              <a:rPr lang="en-US" dirty="0"/>
              <a:t> </a:t>
            </a:r>
            <a:r>
              <a:rPr lang="en-US" dirty="0" smtClean="0"/>
              <a:t>various </a:t>
            </a:r>
            <a:r>
              <a:rPr lang="en-US" i="1" dirty="0" smtClean="0"/>
              <a:t>herbicides applied at recommended time (V2-V5) had no effect on corn yield</a:t>
            </a:r>
          </a:p>
          <a:p>
            <a:pPr lvl="1"/>
            <a:endParaRPr lang="en-US" i="1" dirty="0" smtClean="0"/>
          </a:p>
          <a:p>
            <a:pPr lvl="1"/>
            <a:r>
              <a:rPr lang="en-US" dirty="0" smtClean="0"/>
              <a:t> </a:t>
            </a:r>
            <a:r>
              <a:rPr lang="en-US" i="1" dirty="0" smtClean="0"/>
              <a:t>glyphosate + atrazine applied from V2 to V7 had no effect on corn yield</a:t>
            </a:r>
            <a:endParaRPr lang="en-US" i="1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219200"/>
            <a:ext cx="4144962" cy="3108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52113612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2400" u="sng" dirty="0" smtClean="0"/>
              <a:t>Herbicide Effects on Field Corn Yield in a High Input Environment</a:t>
            </a:r>
            <a:br>
              <a:rPr lang="en-US" sz="2400" u="sng" dirty="0" smtClean="0"/>
            </a:br>
            <a:r>
              <a:rPr lang="en-US" sz="1600" dirty="0" smtClean="0"/>
              <a:t>(RU = Roundup W-Max, ATZ = Atrazine, PW = Prowl, LIB = Liberty, STDQ = Steadfast Q, CAP = Capreno, LAD = Laudis, HGT = Halex GT, SAN = Sandea) – YEAR 2</a:t>
            </a:r>
            <a:endParaRPr lang="en-US" sz="1600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0183280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47624" y="6028372"/>
            <a:ext cx="115223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200" dirty="0" smtClean="0">
                <a:solidFill>
                  <a:prstClr val="black"/>
                </a:solidFill>
                <a:latin typeface="Calibri"/>
              </a:rPr>
              <a:t>CN-01-15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200" dirty="0" smtClean="0">
                <a:solidFill>
                  <a:prstClr val="black"/>
                </a:solidFill>
                <a:latin typeface="Calibri"/>
              </a:rPr>
              <a:t>Applied 17 DAP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200" dirty="0" smtClean="0">
                <a:solidFill>
                  <a:prstClr val="black"/>
                </a:solidFill>
                <a:latin typeface="Calibri"/>
              </a:rPr>
              <a:t>V3 (292 GDD)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200" dirty="0" smtClean="0">
                <a:solidFill>
                  <a:prstClr val="black"/>
                </a:solidFill>
                <a:latin typeface="Calibri"/>
              </a:rPr>
              <a:t>Pioneer 1197</a:t>
            </a:r>
            <a:endParaRPr lang="en-US" sz="1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001000" y="6319391"/>
            <a:ext cx="11721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 b="1" i="1" dirty="0" smtClean="0">
                <a:solidFill>
                  <a:prstClr val="black"/>
                </a:solidFill>
                <a:latin typeface="Calibri"/>
              </a:rPr>
              <a:t>LSD 0.10 = 28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 b="1" i="1" dirty="0" smtClean="0">
                <a:solidFill>
                  <a:prstClr val="black"/>
                </a:solidFill>
                <a:latin typeface="Calibri"/>
              </a:rPr>
              <a:t>CV = 7.2</a:t>
            </a:r>
            <a:endParaRPr lang="en-US" sz="1400" b="1" i="1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81487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sz="2400" dirty="0" smtClean="0"/>
              <a:t>Roundup W-Max (32 oz/A) + Atrazine (48 oz/A) + AMS Xtra (2.5% v/v) Timing Effects on Field Corn Yield in a High Input Environment – YEAR 2</a:t>
            </a:r>
            <a:endParaRPr lang="en-US" sz="2400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964059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28575" y="6400800"/>
            <a:ext cx="10182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200" dirty="0" smtClean="0">
                <a:solidFill>
                  <a:prstClr val="black"/>
                </a:solidFill>
                <a:latin typeface="Calibri"/>
              </a:rPr>
              <a:t>CN-02-15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200" dirty="0" smtClean="0">
                <a:solidFill>
                  <a:prstClr val="black"/>
                </a:solidFill>
                <a:latin typeface="Calibri"/>
              </a:rPr>
              <a:t>Pioneer 1197</a:t>
            </a:r>
            <a:endParaRPr lang="en-US" sz="1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772400" y="6319391"/>
            <a:ext cx="11977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 b="1" i="1" dirty="0" smtClean="0">
                <a:solidFill>
                  <a:prstClr val="black"/>
                </a:solidFill>
                <a:latin typeface="Calibri"/>
              </a:rPr>
              <a:t>LSD 0.10 = 14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 b="1" i="1" dirty="0" smtClean="0">
                <a:solidFill>
                  <a:prstClr val="black"/>
                </a:solidFill>
                <a:latin typeface="Calibri"/>
              </a:rPr>
              <a:t>CV = 3.33</a:t>
            </a:r>
            <a:endParaRPr lang="en-US" sz="1400" b="1" i="1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90744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Corn Stage of Growth</a:t>
            </a:r>
            <a:endParaRPr lang="en-US" dirty="0"/>
          </a:p>
        </p:txBody>
      </p:sp>
      <p:pic>
        <p:nvPicPr>
          <p:cNvPr id="2050" name="Picture 2" descr="L:\field pictures\2015 field pictures\2015-04-21\00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4734" y="1239838"/>
            <a:ext cx="6474882" cy="4856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6200" y="5847546"/>
            <a:ext cx="96051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smtClean="0">
                <a:solidFill>
                  <a:srgbClr val="FFC000"/>
                </a:solidFill>
              </a:rPr>
              <a:t>CN-02-15</a:t>
            </a:r>
          </a:p>
          <a:p>
            <a:r>
              <a:rPr lang="en-US" sz="1400" i="1" dirty="0" smtClean="0">
                <a:solidFill>
                  <a:srgbClr val="FFC000"/>
                </a:solidFill>
              </a:rPr>
              <a:t>April 21</a:t>
            </a:r>
          </a:p>
          <a:p>
            <a:r>
              <a:rPr lang="en-US" sz="1400" i="1" dirty="0" smtClean="0">
                <a:solidFill>
                  <a:srgbClr val="FFC000"/>
                </a:solidFill>
              </a:rPr>
              <a:t>32 DAP</a:t>
            </a:r>
          </a:p>
          <a:p>
            <a:r>
              <a:rPr lang="en-US" sz="1400" i="1" dirty="0" smtClean="0">
                <a:solidFill>
                  <a:srgbClr val="FFC000"/>
                </a:solidFill>
              </a:rPr>
              <a:t>V7</a:t>
            </a:r>
            <a:endParaRPr lang="en-US" sz="1400" i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8203790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Valor Drift on Field Corn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1295400"/>
            <a:ext cx="6096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4652955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4256" y="-152400"/>
            <a:ext cx="8229600" cy="914400"/>
          </a:xfrm>
        </p:spPr>
        <p:txBody>
          <a:bodyPr/>
          <a:lstStyle/>
          <a:p>
            <a:r>
              <a:rPr lang="en-US" dirty="0" smtClean="0"/>
              <a:t>Valor Injury – Applied V6 – 3 DAT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143000" y="3364468"/>
            <a:ext cx="10134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FFFF"/>
                </a:solidFill>
              </a:rPr>
              <a:t>3 oz/A</a:t>
            </a:r>
            <a:endParaRPr lang="en-US" b="1" dirty="0">
              <a:solidFill>
                <a:srgbClr val="FFFF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970544" y="3352800"/>
            <a:ext cx="12442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FFFF"/>
                </a:solidFill>
              </a:rPr>
              <a:t>1.5 oz/A</a:t>
            </a:r>
            <a:endParaRPr lang="en-US" b="1" dirty="0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910317" y="3352800"/>
            <a:ext cx="13981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FFFF"/>
                </a:solidFill>
              </a:rPr>
              <a:t>0.75 oz/A</a:t>
            </a:r>
            <a:endParaRPr lang="en-US" b="1" dirty="0">
              <a:solidFill>
                <a:srgbClr val="FFFF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406048" y="6412468"/>
            <a:ext cx="15520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FFFF"/>
                </a:solidFill>
              </a:rPr>
              <a:t>0.375 oz/A</a:t>
            </a:r>
            <a:endParaRPr lang="en-US" b="1" dirty="0">
              <a:solidFill>
                <a:srgbClr val="FFFF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369056" y="6412468"/>
            <a:ext cx="15520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FFFF"/>
                </a:solidFill>
              </a:rPr>
              <a:t>0.188 oz/A</a:t>
            </a:r>
            <a:endParaRPr lang="en-US" b="1" dirty="0">
              <a:solidFill>
                <a:srgbClr val="FFFFFF"/>
              </a:solidFill>
            </a:endParaRPr>
          </a:p>
        </p:txBody>
      </p:sp>
      <p:pic>
        <p:nvPicPr>
          <p:cNvPr id="2050" name="Picture 2" descr="L:\field pictures\2014 field pictures\cn-02-14\2014-05-01\02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862" y="685800"/>
            <a:ext cx="20574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L:\field pictures\2014 field pictures\cn-02-14\2014-05-01\02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676870"/>
            <a:ext cx="20574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L:\field pictures\2014 field pictures\cn-02-14\2014-05-01\03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8142" y="685800"/>
            <a:ext cx="20574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L:\field pictures\2014 field pictures\cn-02-14\2014-05-01\03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3733800"/>
            <a:ext cx="20574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L:\field pictures\2014 field pictures\cn-02-14\2014-05-01\03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3733800"/>
            <a:ext cx="20574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76681" y="6320135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 smtClean="0">
                <a:solidFill>
                  <a:srgbClr val="FFFFFF"/>
                </a:solidFill>
              </a:rPr>
              <a:t>CN-02-14</a:t>
            </a:r>
          </a:p>
          <a:p>
            <a:r>
              <a:rPr lang="en-US" sz="1200" i="1" dirty="0" smtClean="0">
                <a:solidFill>
                  <a:srgbClr val="FFFFFF"/>
                </a:solidFill>
              </a:rPr>
              <a:t>May 1</a:t>
            </a:r>
            <a:endParaRPr lang="en-US" sz="1200" i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8968571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Valor @ 3 oz/A Applied at V5-V6</a:t>
            </a:r>
            <a:br>
              <a:rPr lang="en-US" sz="3200" dirty="0" smtClean="0"/>
            </a:br>
            <a:r>
              <a:rPr lang="en-US" sz="3200" dirty="0" smtClean="0"/>
              <a:t>Picture taken 6 DAT - 2015</a:t>
            </a:r>
            <a:endParaRPr lang="en-US" sz="3200" dirty="0"/>
          </a:p>
        </p:txBody>
      </p:sp>
      <p:pic>
        <p:nvPicPr>
          <p:cNvPr id="2050" name="Picture 2" descr="L:\field pictures\2015 field pictures\cn-10-15\4-21-15\02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143000"/>
            <a:ext cx="7072923" cy="5304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7499640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Field Corn (Pioneer 1794) Yield Response to Valor 51WG (oz/A) - 2015</a:t>
            </a:r>
            <a:endParaRPr lang="en-US" sz="3200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92105486"/>
              </p:ext>
            </p:extLst>
          </p:nvPr>
        </p:nvGraphicFramePr>
        <p:xfrm>
          <a:off x="457200" y="1295400"/>
          <a:ext cx="8442325" cy="48561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32657" y="6186491"/>
            <a:ext cx="11705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CN-10-15</a:t>
            </a:r>
          </a:p>
          <a:p>
            <a:r>
              <a:rPr lang="en-US" sz="12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LSD 0.10 = 16</a:t>
            </a:r>
          </a:p>
          <a:p>
            <a:r>
              <a:rPr lang="en-US" sz="12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CV = 4</a:t>
            </a:r>
            <a:endParaRPr lang="en-US" sz="12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97867695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eprostko\AppData\Local\Microsoft\Windows\Temporary Internet Files\Content.IE5\C3KXI78U\phot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" y="0"/>
            <a:ext cx="9144000" cy="6829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853900" y="28221"/>
            <a:ext cx="34361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prstClr val="black"/>
                </a:solidFill>
                <a:latin typeface="Calibri"/>
              </a:rPr>
              <a:t>Morningglory Control in Field Corn</a:t>
            </a:r>
          </a:p>
        </p:txBody>
      </p:sp>
    </p:spTree>
    <p:extLst>
      <p:ext uri="{BB962C8B-B14F-4D97-AF65-F5344CB8AC3E}">
        <p14:creationId xmlns:p14="http://schemas.microsoft.com/office/powerpoint/2010/main" val="1857298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Nematodes and Early Season Herbicide Injury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350451"/>
            <a:ext cx="3365284" cy="4480948"/>
          </a:xfrm>
          <a:prstGeom prst="rect">
            <a:avLst/>
          </a:prstGeom>
        </p:spPr>
      </p:pic>
      <p:pic>
        <p:nvPicPr>
          <p:cNvPr id="8" name="Content Placeholder 7"/>
          <p:cNvPicPr>
            <a:picLocks noGrp="1" noChangeAspect="1"/>
          </p:cNvPicPr>
          <p:nvPr>
            <p:ph sz="quarter" idx="2"/>
          </p:nvPr>
        </p:nvPicPr>
        <p:blipFill>
          <a:blip r:embed="rId3"/>
          <a:stretch>
            <a:fillRect/>
          </a:stretch>
        </p:blipFill>
        <p:spPr>
          <a:xfrm>
            <a:off x="4953000" y="1333607"/>
            <a:ext cx="2987752" cy="2351087"/>
          </a:xfrm>
          <a:prstGeom prst="rect">
            <a:avLst/>
          </a:prstGeom>
        </p:spPr>
      </p:pic>
      <p:pic>
        <p:nvPicPr>
          <p:cNvPr id="12" name="Content Placeholder 11"/>
          <p:cNvPicPr>
            <a:picLocks noGrp="1" noChangeAspect="1"/>
          </p:cNvPicPr>
          <p:nvPr>
            <p:ph sz="quarter" idx="3"/>
          </p:nvPr>
        </p:nvPicPr>
        <p:blipFill>
          <a:blip r:embed="rId4"/>
          <a:stretch>
            <a:fillRect/>
          </a:stretch>
        </p:blipFill>
        <p:spPr>
          <a:xfrm>
            <a:off x="4953000" y="3886200"/>
            <a:ext cx="3017549" cy="2267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007992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Morningglory Control in Corn</a:t>
            </a:r>
          </a:p>
        </p:txBody>
      </p:sp>
      <p:sp>
        <p:nvSpPr>
          <p:cNvPr id="37891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304800" y="1066800"/>
            <a:ext cx="4548188" cy="4856162"/>
          </a:xfrm>
        </p:spPr>
        <p:txBody>
          <a:bodyPr/>
          <a:lstStyle/>
          <a:p>
            <a:pPr>
              <a:buFont typeface="Wingdings" pitchFamily="2" charset="2"/>
              <a:buChar char="Ø"/>
            </a:pPr>
            <a:r>
              <a:rPr lang="en-US" sz="2400" dirty="0" smtClean="0"/>
              <a:t> as much atrazine as possible</a:t>
            </a:r>
          </a:p>
          <a:p>
            <a:pPr>
              <a:buFont typeface="Wingdings" pitchFamily="2" charset="2"/>
              <a:buChar char="Ø"/>
            </a:pPr>
            <a:r>
              <a:rPr lang="en-US" sz="2400" dirty="0" smtClean="0"/>
              <a:t> 1.0 lb/A – PRE fb 1.5 lb/A – POST</a:t>
            </a:r>
          </a:p>
          <a:p>
            <a:pPr lvl="1">
              <a:buFont typeface="Wingdings" pitchFamily="2" charset="2"/>
              <a:buChar char="Ø"/>
            </a:pPr>
            <a:r>
              <a:rPr lang="en-US" sz="2000" dirty="0" smtClean="0"/>
              <a:t> small grain rotations</a:t>
            </a:r>
          </a:p>
          <a:p>
            <a:pPr>
              <a:buFont typeface="Wingdings" pitchFamily="2" charset="2"/>
              <a:buChar char="Ø"/>
            </a:pPr>
            <a:r>
              <a:rPr lang="en-US" sz="2400" dirty="0" smtClean="0"/>
              <a:t>2,4-D, Clarity, Status, Aim, ET, Evik (PDIR)</a:t>
            </a:r>
          </a:p>
          <a:p>
            <a:pPr lvl="1">
              <a:buFont typeface="Wingdings" pitchFamily="2" charset="2"/>
              <a:buChar char="Ø"/>
            </a:pPr>
            <a:r>
              <a:rPr lang="en-US" sz="2000" b="1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Enlist Corn???</a:t>
            </a:r>
          </a:p>
          <a:p>
            <a:pPr>
              <a:buFont typeface="Wingdings" pitchFamily="2" charset="2"/>
              <a:buChar char="Ø"/>
            </a:pPr>
            <a:r>
              <a:rPr lang="en-US" sz="2400" dirty="0" smtClean="0"/>
              <a:t>Liberty-Link® Corn Systems</a:t>
            </a:r>
          </a:p>
          <a:p>
            <a:pPr>
              <a:buFont typeface="Wingdings" pitchFamily="2" charset="2"/>
              <a:buChar char="Ø"/>
            </a:pPr>
            <a:r>
              <a:rPr lang="en-US" sz="2400" dirty="0" smtClean="0"/>
              <a:t>split applications of glyphosate (RR corn)</a:t>
            </a:r>
          </a:p>
          <a:p>
            <a:pPr lvl="1">
              <a:buFont typeface="Wingdings" pitchFamily="2" charset="2"/>
              <a:buChar char="Ø"/>
            </a:pPr>
            <a:r>
              <a:rPr lang="en-US" sz="2000" dirty="0" smtClean="0">
                <a:solidFill>
                  <a:srgbClr val="FFC000"/>
                </a:solidFill>
              </a:rPr>
              <a:t>* </a:t>
            </a:r>
            <a:r>
              <a:rPr lang="en-US" sz="1400" i="1" dirty="0" smtClean="0">
                <a:solidFill>
                  <a:srgbClr val="FFC000"/>
                </a:solidFill>
              </a:rPr>
              <a:t>1</a:t>
            </a:r>
            <a:r>
              <a:rPr lang="en-US" sz="1400" i="1" baseline="30000" dirty="0" smtClean="0">
                <a:solidFill>
                  <a:srgbClr val="FFC000"/>
                </a:solidFill>
              </a:rPr>
              <a:t>st</a:t>
            </a:r>
            <a:r>
              <a:rPr lang="en-US" sz="1400" i="1" dirty="0" smtClean="0">
                <a:solidFill>
                  <a:srgbClr val="FFC000"/>
                </a:solidFill>
              </a:rPr>
              <a:t> application + atrazine</a:t>
            </a:r>
          </a:p>
          <a:p>
            <a:pPr>
              <a:buFont typeface="Wingdings" pitchFamily="2" charset="2"/>
              <a:buChar char="Ø"/>
            </a:pPr>
            <a:r>
              <a:rPr lang="en-US" sz="2400" dirty="0" smtClean="0"/>
              <a:t>Harvest Aids</a:t>
            </a:r>
          </a:p>
          <a:p>
            <a:pPr lvl="1">
              <a:buFont typeface="Wingdings" pitchFamily="2" charset="2"/>
              <a:buChar char="Ø"/>
            </a:pPr>
            <a:r>
              <a:rPr lang="en-US" sz="2000" dirty="0" smtClean="0">
                <a:solidFill>
                  <a:srgbClr val="FFC000"/>
                </a:solidFill>
              </a:rPr>
              <a:t>Aim</a:t>
            </a:r>
          </a:p>
          <a:p>
            <a:pPr>
              <a:buFont typeface="Wingdings" pitchFamily="2" charset="2"/>
              <a:buChar char="Ø"/>
            </a:pPr>
            <a:r>
              <a:rPr lang="en-US" sz="2400" dirty="0" smtClean="0"/>
              <a:t>Early-harvest	</a:t>
            </a:r>
            <a:r>
              <a:rPr lang="en-US" sz="1800" i="1" dirty="0" smtClean="0"/>
              <a:t>	</a:t>
            </a:r>
          </a:p>
          <a:p>
            <a:pPr>
              <a:buFont typeface="Monotype Sorts" pitchFamily="2" charset="2"/>
              <a:buNone/>
            </a:pPr>
            <a:endParaRPr lang="en-US" sz="1800" i="1" dirty="0" smtClean="0"/>
          </a:p>
          <a:p>
            <a:pPr>
              <a:buFont typeface="Monotype Sorts" pitchFamily="2" charset="2"/>
              <a:buNone/>
            </a:pPr>
            <a:endParaRPr lang="en-US" sz="1800" i="1" dirty="0" smtClean="0"/>
          </a:p>
          <a:p>
            <a:pPr>
              <a:buFont typeface="Monotype Sorts" pitchFamily="2" charset="2"/>
              <a:buNone/>
            </a:pPr>
            <a:endParaRPr lang="en-US" sz="1800" i="1" dirty="0" smtClean="0"/>
          </a:p>
          <a:p>
            <a:endParaRPr lang="en-US" sz="1800" i="1" dirty="0" smtClean="0"/>
          </a:p>
        </p:txBody>
      </p:sp>
      <p:pic>
        <p:nvPicPr>
          <p:cNvPr id="37892" name="Picture 7" descr="badfield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29200" y="1239838"/>
            <a:ext cx="3641725" cy="48561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92241580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Do we need to rethink laybys????</a:t>
            </a:r>
            <a:endParaRPr lang="en-US" dirty="0"/>
          </a:p>
        </p:txBody>
      </p:sp>
      <p:pic>
        <p:nvPicPr>
          <p:cNvPr id="3074" name="Picture 2" descr="L:\field pictures\2015 field pictures\cn-06-15\july 29\03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447800"/>
            <a:ext cx="274320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8575" y="6096000"/>
            <a:ext cx="8483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CN-06-15</a:t>
            </a:r>
          </a:p>
          <a:p>
            <a:r>
              <a:rPr lang="en-US" sz="1200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July 29</a:t>
            </a:r>
          </a:p>
          <a:p>
            <a:r>
              <a:rPr lang="en-US" sz="1200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133 DAP</a:t>
            </a:r>
            <a:endParaRPr lang="en-US" sz="1200" i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43000" y="5105400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NTC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411703" y="5105400"/>
            <a:ext cx="221432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Atrazine 4L @ 32 oz/A (PRE)</a:t>
            </a:r>
          </a:p>
          <a:p>
            <a:pPr algn="ctr"/>
            <a:endParaRPr lang="en-US" sz="1200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US" sz="12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Roundup WM @ 32 oz/A +</a:t>
            </a:r>
          </a:p>
          <a:p>
            <a:pPr algn="ctr"/>
            <a:r>
              <a:rPr lang="en-US" sz="12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Atrazine @ 48 oz/A (21 DAP)</a:t>
            </a:r>
            <a:endParaRPr lang="en-US" sz="12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324600" y="5105400"/>
            <a:ext cx="2286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dirty="0" smtClean="0">
                <a:solidFill>
                  <a:srgbClr val="FFFFFF"/>
                </a:solidFill>
              </a:rPr>
              <a:t>Atrazine 4L @ 32 oz/A </a:t>
            </a:r>
            <a:r>
              <a:rPr lang="pt-BR" sz="1200" dirty="0">
                <a:solidFill>
                  <a:srgbClr val="FFFFFF"/>
                </a:solidFill>
              </a:rPr>
              <a:t>(PRE)</a:t>
            </a:r>
          </a:p>
          <a:p>
            <a:pPr algn="ctr"/>
            <a:endParaRPr lang="pt-BR" sz="1200" dirty="0">
              <a:solidFill>
                <a:srgbClr val="FFFFFF"/>
              </a:solidFill>
            </a:endParaRPr>
          </a:p>
          <a:p>
            <a:pPr algn="ctr"/>
            <a:r>
              <a:rPr lang="pt-BR" sz="1200" dirty="0">
                <a:solidFill>
                  <a:srgbClr val="FFFFFF"/>
                </a:solidFill>
              </a:rPr>
              <a:t>Roundup WM @ 32 oz/A +</a:t>
            </a:r>
          </a:p>
          <a:p>
            <a:pPr algn="ctr"/>
            <a:r>
              <a:rPr lang="pt-BR" sz="1200" dirty="0">
                <a:solidFill>
                  <a:srgbClr val="FFFFFF"/>
                </a:solidFill>
              </a:rPr>
              <a:t>Atrazine @ </a:t>
            </a:r>
            <a:r>
              <a:rPr lang="pt-BR" sz="1200" dirty="0" smtClean="0">
                <a:solidFill>
                  <a:srgbClr val="FFFFFF"/>
                </a:solidFill>
              </a:rPr>
              <a:t>48 </a:t>
            </a:r>
            <a:r>
              <a:rPr lang="pt-BR" sz="1200" dirty="0">
                <a:solidFill>
                  <a:srgbClr val="FFFFFF"/>
                </a:solidFill>
              </a:rPr>
              <a:t>oz/A (21 DAP</a:t>
            </a:r>
            <a:r>
              <a:rPr lang="pt-BR" sz="1200" dirty="0" smtClean="0">
                <a:solidFill>
                  <a:srgbClr val="FFFFFF"/>
                </a:solidFill>
              </a:rPr>
              <a:t>)</a:t>
            </a:r>
          </a:p>
          <a:p>
            <a:pPr algn="ctr"/>
            <a:endParaRPr lang="pt-BR" sz="1200" dirty="0">
              <a:solidFill>
                <a:srgbClr val="FFFFFF"/>
              </a:solidFill>
            </a:endParaRPr>
          </a:p>
          <a:p>
            <a:pPr algn="ctr"/>
            <a:r>
              <a:rPr lang="pt-BR" sz="1200" dirty="0" smtClean="0">
                <a:solidFill>
                  <a:srgbClr val="FFFFFF"/>
                </a:solidFill>
              </a:rPr>
              <a:t>Evik @ 2 lb/A  + NIS (37 DAP)</a:t>
            </a:r>
            <a:endParaRPr lang="pt-BR" sz="1200" dirty="0">
              <a:solidFill>
                <a:srgbClr val="FFFFFF"/>
              </a:solidFill>
            </a:endParaRPr>
          </a:p>
        </p:txBody>
      </p:sp>
      <p:pic>
        <p:nvPicPr>
          <p:cNvPr id="2050" name="Picture 2" descr="L:\field pictures\2015 field pictures\cn-06-15\july 29\04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1447800"/>
            <a:ext cx="274320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L:\field pictures\2015 field pictures\cn-06-15\july 29\04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447800"/>
            <a:ext cx="274320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9835573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Do we need to rethink laybys????</a:t>
            </a:r>
            <a:endParaRPr lang="en-US" dirty="0"/>
          </a:p>
        </p:txBody>
      </p:sp>
      <p:pic>
        <p:nvPicPr>
          <p:cNvPr id="3074" name="Picture 2" descr="L:\field pictures\2015 field pictures\cn-06-15\july 29\03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447800"/>
            <a:ext cx="274320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L:\field pictures\2015 field pictures\cn-06-15\july 29\04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1447800"/>
            <a:ext cx="274320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L:\field pictures\2015 field pictures\cn-06-15\july 29\04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447800"/>
            <a:ext cx="274320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8575" y="6096000"/>
            <a:ext cx="8483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CN-06-15</a:t>
            </a:r>
          </a:p>
          <a:p>
            <a:r>
              <a:rPr lang="en-US" sz="1200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July 29</a:t>
            </a:r>
          </a:p>
          <a:p>
            <a:r>
              <a:rPr lang="en-US" sz="1200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133 DAP</a:t>
            </a:r>
            <a:endParaRPr lang="en-US" sz="1200" i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43000" y="5105400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NTC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276600" y="5105400"/>
            <a:ext cx="248452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Dual II Magnum @ 16 oz/A (PRE)</a:t>
            </a:r>
          </a:p>
          <a:p>
            <a:pPr algn="ctr"/>
            <a:endParaRPr lang="en-US" sz="1200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US" sz="12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Roundup WM @ 32 oz/A +</a:t>
            </a:r>
          </a:p>
          <a:p>
            <a:pPr algn="ctr"/>
            <a:r>
              <a:rPr lang="en-US" sz="12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Atrazine @ 64 oz/A (21 DAP)</a:t>
            </a:r>
            <a:endParaRPr lang="en-US" sz="12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324600" y="5105400"/>
            <a:ext cx="2286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dirty="0">
                <a:solidFill>
                  <a:srgbClr val="FFFFFF"/>
                </a:solidFill>
              </a:rPr>
              <a:t>Dual II Magnum @ 16 oz/A (PRE)</a:t>
            </a:r>
          </a:p>
          <a:p>
            <a:pPr algn="ctr"/>
            <a:endParaRPr lang="pt-BR" sz="1200" dirty="0">
              <a:solidFill>
                <a:srgbClr val="FFFFFF"/>
              </a:solidFill>
            </a:endParaRPr>
          </a:p>
          <a:p>
            <a:pPr algn="ctr"/>
            <a:r>
              <a:rPr lang="pt-BR" sz="1200" dirty="0">
                <a:solidFill>
                  <a:srgbClr val="FFFFFF"/>
                </a:solidFill>
              </a:rPr>
              <a:t>Roundup WM @ 32 oz/A +</a:t>
            </a:r>
          </a:p>
          <a:p>
            <a:pPr algn="ctr"/>
            <a:r>
              <a:rPr lang="pt-BR" sz="1200" dirty="0">
                <a:solidFill>
                  <a:srgbClr val="FFFFFF"/>
                </a:solidFill>
              </a:rPr>
              <a:t>Atrazine @ 64 oz/A (21 DAP</a:t>
            </a:r>
            <a:r>
              <a:rPr lang="pt-BR" sz="1200" dirty="0" smtClean="0">
                <a:solidFill>
                  <a:srgbClr val="FFFFFF"/>
                </a:solidFill>
              </a:rPr>
              <a:t>)</a:t>
            </a:r>
          </a:p>
          <a:p>
            <a:pPr algn="ctr"/>
            <a:endParaRPr lang="pt-BR" sz="1200" dirty="0">
              <a:solidFill>
                <a:srgbClr val="FFFFFF"/>
              </a:solidFill>
            </a:endParaRPr>
          </a:p>
          <a:p>
            <a:pPr algn="ctr"/>
            <a:r>
              <a:rPr lang="pt-BR" sz="1200" dirty="0" smtClean="0">
                <a:solidFill>
                  <a:srgbClr val="FFFFFF"/>
                </a:solidFill>
              </a:rPr>
              <a:t>Evik @ 2 lb/A  + NIS (37 DAP)</a:t>
            </a:r>
            <a:endParaRPr lang="pt-BR" sz="12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0229834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New (</a:t>
            </a:r>
            <a:r>
              <a:rPr lang="en-US" dirty="0" err="1" smtClean="0"/>
              <a:t>er</a:t>
            </a:r>
            <a:r>
              <a:rPr lang="en-US" dirty="0" smtClean="0"/>
              <a:t>) Stuff</a:t>
            </a:r>
            <a:endParaRPr lang="en-US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447800"/>
            <a:ext cx="5181600" cy="38690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30666490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Acuron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4800600" y="1143000"/>
            <a:ext cx="4144963" cy="4856162"/>
          </a:xfrm>
        </p:spPr>
        <p:txBody>
          <a:bodyPr/>
          <a:lstStyle/>
          <a:p>
            <a:r>
              <a:rPr lang="en-US" sz="2400" dirty="0" smtClean="0"/>
              <a:t>Syngenta</a:t>
            </a:r>
          </a:p>
          <a:p>
            <a:r>
              <a:rPr lang="en-US" sz="2400" dirty="0" smtClean="0"/>
              <a:t>Dual Magnum + Atrazine + Callisto + </a:t>
            </a:r>
            <a:r>
              <a:rPr lang="en-US" sz="2400" dirty="0" err="1" smtClean="0"/>
              <a:t>bycyclopyrone</a:t>
            </a:r>
            <a:endParaRPr lang="en-US" sz="2400" dirty="0" smtClean="0"/>
          </a:p>
          <a:p>
            <a:r>
              <a:rPr lang="en-US" sz="2400" dirty="0" smtClean="0"/>
              <a:t>MOA = 5 + 15 + 27</a:t>
            </a:r>
          </a:p>
          <a:p>
            <a:r>
              <a:rPr lang="en-US" sz="2400" dirty="0" smtClean="0"/>
              <a:t>PRE or EPOST </a:t>
            </a:r>
          </a:p>
          <a:p>
            <a:pPr lvl="1"/>
            <a:r>
              <a:rPr lang="en-US" dirty="0" smtClean="0"/>
              <a:t>12” tall</a:t>
            </a:r>
          </a:p>
          <a:p>
            <a:r>
              <a:rPr lang="en-US" sz="2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Soybean, cotton and peanuts = 10 months</a:t>
            </a:r>
          </a:p>
          <a:p>
            <a:r>
              <a:rPr lang="en-US" sz="2400" dirty="0" smtClean="0"/>
              <a:t>80 oz/A</a:t>
            </a:r>
          </a:p>
          <a:p>
            <a:r>
              <a:rPr lang="en-US" sz="2400" dirty="0" smtClean="0"/>
              <a:t>Can tank-mix with glyphosate</a:t>
            </a:r>
          </a:p>
          <a:p>
            <a:r>
              <a:rPr lang="en-US" sz="2400" dirty="0" smtClean="0"/>
              <a:t>Price???????</a:t>
            </a:r>
            <a:endParaRPr lang="en-US" sz="2400" dirty="0"/>
          </a:p>
        </p:txBody>
      </p:sp>
      <p:pic>
        <p:nvPicPr>
          <p:cNvPr id="2052" name="Picture 4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013" y="1475294"/>
            <a:ext cx="4144962" cy="4385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18319127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Acuron - 2015</a:t>
            </a:r>
            <a:endParaRPr lang="en-US" dirty="0"/>
          </a:p>
        </p:txBody>
      </p:sp>
      <p:pic>
        <p:nvPicPr>
          <p:cNvPr id="3074" name="Picture 2" descr="L:\field pictures\2015 field pictures\CN-12-15\5-11-15\030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433" y="1239838"/>
            <a:ext cx="3642121" cy="4856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L:\field pictures\2015 field pictures\CN-12-15\5-11-15\02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796" y="1239838"/>
            <a:ext cx="3642121" cy="4856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057400" y="1219200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NTC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638800" y="1219200"/>
            <a:ext cx="2133599" cy="83099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Acuron 3.44CS 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80 oz/A (PRE)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9525" y="6209526"/>
            <a:ext cx="73930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CN-12-15</a:t>
            </a:r>
          </a:p>
          <a:p>
            <a:r>
              <a:rPr lang="en-US" sz="1000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May 11</a:t>
            </a:r>
          </a:p>
          <a:p>
            <a:r>
              <a:rPr lang="en-US" sz="1000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47 DAT</a:t>
            </a:r>
            <a:endParaRPr lang="en-US" sz="1000" i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31962522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Revulin Q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sz="2400" dirty="0" smtClean="0"/>
              <a:t>DuPont</a:t>
            </a:r>
          </a:p>
          <a:p>
            <a:r>
              <a:rPr lang="en-US" sz="2400" dirty="0" smtClean="0"/>
              <a:t>Accent + Callisto + isoxadifen (safener)</a:t>
            </a:r>
          </a:p>
          <a:p>
            <a:r>
              <a:rPr lang="en-US" sz="2400" dirty="0" smtClean="0"/>
              <a:t>MOA = 2 + 27</a:t>
            </a:r>
          </a:p>
          <a:p>
            <a:r>
              <a:rPr lang="en-US" sz="2400" dirty="0" smtClean="0"/>
              <a:t>EPOST (20” tall or  V6)</a:t>
            </a:r>
          </a:p>
          <a:p>
            <a:r>
              <a:rPr lang="en-US" sz="2400" dirty="0" smtClean="0"/>
              <a:t>3.4-4.0 oz/A</a:t>
            </a:r>
          </a:p>
          <a:p>
            <a:r>
              <a:rPr lang="en-US" sz="2400" dirty="0" smtClean="0"/>
              <a:t>Tank mix with atrazine</a:t>
            </a:r>
          </a:p>
          <a:p>
            <a:r>
              <a:rPr lang="en-US" sz="2400" dirty="0" smtClean="0"/>
              <a:t>UGA only has 1 year of data?????</a:t>
            </a:r>
          </a:p>
          <a:p>
            <a:r>
              <a:rPr lang="en-US" sz="2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Cotton or soybean = 10 months; peanut = 18 months</a:t>
            </a:r>
          </a:p>
          <a:p>
            <a:r>
              <a:rPr lang="en-US" sz="2400" b="1" i="1" u="sng" dirty="0" smtClean="0">
                <a:solidFill>
                  <a:srgbClr val="FFC000"/>
                </a:solidFill>
              </a:rPr>
              <a:t>No Counter INFR</a:t>
            </a:r>
          </a:p>
          <a:p>
            <a:endParaRPr lang="en-US" b="1" i="1" u="sng" dirty="0" smtClean="0">
              <a:solidFill>
                <a:srgbClr val="FFC000"/>
              </a:solidFill>
            </a:endParaRPr>
          </a:p>
          <a:p>
            <a:pPr lvl="1"/>
            <a:endParaRPr lang="en-US" dirty="0"/>
          </a:p>
        </p:txBody>
      </p:sp>
      <p:pic>
        <p:nvPicPr>
          <p:cNvPr id="4099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9675" y="1239838"/>
            <a:ext cx="3742363" cy="4856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11845808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Revulin Q - 2015</a:t>
            </a:r>
            <a:endParaRPr lang="en-US" dirty="0"/>
          </a:p>
        </p:txBody>
      </p:sp>
      <p:pic>
        <p:nvPicPr>
          <p:cNvPr id="5122" name="Picture 2" descr="L:\field pictures\2015 field pictures\cn-11-15\2015-05-15\020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371600"/>
            <a:ext cx="4144962" cy="3108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057400" y="4463534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NTC</a:t>
            </a:r>
            <a:endParaRPr lang="en-US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029200" y="4463534"/>
            <a:ext cx="346120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Revulin Q 51.2WG @  3.4 oz/A</a:t>
            </a:r>
          </a:p>
          <a:p>
            <a:pPr algn="ctr"/>
            <a:r>
              <a:rPr lang="en-US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COC @ 1% v/v</a:t>
            </a:r>
          </a:p>
          <a:p>
            <a:pPr algn="ctr"/>
            <a:r>
              <a:rPr lang="en-US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AMS Xtra @ 2.5% v/v</a:t>
            </a:r>
          </a:p>
          <a:p>
            <a:pPr algn="ctr"/>
            <a:r>
              <a:rPr lang="en-US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(Applied 22 DAP)</a:t>
            </a:r>
            <a:endParaRPr lang="en-US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124" name="Picture 4" descr="L:\field pictures\2015 field pictures\cn-11-15\2015-05-15\02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366101"/>
            <a:ext cx="4144963" cy="3108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5644" y="6096000"/>
            <a:ext cx="8368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i="1" dirty="0" smtClean="0">
                <a:solidFill>
                  <a:srgbClr val="FFC000"/>
                </a:solidFill>
              </a:rPr>
              <a:t>CN-11-15</a:t>
            </a:r>
          </a:p>
          <a:p>
            <a:r>
              <a:rPr lang="en-US" sz="1200" b="1" i="1" dirty="0" smtClean="0">
                <a:solidFill>
                  <a:srgbClr val="FFC000"/>
                </a:solidFill>
              </a:rPr>
              <a:t>May 15</a:t>
            </a:r>
          </a:p>
          <a:p>
            <a:r>
              <a:rPr lang="en-US" sz="1200" b="1" i="1" dirty="0" smtClean="0">
                <a:solidFill>
                  <a:srgbClr val="FFC000"/>
                </a:solidFill>
              </a:rPr>
              <a:t>52 DAP</a:t>
            </a:r>
            <a:endParaRPr lang="en-US" sz="1200" b="1" i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1858878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Enlist™ Herbicide Tolerant Corn</a:t>
            </a:r>
            <a:endParaRPr lang="en-US" dirty="0"/>
          </a:p>
        </p:txBody>
      </p:sp>
      <p:sp>
        <p:nvSpPr>
          <p:cNvPr id="84994" name="Content Placeholder 3"/>
          <p:cNvSpPr>
            <a:spLocks noGrp="1"/>
          </p:cNvSpPr>
          <p:nvPr>
            <p:ph sz="half" idx="2"/>
          </p:nvPr>
        </p:nvSpPr>
        <p:spPr>
          <a:xfrm>
            <a:off x="4716416" y="1066800"/>
            <a:ext cx="4289425" cy="4856162"/>
          </a:xfrm>
        </p:spPr>
        <p:txBody>
          <a:bodyPr/>
          <a:lstStyle/>
          <a:p>
            <a:pPr>
              <a:buFont typeface="Wingdings" pitchFamily="2" charset="2"/>
              <a:buChar char="Ø"/>
            </a:pPr>
            <a:r>
              <a:rPr lang="en-US" sz="1600" dirty="0" smtClean="0"/>
              <a:t>tolerance to 2,4-D and Assure + GLY</a:t>
            </a:r>
          </a:p>
          <a:p>
            <a:pPr>
              <a:buFont typeface="Wingdings" pitchFamily="2" charset="2"/>
              <a:buChar char="Ø"/>
            </a:pPr>
            <a:r>
              <a:rPr lang="en-US" sz="1600" dirty="0" smtClean="0"/>
              <a:t>Trait was deregulated in September 2014 and herbicide in October 2014</a:t>
            </a:r>
          </a:p>
          <a:p>
            <a:pPr>
              <a:buFont typeface="Wingdings" pitchFamily="2" charset="2"/>
              <a:buChar char="Ø"/>
            </a:pPr>
            <a:r>
              <a:rPr lang="en-US" sz="1600" dirty="0" err="1" smtClean="0"/>
              <a:t>Colex</a:t>
            </a:r>
            <a:r>
              <a:rPr lang="en-US" sz="1600" dirty="0" smtClean="0"/>
              <a:t>-D™ technology</a:t>
            </a:r>
          </a:p>
          <a:p>
            <a:pPr lvl="1">
              <a:buFont typeface="Wingdings" pitchFamily="2" charset="2"/>
              <a:buChar char="Ø"/>
            </a:pPr>
            <a:r>
              <a:rPr lang="en-US" sz="1600" i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2,4-D choline</a:t>
            </a:r>
          </a:p>
          <a:p>
            <a:pPr lvl="1">
              <a:buFont typeface="Wingdings" pitchFamily="2" charset="2"/>
              <a:buChar char="Ø"/>
            </a:pPr>
            <a:r>
              <a:rPr lang="en-US" sz="1600" i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lower volatility</a:t>
            </a:r>
          </a:p>
          <a:p>
            <a:pPr lvl="1">
              <a:buFont typeface="Wingdings" pitchFamily="2" charset="2"/>
              <a:buChar char="Ø"/>
            </a:pPr>
            <a:r>
              <a:rPr lang="en-US" sz="1600" i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lower drift potential</a:t>
            </a:r>
          </a:p>
          <a:p>
            <a:pPr lvl="1">
              <a:buFont typeface="Wingdings" pitchFamily="2" charset="2"/>
              <a:buChar char="Ø"/>
            </a:pPr>
            <a:r>
              <a:rPr lang="en-US" sz="1600" i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enhanced handling/mixing characteristics</a:t>
            </a:r>
          </a:p>
          <a:p>
            <a:pPr lvl="1">
              <a:buFont typeface="Wingdings" pitchFamily="2" charset="2"/>
              <a:buChar char="Ø"/>
            </a:pPr>
            <a:r>
              <a:rPr lang="en-US" sz="1600" i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reduced odor</a:t>
            </a:r>
          </a:p>
          <a:p>
            <a:pPr>
              <a:buFont typeface="Wingdings" pitchFamily="2" charset="2"/>
              <a:buChar char="Ø"/>
            </a:pPr>
            <a:r>
              <a:rPr lang="en-US" sz="1600" dirty="0" smtClean="0"/>
              <a:t>1 PRE application + 2 POST applications (30” or V8 stage)</a:t>
            </a:r>
          </a:p>
          <a:p>
            <a:pPr>
              <a:buFont typeface="Wingdings" pitchFamily="2" charset="2"/>
              <a:buChar char="Ø"/>
            </a:pPr>
            <a:r>
              <a:rPr lang="en-US" sz="1600" dirty="0" smtClean="0"/>
              <a:t>Enlist™ Duo</a:t>
            </a:r>
          </a:p>
          <a:p>
            <a:pPr lvl="1">
              <a:buFont typeface="Wingdings" pitchFamily="2" charset="2"/>
              <a:buChar char="Ø"/>
            </a:pPr>
            <a:r>
              <a:rPr lang="en-US" sz="1600" dirty="0" smtClean="0"/>
              <a:t>DMA-Glyphosate (1.71 lb </a:t>
            </a:r>
            <a:r>
              <a:rPr lang="en-US" sz="1600" dirty="0" err="1" smtClean="0"/>
              <a:t>ae</a:t>
            </a:r>
            <a:r>
              <a:rPr lang="en-US" sz="1600" dirty="0" smtClean="0"/>
              <a:t>/gal) + 2,4-D choline (1.63 lb </a:t>
            </a:r>
            <a:r>
              <a:rPr lang="en-US" sz="1600" dirty="0" err="1" smtClean="0"/>
              <a:t>ae</a:t>
            </a:r>
            <a:r>
              <a:rPr lang="en-US" sz="1600" dirty="0" smtClean="0"/>
              <a:t>/gal)</a:t>
            </a:r>
          </a:p>
          <a:p>
            <a:pPr>
              <a:buFont typeface="Wingdings" pitchFamily="2" charset="2"/>
              <a:buChar char="Ø"/>
            </a:pPr>
            <a:r>
              <a:rPr lang="en-US" sz="1600" b="1" i="1" u="sng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2015 Product Launch</a:t>
            </a:r>
          </a:p>
          <a:p>
            <a:pPr lvl="1">
              <a:buFont typeface="Wingdings" pitchFamily="2" charset="2"/>
              <a:buChar char="Ø"/>
            </a:pPr>
            <a:r>
              <a:rPr lang="en-US" sz="16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IA, IL</a:t>
            </a:r>
            <a:r>
              <a:rPr lang="en-US" sz="16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IN, OH, SD, WI  (first)</a:t>
            </a:r>
          </a:p>
          <a:p>
            <a:pPr lvl="1">
              <a:buFont typeface="Wingdings" pitchFamily="2" charset="2"/>
              <a:buChar char="Ø"/>
            </a:pPr>
            <a:r>
              <a:rPr lang="en-US" sz="16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AR, KS, LA, MN, MO, MS, NE, ND, OK, </a:t>
            </a:r>
            <a:r>
              <a:rPr lang="en-US" sz="16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TN (</a:t>
            </a:r>
            <a:r>
              <a:rPr lang="en-US" sz="16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next</a:t>
            </a:r>
            <a:r>
              <a:rPr lang="en-US" sz="16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en-US" sz="1600" b="1" i="1" u="sng" dirty="0" smtClean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Font typeface="Wingdings" pitchFamily="2" charset="2"/>
              <a:buChar char="Ø"/>
            </a:pPr>
            <a:r>
              <a:rPr lang="en-US" sz="1600" dirty="0" err="1" smtClean="0"/>
              <a:t>Mycogen</a:t>
            </a:r>
            <a:r>
              <a:rPr lang="en-US" sz="1600" dirty="0" smtClean="0"/>
              <a:t>/Monsanto/Dekalb license????</a:t>
            </a:r>
          </a:p>
        </p:txBody>
      </p:sp>
      <p:sp>
        <p:nvSpPr>
          <p:cNvPr id="84995" name="AutoShape 4" descr="Enlist_Logo_Horz_RGB_300dpi.jpg"/>
          <p:cNvSpPr>
            <a:spLocks noChangeAspect="1" noChangeArrowheads="1"/>
          </p:cNvSpPr>
          <p:nvPr/>
        </p:nvSpPr>
        <p:spPr bwMode="auto">
          <a:xfrm>
            <a:off x="1090613" y="3810000"/>
            <a:ext cx="3343275" cy="162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84996" name="AutoShape 6" descr="Enlist_Logo_Horz_RGB_300dpi.jpg"/>
          <p:cNvSpPr>
            <a:spLocks noChangeAspect="1" noChangeArrowheads="1"/>
          </p:cNvSpPr>
          <p:nvPr/>
        </p:nvSpPr>
        <p:spPr bwMode="auto">
          <a:xfrm>
            <a:off x="287338" y="-623888"/>
            <a:ext cx="3343275" cy="1628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84997" name="AutoShape 8" descr="Enlist_Logo_Horz_RGB_300dpi.jpg"/>
          <p:cNvSpPr>
            <a:spLocks noChangeAspect="1" noChangeArrowheads="1"/>
          </p:cNvSpPr>
          <p:nvPr/>
        </p:nvSpPr>
        <p:spPr bwMode="auto">
          <a:xfrm>
            <a:off x="134938" y="-776288"/>
            <a:ext cx="3343275" cy="1628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sz="180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84999" name="Picture 2" descr="C:\Documents and Settings\LAMPHIEC\Desktop\FINAL DHT Cooperator Deck 3.10.10\Slide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5438" y="1295400"/>
            <a:ext cx="4371928" cy="327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3000" contrast="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420" t="37585" r="33381" b="43216"/>
          <a:stretch/>
        </p:blipFill>
        <p:spPr bwMode="auto">
          <a:xfrm>
            <a:off x="2578101" y="5257800"/>
            <a:ext cx="1855787" cy="1113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442911" y="6109662"/>
            <a:ext cx="95891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2,4-D choline</a:t>
            </a:r>
            <a:endParaRPr lang="en-US" sz="1100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2223" b="50628"/>
          <a:stretch/>
        </p:blipFill>
        <p:spPr bwMode="auto">
          <a:xfrm>
            <a:off x="424498" y="4643437"/>
            <a:ext cx="2103120" cy="822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175" y="5571499"/>
            <a:ext cx="914400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26678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Enlist Duo Recent Problems</a:t>
            </a:r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1013" y="1293515"/>
            <a:ext cx="8442325" cy="4748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286292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Nematode Control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err="1" smtClean="0"/>
              <a:t>Telone</a:t>
            </a:r>
            <a:r>
              <a:rPr lang="en-US" dirty="0" smtClean="0"/>
              <a:t> II</a:t>
            </a:r>
          </a:p>
          <a:p>
            <a:endParaRPr lang="en-US" dirty="0" smtClean="0"/>
          </a:p>
          <a:p>
            <a:r>
              <a:rPr lang="en-US" dirty="0" smtClean="0"/>
              <a:t>Seed Treatments</a:t>
            </a:r>
          </a:p>
          <a:p>
            <a:pPr lvl="1"/>
            <a:r>
              <a:rPr lang="en-US" dirty="0"/>
              <a:t> </a:t>
            </a:r>
            <a:r>
              <a:rPr lang="en-US" i="1" dirty="0" err="1" smtClean="0">
                <a:solidFill>
                  <a:srgbClr val="33CCFF"/>
                </a:solidFill>
              </a:rPr>
              <a:t>Avicta</a:t>
            </a:r>
            <a:r>
              <a:rPr lang="en-US" i="1" dirty="0" smtClean="0">
                <a:solidFill>
                  <a:srgbClr val="33CCFF"/>
                </a:solidFill>
              </a:rPr>
              <a:t> Duo Corn</a:t>
            </a:r>
          </a:p>
          <a:p>
            <a:pPr lvl="1"/>
            <a:r>
              <a:rPr lang="en-US" i="1" dirty="0">
                <a:solidFill>
                  <a:srgbClr val="33CCFF"/>
                </a:solidFill>
              </a:rPr>
              <a:t> </a:t>
            </a:r>
            <a:r>
              <a:rPr lang="en-US" i="1" dirty="0" smtClean="0">
                <a:solidFill>
                  <a:srgbClr val="33CCFF"/>
                </a:solidFill>
              </a:rPr>
              <a:t>Poncho/</a:t>
            </a:r>
            <a:r>
              <a:rPr lang="en-US" i="1" dirty="0" err="1" smtClean="0">
                <a:solidFill>
                  <a:srgbClr val="33CCFF"/>
                </a:solidFill>
              </a:rPr>
              <a:t>Votivo</a:t>
            </a:r>
            <a:endParaRPr lang="en-US" i="1" dirty="0" smtClean="0">
              <a:solidFill>
                <a:srgbClr val="33CCFF"/>
              </a:solidFill>
            </a:endParaRPr>
          </a:p>
          <a:p>
            <a:pPr lvl="1"/>
            <a:endParaRPr lang="en-US" dirty="0" smtClean="0"/>
          </a:p>
          <a:p>
            <a:r>
              <a:rPr lang="en-US" dirty="0" smtClean="0"/>
              <a:t>Counter - INFR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790667" y="1239838"/>
            <a:ext cx="4120379" cy="4856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7040227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Question/Comments</a:t>
            </a:r>
            <a:endParaRPr lang="en-U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20464" b="15909"/>
          <a:stretch/>
        </p:blipFill>
        <p:spPr bwMode="auto">
          <a:xfrm>
            <a:off x="1066800" y="1066800"/>
            <a:ext cx="7162800" cy="56548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066800" y="1122311"/>
            <a:ext cx="2137124" cy="646331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eaLnBrk="1" hangingPunct="1"/>
            <a:r>
              <a:rPr lang="en-US" sz="1800" dirty="0" smtClean="0">
                <a:solidFill>
                  <a:srgbClr val="C00000"/>
                </a:solidFill>
                <a:latin typeface="Arial" charset="0"/>
              </a:rPr>
              <a:t>eprostko@uga.edu</a:t>
            </a:r>
          </a:p>
          <a:p>
            <a:pPr eaLnBrk="1" hangingPunct="1"/>
            <a:r>
              <a:rPr lang="en-US" sz="1800" dirty="0" smtClean="0">
                <a:solidFill>
                  <a:srgbClr val="C00000"/>
                </a:solidFill>
                <a:latin typeface="Arial" charset="0"/>
              </a:rPr>
              <a:t>www.gaweed.com</a:t>
            </a:r>
            <a:endParaRPr lang="en-US" sz="1800" dirty="0">
              <a:solidFill>
                <a:srgbClr val="C00000"/>
              </a:solidFill>
              <a:latin typeface="Arial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0300" y="1091682"/>
            <a:ext cx="1981200" cy="781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52671624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Atrazine + Any of these works just fine!</a:t>
            </a:r>
            <a:endParaRPr lang="en-US" sz="3200" dirty="0"/>
          </a:p>
        </p:txBody>
      </p:sp>
      <p:pic>
        <p:nvPicPr>
          <p:cNvPr id="5" name="Picture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9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914400" y="1244935"/>
            <a:ext cx="1876425" cy="250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371600" y="3962400"/>
            <a:ext cx="3676143" cy="646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9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172200" y="3746835"/>
            <a:ext cx="1981200" cy="27901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581400" y="1371600"/>
            <a:ext cx="1978025" cy="16746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 descr="http://www.bayercropscienceus.com/export/sites/bcsus/bcsus_resources/products/product_banners/capreno-product-banner2.jpg"/>
          <p:cNvPicPr>
            <a:picLocks noChangeAspect="1" noChangeArrowheads="1"/>
          </p:cNvPicPr>
          <p:nvPr/>
        </p:nvPicPr>
        <p:blipFill>
          <a:blip r:embed="rId7"/>
          <a:srcRect l="3448" t="-3378" r="77798" b="20442"/>
          <a:stretch>
            <a:fillRect/>
          </a:stretch>
        </p:blipFill>
        <p:spPr bwMode="auto">
          <a:xfrm>
            <a:off x="6553200" y="1547012"/>
            <a:ext cx="1744664" cy="1744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86000" y="4953000"/>
            <a:ext cx="1619250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802772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 smtClean="0"/>
              <a:t>(L) - Non-Treated Control; (R) – Atrazine 4L @ 32 oz/A – PRE fb Roundup WM @ 22 oz/A + Atrazine @ 48 oz/A – Applied 21 DAP: Photo @  33 DAP</a:t>
            </a:r>
            <a:endParaRPr lang="en-US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28575" y="6248400"/>
            <a:ext cx="1101584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 dirty="0" smtClean="0">
                <a:solidFill>
                  <a:srgbClr val="FFC000"/>
                </a:solidFill>
              </a:rPr>
              <a:t>CN-05-15</a:t>
            </a:r>
          </a:p>
          <a:p>
            <a:r>
              <a:rPr lang="en-US" sz="1000" i="1" dirty="0" smtClean="0">
                <a:solidFill>
                  <a:srgbClr val="FFC000"/>
                </a:solidFill>
              </a:rPr>
              <a:t>May 4</a:t>
            </a:r>
          </a:p>
          <a:p>
            <a:r>
              <a:rPr lang="en-US" sz="1000" i="1" dirty="0" smtClean="0">
                <a:solidFill>
                  <a:srgbClr val="FFC000"/>
                </a:solidFill>
              </a:rPr>
              <a:t>(N83D-3000GT)</a:t>
            </a:r>
            <a:endParaRPr lang="en-US" sz="1000" i="1" dirty="0">
              <a:solidFill>
                <a:srgbClr val="FFC000"/>
              </a:solidFill>
            </a:endParaRPr>
          </a:p>
        </p:txBody>
      </p:sp>
      <p:pic>
        <p:nvPicPr>
          <p:cNvPr id="6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894" y="1239838"/>
            <a:ext cx="3643200" cy="4856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56" y="1239838"/>
            <a:ext cx="3643200" cy="4856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21453573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Anthem, Dual, Warrant, Zidua????</a:t>
            </a:r>
            <a:endParaRPr lang="en-US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219200"/>
            <a:ext cx="5032612" cy="112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2590800"/>
            <a:ext cx="4886325" cy="1900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 descr="http://www.agproducts.basf.us/products/logos/zidua-logo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4724400"/>
            <a:ext cx="4030199" cy="1896564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924129"/>
            <a:ext cx="3398460" cy="1529307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78493897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399222" y="317500"/>
            <a:ext cx="7634288" cy="825500"/>
          </a:xfrm>
        </p:spPr>
        <p:txBody>
          <a:bodyPr/>
          <a:lstStyle/>
          <a:p>
            <a:r>
              <a:rPr lang="en-US" sz="3200" dirty="0" smtClean="0"/>
              <a:t>PRE Applied Zidua, Dual II Magnum, and Warrant in Field Corn - 2015</a:t>
            </a:r>
            <a:br>
              <a:rPr lang="en-US" sz="3200" dirty="0" smtClean="0"/>
            </a:br>
            <a:endParaRPr lang="en-US" sz="3200" dirty="0"/>
          </a:p>
        </p:txBody>
      </p:sp>
      <p:pic>
        <p:nvPicPr>
          <p:cNvPr id="3074" name="Picture 2" descr="L:\field pictures\2015 field pictures\2015-05-05\01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524000"/>
            <a:ext cx="2194560" cy="2926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L:\field pictures\2015 field pictures\2015-05-05\02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524000"/>
            <a:ext cx="2194560" cy="2926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L:\field pictures\2015 field pictures\2015-05-05\02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524000"/>
            <a:ext cx="2194560" cy="2926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L:\field pictures\2015 field pictures\2015-05-05\03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1524000"/>
            <a:ext cx="2194560" cy="2926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6200" y="5896570"/>
            <a:ext cx="110799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i="1" dirty="0" smtClean="0">
                <a:solidFill>
                  <a:srgbClr val="FFC000"/>
                </a:solidFill>
              </a:rPr>
              <a:t>CN-13-15</a:t>
            </a:r>
          </a:p>
          <a:p>
            <a:r>
              <a:rPr lang="en-US" sz="1800" i="1" dirty="0" smtClean="0">
                <a:solidFill>
                  <a:srgbClr val="FFC000"/>
                </a:solidFill>
              </a:rPr>
              <a:t>May 4</a:t>
            </a:r>
          </a:p>
          <a:p>
            <a:r>
              <a:rPr lang="en-US" sz="1800" i="1" dirty="0" smtClean="0">
                <a:solidFill>
                  <a:srgbClr val="FFC000"/>
                </a:solidFill>
              </a:rPr>
              <a:t>33 DAP</a:t>
            </a:r>
            <a:endParaRPr lang="en-US" sz="1800" i="1" dirty="0">
              <a:solidFill>
                <a:srgbClr val="FFC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08675" y="4463534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NTC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702978" y="4463534"/>
            <a:ext cx="13356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FFFFFF"/>
                </a:solidFill>
              </a:rPr>
              <a:t>Zidua 85WG</a:t>
            </a:r>
          </a:p>
          <a:p>
            <a:pPr algn="ctr"/>
            <a:r>
              <a:rPr lang="en-US" sz="1600" dirty="0" smtClean="0">
                <a:solidFill>
                  <a:srgbClr val="FFFFFF"/>
                </a:solidFill>
              </a:rPr>
              <a:t>1.5 oz/A</a:t>
            </a:r>
            <a:endParaRPr lang="en-US" sz="1600" dirty="0">
              <a:solidFill>
                <a:srgbClr val="FFFF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495800" y="4463534"/>
            <a:ext cx="237436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FFFFFF"/>
                </a:solidFill>
              </a:rPr>
              <a:t>Dual II Magnum 7.62EC</a:t>
            </a:r>
          </a:p>
          <a:p>
            <a:pPr algn="ctr"/>
            <a:r>
              <a:rPr lang="en-US" sz="1600" dirty="0" smtClean="0">
                <a:solidFill>
                  <a:srgbClr val="FFFFFF"/>
                </a:solidFill>
              </a:rPr>
              <a:t>21 oz/A</a:t>
            </a:r>
            <a:endParaRPr lang="en-US" sz="1600" dirty="0">
              <a:solidFill>
                <a:srgbClr val="FFFFFF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162800" y="4450080"/>
            <a:ext cx="13873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FFFFFF"/>
                </a:solidFill>
              </a:rPr>
              <a:t>Warrant 3ME</a:t>
            </a:r>
          </a:p>
          <a:p>
            <a:pPr algn="ctr"/>
            <a:r>
              <a:rPr lang="en-US" sz="1600" dirty="0" smtClean="0">
                <a:solidFill>
                  <a:srgbClr val="FFFFFF"/>
                </a:solidFill>
              </a:rPr>
              <a:t>48 oz/A</a:t>
            </a:r>
            <a:endParaRPr lang="en-US" sz="16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3222915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Chloroacetamide Injury on Field Corn</a:t>
            </a:r>
            <a:br>
              <a:rPr lang="en-US" sz="3200" dirty="0" smtClean="0"/>
            </a:br>
            <a:r>
              <a:rPr lang="en-US" sz="3200" dirty="0" smtClean="0"/>
              <a:t>(Dual, Warrant, Zidua)</a:t>
            </a:r>
            <a:endParaRPr lang="en-US" sz="32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447800"/>
            <a:ext cx="4144962" cy="3108721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1371600"/>
            <a:ext cx="3642121" cy="4856162"/>
          </a:xfrm>
        </p:spPr>
      </p:pic>
      <p:sp>
        <p:nvSpPr>
          <p:cNvPr id="7" name="TextBox 6"/>
          <p:cNvSpPr txBox="1"/>
          <p:nvPr/>
        </p:nvSpPr>
        <p:spPr>
          <a:xfrm>
            <a:off x="609600" y="4724400"/>
            <a:ext cx="2071401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Rate</a:t>
            </a:r>
          </a:p>
          <a:p>
            <a:r>
              <a:rPr lang="en-US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Planting Depth</a:t>
            </a:r>
          </a:p>
          <a:p>
            <a:r>
              <a:rPr lang="en-US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Hybrid</a:t>
            </a:r>
          </a:p>
          <a:p>
            <a:r>
              <a:rPr lang="en-US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Temperature</a:t>
            </a:r>
          </a:p>
          <a:p>
            <a:r>
              <a:rPr lang="en-US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Moisture</a:t>
            </a:r>
            <a:endParaRPr lang="en-US" i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68612501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Pay Closer Attention to Hybrid/Herbicide Mgt. Guidelines</a:t>
            </a:r>
            <a:endParaRPr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09" t="13202" r="28195" b="38000"/>
          <a:stretch/>
        </p:blipFill>
        <p:spPr bwMode="auto">
          <a:xfrm>
            <a:off x="4240390" y="1219200"/>
            <a:ext cx="4765666" cy="30740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8526019" y="1447800"/>
            <a:ext cx="471332" cy="2845403"/>
          </a:xfrm>
          <a:prstGeom prst="rect">
            <a:avLst/>
          </a:prstGeom>
          <a:solidFill>
            <a:srgbClr val="FFFF00">
              <a:alpha val="3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9071" y="4389120"/>
            <a:ext cx="1636197" cy="944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5967" y="5690235"/>
            <a:ext cx="768001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40" t="7202" r="30663" b="8794"/>
          <a:stretch/>
        </p:blipFill>
        <p:spPr bwMode="auto">
          <a:xfrm>
            <a:off x="563811" y="1219200"/>
            <a:ext cx="3332314" cy="439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04359639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orn">
  <a:themeElements>
    <a:clrScheme name="">
      <a:dk1>
        <a:srgbClr val="000000"/>
      </a:dk1>
      <a:lt1>
        <a:srgbClr val="B2B2B2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D5D5D5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Cor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Cor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r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r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r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r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r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r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Corn">
  <a:themeElements>
    <a:clrScheme name="">
      <a:dk1>
        <a:srgbClr val="000000"/>
      </a:dk1>
      <a:lt1>
        <a:srgbClr val="B2B2B2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D5D5D5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Cor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Cor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r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r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r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r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r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r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Corn">
  <a:themeElements>
    <a:clrScheme name="">
      <a:dk1>
        <a:srgbClr val="000000"/>
      </a:dk1>
      <a:lt1>
        <a:srgbClr val="B2B2B2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D5D5D5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Cor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Cor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r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r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r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r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r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r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C:\PROGRAM FILES\PRESENTATIONPRO\Corn</Template>
  <TotalTime>22682</TotalTime>
  <Words>863</Words>
  <Application>Microsoft Office PowerPoint</Application>
  <PresentationFormat>On-screen Show (4:3)</PresentationFormat>
  <Paragraphs>191</Paragraphs>
  <Slides>30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30</vt:i4>
      </vt:variant>
    </vt:vector>
  </HeadingPairs>
  <TitlesOfParts>
    <vt:vector size="34" baseType="lpstr">
      <vt:lpstr>Corn</vt:lpstr>
      <vt:lpstr>1_Corn</vt:lpstr>
      <vt:lpstr>2_Corn</vt:lpstr>
      <vt:lpstr>4_Office Theme</vt:lpstr>
      <vt:lpstr>2016 Field Corn Weed Management Update</vt:lpstr>
      <vt:lpstr>Nematodes and Early Season Herbicide Injury</vt:lpstr>
      <vt:lpstr>Nematode Control</vt:lpstr>
      <vt:lpstr>Atrazine + Any of these works just fine!</vt:lpstr>
      <vt:lpstr>(L) - Non-Treated Control; (R) – Atrazine 4L @ 32 oz/A – PRE fb Roundup WM @ 22 oz/A + Atrazine @ 48 oz/A – Applied 21 DAP: Photo @  33 DAP</vt:lpstr>
      <vt:lpstr>Anthem, Dual, Warrant, Zidua????</vt:lpstr>
      <vt:lpstr>PRE Applied Zidua, Dual II Magnum, and Warrant in Field Corn - 2015 </vt:lpstr>
      <vt:lpstr>Chloroacetamide Injury on Field Corn (Dual, Warrant, Zidua)</vt:lpstr>
      <vt:lpstr>Pay Closer Attention to Hybrid/Herbicide Mgt. Guidelines</vt:lpstr>
      <vt:lpstr>Something to think about?</vt:lpstr>
      <vt:lpstr>Herbicide and High Yield Corn</vt:lpstr>
      <vt:lpstr>Herbicide Effects on Field Corn Yield in a High Input Environment (RU = Roundup W-Max, ATZ = Atrazine, PW = Prowl, LIB = Liberty, STDQ = Steadfast Q, CAP = Capreno, LAD = Laudis, HGT = Halex GT, SAN = Sandea) – YEAR 2</vt:lpstr>
      <vt:lpstr>Roundup W-Max (32 oz/A) + Atrazine (48 oz/A) + AMS Xtra (2.5% v/v) Timing Effects on Field Corn Yield in a High Input Environment – YEAR 2</vt:lpstr>
      <vt:lpstr>Corn Stage of Growth</vt:lpstr>
      <vt:lpstr>Valor Drift on Field Corn</vt:lpstr>
      <vt:lpstr>Valor Injury – Applied V6 – 3 DAT</vt:lpstr>
      <vt:lpstr>Valor @ 3 oz/A Applied at V5-V6 Picture taken 6 DAT - 2015</vt:lpstr>
      <vt:lpstr>Field Corn (Pioneer 1794) Yield Response to Valor 51WG (oz/A) - 2015</vt:lpstr>
      <vt:lpstr>PowerPoint Presentation</vt:lpstr>
      <vt:lpstr>Morningglory Control in Corn</vt:lpstr>
      <vt:lpstr>Do we need to rethink laybys????</vt:lpstr>
      <vt:lpstr>Do we need to rethink laybys????</vt:lpstr>
      <vt:lpstr>New (er) Stuff</vt:lpstr>
      <vt:lpstr>Acuron</vt:lpstr>
      <vt:lpstr>Acuron - 2015</vt:lpstr>
      <vt:lpstr>Revulin Q</vt:lpstr>
      <vt:lpstr>Revulin Q - 2015</vt:lpstr>
      <vt:lpstr>Enlist™ Herbicide Tolerant Corn</vt:lpstr>
      <vt:lpstr>Enlist Duo Recent Problems</vt:lpstr>
      <vt:lpstr>Question/Comments</vt:lpstr>
    </vt:vector>
  </TitlesOfParts>
  <Company>The University of Georgia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Corn Weed Management for New County Extension Agents</dc:title>
  <dc:creator>Eric Prostko</dc:creator>
  <cp:lastModifiedBy>Eric P. Prostko</cp:lastModifiedBy>
  <cp:revision>333</cp:revision>
  <cp:lastPrinted>2015-04-24T13:38:08Z</cp:lastPrinted>
  <dcterms:created xsi:type="dcterms:W3CDTF">2004-08-06T18:59:46Z</dcterms:created>
  <dcterms:modified xsi:type="dcterms:W3CDTF">2015-12-04T17:16:49Z</dcterms:modified>
</cp:coreProperties>
</file>