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94" r:id="rId2"/>
    <p:sldMasterId id="2147483716" r:id="rId3"/>
    <p:sldMasterId id="2147483778" r:id="rId4"/>
    <p:sldMasterId id="2147483905" r:id="rId5"/>
    <p:sldMasterId id="2147483918" r:id="rId6"/>
  </p:sldMasterIdLst>
  <p:notesMasterIdLst>
    <p:notesMasterId r:id="rId44"/>
  </p:notesMasterIdLst>
  <p:handoutMasterIdLst>
    <p:handoutMasterId r:id="rId45"/>
  </p:handoutMasterIdLst>
  <p:sldIdLst>
    <p:sldId id="381" r:id="rId7"/>
    <p:sldId id="450" r:id="rId8"/>
    <p:sldId id="451" r:id="rId9"/>
    <p:sldId id="440" r:id="rId10"/>
    <p:sldId id="441" r:id="rId11"/>
    <p:sldId id="458" r:id="rId12"/>
    <p:sldId id="443" r:id="rId13"/>
    <p:sldId id="444" r:id="rId14"/>
    <p:sldId id="442" r:id="rId15"/>
    <p:sldId id="433" r:id="rId16"/>
    <p:sldId id="445" r:id="rId17"/>
    <p:sldId id="469" r:id="rId18"/>
    <p:sldId id="457" r:id="rId19"/>
    <p:sldId id="460" r:id="rId20"/>
    <p:sldId id="439" r:id="rId21"/>
    <p:sldId id="456" r:id="rId22"/>
    <p:sldId id="463" r:id="rId23"/>
    <p:sldId id="464" r:id="rId24"/>
    <p:sldId id="462" r:id="rId25"/>
    <p:sldId id="446" r:id="rId26"/>
    <p:sldId id="447" r:id="rId27"/>
    <p:sldId id="448" r:id="rId28"/>
    <p:sldId id="452" r:id="rId29"/>
    <p:sldId id="453" r:id="rId30"/>
    <p:sldId id="454" r:id="rId31"/>
    <p:sldId id="398" r:id="rId32"/>
    <p:sldId id="382" r:id="rId33"/>
    <p:sldId id="434" r:id="rId34"/>
    <p:sldId id="466" r:id="rId35"/>
    <p:sldId id="467" r:id="rId36"/>
    <p:sldId id="435" r:id="rId37"/>
    <p:sldId id="431" r:id="rId38"/>
    <p:sldId id="470" r:id="rId39"/>
    <p:sldId id="471" r:id="rId40"/>
    <p:sldId id="472" r:id="rId41"/>
    <p:sldId id="465" r:id="rId42"/>
    <p:sldId id="455" r:id="rId43"/>
  </p:sldIdLst>
  <p:sldSz cx="9144000" cy="6858000" type="screen4x3"/>
  <p:notesSz cx="6858000" cy="9144000"/>
  <p:custDataLst>
    <p:tags r:id="rId4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00"/>
    <a:srgbClr val="33CCFF"/>
    <a:srgbClr val="009999"/>
    <a:srgbClr val="0000FF"/>
    <a:srgbClr val="3399FF"/>
    <a:srgbClr val="FF99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73" autoAdjust="0"/>
  </p:normalViewPr>
  <p:slideViewPr>
    <p:cSldViewPr>
      <p:cViewPr>
        <p:scale>
          <a:sx n="100" d="100"/>
          <a:sy n="100" d="100"/>
        </p:scale>
        <p:origin x="-906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gs" Target="tags/tag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 b="1" i="1" baseline="0"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Sheet1!$A$2:$A$7</c:f>
              <c:numCache>
                <c:formatCode>0.00</c:formatCode>
                <c:ptCount val="6"/>
                <c:pt idx="0">
                  <c:v>0</c:v>
                </c:pt>
                <c:pt idx="1">
                  <c:v>0.19</c:v>
                </c:pt>
                <c:pt idx="2">
                  <c:v>0.38</c:v>
                </c:pt>
                <c:pt idx="3">
                  <c:v>0.75</c:v>
                </c:pt>
                <c:pt idx="4">
                  <c:v>1.5</c:v>
                </c:pt>
                <c:pt idx="5">
                  <c:v>3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6</c:v>
                </c:pt>
                <c:pt idx="4">
                  <c:v>4</c:v>
                </c:pt>
                <c:pt idx="5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594496"/>
        <c:axId val="55263232"/>
      </c:barChart>
      <c:catAx>
        <c:axId val="555944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>
                    <a:solidFill>
                      <a:srgbClr val="FFFFFF"/>
                    </a:solidFill>
                  </a:rPr>
                  <a:t>Rate (oz/A)</a:t>
                </a:r>
                <a:endParaRPr lang="en-US" dirty="0">
                  <a:solidFill>
                    <a:srgbClr val="FFFFFF"/>
                  </a:solidFill>
                </a:endParaRP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FF"/>
                </a:solidFill>
              </a:defRPr>
            </a:pPr>
            <a:endParaRPr lang="en-US"/>
          </a:p>
        </c:txPr>
        <c:crossAx val="55263232"/>
        <c:crosses val="autoZero"/>
        <c:auto val="1"/>
        <c:lblAlgn val="ctr"/>
        <c:lblOffset val="100"/>
        <c:noMultiLvlLbl val="0"/>
      </c:catAx>
      <c:valAx>
        <c:axId val="55263232"/>
        <c:scaling>
          <c:orientation val="minMax"/>
          <c:max val="1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r>
                  <a:rPr lang="en-US" dirty="0" smtClean="0">
                    <a:solidFill>
                      <a:srgbClr val="FFFFFF"/>
                    </a:solidFill>
                  </a:rPr>
                  <a:t>Yield Loss (%)</a:t>
                </a:r>
                <a:endParaRPr lang="en-US" dirty="0">
                  <a:solidFill>
                    <a:srgbClr val="FFFFFF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FF"/>
                </a:solidFill>
              </a:defRPr>
            </a:pPr>
            <a:endParaRPr lang="en-US"/>
          </a:p>
        </c:txPr>
        <c:crossAx val="55594496"/>
        <c:crosses val="autoZero"/>
        <c:crossBetween val="between"/>
        <c:majorUnit val="3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6"/>
            <c:invertIfNegative val="0"/>
            <c:bubble3D val="0"/>
            <c:spPr>
              <a:solidFill>
                <a:srgbClr val="FFC000"/>
              </a:solidFill>
            </c:spPr>
          </c:dPt>
          <c:dLbls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192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aseline="0"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NTC</c:v>
                </c:pt>
                <c:pt idx="1">
                  <c:v>Accent-1X</c:v>
                </c:pt>
                <c:pt idx="2">
                  <c:v>Accent-2X</c:v>
                </c:pt>
                <c:pt idx="3">
                  <c:v>Steadfast Q-1 X</c:v>
                </c:pt>
                <c:pt idx="4">
                  <c:v>Steadfast Q-2X</c:v>
                </c:pt>
                <c:pt idx="5">
                  <c:v>Capreno-1X</c:v>
                </c:pt>
                <c:pt idx="6">
                  <c:v>Capreno-2X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213</c:v>
                </c:pt>
                <c:pt idx="1">
                  <c:v>210</c:v>
                </c:pt>
                <c:pt idx="2">
                  <c:v>209</c:v>
                </c:pt>
                <c:pt idx="3">
                  <c:v>204</c:v>
                </c:pt>
                <c:pt idx="4">
                  <c:v>207</c:v>
                </c:pt>
                <c:pt idx="5">
                  <c:v>205</c:v>
                </c:pt>
                <c:pt idx="6">
                  <c:v>192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6680320"/>
        <c:axId val="83165184"/>
      </c:barChart>
      <c:catAx>
        <c:axId val="666803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FF"/>
                </a:solidFill>
              </a:defRPr>
            </a:pPr>
            <a:endParaRPr lang="en-US"/>
          </a:p>
        </c:txPr>
        <c:crossAx val="83165184"/>
        <c:crosses val="autoZero"/>
        <c:auto val="1"/>
        <c:lblAlgn val="ctr"/>
        <c:lblOffset val="100"/>
        <c:noMultiLvlLbl val="0"/>
      </c:catAx>
      <c:valAx>
        <c:axId val="83165184"/>
        <c:scaling>
          <c:orientation val="minMax"/>
          <c:max val="22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FF"/>
                </a:solidFill>
              </a:defRPr>
            </a:pPr>
            <a:endParaRPr lang="en-US"/>
          </a:p>
        </c:txPr>
        <c:crossAx val="66680320"/>
        <c:crosses val="autoZero"/>
        <c:crossBetween val="between"/>
        <c:majorUnit val="44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 sz="1500" baseline="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Sheet1!$A$2:$A$10</c:f>
              <c:strCache>
                <c:ptCount val="9"/>
                <c:pt idx="0">
                  <c:v>NTC</c:v>
                </c:pt>
                <c:pt idx="1">
                  <c:v>RU + ATZ + PW</c:v>
                </c:pt>
                <c:pt idx="2">
                  <c:v>RU + ATZ </c:v>
                </c:pt>
                <c:pt idx="3">
                  <c:v>LIB + ATZ</c:v>
                </c:pt>
                <c:pt idx="4">
                  <c:v>STDQ + ATZ</c:v>
                </c:pt>
                <c:pt idx="5">
                  <c:v>CAP + ATZ</c:v>
                </c:pt>
                <c:pt idx="6">
                  <c:v>LAD + ATZ</c:v>
                </c:pt>
                <c:pt idx="7">
                  <c:v>HGT + ATZ</c:v>
                </c:pt>
                <c:pt idx="8">
                  <c:v>RU + SAN + ATZ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264</c:v>
                </c:pt>
                <c:pt idx="1">
                  <c:v>274</c:v>
                </c:pt>
                <c:pt idx="2">
                  <c:v>260</c:v>
                </c:pt>
                <c:pt idx="3">
                  <c:v>277</c:v>
                </c:pt>
                <c:pt idx="4">
                  <c:v>269</c:v>
                </c:pt>
                <c:pt idx="5">
                  <c:v>249</c:v>
                </c:pt>
                <c:pt idx="6">
                  <c:v>308</c:v>
                </c:pt>
                <c:pt idx="7">
                  <c:v>259</c:v>
                </c:pt>
                <c:pt idx="8">
                  <c:v>238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447424"/>
        <c:axId val="145114816"/>
      </c:barChart>
      <c:catAx>
        <c:axId val="1454474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Treatment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145114816"/>
        <c:crosses val="autoZero"/>
        <c:auto val="1"/>
        <c:lblAlgn val="ctr"/>
        <c:lblOffset val="100"/>
        <c:noMultiLvlLbl val="0"/>
      </c:catAx>
      <c:valAx>
        <c:axId val="145114816"/>
        <c:scaling>
          <c:orientation val="minMax"/>
          <c:max val="31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Bu/A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5447424"/>
        <c:crosses val="autoZero"/>
        <c:crossBetween val="between"/>
        <c:majorUnit val="62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 baseline="0">
          <a:solidFill>
            <a:srgbClr val="FFFFFF"/>
          </a:solidFill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 baseline="0"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NTC</c:v>
                </c:pt>
                <c:pt idx="1">
                  <c:v>V2-V3           (19 DAP)</c:v>
                </c:pt>
                <c:pt idx="2">
                  <c:v>V4                  (30 DAP)</c:v>
                </c:pt>
                <c:pt idx="3">
                  <c:v>V6-V7           (37 DAP)</c:v>
                </c:pt>
                <c:pt idx="4">
                  <c:v>V7-V8           (46 DAP)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291</c:v>
                </c:pt>
                <c:pt idx="1">
                  <c:v>292</c:v>
                </c:pt>
                <c:pt idx="2">
                  <c:v>296</c:v>
                </c:pt>
                <c:pt idx="3">
                  <c:v>293</c:v>
                </c:pt>
                <c:pt idx="4">
                  <c:v>256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190912"/>
        <c:axId val="145117696"/>
      </c:barChart>
      <c:catAx>
        <c:axId val="1451909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aseline="0">
                    <a:solidFill>
                      <a:srgbClr val="FFFFFF"/>
                    </a:solidFill>
                  </a:defRPr>
                </a:pPr>
                <a:r>
                  <a:rPr lang="en-US" baseline="0" dirty="0" smtClean="0">
                    <a:solidFill>
                      <a:srgbClr val="FFFFFF"/>
                    </a:solidFill>
                  </a:rPr>
                  <a:t>Timing</a:t>
                </a:r>
                <a:endParaRPr lang="en-US" baseline="0" dirty="0">
                  <a:solidFill>
                    <a:srgbClr val="FFFFFF"/>
                  </a:solidFill>
                </a:endParaRPr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FF"/>
                </a:solidFill>
              </a:defRPr>
            </a:pPr>
            <a:endParaRPr lang="en-US"/>
          </a:p>
        </c:txPr>
        <c:crossAx val="145117696"/>
        <c:crosses val="autoZero"/>
        <c:auto val="1"/>
        <c:lblAlgn val="ctr"/>
        <c:lblOffset val="100"/>
        <c:noMultiLvlLbl val="0"/>
      </c:catAx>
      <c:valAx>
        <c:axId val="145117696"/>
        <c:scaling>
          <c:orientation val="minMax"/>
          <c:max val="31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aseline="0">
                    <a:solidFill>
                      <a:srgbClr val="FFFFFF"/>
                    </a:solidFill>
                  </a:defRPr>
                </a:pPr>
                <a:r>
                  <a:rPr lang="en-US" baseline="0" dirty="0" smtClean="0">
                    <a:solidFill>
                      <a:srgbClr val="FFFFFF"/>
                    </a:solidFill>
                  </a:rPr>
                  <a:t>Bu/A</a:t>
                </a:r>
                <a:endParaRPr lang="en-US" baseline="0" dirty="0">
                  <a:solidFill>
                    <a:srgbClr val="FFFFFF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FF"/>
                </a:solidFill>
              </a:defRPr>
            </a:pPr>
            <a:endParaRPr lang="en-US"/>
          </a:p>
        </c:txPr>
        <c:crossAx val="145190912"/>
        <c:crosses val="autoZero"/>
        <c:crossBetween val="between"/>
        <c:majorUnit val="62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 dirty="0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 dirty="0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69E4B61-6C13-4207-B191-30A9AA43D81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36099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 dirty="0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 dirty="0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AD46134-E959-4AAE-B426-205D9C03179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5243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46134-E959-4AAE-B426-205D9C031798}" type="slidenum">
              <a:rPr lang="en-US" altLang="en-US" smtClean="0"/>
              <a:pPr/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3426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5" y="963613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5" y="2547938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57538" y="6265863"/>
            <a:ext cx="2814637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6AD723-D233-4B61-B3C5-B18A32658A9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BE8CF-E55A-40D5-A9E0-9514D04F806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4785760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D7E18-D6DA-46B6-89BC-5C21A7FCC4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117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1769-4885-4D26-A8A5-850F143C80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18690922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C1452EAE-4BAE-4E0D-8C5D-A1ABEF3107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0947729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A507D06D-79C3-4AEF-9210-CD6C9FA2D27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23137221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4385BE49-E7A6-46DE-AACA-E479163F57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577955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0CE261AF-B167-42C4-AAA5-F4A7DD235E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7169060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BD839A18-B5D2-4C46-9DF5-AF38A4D66F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58000638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93778D7A-CA99-4A53-AE79-607C0998D7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54699757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3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EF71ABBB-815C-440B-9C61-19472A95841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5740771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F6A6310E-2C18-4A44-A60C-7809190448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0869287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FA33-C352-4C62-A237-148AB45FEF5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127671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5" y="963613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5" y="2547938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65863"/>
            <a:ext cx="1922463" cy="481012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57538" y="6265863"/>
            <a:ext cx="2814637" cy="481012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F5F04C2-5EE9-42BB-B729-433CBC970C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23133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C8D49-A01B-4751-AE36-98524CF327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634221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1A407-5C06-46E6-8CDC-7771636E48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419628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C655F-9BB7-443E-B840-9A6A91679A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214469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47A38-8238-47B1-967F-F9F2CA18B4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305186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F0C08-E688-4DD2-A91E-43780F09BA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094287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B8E94-5401-4D7A-BE77-8CEF5D3B45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48540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82034-5ACD-4846-9AB3-03FCDACCB2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110033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A8AC2-7911-4E89-8AE7-515F7D79F5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928613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0CF37-3D82-4F39-8E48-36E76C7F93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391976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C1FD-85CC-476B-B18C-8A2B591C461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8978897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01292-EB28-4F23-8485-B58B324F48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77018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4176A-616B-4B5F-AF7A-D1C974998D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325533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26F61-FAA2-4EAE-9EA9-F5C5E7511A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642109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CEFC3-F3A4-4087-91A5-152F0D5ED6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460843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78A24-AF99-449D-AC83-EBCCD6B161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742070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41FD6-C093-4E54-A42E-CCC742B68B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34854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81013" y="1239838"/>
            <a:ext cx="8442325" cy="4856162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EA94D-E4F8-4226-812C-56B0CC2384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114273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F4700-5CDC-428F-A806-A5838E2741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43304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3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124E6-EF28-4188-B1DB-93CE61FF9E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637837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275F1-7735-4DB4-9567-DE1037AF8A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512492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B70D1-364D-455B-8662-22CF352D9BE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9941166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2A1DF-A27B-417B-B53E-17439515A3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171583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5" y="963613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5" y="2547938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65863"/>
            <a:ext cx="1922463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57538" y="6265863"/>
            <a:ext cx="2814637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5820AC4-3A8A-4242-A0E3-D01A9BFCE1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139065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9E89673-9A42-43EF-BFCA-0881AA286B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42200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D2C1958-5FEE-41B1-8B39-FED542C8CA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879921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42D23A9-6C7D-48A1-A695-15C19C6AF9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8401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EB807E-37BF-4C01-A8FB-B3C53FB3C9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644293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559109E-5788-4E5A-A043-97464E0764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37050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C067035-3A7E-456A-833F-20A219C557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99597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6D57BDB-257C-48F8-8FCD-6539247190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644753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6FAF809-77DC-4884-89F2-5108E0A1F0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420792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9DE55-15C1-4948-AC77-620E55B3A5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08935635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59DAFF-2A48-462F-93F5-9F338E368D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700888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2AA753F-52DF-4237-9C56-C0031C3F19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308418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E9E31D0-FB02-4885-A4F2-FB49D0EF35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088617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0A0707-028C-4329-B74B-B0D8891511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15535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A71FC2B-96D5-49E1-BA72-9D17B16BC8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42446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EB1A0EA-AA81-490C-9054-9EA5741D72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97745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C65628F-2FB6-47A0-8261-AD74CE0290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918803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81013" y="1239838"/>
            <a:ext cx="8442325" cy="4856162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6EE12B9-0BFD-40C8-8588-41696C3733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93681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BBB525D-94ED-4723-B3EC-5C6BE36659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51258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3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53079C-9ADE-42DF-84F9-393541007E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6815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468F9-24D3-4B0D-806B-0630C4980F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853531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CC8A94A-40F8-4D67-9131-1836ACA67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011846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365E1F9-6790-4235-A8EA-EBD6188BA8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133838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1034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9010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5439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1761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307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9084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884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51C13-4643-488F-84D3-72298271175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763677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3797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5191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590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ADDD2-14E0-4CAA-BD63-05DC98ACE7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1703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6082-AA1D-4B60-9BCE-6DF8BD894D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DAD2-E0F3-4383-BBAB-8EA81B57B3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791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6082-AA1D-4B60-9BCE-6DF8BD894D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DAD2-E0F3-4383-BBAB-8EA81B57B3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7093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6082-AA1D-4B60-9BCE-6DF8BD894D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DAD2-E0F3-4383-BBAB-8EA81B57B3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334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6082-AA1D-4B60-9BCE-6DF8BD894D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DAD2-E0F3-4383-BBAB-8EA81B57B3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429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6082-AA1D-4B60-9BCE-6DF8BD894D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DAD2-E0F3-4383-BBAB-8EA81B57B3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5161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6082-AA1D-4B60-9BCE-6DF8BD894D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DAD2-E0F3-4383-BBAB-8EA81B57B3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739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CBD5C-F65B-4194-946D-842778DB0A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0947188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6082-AA1D-4B60-9BCE-6DF8BD894D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DAD2-E0F3-4383-BBAB-8EA81B57B3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327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6082-AA1D-4B60-9BCE-6DF8BD894D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DAD2-E0F3-4383-BBAB-8EA81B57B3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153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6082-AA1D-4B60-9BCE-6DF8BD894D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DAD2-E0F3-4383-BBAB-8EA81B57B3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02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6082-AA1D-4B60-9BCE-6DF8BD894D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DAD2-E0F3-4383-BBAB-8EA81B57B3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0746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6082-AA1D-4B60-9BCE-6DF8BD894D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DAD2-E0F3-4383-BBAB-8EA81B57B3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4420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ADDD2-14E0-4CAA-BD63-05DC98ACE7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9844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4CF23-AF0A-4531-BE0C-ED14CDE7508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759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9DEB8-E180-4041-827E-D8EDF1252E3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348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ADF8E-DBAC-47B0-8906-05A7308DE2A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8233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E2C40-6496-49DC-815A-E5EC6E49A3A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14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74C6-7238-4F08-8C41-A4684913E2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7211494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2EADC-74E2-4357-ABD5-AEC605A75BD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237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AF066-94A1-4158-B35A-939D9048453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7037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1563D-781E-4685-A275-963ECA0641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1967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A3A41-4669-47A9-8BFB-3D8DF93A6DC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5033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9546C-7331-486E-BD39-5D9ACB33AA9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472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5C885-5B9C-4852-893F-52D951050F4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1410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36F8-13FC-42FE-A19C-D0C71A4867B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8120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B9957-2457-4770-9974-8F856419E8F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7235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4DEC9-8D29-4D8B-B651-B4B847B78B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2632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7C969-FC6A-4A10-93AA-EFCC7F5B318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54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0" y="138113"/>
            <a:ext cx="76342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239838"/>
            <a:ext cx="844232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US" alt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US" alt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fld id="{09B9204A-16E2-4C7B-8441-89941383E5D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0" y="138113"/>
            <a:ext cx="76342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239838"/>
            <a:ext cx="844232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A73ADFB0-05FC-4BC3-A115-ACCCA4C014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658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0" y="138113"/>
            <a:ext cx="763428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239838"/>
            <a:ext cx="8442325" cy="485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F1A72E10-67B4-421A-8E25-8A02A814AA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50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12/9/2014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0679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1C76082-AA1D-4B60-9BCE-6DF8BD894D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23FDAD2-E0F3-4383-BBAB-8EA81B57B3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7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pPr eaLnBrk="1" hangingPunct="1">
              <a:defRPr/>
            </a:pPr>
            <a:fld id="{B0B1C37B-6650-4B6B-A7B0-EB3CC0A21D1F}" type="slidenum">
              <a:rPr lang="en-US" altLang="en-US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608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030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11588" y="2644775"/>
            <a:ext cx="5256212" cy="1752600"/>
          </a:xfrm>
        </p:spPr>
        <p:txBody>
          <a:bodyPr/>
          <a:lstStyle/>
          <a:p>
            <a:pPr>
              <a:defRPr/>
            </a:pPr>
            <a:r>
              <a:rPr lang="en-US" sz="2400" i="1" dirty="0" smtClean="0"/>
              <a:t>Eric P. Prostko</a:t>
            </a:r>
          </a:p>
          <a:p>
            <a:pPr>
              <a:defRPr/>
            </a:pPr>
            <a:r>
              <a:rPr lang="en-US" sz="2400" i="1" dirty="0" smtClean="0"/>
              <a:t>Professor/Extension Weed Specialist</a:t>
            </a:r>
          </a:p>
          <a:p>
            <a:pPr>
              <a:defRPr/>
            </a:pPr>
            <a:r>
              <a:rPr lang="en-US" sz="2400" i="1" dirty="0" smtClean="0"/>
              <a:t>Dept. Crop &amp; Soil Sciences</a:t>
            </a:r>
          </a:p>
          <a:p>
            <a:pPr>
              <a:defRPr/>
            </a:pPr>
            <a:endParaRPr lang="en-US" sz="24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683" name="Title 1"/>
          <p:cNvSpPr>
            <a:spLocks noGrp="1"/>
          </p:cNvSpPr>
          <p:nvPr>
            <p:ph type="ctrTitle"/>
          </p:nvPr>
        </p:nvSpPr>
        <p:spPr>
          <a:xfrm>
            <a:off x="3733800" y="685800"/>
            <a:ext cx="5219700" cy="17526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2015 Field Corn Weed Management Update</a:t>
            </a:r>
            <a:endParaRPr lang="en-US" sz="2800" i="1" dirty="0" smtClean="0">
              <a:solidFill>
                <a:srgbClr val="FFC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000" y="4038600"/>
            <a:ext cx="1981200" cy="77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1097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Atrazine + Any of these works just fine!</a:t>
            </a:r>
            <a:endParaRPr lang="en-US" sz="3200" dirty="0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19200" y="1384300"/>
            <a:ext cx="1876425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8094" y="4486274"/>
            <a:ext cx="3676143" cy="64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44332" y="3746836"/>
            <a:ext cx="1981200" cy="279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1616978"/>
            <a:ext cx="1978025" cy="167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www.bayercropscienceus.com/export/sites/bcsus/bcsus_resources/products/product_banners/capreno-product-banner2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46"/>
          <a:stretch>
            <a:fillRect/>
          </a:stretch>
        </p:blipFill>
        <p:spPr bwMode="auto">
          <a:xfrm>
            <a:off x="6553200" y="1547012"/>
            <a:ext cx="1744664" cy="174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280277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Weed Control in Field Corn – 2014</a:t>
            </a:r>
            <a:endParaRPr lang="en-US" dirty="0"/>
          </a:p>
        </p:txBody>
      </p:sp>
      <p:pic>
        <p:nvPicPr>
          <p:cNvPr id="5122" name="Picture 2" descr="L:\field pictures\2014 field pictures\cn-12-14\may 20\00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L:\field pictures\2014 field pictures\cn-12-14\may 20\00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16764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:\field pictures\2014 field pictures\cn-12-14\may 20\01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6764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53340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NTC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05515" y="5333609"/>
            <a:ext cx="29072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Roundup WMAX @ 22 oz/A</a:t>
            </a:r>
          </a:p>
          <a:p>
            <a:pPr algn="ctr"/>
            <a:r>
              <a:rPr lang="en-US" sz="1800" dirty="0" err="1" smtClean="0">
                <a:solidFill>
                  <a:srgbClr val="FFFFFF"/>
                </a:solidFill>
              </a:rPr>
              <a:t>Aatrex</a:t>
            </a:r>
            <a:r>
              <a:rPr lang="en-US" sz="1800" dirty="0" smtClean="0">
                <a:solidFill>
                  <a:srgbClr val="FFFFFF"/>
                </a:solidFill>
              </a:rPr>
              <a:t> @ 64 oz/A</a:t>
            </a:r>
          </a:p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Prowl H</a:t>
            </a:r>
            <a:r>
              <a:rPr lang="en-US" sz="1800" baseline="-25000" dirty="0" smtClean="0">
                <a:solidFill>
                  <a:srgbClr val="FFFFFF"/>
                </a:solidFill>
              </a:rPr>
              <a:t>2</a:t>
            </a:r>
            <a:r>
              <a:rPr lang="en-US" sz="1800" dirty="0" smtClean="0">
                <a:solidFill>
                  <a:srgbClr val="FFFFFF"/>
                </a:solidFill>
              </a:rPr>
              <a:t>0 @ 32 oz/A</a:t>
            </a:r>
          </a:p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POST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77795" y="5334000"/>
            <a:ext cx="30489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FFFFFF"/>
                </a:solidFill>
              </a:rPr>
              <a:t>Aatrex</a:t>
            </a:r>
            <a:r>
              <a:rPr lang="en-US" sz="1800" dirty="0" smtClean="0">
                <a:solidFill>
                  <a:srgbClr val="FFFFFF"/>
                </a:solidFill>
              </a:rPr>
              <a:t> @ 32 oz/A - PRE</a:t>
            </a:r>
          </a:p>
          <a:p>
            <a:pPr algn="ctr"/>
            <a:r>
              <a:rPr lang="en-US" sz="1800" dirty="0">
                <a:solidFill>
                  <a:srgbClr val="FFFFFF"/>
                </a:solidFill>
              </a:rPr>
              <a:t>Roundup WMAX @ 22 oz/A</a:t>
            </a:r>
          </a:p>
          <a:p>
            <a:pPr algn="ctr"/>
            <a:r>
              <a:rPr lang="en-US" sz="1800" dirty="0" err="1">
                <a:solidFill>
                  <a:srgbClr val="FFFFFF"/>
                </a:solidFill>
              </a:rPr>
              <a:t>Aatrex</a:t>
            </a:r>
            <a:r>
              <a:rPr lang="en-US" sz="1800" dirty="0">
                <a:solidFill>
                  <a:srgbClr val="FFFFFF"/>
                </a:solidFill>
              </a:rPr>
              <a:t> @ </a:t>
            </a:r>
            <a:r>
              <a:rPr lang="en-US" sz="1800" dirty="0" smtClean="0">
                <a:solidFill>
                  <a:srgbClr val="FFFFFF"/>
                </a:solidFill>
              </a:rPr>
              <a:t>48 oz/A</a:t>
            </a:r>
          </a:p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POST</a:t>
            </a:r>
            <a:endParaRPr lang="en-US" sz="18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771" y="6200783"/>
            <a:ext cx="1394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FFFF"/>
                </a:solidFill>
              </a:rPr>
              <a:t>CN-12-14</a:t>
            </a:r>
          </a:p>
          <a:p>
            <a:r>
              <a:rPr lang="en-US" sz="1200" i="1" dirty="0" smtClean="0">
                <a:solidFill>
                  <a:srgbClr val="FFFFFF"/>
                </a:solidFill>
              </a:rPr>
              <a:t>May 20</a:t>
            </a:r>
          </a:p>
          <a:p>
            <a:r>
              <a:rPr lang="en-US" sz="1200" i="1" dirty="0" smtClean="0">
                <a:solidFill>
                  <a:srgbClr val="FFFFFF"/>
                </a:solidFill>
              </a:rPr>
              <a:t>15 days after POST</a:t>
            </a:r>
            <a:endParaRPr lang="en-US" sz="12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98015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Weed Control in Field Corn - 2014</a:t>
            </a:r>
            <a:endParaRPr lang="en-US" dirty="0"/>
          </a:p>
        </p:txBody>
      </p:sp>
      <p:pic>
        <p:nvPicPr>
          <p:cNvPr id="2050" name="Picture 2" descr="L:\field pictures\2014 field pictures\CN-15-14\5-22-14\07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433" y="1239838"/>
            <a:ext cx="3642121" cy="48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field pictures\2014 field pictures\CN-15-14\5-22-14\0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796" y="1239838"/>
            <a:ext cx="3642121" cy="48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66925" y="123601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15000" y="1236017"/>
            <a:ext cx="2252540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Atrazine – PRE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Liberty – POST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Atrazine - POST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167393"/>
            <a:ext cx="74892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FFC000"/>
                </a:solidFill>
              </a:rPr>
              <a:t>CN-15-14</a:t>
            </a:r>
          </a:p>
          <a:p>
            <a:r>
              <a:rPr lang="en-US" sz="1100" i="1" dirty="0" smtClean="0">
                <a:solidFill>
                  <a:srgbClr val="FFC000"/>
                </a:solidFill>
              </a:rPr>
              <a:t>May 22</a:t>
            </a:r>
          </a:p>
          <a:p>
            <a:r>
              <a:rPr lang="en-US" sz="1100" i="1" dirty="0" smtClean="0">
                <a:solidFill>
                  <a:srgbClr val="FFC000"/>
                </a:solidFill>
              </a:rPr>
              <a:t>51 DAP</a:t>
            </a:r>
            <a:endParaRPr lang="en-US" sz="11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7088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Weed Control in Field Corn –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62200" y="50292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NTC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84053" y="5031684"/>
            <a:ext cx="2443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Steadfast Q @ 1.5 oz/A</a:t>
            </a:r>
          </a:p>
          <a:p>
            <a:pPr algn="ctr"/>
            <a:r>
              <a:rPr lang="en-US" sz="1800" dirty="0" err="1" smtClean="0">
                <a:solidFill>
                  <a:srgbClr val="FFFFFF"/>
                </a:solidFill>
              </a:rPr>
              <a:t>Aatrex</a:t>
            </a:r>
            <a:r>
              <a:rPr lang="en-US" sz="1800" dirty="0" smtClean="0">
                <a:solidFill>
                  <a:srgbClr val="FFFFFF"/>
                </a:solidFill>
              </a:rPr>
              <a:t> @ 64 oz/A</a:t>
            </a:r>
          </a:p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COC @ 1% v/v</a:t>
            </a:r>
          </a:p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POST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71" y="6200783"/>
            <a:ext cx="1394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FFFF"/>
                </a:solidFill>
              </a:rPr>
              <a:t>CN-16-14</a:t>
            </a:r>
          </a:p>
          <a:p>
            <a:r>
              <a:rPr lang="en-US" sz="1200" i="1" dirty="0" smtClean="0">
                <a:solidFill>
                  <a:srgbClr val="FFFFFF"/>
                </a:solidFill>
              </a:rPr>
              <a:t>May 22</a:t>
            </a:r>
          </a:p>
          <a:p>
            <a:r>
              <a:rPr lang="en-US" sz="1200" i="1" dirty="0" smtClean="0">
                <a:solidFill>
                  <a:srgbClr val="FFFFFF"/>
                </a:solidFill>
              </a:rPr>
              <a:t>30 days after POST</a:t>
            </a:r>
            <a:endParaRPr lang="en-US" sz="1200" i="1" dirty="0">
              <a:solidFill>
                <a:srgbClr val="FFFFFF"/>
              </a:solidFill>
            </a:endParaRPr>
          </a:p>
        </p:txBody>
      </p:sp>
      <p:pic>
        <p:nvPicPr>
          <p:cNvPr id="4098" name="Picture 2" descr="L:\field pictures\2014 field pictures\cn-16-14\2014-05-22\08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6705" y="13716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L:\field pictures\2014 field pictures\cn-16-14\2014-05-22\08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13716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54104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SU “sensitive” hybrids tolerant of safened herbicides?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1334987"/>
              </p:ext>
            </p:extLst>
          </p:nvPr>
        </p:nvGraphicFramePr>
        <p:xfrm>
          <a:off x="481013" y="1239838"/>
          <a:ext cx="8442325" cy="485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-1" y="5943600"/>
            <a:ext cx="17089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rgbClr val="FFC000"/>
                </a:solidFill>
              </a:rPr>
              <a:t>CN-05-14</a:t>
            </a:r>
          </a:p>
          <a:p>
            <a:r>
              <a:rPr lang="en-US" sz="1200" b="1" i="1" dirty="0" smtClean="0">
                <a:solidFill>
                  <a:srgbClr val="FFC000"/>
                </a:solidFill>
              </a:rPr>
              <a:t>Averaged over 2 hybrids</a:t>
            </a:r>
          </a:p>
          <a:p>
            <a:r>
              <a:rPr lang="en-US" sz="1200" b="1" i="1" dirty="0" smtClean="0">
                <a:solidFill>
                  <a:srgbClr val="FFC000"/>
                </a:solidFill>
              </a:rPr>
              <a:t>DKC 62-08, DKC 64-69</a:t>
            </a:r>
          </a:p>
          <a:p>
            <a:r>
              <a:rPr lang="en-US" sz="1200" b="1" i="1" u="sng" dirty="0" smtClean="0">
                <a:solidFill>
                  <a:srgbClr val="FFC000"/>
                </a:solidFill>
              </a:rPr>
              <a:t>LSD 0.10 = 9</a:t>
            </a:r>
            <a:endParaRPr lang="en-US" sz="1200" b="1" i="1" u="sng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0006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field pictures\2011 field shots\MAY 16\Picture 04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5000" y="18961"/>
            <a:ext cx="5181600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Atrazine 4L @ 2 qts/A + COC @ 1% v/v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Applied to 4”-9” Palmer Amaranth (6” average)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Photo </a:t>
            </a:r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13 DAT</a:t>
            </a:r>
            <a:endParaRPr 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879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atrazine resistance?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7010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41032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  <a:endParaRPr lang="en-US" sz="18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518727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 Atrazine Resistance Survey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144963" cy="4856162"/>
          </a:xfrm>
        </p:spPr>
        <p:txBody>
          <a:bodyPr/>
          <a:lstStyle/>
          <a:p>
            <a:r>
              <a:rPr lang="en-US" sz="2400" dirty="0" smtClean="0"/>
              <a:t>11 samples collected </a:t>
            </a:r>
          </a:p>
          <a:p>
            <a:r>
              <a:rPr lang="en-US" sz="2400" dirty="0" smtClean="0"/>
              <a:t>Populations 1,2,3,5,and 10 = 0.5 lb ai/A</a:t>
            </a:r>
          </a:p>
          <a:p>
            <a:r>
              <a:rPr lang="en-US" sz="2400" dirty="0" smtClean="0"/>
              <a:t>Populations 4 and 6 = 1-2.5 lb ai/A</a:t>
            </a:r>
          </a:p>
          <a:p>
            <a:r>
              <a:rPr lang="en-US" sz="2400" b="1" i="1" u="sng" dirty="0" smtClean="0">
                <a:solidFill>
                  <a:srgbClr val="FFC000"/>
                </a:solidFill>
              </a:rPr>
              <a:t>Population 7 = 5 lb ai/A (Dodge)</a:t>
            </a:r>
          </a:p>
          <a:p>
            <a:r>
              <a:rPr lang="en-US" sz="2400" dirty="0" smtClean="0"/>
              <a:t>Population 9 did not germinate (Berrien)</a:t>
            </a:r>
          </a:p>
          <a:p>
            <a:r>
              <a:rPr lang="en-US" sz="2400" dirty="0" smtClean="0"/>
              <a:t>12 and 13 ?????</a:t>
            </a:r>
            <a:endParaRPr lang="en-US" sz="2400" dirty="0"/>
          </a:p>
          <a:p>
            <a:endParaRPr lang="en-US" dirty="0"/>
          </a:p>
        </p:txBody>
      </p:sp>
      <p:pic>
        <p:nvPicPr>
          <p:cNvPr id="1026" name="Picture 2" descr="C:\Users\eprostko\Desktop\atrazine degradtion project\2014 atrazine surve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4495800" cy="31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51197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47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08180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Atrazine Resistant Palmer Amaranth in GA</a:t>
            </a:r>
            <a:br>
              <a:rPr lang="en-US" sz="2400" dirty="0" smtClean="0"/>
            </a:br>
            <a:r>
              <a:rPr lang="en-US" sz="2400" dirty="0" smtClean="0"/>
              <a:t>Confirmed Counties as of October 2014</a:t>
            </a:r>
            <a:endParaRPr lang="en-US" sz="2400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568177" y="1155782"/>
            <a:ext cx="4318397" cy="4849197"/>
            <a:chOff x="816" y="672"/>
            <a:chExt cx="3360" cy="3648"/>
          </a:xfrm>
        </p:grpSpPr>
        <p:sp>
          <p:nvSpPr>
            <p:cNvPr id="5" name="Freeform 3"/>
            <p:cNvSpPr>
              <a:spLocks noChangeAspect="1"/>
            </p:cNvSpPr>
            <p:nvPr/>
          </p:nvSpPr>
          <p:spPr bwMode="auto">
            <a:xfrm>
              <a:off x="2973" y="3060"/>
              <a:ext cx="354" cy="377"/>
            </a:xfrm>
            <a:custGeom>
              <a:avLst/>
              <a:gdLst/>
              <a:ahLst/>
              <a:cxnLst>
                <a:cxn ang="0">
                  <a:pos x="40" y="180"/>
                </a:cxn>
                <a:cxn ang="0">
                  <a:pos x="71" y="211"/>
                </a:cxn>
                <a:cxn ang="0">
                  <a:pos x="220" y="282"/>
                </a:cxn>
                <a:cxn ang="0">
                  <a:pos x="228" y="291"/>
                </a:cxn>
                <a:cxn ang="0">
                  <a:pos x="259" y="337"/>
                </a:cxn>
                <a:cxn ang="0">
                  <a:pos x="291" y="337"/>
                </a:cxn>
                <a:cxn ang="0">
                  <a:pos x="291" y="282"/>
                </a:cxn>
                <a:cxn ang="0">
                  <a:pos x="283" y="275"/>
                </a:cxn>
                <a:cxn ang="0">
                  <a:pos x="291" y="275"/>
                </a:cxn>
                <a:cxn ang="0">
                  <a:pos x="291" y="126"/>
                </a:cxn>
                <a:cxn ang="0">
                  <a:pos x="322" y="126"/>
                </a:cxn>
                <a:cxn ang="0">
                  <a:pos x="314" y="118"/>
                </a:cxn>
                <a:cxn ang="0">
                  <a:pos x="322" y="118"/>
                </a:cxn>
                <a:cxn ang="0">
                  <a:pos x="338" y="94"/>
                </a:cxn>
                <a:cxn ang="0">
                  <a:pos x="353" y="94"/>
                </a:cxn>
                <a:cxn ang="0">
                  <a:pos x="306" y="62"/>
                </a:cxn>
                <a:cxn ang="0">
                  <a:pos x="306" y="39"/>
                </a:cxn>
                <a:cxn ang="0">
                  <a:pos x="306" y="47"/>
                </a:cxn>
                <a:cxn ang="0">
                  <a:pos x="291" y="39"/>
                </a:cxn>
                <a:cxn ang="0">
                  <a:pos x="244" y="39"/>
                </a:cxn>
                <a:cxn ang="0">
                  <a:pos x="188" y="8"/>
                </a:cxn>
                <a:cxn ang="0">
                  <a:pos x="165" y="15"/>
                </a:cxn>
                <a:cxn ang="0">
                  <a:pos x="79" y="0"/>
                </a:cxn>
                <a:cxn ang="0">
                  <a:pos x="79" y="79"/>
                </a:cxn>
                <a:cxn ang="0">
                  <a:pos x="16" y="79"/>
                </a:cxn>
                <a:cxn ang="0">
                  <a:pos x="16" y="149"/>
                </a:cxn>
                <a:cxn ang="0">
                  <a:pos x="0" y="149"/>
                </a:cxn>
                <a:cxn ang="0">
                  <a:pos x="0" y="157"/>
                </a:cxn>
                <a:cxn ang="0">
                  <a:pos x="16" y="157"/>
                </a:cxn>
                <a:cxn ang="0">
                  <a:pos x="16" y="165"/>
                </a:cxn>
                <a:cxn ang="0">
                  <a:pos x="40" y="180"/>
                </a:cxn>
              </a:cxnLst>
              <a:rect l="0" t="0" r="r" b="b"/>
              <a:pathLst>
                <a:path w="353" h="337">
                  <a:moveTo>
                    <a:pt x="40" y="180"/>
                  </a:moveTo>
                  <a:lnTo>
                    <a:pt x="71" y="211"/>
                  </a:lnTo>
                  <a:lnTo>
                    <a:pt x="220" y="282"/>
                  </a:lnTo>
                  <a:lnTo>
                    <a:pt x="228" y="291"/>
                  </a:lnTo>
                  <a:lnTo>
                    <a:pt x="259" y="337"/>
                  </a:lnTo>
                  <a:lnTo>
                    <a:pt x="291" y="337"/>
                  </a:lnTo>
                  <a:lnTo>
                    <a:pt x="291" y="282"/>
                  </a:lnTo>
                  <a:lnTo>
                    <a:pt x="283" y="275"/>
                  </a:lnTo>
                  <a:lnTo>
                    <a:pt x="291" y="275"/>
                  </a:lnTo>
                  <a:lnTo>
                    <a:pt x="291" y="126"/>
                  </a:lnTo>
                  <a:lnTo>
                    <a:pt x="322" y="126"/>
                  </a:lnTo>
                  <a:lnTo>
                    <a:pt x="314" y="118"/>
                  </a:lnTo>
                  <a:lnTo>
                    <a:pt x="322" y="118"/>
                  </a:lnTo>
                  <a:lnTo>
                    <a:pt x="338" y="94"/>
                  </a:lnTo>
                  <a:lnTo>
                    <a:pt x="353" y="94"/>
                  </a:lnTo>
                  <a:lnTo>
                    <a:pt x="306" y="62"/>
                  </a:lnTo>
                  <a:lnTo>
                    <a:pt x="306" y="39"/>
                  </a:lnTo>
                  <a:lnTo>
                    <a:pt x="306" y="47"/>
                  </a:lnTo>
                  <a:lnTo>
                    <a:pt x="291" y="39"/>
                  </a:lnTo>
                  <a:lnTo>
                    <a:pt x="244" y="39"/>
                  </a:lnTo>
                  <a:lnTo>
                    <a:pt x="188" y="8"/>
                  </a:lnTo>
                  <a:lnTo>
                    <a:pt x="165" y="15"/>
                  </a:lnTo>
                  <a:lnTo>
                    <a:pt x="79" y="0"/>
                  </a:lnTo>
                  <a:lnTo>
                    <a:pt x="79" y="79"/>
                  </a:lnTo>
                  <a:lnTo>
                    <a:pt x="16" y="79"/>
                  </a:lnTo>
                  <a:lnTo>
                    <a:pt x="16" y="149"/>
                  </a:lnTo>
                  <a:lnTo>
                    <a:pt x="0" y="149"/>
                  </a:lnTo>
                  <a:lnTo>
                    <a:pt x="0" y="157"/>
                  </a:lnTo>
                  <a:lnTo>
                    <a:pt x="16" y="157"/>
                  </a:lnTo>
                  <a:lnTo>
                    <a:pt x="16" y="165"/>
                  </a:lnTo>
                  <a:lnTo>
                    <a:pt x="40" y="18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" name="Freeform 4"/>
            <p:cNvSpPr>
              <a:spLocks noChangeAspect="1"/>
            </p:cNvSpPr>
            <p:nvPr/>
          </p:nvSpPr>
          <p:spPr bwMode="auto">
            <a:xfrm>
              <a:off x="2557" y="3480"/>
              <a:ext cx="360" cy="195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40" y="55"/>
                </a:cxn>
                <a:cxn ang="0">
                  <a:pos x="71" y="110"/>
                </a:cxn>
                <a:cxn ang="0">
                  <a:pos x="63" y="126"/>
                </a:cxn>
                <a:cxn ang="0">
                  <a:pos x="63" y="173"/>
                </a:cxn>
                <a:cxn ang="0">
                  <a:pos x="118" y="173"/>
                </a:cxn>
                <a:cxn ang="0">
                  <a:pos x="330" y="173"/>
                </a:cxn>
                <a:cxn ang="0">
                  <a:pos x="306" y="142"/>
                </a:cxn>
                <a:cxn ang="0">
                  <a:pos x="314" y="110"/>
                </a:cxn>
                <a:cxn ang="0">
                  <a:pos x="337" y="94"/>
                </a:cxn>
                <a:cxn ang="0">
                  <a:pos x="361" y="110"/>
                </a:cxn>
                <a:cxn ang="0">
                  <a:pos x="361" y="47"/>
                </a:cxn>
                <a:cxn ang="0">
                  <a:pos x="236" y="47"/>
                </a:cxn>
                <a:cxn ang="0">
                  <a:pos x="212" y="16"/>
                </a:cxn>
                <a:cxn ang="0">
                  <a:pos x="0" y="0"/>
                </a:cxn>
                <a:cxn ang="0">
                  <a:pos x="0" y="16"/>
                </a:cxn>
              </a:cxnLst>
              <a:rect l="0" t="0" r="r" b="b"/>
              <a:pathLst>
                <a:path w="361" h="173">
                  <a:moveTo>
                    <a:pt x="0" y="16"/>
                  </a:moveTo>
                  <a:lnTo>
                    <a:pt x="40" y="55"/>
                  </a:lnTo>
                  <a:lnTo>
                    <a:pt x="71" y="110"/>
                  </a:lnTo>
                  <a:lnTo>
                    <a:pt x="63" y="126"/>
                  </a:lnTo>
                  <a:lnTo>
                    <a:pt x="63" y="173"/>
                  </a:lnTo>
                  <a:lnTo>
                    <a:pt x="118" y="173"/>
                  </a:lnTo>
                  <a:lnTo>
                    <a:pt x="330" y="173"/>
                  </a:lnTo>
                  <a:lnTo>
                    <a:pt x="306" y="142"/>
                  </a:lnTo>
                  <a:lnTo>
                    <a:pt x="314" y="110"/>
                  </a:lnTo>
                  <a:lnTo>
                    <a:pt x="337" y="94"/>
                  </a:lnTo>
                  <a:lnTo>
                    <a:pt x="361" y="110"/>
                  </a:lnTo>
                  <a:lnTo>
                    <a:pt x="361" y="47"/>
                  </a:lnTo>
                  <a:lnTo>
                    <a:pt x="236" y="47"/>
                  </a:lnTo>
                  <a:lnTo>
                    <a:pt x="212" y="16"/>
                  </a:lnTo>
                  <a:lnTo>
                    <a:pt x="0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" name="Freeform 5"/>
            <p:cNvSpPr>
              <a:spLocks noChangeAspect="1"/>
            </p:cNvSpPr>
            <p:nvPr/>
          </p:nvSpPr>
          <p:spPr bwMode="auto">
            <a:xfrm>
              <a:off x="2917" y="3243"/>
              <a:ext cx="281" cy="237"/>
            </a:xfrm>
            <a:custGeom>
              <a:avLst/>
              <a:gdLst/>
              <a:ahLst/>
              <a:cxnLst>
                <a:cxn ang="0">
                  <a:pos x="94" y="15"/>
                </a:cxn>
                <a:cxn ang="0">
                  <a:pos x="126" y="47"/>
                </a:cxn>
                <a:cxn ang="0">
                  <a:pos x="275" y="118"/>
                </a:cxn>
                <a:cxn ang="0">
                  <a:pos x="283" y="126"/>
                </a:cxn>
                <a:cxn ang="0">
                  <a:pos x="252" y="157"/>
                </a:cxn>
                <a:cxn ang="0">
                  <a:pos x="228" y="157"/>
                </a:cxn>
                <a:cxn ang="0">
                  <a:pos x="228" y="181"/>
                </a:cxn>
                <a:cxn ang="0">
                  <a:pos x="212" y="196"/>
                </a:cxn>
                <a:cxn ang="0">
                  <a:pos x="197" y="212"/>
                </a:cxn>
                <a:cxn ang="0">
                  <a:pos x="149" y="212"/>
                </a:cxn>
                <a:cxn ang="0">
                  <a:pos x="102" y="212"/>
                </a:cxn>
                <a:cxn ang="0">
                  <a:pos x="94" y="181"/>
                </a:cxn>
                <a:cxn ang="0">
                  <a:pos x="15" y="181"/>
                </a:cxn>
                <a:cxn ang="0">
                  <a:pos x="15" y="118"/>
                </a:cxn>
                <a:cxn ang="0">
                  <a:pos x="0" y="118"/>
                </a:cxn>
                <a:cxn ang="0">
                  <a:pos x="0" y="31"/>
                </a:cxn>
                <a:cxn ang="0">
                  <a:pos x="71" y="31"/>
                </a:cxn>
                <a:cxn ang="0">
                  <a:pos x="71" y="0"/>
                </a:cxn>
                <a:cxn ang="0">
                  <a:pos x="94" y="15"/>
                </a:cxn>
              </a:cxnLst>
              <a:rect l="0" t="0" r="r" b="b"/>
              <a:pathLst>
                <a:path w="283" h="212">
                  <a:moveTo>
                    <a:pt x="94" y="15"/>
                  </a:moveTo>
                  <a:lnTo>
                    <a:pt x="126" y="47"/>
                  </a:lnTo>
                  <a:lnTo>
                    <a:pt x="275" y="118"/>
                  </a:lnTo>
                  <a:lnTo>
                    <a:pt x="283" y="126"/>
                  </a:lnTo>
                  <a:lnTo>
                    <a:pt x="252" y="157"/>
                  </a:lnTo>
                  <a:lnTo>
                    <a:pt x="228" y="157"/>
                  </a:lnTo>
                  <a:lnTo>
                    <a:pt x="228" y="181"/>
                  </a:lnTo>
                  <a:lnTo>
                    <a:pt x="212" y="196"/>
                  </a:lnTo>
                  <a:lnTo>
                    <a:pt x="197" y="212"/>
                  </a:lnTo>
                  <a:lnTo>
                    <a:pt x="149" y="212"/>
                  </a:lnTo>
                  <a:lnTo>
                    <a:pt x="102" y="212"/>
                  </a:lnTo>
                  <a:lnTo>
                    <a:pt x="94" y="181"/>
                  </a:lnTo>
                  <a:lnTo>
                    <a:pt x="15" y="181"/>
                  </a:lnTo>
                  <a:lnTo>
                    <a:pt x="15" y="118"/>
                  </a:lnTo>
                  <a:lnTo>
                    <a:pt x="0" y="118"/>
                  </a:lnTo>
                  <a:lnTo>
                    <a:pt x="0" y="31"/>
                  </a:lnTo>
                  <a:lnTo>
                    <a:pt x="71" y="31"/>
                  </a:lnTo>
                  <a:lnTo>
                    <a:pt x="71" y="0"/>
                  </a:lnTo>
                  <a:lnTo>
                    <a:pt x="94" y="15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" name="Freeform 6"/>
            <p:cNvSpPr>
              <a:spLocks noChangeAspect="1"/>
            </p:cNvSpPr>
            <p:nvPr/>
          </p:nvSpPr>
          <p:spPr bwMode="auto">
            <a:xfrm>
              <a:off x="1493" y="3461"/>
              <a:ext cx="352" cy="290"/>
            </a:xfrm>
            <a:custGeom>
              <a:avLst/>
              <a:gdLst/>
              <a:ahLst/>
              <a:cxnLst>
                <a:cxn ang="0">
                  <a:pos x="111" y="0"/>
                </a:cxn>
                <a:cxn ang="0">
                  <a:pos x="111" y="16"/>
                </a:cxn>
                <a:cxn ang="0">
                  <a:pos x="0" y="8"/>
                </a:cxn>
                <a:cxn ang="0">
                  <a:pos x="0" y="71"/>
                </a:cxn>
                <a:cxn ang="0">
                  <a:pos x="8" y="71"/>
                </a:cxn>
                <a:cxn ang="0">
                  <a:pos x="0" y="134"/>
                </a:cxn>
                <a:cxn ang="0">
                  <a:pos x="79" y="134"/>
                </a:cxn>
                <a:cxn ang="0">
                  <a:pos x="64" y="259"/>
                </a:cxn>
                <a:cxn ang="0">
                  <a:pos x="95" y="259"/>
                </a:cxn>
                <a:cxn ang="0">
                  <a:pos x="95" y="228"/>
                </a:cxn>
                <a:cxn ang="0">
                  <a:pos x="111" y="220"/>
                </a:cxn>
                <a:cxn ang="0">
                  <a:pos x="111" y="212"/>
                </a:cxn>
                <a:cxn ang="0">
                  <a:pos x="150" y="173"/>
                </a:cxn>
                <a:cxn ang="0">
                  <a:pos x="159" y="188"/>
                </a:cxn>
                <a:cxn ang="0">
                  <a:pos x="174" y="164"/>
                </a:cxn>
                <a:cxn ang="0">
                  <a:pos x="214" y="125"/>
                </a:cxn>
                <a:cxn ang="0">
                  <a:pos x="214" y="102"/>
                </a:cxn>
                <a:cxn ang="0">
                  <a:pos x="325" y="63"/>
                </a:cxn>
                <a:cxn ang="0">
                  <a:pos x="325" y="39"/>
                </a:cxn>
                <a:cxn ang="0">
                  <a:pos x="340" y="16"/>
                </a:cxn>
                <a:cxn ang="0">
                  <a:pos x="356" y="0"/>
                </a:cxn>
                <a:cxn ang="0">
                  <a:pos x="150" y="8"/>
                </a:cxn>
                <a:cxn ang="0">
                  <a:pos x="111" y="0"/>
                </a:cxn>
              </a:cxnLst>
              <a:rect l="0" t="0" r="r" b="b"/>
              <a:pathLst>
                <a:path w="356" h="259">
                  <a:moveTo>
                    <a:pt x="111" y="0"/>
                  </a:moveTo>
                  <a:lnTo>
                    <a:pt x="111" y="16"/>
                  </a:lnTo>
                  <a:lnTo>
                    <a:pt x="0" y="8"/>
                  </a:lnTo>
                  <a:lnTo>
                    <a:pt x="0" y="71"/>
                  </a:lnTo>
                  <a:lnTo>
                    <a:pt x="8" y="71"/>
                  </a:lnTo>
                  <a:lnTo>
                    <a:pt x="0" y="134"/>
                  </a:lnTo>
                  <a:lnTo>
                    <a:pt x="79" y="134"/>
                  </a:lnTo>
                  <a:lnTo>
                    <a:pt x="64" y="259"/>
                  </a:lnTo>
                  <a:lnTo>
                    <a:pt x="95" y="259"/>
                  </a:lnTo>
                  <a:lnTo>
                    <a:pt x="95" y="228"/>
                  </a:lnTo>
                  <a:lnTo>
                    <a:pt x="111" y="220"/>
                  </a:lnTo>
                  <a:lnTo>
                    <a:pt x="111" y="212"/>
                  </a:lnTo>
                  <a:lnTo>
                    <a:pt x="150" y="173"/>
                  </a:lnTo>
                  <a:lnTo>
                    <a:pt x="159" y="188"/>
                  </a:lnTo>
                  <a:lnTo>
                    <a:pt x="174" y="164"/>
                  </a:lnTo>
                  <a:lnTo>
                    <a:pt x="214" y="125"/>
                  </a:lnTo>
                  <a:lnTo>
                    <a:pt x="214" y="102"/>
                  </a:lnTo>
                  <a:lnTo>
                    <a:pt x="325" y="63"/>
                  </a:lnTo>
                  <a:lnTo>
                    <a:pt x="325" y="39"/>
                  </a:lnTo>
                  <a:lnTo>
                    <a:pt x="340" y="16"/>
                  </a:lnTo>
                  <a:lnTo>
                    <a:pt x="356" y="0"/>
                  </a:lnTo>
                  <a:lnTo>
                    <a:pt x="150" y="8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" name="Freeform 7"/>
            <p:cNvSpPr>
              <a:spLocks noChangeAspect="1"/>
            </p:cNvSpPr>
            <p:nvPr/>
          </p:nvSpPr>
          <p:spPr bwMode="auto">
            <a:xfrm>
              <a:off x="2342" y="2088"/>
              <a:ext cx="277" cy="207"/>
            </a:xfrm>
            <a:custGeom>
              <a:avLst/>
              <a:gdLst/>
              <a:ahLst/>
              <a:cxnLst>
                <a:cxn ang="0">
                  <a:pos x="236" y="95"/>
                </a:cxn>
                <a:cxn ang="0">
                  <a:pos x="236" y="79"/>
                </a:cxn>
                <a:cxn ang="0">
                  <a:pos x="243" y="24"/>
                </a:cxn>
                <a:cxn ang="0">
                  <a:pos x="118" y="0"/>
                </a:cxn>
                <a:cxn ang="0">
                  <a:pos x="87" y="24"/>
                </a:cxn>
                <a:cxn ang="0">
                  <a:pos x="0" y="0"/>
                </a:cxn>
                <a:cxn ang="0">
                  <a:pos x="63" y="189"/>
                </a:cxn>
                <a:cxn ang="0">
                  <a:pos x="173" y="150"/>
                </a:cxn>
                <a:cxn ang="0">
                  <a:pos x="189" y="157"/>
                </a:cxn>
                <a:cxn ang="0">
                  <a:pos x="189" y="150"/>
                </a:cxn>
                <a:cxn ang="0">
                  <a:pos x="212" y="125"/>
                </a:cxn>
                <a:cxn ang="0">
                  <a:pos x="252" y="173"/>
                </a:cxn>
                <a:cxn ang="0">
                  <a:pos x="267" y="150"/>
                </a:cxn>
                <a:cxn ang="0">
                  <a:pos x="275" y="150"/>
                </a:cxn>
                <a:cxn ang="0">
                  <a:pos x="267" y="118"/>
                </a:cxn>
                <a:cxn ang="0">
                  <a:pos x="275" y="86"/>
                </a:cxn>
                <a:cxn ang="0">
                  <a:pos x="275" y="79"/>
                </a:cxn>
                <a:cxn ang="0">
                  <a:pos x="236" y="95"/>
                </a:cxn>
              </a:cxnLst>
              <a:rect l="0" t="0" r="r" b="b"/>
              <a:pathLst>
                <a:path w="275" h="189">
                  <a:moveTo>
                    <a:pt x="236" y="95"/>
                  </a:moveTo>
                  <a:lnTo>
                    <a:pt x="236" y="79"/>
                  </a:lnTo>
                  <a:lnTo>
                    <a:pt x="243" y="24"/>
                  </a:lnTo>
                  <a:lnTo>
                    <a:pt x="118" y="0"/>
                  </a:lnTo>
                  <a:lnTo>
                    <a:pt x="87" y="24"/>
                  </a:lnTo>
                  <a:lnTo>
                    <a:pt x="0" y="0"/>
                  </a:lnTo>
                  <a:lnTo>
                    <a:pt x="63" y="189"/>
                  </a:lnTo>
                  <a:lnTo>
                    <a:pt x="173" y="150"/>
                  </a:lnTo>
                  <a:lnTo>
                    <a:pt x="189" y="157"/>
                  </a:lnTo>
                  <a:lnTo>
                    <a:pt x="189" y="150"/>
                  </a:lnTo>
                  <a:lnTo>
                    <a:pt x="212" y="125"/>
                  </a:lnTo>
                  <a:lnTo>
                    <a:pt x="252" y="173"/>
                  </a:lnTo>
                  <a:lnTo>
                    <a:pt x="267" y="150"/>
                  </a:lnTo>
                  <a:lnTo>
                    <a:pt x="275" y="150"/>
                  </a:lnTo>
                  <a:lnTo>
                    <a:pt x="267" y="118"/>
                  </a:lnTo>
                  <a:lnTo>
                    <a:pt x="275" y="86"/>
                  </a:lnTo>
                  <a:lnTo>
                    <a:pt x="275" y="79"/>
                  </a:lnTo>
                  <a:lnTo>
                    <a:pt x="236" y="95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" name="Freeform 8"/>
            <p:cNvSpPr>
              <a:spLocks noChangeAspect="1"/>
            </p:cNvSpPr>
            <p:nvPr/>
          </p:nvSpPr>
          <p:spPr bwMode="auto">
            <a:xfrm>
              <a:off x="2187" y="1064"/>
              <a:ext cx="225" cy="238"/>
            </a:xfrm>
            <a:custGeom>
              <a:avLst/>
              <a:gdLst/>
              <a:ahLst/>
              <a:cxnLst>
                <a:cxn ang="0">
                  <a:pos x="226" y="164"/>
                </a:cxn>
                <a:cxn ang="0">
                  <a:pos x="187" y="117"/>
                </a:cxn>
                <a:cxn ang="0">
                  <a:pos x="195" y="55"/>
                </a:cxn>
                <a:cxn ang="0">
                  <a:pos x="187" y="31"/>
                </a:cxn>
                <a:cxn ang="0">
                  <a:pos x="133" y="7"/>
                </a:cxn>
                <a:cxn ang="0">
                  <a:pos x="94" y="0"/>
                </a:cxn>
                <a:cxn ang="0">
                  <a:pos x="31" y="39"/>
                </a:cxn>
                <a:cxn ang="0">
                  <a:pos x="8" y="63"/>
                </a:cxn>
                <a:cxn ang="0">
                  <a:pos x="0" y="94"/>
                </a:cxn>
                <a:cxn ang="0">
                  <a:pos x="31" y="134"/>
                </a:cxn>
                <a:cxn ang="0">
                  <a:pos x="70" y="164"/>
                </a:cxn>
                <a:cxn ang="0">
                  <a:pos x="125" y="157"/>
                </a:cxn>
                <a:cxn ang="0">
                  <a:pos x="180" y="212"/>
                </a:cxn>
                <a:cxn ang="0">
                  <a:pos x="219" y="189"/>
                </a:cxn>
                <a:cxn ang="0">
                  <a:pos x="226" y="164"/>
                </a:cxn>
              </a:cxnLst>
              <a:rect l="0" t="0" r="r" b="b"/>
              <a:pathLst>
                <a:path w="226" h="212">
                  <a:moveTo>
                    <a:pt x="226" y="164"/>
                  </a:moveTo>
                  <a:lnTo>
                    <a:pt x="187" y="117"/>
                  </a:lnTo>
                  <a:lnTo>
                    <a:pt x="195" y="55"/>
                  </a:lnTo>
                  <a:lnTo>
                    <a:pt x="187" y="31"/>
                  </a:lnTo>
                  <a:lnTo>
                    <a:pt x="133" y="7"/>
                  </a:lnTo>
                  <a:lnTo>
                    <a:pt x="94" y="0"/>
                  </a:lnTo>
                  <a:lnTo>
                    <a:pt x="31" y="39"/>
                  </a:lnTo>
                  <a:lnTo>
                    <a:pt x="8" y="63"/>
                  </a:lnTo>
                  <a:lnTo>
                    <a:pt x="0" y="94"/>
                  </a:lnTo>
                  <a:lnTo>
                    <a:pt x="31" y="134"/>
                  </a:lnTo>
                  <a:lnTo>
                    <a:pt x="70" y="164"/>
                  </a:lnTo>
                  <a:lnTo>
                    <a:pt x="125" y="157"/>
                  </a:lnTo>
                  <a:lnTo>
                    <a:pt x="180" y="212"/>
                  </a:lnTo>
                  <a:lnTo>
                    <a:pt x="219" y="189"/>
                  </a:lnTo>
                  <a:lnTo>
                    <a:pt x="226" y="16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" name="Freeform 9"/>
            <p:cNvSpPr>
              <a:spLocks noChangeAspect="1"/>
            </p:cNvSpPr>
            <p:nvPr/>
          </p:nvSpPr>
          <p:spPr bwMode="auto">
            <a:xfrm>
              <a:off x="2045" y="1363"/>
              <a:ext cx="239" cy="173"/>
            </a:xfrm>
            <a:custGeom>
              <a:avLst/>
              <a:gdLst/>
              <a:ahLst/>
              <a:cxnLst>
                <a:cxn ang="0">
                  <a:pos x="0" y="78"/>
                </a:cxn>
                <a:cxn ang="0">
                  <a:pos x="47" y="133"/>
                </a:cxn>
                <a:cxn ang="0">
                  <a:pos x="63" y="156"/>
                </a:cxn>
                <a:cxn ang="0">
                  <a:pos x="127" y="140"/>
                </a:cxn>
                <a:cxn ang="0">
                  <a:pos x="151" y="140"/>
                </a:cxn>
                <a:cxn ang="0">
                  <a:pos x="238" y="102"/>
                </a:cxn>
                <a:cxn ang="0">
                  <a:pos x="206" y="62"/>
                </a:cxn>
                <a:cxn ang="0">
                  <a:pos x="111" y="47"/>
                </a:cxn>
                <a:cxn ang="0">
                  <a:pos x="63" y="39"/>
                </a:cxn>
                <a:cxn ang="0">
                  <a:pos x="32" y="0"/>
                </a:cxn>
                <a:cxn ang="0">
                  <a:pos x="0" y="78"/>
                </a:cxn>
              </a:cxnLst>
              <a:rect l="0" t="0" r="r" b="b"/>
              <a:pathLst>
                <a:path w="238" h="156">
                  <a:moveTo>
                    <a:pt x="0" y="78"/>
                  </a:moveTo>
                  <a:lnTo>
                    <a:pt x="47" y="133"/>
                  </a:lnTo>
                  <a:lnTo>
                    <a:pt x="63" y="156"/>
                  </a:lnTo>
                  <a:lnTo>
                    <a:pt x="127" y="140"/>
                  </a:lnTo>
                  <a:lnTo>
                    <a:pt x="151" y="140"/>
                  </a:lnTo>
                  <a:lnTo>
                    <a:pt x="238" y="102"/>
                  </a:lnTo>
                  <a:lnTo>
                    <a:pt x="206" y="62"/>
                  </a:lnTo>
                  <a:lnTo>
                    <a:pt x="111" y="47"/>
                  </a:lnTo>
                  <a:lnTo>
                    <a:pt x="63" y="39"/>
                  </a:lnTo>
                  <a:lnTo>
                    <a:pt x="32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" name="Freeform 10"/>
            <p:cNvSpPr>
              <a:spLocks noChangeAspect="1"/>
            </p:cNvSpPr>
            <p:nvPr/>
          </p:nvSpPr>
          <p:spPr bwMode="auto">
            <a:xfrm>
              <a:off x="1210" y="1127"/>
              <a:ext cx="283" cy="269"/>
            </a:xfrm>
            <a:custGeom>
              <a:avLst/>
              <a:gdLst/>
              <a:ahLst/>
              <a:cxnLst>
                <a:cxn ang="0">
                  <a:pos x="275" y="47"/>
                </a:cxn>
                <a:cxn ang="0">
                  <a:pos x="282" y="39"/>
                </a:cxn>
                <a:cxn ang="0">
                  <a:pos x="275" y="39"/>
                </a:cxn>
                <a:cxn ang="0">
                  <a:pos x="275" y="0"/>
                </a:cxn>
                <a:cxn ang="0">
                  <a:pos x="220" y="0"/>
                </a:cxn>
                <a:cxn ang="0">
                  <a:pos x="220" y="16"/>
                </a:cxn>
                <a:cxn ang="0">
                  <a:pos x="62" y="16"/>
                </a:cxn>
                <a:cxn ang="0">
                  <a:pos x="47" y="16"/>
                </a:cxn>
                <a:cxn ang="0">
                  <a:pos x="39" y="16"/>
                </a:cxn>
                <a:cxn ang="0">
                  <a:pos x="31" y="8"/>
                </a:cxn>
                <a:cxn ang="0">
                  <a:pos x="31" y="47"/>
                </a:cxn>
                <a:cxn ang="0">
                  <a:pos x="8" y="47"/>
                </a:cxn>
                <a:cxn ang="0">
                  <a:pos x="8" y="140"/>
                </a:cxn>
                <a:cxn ang="0">
                  <a:pos x="0" y="140"/>
                </a:cxn>
                <a:cxn ang="0">
                  <a:pos x="0" y="226"/>
                </a:cxn>
                <a:cxn ang="0">
                  <a:pos x="86" y="226"/>
                </a:cxn>
                <a:cxn ang="0">
                  <a:pos x="220" y="242"/>
                </a:cxn>
                <a:cxn ang="0">
                  <a:pos x="275" y="242"/>
                </a:cxn>
                <a:cxn ang="0">
                  <a:pos x="275" y="47"/>
                </a:cxn>
              </a:cxnLst>
              <a:rect l="0" t="0" r="r" b="b"/>
              <a:pathLst>
                <a:path w="282" h="242">
                  <a:moveTo>
                    <a:pt x="275" y="47"/>
                  </a:moveTo>
                  <a:lnTo>
                    <a:pt x="282" y="39"/>
                  </a:lnTo>
                  <a:lnTo>
                    <a:pt x="275" y="39"/>
                  </a:lnTo>
                  <a:lnTo>
                    <a:pt x="275" y="0"/>
                  </a:lnTo>
                  <a:lnTo>
                    <a:pt x="220" y="0"/>
                  </a:lnTo>
                  <a:lnTo>
                    <a:pt x="220" y="16"/>
                  </a:lnTo>
                  <a:lnTo>
                    <a:pt x="62" y="16"/>
                  </a:lnTo>
                  <a:lnTo>
                    <a:pt x="47" y="16"/>
                  </a:lnTo>
                  <a:lnTo>
                    <a:pt x="39" y="16"/>
                  </a:lnTo>
                  <a:lnTo>
                    <a:pt x="31" y="8"/>
                  </a:lnTo>
                  <a:lnTo>
                    <a:pt x="31" y="47"/>
                  </a:lnTo>
                  <a:lnTo>
                    <a:pt x="8" y="47"/>
                  </a:lnTo>
                  <a:lnTo>
                    <a:pt x="8" y="140"/>
                  </a:lnTo>
                  <a:lnTo>
                    <a:pt x="0" y="140"/>
                  </a:lnTo>
                  <a:lnTo>
                    <a:pt x="0" y="226"/>
                  </a:lnTo>
                  <a:lnTo>
                    <a:pt x="86" y="226"/>
                  </a:lnTo>
                  <a:lnTo>
                    <a:pt x="220" y="242"/>
                  </a:lnTo>
                  <a:lnTo>
                    <a:pt x="275" y="242"/>
                  </a:lnTo>
                  <a:lnTo>
                    <a:pt x="275" y="4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" name="Freeform 11"/>
            <p:cNvSpPr>
              <a:spLocks noChangeAspect="1"/>
            </p:cNvSpPr>
            <p:nvPr/>
          </p:nvSpPr>
          <p:spPr bwMode="auto">
            <a:xfrm>
              <a:off x="2312" y="3148"/>
              <a:ext cx="346" cy="146"/>
            </a:xfrm>
            <a:custGeom>
              <a:avLst/>
              <a:gdLst/>
              <a:ahLst/>
              <a:cxnLst>
                <a:cxn ang="0">
                  <a:pos x="344" y="47"/>
                </a:cxn>
                <a:cxn ang="0">
                  <a:pos x="328" y="47"/>
                </a:cxn>
                <a:cxn ang="0">
                  <a:pos x="266" y="23"/>
                </a:cxn>
                <a:cxn ang="0">
                  <a:pos x="242" y="23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24" y="70"/>
                </a:cxn>
                <a:cxn ang="0">
                  <a:pos x="102" y="55"/>
                </a:cxn>
                <a:cxn ang="0">
                  <a:pos x="118" y="70"/>
                </a:cxn>
                <a:cxn ang="0">
                  <a:pos x="118" y="110"/>
                </a:cxn>
                <a:cxn ang="0">
                  <a:pos x="157" y="118"/>
                </a:cxn>
                <a:cxn ang="0">
                  <a:pos x="157" y="133"/>
                </a:cxn>
                <a:cxn ang="0">
                  <a:pos x="220" y="133"/>
                </a:cxn>
                <a:cxn ang="0">
                  <a:pos x="220" y="118"/>
                </a:cxn>
                <a:cxn ang="0">
                  <a:pos x="344" y="118"/>
                </a:cxn>
                <a:cxn ang="0">
                  <a:pos x="344" y="47"/>
                </a:cxn>
              </a:cxnLst>
              <a:rect l="0" t="0" r="r" b="b"/>
              <a:pathLst>
                <a:path w="344" h="133">
                  <a:moveTo>
                    <a:pt x="344" y="47"/>
                  </a:moveTo>
                  <a:lnTo>
                    <a:pt x="328" y="47"/>
                  </a:lnTo>
                  <a:lnTo>
                    <a:pt x="266" y="23"/>
                  </a:lnTo>
                  <a:lnTo>
                    <a:pt x="242" y="23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24" y="70"/>
                  </a:lnTo>
                  <a:lnTo>
                    <a:pt x="102" y="55"/>
                  </a:lnTo>
                  <a:lnTo>
                    <a:pt x="118" y="70"/>
                  </a:lnTo>
                  <a:lnTo>
                    <a:pt x="118" y="110"/>
                  </a:lnTo>
                  <a:lnTo>
                    <a:pt x="157" y="118"/>
                  </a:lnTo>
                  <a:lnTo>
                    <a:pt x="157" y="133"/>
                  </a:lnTo>
                  <a:lnTo>
                    <a:pt x="220" y="133"/>
                  </a:lnTo>
                  <a:lnTo>
                    <a:pt x="220" y="118"/>
                  </a:lnTo>
                  <a:lnTo>
                    <a:pt x="344" y="118"/>
                  </a:lnTo>
                  <a:lnTo>
                    <a:pt x="344" y="4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" name="Freeform 12"/>
            <p:cNvSpPr>
              <a:spLocks noChangeAspect="1"/>
            </p:cNvSpPr>
            <p:nvPr/>
          </p:nvSpPr>
          <p:spPr bwMode="auto">
            <a:xfrm>
              <a:off x="2342" y="3437"/>
              <a:ext cx="284" cy="348"/>
            </a:xfrm>
            <a:custGeom>
              <a:avLst/>
              <a:gdLst/>
              <a:ahLst/>
              <a:cxnLst>
                <a:cxn ang="0">
                  <a:pos x="212" y="55"/>
                </a:cxn>
                <a:cxn ang="0">
                  <a:pos x="251" y="94"/>
                </a:cxn>
                <a:cxn ang="0">
                  <a:pos x="283" y="148"/>
                </a:cxn>
                <a:cxn ang="0">
                  <a:pos x="275" y="164"/>
                </a:cxn>
                <a:cxn ang="0">
                  <a:pos x="275" y="211"/>
                </a:cxn>
                <a:cxn ang="0">
                  <a:pos x="283" y="234"/>
                </a:cxn>
                <a:cxn ang="0">
                  <a:pos x="189" y="234"/>
                </a:cxn>
                <a:cxn ang="0">
                  <a:pos x="189" y="296"/>
                </a:cxn>
                <a:cxn ang="0">
                  <a:pos x="172" y="296"/>
                </a:cxn>
                <a:cxn ang="0">
                  <a:pos x="172" y="312"/>
                </a:cxn>
                <a:cxn ang="0">
                  <a:pos x="102" y="312"/>
                </a:cxn>
                <a:cxn ang="0">
                  <a:pos x="102" y="296"/>
                </a:cxn>
                <a:cxn ang="0">
                  <a:pos x="87" y="265"/>
                </a:cxn>
                <a:cxn ang="0">
                  <a:pos x="94" y="234"/>
                </a:cxn>
                <a:cxn ang="0">
                  <a:pos x="70" y="195"/>
                </a:cxn>
                <a:cxn ang="0">
                  <a:pos x="70" y="164"/>
                </a:cxn>
                <a:cxn ang="0">
                  <a:pos x="0" y="125"/>
                </a:cxn>
                <a:cxn ang="0">
                  <a:pos x="0" y="86"/>
                </a:cxn>
                <a:cxn ang="0">
                  <a:pos x="39" y="55"/>
                </a:cxn>
                <a:cxn ang="0">
                  <a:pos x="55" y="8"/>
                </a:cxn>
                <a:cxn ang="0">
                  <a:pos x="70" y="0"/>
                </a:cxn>
                <a:cxn ang="0">
                  <a:pos x="212" y="0"/>
                </a:cxn>
                <a:cxn ang="0">
                  <a:pos x="212" y="39"/>
                </a:cxn>
                <a:cxn ang="0">
                  <a:pos x="212" y="55"/>
                </a:cxn>
              </a:cxnLst>
              <a:rect l="0" t="0" r="r" b="b"/>
              <a:pathLst>
                <a:path w="283" h="312">
                  <a:moveTo>
                    <a:pt x="212" y="55"/>
                  </a:moveTo>
                  <a:lnTo>
                    <a:pt x="251" y="94"/>
                  </a:lnTo>
                  <a:lnTo>
                    <a:pt x="283" y="148"/>
                  </a:lnTo>
                  <a:lnTo>
                    <a:pt x="275" y="164"/>
                  </a:lnTo>
                  <a:lnTo>
                    <a:pt x="275" y="211"/>
                  </a:lnTo>
                  <a:lnTo>
                    <a:pt x="283" y="234"/>
                  </a:lnTo>
                  <a:lnTo>
                    <a:pt x="189" y="234"/>
                  </a:lnTo>
                  <a:lnTo>
                    <a:pt x="189" y="296"/>
                  </a:lnTo>
                  <a:lnTo>
                    <a:pt x="172" y="296"/>
                  </a:lnTo>
                  <a:lnTo>
                    <a:pt x="172" y="312"/>
                  </a:lnTo>
                  <a:lnTo>
                    <a:pt x="102" y="312"/>
                  </a:lnTo>
                  <a:lnTo>
                    <a:pt x="102" y="296"/>
                  </a:lnTo>
                  <a:lnTo>
                    <a:pt x="87" y="265"/>
                  </a:lnTo>
                  <a:lnTo>
                    <a:pt x="94" y="234"/>
                  </a:lnTo>
                  <a:lnTo>
                    <a:pt x="70" y="195"/>
                  </a:lnTo>
                  <a:lnTo>
                    <a:pt x="70" y="164"/>
                  </a:lnTo>
                  <a:lnTo>
                    <a:pt x="0" y="125"/>
                  </a:lnTo>
                  <a:lnTo>
                    <a:pt x="0" y="86"/>
                  </a:lnTo>
                  <a:lnTo>
                    <a:pt x="39" y="55"/>
                  </a:lnTo>
                  <a:lnTo>
                    <a:pt x="55" y="8"/>
                  </a:lnTo>
                  <a:lnTo>
                    <a:pt x="70" y="0"/>
                  </a:lnTo>
                  <a:lnTo>
                    <a:pt x="212" y="0"/>
                  </a:lnTo>
                  <a:lnTo>
                    <a:pt x="212" y="39"/>
                  </a:lnTo>
                  <a:lnTo>
                    <a:pt x="212" y="55"/>
                  </a:lnTo>
                  <a:close/>
                </a:path>
              </a:pathLst>
            </a:custGeom>
            <a:solidFill>
              <a:srgbClr val="C000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" name="Freeform 13"/>
            <p:cNvSpPr>
              <a:spLocks noChangeAspect="1"/>
            </p:cNvSpPr>
            <p:nvPr/>
          </p:nvSpPr>
          <p:spPr bwMode="auto">
            <a:xfrm>
              <a:off x="2028" y="2281"/>
              <a:ext cx="284" cy="218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40" y="148"/>
                </a:cxn>
                <a:cxn ang="0">
                  <a:pos x="127" y="179"/>
                </a:cxn>
                <a:cxn ang="0">
                  <a:pos x="207" y="195"/>
                </a:cxn>
                <a:cxn ang="0">
                  <a:pos x="190" y="179"/>
                </a:cxn>
                <a:cxn ang="0">
                  <a:pos x="207" y="148"/>
                </a:cxn>
                <a:cxn ang="0">
                  <a:pos x="223" y="148"/>
                </a:cxn>
                <a:cxn ang="0">
                  <a:pos x="278" y="102"/>
                </a:cxn>
                <a:cxn ang="0">
                  <a:pos x="286" y="85"/>
                </a:cxn>
                <a:cxn ang="0">
                  <a:pos x="262" y="70"/>
                </a:cxn>
                <a:cxn ang="0">
                  <a:pos x="231" y="47"/>
                </a:cxn>
                <a:cxn ang="0">
                  <a:pos x="223" y="63"/>
                </a:cxn>
                <a:cxn ang="0">
                  <a:pos x="207" y="39"/>
                </a:cxn>
                <a:cxn ang="0">
                  <a:pos x="159" y="39"/>
                </a:cxn>
                <a:cxn ang="0">
                  <a:pos x="135" y="16"/>
                </a:cxn>
                <a:cxn ang="0">
                  <a:pos x="127" y="0"/>
                </a:cxn>
                <a:cxn ang="0">
                  <a:pos x="0" y="70"/>
                </a:cxn>
                <a:cxn ang="0">
                  <a:pos x="0" y="85"/>
                </a:cxn>
              </a:cxnLst>
              <a:rect l="0" t="0" r="r" b="b"/>
              <a:pathLst>
                <a:path w="286" h="195">
                  <a:moveTo>
                    <a:pt x="0" y="85"/>
                  </a:moveTo>
                  <a:lnTo>
                    <a:pt x="40" y="148"/>
                  </a:lnTo>
                  <a:lnTo>
                    <a:pt x="127" y="179"/>
                  </a:lnTo>
                  <a:lnTo>
                    <a:pt x="207" y="195"/>
                  </a:lnTo>
                  <a:lnTo>
                    <a:pt x="190" y="179"/>
                  </a:lnTo>
                  <a:lnTo>
                    <a:pt x="207" y="148"/>
                  </a:lnTo>
                  <a:lnTo>
                    <a:pt x="223" y="148"/>
                  </a:lnTo>
                  <a:lnTo>
                    <a:pt x="278" y="102"/>
                  </a:lnTo>
                  <a:lnTo>
                    <a:pt x="286" y="85"/>
                  </a:lnTo>
                  <a:lnTo>
                    <a:pt x="262" y="70"/>
                  </a:lnTo>
                  <a:lnTo>
                    <a:pt x="231" y="47"/>
                  </a:lnTo>
                  <a:lnTo>
                    <a:pt x="223" y="63"/>
                  </a:lnTo>
                  <a:lnTo>
                    <a:pt x="207" y="39"/>
                  </a:lnTo>
                  <a:lnTo>
                    <a:pt x="159" y="39"/>
                  </a:lnTo>
                  <a:lnTo>
                    <a:pt x="135" y="16"/>
                  </a:lnTo>
                  <a:lnTo>
                    <a:pt x="127" y="0"/>
                  </a:lnTo>
                  <a:lnTo>
                    <a:pt x="0" y="7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" name="Freeform 14"/>
            <p:cNvSpPr>
              <a:spLocks noChangeAspect="1"/>
            </p:cNvSpPr>
            <p:nvPr/>
          </p:nvSpPr>
          <p:spPr bwMode="auto">
            <a:xfrm>
              <a:off x="2306" y="2562"/>
              <a:ext cx="251" cy="245"/>
            </a:xfrm>
            <a:custGeom>
              <a:avLst/>
              <a:gdLst/>
              <a:ahLst/>
              <a:cxnLst>
                <a:cxn ang="0">
                  <a:pos x="142" y="189"/>
                </a:cxn>
                <a:cxn ang="0">
                  <a:pos x="134" y="173"/>
                </a:cxn>
                <a:cxn ang="0">
                  <a:pos x="229" y="95"/>
                </a:cxn>
                <a:cxn ang="0">
                  <a:pos x="252" y="118"/>
                </a:cxn>
                <a:cxn ang="0">
                  <a:pos x="190" y="0"/>
                </a:cxn>
                <a:cxn ang="0">
                  <a:pos x="0" y="95"/>
                </a:cxn>
                <a:cxn ang="0">
                  <a:pos x="8" y="118"/>
                </a:cxn>
                <a:cxn ang="0">
                  <a:pos x="0" y="125"/>
                </a:cxn>
                <a:cxn ang="0">
                  <a:pos x="103" y="220"/>
                </a:cxn>
                <a:cxn ang="0">
                  <a:pos x="142" y="189"/>
                </a:cxn>
              </a:cxnLst>
              <a:rect l="0" t="0" r="r" b="b"/>
              <a:pathLst>
                <a:path w="252" h="220">
                  <a:moveTo>
                    <a:pt x="142" y="189"/>
                  </a:moveTo>
                  <a:lnTo>
                    <a:pt x="134" y="173"/>
                  </a:lnTo>
                  <a:lnTo>
                    <a:pt x="229" y="95"/>
                  </a:lnTo>
                  <a:lnTo>
                    <a:pt x="252" y="118"/>
                  </a:lnTo>
                  <a:lnTo>
                    <a:pt x="190" y="0"/>
                  </a:lnTo>
                  <a:lnTo>
                    <a:pt x="0" y="95"/>
                  </a:lnTo>
                  <a:lnTo>
                    <a:pt x="8" y="118"/>
                  </a:lnTo>
                  <a:lnTo>
                    <a:pt x="0" y="125"/>
                  </a:lnTo>
                  <a:lnTo>
                    <a:pt x="103" y="220"/>
                  </a:lnTo>
                  <a:lnTo>
                    <a:pt x="142" y="189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" name="Freeform 15"/>
            <p:cNvSpPr>
              <a:spLocks noChangeAspect="1"/>
            </p:cNvSpPr>
            <p:nvPr/>
          </p:nvSpPr>
          <p:spPr bwMode="auto">
            <a:xfrm>
              <a:off x="3162" y="3513"/>
              <a:ext cx="392" cy="292"/>
            </a:xfrm>
            <a:custGeom>
              <a:avLst/>
              <a:gdLst/>
              <a:ahLst/>
              <a:cxnLst>
                <a:cxn ang="0">
                  <a:pos x="244" y="228"/>
                </a:cxn>
                <a:cxn ang="0">
                  <a:pos x="261" y="205"/>
                </a:cxn>
                <a:cxn ang="0">
                  <a:pos x="307" y="205"/>
                </a:cxn>
                <a:cxn ang="0">
                  <a:pos x="316" y="165"/>
                </a:cxn>
                <a:cxn ang="0">
                  <a:pos x="347" y="150"/>
                </a:cxn>
                <a:cxn ang="0">
                  <a:pos x="347" y="165"/>
                </a:cxn>
                <a:cxn ang="0">
                  <a:pos x="370" y="150"/>
                </a:cxn>
                <a:cxn ang="0">
                  <a:pos x="347" y="150"/>
                </a:cxn>
                <a:cxn ang="0">
                  <a:pos x="395" y="31"/>
                </a:cxn>
                <a:cxn ang="0">
                  <a:pos x="339" y="16"/>
                </a:cxn>
                <a:cxn ang="0">
                  <a:pos x="252" y="24"/>
                </a:cxn>
                <a:cxn ang="0">
                  <a:pos x="166" y="0"/>
                </a:cxn>
                <a:cxn ang="0">
                  <a:pos x="181" y="31"/>
                </a:cxn>
                <a:cxn ang="0">
                  <a:pos x="197" y="55"/>
                </a:cxn>
                <a:cxn ang="0">
                  <a:pos x="190" y="78"/>
                </a:cxn>
                <a:cxn ang="0">
                  <a:pos x="118" y="78"/>
                </a:cxn>
                <a:cxn ang="0">
                  <a:pos x="71" y="118"/>
                </a:cxn>
                <a:cxn ang="0">
                  <a:pos x="0" y="110"/>
                </a:cxn>
                <a:cxn ang="0">
                  <a:pos x="0" y="126"/>
                </a:cxn>
                <a:cxn ang="0">
                  <a:pos x="56" y="142"/>
                </a:cxn>
                <a:cxn ang="0">
                  <a:pos x="56" y="205"/>
                </a:cxn>
                <a:cxn ang="0">
                  <a:pos x="103" y="260"/>
                </a:cxn>
                <a:cxn ang="0">
                  <a:pos x="135" y="260"/>
                </a:cxn>
                <a:cxn ang="0">
                  <a:pos x="158" y="213"/>
                </a:cxn>
                <a:cxn ang="0">
                  <a:pos x="252" y="236"/>
                </a:cxn>
                <a:cxn ang="0">
                  <a:pos x="244" y="228"/>
                </a:cxn>
              </a:cxnLst>
              <a:rect l="0" t="0" r="r" b="b"/>
              <a:pathLst>
                <a:path w="395" h="260">
                  <a:moveTo>
                    <a:pt x="244" y="228"/>
                  </a:moveTo>
                  <a:lnTo>
                    <a:pt x="261" y="205"/>
                  </a:lnTo>
                  <a:lnTo>
                    <a:pt x="307" y="205"/>
                  </a:lnTo>
                  <a:lnTo>
                    <a:pt x="316" y="165"/>
                  </a:lnTo>
                  <a:lnTo>
                    <a:pt x="347" y="150"/>
                  </a:lnTo>
                  <a:lnTo>
                    <a:pt x="347" y="165"/>
                  </a:lnTo>
                  <a:lnTo>
                    <a:pt x="370" y="150"/>
                  </a:lnTo>
                  <a:lnTo>
                    <a:pt x="347" y="150"/>
                  </a:lnTo>
                  <a:lnTo>
                    <a:pt x="395" y="31"/>
                  </a:lnTo>
                  <a:lnTo>
                    <a:pt x="339" y="16"/>
                  </a:lnTo>
                  <a:lnTo>
                    <a:pt x="252" y="24"/>
                  </a:lnTo>
                  <a:lnTo>
                    <a:pt x="166" y="0"/>
                  </a:lnTo>
                  <a:lnTo>
                    <a:pt x="181" y="31"/>
                  </a:lnTo>
                  <a:lnTo>
                    <a:pt x="197" y="55"/>
                  </a:lnTo>
                  <a:lnTo>
                    <a:pt x="190" y="78"/>
                  </a:lnTo>
                  <a:lnTo>
                    <a:pt x="118" y="78"/>
                  </a:lnTo>
                  <a:lnTo>
                    <a:pt x="71" y="118"/>
                  </a:lnTo>
                  <a:lnTo>
                    <a:pt x="0" y="110"/>
                  </a:lnTo>
                  <a:lnTo>
                    <a:pt x="0" y="126"/>
                  </a:lnTo>
                  <a:lnTo>
                    <a:pt x="56" y="142"/>
                  </a:lnTo>
                  <a:lnTo>
                    <a:pt x="56" y="205"/>
                  </a:lnTo>
                  <a:lnTo>
                    <a:pt x="103" y="260"/>
                  </a:lnTo>
                  <a:lnTo>
                    <a:pt x="135" y="260"/>
                  </a:lnTo>
                  <a:lnTo>
                    <a:pt x="158" y="213"/>
                  </a:lnTo>
                  <a:lnTo>
                    <a:pt x="252" y="236"/>
                  </a:lnTo>
                  <a:lnTo>
                    <a:pt x="244" y="228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" name="Freeform 16"/>
            <p:cNvSpPr>
              <a:spLocks noChangeAspect="1"/>
            </p:cNvSpPr>
            <p:nvPr/>
          </p:nvSpPr>
          <p:spPr bwMode="auto">
            <a:xfrm>
              <a:off x="2131" y="3751"/>
              <a:ext cx="309" cy="347"/>
            </a:xfrm>
            <a:custGeom>
              <a:avLst/>
              <a:gdLst/>
              <a:ahLst/>
              <a:cxnLst>
                <a:cxn ang="0">
                  <a:pos x="277" y="307"/>
                </a:cxn>
                <a:cxn ang="0">
                  <a:pos x="0" y="300"/>
                </a:cxn>
                <a:cxn ang="0">
                  <a:pos x="0" y="31"/>
                </a:cxn>
                <a:cxn ang="0">
                  <a:pos x="118" y="31"/>
                </a:cxn>
                <a:cxn ang="0">
                  <a:pos x="118" y="0"/>
                </a:cxn>
                <a:cxn ang="0">
                  <a:pos x="142" y="15"/>
                </a:cxn>
                <a:cxn ang="0">
                  <a:pos x="173" y="15"/>
                </a:cxn>
                <a:cxn ang="0">
                  <a:pos x="190" y="31"/>
                </a:cxn>
                <a:cxn ang="0">
                  <a:pos x="213" y="86"/>
                </a:cxn>
                <a:cxn ang="0">
                  <a:pos x="213" y="118"/>
                </a:cxn>
                <a:cxn ang="0">
                  <a:pos x="269" y="141"/>
                </a:cxn>
                <a:cxn ang="0">
                  <a:pos x="277" y="158"/>
                </a:cxn>
                <a:cxn ang="0">
                  <a:pos x="213" y="181"/>
                </a:cxn>
                <a:cxn ang="0">
                  <a:pos x="206" y="228"/>
                </a:cxn>
                <a:cxn ang="0">
                  <a:pos x="181" y="228"/>
                </a:cxn>
                <a:cxn ang="0">
                  <a:pos x="213" y="268"/>
                </a:cxn>
                <a:cxn ang="0">
                  <a:pos x="269" y="300"/>
                </a:cxn>
                <a:cxn ang="0">
                  <a:pos x="277" y="307"/>
                </a:cxn>
                <a:cxn ang="0">
                  <a:pos x="308" y="307"/>
                </a:cxn>
                <a:cxn ang="0">
                  <a:pos x="277" y="307"/>
                </a:cxn>
              </a:cxnLst>
              <a:rect l="0" t="0" r="r" b="b"/>
              <a:pathLst>
                <a:path w="308" h="307">
                  <a:moveTo>
                    <a:pt x="277" y="307"/>
                  </a:moveTo>
                  <a:lnTo>
                    <a:pt x="0" y="300"/>
                  </a:lnTo>
                  <a:lnTo>
                    <a:pt x="0" y="31"/>
                  </a:lnTo>
                  <a:lnTo>
                    <a:pt x="118" y="31"/>
                  </a:lnTo>
                  <a:lnTo>
                    <a:pt x="118" y="0"/>
                  </a:lnTo>
                  <a:lnTo>
                    <a:pt x="142" y="15"/>
                  </a:lnTo>
                  <a:lnTo>
                    <a:pt x="173" y="15"/>
                  </a:lnTo>
                  <a:lnTo>
                    <a:pt x="190" y="31"/>
                  </a:lnTo>
                  <a:lnTo>
                    <a:pt x="213" y="86"/>
                  </a:lnTo>
                  <a:lnTo>
                    <a:pt x="213" y="118"/>
                  </a:lnTo>
                  <a:lnTo>
                    <a:pt x="269" y="141"/>
                  </a:lnTo>
                  <a:lnTo>
                    <a:pt x="277" y="158"/>
                  </a:lnTo>
                  <a:lnTo>
                    <a:pt x="213" y="181"/>
                  </a:lnTo>
                  <a:lnTo>
                    <a:pt x="206" y="228"/>
                  </a:lnTo>
                  <a:lnTo>
                    <a:pt x="181" y="228"/>
                  </a:lnTo>
                  <a:lnTo>
                    <a:pt x="213" y="268"/>
                  </a:lnTo>
                  <a:lnTo>
                    <a:pt x="269" y="300"/>
                  </a:lnTo>
                  <a:lnTo>
                    <a:pt x="277" y="307"/>
                  </a:lnTo>
                  <a:lnTo>
                    <a:pt x="308" y="307"/>
                  </a:lnTo>
                  <a:lnTo>
                    <a:pt x="277" y="30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" name="Freeform 17"/>
            <p:cNvSpPr>
              <a:spLocks noChangeAspect="1"/>
            </p:cNvSpPr>
            <p:nvPr/>
          </p:nvSpPr>
          <p:spPr bwMode="auto">
            <a:xfrm>
              <a:off x="3508" y="2832"/>
              <a:ext cx="456" cy="400"/>
            </a:xfrm>
            <a:custGeom>
              <a:avLst/>
              <a:gdLst/>
              <a:ahLst/>
              <a:cxnLst>
                <a:cxn ang="0">
                  <a:pos x="440" y="242"/>
                </a:cxn>
                <a:cxn ang="0">
                  <a:pos x="456" y="274"/>
                </a:cxn>
                <a:cxn ang="0">
                  <a:pos x="424" y="320"/>
                </a:cxn>
                <a:cxn ang="0">
                  <a:pos x="448" y="328"/>
                </a:cxn>
                <a:cxn ang="0">
                  <a:pos x="440" y="352"/>
                </a:cxn>
                <a:cxn ang="0">
                  <a:pos x="448" y="360"/>
                </a:cxn>
                <a:cxn ang="0">
                  <a:pos x="369" y="352"/>
                </a:cxn>
                <a:cxn ang="0">
                  <a:pos x="362" y="320"/>
                </a:cxn>
                <a:cxn ang="0">
                  <a:pos x="338" y="328"/>
                </a:cxn>
                <a:cxn ang="0">
                  <a:pos x="322" y="282"/>
                </a:cxn>
                <a:cxn ang="0">
                  <a:pos x="306" y="304"/>
                </a:cxn>
                <a:cxn ang="0">
                  <a:pos x="322" y="297"/>
                </a:cxn>
                <a:cxn ang="0">
                  <a:pos x="291" y="274"/>
                </a:cxn>
                <a:cxn ang="0">
                  <a:pos x="275" y="211"/>
                </a:cxn>
                <a:cxn ang="0">
                  <a:pos x="236" y="211"/>
                </a:cxn>
                <a:cxn ang="0">
                  <a:pos x="227" y="188"/>
                </a:cxn>
                <a:cxn ang="0">
                  <a:pos x="173" y="203"/>
                </a:cxn>
                <a:cxn ang="0">
                  <a:pos x="149" y="203"/>
                </a:cxn>
                <a:cxn ang="0">
                  <a:pos x="126" y="149"/>
                </a:cxn>
                <a:cxn ang="0">
                  <a:pos x="63" y="117"/>
                </a:cxn>
                <a:cxn ang="0">
                  <a:pos x="55" y="117"/>
                </a:cxn>
                <a:cxn ang="0">
                  <a:pos x="23" y="94"/>
                </a:cxn>
                <a:cxn ang="0">
                  <a:pos x="0" y="62"/>
                </a:cxn>
                <a:cxn ang="0">
                  <a:pos x="259" y="0"/>
                </a:cxn>
                <a:cxn ang="0">
                  <a:pos x="267" y="32"/>
                </a:cxn>
                <a:cxn ang="0">
                  <a:pos x="275" y="86"/>
                </a:cxn>
                <a:cxn ang="0">
                  <a:pos x="291" y="94"/>
                </a:cxn>
                <a:cxn ang="0">
                  <a:pos x="299" y="140"/>
                </a:cxn>
                <a:cxn ang="0">
                  <a:pos x="362" y="188"/>
                </a:cxn>
                <a:cxn ang="0">
                  <a:pos x="362" y="211"/>
                </a:cxn>
                <a:cxn ang="0">
                  <a:pos x="385" y="218"/>
                </a:cxn>
                <a:cxn ang="0">
                  <a:pos x="369" y="242"/>
                </a:cxn>
                <a:cxn ang="0">
                  <a:pos x="393" y="235"/>
                </a:cxn>
                <a:cxn ang="0">
                  <a:pos x="393" y="250"/>
                </a:cxn>
                <a:cxn ang="0">
                  <a:pos x="416" y="218"/>
                </a:cxn>
                <a:cxn ang="0">
                  <a:pos x="424" y="242"/>
                </a:cxn>
                <a:cxn ang="0">
                  <a:pos x="440" y="242"/>
                </a:cxn>
              </a:cxnLst>
              <a:rect l="0" t="0" r="r" b="b"/>
              <a:pathLst>
                <a:path w="456" h="360">
                  <a:moveTo>
                    <a:pt x="440" y="242"/>
                  </a:moveTo>
                  <a:lnTo>
                    <a:pt x="456" y="274"/>
                  </a:lnTo>
                  <a:lnTo>
                    <a:pt x="424" y="320"/>
                  </a:lnTo>
                  <a:lnTo>
                    <a:pt x="448" y="328"/>
                  </a:lnTo>
                  <a:lnTo>
                    <a:pt x="440" y="352"/>
                  </a:lnTo>
                  <a:lnTo>
                    <a:pt x="448" y="360"/>
                  </a:lnTo>
                  <a:lnTo>
                    <a:pt x="369" y="352"/>
                  </a:lnTo>
                  <a:lnTo>
                    <a:pt x="362" y="320"/>
                  </a:lnTo>
                  <a:lnTo>
                    <a:pt x="338" y="328"/>
                  </a:lnTo>
                  <a:lnTo>
                    <a:pt x="322" y="282"/>
                  </a:lnTo>
                  <a:lnTo>
                    <a:pt x="306" y="304"/>
                  </a:lnTo>
                  <a:lnTo>
                    <a:pt x="322" y="297"/>
                  </a:lnTo>
                  <a:lnTo>
                    <a:pt x="291" y="274"/>
                  </a:lnTo>
                  <a:lnTo>
                    <a:pt x="275" y="211"/>
                  </a:lnTo>
                  <a:lnTo>
                    <a:pt x="236" y="211"/>
                  </a:lnTo>
                  <a:lnTo>
                    <a:pt x="227" y="188"/>
                  </a:lnTo>
                  <a:lnTo>
                    <a:pt x="173" y="203"/>
                  </a:lnTo>
                  <a:lnTo>
                    <a:pt x="149" y="203"/>
                  </a:lnTo>
                  <a:lnTo>
                    <a:pt x="126" y="149"/>
                  </a:lnTo>
                  <a:lnTo>
                    <a:pt x="63" y="117"/>
                  </a:lnTo>
                  <a:lnTo>
                    <a:pt x="55" y="117"/>
                  </a:lnTo>
                  <a:lnTo>
                    <a:pt x="23" y="94"/>
                  </a:lnTo>
                  <a:lnTo>
                    <a:pt x="0" y="62"/>
                  </a:lnTo>
                  <a:lnTo>
                    <a:pt x="259" y="0"/>
                  </a:lnTo>
                  <a:lnTo>
                    <a:pt x="267" y="32"/>
                  </a:lnTo>
                  <a:lnTo>
                    <a:pt x="275" y="86"/>
                  </a:lnTo>
                  <a:lnTo>
                    <a:pt x="291" y="94"/>
                  </a:lnTo>
                  <a:lnTo>
                    <a:pt x="299" y="140"/>
                  </a:lnTo>
                  <a:lnTo>
                    <a:pt x="362" y="188"/>
                  </a:lnTo>
                  <a:lnTo>
                    <a:pt x="362" y="211"/>
                  </a:lnTo>
                  <a:lnTo>
                    <a:pt x="385" y="218"/>
                  </a:lnTo>
                  <a:lnTo>
                    <a:pt x="369" y="242"/>
                  </a:lnTo>
                  <a:lnTo>
                    <a:pt x="393" y="235"/>
                  </a:lnTo>
                  <a:lnTo>
                    <a:pt x="393" y="250"/>
                  </a:lnTo>
                  <a:lnTo>
                    <a:pt x="416" y="218"/>
                  </a:lnTo>
                  <a:lnTo>
                    <a:pt x="424" y="242"/>
                  </a:lnTo>
                  <a:lnTo>
                    <a:pt x="440" y="24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" name="Freeform 18"/>
            <p:cNvSpPr>
              <a:spLocks noChangeAspect="1"/>
            </p:cNvSpPr>
            <p:nvPr/>
          </p:nvSpPr>
          <p:spPr bwMode="auto">
            <a:xfrm>
              <a:off x="3344" y="2519"/>
              <a:ext cx="424" cy="381"/>
            </a:xfrm>
            <a:custGeom>
              <a:avLst/>
              <a:gdLst/>
              <a:ahLst/>
              <a:cxnLst>
                <a:cxn ang="0">
                  <a:pos x="166" y="343"/>
                </a:cxn>
                <a:cxn ang="0">
                  <a:pos x="149" y="289"/>
                </a:cxn>
                <a:cxn ang="0">
                  <a:pos x="95" y="258"/>
                </a:cxn>
                <a:cxn ang="0">
                  <a:pos x="40" y="273"/>
                </a:cxn>
                <a:cxn ang="0">
                  <a:pos x="71" y="163"/>
                </a:cxn>
                <a:cxn ang="0">
                  <a:pos x="40" y="125"/>
                </a:cxn>
                <a:cxn ang="0">
                  <a:pos x="40" y="94"/>
                </a:cxn>
                <a:cxn ang="0">
                  <a:pos x="0" y="78"/>
                </a:cxn>
                <a:cxn ang="0">
                  <a:pos x="16" y="32"/>
                </a:cxn>
                <a:cxn ang="0">
                  <a:pos x="126" y="0"/>
                </a:cxn>
                <a:cxn ang="0">
                  <a:pos x="158" y="0"/>
                </a:cxn>
                <a:cxn ang="0">
                  <a:pos x="228" y="70"/>
                </a:cxn>
                <a:cxn ang="0">
                  <a:pos x="339" y="117"/>
                </a:cxn>
                <a:cxn ang="0">
                  <a:pos x="362" y="149"/>
                </a:cxn>
                <a:cxn ang="0">
                  <a:pos x="346" y="149"/>
                </a:cxn>
                <a:cxn ang="0">
                  <a:pos x="346" y="180"/>
                </a:cxn>
                <a:cxn ang="0">
                  <a:pos x="402" y="227"/>
                </a:cxn>
                <a:cxn ang="0">
                  <a:pos x="425" y="281"/>
                </a:cxn>
                <a:cxn ang="0">
                  <a:pos x="166" y="343"/>
                </a:cxn>
              </a:cxnLst>
              <a:rect l="0" t="0" r="r" b="b"/>
              <a:pathLst>
                <a:path w="425" h="343">
                  <a:moveTo>
                    <a:pt x="166" y="343"/>
                  </a:moveTo>
                  <a:lnTo>
                    <a:pt x="149" y="289"/>
                  </a:lnTo>
                  <a:lnTo>
                    <a:pt x="95" y="258"/>
                  </a:lnTo>
                  <a:lnTo>
                    <a:pt x="40" y="273"/>
                  </a:lnTo>
                  <a:lnTo>
                    <a:pt x="71" y="163"/>
                  </a:lnTo>
                  <a:lnTo>
                    <a:pt x="40" y="125"/>
                  </a:lnTo>
                  <a:lnTo>
                    <a:pt x="40" y="94"/>
                  </a:lnTo>
                  <a:lnTo>
                    <a:pt x="0" y="78"/>
                  </a:lnTo>
                  <a:lnTo>
                    <a:pt x="16" y="32"/>
                  </a:lnTo>
                  <a:lnTo>
                    <a:pt x="126" y="0"/>
                  </a:lnTo>
                  <a:lnTo>
                    <a:pt x="158" y="0"/>
                  </a:lnTo>
                  <a:lnTo>
                    <a:pt x="228" y="70"/>
                  </a:lnTo>
                  <a:lnTo>
                    <a:pt x="339" y="117"/>
                  </a:lnTo>
                  <a:lnTo>
                    <a:pt x="362" y="149"/>
                  </a:lnTo>
                  <a:lnTo>
                    <a:pt x="346" y="149"/>
                  </a:lnTo>
                  <a:lnTo>
                    <a:pt x="346" y="180"/>
                  </a:lnTo>
                  <a:lnTo>
                    <a:pt x="402" y="227"/>
                  </a:lnTo>
                  <a:lnTo>
                    <a:pt x="425" y="281"/>
                  </a:lnTo>
                  <a:lnTo>
                    <a:pt x="166" y="343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" name="Freeform 19"/>
            <p:cNvSpPr>
              <a:spLocks noChangeAspect="1"/>
            </p:cNvSpPr>
            <p:nvPr/>
          </p:nvSpPr>
          <p:spPr bwMode="auto">
            <a:xfrm>
              <a:off x="3139" y="2012"/>
              <a:ext cx="543" cy="380"/>
            </a:xfrm>
            <a:custGeom>
              <a:avLst/>
              <a:gdLst/>
              <a:ahLst/>
              <a:cxnLst>
                <a:cxn ang="0">
                  <a:pos x="362" y="47"/>
                </a:cxn>
                <a:cxn ang="0">
                  <a:pos x="393" y="47"/>
                </a:cxn>
                <a:cxn ang="0">
                  <a:pos x="393" y="70"/>
                </a:cxn>
                <a:cxn ang="0">
                  <a:pos x="393" y="94"/>
                </a:cxn>
                <a:cxn ang="0">
                  <a:pos x="425" y="117"/>
                </a:cxn>
                <a:cxn ang="0">
                  <a:pos x="496" y="133"/>
                </a:cxn>
                <a:cxn ang="0">
                  <a:pos x="496" y="149"/>
                </a:cxn>
                <a:cxn ang="0">
                  <a:pos x="544" y="180"/>
                </a:cxn>
                <a:cxn ang="0">
                  <a:pos x="393" y="274"/>
                </a:cxn>
                <a:cxn ang="0">
                  <a:pos x="331" y="242"/>
                </a:cxn>
                <a:cxn ang="0">
                  <a:pos x="252" y="259"/>
                </a:cxn>
                <a:cxn ang="0">
                  <a:pos x="158" y="259"/>
                </a:cxn>
                <a:cxn ang="0">
                  <a:pos x="142" y="281"/>
                </a:cxn>
                <a:cxn ang="0">
                  <a:pos x="118" y="337"/>
                </a:cxn>
                <a:cxn ang="0">
                  <a:pos x="79" y="345"/>
                </a:cxn>
                <a:cxn ang="0">
                  <a:pos x="0" y="328"/>
                </a:cxn>
                <a:cxn ang="0">
                  <a:pos x="31" y="250"/>
                </a:cxn>
                <a:cxn ang="0">
                  <a:pos x="7" y="156"/>
                </a:cxn>
                <a:cxn ang="0">
                  <a:pos x="24" y="125"/>
                </a:cxn>
                <a:cxn ang="0">
                  <a:pos x="55" y="47"/>
                </a:cxn>
                <a:cxn ang="0">
                  <a:pos x="31" y="16"/>
                </a:cxn>
                <a:cxn ang="0">
                  <a:pos x="94" y="0"/>
                </a:cxn>
                <a:cxn ang="0">
                  <a:pos x="158" y="39"/>
                </a:cxn>
                <a:cxn ang="0">
                  <a:pos x="181" y="31"/>
                </a:cxn>
                <a:cxn ang="0">
                  <a:pos x="236" y="47"/>
                </a:cxn>
                <a:cxn ang="0">
                  <a:pos x="299" y="16"/>
                </a:cxn>
                <a:cxn ang="0">
                  <a:pos x="331" y="31"/>
                </a:cxn>
                <a:cxn ang="0">
                  <a:pos x="362" y="47"/>
                </a:cxn>
              </a:cxnLst>
              <a:rect l="0" t="0" r="r" b="b"/>
              <a:pathLst>
                <a:path w="544" h="345">
                  <a:moveTo>
                    <a:pt x="362" y="47"/>
                  </a:moveTo>
                  <a:lnTo>
                    <a:pt x="393" y="47"/>
                  </a:lnTo>
                  <a:lnTo>
                    <a:pt x="393" y="70"/>
                  </a:lnTo>
                  <a:lnTo>
                    <a:pt x="393" y="94"/>
                  </a:lnTo>
                  <a:lnTo>
                    <a:pt x="425" y="117"/>
                  </a:lnTo>
                  <a:lnTo>
                    <a:pt x="496" y="133"/>
                  </a:lnTo>
                  <a:lnTo>
                    <a:pt x="496" y="149"/>
                  </a:lnTo>
                  <a:lnTo>
                    <a:pt x="544" y="180"/>
                  </a:lnTo>
                  <a:lnTo>
                    <a:pt x="393" y="274"/>
                  </a:lnTo>
                  <a:lnTo>
                    <a:pt x="331" y="242"/>
                  </a:lnTo>
                  <a:lnTo>
                    <a:pt x="252" y="259"/>
                  </a:lnTo>
                  <a:lnTo>
                    <a:pt x="158" y="259"/>
                  </a:lnTo>
                  <a:lnTo>
                    <a:pt x="142" y="281"/>
                  </a:lnTo>
                  <a:lnTo>
                    <a:pt x="118" y="337"/>
                  </a:lnTo>
                  <a:lnTo>
                    <a:pt x="79" y="345"/>
                  </a:lnTo>
                  <a:lnTo>
                    <a:pt x="0" y="328"/>
                  </a:lnTo>
                  <a:lnTo>
                    <a:pt x="31" y="250"/>
                  </a:lnTo>
                  <a:lnTo>
                    <a:pt x="7" y="156"/>
                  </a:lnTo>
                  <a:lnTo>
                    <a:pt x="24" y="125"/>
                  </a:lnTo>
                  <a:lnTo>
                    <a:pt x="55" y="47"/>
                  </a:lnTo>
                  <a:lnTo>
                    <a:pt x="31" y="16"/>
                  </a:lnTo>
                  <a:lnTo>
                    <a:pt x="94" y="0"/>
                  </a:lnTo>
                  <a:lnTo>
                    <a:pt x="158" y="39"/>
                  </a:lnTo>
                  <a:lnTo>
                    <a:pt x="181" y="31"/>
                  </a:lnTo>
                  <a:lnTo>
                    <a:pt x="236" y="47"/>
                  </a:lnTo>
                  <a:lnTo>
                    <a:pt x="299" y="16"/>
                  </a:lnTo>
                  <a:lnTo>
                    <a:pt x="331" y="31"/>
                  </a:lnTo>
                  <a:lnTo>
                    <a:pt x="362" y="47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" name="Freeform 20"/>
            <p:cNvSpPr>
              <a:spLocks noChangeAspect="1"/>
            </p:cNvSpPr>
            <p:nvPr/>
          </p:nvSpPr>
          <p:spPr bwMode="auto">
            <a:xfrm>
              <a:off x="1858" y="1885"/>
              <a:ext cx="211" cy="204"/>
            </a:xfrm>
            <a:custGeom>
              <a:avLst/>
              <a:gdLst/>
              <a:ahLst/>
              <a:cxnLst>
                <a:cxn ang="0">
                  <a:pos x="86" y="63"/>
                </a:cxn>
                <a:cxn ang="0">
                  <a:pos x="62" y="63"/>
                </a:cxn>
                <a:cxn ang="0">
                  <a:pos x="55" y="96"/>
                </a:cxn>
                <a:cxn ang="0">
                  <a:pos x="23" y="111"/>
                </a:cxn>
                <a:cxn ang="0">
                  <a:pos x="31" y="119"/>
                </a:cxn>
                <a:cxn ang="0">
                  <a:pos x="0" y="142"/>
                </a:cxn>
                <a:cxn ang="0">
                  <a:pos x="0" y="175"/>
                </a:cxn>
                <a:cxn ang="0">
                  <a:pos x="62" y="175"/>
                </a:cxn>
                <a:cxn ang="0">
                  <a:pos x="188" y="175"/>
                </a:cxn>
                <a:cxn ang="0">
                  <a:pos x="211" y="182"/>
                </a:cxn>
                <a:cxn ang="0">
                  <a:pos x="219" y="182"/>
                </a:cxn>
                <a:cxn ang="0">
                  <a:pos x="211" y="159"/>
                </a:cxn>
                <a:cxn ang="0">
                  <a:pos x="219" y="142"/>
                </a:cxn>
                <a:cxn ang="0">
                  <a:pos x="188" y="55"/>
                </a:cxn>
                <a:cxn ang="0">
                  <a:pos x="148" y="0"/>
                </a:cxn>
                <a:cxn ang="0">
                  <a:pos x="86" y="63"/>
                </a:cxn>
              </a:cxnLst>
              <a:rect l="0" t="0" r="r" b="b"/>
              <a:pathLst>
                <a:path w="219" h="182">
                  <a:moveTo>
                    <a:pt x="86" y="63"/>
                  </a:moveTo>
                  <a:lnTo>
                    <a:pt x="62" y="63"/>
                  </a:lnTo>
                  <a:lnTo>
                    <a:pt x="55" y="96"/>
                  </a:lnTo>
                  <a:lnTo>
                    <a:pt x="23" y="111"/>
                  </a:lnTo>
                  <a:lnTo>
                    <a:pt x="31" y="119"/>
                  </a:lnTo>
                  <a:lnTo>
                    <a:pt x="0" y="142"/>
                  </a:lnTo>
                  <a:lnTo>
                    <a:pt x="0" y="175"/>
                  </a:lnTo>
                  <a:lnTo>
                    <a:pt x="62" y="175"/>
                  </a:lnTo>
                  <a:lnTo>
                    <a:pt x="188" y="175"/>
                  </a:lnTo>
                  <a:lnTo>
                    <a:pt x="211" y="182"/>
                  </a:lnTo>
                  <a:lnTo>
                    <a:pt x="219" y="182"/>
                  </a:lnTo>
                  <a:lnTo>
                    <a:pt x="211" y="159"/>
                  </a:lnTo>
                  <a:lnTo>
                    <a:pt x="219" y="142"/>
                  </a:lnTo>
                  <a:lnTo>
                    <a:pt x="188" y="55"/>
                  </a:lnTo>
                  <a:lnTo>
                    <a:pt x="148" y="0"/>
                  </a:lnTo>
                  <a:lnTo>
                    <a:pt x="86" y="6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" name="Freeform 21"/>
            <p:cNvSpPr>
              <a:spLocks noChangeAspect="1"/>
            </p:cNvSpPr>
            <p:nvPr/>
          </p:nvSpPr>
          <p:spPr bwMode="auto">
            <a:xfrm>
              <a:off x="1368" y="3306"/>
              <a:ext cx="281" cy="174"/>
            </a:xfrm>
            <a:custGeom>
              <a:avLst/>
              <a:gdLst/>
              <a:ahLst/>
              <a:cxnLst>
                <a:cxn ang="0">
                  <a:pos x="238" y="140"/>
                </a:cxn>
                <a:cxn ang="0">
                  <a:pos x="238" y="156"/>
                </a:cxn>
                <a:cxn ang="0">
                  <a:pos x="127" y="149"/>
                </a:cxn>
                <a:cxn ang="0">
                  <a:pos x="24" y="149"/>
                </a:cxn>
                <a:cxn ang="0">
                  <a:pos x="7" y="125"/>
                </a:cxn>
                <a:cxn ang="0">
                  <a:pos x="24" y="94"/>
                </a:cxn>
                <a:cxn ang="0">
                  <a:pos x="0" y="94"/>
                </a:cxn>
                <a:cxn ang="0">
                  <a:pos x="0" y="71"/>
                </a:cxn>
                <a:cxn ang="0">
                  <a:pos x="24" y="55"/>
                </a:cxn>
                <a:cxn ang="0">
                  <a:pos x="0" y="55"/>
                </a:cxn>
                <a:cxn ang="0">
                  <a:pos x="0" y="32"/>
                </a:cxn>
                <a:cxn ang="0">
                  <a:pos x="0" y="23"/>
                </a:cxn>
                <a:cxn ang="0">
                  <a:pos x="120" y="7"/>
                </a:cxn>
                <a:cxn ang="0">
                  <a:pos x="127" y="0"/>
                </a:cxn>
                <a:cxn ang="0">
                  <a:pos x="191" y="7"/>
                </a:cxn>
                <a:cxn ang="0">
                  <a:pos x="254" y="7"/>
                </a:cxn>
                <a:cxn ang="0">
                  <a:pos x="254" y="62"/>
                </a:cxn>
                <a:cxn ang="0">
                  <a:pos x="286" y="125"/>
                </a:cxn>
                <a:cxn ang="0">
                  <a:pos x="278" y="149"/>
                </a:cxn>
                <a:cxn ang="0">
                  <a:pos x="238" y="140"/>
                </a:cxn>
              </a:cxnLst>
              <a:rect l="0" t="0" r="r" b="b"/>
              <a:pathLst>
                <a:path w="286" h="156">
                  <a:moveTo>
                    <a:pt x="238" y="140"/>
                  </a:moveTo>
                  <a:lnTo>
                    <a:pt x="238" y="156"/>
                  </a:lnTo>
                  <a:lnTo>
                    <a:pt x="127" y="149"/>
                  </a:lnTo>
                  <a:lnTo>
                    <a:pt x="24" y="149"/>
                  </a:lnTo>
                  <a:lnTo>
                    <a:pt x="7" y="125"/>
                  </a:lnTo>
                  <a:lnTo>
                    <a:pt x="24" y="94"/>
                  </a:lnTo>
                  <a:lnTo>
                    <a:pt x="0" y="94"/>
                  </a:lnTo>
                  <a:lnTo>
                    <a:pt x="0" y="71"/>
                  </a:lnTo>
                  <a:lnTo>
                    <a:pt x="24" y="55"/>
                  </a:lnTo>
                  <a:lnTo>
                    <a:pt x="0" y="55"/>
                  </a:lnTo>
                  <a:lnTo>
                    <a:pt x="0" y="32"/>
                  </a:lnTo>
                  <a:lnTo>
                    <a:pt x="0" y="23"/>
                  </a:lnTo>
                  <a:lnTo>
                    <a:pt x="120" y="7"/>
                  </a:lnTo>
                  <a:lnTo>
                    <a:pt x="127" y="0"/>
                  </a:lnTo>
                  <a:lnTo>
                    <a:pt x="191" y="7"/>
                  </a:lnTo>
                  <a:lnTo>
                    <a:pt x="254" y="7"/>
                  </a:lnTo>
                  <a:lnTo>
                    <a:pt x="254" y="62"/>
                  </a:lnTo>
                  <a:lnTo>
                    <a:pt x="286" y="125"/>
                  </a:lnTo>
                  <a:lnTo>
                    <a:pt x="278" y="149"/>
                  </a:lnTo>
                  <a:lnTo>
                    <a:pt x="238" y="14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" name="Freeform 22"/>
            <p:cNvSpPr>
              <a:spLocks noChangeAspect="1"/>
            </p:cNvSpPr>
            <p:nvPr/>
          </p:nvSpPr>
          <p:spPr bwMode="auto">
            <a:xfrm>
              <a:off x="3403" y="3682"/>
              <a:ext cx="347" cy="368"/>
            </a:xfrm>
            <a:custGeom>
              <a:avLst/>
              <a:gdLst/>
              <a:ahLst/>
              <a:cxnLst>
                <a:cxn ang="0">
                  <a:pos x="310" y="86"/>
                </a:cxn>
                <a:cxn ang="0">
                  <a:pos x="310" y="94"/>
                </a:cxn>
                <a:cxn ang="0">
                  <a:pos x="342" y="110"/>
                </a:cxn>
                <a:cxn ang="0">
                  <a:pos x="310" y="141"/>
                </a:cxn>
                <a:cxn ang="0">
                  <a:pos x="231" y="117"/>
                </a:cxn>
                <a:cxn ang="0">
                  <a:pos x="255" y="141"/>
                </a:cxn>
                <a:cxn ang="0">
                  <a:pos x="279" y="125"/>
                </a:cxn>
                <a:cxn ang="0">
                  <a:pos x="302" y="141"/>
                </a:cxn>
                <a:cxn ang="0">
                  <a:pos x="342" y="149"/>
                </a:cxn>
                <a:cxn ang="0">
                  <a:pos x="302" y="204"/>
                </a:cxn>
                <a:cxn ang="0">
                  <a:pos x="318" y="220"/>
                </a:cxn>
                <a:cxn ang="0">
                  <a:pos x="318" y="259"/>
                </a:cxn>
                <a:cxn ang="0">
                  <a:pos x="310" y="259"/>
                </a:cxn>
                <a:cxn ang="0">
                  <a:pos x="318" y="290"/>
                </a:cxn>
                <a:cxn ang="0">
                  <a:pos x="318" y="305"/>
                </a:cxn>
                <a:cxn ang="0">
                  <a:pos x="286" y="329"/>
                </a:cxn>
                <a:cxn ang="0">
                  <a:pos x="247" y="305"/>
                </a:cxn>
                <a:cxn ang="0">
                  <a:pos x="231" y="322"/>
                </a:cxn>
                <a:cxn ang="0">
                  <a:pos x="223" y="305"/>
                </a:cxn>
                <a:cxn ang="0">
                  <a:pos x="215" y="305"/>
                </a:cxn>
                <a:cxn ang="0">
                  <a:pos x="191" y="290"/>
                </a:cxn>
                <a:cxn ang="0">
                  <a:pos x="183" y="290"/>
                </a:cxn>
                <a:cxn ang="0">
                  <a:pos x="191" y="305"/>
                </a:cxn>
                <a:cxn ang="0">
                  <a:pos x="152" y="298"/>
                </a:cxn>
                <a:cxn ang="0">
                  <a:pos x="127" y="274"/>
                </a:cxn>
                <a:cxn ang="0">
                  <a:pos x="120" y="290"/>
                </a:cxn>
                <a:cxn ang="0">
                  <a:pos x="104" y="266"/>
                </a:cxn>
                <a:cxn ang="0">
                  <a:pos x="41" y="266"/>
                </a:cxn>
                <a:cxn ang="0">
                  <a:pos x="17" y="243"/>
                </a:cxn>
                <a:cxn ang="0">
                  <a:pos x="32" y="180"/>
                </a:cxn>
                <a:cxn ang="0">
                  <a:pos x="17" y="180"/>
                </a:cxn>
                <a:cxn ang="0">
                  <a:pos x="32" y="141"/>
                </a:cxn>
                <a:cxn ang="0">
                  <a:pos x="17" y="125"/>
                </a:cxn>
                <a:cxn ang="0">
                  <a:pos x="17" y="94"/>
                </a:cxn>
                <a:cxn ang="0">
                  <a:pos x="8" y="86"/>
                </a:cxn>
                <a:cxn ang="0">
                  <a:pos x="0" y="78"/>
                </a:cxn>
                <a:cxn ang="0">
                  <a:pos x="17" y="55"/>
                </a:cxn>
                <a:cxn ang="0">
                  <a:pos x="64" y="55"/>
                </a:cxn>
                <a:cxn ang="0">
                  <a:pos x="72" y="16"/>
                </a:cxn>
                <a:cxn ang="0">
                  <a:pos x="104" y="0"/>
                </a:cxn>
                <a:cxn ang="0">
                  <a:pos x="104" y="16"/>
                </a:cxn>
                <a:cxn ang="0">
                  <a:pos x="127" y="0"/>
                </a:cxn>
                <a:cxn ang="0">
                  <a:pos x="127" y="16"/>
                </a:cxn>
                <a:cxn ang="0">
                  <a:pos x="215" y="47"/>
                </a:cxn>
                <a:cxn ang="0">
                  <a:pos x="262" y="24"/>
                </a:cxn>
                <a:cxn ang="0">
                  <a:pos x="255" y="55"/>
                </a:cxn>
                <a:cxn ang="0">
                  <a:pos x="318" y="78"/>
                </a:cxn>
                <a:cxn ang="0">
                  <a:pos x="310" y="86"/>
                </a:cxn>
              </a:cxnLst>
              <a:rect l="0" t="0" r="r" b="b"/>
              <a:pathLst>
                <a:path w="342" h="329">
                  <a:moveTo>
                    <a:pt x="310" y="86"/>
                  </a:moveTo>
                  <a:lnTo>
                    <a:pt x="310" y="94"/>
                  </a:lnTo>
                  <a:lnTo>
                    <a:pt x="342" y="110"/>
                  </a:lnTo>
                  <a:lnTo>
                    <a:pt x="310" y="141"/>
                  </a:lnTo>
                  <a:lnTo>
                    <a:pt x="231" y="117"/>
                  </a:lnTo>
                  <a:lnTo>
                    <a:pt x="255" y="141"/>
                  </a:lnTo>
                  <a:lnTo>
                    <a:pt x="279" y="125"/>
                  </a:lnTo>
                  <a:lnTo>
                    <a:pt x="302" y="141"/>
                  </a:lnTo>
                  <a:lnTo>
                    <a:pt x="342" y="149"/>
                  </a:lnTo>
                  <a:lnTo>
                    <a:pt x="302" y="204"/>
                  </a:lnTo>
                  <a:lnTo>
                    <a:pt x="318" y="220"/>
                  </a:lnTo>
                  <a:lnTo>
                    <a:pt x="318" y="259"/>
                  </a:lnTo>
                  <a:lnTo>
                    <a:pt x="310" y="259"/>
                  </a:lnTo>
                  <a:lnTo>
                    <a:pt x="318" y="290"/>
                  </a:lnTo>
                  <a:lnTo>
                    <a:pt x="318" y="305"/>
                  </a:lnTo>
                  <a:lnTo>
                    <a:pt x="286" y="329"/>
                  </a:lnTo>
                  <a:lnTo>
                    <a:pt x="247" y="305"/>
                  </a:lnTo>
                  <a:lnTo>
                    <a:pt x="231" y="322"/>
                  </a:lnTo>
                  <a:lnTo>
                    <a:pt x="223" y="305"/>
                  </a:lnTo>
                  <a:lnTo>
                    <a:pt x="215" y="305"/>
                  </a:lnTo>
                  <a:lnTo>
                    <a:pt x="191" y="290"/>
                  </a:lnTo>
                  <a:lnTo>
                    <a:pt x="183" y="290"/>
                  </a:lnTo>
                  <a:lnTo>
                    <a:pt x="191" y="305"/>
                  </a:lnTo>
                  <a:lnTo>
                    <a:pt x="152" y="298"/>
                  </a:lnTo>
                  <a:lnTo>
                    <a:pt x="127" y="274"/>
                  </a:lnTo>
                  <a:lnTo>
                    <a:pt x="120" y="290"/>
                  </a:lnTo>
                  <a:lnTo>
                    <a:pt x="104" y="266"/>
                  </a:lnTo>
                  <a:lnTo>
                    <a:pt x="41" y="266"/>
                  </a:lnTo>
                  <a:lnTo>
                    <a:pt x="17" y="243"/>
                  </a:lnTo>
                  <a:lnTo>
                    <a:pt x="32" y="180"/>
                  </a:lnTo>
                  <a:lnTo>
                    <a:pt x="17" y="180"/>
                  </a:lnTo>
                  <a:lnTo>
                    <a:pt x="32" y="141"/>
                  </a:lnTo>
                  <a:lnTo>
                    <a:pt x="17" y="125"/>
                  </a:lnTo>
                  <a:lnTo>
                    <a:pt x="17" y="94"/>
                  </a:lnTo>
                  <a:lnTo>
                    <a:pt x="8" y="86"/>
                  </a:lnTo>
                  <a:lnTo>
                    <a:pt x="0" y="78"/>
                  </a:lnTo>
                  <a:lnTo>
                    <a:pt x="17" y="55"/>
                  </a:lnTo>
                  <a:lnTo>
                    <a:pt x="64" y="55"/>
                  </a:lnTo>
                  <a:lnTo>
                    <a:pt x="72" y="16"/>
                  </a:lnTo>
                  <a:lnTo>
                    <a:pt x="104" y="0"/>
                  </a:lnTo>
                  <a:lnTo>
                    <a:pt x="104" y="16"/>
                  </a:lnTo>
                  <a:lnTo>
                    <a:pt x="127" y="0"/>
                  </a:lnTo>
                  <a:lnTo>
                    <a:pt x="127" y="16"/>
                  </a:lnTo>
                  <a:lnTo>
                    <a:pt x="215" y="47"/>
                  </a:lnTo>
                  <a:lnTo>
                    <a:pt x="262" y="24"/>
                  </a:lnTo>
                  <a:lnTo>
                    <a:pt x="255" y="55"/>
                  </a:lnTo>
                  <a:lnTo>
                    <a:pt x="318" y="78"/>
                  </a:lnTo>
                  <a:lnTo>
                    <a:pt x="310" y="8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" name="Freeform 23"/>
            <p:cNvSpPr>
              <a:spLocks noChangeAspect="1"/>
            </p:cNvSpPr>
            <p:nvPr/>
          </p:nvSpPr>
          <p:spPr bwMode="auto">
            <a:xfrm>
              <a:off x="3713" y="3838"/>
              <a:ext cx="70" cy="184"/>
            </a:xfrm>
            <a:custGeom>
              <a:avLst/>
              <a:gdLst/>
              <a:ahLst/>
              <a:cxnLst>
                <a:cxn ang="0">
                  <a:pos x="24" y="79"/>
                </a:cxn>
                <a:cxn ang="0">
                  <a:pos x="0" y="63"/>
                </a:cxn>
                <a:cxn ang="0">
                  <a:pos x="24" y="47"/>
                </a:cxn>
                <a:cxn ang="0">
                  <a:pos x="57" y="16"/>
                </a:cxn>
                <a:cxn ang="0">
                  <a:pos x="57" y="0"/>
                </a:cxn>
                <a:cxn ang="0">
                  <a:pos x="65" y="0"/>
                </a:cxn>
                <a:cxn ang="0">
                  <a:pos x="65" y="16"/>
                </a:cxn>
                <a:cxn ang="0">
                  <a:pos x="57" y="31"/>
                </a:cxn>
                <a:cxn ang="0">
                  <a:pos x="73" y="16"/>
                </a:cxn>
                <a:cxn ang="0">
                  <a:pos x="65" y="39"/>
                </a:cxn>
                <a:cxn ang="0">
                  <a:pos x="33" y="134"/>
                </a:cxn>
                <a:cxn ang="0">
                  <a:pos x="33" y="165"/>
                </a:cxn>
                <a:cxn ang="0">
                  <a:pos x="24" y="165"/>
                </a:cxn>
                <a:cxn ang="0">
                  <a:pos x="24" y="79"/>
                </a:cxn>
              </a:cxnLst>
              <a:rect l="0" t="0" r="r" b="b"/>
              <a:pathLst>
                <a:path w="73" h="165">
                  <a:moveTo>
                    <a:pt x="24" y="79"/>
                  </a:moveTo>
                  <a:lnTo>
                    <a:pt x="0" y="63"/>
                  </a:lnTo>
                  <a:lnTo>
                    <a:pt x="24" y="47"/>
                  </a:lnTo>
                  <a:lnTo>
                    <a:pt x="57" y="16"/>
                  </a:lnTo>
                  <a:lnTo>
                    <a:pt x="57" y="0"/>
                  </a:lnTo>
                  <a:lnTo>
                    <a:pt x="65" y="0"/>
                  </a:lnTo>
                  <a:lnTo>
                    <a:pt x="65" y="16"/>
                  </a:lnTo>
                  <a:lnTo>
                    <a:pt x="57" y="31"/>
                  </a:lnTo>
                  <a:lnTo>
                    <a:pt x="73" y="16"/>
                  </a:lnTo>
                  <a:lnTo>
                    <a:pt x="65" y="39"/>
                  </a:lnTo>
                  <a:lnTo>
                    <a:pt x="33" y="134"/>
                  </a:lnTo>
                  <a:lnTo>
                    <a:pt x="33" y="165"/>
                  </a:lnTo>
                  <a:lnTo>
                    <a:pt x="24" y="165"/>
                  </a:lnTo>
                  <a:lnTo>
                    <a:pt x="24" y="79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" name="Freeform 24"/>
            <p:cNvSpPr>
              <a:spLocks noChangeAspect="1"/>
            </p:cNvSpPr>
            <p:nvPr/>
          </p:nvSpPr>
          <p:spPr bwMode="auto">
            <a:xfrm>
              <a:off x="3176" y="2586"/>
              <a:ext cx="238" cy="236"/>
            </a:xfrm>
            <a:custGeom>
              <a:avLst/>
              <a:gdLst/>
              <a:ahLst/>
              <a:cxnLst>
                <a:cxn ang="0">
                  <a:pos x="204" y="32"/>
                </a:cxn>
                <a:cxn ang="0">
                  <a:pos x="204" y="63"/>
                </a:cxn>
                <a:cxn ang="0">
                  <a:pos x="235" y="102"/>
                </a:cxn>
                <a:cxn ang="0">
                  <a:pos x="204" y="212"/>
                </a:cxn>
                <a:cxn ang="0">
                  <a:pos x="164" y="197"/>
                </a:cxn>
                <a:cxn ang="0">
                  <a:pos x="16" y="166"/>
                </a:cxn>
                <a:cxn ang="0">
                  <a:pos x="16" y="149"/>
                </a:cxn>
                <a:cxn ang="0">
                  <a:pos x="0" y="149"/>
                </a:cxn>
                <a:cxn ang="0">
                  <a:pos x="55" y="87"/>
                </a:cxn>
                <a:cxn ang="0">
                  <a:pos x="55" y="63"/>
                </a:cxn>
                <a:cxn ang="0">
                  <a:pos x="79" y="15"/>
                </a:cxn>
                <a:cxn ang="0">
                  <a:pos x="118" y="0"/>
                </a:cxn>
                <a:cxn ang="0">
                  <a:pos x="164" y="15"/>
                </a:cxn>
                <a:cxn ang="0">
                  <a:pos x="204" y="32"/>
                </a:cxn>
              </a:cxnLst>
              <a:rect l="0" t="0" r="r" b="b"/>
              <a:pathLst>
                <a:path w="235" h="212">
                  <a:moveTo>
                    <a:pt x="204" y="32"/>
                  </a:moveTo>
                  <a:lnTo>
                    <a:pt x="204" y="63"/>
                  </a:lnTo>
                  <a:lnTo>
                    <a:pt x="235" y="102"/>
                  </a:lnTo>
                  <a:lnTo>
                    <a:pt x="204" y="212"/>
                  </a:lnTo>
                  <a:lnTo>
                    <a:pt x="164" y="197"/>
                  </a:lnTo>
                  <a:lnTo>
                    <a:pt x="16" y="166"/>
                  </a:lnTo>
                  <a:lnTo>
                    <a:pt x="16" y="149"/>
                  </a:lnTo>
                  <a:lnTo>
                    <a:pt x="0" y="149"/>
                  </a:lnTo>
                  <a:lnTo>
                    <a:pt x="55" y="87"/>
                  </a:lnTo>
                  <a:lnTo>
                    <a:pt x="55" y="63"/>
                  </a:lnTo>
                  <a:lnTo>
                    <a:pt x="79" y="15"/>
                  </a:lnTo>
                  <a:lnTo>
                    <a:pt x="118" y="0"/>
                  </a:lnTo>
                  <a:lnTo>
                    <a:pt x="164" y="15"/>
                  </a:lnTo>
                  <a:lnTo>
                    <a:pt x="204" y="3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" name="Freeform 25"/>
            <p:cNvSpPr>
              <a:spLocks noChangeAspect="1"/>
            </p:cNvSpPr>
            <p:nvPr/>
          </p:nvSpPr>
          <p:spPr bwMode="auto">
            <a:xfrm>
              <a:off x="1006" y="1601"/>
              <a:ext cx="370" cy="304"/>
            </a:xfrm>
            <a:custGeom>
              <a:avLst/>
              <a:gdLst/>
              <a:ahLst/>
              <a:cxnLst>
                <a:cxn ang="0">
                  <a:pos x="0" y="110"/>
                </a:cxn>
                <a:cxn ang="0">
                  <a:pos x="189" y="71"/>
                </a:cxn>
                <a:cxn ang="0">
                  <a:pos x="205" y="0"/>
                </a:cxn>
                <a:cxn ang="0">
                  <a:pos x="213" y="0"/>
                </a:cxn>
                <a:cxn ang="0">
                  <a:pos x="300" y="15"/>
                </a:cxn>
                <a:cxn ang="0">
                  <a:pos x="300" y="62"/>
                </a:cxn>
                <a:cxn ang="0">
                  <a:pos x="300" y="165"/>
                </a:cxn>
                <a:cxn ang="0">
                  <a:pos x="370" y="165"/>
                </a:cxn>
                <a:cxn ang="0">
                  <a:pos x="355" y="187"/>
                </a:cxn>
                <a:cxn ang="0">
                  <a:pos x="363" y="203"/>
                </a:cxn>
                <a:cxn ang="0">
                  <a:pos x="339" y="203"/>
                </a:cxn>
                <a:cxn ang="0">
                  <a:pos x="276" y="273"/>
                </a:cxn>
                <a:cxn ang="0">
                  <a:pos x="244" y="251"/>
                </a:cxn>
                <a:cxn ang="0">
                  <a:pos x="221" y="273"/>
                </a:cxn>
                <a:cxn ang="0">
                  <a:pos x="24" y="273"/>
                </a:cxn>
                <a:cxn ang="0">
                  <a:pos x="0" y="110"/>
                </a:cxn>
              </a:cxnLst>
              <a:rect l="0" t="0" r="r" b="b"/>
              <a:pathLst>
                <a:path w="370" h="273">
                  <a:moveTo>
                    <a:pt x="0" y="110"/>
                  </a:moveTo>
                  <a:lnTo>
                    <a:pt x="189" y="71"/>
                  </a:lnTo>
                  <a:lnTo>
                    <a:pt x="205" y="0"/>
                  </a:lnTo>
                  <a:lnTo>
                    <a:pt x="213" y="0"/>
                  </a:lnTo>
                  <a:lnTo>
                    <a:pt x="300" y="15"/>
                  </a:lnTo>
                  <a:lnTo>
                    <a:pt x="300" y="62"/>
                  </a:lnTo>
                  <a:lnTo>
                    <a:pt x="300" y="165"/>
                  </a:lnTo>
                  <a:lnTo>
                    <a:pt x="370" y="165"/>
                  </a:lnTo>
                  <a:lnTo>
                    <a:pt x="355" y="187"/>
                  </a:lnTo>
                  <a:lnTo>
                    <a:pt x="363" y="203"/>
                  </a:lnTo>
                  <a:lnTo>
                    <a:pt x="339" y="203"/>
                  </a:lnTo>
                  <a:lnTo>
                    <a:pt x="276" y="273"/>
                  </a:lnTo>
                  <a:lnTo>
                    <a:pt x="244" y="251"/>
                  </a:lnTo>
                  <a:lnTo>
                    <a:pt x="221" y="273"/>
                  </a:lnTo>
                  <a:lnTo>
                    <a:pt x="24" y="273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" name="Freeform 26"/>
            <p:cNvSpPr>
              <a:spLocks noChangeAspect="1"/>
            </p:cNvSpPr>
            <p:nvPr/>
          </p:nvSpPr>
          <p:spPr bwMode="auto">
            <a:xfrm>
              <a:off x="1054" y="672"/>
              <a:ext cx="204" cy="184"/>
            </a:xfrm>
            <a:custGeom>
              <a:avLst/>
              <a:gdLst/>
              <a:ahLst/>
              <a:cxnLst>
                <a:cxn ang="0">
                  <a:pos x="196" y="0"/>
                </a:cxn>
                <a:cxn ang="0">
                  <a:pos x="204" y="15"/>
                </a:cxn>
                <a:cxn ang="0">
                  <a:pos x="188" y="15"/>
                </a:cxn>
                <a:cxn ang="0">
                  <a:pos x="165" y="85"/>
                </a:cxn>
                <a:cxn ang="0">
                  <a:pos x="142" y="85"/>
                </a:cxn>
                <a:cxn ang="0">
                  <a:pos x="142" y="132"/>
                </a:cxn>
                <a:cxn ang="0">
                  <a:pos x="95" y="132"/>
                </a:cxn>
                <a:cxn ang="0">
                  <a:pos x="79" y="164"/>
                </a:cxn>
                <a:cxn ang="0">
                  <a:pos x="40" y="148"/>
                </a:cxn>
                <a:cxn ang="0">
                  <a:pos x="40" y="93"/>
                </a:cxn>
                <a:cxn ang="0">
                  <a:pos x="0" y="93"/>
                </a:cxn>
                <a:cxn ang="0">
                  <a:pos x="0" y="0"/>
                </a:cxn>
                <a:cxn ang="0">
                  <a:pos x="196" y="0"/>
                </a:cxn>
              </a:cxnLst>
              <a:rect l="0" t="0" r="r" b="b"/>
              <a:pathLst>
                <a:path w="204" h="164">
                  <a:moveTo>
                    <a:pt x="196" y="0"/>
                  </a:moveTo>
                  <a:lnTo>
                    <a:pt x="204" y="15"/>
                  </a:lnTo>
                  <a:lnTo>
                    <a:pt x="188" y="15"/>
                  </a:lnTo>
                  <a:lnTo>
                    <a:pt x="165" y="85"/>
                  </a:lnTo>
                  <a:lnTo>
                    <a:pt x="142" y="85"/>
                  </a:lnTo>
                  <a:lnTo>
                    <a:pt x="142" y="132"/>
                  </a:lnTo>
                  <a:lnTo>
                    <a:pt x="95" y="132"/>
                  </a:lnTo>
                  <a:lnTo>
                    <a:pt x="79" y="164"/>
                  </a:lnTo>
                  <a:lnTo>
                    <a:pt x="40" y="148"/>
                  </a:lnTo>
                  <a:lnTo>
                    <a:pt x="40" y="93"/>
                  </a:lnTo>
                  <a:lnTo>
                    <a:pt x="0" y="93"/>
                  </a:lnTo>
                  <a:lnTo>
                    <a:pt x="0" y="0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" name="Freeform 27"/>
            <p:cNvSpPr>
              <a:spLocks noChangeAspect="1"/>
            </p:cNvSpPr>
            <p:nvPr/>
          </p:nvSpPr>
          <p:spPr bwMode="auto">
            <a:xfrm>
              <a:off x="3069" y="3751"/>
              <a:ext cx="368" cy="569"/>
            </a:xfrm>
            <a:custGeom>
              <a:avLst/>
              <a:gdLst/>
              <a:ahLst/>
              <a:cxnLst>
                <a:cxn ang="0">
                  <a:pos x="323" y="180"/>
                </a:cxn>
                <a:cxn ang="0">
                  <a:pos x="316" y="212"/>
                </a:cxn>
                <a:cxn ang="0">
                  <a:pos x="284" y="203"/>
                </a:cxn>
                <a:cxn ang="0">
                  <a:pos x="275" y="203"/>
                </a:cxn>
                <a:cxn ang="0">
                  <a:pos x="284" y="227"/>
                </a:cxn>
                <a:cxn ang="0">
                  <a:pos x="275" y="227"/>
                </a:cxn>
                <a:cxn ang="0">
                  <a:pos x="260" y="298"/>
                </a:cxn>
                <a:cxn ang="0">
                  <a:pos x="292" y="361"/>
                </a:cxn>
                <a:cxn ang="0">
                  <a:pos x="284" y="424"/>
                </a:cxn>
                <a:cxn ang="0">
                  <a:pos x="260" y="455"/>
                </a:cxn>
                <a:cxn ang="0">
                  <a:pos x="260" y="502"/>
                </a:cxn>
                <a:cxn ang="0">
                  <a:pos x="252" y="510"/>
                </a:cxn>
                <a:cxn ang="0">
                  <a:pos x="181" y="510"/>
                </a:cxn>
                <a:cxn ang="0">
                  <a:pos x="158" y="502"/>
                </a:cxn>
                <a:cxn ang="0">
                  <a:pos x="150" y="455"/>
                </a:cxn>
                <a:cxn ang="0">
                  <a:pos x="150" y="416"/>
                </a:cxn>
                <a:cxn ang="0">
                  <a:pos x="126" y="384"/>
                </a:cxn>
                <a:cxn ang="0">
                  <a:pos x="150" y="361"/>
                </a:cxn>
                <a:cxn ang="0">
                  <a:pos x="189" y="203"/>
                </a:cxn>
                <a:cxn ang="0">
                  <a:pos x="0" y="203"/>
                </a:cxn>
                <a:cxn ang="0">
                  <a:pos x="0" y="47"/>
                </a:cxn>
                <a:cxn ang="0">
                  <a:pos x="197" y="47"/>
                </a:cxn>
                <a:cxn ang="0">
                  <a:pos x="229" y="47"/>
                </a:cxn>
                <a:cxn ang="0">
                  <a:pos x="252" y="0"/>
                </a:cxn>
                <a:cxn ang="0">
                  <a:pos x="346" y="23"/>
                </a:cxn>
                <a:cxn ang="0">
                  <a:pos x="355" y="31"/>
                </a:cxn>
                <a:cxn ang="0">
                  <a:pos x="355" y="63"/>
                </a:cxn>
                <a:cxn ang="0">
                  <a:pos x="370" y="78"/>
                </a:cxn>
                <a:cxn ang="0">
                  <a:pos x="355" y="117"/>
                </a:cxn>
                <a:cxn ang="0">
                  <a:pos x="370" y="117"/>
                </a:cxn>
                <a:cxn ang="0">
                  <a:pos x="355" y="180"/>
                </a:cxn>
                <a:cxn ang="0">
                  <a:pos x="323" y="180"/>
                </a:cxn>
              </a:cxnLst>
              <a:rect l="0" t="0" r="r" b="b"/>
              <a:pathLst>
                <a:path w="370" h="510">
                  <a:moveTo>
                    <a:pt x="323" y="180"/>
                  </a:moveTo>
                  <a:lnTo>
                    <a:pt x="316" y="212"/>
                  </a:lnTo>
                  <a:lnTo>
                    <a:pt x="284" y="203"/>
                  </a:lnTo>
                  <a:lnTo>
                    <a:pt x="275" y="203"/>
                  </a:lnTo>
                  <a:lnTo>
                    <a:pt x="284" y="227"/>
                  </a:lnTo>
                  <a:lnTo>
                    <a:pt x="275" y="227"/>
                  </a:lnTo>
                  <a:lnTo>
                    <a:pt x="260" y="298"/>
                  </a:lnTo>
                  <a:lnTo>
                    <a:pt x="292" y="361"/>
                  </a:lnTo>
                  <a:lnTo>
                    <a:pt x="284" y="424"/>
                  </a:lnTo>
                  <a:lnTo>
                    <a:pt x="260" y="455"/>
                  </a:lnTo>
                  <a:lnTo>
                    <a:pt x="260" y="502"/>
                  </a:lnTo>
                  <a:lnTo>
                    <a:pt x="252" y="510"/>
                  </a:lnTo>
                  <a:lnTo>
                    <a:pt x="181" y="510"/>
                  </a:lnTo>
                  <a:lnTo>
                    <a:pt x="158" y="502"/>
                  </a:lnTo>
                  <a:lnTo>
                    <a:pt x="150" y="455"/>
                  </a:lnTo>
                  <a:lnTo>
                    <a:pt x="150" y="416"/>
                  </a:lnTo>
                  <a:lnTo>
                    <a:pt x="126" y="384"/>
                  </a:lnTo>
                  <a:lnTo>
                    <a:pt x="150" y="361"/>
                  </a:lnTo>
                  <a:lnTo>
                    <a:pt x="189" y="203"/>
                  </a:lnTo>
                  <a:lnTo>
                    <a:pt x="0" y="203"/>
                  </a:lnTo>
                  <a:lnTo>
                    <a:pt x="0" y="47"/>
                  </a:lnTo>
                  <a:lnTo>
                    <a:pt x="197" y="47"/>
                  </a:lnTo>
                  <a:lnTo>
                    <a:pt x="229" y="47"/>
                  </a:lnTo>
                  <a:lnTo>
                    <a:pt x="252" y="0"/>
                  </a:lnTo>
                  <a:lnTo>
                    <a:pt x="346" y="23"/>
                  </a:lnTo>
                  <a:lnTo>
                    <a:pt x="355" y="31"/>
                  </a:lnTo>
                  <a:lnTo>
                    <a:pt x="355" y="63"/>
                  </a:lnTo>
                  <a:lnTo>
                    <a:pt x="370" y="78"/>
                  </a:lnTo>
                  <a:lnTo>
                    <a:pt x="355" y="117"/>
                  </a:lnTo>
                  <a:lnTo>
                    <a:pt x="370" y="117"/>
                  </a:lnTo>
                  <a:lnTo>
                    <a:pt x="355" y="180"/>
                  </a:lnTo>
                  <a:lnTo>
                    <a:pt x="323" y="18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" name="Freeform 28"/>
            <p:cNvSpPr>
              <a:spLocks noChangeAspect="1"/>
            </p:cNvSpPr>
            <p:nvPr/>
          </p:nvSpPr>
          <p:spPr bwMode="auto">
            <a:xfrm>
              <a:off x="3949" y="3148"/>
              <a:ext cx="95" cy="9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8" y="47"/>
                </a:cxn>
                <a:cxn ang="0">
                  <a:pos x="0" y="23"/>
                </a:cxn>
                <a:cxn ang="0">
                  <a:pos x="8" y="0"/>
                </a:cxn>
                <a:cxn ang="0">
                  <a:pos x="16" y="0"/>
                </a:cxn>
                <a:cxn ang="0">
                  <a:pos x="46" y="0"/>
                </a:cxn>
                <a:cxn ang="0">
                  <a:pos x="70" y="16"/>
                </a:cxn>
                <a:cxn ang="0">
                  <a:pos x="70" y="23"/>
                </a:cxn>
                <a:cxn ang="0">
                  <a:pos x="93" y="23"/>
                </a:cxn>
                <a:cxn ang="0">
                  <a:pos x="70" y="54"/>
                </a:cxn>
                <a:cxn ang="0">
                  <a:pos x="31" y="86"/>
                </a:cxn>
                <a:cxn ang="0">
                  <a:pos x="8" y="70"/>
                </a:cxn>
                <a:cxn ang="0">
                  <a:pos x="0" y="70"/>
                </a:cxn>
              </a:cxnLst>
              <a:rect l="0" t="0" r="r" b="b"/>
              <a:pathLst>
                <a:path w="93" h="86">
                  <a:moveTo>
                    <a:pt x="0" y="70"/>
                  </a:moveTo>
                  <a:lnTo>
                    <a:pt x="8" y="47"/>
                  </a:lnTo>
                  <a:lnTo>
                    <a:pt x="0" y="23"/>
                  </a:lnTo>
                  <a:lnTo>
                    <a:pt x="8" y="0"/>
                  </a:lnTo>
                  <a:lnTo>
                    <a:pt x="16" y="0"/>
                  </a:lnTo>
                  <a:lnTo>
                    <a:pt x="46" y="0"/>
                  </a:lnTo>
                  <a:lnTo>
                    <a:pt x="70" y="16"/>
                  </a:lnTo>
                  <a:lnTo>
                    <a:pt x="70" y="23"/>
                  </a:lnTo>
                  <a:lnTo>
                    <a:pt x="93" y="23"/>
                  </a:lnTo>
                  <a:lnTo>
                    <a:pt x="70" y="54"/>
                  </a:lnTo>
                  <a:lnTo>
                    <a:pt x="31" y="86"/>
                  </a:lnTo>
                  <a:lnTo>
                    <a:pt x="8" y="7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" name="Freeform 29"/>
            <p:cNvSpPr>
              <a:spLocks noChangeAspect="1"/>
            </p:cNvSpPr>
            <p:nvPr/>
          </p:nvSpPr>
          <p:spPr bwMode="auto">
            <a:xfrm>
              <a:off x="4051" y="3075"/>
              <a:ext cx="62" cy="62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7" y="0"/>
                </a:cxn>
                <a:cxn ang="0">
                  <a:pos x="64" y="24"/>
                </a:cxn>
                <a:cxn ang="0">
                  <a:pos x="7" y="55"/>
                </a:cxn>
                <a:cxn ang="0">
                  <a:pos x="23" y="47"/>
                </a:cxn>
                <a:cxn ang="0">
                  <a:pos x="0" y="16"/>
                </a:cxn>
              </a:cxnLst>
              <a:rect l="0" t="0" r="r" b="b"/>
              <a:pathLst>
                <a:path w="64" h="55">
                  <a:moveTo>
                    <a:pt x="0" y="16"/>
                  </a:moveTo>
                  <a:lnTo>
                    <a:pt x="7" y="0"/>
                  </a:lnTo>
                  <a:lnTo>
                    <a:pt x="64" y="24"/>
                  </a:lnTo>
                  <a:lnTo>
                    <a:pt x="7" y="55"/>
                  </a:lnTo>
                  <a:lnTo>
                    <a:pt x="23" y="4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" name="Freeform 30"/>
            <p:cNvSpPr>
              <a:spLocks noChangeAspect="1"/>
            </p:cNvSpPr>
            <p:nvPr/>
          </p:nvSpPr>
          <p:spPr bwMode="auto">
            <a:xfrm>
              <a:off x="4121" y="3025"/>
              <a:ext cx="47" cy="52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7"/>
                </a:cxn>
                <a:cxn ang="0">
                  <a:pos x="0" y="45"/>
                </a:cxn>
                <a:cxn ang="0">
                  <a:pos x="0" y="7"/>
                </a:cxn>
                <a:cxn ang="0">
                  <a:pos x="48" y="0"/>
                </a:cxn>
              </a:cxnLst>
              <a:rect l="0" t="0" r="r" b="b"/>
              <a:pathLst>
                <a:path w="48" h="45">
                  <a:moveTo>
                    <a:pt x="48" y="0"/>
                  </a:moveTo>
                  <a:lnTo>
                    <a:pt x="48" y="7"/>
                  </a:lnTo>
                  <a:lnTo>
                    <a:pt x="0" y="45"/>
                  </a:lnTo>
                  <a:lnTo>
                    <a:pt x="0" y="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" name="Freeform 31"/>
            <p:cNvSpPr>
              <a:spLocks noChangeAspect="1"/>
            </p:cNvSpPr>
            <p:nvPr/>
          </p:nvSpPr>
          <p:spPr bwMode="auto">
            <a:xfrm>
              <a:off x="4041" y="2974"/>
              <a:ext cx="72" cy="94"/>
            </a:xfrm>
            <a:custGeom>
              <a:avLst/>
              <a:gdLst/>
              <a:ahLst/>
              <a:cxnLst>
                <a:cxn ang="0">
                  <a:pos x="16" y="47"/>
                </a:cxn>
                <a:cxn ang="0">
                  <a:pos x="0" y="23"/>
                </a:cxn>
                <a:cxn ang="0">
                  <a:pos x="9" y="0"/>
                </a:cxn>
                <a:cxn ang="0">
                  <a:pos x="40" y="15"/>
                </a:cxn>
                <a:cxn ang="0">
                  <a:pos x="72" y="31"/>
                </a:cxn>
                <a:cxn ang="0">
                  <a:pos x="64" y="63"/>
                </a:cxn>
                <a:cxn ang="0">
                  <a:pos x="40" y="54"/>
                </a:cxn>
                <a:cxn ang="0">
                  <a:pos x="40" y="78"/>
                </a:cxn>
                <a:cxn ang="0">
                  <a:pos x="64" y="78"/>
                </a:cxn>
                <a:cxn ang="0">
                  <a:pos x="40" y="86"/>
                </a:cxn>
                <a:cxn ang="0">
                  <a:pos x="16" y="78"/>
                </a:cxn>
                <a:cxn ang="0">
                  <a:pos x="16" y="47"/>
                </a:cxn>
              </a:cxnLst>
              <a:rect l="0" t="0" r="r" b="b"/>
              <a:pathLst>
                <a:path w="72" h="86">
                  <a:moveTo>
                    <a:pt x="16" y="47"/>
                  </a:moveTo>
                  <a:lnTo>
                    <a:pt x="0" y="23"/>
                  </a:lnTo>
                  <a:lnTo>
                    <a:pt x="9" y="0"/>
                  </a:lnTo>
                  <a:lnTo>
                    <a:pt x="40" y="15"/>
                  </a:lnTo>
                  <a:lnTo>
                    <a:pt x="72" y="31"/>
                  </a:lnTo>
                  <a:lnTo>
                    <a:pt x="64" y="63"/>
                  </a:lnTo>
                  <a:lnTo>
                    <a:pt x="40" y="54"/>
                  </a:lnTo>
                  <a:lnTo>
                    <a:pt x="40" y="78"/>
                  </a:lnTo>
                  <a:lnTo>
                    <a:pt x="64" y="78"/>
                  </a:lnTo>
                  <a:lnTo>
                    <a:pt x="40" y="86"/>
                  </a:lnTo>
                  <a:lnTo>
                    <a:pt x="16" y="78"/>
                  </a:lnTo>
                  <a:lnTo>
                    <a:pt x="16" y="4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" name="Freeform 32"/>
            <p:cNvSpPr>
              <a:spLocks noChangeAspect="1"/>
            </p:cNvSpPr>
            <p:nvPr/>
          </p:nvSpPr>
          <p:spPr bwMode="auto">
            <a:xfrm>
              <a:off x="4058" y="2974"/>
              <a:ext cx="118" cy="58"/>
            </a:xfrm>
            <a:custGeom>
              <a:avLst/>
              <a:gdLst/>
              <a:ahLst/>
              <a:cxnLst>
                <a:cxn ang="0">
                  <a:pos x="63" y="46"/>
                </a:cxn>
                <a:cxn ang="0">
                  <a:pos x="48" y="23"/>
                </a:cxn>
                <a:cxn ang="0">
                  <a:pos x="0" y="0"/>
                </a:cxn>
                <a:cxn ang="0">
                  <a:pos x="87" y="30"/>
                </a:cxn>
                <a:cxn ang="0">
                  <a:pos x="118" y="30"/>
                </a:cxn>
                <a:cxn ang="0">
                  <a:pos x="110" y="53"/>
                </a:cxn>
                <a:cxn ang="0">
                  <a:pos x="110" y="46"/>
                </a:cxn>
                <a:cxn ang="0">
                  <a:pos x="63" y="46"/>
                </a:cxn>
              </a:cxnLst>
              <a:rect l="0" t="0" r="r" b="b"/>
              <a:pathLst>
                <a:path w="118" h="53">
                  <a:moveTo>
                    <a:pt x="63" y="46"/>
                  </a:moveTo>
                  <a:lnTo>
                    <a:pt x="48" y="23"/>
                  </a:lnTo>
                  <a:lnTo>
                    <a:pt x="0" y="0"/>
                  </a:lnTo>
                  <a:lnTo>
                    <a:pt x="87" y="30"/>
                  </a:lnTo>
                  <a:lnTo>
                    <a:pt x="118" y="30"/>
                  </a:lnTo>
                  <a:lnTo>
                    <a:pt x="110" y="53"/>
                  </a:lnTo>
                  <a:lnTo>
                    <a:pt x="110" y="46"/>
                  </a:lnTo>
                  <a:lnTo>
                    <a:pt x="63" y="4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" name="Freeform 33"/>
            <p:cNvSpPr>
              <a:spLocks noChangeAspect="1"/>
            </p:cNvSpPr>
            <p:nvPr/>
          </p:nvSpPr>
          <p:spPr bwMode="auto">
            <a:xfrm>
              <a:off x="3799" y="2842"/>
              <a:ext cx="275" cy="295"/>
            </a:xfrm>
            <a:custGeom>
              <a:avLst/>
              <a:gdLst/>
              <a:ahLst/>
              <a:cxnLst>
                <a:cxn ang="0">
                  <a:pos x="158" y="46"/>
                </a:cxn>
                <a:cxn ang="0">
                  <a:pos x="158" y="54"/>
                </a:cxn>
                <a:cxn ang="0">
                  <a:pos x="167" y="15"/>
                </a:cxn>
                <a:cxn ang="0">
                  <a:pos x="190" y="46"/>
                </a:cxn>
                <a:cxn ang="0">
                  <a:pos x="182" y="46"/>
                </a:cxn>
                <a:cxn ang="0">
                  <a:pos x="182" y="54"/>
                </a:cxn>
                <a:cxn ang="0">
                  <a:pos x="182" y="70"/>
                </a:cxn>
                <a:cxn ang="0">
                  <a:pos x="158" y="54"/>
                </a:cxn>
                <a:cxn ang="0">
                  <a:pos x="158" y="46"/>
                </a:cxn>
                <a:cxn ang="0">
                  <a:pos x="182" y="86"/>
                </a:cxn>
                <a:cxn ang="0">
                  <a:pos x="222" y="108"/>
                </a:cxn>
                <a:cxn ang="0">
                  <a:pos x="261" y="108"/>
                </a:cxn>
                <a:cxn ang="0">
                  <a:pos x="230" y="140"/>
                </a:cxn>
                <a:cxn ang="0">
                  <a:pos x="254" y="170"/>
                </a:cxn>
                <a:cxn ang="0">
                  <a:pos x="261" y="194"/>
                </a:cxn>
                <a:cxn ang="0">
                  <a:pos x="277" y="209"/>
                </a:cxn>
                <a:cxn ang="0">
                  <a:pos x="245" y="209"/>
                </a:cxn>
                <a:cxn ang="0">
                  <a:pos x="245" y="233"/>
                </a:cxn>
                <a:cxn ang="0">
                  <a:pos x="222" y="256"/>
                </a:cxn>
                <a:cxn ang="0">
                  <a:pos x="198" y="209"/>
                </a:cxn>
                <a:cxn ang="0">
                  <a:pos x="190" y="209"/>
                </a:cxn>
                <a:cxn ang="0">
                  <a:pos x="198" y="233"/>
                </a:cxn>
                <a:cxn ang="0">
                  <a:pos x="190" y="233"/>
                </a:cxn>
                <a:cxn ang="0">
                  <a:pos x="182" y="209"/>
                </a:cxn>
                <a:cxn ang="0">
                  <a:pos x="167" y="225"/>
                </a:cxn>
                <a:cxn ang="0">
                  <a:pos x="150" y="202"/>
                </a:cxn>
                <a:cxn ang="0">
                  <a:pos x="150" y="209"/>
                </a:cxn>
                <a:cxn ang="0">
                  <a:pos x="182" y="225"/>
                </a:cxn>
                <a:cxn ang="0">
                  <a:pos x="182" y="233"/>
                </a:cxn>
                <a:cxn ang="0">
                  <a:pos x="158" y="233"/>
                </a:cxn>
                <a:cxn ang="0">
                  <a:pos x="167" y="240"/>
                </a:cxn>
                <a:cxn ang="0">
                  <a:pos x="198" y="240"/>
                </a:cxn>
                <a:cxn ang="0">
                  <a:pos x="198" y="264"/>
                </a:cxn>
                <a:cxn ang="0">
                  <a:pos x="167" y="256"/>
                </a:cxn>
                <a:cxn ang="0">
                  <a:pos x="150" y="233"/>
                </a:cxn>
                <a:cxn ang="0">
                  <a:pos x="135" y="233"/>
                </a:cxn>
                <a:cxn ang="0">
                  <a:pos x="127" y="209"/>
                </a:cxn>
                <a:cxn ang="0">
                  <a:pos x="104" y="240"/>
                </a:cxn>
                <a:cxn ang="0">
                  <a:pos x="104" y="225"/>
                </a:cxn>
                <a:cxn ang="0">
                  <a:pos x="79" y="233"/>
                </a:cxn>
                <a:cxn ang="0">
                  <a:pos x="95" y="209"/>
                </a:cxn>
                <a:cxn ang="0">
                  <a:pos x="72" y="202"/>
                </a:cxn>
                <a:cxn ang="0">
                  <a:pos x="72" y="178"/>
                </a:cxn>
                <a:cxn ang="0">
                  <a:pos x="8" y="131"/>
                </a:cxn>
                <a:cxn ang="0">
                  <a:pos x="0" y="86"/>
                </a:cxn>
                <a:cxn ang="0">
                  <a:pos x="135" y="0"/>
                </a:cxn>
                <a:cxn ang="0">
                  <a:pos x="158" y="0"/>
                </a:cxn>
                <a:cxn ang="0">
                  <a:pos x="158" y="46"/>
                </a:cxn>
              </a:cxnLst>
              <a:rect l="0" t="0" r="r" b="b"/>
              <a:pathLst>
                <a:path w="277" h="264">
                  <a:moveTo>
                    <a:pt x="158" y="46"/>
                  </a:moveTo>
                  <a:lnTo>
                    <a:pt x="158" y="54"/>
                  </a:lnTo>
                  <a:lnTo>
                    <a:pt x="167" y="15"/>
                  </a:lnTo>
                  <a:lnTo>
                    <a:pt x="190" y="46"/>
                  </a:lnTo>
                  <a:lnTo>
                    <a:pt x="182" y="46"/>
                  </a:lnTo>
                  <a:lnTo>
                    <a:pt x="182" y="54"/>
                  </a:lnTo>
                  <a:lnTo>
                    <a:pt x="182" y="70"/>
                  </a:lnTo>
                  <a:lnTo>
                    <a:pt x="158" y="54"/>
                  </a:lnTo>
                  <a:lnTo>
                    <a:pt x="158" y="46"/>
                  </a:lnTo>
                  <a:lnTo>
                    <a:pt x="182" y="86"/>
                  </a:lnTo>
                  <a:lnTo>
                    <a:pt x="222" y="108"/>
                  </a:lnTo>
                  <a:lnTo>
                    <a:pt x="261" y="108"/>
                  </a:lnTo>
                  <a:lnTo>
                    <a:pt x="230" y="140"/>
                  </a:lnTo>
                  <a:lnTo>
                    <a:pt x="254" y="170"/>
                  </a:lnTo>
                  <a:lnTo>
                    <a:pt x="261" y="194"/>
                  </a:lnTo>
                  <a:lnTo>
                    <a:pt x="277" y="209"/>
                  </a:lnTo>
                  <a:lnTo>
                    <a:pt x="245" y="209"/>
                  </a:lnTo>
                  <a:lnTo>
                    <a:pt x="245" y="233"/>
                  </a:lnTo>
                  <a:lnTo>
                    <a:pt x="222" y="256"/>
                  </a:lnTo>
                  <a:lnTo>
                    <a:pt x="198" y="209"/>
                  </a:lnTo>
                  <a:lnTo>
                    <a:pt x="190" y="209"/>
                  </a:lnTo>
                  <a:lnTo>
                    <a:pt x="198" y="233"/>
                  </a:lnTo>
                  <a:lnTo>
                    <a:pt x="190" y="233"/>
                  </a:lnTo>
                  <a:lnTo>
                    <a:pt x="182" y="209"/>
                  </a:lnTo>
                  <a:lnTo>
                    <a:pt x="167" y="225"/>
                  </a:lnTo>
                  <a:lnTo>
                    <a:pt x="150" y="202"/>
                  </a:lnTo>
                  <a:lnTo>
                    <a:pt x="150" y="209"/>
                  </a:lnTo>
                  <a:lnTo>
                    <a:pt x="182" y="225"/>
                  </a:lnTo>
                  <a:lnTo>
                    <a:pt x="182" y="233"/>
                  </a:lnTo>
                  <a:lnTo>
                    <a:pt x="158" y="233"/>
                  </a:lnTo>
                  <a:lnTo>
                    <a:pt x="167" y="240"/>
                  </a:lnTo>
                  <a:lnTo>
                    <a:pt x="198" y="240"/>
                  </a:lnTo>
                  <a:lnTo>
                    <a:pt x="198" y="264"/>
                  </a:lnTo>
                  <a:lnTo>
                    <a:pt x="167" y="256"/>
                  </a:lnTo>
                  <a:lnTo>
                    <a:pt x="150" y="233"/>
                  </a:lnTo>
                  <a:lnTo>
                    <a:pt x="135" y="233"/>
                  </a:lnTo>
                  <a:lnTo>
                    <a:pt x="127" y="209"/>
                  </a:lnTo>
                  <a:lnTo>
                    <a:pt x="104" y="240"/>
                  </a:lnTo>
                  <a:lnTo>
                    <a:pt x="104" y="225"/>
                  </a:lnTo>
                  <a:lnTo>
                    <a:pt x="79" y="233"/>
                  </a:lnTo>
                  <a:lnTo>
                    <a:pt x="95" y="209"/>
                  </a:lnTo>
                  <a:lnTo>
                    <a:pt x="72" y="202"/>
                  </a:lnTo>
                  <a:lnTo>
                    <a:pt x="72" y="178"/>
                  </a:lnTo>
                  <a:lnTo>
                    <a:pt x="8" y="131"/>
                  </a:lnTo>
                  <a:lnTo>
                    <a:pt x="0" y="86"/>
                  </a:lnTo>
                  <a:lnTo>
                    <a:pt x="135" y="0"/>
                  </a:lnTo>
                  <a:lnTo>
                    <a:pt x="158" y="0"/>
                  </a:lnTo>
                  <a:lnTo>
                    <a:pt x="158" y="4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" name="Freeform 34"/>
            <p:cNvSpPr>
              <a:spLocks noChangeAspect="1"/>
            </p:cNvSpPr>
            <p:nvPr/>
          </p:nvSpPr>
          <p:spPr bwMode="auto">
            <a:xfrm>
              <a:off x="3956" y="2857"/>
              <a:ext cx="31" cy="62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33" y="31"/>
                </a:cxn>
                <a:cxn ang="0">
                  <a:pos x="25" y="31"/>
                </a:cxn>
                <a:cxn ang="0">
                  <a:pos x="25" y="39"/>
                </a:cxn>
                <a:cxn ang="0">
                  <a:pos x="25" y="55"/>
                </a:cxn>
                <a:cxn ang="0">
                  <a:pos x="0" y="39"/>
                </a:cxn>
                <a:cxn ang="0">
                  <a:pos x="9" y="0"/>
                </a:cxn>
              </a:cxnLst>
              <a:rect l="0" t="0" r="r" b="b"/>
              <a:pathLst>
                <a:path w="33" h="55">
                  <a:moveTo>
                    <a:pt x="9" y="0"/>
                  </a:moveTo>
                  <a:lnTo>
                    <a:pt x="33" y="31"/>
                  </a:lnTo>
                  <a:lnTo>
                    <a:pt x="25" y="31"/>
                  </a:lnTo>
                  <a:lnTo>
                    <a:pt x="25" y="39"/>
                  </a:lnTo>
                  <a:lnTo>
                    <a:pt x="25" y="55"/>
                  </a:lnTo>
                  <a:lnTo>
                    <a:pt x="0" y="3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" name="Freeform 35"/>
            <p:cNvSpPr>
              <a:spLocks noChangeAspect="1"/>
            </p:cNvSpPr>
            <p:nvPr/>
          </p:nvSpPr>
          <p:spPr bwMode="auto">
            <a:xfrm>
              <a:off x="3799" y="2842"/>
              <a:ext cx="275" cy="295"/>
            </a:xfrm>
            <a:custGeom>
              <a:avLst/>
              <a:gdLst/>
              <a:ahLst/>
              <a:cxnLst>
                <a:cxn ang="0">
                  <a:pos x="158" y="46"/>
                </a:cxn>
                <a:cxn ang="0">
                  <a:pos x="182" y="86"/>
                </a:cxn>
                <a:cxn ang="0">
                  <a:pos x="222" y="108"/>
                </a:cxn>
                <a:cxn ang="0">
                  <a:pos x="261" y="108"/>
                </a:cxn>
                <a:cxn ang="0">
                  <a:pos x="230" y="140"/>
                </a:cxn>
                <a:cxn ang="0">
                  <a:pos x="254" y="170"/>
                </a:cxn>
                <a:cxn ang="0">
                  <a:pos x="261" y="194"/>
                </a:cxn>
                <a:cxn ang="0">
                  <a:pos x="277" y="209"/>
                </a:cxn>
                <a:cxn ang="0">
                  <a:pos x="245" y="209"/>
                </a:cxn>
                <a:cxn ang="0">
                  <a:pos x="245" y="233"/>
                </a:cxn>
                <a:cxn ang="0">
                  <a:pos x="222" y="256"/>
                </a:cxn>
                <a:cxn ang="0">
                  <a:pos x="198" y="209"/>
                </a:cxn>
                <a:cxn ang="0">
                  <a:pos x="190" y="209"/>
                </a:cxn>
                <a:cxn ang="0">
                  <a:pos x="198" y="233"/>
                </a:cxn>
                <a:cxn ang="0">
                  <a:pos x="190" y="233"/>
                </a:cxn>
                <a:cxn ang="0">
                  <a:pos x="182" y="209"/>
                </a:cxn>
                <a:cxn ang="0">
                  <a:pos x="167" y="225"/>
                </a:cxn>
                <a:cxn ang="0">
                  <a:pos x="150" y="202"/>
                </a:cxn>
                <a:cxn ang="0">
                  <a:pos x="150" y="209"/>
                </a:cxn>
                <a:cxn ang="0">
                  <a:pos x="182" y="225"/>
                </a:cxn>
                <a:cxn ang="0">
                  <a:pos x="182" y="233"/>
                </a:cxn>
                <a:cxn ang="0">
                  <a:pos x="158" y="233"/>
                </a:cxn>
                <a:cxn ang="0">
                  <a:pos x="167" y="240"/>
                </a:cxn>
                <a:cxn ang="0">
                  <a:pos x="198" y="240"/>
                </a:cxn>
                <a:cxn ang="0">
                  <a:pos x="198" y="264"/>
                </a:cxn>
                <a:cxn ang="0">
                  <a:pos x="167" y="256"/>
                </a:cxn>
                <a:cxn ang="0">
                  <a:pos x="150" y="233"/>
                </a:cxn>
                <a:cxn ang="0">
                  <a:pos x="135" y="233"/>
                </a:cxn>
                <a:cxn ang="0">
                  <a:pos x="127" y="209"/>
                </a:cxn>
                <a:cxn ang="0">
                  <a:pos x="104" y="240"/>
                </a:cxn>
                <a:cxn ang="0">
                  <a:pos x="104" y="225"/>
                </a:cxn>
                <a:cxn ang="0">
                  <a:pos x="79" y="233"/>
                </a:cxn>
                <a:cxn ang="0">
                  <a:pos x="95" y="209"/>
                </a:cxn>
                <a:cxn ang="0">
                  <a:pos x="72" y="202"/>
                </a:cxn>
                <a:cxn ang="0">
                  <a:pos x="72" y="178"/>
                </a:cxn>
                <a:cxn ang="0">
                  <a:pos x="8" y="131"/>
                </a:cxn>
                <a:cxn ang="0">
                  <a:pos x="0" y="86"/>
                </a:cxn>
                <a:cxn ang="0">
                  <a:pos x="135" y="0"/>
                </a:cxn>
                <a:cxn ang="0">
                  <a:pos x="158" y="0"/>
                </a:cxn>
                <a:cxn ang="0">
                  <a:pos x="158" y="46"/>
                </a:cxn>
              </a:cxnLst>
              <a:rect l="0" t="0" r="r" b="b"/>
              <a:pathLst>
                <a:path w="277" h="264">
                  <a:moveTo>
                    <a:pt x="158" y="46"/>
                  </a:moveTo>
                  <a:lnTo>
                    <a:pt x="182" y="86"/>
                  </a:lnTo>
                  <a:lnTo>
                    <a:pt x="222" y="108"/>
                  </a:lnTo>
                  <a:lnTo>
                    <a:pt x="261" y="108"/>
                  </a:lnTo>
                  <a:lnTo>
                    <a:pt x="230" y="140"/>
                  </a:lnTo>
                  <a:lnTo>
                    <a:pt x="254" y="170"/>
                  </a:lnTo>
                  <a:lnTo>
                    <a:pt x="261" y="194"/>
                  </a:lnTo>
                  <a:lnTo>
                    <a:pt x="277" y="209"/>
                  </a:lnTo>
                  <a:lnTo>
                    <a:pt x="245" y="209"/>
                  </a:lnTo>
                  <a:lnTo>
                    <a:pt x="245" y="233"/>
                  </a:lnTo>
                  <a:lnTo>
                    <a:pt x="222" y="256"/>
                  </a:lnTo>
                  <a:lnTo>
                    <a:pt x="198" y="209"/>
                  </a:lnTo>
                  <a:lnTo>
                    <a:pt x="190" y="209"/>
                  </a:lnTo>
                  <a:lnTo>
                    <a:pt x="198" y="233"/>
                  </a:lnTo>
                  <a:lnTo>
                    <a:pt x="190" y="233"/>
                  </a:lnTo>
                  <a:lnTo>
                    <a:pt x="182" y="209"/>
                  </a:lnTo>
                  <a:lnTo>
                    <a:pt x="167" y="225"/>
                  </a:lnTo>
                  <a:lnTo>
                    <a:pt x="150" y="202"/>
                  </a:lnTo>
                  <a:lnTo>
                    <a:pt x="150" y="209"/>
                  </a:lnTo>
                  <a:lnTo>
                    <a:pt x="182" y="225"/>
                  </a:lnTo>
                  <a:lnTo>
                    <a:pt x="182" y="233"/>
                  </a:lnTo>
                  <a:lnTo>
                    <a:pt x="158" y="233"/>
                  </a:lnTo>
                  <a:lnTo>
                    <a:pt x="167" y="240"/>
                  </a:lnTo>
                  <a:lnTo>
                    <a:pt x="198" y="240"/>
                  </a:lnTo>
                  <a:lnTo>
                    <a:pt x="198" y="264"/>
                  </a:lnTo>
                  <a:lnTo>
                    <a:pt x="167" y="256"/>
                  </a:lnTo>
                  <a:lnTo>
                    <a:pt x="150" y="233"/>
                  </a:lnTo>
                  <a:lnTo>
                    <a:pt x="135" y="233"/>
                  </a:lnTo>
                  <a:lnTo>
                    <a:pt x="127" y="209"/>
                  </a:lnTo>
                  <a:lnTo>
                    <a:pt x="104" y="240"/>
                  </a:lnTo>
                  <a:lnTo>
                    <a:pt x="104" y="225"/>
                  </a:lnTo>
                  <a:lnTo>
                    <a:pt x="79" y="233"/>
                  </a:lnTo>
                  <a:lnTo>
                    <a:pt x="95" y="209"/>
                  </a:lnTo>
                  <a:lnTo>
                    <a:pt x="72" y="202"/>
                  </a:lnTo>
                  <a:lnTo>
                    <a:pt x="72" y="178"/>
                  </a:lnTo>
                  <a:lnTo>
                    <a:pt x="8" y="131"/>
                  </a:lnTo>
                  <a:lnTo>
                    <a:pt x="0" y="86"/>
                  </a:lnTo>
                  <a:lnTo>
                    <a:pt x="135" y="0"/>
                  </a:lnTo>
                  <a:lnTo>
                    <a:pt x="158" y="0"/>
                  </a:lnTo>
                  <a:lnTo>
                    <a:pt x="158" y="4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" name="Freeform 36"/>
            <p:cNvSpPr>
              <a:spLocks noChangeAspect="1"/>
            </p:cNvSpPr>
            <p:nvPr/>
          </p:nvSpPr>
          <p:spPr bwMode="auto">
            <a:xfrm>
              <a:off x="1241" y="2605"/>
              <a:ext cx="252" cy="237"/>
            </a:xfrm>
            <a:custGeom>
              <a:avLst/>
              <a:gdLst/>
              <a:ahLst/>
              <a:cxnLst>
                <a:cxn ang="0">
                  <a:pos x="63" y="204"/>
                </a:cxn>
                <a:cxn ang="0">
                  <a:pos x="55" y="196"/>
                </a:cxn>
                <a:cxn ang="0">
                  <a:pos x="87" y="196"/>
                </a:cxn>
                <a:cxn ang="0">
                  <a:pos x="0" y="150"/>
                </a:cxn>
                <a:cxn ang="0">
                  <a:pos x="16" y="110"/>
                </a:cxn>
                <a:cxn ang="0">
                  <a:pos x="87" y="86"/>
                </a:cxn>
                <a:cxn ang="0">
                  <a:pos x="157" y="79"/>
                </a:cxn>
                <a:cxn ang="0">
                  <a:pos x="189" y="24"/>
                </a:cxn>
                <a:cxn ang="0">
                  <a:pos x="213" y="17"/>
                </a:cxn>
                <a:cxn ang="0">
                  <a:pos x="252" y="0"/>
                </a:cxn>
                <a:cxn ang="0">
                  <a:pos x="252" y="24"/>
                </a:cxn>
                <a:cxn ang="0">
                  <a:pos x="245" y="24"/>
                </a:cxn>
                <a:cxn ang="0">
                  <a:pos x="245" y="212"/>
                </a:cxn>
                <a:cxn ang="0">
                  <a:pos x="55" y="212"/>
                </a:cxn>
                <a:cxn ang="0">
                  <a:pos x="63" y="204"/>
                </a:cxn>
              </a:cxnLst>
              <a:rect l="0" t="0" r="r" b="b"/>
              <a:pathLst>
                <a:path w="252" h="212">
                  <a:moveTo>
                    <a:pt x="63" y="204"/>
                  </a:moveTo>
                  <a:lnTo>
                    <a:pt x="55" y="196"/>
                  </a:lnTo>
                  <a:lnTo>
                    <a:pt x="87" y="196"/>
                  </a:lnTo>
                  <a:lnTo>
                    <a:pt x="0" y="150"/>
                  </a:lnTo>
                  <a:lnTo>
                    <a:pt x="16" y="110"/>
                  </a:lnTo>
                  <a:lnTo>
                    <a:pt x="87" y="86"/>
                  </a:lnTo>
                  <a:lnTo>
                    <a:pt x="157" y="79"/>
                  </a:lnTo>
                  <a:lnTo>
                    <a:pt x="189" y="24"/>
                  </a:lnTo>
                  <a:lnTo>
                    <a:pt x="213" y="17"/>
                  </a:lnTo>
                  <a:lnTo>
                    <a:pt x="252" y="0"/>
                  </a:lnTo>
                  <a:lnTo>
                    <a:pt x="252" y="24"/>
                  </a:lnTo>
                  <a:lnTo>
                    <a:pt x="245" y="24"/>
                  </a:lnTo>
                  <a:lnTo>
                    <a:pt x="245" y="212"/>
                  </a:lnTo>
                  <a:lnTo>
                    <a:pt x="55" y="212"/>
                  </a:lnTo>
                  <a:lnTo>
                    <a:pt x="63" y="20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" name="Freeform 37"/>
            <p:cNvSpPr>
              <a:spLocks noChangeAspect="1"/>
            </p:cNvSpPr>
            <p:nvPr/>
          </p:nvSpPr>
          <p:spPr bwMode="auto">
            <a:xfrm>
              <a:off x="871" y="996"/>
              <a:ext cx="292" cy="2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1" y="0"/>
                </a:cxn>
                <a:cxn ang="0">
                  <a:pos x="245" y="101"/>
                </a:cxn>
                <a:cxn ang="0">
                  <a:pos x="134" y="148"/>
                </a:cxn>
                <a:cxn ang="0">
                  <a:pos x="95" y="211"/>
                </a:cxn>
                <a:cxn ang="0">
                  <a:pos x="39" y="211"/>
                </a:cxn>
                <a:cxn ang="0">
                  <a:pos x="0" y="0"/>
                </a:cxn>
              </a:cxnLst>
              <a:rect l="0" t="0" r="r" b="b"/>
              <a:pathLst>
                <a:path w="291" h="211">
                  <a:moveTo>
                    <a:pt x="0" y="0"/>
                  </a:moveTo>
                  <a:lnTo>
                    <a:pt x="291" y="0"/>
                  </a:lnTo>
                  <a:lnTo>
                    <a:pt x="245" y="101"/>
                  </a:lnTo>
                  <a:lnTo>
                    <a:pt x="134" y="148"/>
                  </a:lnTo>
                  <a:lnTo>
                    <a:pt x="95" y="211"/>
                  </a:lnTo>
                  <a:lnTo>
                    <a:pt x="39" y="2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" name="Freeform 38"/>
            <p:cNvSpPr>
              <a:spLocks noChangeAspect="1"/>
            </p:cNvSpPr>
            <p:nvPr/>
          </p:nvSpPr>
          <p:spPr bwMode="auto">
            <a:xfrm>
              <a:off x="1488" y="1127"/>
              <a:ext cx="281" cy="269"/>
            </a:xfrm>
            <a:custGeom>
              <a:avLst/>
              <a:gdLst/>
              <a:ahLst/>
              <a:cxnLst>
                <a:cxn ang="0">
                  <a:pos x="0" y="47"/>
                </a:cxn>
                <a:cxn ang="0">
                  <a:pos x="7" y="39"/>
                </a:cxn>
                <a:cxn ang="0">
                  <a:pos x="0" y="39"/>
                </a:cxn>
                <a:cxn ang="0">
                  <a:pos x="0" y="0"/>
                </a:cxn>
                <a:cxn ang="0">
                  <a:pos x="55" y="0"/>
                </a:cxn>
                <a:cxn ang="0">
                  <a:pos x="55" y="16"/>
                </a:cxn>
                <a:cxn ang="0">
                  <a:pos x="283" y="16"/>
                </a:cxn>
                <a:cxn ang="0">
                  <a:pos x="283" y="62"/>
                </a:cxn>
                <a:cxn ang="0">
                  <a:pos x="283" y="164"/>
                </a:cxn>
                <a:cxn ang="0">
                  <a:pos x="212" y="164"/>
                </a:cxn>
                <a:cxn ang="0">
                  <a:pos x="196" y="211"/>
                </a:cxn>
                <a:cxn ang="0">
                  <a:pos x="165" y="219"/>
                </a:cxn>
                <a:cxn ang="0">
                  <a:pos x="165" y="242"/>
                </a:cxn>
                <a:cxn ang="0">
                  <a:pos x="15" y="226"/>
                </a:cxn>
                <a:cxn ang="0">
                  <a:pos x="0" y="242"/>
                </a:cxn>
                <a:cxn ang="0">
                  <a:pos x="0" y="47"/>
                </a:cxn>
              </a:cxnLst>
              <a:rect l="0" t="0" r="r" b="b"/>
              <a:pathLst>
                <a:path w="283" h="242">
                  <a:moveTo>
                    <a:pt x="0" y="47"/>
                  </a:moveTo>
                  <a:lnTo>
                    <a:pt x="7" y="39"/>
                  </a:lnTo>
                  <a:lnTo>
                    <a:pt x="0" y="39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16"/>
                  </a:lnTo>
                  <a:lnTo>
                    <a:pt x="283" y="16"/>
                  </a:lnTo>
                  <a:lnTo>
                    <a:pt x="283" y="62"/>
                  </a:lnTo>
                  <a:lnTo>
                    <a:pt x="283" y="164"/>
                  </a:lnTo>
                  <a:lnTo>
                    <a:pt x="212" y="164"/>
                  </a:lnTo>
                  <a:lnTo>
                    <a:pt x="196" y="211"/>
                  </a:lnTo>
                  <a:lnTo>
                    <a:pt x="165" y="219"/>
                  </a:lnTo>
                  <a:lnTo>
                    <a:pt x="165" y="242"/>
                  </a:lnTo>
                  <a:lnTo>
                    <a:pt x="15" y="226"/>
                  </a:lnTo>
                  <a:lnTo>
                    <a:pt x="0" y="242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" name="Freeform 39"/>
            <p:cNvSpPr>
              <a:spLocks noChangeAspect="1"/>
            </p:cNvSpPr>
            <p:nvPr/>
          </p:nvSpPr>
          <p:spPr bwMode="auto">
            <a:xfrm>
              <a:off x="2284" y="1415"/>
              <a:ext cx="194" cy="152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23" y="77"/>
                </a:cxn>
                <a:cxn ang="0">
                  <a:pos x="70" y="85"/>
                </a:cxn>
                <a:cxn ang="0">
                  <a:pos x="150" y="139"/>
                </a:cxn>
                <a:cxn ang="0">
                  <a:pos x="181" y="139"/>
                </a:cxn>
                <a:cxn ang="0">
                  <a:pos x="196" y="93"/>
                </a:cxn>
                <a:cxn ang="0">
                  <a:pos x="181" y="62"/>
                </a:cxn>
                <a:cxn ang="0">
                  <a:pos x="189" y="31"/>
                </a:cxn>
                <a:cxn ang="0">
                  <a:pos x="118" y="0"/>
                </a:cxn>
                <a:cxn ang="0">
                  <a:pos x="0" y="55"/>
                </a:cxn>
              </a:cxnLst>
              <a:rect l="0" t="0" r="r" b="b"/>
              <a:pathLst>
                <a:path w="196" h="139">
                  <a:moveTo>
                    <a:pt x="0" y="55"/>
                  </a:moveTo>
                  <a:lnTo>
                    <a:pt x="23" y="77"/>
                  </a:lnTo>
                  <a:lnTo>
                    <a:pt x="70" y="85"/>
                  </a:lnTo>
                  <a:lnTo>
                    <a:pt x="150" y="139"/>
                  </a:lnTo>
                  <a:lnTo>
                    <a:pt x="181" y="139"/>
                  </a:lnTo>
                  <a:lnTo>
                    <a:pt x="196" y="93"/>
                  </a:lnTo>
                  <a:lnTo>
                    <a:pt x="181" y="62"/>
                  </a:lnTo>
                  <a:lnTo>
                    <a:pt x="189" y="31"/>
                  </a:lnTo>
                  <a:lnTo>
                    <a:pt x="118" y="0"/>
                  </a:lnTo>
                  <a:lnTo>
                    <a:pt x="0" y="55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" name="Freeform 40"/>
            <p:cNvSpPr>
              <a:spLocks noChangeAspect="1"/>
            </p:cNvSpPr>
            <p:nvPr/>
          </p:nvSpPr>
          <p:spPr bwMode="auto">
            <a:xfrm>
              <a:off x="1133" y="3199"/>
              <a:ext cx="265" cy="238"/>
            </a:xfrm>
            <a:custGeom>
              <a:avLst/>
              <a:gdLst/>
              <a:ahLst/>
              <a:cxnLst>
                <a:cxn ang="0">
                  <a:pos x="63" y="118"/>
                </a:cxn>
                <a:cxn ang="0">
                  <a:pos x="24" y="63"/>
                </a:cxn>
                <a:cxn ang="0">
                  <a:pos x="24" y="32"/>
                </a:cxn>
                <a:cxn ang="0">
                  <a:pos x="24" y="8"/>
                </a:cxn>
                <a:cxn ang="0">
                  <a:pos x="0" y="0"/>
                </a:cxn>
                <a:cxn ang="0">
                  <a:pos x="142" y="0"/>
                </a:cxn>
                <a:cxn ang="0">
                  <a:pos x="142" y="40"/>
                </a:cxn>
                <a:cxn ang="0">
                  <a:pos x="150" y="40"/>
                </a:cxn>
                <a:cxn ang="0">
                  <a:pos x="142" y="71"/>
                </a:cxn>
                <a:cxn ang="0">
                  <a:pos x="150" y="71"/>
                </a:cxn>
                <a:cxn ang="0">
                  <a:pos x="150" y="118"/>
                </a:cxn>
                <a:cxn ang="0">
                  <a:pos x="237" y="118"/>
                </a:cxn>
                <a:cxn ang="0">
                  <a:pos x="237" y="126"/>
                </a:cxn>
                <a:cxn ang="0">
                  <a:pos x="237" y="149"/>
                </a:cxn>
                <a:cxn ang="0">
                  <a:pos x="261" y="149"/>
                </a:cxn>
                <a:cxn ang="0">
                  <a:pos x="237" y="166"/>
                </a:cxn>
                <a:cxn ang="0">
                  <a:pos x="237" y="189"/>
                </a:cxn>
                <a:cxn ang="0">
                  <a:pos x="87" y="212"/>
                </a:cxn>
                <a:cxn ang="0">
                  <a:pos x="87" y="189"/>
                </a:cxn>
                <a:cxn ang="0">
                  <a:pos x="79" y="189"/>
                </a:cxn>
                <a:cxn ang="0">
                  <a:pos x="63" y="118"/>
                </a:cxn>
              </a:cxnLst>
              <a:rect l="0" t="0" r="r" b="b"/>
              <a:pathLst>
                <a:path w="261" h="212">
                  <a:moveTo>
                    <a:pt x="63" y="118"/>
                  </a:moveTo>
                  <a:lnTo>
                    <a:pt x="24" y="63"/>
                  </a:lnTo>
                  <a:lnTo>
                    <a:pt x="24" y="32"/>
                  </a:lnTo>
                  <a:lnTo>
                    <a:pt x="24" y="8"/>
                  </a:lnTo>
                  <a:lnTo>
                    <a:pt x="0" y="0"/>
                  </a:lnTo>
                  <a:lnTo>
                    <a:pt x="142" y="0"/>
                  </a:lnTo>
                  <a:lnTo>
                    <a:pt x="142" y="40"/>
                  </a:lnTo>
                  <a:lnTo>
                    <a:pt x="150" y="40"/>
                  </a:lnTo>
                  <a:lnTo>
                    <a:pt x="142" y="71"/>
                  </a:lnTo>
                  <a:lnTo>
                    <a:pt x="150" y="71"/>
                  </a:lnTo>
                  <a:lnTo>
                    <a:pt x="150" y="118"/>
                  </a:lnTo>
                  <a:lnTo>
                    <a:pt x="237" y="118"/>
                  </a:lnTo>
                  <a:lnTo>
                    <a:pt x="237" y="126"/>
                  </a:lnTo>
                  <a:lnTo>
                    <a:pt x="237" y="149"/>
                  </a:lnTo>
                  <a:lnTo>
                    <a:pt x="261" y="149"/>
                  </a:lnTo>
                  <a:lnTo>
                    <a:pt x="237" y="166"/>
                  </a:lnTo>
                  <a:lnTo>
                    <a:pt x="237" y="189"/>
                  </a:lnTo>
                  <a:lnTo>
                    <a:pt x="87" y="212"/>
                  </a:lnTo>
                  <a:lnTo>
                    <a:pt x="87" y="189"/>
                  </a:lnTo>
                  <a:lnTo>
                    <a:pt x="79" y="189"/>
                  </a:lnTo>
                  <a:lnTo>
                    <a:pt x="63" y="118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" name="Freeform 41"/>
            <p:cNvSpPr>
              <a:spLocks noChangeAspect="1"/>
            </p:cNvSpPr>
            <p:nvPr/>
          </p:nvSpPr>
          <p:spPr bwMode="auto">
            <a:xfrm>
              <a:off x="1618" y="1742"/>
              <a:ext cx="151" cy="217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0" y="0"/>
                </a:cxn>
                <a:cxn ang="0">
                  <a:pos x="0" y="62"/>
                </a:cxn>
                <a:cxn ang="0">
                  <a:pos x="24" y="62"/>
                </a:cxn>
                <a:cxn ang="0">
                  <a:pos x="24" y="101"/>
                </a:cxn>
                <a:cxn ang="0">
                  <a:pos x="56" y="117"/>
                </a:cxn>
                <a:cxn ang="0">
                  <a:pos x="56" y="133"/>
                </a:cxn>
                <a:cxn ang="0">
                  <a:pos x="48" y="148"/>
                </a:cxn>
                <a:cxn ang="0">
                  <a:pos x="56" y="164"/>
                </a:cxn>
                <a:cxn ang="0">
                  <a:pos x="48" y="164"/>
                </a:cxn>
                <a:cxn ang="0">
                  <a:pos x="56" y="195"/>
                </a:cxn>
                <a:cxn ang="0">
                  <a:pos x="80" y="195"/>
                </a:cxn>
                <a:cxn ang="0">
                  <a:pos x="80" y="148"/>
                </a:cxn>
                <a:cxn ang="0">
                  <a:pos x="128" y="148"/>
                </a:cxn>
                <a:cxn ang="0">
                  <a:pos x="128" y="62"/>
                </a:cxn>
                <a:cxn ang="0">
                  <a:pos x="144" y="62"/>
                </a:cxn>
                <a:cxn ang="0">
                  <a:pos x="144" y="39"/>
                </a:cxn>
                <a:cxn ang="0">
                  <a:pos x="152" y="31"/>
                </a:cxn>
                <a:cxn ang="0">
                  <a:pos x="128" y="0"/>
                </a:cxn>
                <a:cxn ang="0">
                  <a:pos x="80" y="0"/>
                </a:cxn>
              </a:cxnLst>
              <a:rect l="0" t="0" r="r" b="b"/>
              <a:pathLst>
                <a:path w="152" h="195">
                  <a:moveTo>
                    <a:pt x="80" y="0"/>
                  </a:moveTo>
                  <a:lnTo>
                    <a:pt x="0" y="0"/>
                  </a:lnTo>
                  <a:lnTo>
                    <a:pt x="0" y="62"/>
                  </a:lnTo>
                  <a:lnTo>
                    <a:pt x="24" y="62"/>
                  </a:lnTo>
                  <a:lnTo>
                    <a:pt x="24" y="101"/>
                  </a:lnTo>
                  <a:lnTo>
                    <a:pt x="56" y="117"/>
                  </a:lnTo>
                  <a:lnTo>
                    <a:pt x="56" y="133"/>
                  </a:lnTo>
                  <a:lnTo>
                    <a:pt x="48" y="148"/>
                  </a:lnTo>
                  <a:lnTo>
                    <a:pt x="56" y="164"/>
                  </a:lnTo>
                  <a:lnTo>
                    <a:pt x="48" y="164"/>
                  </a:lnTo>
                  <a:lnTo>
                    <a:pt x="56" y="195"/>
                  </a:lnTo>
                  <a:lnTo>
                    <a:pt x="80" y="195"/>
                  </a:lnTo>
                  <a:lnTo>
                    <a:pt x="80" y="148"/>
                  </a:lnTo>
                  <a:lnTo>
                    <a:pt x="128" y="148"/>
                  </a:lnTo>
                  <a:lnTo>
                    <a:pt x="128" y="62"/>
                  </a:lnTo>
                  <a:lnTo>
                    <a:pt x="144" y="62"/>
                  </a:lnTo>
                  <a:lnTo>
                    <a:pt x="144" y="39"/>
                  </a:lnTo>
                  <a:lnTo>
                    <a:pt x="152" y="31"/>
                  </a:lnTo>
                  <a:lnTo>
                    <a:pt x="128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" name="Freeform 42"/>
            <p:cNvSpPr>
              <a:spLocks noChangeAspect="1"/>
            </p:cNvSpPr>
            <p:nvPr/>
          </p:nvSpPr>
          <p:spPr bwMode="auto">
            <a:xfrm>
              <a:off x="2674" y="3675"/>
              <a:ext cx="395" cy="470"/>
            </a:xfrm>
            <a:custGeom>
              <a:avLst/>
              <a:gdLst/>
              <a:ahLst/>
              <a:cxnLst>
                <a:cxn ang="0">
                  <a:pos x="276" y="407"/>
                </a:cxn>
                <a:cxn ang="0">
                  <a:pos x="284" y="337"/>
                </a:cxn>
                <a:cxn ang="0">
                  <a:pos x="260" y="337"/>
                </a:cxn>
                <a:cxn ang="0">
                  <a:pos x="127" y="305"/>
                </a:cxn>
                <a:cxn ang="0">
                  <a:pos x="95" y="274"/>
                </a:cxn>
                <a:cxn ang="0">
                  <a:pos x="95" y="250"/>
                </a:cxn>
                <a:cxn ang="0">
                  <a:pos x="95" y="243"/>
                </a:cxn>
                <a:cxn ang="0">
                  <a:pos x="0" y="219"/>
                </a:cxn>
                <a:cxn ang="0">
                  <a:pos x="0" y="0"/>
                </a:cxn>
                <a:cxn ang="0">
                  <a:pos x="214" y="0"/>
                </a:cxn>
                <a:cxn ang="0">
                  <a:pos x="260" y="118"/>
                </a:cxn>
                <a:cxn ang="0">
                  <a:pos x="299" y="125"/>
                </a:cxn>
                <a:cxn ang="0">
                  <a:pos x="316" y="149"/>
                </a:cxn>
                <a:cxn ang="0">
                  <a:pos x="339" y="149"/>
                </a:cxn>
                <a:cxn ang="0">
                  <a:pos x="339" y="250"/>
                </a:cxn>
                <a:cxn ang="0">
                  <a:pos x="379" y="250"/>
                </a:cxn>
                <a:cxn ang="0">
                  <a:pos x="379" y="313"/>
                </a:cxn>
                <a:cxn ang="0">
                  <a:pos x="394" y="313"/>
                </a:cxn>
                <a:cxn ang="0">
                  <a:pos x="379" y="329"/>
                </a:cxn>
                <a:cxn ang="0">
                  <a:pos x="379" y="399"/>
                </a:cxn>
                <a:cxn ang="0">
                  <a:pos x="394" y="399"/>
                </a:cxn>
                <a:cxn ang="0">
                  <a:pos x="394" y="423"/>
                </a:cxn>
                <a:cxn ang="0">
                  <a:pos x="276" y="407"/>
                </a:cxn>
              </a:cxnLst>
              <a:rect l="0" t="0" r="r" b="b"/>
              <a:pathLst>
                <a:path w="394" h="423">
                  <a:moveTo>
                    <a:pt x="276" y="407"/>
                  </a:moveTo>
                  <a:lnTo>
                    <a:pt x="284" y="337"/>
                  </a:lnTo>
                  <a:lnTo>
                    <a:pt x="260" y="337"/>
                  </a:lnTo>
                  <a:lnTo>
                    <a:pt x="127" y="305"/>
                  </a:lnTo>
                  <a:lnTo>
                    <a:pt x="95" y="274"/>
                  </a:lnTo>
                  <a:lnTo>
                    <a:pt x="95" y="250"/>
                  </a:lnTo>
                  <a:lnTo>
                    <a:pt x="95" y="243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214" y="0"/>
                  </a:lnTo>
                  <a:lnTo>
                    <a:pt x="260" y="118"/>
                  </a:lnTo>
                  <a:lnTo>
                    <a:pt x="299" y="125"/>
                  </a:lnTo>
                  <a:lnTo>
                    <a:pt x="316" y="149"/>
                  </a:lnTo>
                  <a:lnTo>
                    <a:pt x="339" y="149"/>
                  </a:lnTo>
                  <a:lnTo>
                    <a:pt x="339" y="250"/>
                  </a:lnTo>
                  <a:lnTo>
                    <a:pt x="379" y="250"/>
                  </a:lnTo>
                  <a:lnTo>
                    <a:pt x="379" y="313"/>
                  </a:lnTo>
                  <a:lnTo>
                    <a:pt x="394" y="313"/>
                  </a:lnTo>
                  <a:lnTo>
                    <a:pt x="379" y="329"/>
                  </a:lnTo>
                  <a:lnTo>
                    <a:pt x="379" y="399"/>
                  </a:lnTo>
                  <a:lnTo>
                    <a:pt x="394" y="399"/>
                  </a:lnTo>
                  <a:lnTo>
                    <a:pt x="394" y="423"/>
                  </a:lnTo>
                  <a:lnTo>
                    <a:pt x="276" y="40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" name="Freeform 43"/>
            <p:cNvSpPr>
              <a:spLocks noChangeAspect="1"/>
            </p:cNvSpPr>
            <p:nvPr/>
          </p:nvSpPr>
          <p:spPr bwMode="auto">
            <a:xfrm>
              <a:off x="1431" y="1379"/>
              <a:ext cx="252" cy="272"/>
            </a:xfrm>
            <a:custGeom>
              <a:avLst/>
              <a:gdLst/>
              <a:ahLst/>
              <a:cxnLst>
                <a:cxn ang="0">
                  <a:pos x="56" y="16"/>
                </a:cxn>
                <a:cxn ang="0">
                  <a:pos x="71" y="0"/>
                </a:cxn>
                <a:cxn ang="0">
                  <a:pos x="221" y="16"/>
                </a:cxn>
                <a:cxn ang="0">
                  <a:pos x="252" y="87"/>
                </a:cxn>
                <a:cxn ang="0">
                  <a:pos x="205" y="126"/>
                </a:cxn>
                <a:cxn ang="0">
                  <a:pos x="189" y="196"/>
                </a:cxn>
                <a:cxn ang="0">
                  <a:pos x="111" y="243"/>
                </a:cxn>
                <a:cxn ang="0">
                  <a:pos x="71" y="204"/>
                </a:cxn>
                <a:cxn ang="0">
                  <a:pos x="0" y="204"/>
                </a:cxn>
                <a:cxn ang="0">
                  <a:pos x="0" y="109"/>
                </a:cxn>
                <a:cxn ang="0">
                  <a:pos x="0" y="16"/>
                </a:cxn>
                <a:cxn ang="0">
                  <a:pos x="56" y="16"/>
                </a:cxn>
              </a:cxnLst>
              <a:rect l="0" t="0" r="r" b="b"/>
              <a:pathLst>
                <a:path w="252" h="243">
                  <a:moveTo>
                    <a:pt x="56" y="16"/>
                  </a:moveTo>
                  <a:lnTo>
                    <a:pt x="71" y="0"/>
                  </a:lnTo>
                  <a:lnTo>
                    <a:pt x="221" y="16"/>
                  </a:lnTo>
                  <a:lnTo>
                    <a:pt x="252" y="87"/>
                  </a:lnTo>
                  <a:lnTo>
                    <a:pt x="205" y="126"/>
                  </a:lnTo>
                  <a:lnTo>
                    <a:pt x="189" y="196"/>
                  </a:lnTo>
                  <a:lnTo>
                    <a:pt x="111" y="243"/>
                  </a:lnTo>
                  <a:lnTo>
                    <a:pt x="71" y="204"/>
                  </a:lnTo>
                  <a:lnTo>
                    <a:pt x="0" y="204"/>
                  </a:lnTo>
                  <a:lnTo>
                    <a:pt x="0" y="109"/>
                  </a:lnTo>
                  <a:lnTo>
                    <a:pt x="0" y="16"/>
                  </a:lnTo>
                  <a:lnTo>
                    <a:pt x="56" y="1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" name="Freeform 44"/>
            <p:cNvSpPr>
              <a:spLocks noChangeAspect="1"/>
            </p:cNvSpPr>
            <p:nvPr/>
          </p:nvSpPr>
          <p:spPr bwMode="auto">
            <a:xfrm>
              <a:off x="2557" y="3172"/>
              <a:ext cx="377" cy="360"/>
            </a:xfrm>
            <a:custGeom>
              <a:avLst/>
              <a:gdLst/>
              <a:ahLst/>
              <a:cxnLst>
                <a:cxn ang="0">
                  <a:pos x="237" y="323"/>
                </a:cxn>
                <a:cxn ang="0">
                  <a:pos x="213" y="292"/>
                </a:cxn>
                <a:cxn ang="0">
                  <a:pos x="0" y="275"/>
                </a:cxn>
                <a:cxn ang="0">
                  <a:pos x="0" y="236"/>
                </a:cxn>
                <a:cxn ang="0">
                  <a:pos x="24" y="236"/>
                </a:cxn>
                <a:cxn ang="0">
                  <a:pos x="55" y="190"/>
                </a:cxn>
                <a:cxn ang="0">
                  <a:pos x="63" y="142"/>
                </a:cxn>
                <a:cxn ang="0">
                  <a:pos x="87" y="126"/>
                </a:cxn>
                <a:cxn ang="0">
                  <a:pos x="87" y="110"/>
                </a:cxn>
                <a:cxn ang="0">
                  <a:pos x="102" y="95"/>
                </a:cxn>
                <a:cxn ang="0">
                  <a:pos x="102" y="24"/>
                </a:cxn>
                <a:cxn ang="0">
                  <a:pos x="189" y="24"/>
                </a:cxn>
                <a:cxn ang="0">
                  <a:pos x="213" y="0"/>
                </a:cxn>
                <a:cxn ang="0">
                  <a:pos x="213" y="95"/>
                </a:cxn>
                <a:cxn ang="0">
                  <a:pos x="363" y="95"/>
                </a:cxn>
                <a:cxn ang="0">
                  <a:pos x="363" y="181"/>
                </a:cxn>
                <a:cxn ang="0">
                  <a:pos x="378" y="181"/>
                </a:cxn>
                <a:cxn ang="0">
                  <a:pos x="378" y="244"/>
                </a:cxn>
                <a:cxn ang="0">
                  <a:pos x="363" y="244"/>
                </a:cxn>
                <a:cxn ang="0">
                  <a:pos x="363" y="323"/>
                </a:cxn>
                <a:cxn ang="0">
                  <a:pos x="237" y="323"/>
                </a:cxn>
              </a:cxnLst>
              <a:rect l="0" t="0" r="r" b="b"/>
              <a:pathLst>
                <a:path w="378" h="323">
                  <a:moveTo>
                    <a:pt x="237" y="323"/>
                  </a:moveTo>
                  <a:lnTo>
                    <a:pt x="213" y="292"/>
                  </a:lnTo>
                  <a:lnTo>
                    <a:pt x="0" y="275"/>
                  </a:lnTo>
                  <a:lnTo>
                    <a:pt x="0" y="236"/>
                  </a:lnTo>
                  <a:lnTo>
                    <a:pt x="24" y="236"/>
                  </a:lnTo>
                  <a:lnTo>
                    <a:pt x="55" y="190"/>
                  </a:lnTo>
                  <a:lnTo>
                    <a:pt x="63" y="142"/>
                  </a:lnTo>
                  <a:lnTo>
                    <a:pt x="87" y="126"/>
                  </a:lnTo>
                  <a:lnTo>
                    <a:pt x="87" y="110"/>
                  </a:lnTo>
                  <a:lnTo>
                    <a:pt x="102" y="95"/>
                  </a:lnTo>
                  <a:lnTo>
                    <a:pt x="102" y="24"/>
                  </a:lnTo>
                  <a:lnTo>
                    <a:pt x="189" y="24"/>
                  </a:lnTo>
                  <a:lnTo>
                    <a:pt x="213" y="0"/>
                  </a:lnTo>
                  <a:lnTo>
                    <a:pt x="213" y="95"/>
                  </a:lnTo>
                  <a:lnTo>
                    <a:pt x="363" y="95"/>
                  </a:lnTo>
                  <a:lnTo>
                    <a:pt x="363" y="181"/>
                  </a:lnTo>
                  <a:lnTo>
                    <a:pt x="378" y="181"/>
                  </a:lnTo>
                  <a:lnTo>
                    <a:pt x="378" y="244"/>
                  </a:lnTo>
                  <a:lnTo>
                    <a:pt x="363" y="244"/>
                  </a:lnTo>
                  <a:lnTo>
                    <a:pt x="363" y="323"/>
                  </a:lnTo>
                  <a:lnTo>
                    <a:pt x="237" y="32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" name="Freeform 45"/>
            <p:cNvSpPr>
              <a:spLocks noChangeAspect="1"/>
            </p:cNvSpPr>
            <p:nvPr/>
          </p:nvSpPr>
          <p:spPr bwMode="auto">
            <a:xfrm>
              <a:off x="1944" y="3548"/>
              <a:ext cx="364" cy="237"/>
            </a:xfrm>
            <a:custGeom>
              <a:avLst/>
              <a:gdLst/>
              <a:ahLst/>
              <a:cxnLst>
                <a:cxn ang="0">
                  <a:pos x="306" y="212"/>
                </a:cxn>
                <a:cxn ang="0">
                  <a:pos x="189" y="212"/>
                </a:cxn>
                <a:cxn ang="0">
                  <a:pos x="149" y="212"/>
                </a:cxn>
                <a:cxn ang="0">
                  <a:pos x="0" y="205"/>
                </a:cxn>
                <a:cxn ang="0">
                  <a:pos x="0" y="181"/>
                </a:cxn>
                <a:cxn ang="0">
                  <a:pos x="0" y="150"/>
                </a:cxn>
                <a:cxn ang="0">
                  <a:pos x="8" y="0"/>
                </a:cxn>
                <a:cxn ang="0">
                  <a:pos x="180" y="0"/>
                </a:cxn>
                <a:cxn ang="0">
                  <a:pos x="180" y="17"/>
                </a:cxn>
                <a:cxn ang="0">
                  <a:pos x="189" y="17"/>
                </a:cxn>
                <a:cxn ang="0">
                  <a:pos x="251" y="0"/>
                </a:cxn>
                <a:cxn ang="0">
                  <a:pos x="345" y="0"/>
                </a:cxn>
                <a:cxn ang="0">
                  <a:pos x="361" y="86"/>
                </a:cxn>
                <a:cxn ang="0">
                  <a:pos x="330" y="110"/>
                </a:cxn>
                <a:cxn ang="0">
                  <a:pos x="306" y="181"/>
                </a:cxn>
                <a:cxn ang="0">
                  <a:pos x="306" y="212"/>
                </a:cxn>
              </a:cxnLst>
              <a:rect l="0" t="0" r="r" b="b"/>
              <a:pathLst>
                <a:path w="361" h="212">
                  <a:moveTo>
                    <a:pt x="306" y="212"/>
                  </a:moveTo>
                  <a:lnTo>
                    <a:pt x="189" y="212"/>
                  </a:lnTo>
                  <a:lnTo>
                    <a:pt x="149" y="212"/>
                  </a:lnTo>
                  <a:lnTo>
                    <a:pt x="0" y="205"/>
                  </a:lnTo>
                  <a:lnTo>
                    <a:pt x="0" y="181"/>
                  </a:lnTo>
                  <a:lnTo>
                    <a:pt x="0" y="150"/>
                  </a:lnTo>
                  <a:lnTo>
                    <a:pt x="8" y="0"/>
                  </a:lnTo>
                  <a:lnTo>
                    <a:pt x="180" y="0"/>
                  </a:lnTo>
                  <a:lnTo>
                    <a:pt x="180" y="17"/>
                  </a:lnTo>
                  <a:lnTo>
                    <a:pt x="189" y="17"/>
                  </a:lnTo>
                  <a:lnTo>
                    <a:pt x="251" y="0"/>
                  </a:lnTo>
                  <a:lnTo>
                    <a:pt x="345" y="0"/>
                  </a:lnTo>
                  <a:lnTo>
                    <a:pt x="361" y="86"/>
                  </a:lnTo>
                  <a:lnTo>
                    <a:pt x="330" y="110"/>
                  </a:lnTo>
                  <a:lnTo>
                    <a:pt x="306" y="181"/>
                  </a:lnTo>
                  <a:lnTo>
                    <a:pt x="306" y="212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" name="Freeform 46"/>
            <p:cNvSpPr>
              <a:spLocks noChangeAspect="1"/>
            </p:cNvSpPr>
            <p:nvPr/>
          </p:nvSpPr>
          <p:spPr bwMode="auto">
            <a:xfrm>
              <a:off x="3042" y="1686"/>
              <a:ext cx="302" cy="271"/>
            </a:xfrm>
            <a:custGeom>
              <a:avLst/>
              <a:gdLst/>
              <a:ahLst/>
              <a:cxnLst>
                <a:cxn ang="0">
                  <a:pos x="189" y="62"/>
                </a:cxn>
                <a:cxn ang="0">
                  <a:pos x="221" y="78"/>
                </a:cxn>
                <a:cxn ang="0">
                  <a:pos x="245" y="78"/>
                </a:cxn>
                <a:cxn ang="0">
                  <a:pos x="300" y="109"/>
                </a:cxn>
                <a:cxn ang="0">
                  <a:pos x="102" y="243"/>
                </a:cxn>
                <a:cxn ang="0">
                  <a:pos x="39" y="149"/>
                </a:cxn>
                <a:cxn ang="0">
                  <a:pos x="32" y="126"/>
                </a:cxn>
                <a:cxn ang="0">
                  <a:pos x="39" y="126"/>
                </a:cxn>
                <a:cxn ang="0">
                  <a:pos x="8" y="109"/>
                </a:cxn>
                <a:cxn ang="0">
                  <a:pos x="24" y="78"/>
                </a:cxn>
                <a:cxn ang="0">
                  <a:pos x="0" y="47"/>
                </a:cxn>
                <a:cxn ang="0">
                  <a:pos x="24" y="31"/>
                </a:cxn>
                <a:cxn ang="0">
                  <a:pos x="63" y="0"/>
                </a:cxn>
                <a:cxn ang="0">
                  <a:pos x="174" y="16"/>
                </a:cxn>
                <a:cxn ang="0">
                  <a:pos x="189" y="62"/>
                </a:cxn>
              </a:cxnLst>
              <a:rect l="0" t="0" r="r" b="b"/>
              <a:pathLst>
                <a:path w="300" h="243">
                  <a:moveTo>
                    <a:pt x="189" y="62"/>
                  </a:moveTo>
                  <a:lnTo>
                    <a:pt x="221" y="78"/>
                  </a:lnTo>
                  <a:lnTo>
                    <a:pt x="245" y="78"/>
                  </a:lnTo>
                  <a:lnTo>
                    <a:pt x="300" y="109"/>
                  </a:lnTo>
                  <a:lnTo>
                    <a:pt x="102" y="243"/>
                  </a:lnTo>
                  <a:lnTo>
                    <a:pt x="39" y="149"/>
                  </a:lnTo>
                  <a:lnTo>
                    <a:pt x="32" y="126"/>
                  </a:lnTo>
                  <a:lnTo>
                    <a:pt x="39" y="126"/>
                  </a:lnTo>
                  <a:lnTo>
                    <a:pt x="8" y="109"/>
                  </a:lnTo>
                  <a:lnTo>
                    <a:pt x="24" y="78"/>
                  </a:lnTo>
                  <a:lnTo>
                    <a:pt x="0" y="47"/>
                  </a:lnTo>
                  <a:lnTo>
                    <a:pt x="24" y="31"/>
                  </a:lnTo>
                  <a:lnTo>
                    <a:pt x="63" y="0"/>
                  </a:lnTo>
                  <a:lnTo>
                    <a:pt x="174" y="16"/>
                  </a:lnTo>
                  <a:lnTo>
                    <a:pt x="189" y="6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" name="Freeform 47"/>
            <p:cNvSpPr>
              <a:spLocks noChangeAspect="1"/>
            </p:cNvSpPr>
            <p:nvPr/>
          </p:nvSpPr>
          <p:spPr bwMode="auto">
            <a:xfrm>
              <a:off x="2247" y="3532"/>
              <a:ext cx="199" cy="250"/>
            </a:xfrm>
            <a:custGeom>
              <a:avLst/>
              <a:gdLst/>
              <a:ahLst/>
              <a:cxnLst>
                <a:cxn ang="0">
                  <a:pos x="96" y="39"/>
                </a:cxn>
                <a:cxn ang="0">
                  <a:pos x="167" y="78"/>
                </a:cxn>
                <a:cxn ang="0">
                  <a:pos x="167" y="109"/>
                </a:cxn>
                <a:cxn ang="0">
                  <a:pos x="191" y="148"/>
                </a:cxn>
                <a:cxn ang="0">
                  <a:pos x="183" y="179"/>
                </a:cxn>
                <a:cxn ang="0">
                  <a:pos x="199" y="210"/>
                </a:cxn>
                <a:cxn ang="0">
                  <a:pos x="199" y="226"/>
                </a:cxn>
                <a:cxn ang="0">
                  <a:pos x="72" y="226"/>
                </a:cxn>
                <a:cxn ang="0">
                  <a:pos x="55" y="210"/>
                </a:cxn>
                <a:cxn ang="0">
                  <a:pos x="24" y="210"/>
                </a:cxn>
                <a:cxn ang="0">
                  <a:pos x="0" y="195"/>
                </a:cxn>
                <a:cxn ang="0">
                  <a:pos x="24" y="125"/>
                </a:cxn>
                <a:cxn ang="0">
                  <a:pos x="55" y="101"/>
                </a:cxn>
                <a:cxn ang="0">
                  <a:pos x="40" y="15"/>
                </a:cxn>
                <a:cxn ang="0">
                  <a:pos x="72" y="15"/>
                </a:cxn>
                <a:cxn ang="0">
                  <a:pos x="96" y="0"/>
                </a:cxn>
                <a:cxn ang="0">
                  <a:pos x="96" y="39"/>
                </a:cxn>
              </a:cxnLst>
              <a:rect l="0" t="0" r="r" b="b"/>
              <a:pathLst>
                <a:path w="199" h="226">
                  <a:moveTo>
                    <a:pt x="96" y="39"/>
                  </a:moveTo>
                  <a:lnTo>
                    <a:pt x="167" y="78"/>
                  </a:lnTo>
                  <a:lnTo>
                    <a:pt x="167" y="109"/>
                  </a:lnTo>
                  <a:lnTo>
                    <a:pt x="191" y="148"/>
                  </a:lnTo>
                  <a:lnTo>
                    <a:pt x="183" y="179"/>
                  </a:lnTo>
                  <a:lnTo>
                    <a:pt x="199" y="210"/>
                  </a:lnTo>
                  <a:lnTo>
                    <a:pt x="199" y="226"/>
                  </a:lnTo>
                  <a:lnTo>
                    <a:pt x="72" y="226"/>
                  </a:lnTo>
                  <a:lnTo>
                    <a:pt x="55" y="210"/>
                  </a:lnTo>
                  <a:lnTo>
                    <a:pt x="24" y="210"/>
                  </a:lnTo>
                  <a:lnTo>
                    <a:pt x="0" y="195"/>
                  </a:lnTo>
                  <a:lnTo>
                    <a:pt x="24" y="125"/>
                  </a:lnTo>
                  <a:lnTo>
                    <a:pt x="55" y="101"/>
                  </a:lnTo>
                  <a:lnTo>
                    <a:pt x="40" y="15"/>
                  </a:lnTo>
                  <a:lnTo>
                    <a:pt x="72" y="15"/>
                  </a:lnTo>
                  <a:lnTo>
                    <a:pt x="96" y="0"/>
                  </a:lnTo>
                  <a:lnTo>
                    <a:pt x="96" y="39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" name="Freeform 48"/>
            <p:cNvSpPr>
              <a:spLocks noChangeAspect="1"/>
            </p:cNvSpPr>
            <p:nvPr/>
          </p:nvSpPr>
          <p:spPr bwMode="auto">
            <a:xfrm>
              <a:off x="1227" y="1829"/>
              <a:ext cx="379" cy="260"/>
            </a:xfrm>
            <a:custGeom>
              <a:avLst/>
              <a:gdLst/>
              <a:ahLst/>
              <a:cxnLst>
                <a:cxn ang="0">
                  <a:pos x="23" y="47"/>
                </a:cxn>
                <a:cxn ang="0">
                  <a:pos x="55" y="70"/>
                </a:cxn>
                <a:cxn ang="0">
                  <a:pos x="117" y="0"/>
                </a:cxn>
                <a:cxn ang="0">
                  <a:pos x="291" y="16"/>
                </a:cxn>
                <a:cxn ang="0">
                  <a:pos x="275" y="47"/>
                </a:cxn>
                <a:cxn ang="0">
                  <a:pos x="291" y="86"/>
                </a:cxn>
                <a:cxn ang="0">
                  <a:pos x="314" y="117"/>
                </a:cxn>
                <a:cxn ang="0">
                  <a:pos x="354" y="149"/>
                </a:cxn>
                <a:cxn ang="0">
                  <a:pos x="377" y="195"/>
                </a:cxn>
                <a:cxn ang="0">
                  <a:pos x="361" y="195"/>
                </a:cxn>
                <a:cxn ang="0">
                  <a:pos x="361" y="212"/>
                </a:cxn>
                <a:cxn ang="0">
                  <a:pos x="117" y="212"/>
                </a:cxn>
                <a:cxn ang="0">
                  <a:pos x="117" y="234"/>
                </a:cxn>
                <a:cxn ang="0">
                  <a:pos x="109" y="234"/>
                </a:cxn>
                <a:cxn ang="0">
                  <a:pos x="102" y="227"/>
                </a:cxn>
                <a:cxn ang="0">
                  <a:pos x="109" y="212"/>
                </a:cxn>
                <a:cxn ang="0">
                  <a:pos x="55" y="212"/>
                </a:cxn>
                <a:cxn ang="0">
                  <a:pos x="55" y="172"/>
                </a:cxn>
                <a:cxn ang="0">
                  <a:pos x="46" y="172"/>
                </a:cxn>
                <a:cxn ang="0">
                  <a:pos x="0" y="70"/>
                </a:cxn>
                <a:cxn ang="0">
                  <a:pos x="23" y="47"/>
                </a:cxn>
              </a:cxnLst>
              <a:rect l="0" t="0" r="r" b="b"/>
              <a:pathLst>
                <a:path w="377" h="234">
                  <a:moveTo>
                    <a:pt x="23" y="47"/>
                  </a:moveTo>
                  <a:lnTo>
                    <a:pt x="55" y="70"/>
                  </a:lnTo>
                  <a:lnTo>
                    <a:pt x="117" y="0"/>
                  </a:lnTo>
                  <a:lnTo>
                    <a:pt x="291" y="16"/>
                  </a:lnTo>
                  <a:lnTo>
                    <a:pt x="275" y="47"/>
                  </a:lnTo>
                  <a:lnTo>
                    <a:pt x="291" y="86"/>
                  </a:lnTo>
                  <a:lnTo>
                    <a:pt x="314" y="117"/>
                  </a:lnTo>
                  <a:lnTo>
                    <a:pt x="354" y="149"/>
                  </a:lnTo>
                  <a:lnTo>
                    <a:pt x="377" y="195"/>
                  </a:lnTo>
                  <a:lnTo>
                    <a:pt x="361" y="195"/>
                  </a:lnTo>
                  <a:lnTo>
                    <a:pt x="361" y="212"/>
                  </a:lnTo>
                  <a:lnTo>
                    <a:pt x="117" y="212"/>
                  </a:lnTo>
                  <a:lnTo>
                    <a:pt x="117" y="234"/>
                  </a:lnTo>
                  <a:lnTo>
                    <a:pt x="109" y="234"/>
                  </a:lnTo>
                  <a:lnTo>
                    <a:pt x="102" y="227"/>
                  </a:lnTo>
                  <a:lnTo>
                    <a:pt x="109" y="212"/>
                  </a:lnTo>
                  <a:lnTo>
                    <a:pt x="55" y="212"/>
                  </a:lnTo>
                  <a:lnTo>
                    <a:pt x="55" y="172"/>
                  </a:lnTo>
                  <a:lnTo>
                    <a:pt x="46" y="172"/>
                  </a:lnTo>
                  <a:lnTo>
                    <a:pt x="0" y="70"/>
                  </a:lnTo>
                  <a:lnTo>
                    <a:pt x="23" y="4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" name="Freeform 49"/>
            <p:cNvSpPr>
              <a:spLocks noChangeAspect="1"/>
            </p:cNvSpPr>
            <p:nvPr/>
          </p:nvSpPr>
          <p:spPr bwMode="auto">
            <a:xfrm>
              <a:off x="1800" y="2361"/>
              <a:ext cx="353" cy="250"/>
            </a:xfrm>
            <a:custGeom>
              <a:avLst/>
              <a:gdLst/>
              <a:ahLst/>
              <a:cxnLst>
                <a:cxn ang="0">
                  <a:pos x="228" y="15"/>
                </a:cxn>
                <a:cxn ang="0">
                  <a:pos x="267" y="79"/>
                </a:cxn>
                <a:cxn ang="0">
                  <a:pos x="353" y="111"/>
                </a:cxn>
                <a:cxn ang="0">
                  <a:pos x="306" y="111"/>
                </a:cxn>
                <a:cxn ang="0">
                  <a:pos x="188" y="181"/>
                </a:cxn>
                <a:cxn ang="0">
                  <a:pos x="181" y="205"/>
                </a:cxn>
                <a:cxn ang="0">
                  <a:pos x="142" y="220"/>
                </a:cxn>
                <a:cxn ang="0">
                  <a:pos x="95" y="189"/>
                </a:cxn>
                <a:cxn ang="0">
                  <a:pos x="95" y="158"/>
                </a:cxn>
                <a:cxn ang="0">
                  <a:pos x="95" y="150"/>
                </a:cxn>
                <a:cxn ang="0">
                  <a:pos x="79" y="118"/>
                </a:cxn>
                <a:cxn ang="0">
                  <a:pos x="0" y="118"/>
                </a:cxn>
                <a:cxn ang="0">
                  <a:pos x="47" y="32"/>
                </a:cxn>
                <a:cxn ang="0">
                  <a:pos x="55" y="32"/>
                </a:cxn>
                <a:cxn ang="0">
                  <a:pos x="55" y="0"/>
                </a:cxn>
                <a:cxn ang="0">
                  <a:pos x="228" y="0"/>
                </a:cxn>
                <a:cxn ang="0">
                  <a:pos x="228" y="15"/>
                </a:cxn>
              </a:cxnLst>
              <a:rect l="0" t="0" r="r" b="b"/>
              <a:pathLst>
                <a:path w="353" h="220">
                  <a:moveTo>
                    <a:pt x="228" y="15"/>
                  </a:moveTo>
                  <a:lnTo>
                    <a:pt x="267" y="79"/>
                  </a:lnTo>
                  <a:lnTo>
                    <a:pt x="353" y="111"/>
                  </a:lnTo>
                  <a:lnTo>
                    <a:pt x="306" y="111"/>
                  </a:lnTo>
                  <a:lnTo>
                    <a:pt x="188" y="181"/>
                  </a:lnTo>
                  <a:lnTo>
                    <a:pt x="181" y="205"/>
                  </a:lnTo>
                  <a:lnTo>
                    <a:pt x="142" y="220"/>
                  </a:lnTo>
                  <a:lnTo>
                    <a:pt x="95" y="189"/>
                  </a:lnTo>
                  <a:lnTo>
                    <a:pt x="95" y="158"/>
                  </a:lnTo>
                  <a:lnTo>
                    <a:pt x="95" y="150"/>
                  </a:lnTo>
                  <a:lnTo>
                    <a:pt x="79" y="118"/>
                  </a:lnTo>
                  <a:lnTo>
                    <a:pt x="0" y="118"/>
                  </a:lnTo>
                  <a:lnTo>
                    <a:pt x="47" y="32"/>
                  </a:lnTo>
                  <a:lnTo>
                    <a:pt x="55" y="32"/>
                  </a:lnTo>
                  <a:lnTo>
                    <a:pt x="55" y="0"/>
                  </a:lnTo>
                  <a:lnTo>
                    <a:pt x="228" y="0"/>
                  </a:lnTo>
                  <a:lnTo>
                    <a:pt x="228" y="15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2" name="Freeform 50"/>
            <p:cNvSpPr>
              <a:spLocks noChangeAspect="1"/>
            </p:cNvSpPr>
            <p:nvPr/>
          </p:nvSpPr>
          <p:spPr bwMode="auto">
            <a:xfrm>
              <a:off x="1974" y="2997"/>
              <a:ext cx="252" cy="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62"/>
                </a:cxn>
                <a:cxn ang="0">
                  <a:pos x="31" y="86"/>
                </a:cxn>
                <a:cxn ang="0">
                  <a:pos x="16" y="94"/>
                </a:cxn>
                <a:cxn ang="0">
                  <a:pos x="31" y="117"/>
                </a:cxn>
                <a:cxn ang="0">
                  <a:pos x="16" y="133"/>
                </a:cxn>
                <a:cxn ang="0">
                  <a:pos x="71" y="133"/>
                </a:cxn>
                <a:cxn ang="0">
                  <a:pos x="71" y="156"/>
                </a:cxn>
                <a:cxn ang="0">
                  <a:pos x="87" y="133"/>
                </a:cxn>
                <a:cxn ang="0">
                  <a:pos x="118" y="156"/>
                </a:cxn>
                <a:cxn ang="0">
                  <a:pos x="244" y="156"/>
                </a:cxn>
                <a:cxn ang="0">
                  <a:pos x="244" y="125"/>
                </a:cxn>
                <a:cxn ang="0">
                  <a:pos x="252" y="7"/>
                </a:cxn>
                <a:cxn ang="0">
                  <a:pos x="0" y="0"/>
                </a:cxn>
              </a:cxnLst>
              <a:rect l="0" t="0" r="r" b="b"/>
              <a:pathLst>
                <a:path w="252" h="156">
                  <a:moveTo>
                    <a:pt x="0" y="0"/>
                  </a:moveTo>
                  <a:lnTo>
                    <a:pt x="31" y="62"/>
                  </a:lnTo>
                  <a:lnTo>
                    <a:pt x="31" y="86"/>
                  </a:lnTo>
                  <a:lnTo>
                    <a:pt x="16" y="94"/>
                  </a:lnTo>
                  <a:lnTo>
                    <a:pt x="31" y="117"/>
                  </a:lnTo>
                  <a:lnTo>
                    <a:pt x="16" y="133"/>
                  </a:lnTo>
                  <a:lnTo>
                    <a:pt x="71" y="133"/>
                  </a:lnTo>
                  <a:lnTo>
                    <a:pt x="71" y="156"/>
                  </a:lnTo>
                  <a:lnTo>
                    <a:pt x="87" y="133"/>
                  </a:lnTo>
                  <a:lnTo>
                    <a:pt x="118" y="156"/>
                  </a:lnTo>
                  <a:lnTo>
                    <a:pt x="244" y="156"/>
                  </a:lnTo>
                  <a:lnTo>
                    <a:pt x="244" y="125"/>
                  </a:lnTo>
                  <a:lnTo>
                    <a:pt x="25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" name="Freeform 51"/>
            <p:cNvSpPr>
              <a:spLocks noChangeAspect="1"/>
            </p:cNvSpPr>
            <p:nvPr/>
          </p:nvSpPr>
          <p:spPr bwMode="auto">
            <a:xfrm>
              <a:off x="816" y="672"/>
              <a:ext cx="165" cy="2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5" y="0"/>
                </a:cxn>
                <a:cxn ang="0">
                  <a:pos x="103" y="109"/>
                </a:cxn>
                <a:cxn ang="0">
                  <a:pos x="103" y="178"/>
                </a:cxn>
                <a:cxn ang="0">
                  <a:pos x="40" y="256"/>
                </a:cxn>
                <a:cxn ang="0">
                  <a:pos x="0" y="0"/>
                </a:cxn>
              </a:cxnLst>
              <a:rect l="0" t="0" r="r" b="b"/>
              <a:pathLst>
                <a:path w="165" h="256">
                  <a:moveTo>
                    <a:pt x="0" y="0"/>
                  </a:moveTo>
                  <a:lnTo>
                    <a:pt x="165" y="0"/>
                  </a:lnTo>
                  <a:lnTo>
                    <a:pt x="103" y="109"/>
                  </a:lnTo>
                  <a:lnTo>
                    <a:pt x="103" y="178"/>
                  </a:lnTo>
                  <a:lnTo>
                    <a:pt x="40" y="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4" name="Freeform 52"/>
            <p:cNvSpPr>
              <a:spLocks noChangeAspect="1"/>
            </p:cNvSpPr>
            <p:nvPr/>
          </p:nvSpPr>
          <p:spPr bwMode="auto">
            <a:xfrm>
              <a:off x="1706" y="969"/>
              <a:ext cx="280" cy="226"/>
            </a:xfrm>
            <a:custGeom>
              <a:avLst/>
              <a:gdLst/>
              <a:ahLst/>
              <a:cxnLst>
                <a:cxn ang="0">
                  <a:pos x="63" y="157"/>
                </a:cxn>
                <a:cxn ang="0">
                  <a:pos x="63" y="110"/>
                </a:cxn>
                <a:cxn ang="0">
                  <a:pos x="24" y="110"/>
                </a:cxn>
                <a:cxn ang="0">
                  <a:pos x="0" y="32"/>
                </a:cxn>
                <a:cxn ang="0">
                  <a:pos x="8" y="24"/>
                </a:cxn>
                <a:cxn ang="0">
                  <a:pos x="63" y="32"/>
                </a:cxn>
                <a:cxn ang="0">
                  <a:pos x="63" y="8"/>
                </a:cxn>
                <a:cxn ang="0">
                  <a:pos x="111" y="0"/>
                </a:cxn>
                <a:cxn ang="0">
                  <a:pos x="111" y="55"/>
                </a:cxn>
                <a:cxn ang="0">
                  <a:pos x="174" y="110"/>
                </a:cxn>
                <a:cxn ang="0">
                  <a:pos x="252" y="141"/>
                </a:cxn>
                <a:cxn ang="0">
                  <a:pos x="252" y="180"/>
                </a:cxn>
                <a:cxn ang="0">
                  <a:pos x="277" y="203"/>
                </a:cxn>
                <a:cxn ang="0">
                  <a:pos x="63" y="203"/>
                </a:cxn>
                <a:cxn ang="0">
                  <a:pos x="63" y="157"/>
                </a:cxn>
              </a:cxnLst>
              <a:rect l="0" t="0" r="r" b="b"/>
              <a:pathLst>
                <a:path w="277" h="203">
                  <a:moveTo>
                    <a:pt x="63" y="157"/>
                  </a:moveTo>
                  <a:lnTo>
                    <a:pt x="63" y="110"/>
                  </a:lnTo>
                  <a:lnTo>
                    <a:pt x="24" y="110"/>
                  </a:lnTo>
                  <a:lnTo>
                    <a:pt x="0" y="32"/>
                  </a:lnTo>
                  <a:lnTo>
                    <a:pt x="8" y="24"/>
                  </a:lnTo>
                  <a:lnTo>
                    <a:pt x="63" y="32"/>
                  </a:lnTo>
                  <a:lnTo>
                    <a:pt x="63" y="8"/>
                  </a:lnTo>
                  <a:lnTo>
                    <a:pt x="111" y="0"/>
                  </a:lnTo>
                  <a:lnTo>
                    <a:pt x="111" y="55"/>
                  </a:lnTo>
                  <a:lnTo>
                    <a:pt x="174" y="110"/>
                  </a:lnTo>
                  <a:lnTo>
                    <a:pt x="252" y="141"/>
                  </a:lnTo>
                  <a:lnTo>
                    <a:pt x="252" y="180"/>
                  </a:lnTo>
                  <a:lnTo>
                    <a:pt x="277" y="203"/>
                  </a:lnTo>
                  <a:lnTo>
                    <a:pt x="63" y="203"/>
                  </a:lnTo>
                  <a:lnTo>
                    <a:pt x="63" y="15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" name="Freeform 53"/>
            <p:cNvSpPr>
              <a:spLocks noChangeAspect="1"/>
            </p:cNvSpPr>
            <p:nvPr/>
          </p:nvSpPr>
          <p:spPr bwMode="auto">
            <a:xfrm>
              <a:off x="1328" y="3751"/>
              <a:ext cx="355" cy="304"/>
            </a:xfrm>
            <a:custGeom>
              <a:avLst/>
              <a:gdLst/>
              <a:ahLst/>
              <a:cxnLst>
                <a:cxn ang="0">
                  <a:pos x="7" y="258"/>
                </a:cxn>
                <a:cxn ang="0">
                  <a:pos x="0" y="241"/>
                </a:cxn>
                <a:cxn ang="0">
                  <a:pos x="7" y="226"/>
                </a:cxn>
                <a:cxn ang="0">
                  <a:pos x="64" y="195"/>
                </a:cxn>
                <a:cxn ang="0">
                  <a:pos x="79" y="172"/>
                </a:cxn>
                <a:cxn ang="0">
                  <a:pos x="79" y="140"/>
                </a:cxn>
                <a:cxn ang="0">
                  <a:pos x="79" y="23"/>
                </a:cxn>
                <a:cxn ang="0">
                  <a:pos x="103" y="23"/>
                </a:cxn>
                <a:cxn ang="0">
                  <a:pos x="103" y="15"/>
                </a:cxn>
                <a:cxn ang="0">
                  <a:pos x="230" y="0"/>
                </a:cxn>
                <a:cxn ang="0">
                  <a:pos x="261" y="0"/>
                </a:cxn>
                <a:cxn ang="0">
                  <a:pos x="356" y="0"/>
                </a:cxn>
                <a:cxn ang="0">
                  <a:pos x="349" y="273"/>
                </a:cxn>
                <a:cxn ang="0">
                  <a:pos x="7" y="258"/>
                </a:cxn>
              </a:cxnLst>
              <a:rect l="0" t="0" r="r" b="b"/>
              <a:pathLst>
                <a:path w="356" h="273">
                  <a:moveTo>
                    <a:pt x="7" y="258"/>
                  </a:moveTo>
                  <a:lnTo>
                    <a:pt x="0" y="241"/>
                  </a:lnTo>
                  <a:lnTo>
                    <a:pt x="7" y="226"/>
                  </a:lnTo>
                  <a:lnTo>
                    <a:pt x="64" y="195"/>
                  </a:lnTo>
                  <a:lnTo>
                    <a:pt x="79" y="172"/>
                  </a:lnTo>
                  <a:lnTo>
                    <a:pt x="79" y="140"/>
                  </a:lnTo>
                  <a:lnTo>
                    <a:pt x="79" y="23"/>
                  </a:lnTo>
                  <a:lnTo>
                    <a:pt x="103" y="23"/>
                  </a:lnTo>
                  <a:lnTo>
                    <a:pt x="103" y="15"/>
                  </a:lnTo>
                  <a:lnTo>
                    <a:pt x="230" y="0"/>
                  </a:lnTo>
                  <a:lnTo>
                    <a:pt x="261" y="0"/>
                  </a:lnTo>
                  <a:lnTo>
                    <a:pt x="356" y="0"/>
                  </a:lnTo>
                  <a:lnTo>
                    <a:pt x="349" y="273"/>
                  </a:lnTo>
                  <a:lnTo>
                    <a:pt x="7" y="258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6" name="Freeform 54"/>
            <p:cNvSpPr>
              <a:spLocks noChangeAspect="1"/>
            </p:cNvSpPr>
            <p:nvPr/>
          </p:nvSpPr>
          <p:spPr bwMode="auto">
            <a:xfrm>
              <a:off x="1699" y="1476"/>
              <a:ext cx="229" cy="278"/>
            </a:xfrm>
            <a:custGeom>
              <a:avLst/>
              <a:gdLst/>
              <a:ahLst/>
              <a:cxnLst>
                <a:cxn ang="0">
                  <a:pos x="0" y="235"/>
                </a:cxn>
                <a:cxn ang="0">
                  <a:pos x="8" y="0"/>
                </a:cxn>
                <a:cxn ang="0">
                  <a:pos x="47" y="7"/>
                </a:cxn>
                <a:cxn ang="0">
                  <a:pos x="71" y="39"/>
                </a:cxn>
                <a:cxn ang="0">
                  <a:pos x="229" y="148"/>
                </a:cxn>
                <a:cxn ang="0">
                  <a:pos x="214" y="172"/>
                </a:cxn>
                <a:cxn ang="0">
                  <a:pos x="166" y="250"/>
                </a:cxn>
                <a:cxn ang="0">
                  <a:pos x="158" y="235"/>
                </a:cxn>
                <a:cxn ang="0">
                  <a:pos x="119" y="235"/>
                </a:cxn>
                <a:cxn ang="0">
                  <a:pos x="47" y="235"/>
                </a:cxn>
                <a:cxn ang="0">
                  <a:pos x="0" y="235"/>
                </a:cxn>
              </a:cxnLst>
              <a:rect l="0" t="0" r="r" b="b"/>
              <a:pathLst>
                <a:path w="229" h="250">
                  <a:moveTo>
                    <a:pt x="0" y="235"/>
                  </a:moveTo>
                  <a:lnTo>
                    <a:pt x="8" y="0"/>
                  </a:lnTo>
                  <a:lnTo>
                    <a:pt x="47" y="7"/>
                  </a:lnTo>
                  <a:lnTo>
                    <a:pt x="71" y="39"/>
                  </a:lnTo>
                  <a:lnTo>
                    <a:pt x="229" y="148"/>
                  </a:lnTo>
                  <a:lnTo>
                    <a:pt x="214" y="172"/>
                  </a:lnTo>
                  <a:lnTo>
                    <a:pt x="166" y="250"/>
                  </a:lnTo>
                  <a:lnTo>
                    <a:pt x="158" y="235"/>
                  </a:lnTo>
                  <a:lnTo>
                    <a:pt x="119" y="235"/>
                  </a:lnTo>
                  <a:lnTo>
                    <a:pt x="47" y="235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" name="Freeform 55"/>
            <p:cNvSpPr>
              <a:spLocks noChangeAspect="1"/>
            </p:cNvSpPr>
            <p:nvPr/>
          </p:nvSpPr>
          <p:spPr bwMode="auto">
            <a:xfrm>
              <a:off x="2382" y="2668"/>
              <a:ext cx="378" cy="435"/>
            </a:xfrm>
            <a:custGeom>
              <a:avLst/>
              <a:gdLst/>
              <a:ahLst/>
              <a:cxnLst>
                <a:cxn ang="0">
                  <a:pos x="63" y="94"/>
                </a:cxn>
                <a:cxn ang="0">
                  <a:pos x="55" y="78"/>
                </a:cxn>
                <a:cxn ang="0">
                  <a:pos x="150" y="0"/>
                </a:cxn>
                <a:cxn ang="0">
                  <a:pos x="173" y="23"/>
                </a:cxn>
                <a:cxn ang="0">
                  <a:pos x="276" y="226"/>
                </a:cxn>
                <a:cxn ang="0">
                  <a:pos x="354" y="180"/>
                </a:cxn>
                <a:cxn ang="0">
                  <a:pos x="378" y="180"/>
                </a:cxn>
                <a:cxn ang="0">
                  <a:pos x="323" y="226"/>
                </a:cxn>
                <a:cxn ang="0">
                  <a:pos x="323" y="211"/>
                </a:cxn>
                <a:cxn ang="0">
                  <a:pos x="299" y="226"/>
                </a:cxn>
                <a:cxn ang="0">
                  <a:pos x="307" y="234"/>
                </a:cxn>
                <a:cxn ang="0">
                  <a:pos x="134" y="390"/>
                </a:cxn>
                <a:cxn ang="0">
                  <a:pos x="111" y="351"/>
                </a:cxn>
                <a:cxn ang="0">
                  <a:pos x="87" y="351"/>
                </a:cxn>
                <a:cxn ang="0">
                  <a:pos x="63" y="327"/>
                </a:cxn>
                <a:cxn ang="0">
                  <a:pos x="79" y="327"/>
                </a:cxn>
                <a:cxn ang="0">
                  <a:pos x="63" y="320"/>
                </a:cxn>
                <a:cxn ang="0">
                  <a:pos x="63" y="304"/>
                </a:cxn>
                <a:cxn ang="0">
                  <a:pos x="55" y="288"/>
                </a:cxn>
                <a:cxn ang="0">
                  <a:pos x="63" y="265"/>
                </a:cxn>
                <a:cxn ang="0">
                  <a:pos x="31" y="242"/>
                </a:cxn>
                <a:cxn ang="0">
                  <a:pos x="55" y="226"/>
                </a:cxn>
                <a:cxn ang="0">
                  <a:pos x="48" y="211"/>
                </a:cxn>
                <a:cxn ang="0">
                  <a:pos x="63" y="203"/>
                </a:cxn>
                <a:cxn ang="0">
                  <a:pos x="0" y="140"/>
                </a:cxn>
                <a:cxn ang="0">
                  <a:pos x="24" y="125"/>
                </a:cxn>
                <a:cxn ang="0">
                  <a:pos x="63" y="94"/>
                </a:cxn>
              </a:cxnLst>
              <a:rect l="0" t="0" r="r" b="b"/>
              <a:pathLst>
                <a:path w="378" h="390">
                  <a:moveTo>
                    <a:pt x="63" y="94"/>
                  </a:moveTo>
                  <a:lnTo>
                    <a:pt x="55" y="78"/>
                  </a:lnTo>
                  <a:lnTo>
                    <a:pt x="150" y="0"/>
                  </a:lnTo>
                  <a:lnTo>
                    <a:pt x="173" y="23"/>
                  </a:lnTo>
                  <a:lnTo>
                    <a:pt x="276" y="226"/>
                  </a:lnTo>
                  <a:lnTo>
                    <a:pt x="354" y="180"/>
                  </a:lnTo>
                  <a:lnTo>
                    <a:pt x="378" y="180"/>
                  </a:lnTo>
                  <a:lnTo>
                    <a:pt x="323" y="226"/>
                  </a:lnTo>
                  <a:lnTo>
                    <a:pt x="323" y="211"/>
                  </a:lnTo>
                  <a:lnTo>
                    <a:pt x="299" y="226"/>
                  </a:lnTo>
                  <a:lnTo>
                    <a:pt x="307" y="234"/>
                  </a:lnTo>
                  <a:lnTo>
                    <a:pt x="134" y="390"/>
                  </a:lnTo>
                  <a:lnTo>
                    <a:pt x="111" y="351"/>
                  </a:lnTo>
                  <a:lnTo>
                    <a:pt x="87" y="351"/>
                  </a:lnTo>
                  <a:lnTo>
                    <a:pt x="63" y="327"/>
                  </a:lnTo>
                  <a:lnTo>
                    <a:pt x="79" y="327"/>
                  </a:lnTo>
                  <a:lnTo>
                    <a:pt x="63" y="320"/>
                  </a:lnTo>
                  <a:lnTo>
                    <a:pt x="63" y="304"/>
                  </a:lnTo>
                  <a:lnTo>
                    <a:pt x="55" y="288"/>
                  </a:lnTo>
                  <a:lnTo>
                    <a:pt x="63" y="265"/>
                  </a:lnTo>
                  <a:lnTo>
                    <a:pt x="31" y="242"/>
                  </a:lnTo>
                  <a:lnTo>
                    <a:pt x="55" y="226"/>
                  </a:lnTo>
                  <a:lnTo>
                    <a:pt x="48" y="211"/>
                  </a:lnTo>
                  <a:lnTo>
                    <a:pt x="63" y="203"/>
                  </a:lnTo>
                  <a:lnTo>
                    <a:pt x="0" y="140"/>
                  </a:lnTo>
                  <a:lnTo>
                    <a:pt x="24" y="125"/>
                  </a:lnTo>
                  <a:lnTo>
                    <a:pt x="63" y="94"/>
                  </a:lnTo>
                  <a:close/>
                </a:path>
              </a:pathLst>
            </a:custGeom>
            <a:solidFill>
              <a:srgbClr val="C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" name="Freeform 56"/>
            <p:cNvSpPr>
              <a:spLocks noChangeAspect="1"/>
            </p:cNvSpPr>
            <p:nvPr/>
          </p:nvSpPr>
          <p:spPr bwMode="auto">
            <a:xfrm>
              <a:off x="1919" y="2799"/>
              <a:ext cx="307" cy="207"/>
            </a:xfrm>
            <a:custGeom>
              <a:avLst/>
              <a:gdLst/>
              <a:ahLst/>
              <a:cxnLst>
                <a:cxn ang="0">
                  <a:pos x="56" y="179"/>
                </a:cxn>
                <a:cxn ang="0">
                  <a:pos x="39" y="171"/>
                </a:cxn>
                <a:cxn ang="0">
                  <a:pos x="39" y="140"/>
                </a:cxn>
                <a:cxn ang="0">
                  <a:pos x="0" y="93"/>
                </a:cxn>
                <a:cxn ang="0">
                  <a:pos x="8" y="86"/>
                </a:cxn>
                <a:cxn ang="0">
                  <a:pos x="56" y="23"/>
                </a:cxn>
                <a:cxn ang="0">
                  <a:pos x="111" y="0"/>
                </a:cxn>
                <a:cxn ang="0">
                  <a:pos x="143" y="0"/>
                </a:cxn>
                <a:cxn ang="0">
                  <a:pos x="300" y="0"/>
                </a:cxn>
                <a:cxn ang="0">
                  <a:pos x="308" y="0"/>
                </a:cxn>
                <a:cxn ang="0">
                  <a:pos x="308" y="125"/>
                </a:cxn>
                <a:cxn ang="0">
                  <a:pos x="308" y="186"/>
                </a:cxn>
                <a:cxn ang="0">
                  <a:pos x="56" y="179"/>
                </a:cxn>
              </a:cxnLst>
              <a:rect l="0" t="0" r="r" b="b"/>
              <a:pathLst>
                <a:path w="308" h="186">
                  <a:moveTo>
                    <a:pt x="56" y="179"/>
                  </a:moveTo>
                  <a:lnTo>
                    <a:pt x="39" y="171"/>
                  </a:lnTo>
                  <a:lnTo>
                    <a:pt x="39" y="140"/>
                  </a:lnTo>
                  <a:lnTo>
                    <a:pt x="0" y="93"/>
                  </a:lnTo>
                  <a:lnTo>
                    <a:pt x="8" y="86"/>
                  </a:lnTo>
                  <a:lnTo>
                    <a:pt x="56" y="23"/>
                  </a:lnTo>
                  <a:lnTo>
                    <a:pt x="111" y="0"/>
                  </a:lnTo>
                  <a:lnTo>
                    <a:pt x="143" y="0"/>
                  </a:lnTo>
                  <a:lnTo>
                    <a:pt x="300" y="0"/>
                  </a:lnTo>
                  <a:lnTo>
                    <a:pt x="308" y="0"/>
                  </a:lnTo>
                  <a:lnTo>
                    <a:pt x="308" y="125"/>
                  </a:lnTo>
                  <a:lnTo>
                    <a:pt x="308" y="186"/>
                  </a:lnTo>
                  <a:lnTo>
                    <a:pt x="56" y="179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" name="Freeform 57"/>
            <p:cNvSpPr>
              <a:spLocks noChangeAspect="1"/>
            </p:cNvSpPr>
            <p:nvPr/>
          </p:nvSpPr>
          <p:spPr bwMode="auto">
            <a:xfrm>
              <a:off x="1618" y="3306"/>
              <a:ext cx="338" cy="163"/>
            </a:xfrm>
            <a:custGeom>
              <a:avLst/>
              <a:gdLst/>
              <a:ahLst/>
              <a:cxnLst>
                <a:cxn ang="0">
                  <a:pos x="24" y="147"/>
                </a:cxn>
                <a:cxn ang="0">
                  <a:pos x="32" y="123"/>
                </a:cxn>
                <a:cxn ang="0">
                  <a:pos x="0" y="62"/>
                </a:cxn>
                <a:cxn ang="0">
                  <a:pos x="0" y="7"/>
                </a:cxn>
                <a:cxn ang="0">
                  <a:pos x="119" y="7"/>
                </a:cxn>
                <a:cxn ang="0">
                  <a:pos x="300" y="7"/>
                </a:cxn>
                <a:cxn ang="0">
                  <a:pos x="324" y="0"/>
                </a:cxn>
                <a:cxn ang="0">
                  <a:pos x="332" y="0"/>
                </a:cxn>
                <a:cxn ang="0">
                  <a:pos x="324" y="7"/>
                </a:cxn>
                <a:cxn ang="0">
                  <a:pos x="332" y="7"/>
                </a:cxn>
                <a:cxn ang="0">
                  <a:pos x="332" y="54"/>
                </a:cxn>
                <a:cxn ang="0">
                  <a:pos x="339" y="54"/>
                </a:cxn>
                <a:cxn ang="0">
                  <a:pos x="332" y="62"/>
                </a:cxn>
                <a:cxn ang="0">
                  <a:pos x="332" y="139"/>
                </a:cxn>
                <a:cxn ang="0">
                  <a:pos x="229" y="139"/>
                </a:cxn>
                <a:cxn ang="0">
                  <a:pos x="24" y="147"/>
                </a:cxn>
              </a:cxnLst>
              <a:rect l="0" t="0" r="r" b="b"/>
              <a:pathLst>
                <a:path w="339" h="147">
                  <a:moveTo>
                    <a:pt x="24" y="147"/>
                  </a:moveTo>
                  <a:lnTo>
                    <a:pt x="32" y="123"/>
                  </a:lnTo>
                  <a:lnTo>
                    <a:pt x="0" y="62"/>
                  </a:lnTo>
                  <a:lnTo>
                    <a:pt x="0" y="7"/>
                  </a:lnTo>
                  <a:lnTo>
                    <a:pt x="119" y="7"/>
                  </a:lnTo>
                  <a:lnTo>
                    <a:pt x="300" y="7"/>
                  </a:lnTo>
                  <a:lnTo>
                    <a:pt x="324" y="0"/>
                  </a:lnTo>
                  <a:lnTo>
                    <a:pt x="332" y="0"/>
                  </a:lnTo>
                  <a:lnTo>
                    <a:pt x="324" y="7"/>
                  </a:lnTo>
                  <a:lnTo>
                    <a:pt x="332" y="7"/>
                  </a:lnTo>
                  <a:lnTo>
                    <a:pt x="332" y="54"/>
                  </a:lnTo>
                  <a:lnTo>
                    <a:pt x="339" y="54"/>
                  </a:lnTo>
                  <a:lnTo>
                    <a:pt x="332" y="62"/>
                  </a:lnTo>
                  <a:lnTo>
                    <a:pt x="332" y="139"/>
                  </a:lnTo>
                  <a:lnTo>
                    <a:pt x="229" y="139"/>
                  </a:lnTo>
                  <a:lnTo>
                    <a:pt x="24" y="14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0" name="Freeform 58"/>
            <p:cNvSpPr>
              <a:spLocks noChangeAspect="1"/>
            </p:cNvSpPr>
            <p:nvPr/>
          </p:nvSpPr>
          <p:spPr bwMode="auto">
            <a:xfrm>
              <a:off x="1306" y="1607"/>
              <a:ext cx="234" cy="177"/>
            </a:xfrm>
            <a:custGeom>
              <a:avLst/>
              <a:gdLst/>
              <a:ahLst/>
              <a:cxnLst>
                <a:cxn ang="0">
                  <a:pos x="0" y="159"/>
                </a:cxn>
                <a:cxn ang="0">
                  <a:pos x="0" y="55"/>
                </a:cxn>
                <a:cxn ang="0">
                  <a:pos x="0" y="7"/>
                </a:cxn>
                <a:cxn ang="0">
                  <a:pos x="101" y="7"/>
                </a:cxn>
                <a:cxn ang="0">
                  <a:pos x="125" y="0"/>
                </a:cxn>
                <a:cxn ang="0">
                  <a:pos x="195" y="0"/>
                </a:cxn>
                <a:cxn ang="0">
                  <a:pos x="235" y="39"/>
                </a:cxn>
                <a:cxn ang="0">
                  <a:pos x="180" y="87"/>
                </a:cxn>
                <a:cxn ang="0">
                  <a:pos x="180" y="95"/>
                </a:cxn>
                <a:cxn ang="0">
                  <a:pos x="125" y="127"/>
                </a:cxn>
                <a:cxn ang="0">
                  <a:pos x="101" y="119"/>
                </a:cxn>
                <a:cxn ang="0">
                  <a:pos x="70" y="159"/>
                </a:cxn>
                <a:cxn ang="0">
                  <a:pos x="0" y="159"/>
                </a:cxn>
              </a:cxnLst>
              <a:rect l="0" t="0" r="r" b="b"/>
              <a:pathLst>
                <a:path w="235" h="159">
                  <a:moveTo>
                    <a:pt x="0" y="159"/>
                  </a:moveTo>
                  <a:lnTo>
                    <a:pt x="0" y="55"/>
                  </a:lnTo>
                  <a:lnTo>
                    <a:pt x="0" y="7"/>
                  </a:lnTo>
                  <a:lnTo>
                    <a:pt x="101" y="7"/>
                  </a:lnTo>
                  <a:lnTo>
                    <a:pt x="125" y="0"/>
                  </a:lnTo>
                  <a:lnTo>
                    <a:pt x="195" y="0"/>
                  </a:lnTo>
                  <a:lnTo>
                    <a:pt x="235" y="39"/>
                  </a:lnTo>
                  <a:lnTo>
                    <a:pt x="180" y="87"/>
                  </a:lnTo>
                  <a:lnTo>
                    <a:pt x="180" y="95"/>
                  </a:lnTo>
                  <a:lnTo>
                    <a:pt x="125" y="127"/>
                  </a:lnTo>
                  <a:lnTo>
                    <a:pt x="101" y="119"/>
                  </a:lnTo>
                  <a:lnTo>
                    <a:pt x="70" y="15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1" name="Freeform 59"/>
            <p:cNvSpPr>
              <a:spLocks noChangeAspect="1"/>
            </p:cNvSpPr>
            <p:nvPr/>
          </p:nvSpPr>
          <p:spPr bwMode="auto">
            <a:xfrm>
              <a:off x="1154" y="3409"/>
              <a:ext cx="347" cy="341"/>
            </a:xfrm>
            <a:custGeom>
              <a:avLst/>
              <a:gdLst/>
              <a:ahLst/>
              <a:cxnLst>
                <a:cxn ang="0">
                  <a:pos x="63" y="290"/>
                </a:cxn>
                <a:cxn ang="0">
                  <a:pos x="7" y="243"/>
                </a:cxn>
                <a:cxn ang="0">
                  <a:pos x="7" y="220"/>
                </a:cxn>
                <a:cxn ang="0">
                  <a:pos x="24" y="204"/>
                </a:cxn>
                <a:cxn ang="0">
                  <a:pos x="0" y="172"/>
                </a:cxn>
                <a:cxn ang="0">
                  <a:pos x="24" y="149"/>
                </a:cxn>
                <a:cxn ang="0">
                  <a:pos x="24" y="110"/>
                </a:cxn>
                <a:cxn ang="0">
                  <a:pos x="39" y="55"/>
                </a:cxn>
                <a:cxn ang="0">
                  <a:pos x="31" y="23"/>
                </a:cxn>
                <a:cxn ang="0">
                  <a:pos x="55" y="0"/>
                </a:cxn>
                <a:cxn ang="0">
                  <a:pos x="63" y="0"/>
                </a:cxn>
                <a:cxn ang="0">
                  <a:pos x="63" y="23"/>
                </a:cxn>
                <a:cxn ang="0">
                  <a:pos x="213" y="0"/>
                </a:cxn>
                <a:cxn ang="0">
                  <a:pos x="237" y="0"/>
                </a:cxn>
                <a:cxn ang="0">
                  <a:pos x="220" y="31"/>
                </a:cxn>
                <a:cxn ang="0">
                  <a:pos x="237" y="55"/>
                </a:cxn>
                <a:cxn ang="0">
                  <a:pos x="339" y="55"/>
                </a:cxn>
                <a:cxn ang="0">
                  <a:pos x="339" y="118"/>
                </a:cxn>
                <a:cxn ang="0">
                  <a:pos x="347" y="118"/>
                </a:cxn>
                <a:cxn ang="0">
                  <a:pos x="339" y="181"/>
                </a:cxn>
                <a:cxn ang="0">
                  <a:pos x="150" y="181"/>
                </a:cxn>
                <a:cxn ang="0">
                  <a:pos x="141" y="306"/>
                </a:cxn>
                <a:cxn ang="0">
                  <a:pos x="63" y="306"/>
                </a:cxn>
                <a:cxn ang="0">
                  <a:pos x="63" y="290"/>
                </a:cxn>
              </a:cxnLst>
              <a:rect l="0" t="0" r="r" b="b"/>
              <a:pathLst>
                <a:path w="347" h="306">
                  <a:moveTo>
                    <a:pt x="63" y="290"/>
                  </a:moveTo>
                  <a:lnTo>
                    <a:pt x="7" y="243"/>
                  </a:lnTo>
                  <a:lnTo>
                    <a:pt x="7" y="220"/>
                  </a:lnTo>
                  <a:lnTo>
                    <a:pt x="24" y="204"/>
                  </a:lnTo>
                  <a:lnTo>
                    <a:pt x="0" y="172"/>
                  </a:lnTo>
                  <a:lnTo>
                    <a:pt x="24" y="149"/>
                  </a:lnTo>
                  <a:lnTo>
                    <a:pt x="24" y="110"/>
                  </a:lnTo>
                  <a:lnTo>
                    <a:pt x="39" y="55"/>
                  </a:lnTo>
                  <a:lnTo>
                    <a:pt x="31" y="23"/>
                  </a:lnTo>
                  <a:lnTo>
                    <a:pt x="55" y="0"/>
                  </a:lnTo>
                  <a:lnTo>
                    <a:pt x="63" y="0"/>
                  </a:lnTo>
                  <a:lnTo>
                    <a:pt x="63" y="23"/>
                  </a:lnTo>
                  <a:lnTo>
                    <a:pt x="213" y="0"/>
                  </a:lnTo>
                  <a:lnTo>
                    <a:pt x="237" y="0"/>
                  </a:lnTo>
                  <a:lnTo>
                    <a:pt x="220" y="31"/>
                  </a:lnTo>
                  <a:lnTo>
                    <a:pt x="237" y="55"/>
                  </a:lnTo>
                  <a:lnTo>
                    <a:pt x="339" y="55"/>
                  </a:lnTo>
                  <a:lnTo>
                    <a:pt x="339" y="118"/>
                  </a:lnTo>
                  <a:lnTo>
                    <a:pt x="347" y="118"/>
                  </a:lnTo>
                  <a:lnTo>
                    <a:pt x="339" y="181"/>
                  </a:lnTo>
                  <a:lnTo>
                    <a:pt x="150" y="181"/>
                  </a:lnTo>
                  <a:lnTo>
                    <a:pt x="141" y="306"/>
                  </a:lnTo>
                  <a:lnTo>
                    <a:pt x="63" y="306"/>
                  </a:lnTo>
                  <a:lnTo>
                    <a:pt x="63" y="29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2" name="Freeform 60"/>
            <p:cNvSpPr>
              <a:spLocks noChangeAspect="1"/>
            </p:cNvSpPr>
            <p:nvPr/>
          </p:nvSpPr>
          <p:spPr bwMode="auto">
            <a:xfrm>
              <a:off x="2557" y="3916"/>
              <a:ext cx="394" cy="210"/>
            </a:xfrm>
            <a:custGeom>
              <a:avLst/>
              <a:gdLst/>
              <a:ahLst/>
              <a:cxnLst>
                <a:cxn ang="0">
                  <a:pos x="0" y="173"/>
                </a:cxn>
                <a:cxn ang="0">
                  <a:pos x="0" y="157"/>
                </a:cxn>
                <a:cxn ang="0">
                  <a:pos x="24" y="157"/>
                </a:cxn>
                <a:cxn ang="0">
                  <a:pos x="0" y="150"/>
                </a:cxn>
                <a:cxn ang="0">
                  <a:pos x="0" y="55"/>
                </a:cxn>
                <a:cxn ang="0">
                  <a:pos x="24" y="48"/>
                </a:cxn>
                <a:cxn ang="0">
                  <a:pos x="40" y="8"/>
                </a:cxn>
                <a:cxn ang="0">
                  <a:pos x="86" y="8"/>
                </a:cxn>
                <a:cxn ang="0">
                  <a:pos x="118" y="0"/>
                </a:cxn>
                <a:cxn ang="0">
                  <a:pos x="212" y="24"/>
                </a:cxn>
                <a:cxn ang="0">
                  <a:pos x="212" y="31"/>
                </a:cxn>
                <a:cxn ang="0">
                  <a:pos x="212" y="55"/>
                </a:cxn>
                <a:cxn ang="0">
                  <a:pos x="243" y="87"/>
                </a:cxn>
                <a:cxn ang="0">
                  <a:pos x="376" y="118"/>
                </a:cxn>
                <a:cxn ang="0">
                  <a:pos x="400" y="118"/>
                </a:cxn>
                <a:cxn ang="0">
                  <a:pos x="392" y="189"/>
                </a:cxn>
                <a:cxn ang="0">
                  <a:pos x="0" y="173"/>
                </a:cxn>
              </a:cxnLst>
              <a:rect l="0" t="0" r="r" b="b"/>
              <a:pathLst>
                <a:path w="400" h="189">
                  <a:moveTo>
                    <a:pt x="0" y="173"/>
                  </a:moveTo>
                  <a:lnTo>
                    <a:pt x="0" y="157"/>
                  </a:lnTo>
                  <a:lnTo>
                    <a:pt x="24" y="157"/>
                  </a:lnTo>
                  <a:lnTo>
                    <a:pt x="0" y="150"/>
                  </a:lnTo>
                  <a:lnTo>
                    <a:pt x="0" y="55"/>
                  </a:lnTo>
                  <a:lnTo>
                    <a:pt x="24" y="48"/>
                  </a:lnTo>
                  <a:lnTo>
                    <a:pt x="40" y="8"/>
                  </a:lnTo>
                  <a:lnTo>
                    <a:pt x="86" y="8"/>
                  </a:lnTo>
                  <a:lnTo>
                    <a:pt x="118" y="0"/>
                  </a:lnTo>
                  <a:lnTo>
                    <a:pt x="212" y="24"/>
                  </a:lnTo>
                  <a:lnTo>
                    <a:pt x="212" y="31"/>
                  </a:lnTo>
                  <a:lnTo>
                    <a:pt x="212" y="55"/>
                  </a:lnTo>
                  <a:lnTo>
                    <a:pt x="243" y="87"/>
                  </a:lnTo>
                  <a:lnTo>
                    <a:pt x="376" y="118"/>
                  </a:lnTo>
                  <a:lnTo>
                    <a:pt x="400" y="118"/>
                  </a:lnTo>
                  <a:lnTo>
                    <a:pt x="392" y="189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3" name="Freeform 61"/>
            <p:cNvSpPr>
              <a:spLocks noChangeAspect="1"/>
            </p:cNvSpPr>
            <p:nvPr/>
          </p:nvSpPr>
          <p:spPr bwMode="auto">
            <a:xfrm>
              <a:off x="3682" y="2562"/>
              <a:ext cx="299" cy="373"/>
            </a:xfrm>
            <a:custGeom>
              <a:avLst/>
              <a:gdLst/>
              <a:ahLst/>
              <a:cxnLst>
                <a:cxn ang="0">
                  <a:pos x="149" y="24"/>
                </a:cxn>
                <a:cxn ang="0">
                  <a:pos x="189" y="24"/>
                </a:cxn>
                <a:cxn ang="0">
                  <a:pos x="196" y="39"/>
                </a:cxn>
                <a:cxn ang="0">
                  <a:pos x="221" y="56"/>
                </a:cxn>
                <a:cxn ang="0">
                  <a:pos x="221" y="63"/>
                </a:cxn>
                <a:cxn ang="0">
                  <a:pos x="251" y="86"/>
                </a:cxn>
                <a:cxn ang="0">
                  <a:pos x="244" y="95"/>
                </a:cxn>
                <a:cxn ang="0">
                  <a:pos x="244" y="118"/>
                </a:cxn>
                <a:cxn ang="0">
                  <a:pos x="275" y="172"/>
                </a:cxn>
                <a:cxn ang="0">
                  <a:pos x="299" y="172"/>
                </a:cxn>
                <a:cxn ang="0">
                  <a:pos x="299" y="189"/>
                </a:cxn>
                <a:cxn ang="0">
                  <a:pos x="299" y="204"/>
                </a:cxn>
                <a:cxn ang="0">
                  <a:pos x="299" y="220"/>
                </a:cxn>
                <a:cxn ang="0">
                  <a:pos x="275" y="243"/>
                </a:cxn>
                <a:cxn ang="0">
                  <a:pos x="283" y="251"/>
                </a:cxn>
                <a:cxn ang="0">
                  <a:pos x="275" y="251"/>
                </a:cxn>
                <a:cxn ang="0">
                  <a:pos x="251" y="251"/>
                </a:cxn>
                <a:cxn ang="0">
                  <a:pos x="118" y="337"/>
                </a:cxn>
                <a:cxn ang="0">
                  <a:pos x="102" y="329"/>
                </a:cxn>
                <a:cxn ang="0">
                  <a:pos x="94" y="275"/>
                </a:cxn>
                <a:cxn ang="0">
                  <a:pos x="86" y="243"/>
                </a:cxn>
                <a:cxn ang="0">
                  <a:pos x="63" y="189"/>
                </a:cxn>
                <a:cxn ang="0">
                  <a:pos x="7" y="141"/>
                </a:cxn>
                <a:cxn ang="0">
                  <a:pos x="7" y="110"/>
                </a:cxn>
                <a:cxn ang="0">
                  <a:pos x="24" y="110"/>
                </a:cxn>
                <a:cxn ang="0">
                  <a:pos x="0" y="79"/>
                </a:cxn>
                <a:cxn ang="0">
                  <a:pos x="7" y="63"/>
                </a:cxn>
                <a:cxn ang="0">
                  <a:pos x="118" y="0"/>
                </a:cxn>
                <a:cxn ang="0">
                  <a:pos x="149" y="24"/>
                </a:cxn>
              </a:cxnLst>
              <a:rect l="0" t="0" r="r" b="b"/>
              <a:pathLst>
                <a:path w="299" h="337">
                  <a:moveTo>
                    <a:pt x="149" y="24"/>
                  </a:moveTo>
                  <a:lnTo>
                    <a:pt x="189" y="24"/>
                  </a:lnTo>
                  <a:lnTo>
                    <a:pt x="196" y="39"/>
                  </a:lnTo>
                  <a:lnTo>
                    <a:pt x="221" y="56"/>
                  </a:lnTo>
                  <a:lnTo>
                    <a:pt x="221" y="63"/>
                  </a:lnTo>
                  <a:lnTo>
                    <a:pt x="251" y="86"/>
                  </a:lnTo>
                  <a:lnTo>
                    <a:pt x="244" y="95"/>
                  </a:lnTo>
                  <a:lnTo>
                    <a:pt x="244" y="118"/>
                  </a:lnTo>
                  <a:lnTo>
                    <a:pt x="275" y="172"/>
                  </a:lnTo>
                  <a:lnTo>
                    <a:pt x="299" y="172"/>
                  </a:lnTo>
                  <a:lnTo>
                    <a:pt x="299" y="189"/>
                  </a:lnTo>
                  <a:lnTo>
                    <a:pt x="299" y="204"/>
                  </a:lnTo>
                  <a:lnTo>
                    <a:pt x="299" y="220"/>
                  </a:lnTo>
                  <a:lnTo>
                    <a:pt x="275" y="243"/>
                  </a:lnTo>
                  <a:lnTo>
                    <a:pt x="283" y="251"/>
                  </a:lnTo>
                  <a:lnTo>
                    <a:pt x="275" y="251"/>
                  </a:lnTo>
                  <a:lnTo>
                    <a:pt x="251" y="251"/>
                  </a:lnTo>
                  <a:lnTo>
                    <a:pt x="118" y="337"/>
                  </a:lnTo>
                  <a:lnTo>
                    <a:pt x="102" y="329"/>
                  </a:lnTo>
                  <a:lnTo>
                    <a:pt x="94" y="275"/>
                  </a:lnTo>
                  <a:lnTo>
                    <a:pt x="86" y="243"/>
                  </a:lnTo>
                  <a:lnTo>
                    <a:pt x="63" y="189"/>
                  </a:lnTo>
                  <a:lnTo>
                    <a:pt x="7" y="141"/>
                  </a:lnTo>
                  <a:lnTo>
                    <a:pt x="7" y="110"/>
                  </a:lnTo>
                  <a:lnTo>
                    <a:pt x="24" y="110"/>
                  </a:lnTo>
                  <a:lnTo>
                    <a:pt x="0" y="79"/>
                  </a:lnTo>
                  <a:lnTo>
                    <a:pt x="7" y="63"/>
                  </a:lnTo>
                  <a:lnTo>
                    <a:pt x="118" y="0"/>
                  </a:lnTo>
                  <a:lnTo>
                    <a:pt x="149" y="24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" name="Freeform 62"/>
            <p:cNvSpPr>
              <a:spLocks noChangeAspect="1"/>
            </p:cNvSpPr>
            <p:nvPr/>
          </p:nvSpPr>
          <p:spPr bwMode="auto">
            <a:xfrm>
              <a:off x="2580" y="1232"/>
              <a:ext cx="376" cy="252"/>
            </a:xfrm>
            <a:custGeom>
              <a:avLst/>
              <a:gdLst/>
              <a:ahLst/>
              <a:cxnLst>
                <a:cxn ang="0">
                  <a:pos x="251" y="7"/>
                </a:cxn>
                <a:cxn ang="0">
                  <a:pos x="275" y="93"/>
                </a:cxn>
                <a:cxn ang="0">
                  <a:pos x="322" y="133"/>
                </a:cxn>
                <a:cxn ang="0">
                  <a:pos x="322" y="148"/>
                </a:cxn>
                <a:cxn ang="0">
                  <a:pos x="353" y="179"/>
                </a:cxn>
                <a:cxn ang="0">
                  <a:pos x="377" y="226"/>
                </a:cxn>
                <a:cxn ang="0">
                  <a:pos x="322" y="210"/>
                </a:cxn>
                <a:cxn ang="0">
                  <a:pos x="227" y="219"/>
                </a:cxn>
                <a:cxn ang="0">
                  <a:pos x="126" y="195"/>
                </a:cxn>
                <a:cxn ang="0">
                  <a:pos x="110" y="187"/>
                </a:cxn>
                <a:cxn ang="0">
                  <a:pos x="126" y="179"/>
                </a:cxn>
                <a:cxn ang="0">
                  <a:pos x="94" y="164"/>
                </a:cxn>
                <a:cxn ang="0">
                  <a:pos x="47" y="133"/>
                </a:cxn>
                <a:cxn ang="0">
                  <a:pos x="47" y="117"/>
                </a:cxn>
                <a:cxn ang="0">
                  <a:pos x="31" y="93"/>
                </a:cxn>
                <a:cxn ang="0">
                  <a:pos x="0" y="86"/>
                </a:cxn>
                <a:cxn ang="0">
                  <a:pos x="7" y="47"/>
                </a:cxn>
                <a:cxn ang="0">
                  <a:pos x="16" y="39"/>
                </a:cxn>
                <a:cxn ang="0">
                  <a:pos x="63" y="31"/>
                </a:cxn>
                <a:cxn ang="0">
                  <a:pos x="78" y="47"/>
                </a:cxn>
                <a:cxn ang="0">
                  <a:pos x="227" y="0"/>
                </a:cxn>
                <a:cxn ang="0">
                  <a:pos x="251" y="7"/>
                </a:cxn>
              </a:cxnLst>
              <a:rect l="0" t="0" r="r" b="b"/>
              <a:pathLst>
                <a:path w="377" h="226">
                  <a:moveTo>
                    <a:pt x="251" y="7"/>
                  </a:moveTo>
                  <a:lnTo>
                    <a:pt x="275" y="93"/>
                  </a:lnTo>
                  <a:lnTo>
                    <a:pt x="322" y="133"/>
                  </a:lnTo>
                  <a:lnTo>
                    <a:pt x="322" y="148"/>
                  </a:lnTo>
                  <a:lnTo>
                    <a:pt x="353" y="179"/>
                  </a:lnTo>
                  <a:lnTo>
                    <a:pt x="377" y="226"/>
                  </a:lnTo>
                  <a:lnTo>
                    <a:pt x="322" y="210"/>
                  </a:lnTo>
                  <a:lnTo>
                    <a:pt x="227" y="219"/>
                  </a:lnTo>
                  <a:lnTo>
                    <a:pt x="126" y="195"/>
                  </a:lnTo>
                  <a:lnTo>
                    <a:pt x="110" y="187"/>
                  </a:lnTo>
                  <a:lnTo>
                    <a:pt x="126" y="179"/>
                  </a:lnTo>
                  <a:lnTo>
                    <a:pt x="94" y="164"/>
                  </a:lnTo>
                  <a:lnTo>
                    <a:pt x="47" y="133"/>
                  </a:lnTo>
                  <a:lnTo>
                    <a:pt x="47" y="117"/>
                  </a:lnTo>
                  <a:lnTo>
                    <a:pt x="31" y="93"/>
                  </a:lnTo>
                  <a:lnTo>
                    <a:pt x="0" y="86"/>
                  </a:lnTo>
                  <a:lnTo>
                    <a:pt x="7" y="47"/>
                  </a:lnTo>
                  <a:lnTo>
                    <a:pt x="16" y="39"/>
                  </a:lnTo>
                  <a:lnTo>
                    <a:pt x="63" y="31"/>
                  </a:lnTo>
                  <a:lnTo>
                    <a:pt x="78" y="47"/>
                  </a:lnTo>
                  <a:lnTo>
                    <a:pt x="227" y="0"/>
                  </a:lnTo>
                  <a:lnTo>
                    <a:pt x="251" y="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5" name="Freeform 63"/>
            <p:cNvSpPr>
              <a:spLocks noChangeAspect="1"/>
            </p:cNvSpPr>
            <p:nvPr/>
          </p:nvSpPr>
          <p:spPr bwMode="auto">
            <a:xfrm>
              <a:off x="2902" y="2378"/>
              <a:ext cx="458" cy="421"/>
            </a:xfrm>
            <a:custGeom>
              <a:avLst/>
              <a:gdLst/>
              <a:ahLst/>
              <a:cxnLst>
                <a:cxn ang="0">
                  <a:pos x="441" y="203"/>
                </a:cxn>
                <a:cxn ang="0">
                  <a:pos x="394" y="188"/>
                </a:cxn>
                <a:cxn ang="0">
                  <a:pos x="355" y="203"/>
                </a:cxn>
                <a:cxn ang="0">
                  <a:pos x="330" y="251"/>
                </a:cxn>
                <a:cxn ang="0">
                  <a:pos x="330" y="275"/>
                </a:cxn>
                <a:cxn ang="0">
                  <a:pos x="276" y="337"/>
                </a:cxn>
                <a:cxn ang="0">
                  <a:pos x="291" y="337"/>
                </a:cxn>
                <a:cxn ang="0">
                  <a:pos x="291" y="353"/>
                </a:cxn>
                <a:cxn ang="0">
                  <a:pos x="260" y="376"/>
                </a:cxn>
                <a:cxn ang="0">
                  <a:pos x="213" y="376"/>
                </a:cxn>
                <a:cxn ang="0">
                  <a:pos x="174" y="337"/>
                </a:cxn>
                <a:cxn ang="0">
                  <a:pos x="181" y="275"/>
                </a:cxn>
                <a:cxn ang="0">
                  <a:pos x="102" y="227"/>
                </a:cxn>
                <a:cxn ang="0">
                  <a:pos x="0" y="220"/>
                </a:cxn>
                <a:cxn ang="0">
                  <a:pos x="31" y="203"/>
                </a:cxn>
                <a:cxn ang="0">
                  <a:pos x="55" y="203"/>
                </a:cxn>
                <a:cxn ang="0">
                  <a:pos x="31" y="173"/>
                </a:cxn>
                <a:cxn ang="0">
                  <a:pos x="102" y="134"/>
                </a:cxn>
                <a:cxn ang="0">
                  <a:pos x="134" y="125"/>
                </a:cxn>
                <a:cxn ang="0">
                  <a:pos x="110" y="102"/>
                </a:cxn>
                <a:cxn ang="0">
                  <a:pos x="142" y="71"/>
                </a:cxn>
                <a:cxn ang="0">
                  <a:pos x="150" y="39"/>
                </a:cxn>
                <a:cxn ang="0">
                  <a:pos x="181" y="39"/>
                </a:cxn>
                <a:cxn ang="0">
                  <a:pos x="165" y="8"/>
                </a:cxn>
                <a:cxn ang="0">
                  <a:pos x="236" y="0"/>
                </a:cxn>
                <a:cxn ang="0">
                  <a:pos x="315" y="17"/>
                </a:cxn>
                <a:cxn ang="0">
                  <a:pos x="355" y="8"/>
                </a:cxn>
                <a:cxn ang="0">
                  <a:pos x="394" y="110"/>
                </a:cxn>
                <a:cxn ang="0">
                  <a:pos x="457" y="157"/>
                </a:cxn>
                <a:cxn ang="0">
                  <a:pos x="441" y="203"/>
                </a:cxn>
              </a:cxnLst>
              <a:rect l="0" t="0" r="r" b="b"/>
              <a:pathLst>
                <a:path w="457" h="376">
                  <a:moveTo>
                    <a:pt x="441" y="203"/>
                  </a:moveTo>
                  <a:lnTo>
                    <a:pt x="394" y="188"/>
                  </a:lnTo>
                  <a:lnTo>
                    <a:pt x="355" y="203"/>
                  </a:lnTo>
                  <a:lnTo>
                    <a:pt x="330" y="251"/>
                  </a:lnTo>
                  <a:lnTo>
                    <a:pt x="330" y="275"/>
                  </a:lnTo>
                  <a:lnTo>
                    <a:pt x="276" y="337"/>
                  </a:lnTo>
                  <a:lnTo>
                    <a:pt x="291" y="337"/>
                  </a:lnTo>
                  <a:lnTo>
                    <a:pt x="291" y="353"/>
                  </a:lnTo>
                  <a:lnTo>
                    <a:pt x="260" y="376"/>
                  </a:lnTo>
                  <a:lnTo>
                    <a:pt x="213" y="376"/>
                  </a:lnTo>
                  <a:lnTo>
                    <a:pt x="174" y="337"/>
                  </a:lnTo>
                  <a:lnTo>
                    <a:pt x="181" y="275"/>
                  </a:lnTo>
                  <a:lnTo>
                    <a:pt x="102" y="227"/>
                  </a:lnTo>
                  <a:lnTo>
                    <a:pt x="0" y="220"/>
                  </a:lnTo>
                  <a:lnTo>
                    <a:pt x="31" y="203"/>
                  </a:lnTo>
                  <a:lnTo>
                    <a:pt x="55" y="203"/>
                  </a:lnTo>
                  <a:lnTo>
                    <a:pt x="31" y="173"/>
                  </a:lnTo>
                  <a:lnTo>
                    <a:pt x="102" y="134"/>
                  </a:lnTo>
                  <a:lnTo>
                    <a:pt x="134" y="125"/>
                  </a:lnTo>
                  <a:lnTo>
                    <a:pt x="110" y="102"/>
                  </a:lnTo>
                  <a:lnTo>
                    <a:pt x="142" y="71"/>
                  </a:lnTo>
                  <a:lnTo>
                    <a:pt x="150" y="39"/>
                  </a:lnTo>
                  <a:lnTo>
                    <a:pt x="181" y="39"/>
                  </a:lnTo>
                  <a:lnTo>
                    <a:pt x="165" y="8"/>
                  </a:lnTo>
                  <a:lnTo>
                    <a:pt x="236" y="0"/>
                  </a:lnTo>
                  <a:lnTo>
                    <a:pt x="315" y="17"/>
                  </a:lnTo>
                  <a:lnTo>
                    <a:pt x="355" y="8"/>
                  </a:lnTo>
                  <a:lnTo>
                    <a:pt x="394" y="110"/>
                  </a:lnTo>
                  <a:lnTo>
                    <a:pt x="457" y="157"/>
                  </a:lnTo>
                  <a:lnTo>
                    <a:pt x="441" y="20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" name="Freeform 64"/>
            <p:cNvSpPr>
              <a:spLocks noChangeAspect="1"/>
            </p:cNvSpPr>
            <p:nvPr/>
          </p:nvSpPr>
          <p:spPr bwMode="auto">
            <a:xfrm>
              <a:off x="3374" y="2849"/>
              <a:ext cx="224" cy="184"/>
            </a:xfrm>
            <a:custGeom>
              <a:avLst/>
              <a:gdLst/>
              <a:ahLst/>
              <a:cxnLst>
                <a:cxn ang="0">
                  <a:pos x="189" y="116"/>
                </a:cxn>
                <a:cxn ang="0">
                  <a:pos x="221" y="139"/>
                </a:cxn>
                <a:cxn ang="0">
                  <a:pos x="189" y="162"/>
                </a:cxn>
                <a:cxn ang="0">
                  <a:pos x="103" y="162"/>
                </a:cxn>
                <a:cxn ang="0">
                  <a:pos x="32" y="139"/>
                </a:cxn>
                <a:cxn ang="0">
                  <a:pos x="0" y="0"/>
                </a:cxn>
                <a:cxn ang="0">
                  <a:pos x="40" y="15"/>
                </a:cxn>
                <a:cxn ang="0">
                  <a:pos x="95" y="0"/>
                </a:cxn>
                <a:cxn ang="0">
                  <a:pos x="150" y="31"/>
                </a:cxn>
                <a:cxn ang="0">
                  <a:pos x="166" y="85"/>
                </a:cxn>
                <a:cxn ang="0">
                  <a:pos x="189" y="116"/>
                </a:cxn>
              </a:cxnLst>
              <a:rect l="0" t="0" r="r" b="b"/>
              <a:pathLst>
                <a:path w="221" h="162">
                  <a:moveTo>
                    <a:pt x="189" y="116"/>
                  </a:moveTo>
                  <a:lnTo>
                    <a:pt x="221" y="139"/>
                  </a:lnTo>
                  <a:lnTo>
                    <a:pt x="189" y="162"/>
                  </a:lnTo>
                  <a:lnTo>
                    <a:pt x="103" y="162"/>
                  </a:lnTo>
                  <a:lnTo>
                    <a:pt x="32" y="139"/>
                  </a:lnTo>
                  <a:lnTo>
                    <a:pt x="0" y="0"/>
                  </a:lnTo>
                  <a:lnTo>
                    <a:pt x="40" y="15"/>
                  </a:lnTo>
                  <a:lnTo>
                    <a:pt x="95" y="0"/>
                  </a:lnTo>
                  <a:lnTo>
                    <a:pt x="150" y="31"/>
                  </a:lnTo>
                  <a:lnTo>
                    <a:pt x="166" y="85"/>
                  </a:lnTo>
                  <a:lnTo>
                    <a:pt x="189" y="116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" name="Freeform 65"/>
            <p:cNvSpPr>
              <a:spLocks noChangeAspect="1"/>
            </p:cNvSpPr>
            <p:nvPr/>
          </p:nvSpPr>
          <p:spPr bwMode="auto">
            <a:xfrm>
              <a:off x="1501" y="672"/>
              <a:ext cx="379" cy="285"/>
            </a:xfrm>
            <a:custGeom>
              <a:avLst/>
              <a:gdLst/>
              <a:ahLst/>
              <a:cxnLst>
                <a:cxn ang="0">
                  <a:pos x="354" y="0"/>
                </a:cxn>
                <a:cxn ang="0">
                  <a:pos x="323" y="31"/>
                </a:cxn>
                <a:cxn ang="0">
                  <a:pos x="378" y="77"/>
                </a:cxn>
                <a:cxn ang="0">
                  <a:pos x="347" y="109"/>
                </a:cxn>
                <a:cxn ang="0">
                  <a:pos x="354" y="132"/>
                </a:cxn>
                <a:cxn ang="0">
                  <a:pos x="378" y="132"/>
                </a:cxn>
                <a:cxn ang="0">
                  <a:pos x="378" y="194"/>
                </a:cxn>
                <a:cxn ang="0">
                  <a:pos x="330" y="241"/>
                </a:cxn>
                <a:cxn ang="0">
                  <a:pos x="315" y="256"/>
                </a:cxn>
                <a:cxn ang="0">
                  <a:pos x="268" y="233"/>
                </a:cxn>
                <a:cxn ang="0">
                  <a:pos x="268" y="194"/>
                </a:cxn>
                <a:cxn ang="0">
                  <a:pos x="228" y="139"/>
                </a:cxn>
                <a:cxn ang="0">
                  <a:pos x="181" y="109"/>
                </a:cxn>
                <a:cxn ang="0">
                  <a:pos x="16" y="93"/>
                </a:cxn>
                <a:cxn ang="0">
                  <a:pos x="0" y="0"/>
                </a:cxn>
                <a:cxn ang="0">
                  <a:pos x="354" y="0"/>
                </a:cxn>
              </a:cxnLst>
              <a:rect l="0" t="0" r="r" b="b"/>
              <a:pathLst>
                <a:path w="378" h="256">
                  <a:moveTo>
                    <a:pt x="354" y="0"/>
                  </a:moveTo>
                  <a:lnTo>
                    <a:pt x="323" y="31"/>
                  </a:lnTo>
                  <a:lnTo>
                    <a:pt x="378" y="77"/>
                  </a:lnTo>
                  <a:lnTo>
                    <a:pt x="347" y="109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378" y="194"/>
                  </a:lnTo>
                  <a:lnTo>
                    <a:pt x="330" y="241"/>
                  </a:lnTo>
                  <a:lnTo>
                    <a:pt x="315" y="256"/>
                  </a:lnTo>
                  <a:lnTo>
                    <a:pt x="268" y="233"/>
                  </a:lnTo>
                  <a:lnTo>
                    <a:pt x="268" y="194"/>
                  </a:lnTo>
                  <a:lnTo>
                    <a:pt x="228" y="139"/>
                  </a:lnTo>
                  <a:lnTo>
                    <a:pt x="181" y="109"/>
                  </a:lnTo>
                  <a:lnTo>
                    <a:pt x="16" y="93"/>
                  </a:lnTo>
                  <a:lnTo>
                    <a:pt x="0" y="0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" name="Freeform 66"/>
            <p:cNvSpPr>
              <a:spLocks noChangeAspect="1"/>
            </p:cNvSpPr>
            <p:nvPr/>
          </p:nvSpPr>
          <p:spPr bwMode="auto">
            <a:xfrm>
              <a:off x="1501" y="1808"/>
              <a:ext cx="174" cy="238"/>
            </a:xfrm>
            <a:custGeom>
              <a:avLst/>
              <a:gdLst/>
              <a:ahLst/>
              <a:cxnLst>
                <a:cxn ang="0">
                  <a:pos x="141" y="0"/>
                </a:cxn>
                <a:cxn ang="0">
                  <a:pos x="141" y="39"/>
                </a:cxn>
                <a:cxn ang="0">
                  <a:pos x="173" y="55"/>
                </a:cxn>
                <a:cxn ang="0">
                  <a:pos x="173" y="71"/>
                </a:cxn>
                <a:cxn ang="0">
                  <a:pos x="165" y="86"/>
                </a:cxn>
                <a:cxn ang="0">
                  <a:pos x="173" y="103"/>
                </a:cxn>
                <a:cxn ang="0">
                  <a:pos x="165" y="103"/>
                </a:cxn>
                <a:cxn ang="0">
                  <a:pos x="173" y="134"/>
                </a:cxn>
                <a:cxn ang="0">
                  <a:pos x="173" y="166"/>
                </a:cxn>
                <a:cxn ang="0">
                  <a:pos x="141" y="181"/>
                </a:cxn>
                <a:cxn ang="0">
                  <a:pos x="141" y="212"/>
                </a:cxn>
                <a:cxn ang="0">
                  <a:pos x="102" y="212"/>
                </a:cxn>
                <a:cxn ang="0">
                  <a:pos x="79" y="166"/>
                </a:cxn>
                <a:cxn ang="0">
                  <a:pos x="40" y="134"/>
                </a:cxn>
                <a:cxn ang="0">
                  <a:pos x="16" y="103"/>
                </a:cxn>
                <a:cxn ang="0">
                  <a:pos x="0" y="64"/>
                </a:cxn>
                <a:cxn ang="0">
                  <a:pos x="16" y="32"/>
                </a:cxn>
                <a:cxn ang="0">
                  <a:pos x="118" y="0"/>
                </a:cxn>
                <a:cxn ang="0">
                  <a:pos x="141" y="0"/>
                </a:cxn>
              </a:cxnLst>
              <a:rect l="0" t="0" r="r" b="b"/>
              <a:pathLst>
                <a:path w="173" h="212">
                  <a:moveTo>
                    <a:pt x="141" y="0"/>
                  </a:moveTo>
                  <a:lnTo>
                    <a:pt x="141" y="39"/>
                  </a:lnTo>
                  <a:lnTo>
                    <a:pt x="173" y="55"/>
                  </a:lnTo>
                  <a:lnTo>
                    <a:pt x="173" y="71"/>
                  </a:lnTo>
                  <a:lnTo>
                    <a:pt x="165" y="86"/>
                  </a:lnTo>
                  <a:lnTo>
                    <a:pt x="173" y="103"/>
                  </a:lnTo>
                  <a:lnTo>
                    <a:pt x="165" y="103"/>
                  </a:lnTo>
                  <a:lnTo>
                    <a:pt x="173" y="134"/>
                  </a:lnTo>
                  <a:lnTo>
                    <a:pt x="173" y="166"/>
                  </a:lnTo>
                  <a:lnTo>
                    <a:pt x="141" y="181"/>
                  </a:lnTo>
                  <a:lnTo>
                    <a:pt x="141" y="212"/>
                  </a:lnTo>
                  <a:lnTo>
                    <a:pt x="102" y="212"/>
                  </a:lnTo>
                  <a:lnTo>
                    <a:pt x="79" y="166"/>
                  </a:lnTo>
                  <a:lnTo>
                    <a:pt x="40" y="134"/>
                  </a:lnTo>
                  <a:lnTo>
                    <a:pt x="16" y="103"/>
                  </a:lnTo>
                  <a:lnTo>
                    <a:pt x="0" y="64"/>
                  </a:lnTo>
                  <a:lnTo>
                    <a:pt x="16" y="32"/>
                  </a:lnTo>
                  <a:lnTo>
                    <a:pt x="118" y="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" name="Freeform 67"/>
            <p:cNvSpPr>
              <a:spLocks noChangeAspect="1"/>
            </p:cNvSpPr>
            <p:nvPr/>
          </p:nvSpPr>
          <p:spPr bwMode="auto">
            <a:xfrm>
              <a:off x="911" y="996"/>
              <a:ext cx="333" cy="383"/>
            </a:xfrm>
            <a:custGeom>
              <a:avLst/>
              <a:gdLst/>
              <a:ahLst/>
              <a:cxnLst>
                <a:cxn ang="0">
                  <a:pos x="0" y="210"/>
                </a:cxn>
                <a:cxn ang="0">
                  <a:pos x="56" y="210"/>
                </a:cxn>
                <a:cxn ang="0">
                  <a:pos x="95" y="147"/>
                </a:cxn>
                <a:cxn ang="0">
                  <a:pos x="205" y="101"/>
                </a:cxn>
                <a:cxn ang="0">
                  <a:pos x="251" y="0"/>
                </a:cxn>
                <a:cxn ang="0">
                  <a:pos x="275" y="0"/>
                </a:cxn>
                <a:cxn ang="0">
                  <a:pos x="283" y="30"/>
                </a:cxn>
                <a:cxn ang="0">
                  <a:pos x="267" y="30"/>
                </a:cxn>
                <a:cxn ang="0">
                  <a:pos x="267" y="85"/>
                </a:cxn>
                <a:cxn ang="0">
                  <a:pos x="244" y="85"/>
                </a:cxn>
                <a:cxn ang="0">
                  <a:pos x="267" y="116"/>
                </a:cxn>
                <a:cxn ang="0">
                  <a:pos x="251" y="124"/>
                </a:cxn>
                <a:cxn ang="0">
                  <a:pos x="330" y="124"/>
                </a:cxn>
                <a:cxn ang="0">
                  <a:pos x="330" y="163"/>
                </a:cxn>
                <a:cxn ang="0">
                  <a:pos x="307" y="163"/>
                </a:cxn>
                <a:cxn ang="0">
                  <a:pos x="307" y="256"/>
                </a:cxn>
                <a:cxn ang="0">
                  <a:pos x="299" y="256"/>
                </a:cxn>
                <a:cxn ang="0">
                  <a:pos x="299" y="342"/>
                </a:cxn>
                <a:cxn ang="0">
                  <a:pos x="32" y="342"/>
                </a:cxn>
                <a:cxn ang="0">
                  <a:pos x="0" y="210"/>
                </a:cxn>
              </a:cxnLst>
              <a:rect l="0" t="0" r="r" b="b"/>
              <a:pathLst>
                <a:path w="330" h="342">
                  <a:moveTo>
                    <a:pt x="0" y="210"/>
                  </a:moveTo>
                  <a:lnTo>
                    <a:pt x="56" y="210"/>
                  </a:lnTo>
                  <a:lnTo>
                    <a:pt x="95" y="147"/>
                  </a:lnTo>
                  <a:lnTo>
                    <a:pt x="205" y="101"/>
                  </a:lnTo>
                  <a:lnTo>
                    <a:pt x="251" y="0"/>
                  </a:lnTo>
                  <a:lnTo>
                    <a:pt x="275" y="0"/>
                  </a:lnTo>
                  <a:lnTo>
                    <a:pt x="283" y="30"/>
                  </a:lnTo>
                  <a:lnTo>
                    <a:pt x="267" y="30"/>
                  </a:lnTo>
                  <a:lnTo>
                    <a:pt x="267" y="85"/>
                  </a:lnTo>
                  <a:lnTo>
                    <a:pt x="244" y="85"/>
                  </a:lnTo>
                  <a:lnTo>
                    <a:pt x="267" y="116"/>
                  </a:lnTo>
                  <a:lnTo>
                    <a:pt x="251" y="124"/>
                  </a:lnTo>
                  <a:lnTo>
                    <a:pt x="330" y="124"/>
                  </a:lnTo>
                  <a:lnTo>
                    <a:pt x="330" y="163"/>
                  </a:lnTo>
                  <a:lnTo>
                    <a:pt x="307" y="163"/>
                  </a:lnTo>
                  <a:lnTo>
                    <a:pt x="307" y="256"/>
                  </a:lnTo>
                  <a:lnTo>
                    <a:pt x="299" y="256"/>
                  </a:lnTo>
                  <a:lnTo>
                    <a:pt x="299" y="342"/>
                  </a:lnTo>
                  <a:lnTo>
                    <a:pt x="32" y="342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" name="Freeform 68"/>
            <p:cNvSpPr>
              <a:spLocks noChangeAspect="1"/>
            </p:cNvSpPr>
            <p:nvPr/>
          </p:nvSpPr>
          <p:spPr bwMode="auto">
            <a:xfrm>
              <a:off x="1769" y="1195"/>
              <a:ext cx="236" cy="20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2" y="0"/>
                </a:cxn>
                <a:cxn ang="0">
                  <a:pos x="212" y="16"/>
                </a:cxn>
                <a:cxn ang="0">
                  <a:pos x="235" y="32"/>
                </a:cxn>
                <a:cxn ang="0">
                  <a:pos x="212" y="39"/>
                </a:cxn>
                <a:cxn ang="0">
                  <a:pos x="212" y="63"/>
                </a:cxn>
                <a:cxn ang="0">
                  <a:pos x="188" y="94"/>
                </a:cxn>
                <a:cxn ang="0">
                  <a:pos x="149" y="94"/>
                </a:cxn>
                <a:cxn ang="0">
                  <a:pos x="126" y="118"/>
                </a:cxn>
                <a:cxn ang="0">
                  <a:pos x="94" y="165"/>
                </a:cxn>
                <a:cxn ang="0">
                  <a:pos x="94" y="189"/>
                </a:cxn>
                <a:cxn ang="0">
                  <a:pos x="110" y="189"/>
                </a:cxn>
                <a:cxn ang="0">
                  <a:pos x="79" y="189"/>
                </a:cxn>
                <a:cxn ang="0">
                  <a:pos x="0" y="157"/>
                </a:cxn>
                <a:cxn ang="0">
                  <a:pos x="0" y="103"/>
                </a:cxn>
                <a:cxn ang="0">
                  <a:pos x="0" y="0"/>
                </a:cxn>
              </a:cxnLst>
              <a:rect l="0" t="0" r="r" b="b"/>
              <a:pathLst>
                <a:path w="235" h="189">
                  <a:moveTo>
                    <a:pt x="0" y="0"/>
                  </a:moveTo>
                  <a:lnTo>
                    <a:pt x="212" y="0"/>
                  </a:lnTo>
                  <a:lnTo>
                    <a:pt x="212" y="16"/>
                  </a:lnTo>
                  <a:lnTo>
                    <a:pt x="235" y="32"/>
                  </a:lnTo>
                  <a:lnTo>
                    <a:pt x="212" y="39"/>
                  </a:lnTo>
                  <a:lnTo>
                    <a:pt x="212" y="63"/>
                  </a:lnTo>
                  <a:lnTo>
                    <a:pt x="188" y="94"/>
                  </a:lnTo>
                  <a:lnTo>
                    <a:pt x="149" y="94"/>
                  </a:lnTo>
                  <a:lnTo>
                    <a:pt x="126" y="118"/>
                  </a:lnTo>
                  <a:lnTo>
                    <a:pt x="94" y="165"/>
                  </a:lnTo>
                  <a:lnTo>
                    <a:pt x="94" y="189"/>
                  </a:lnTo>
                  <a:lnTo>
                    <a:pt x="110" y="189"/>
                  </a:lnTo>
                  <a:lnTo>
                    <a:pt x="79" y="189"/>
                  </a:lnTo>
                  <a:lnTo>
                    <a:pt x="0" y="157"/>
                  </a:lnTo>
                  <a:lnTo>
                    <a:pt x="0" y="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" name="Freeform 69"/>
            <p:cNvSpPr>
              <a:spLocks noChangeAspect="1"/>
            </p:cNvSpPr>
            <p:nvPr/>
          </p:nvSpPr>
          <p:spPr bwMode="auto">
            <a:xfrm>
              <a:off x="2373" y="1029"/>
              <a:ext cx="246" cy="246"/>
            </a:xfrm>
            <a:custGeom>
              <a:avLst/>
              <a:gdLst/>
              <a:ahLst/>
              <a:cxnLst>
                <a:cxn ang="0">
                  <a:pos x="244" y="32"/>
                </a:cxn>
                <a:cxn ang="0">
                  <a:pos x="212" y="87"/>
                </a:cxn>
                <a:cxn ang="0">
                  <a:pos x="205" y="134"/>
                </a:cxn>
                <a:cxn ang="0">
                  <a:pos x="212" y="134"/>
                </a:cxn>
                <a:cxn ang="0">
                  <a:pos x="205" y="188"/>
                </a:cxn>
                <a:cxn ang="0">
                  <a:pos x="158" y="212"/>
                </a:cxn>
                <a:cxn ang="0">
                  <a:pos x="63" y="188"/>
                </a:cxn>
                <a:cxn ang="0">
                  <a:pos x="32" y="220"/>
                </a:cxn>
                <a:cxn ang="0">
                  <a:pos x="39" y="196"/>
                </a:cxn>
                <a:cxn ang="0">
                  <a:pos x="0" y="149"/>
                </a:cxn>
                <a:cxn ang="0">
                  <a:pos x="8" y="87"/>
                </a:cxn>
                <a:cxn ang="0">
                  <a:pos x="0" y="63"/>
                </a:cxn>
                <a:cxn ang="0">
                  <a:pos x="158" y="39"/>
                </a:cxn>
                <a:cxn ang="0">
                  <a:pos x="205" y="0"/>
                </a:cxn>
                <a:cxn ang="0">
                  <a:pos x="244" y="32"/>
                </a:cxn>
              </a:cxnLst>
              <a:rect l="0" t="0" r="r" b="b"/>
              <a:pathLst>
                <a:path w="244" h="220">
                  <a:moveTo>
                    <a:pt x="244" y="32"/>
                  </a:moveTo>
                  <a:lnTo>
                    <a:pt x="212" y="87"/>
                  </a:lnTo>
                  <a:lnTo>
                    <a:pt x="205" y="134"/>
                  </a:lnTo>
                  <a:lnTo>
                    <a:pt x="212" y="134"/>
                  </a:lnTo>
                  <a:lnTo>
                    <a:pt x="205" y="188"/>
                  </a:lnTo>
                  <a:lnTo>
                    <a:pt x="158" y="212"/>
                  </a:lnTo>
                  <a:lnTo>
                    <a:pt x="63" y="188"/>
                  </a:lnTo>
                  <a:lnTo>
                    <a:pt x="32" y="220"/>
                  </a:lnTo>
                  <a:lnTo>
                    <a:pt x="39" y="196"/>
                  </a:lnTo>
                  <a:lnTo>
                    <a:pt x="0" y="149"/>
                  </a:lnTo>
                  <a:lnTo>
                    <a:pt x="8" y="87"/>
                  </a:lnTo>
                  <a:lnTo>
                    <a:pt x="0" y="63"/>
                  </a:lnTo>
                  <a:lnTo>
                    <a:pt x="158" y="39"/>
                  </a:lnTo>
                  <a:lnTo>
                    <a:pt x="205" y="0"/>
                  </a:lnTo>
                  <a:lnTo>
                    <a:pt x="244" y="3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" name="Freeform 70"/>
            <p:cNvSpPr>
              <a:spLocks noChangeAspect="1"/>
            </p:cNvSpPr>
            <p:nvPr/>
          </p:nvSpPr>
          <p:spPr bwMode="auto">
            <a:xfrm>
              <a:off x="1345" y="1310"/>
              <a:ext cx="535" cy="532"/>
            </a:xfrm>
            <a:custGeom>
              <a:avLst/>
              <a:gdLst/>
              <a:ahLst/>
              <a:cxnLst>
                <a:cxn ang="0">
                  <a:pos x="24" y="460"/>
                </a:cxn>
                <a:cxn ang="0">
                  <a:pos x="16" y="444"/>
                </a:cxn>
                <a:cxn ang="0">
                  <a:pos x="31" y="422"/>
                </a:cxn>
                <a:cxn ang="0">
                  <a:pos x="63" y="382"/>
                </a:cxn>
                <a:cxn ang="0">
                  <a:pos x="87" y="390"/>
                </a:cxn>
                <a:cxn ang="0">
                  <a:pos x="142" y="358"/>
                </a:cxn>
                <a:cxn ang="0">
                  <a:pos x="142" y="351"/>
                </a:cxn>
                <a:cxn ang="0">
                  <a:pos x="197" y="304"/>
                </a:cxn>
                <a:cxn ang="0">
                  <a:pos x="275" y="257"/>
                </a:cxn>
                <a:cxn ang="0">
                  <a:pos x="292" y="187"/>
                </a:cxn>
                <a:cxn ang="0">
                  <a:pos x="338" y="148"/>
                </a:cxn>
                <a:cxn ang="0">
                  <a:pos x="307" y="78"/>
                </a:cxn>
                <a:cxn ang="0">
                  <a:pos x="307" y="54"/>
                </a:cxn>
                <a:cxn ang="0">
                  <a:pos x="338" y="47"/>
                </a:cxn>
                <a:cxn ang="0">
                  <a:pos x="354" y="0"/>
                </a:cxn>
                <a:cxn ang="0">
                  <a:pos x="425" y="0"/>
                </a:cxn>
                <a:cxn ang="0">
                  <a:pos x="425" y="54"/>
                </a:cxn>
                <a:cxn ang="0">
                  <a:pos x="504" y="86"/>
                </a:cxn>
                <a:cxn ang="0">
                  <a:pos x="535" y="86"/>
                </a:cxn>
                <a:cxn ang="0">
                  <a:pos x="487" y="108"/>
                </a:cxn>
                <a:cxn ang="0">
                  <a:pos x="472" y="125"/>
                </a:cxn>
                <a:cxn ang="0">
                  <a:pos x="425" y="125"/>
                </a:cxn>
                <a:cxn ang="0">
                  <a:pos x="401" y="156"/>
                </a:cxn>
                <a:cxn ang="0">
                  <a:pos x="362" y="148"/>
                </a:cxn>
                <a:cxn ang="0">
                  <a:pos x="354" y="382"/>
                </a:cxn>
                <a:cxn ang="0">
                  <a:pos x="275" y="382"/>
                </a:cxn>
                <a:cxn ang="0">
                  <a:pos x="275" y="444"/>
                </a:cxn>
                <a:cxn ang="0">
                  <a:pos x="173" y="476"/>
                </a:cxn>
                <a:cxn ang="0">
                  <a:pos x="0" y="460"/>
                </a:cxn>
                <a:cxn ang="0">
                  <a:pos x="24" y="460"/>
                </a:cxn>
              </a:cxnLst>
              <a:rect l="0" t="0" r="r" b="b"/>
              <a:pathLst>
                <a:path w="535" h="476">
                  <a:moveTo>
                    <a:pt x="24" y="460"/>
                  </a:moveTo>
                  <a:lnTo>
                    <a:pt x="16" y="444"/>
                  </a:lnTo>
                  <a:lnTo>
                    <a:pt x="31" y="422"/>
                  </a:lnTo>
                  <a:lnTo>
                    <a:pt x="63" y="382"/>
                  </a:lnTo>
                  <a:lnTo>
                    <a:pt x="87" y="390"/>
                  </a:lnTo>
                  <a:lnTo>
                    <a:pt x="142" y="358"/>
                  </a:lnTo>
                  <a:lnTo>
                    <a:pt x="142" y="351"/>
                  </a:lnTo>
                  <a:lnTo>
                    <a:pt x="197" y="304"/>
                  </a:lnTo>
                  <a:lnTo>
                    <a:pt x="275" y="257"/>
                  </a:lnTo>
                  <a:lnTo>
                    <a:pt x="292" y="187"/>
                  </a:lnTo>
                  <a:lnTo>
                    <a:pt x="338" y="148"/>
                  </a:lnTo>
                  <a:lnTo>
                    <a:pt x="307" y="78"/>
                  </a:lnTo>
                  <a:lnTo>
                    <a:pt x="307" y="54"/>
                  </a:lnTo>
                  <a:lnTo>
                    <a:pt x="338" y="47"/>
                  </a:lnTo>
                  <a:lnTo>
                    <a:pt x="354" y="0"/>
                  </a:lnTo>
                  <a:lnTo>
                    <a:pt x="425" y="0"/>
                  </a:lnTo>
                  <a:lnTo>
                    <a:pt x="425" y="54"/>
                  </a:lnTo>
                  <a:lnTo>
                    <a:pt x="504" y="86"/>
                  </a:lnTo>
                  <a:lnTo>
                    <a:pt x="535" y="86"/>
                  </a:lnTo>
                  <a:lnTo>
                    <a:pt x="487" y="108"/>
                  </a:lnTo>
                  <a:lnTo>
                    <a:pt x="472" y="125"/>
                  </a:lnTo>
                  <a:lnTo>
                    <a:pt x="425" y="125"/>
                  </a:lnTo>
                  <a:lnTo>
                    <a:pt x="401" y="156"/>
                  </a:lnTo>
                  <a:lnTo>
                    <a:pt x="362" y="148"/>
                  </a:lnTo>
                  <a:lnTo>
                    <a:pt x="354" y="382"/>
                  </a:lnTo>
                  <a:lnTo>
                    <a:pt x="275" y="382"/>
                  </a:lnTo>
                  <a:lnTo>
                    <a:pt x="275" y="444"/>
                  </a:lnTo>
                  <a:lnTo>
                    <a:pt x="173" y="476"/>
                  </a:lnTo>
                  <a:lnTo>
                    <a:pt x="0" y="460"/>
                  </a:lnTo>
                  <a:lnTo>
                    <a:pt x="24" y="46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3" name="Freeform 71"/>
            <p:cNvSpPr>
              <a:spLocks noChangeAspect="1"/>
            </p:cNvSpPr>
            <p:nvPr/>
          </p:nvSpPr>
          <p:spPr bwMode="auto">
            <a:xfrm>
              <a:off x="1488" y="773"/>
              <a:ext cx="330" cy="256"/>
            </a:xfrm>
            <a:custGeom>
              <a:avLst/>
              <a:gdLst/>
              <a:ahLst/>
              <a:cxnLst>
                <a:cxn ang="0">
                  <a:pos x="282" y="182"/>
                </a:cxn>
                <a:cxn ang="0">
                  <a:pos x="282" y="205"/>
                </a:cxn>
                <a:cxn ang="0">
                  <a:pos x="228" y="197"/>
                </a:cxn>
                <a:cxn ang="0">
                  <a:pos x="220" y="205"/>
                </a:cxn>
                <a:cxn ang="0">
                  <a:pos x="196" y="205"/>
                </a:cxn>
                <a:cxn ang="0">
                  <a:pos x="196" y="228"/>
                </a:cxn>
                <a:cxn ang="0">
                  <a:pos x="133" y="228"/>
                </a:cxn>
                <a:cxn ang="0">
                  <a:pos x="126" y="205"/>
                </a:cxn>
                <a:cxn ang="0">
                  <a:pos x="117" y="205"/>
                </a:cxn>
                <a:cxn ang="0">
                  <a:pos x="126" y="212"/>
                </a:cxn>
                <a:cxn ang="0">
                  <a:pos x="102" y="212"/>
                </a:cxn>
                <a:cxn ang="0">
                  <a:pos x="94" y="205"/>
                </a:cxn>
                <a:cxn ang="0">
                  <a:pos x="94" y="228"/>
                </a:cxn>
                <a:cxn ang="0">
                  <a:pos x="0" y="228"/>
                </a:cxn>
                <a:cxn ang="0">
                  <a:pos x="0" y="197"/>
                </a:cxn>
                <a:cxn ang="0">
                  <a:pos x="0" y="86"/>
                </a:cxn>
                <a:cxn ang="0">
                  <a:pos x="7" y="78"/>
                </a:cxn>
                <a:cxn ang="0">
                  <a:pos x="7" y="55"/>
                </a:cxn>
                <a:cxn ang="0">
                  <a:pos x="55" y="24"/>
                </a:cxn>
                <a:cxn ang="0">
                  <a:pos x="31" y="0"/>
                </a:cxn>
                <a:cxn ang="0">
                  <a:pos x="196" y="16"/>
                </a:cxn>
                <a:cxn ang="0">
                  <a:pos x="243" y="47"/>
                </a:cxn>
                <a:cxn ang="0">
                  <a:pos x="282" y="103"/>
                </a:cxn>
                <a:cxn ang="0">
                  <a:pos x="282" y="142"/>
                </a:cxn>
                <a:cxn ang="0">
                  <a:pos x="330" y="165"/>
                </a:cxn>
                <a:cxn ang="0">
                  <a:pos x="330" y="173"/>
                </a:cxn>
                <a:cxn ang="0">
                  <a:pos x="282" y="182"/>
                </a:cxn>
              </a:cxnLst>
              <a:rect l="0" t="0" r="r" b="b"/>
              <a:pathLst>
                <a:path w="330" h="228">
                  <a:moveTo>
                    <a:pt x="282" y="182"/>
                  </a:moveTo>
                  <a:lnTo>
                    <a:pt x="282" y="205"/>
                  </a:lnTo>
                  <a:lnTo>
                    <a:pt x="228" y="197"/>
                  </a:lnTo>
                  <a:lnTo>
                    <a:pt x="220" y="205"/>
                  </a:lnTo>
                  <a:lnTo>
                    <a:pt x="196" y="205"/>
                  </a:lnTo>
                  <a:lnTo>
                    <a:pt x="196" y="228"/>
                  </a:lnTo>
                  <a:lnTo>
                    <a:pt x="133" y="228"/>
                  </a:lnTo>
                  <a:lnTo>
                    <a:pt x="126" y="205"/>
                  </a:lnTo>
                  <a:lnTo>
                    <a:pt x="117" y="205"/>
                  </a:lnTo>
                  <a:lnTo>
                    <a:pt x="126" y="212"/>
                  </a:lnTo>
                  <a:lnTo>
                    <a:pt x="102" y="212"/>
                  </a:lnTo>
                  <a:lnTo>
                    <a:pt x="94" y="205"/>
                  </a:lnTo>
                  <a:lnTo>
                    <a:pt x="94" y="228"/>
                  </a:lnTo>
                  <a:lnTo>
                    <a:pt x="0" y="228"/>
                  </a:lnTo>
                  <a:lnTo>
                    <a:pt x="0" y="197"/>
                  </a:lnTo>
                  <a:lnTo>
                    <a:pt x="0" y="86"/>
                  </a:lnTo>
                  <a:lnTo>
                    <a:pt x="7" y="78"/>
                  </a:lnTo>
                  <a:lnTo>
                    <a:pt x="7" y="55"/>
                  </a:lnTo>
                  <a:lnTo>
                    <a:pt x="55" y="24"/>
                  </a:lnTo>
                  <a:lnTo>
                    <a:pt x="31" y="0"/>
                  </a:lnTo>
                  <a:lnTo>
                    <a:pt x="196" y="16"/>
                  </a:lnTo>
                  <a:lnTo>
                    <a:pt x="243" y="47"/>
                  </a:lnTo>
                  <a:lnTo>
                    <a:pt x="282" y="103"/>
                  </a:lnTo>
                  <a:lnTo>
                    <a:pt x="282" y="142"/>
                  </a:lnTo>
                  <a:lnTo>
                    <a:pt x="330" y="165"/>
                  </a:lnTo>
                  <a:lnTo>
                    <a:pt x="330" y="173"/>
                  </a:lnTo>
                  <a:lnTo>
                    <a:pt x="282" y="18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" name="Freeform 72"/>
            <p:cNvSpPr>
              <a:spLocks noChangeAspect="1"/>
            </p:cNvSpPr>
            <p:nvPr/>
          </p:nvSpPr>
          <p:spPr bwMode="auto">
            <a:xfrm>
              <a:off x="2831" y="1983"/>
              <a:ext cx="221" cy="167"/>
            </a:xfrm>
            <a:custGeom>
              <a:avLst/>
              <a:gdLst/>
              <a:ahLst/>
              <a:cxnLst>
                <a:cxn ang="0">
                  <a:pos x="0" y="63"/>
                </a:cxn>
                <a:cxn ang="0">
                  <a:pos x="8" y="87"/>
                </a:cxn>
                <a:cxn ang="0">
                  <a:pos x="8" y="102"/>
                </a:cxn>
                <a:cxn ang="0">
                  <a:pos x="63" y="142"/>
                </a:cxn>
                <a:cxn ang="0">
                  <a:pos x="118" y="150"/>
                </a:cxn>
                <a:cxn ang="0">
                  <a:pos x="126" y="118"/>
                </a:cxn>
                <a:cxn ang="0">
                  <a:pos x="118" y="118"/>
                </a:cxn>
                <a:cxn ang="0">
                  <a:pos x="126" y="94"/>
                </a:cxn>
                <a:cxn ang="0">
                  <a:pos x="221" y="31"/>
                </a:cxn>
                <a:cxn ang="0">
                  <a:pos x="141" y="0"/>
                </a:cxn>
                <a:cxn ang="0">
                  <a:pos x="0" y="54"/>
                </a:cxn>
                <a:cxn ang="0">
                  <a:pos x="0" y="63"/>
                </a:cxn>
              </a:cxnLst>
              <a:rect l="0" t="0" r="r" b="b"/>
              <a:pathLst>
                <a:path w="221" h="150">
                  <a:moveTo>
                    <a:pt x="0" y="63"/>
                  </a:moveTo>
                  <a:lnTo>
                    <a:pt x="8" y="87"/>
                  </a:lnTo>
                  <a:lnTo>
                    <a:pt x="8" y="102"/>
                  </a:lnTo>
                  <a:lnTo>
                    <a:pt x="63" y="142"/>
                  </a:lnTo>
                  <a:lnTo>
                    <a:pt x="118" y="150"/>
                  </a:lnTo>
                  <a:lnTo>
                    <a:pt x="126" y="118"/>
                  </a:lnTo>
                  <a:lnTo>
                    <a:pt x="118" y="118"/>
                  </a:lnTo>
                  <a:lnTo>
                    <a:pt x="126" y="94"/>
                  </a:lnTo>
                  <a:lnTo>
                    <a:pt x="221" y="31"/>
                  </a:lnTo>
                  <a:lnTo>
                    <a:pt x="141" y="0"/>
                  </a:lnTo>
                  <a:lnTo>
                    <a:pt x="0" y="54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" name="Freeform 73"/>
            <p:cNvSpPr>
              <a:spLocks noChangeAspect="1"/>
            </p:cNvSpPr>
            <p:nvPr/>
          </p:nvSpPr>
          <p:spPr bwMode="auto">
            <a:xfrm>
              <a:off x="3768" y="3718"/>
              <a:ext cx="15" cy="8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7" y="23"/>
                </a:cxn>
                <a:cxn ang="0">
                  <a:pos x="0" y="78"/>
                </a:cxn>
                <a:cxn ang="0">
                  <a:pos x="0" y="23"/>
                </a:cxn>
                <a:cxn ang="0">
                  <a:pos x="8" y="0"/>
                </a:cxn>
              </a:cxnLst>
              <a:rect l="0" t="0" r="r" b="b"/>
              <a:pathLst>
                <a:path w="17" h="78">
                  <a:moveTo>
                    <a:pt x="8" y="0"/>
                  </a:moveTo>
                  <a:lnTo>
                    <a:pt x="17" y="23"/>
                  </a:lnTo>
                  <a:lnTo>
                    <a:pt x="0" y="78"/>
                  </a:lnTo>
                  <a:lnTo>
                    <a:pt x="0" y="2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" name="Freeform 74"/>
            <p:cNvSpPr>
              <a:spLocks noChangeAspect="1"/>
            </p:cNvSpPr>
            <p:nvPr/>
          </p:nvSpPr>
          <p:spPr bwMode="auto">
            <a:xfrm>
              <a:off x="3508" y="3461"/>
              <a:ext cx="275" cy="311"/>
            </a:xfrm>
            <a:custGeom>
              <a:avLst/>
              <a:gdLst/>
              <a:ahLst/>
              <a:cxnLst>
                <a:cxn ang="0">
                  <a:pos x="269" y="103"/>
                </a:cxn>
                <a:cxn ang="0">
                  <a:pos x="277" y="126"/>
                </a:cxn>
                <a:cxn ang="0">
                  <a:pos x="269" y="111"/>
                </a:cxn>
                <a:cxn ang="0">
                  <a:pos x="277" y="135"/>
                </a:cxn>
                <a:cxn ang="0">
                  <a:pos x="261" y="135"/>
                </a:cxn>
                <a:cxn ang="0">
                  <a:pos x="245" y="158"/>
                </a:cxn>
                <a:cxn ang="0">
                  <a:pos x="245" y="229"/>
                </a:cxn>
                <a:cxn ang="0">
                  <a:pos x="198" y="222"/>
                </a:cxn>
                <a:cxn ang="0">
                  <a:pos x="198" y="190"/>
                </a:cxn>
                <a:cxn ang="0">
                  <a:pos x="182" y="190"/>
                </a:cxn>
                <a:cxn ang="0">
                  <a:pos x="182" y="222"/>
                </a:cxn>
                <a:cxn ang="0">
                  <a:pos x="175" y="222"/>
                </a:cxn>
                <a:cxn ang="0">
                  <a:pos x="198" y="229"/>
                </a:cxn>
                <a:cxn ang="0">
                  <a:pos x="182" y="245"/>
                </a:cxn>
                <a:cxn ang="0">
                  <a:pos x="198" y="252"/>
                </a:cxn>
                <a:cxn ang="0">
                  <a:pos x="229" y="276"/>
                </a:cxn>
                <a:cxn ang="0">
                  <a:pos x="214" y="276"/>
                </a:cxn>
                <a:cxn ang="0">
                  <a:pos x="150" y="252"/>
                </a:cxn>
                <a:cxn ang="0">
                  <a:pos x="158" y="222"/>
                </a:cxn>
                <a:cxn ang="0">
                  <a:pos x="111" y="245"/>
                </a:cxn>
                <a:cxn ang="0">
                  <a:pos x="23" y="213"/>
                </a:cxn>
                <a:cxn ang="0">
                  <a:pos x="23" y="197"/>
                </a:cxn>
                <a:cxn ang="0">
                  <a:pos x="0" y="197"/>
                </a:cxn>
                <a:cxn ang="0">
                  <a:pos x="48" y="79"/>
                </a:cxn>
                <a:cxn ang="0">
                  <a:pos x="63" y="71"/>
                </a:cxn>
                <a:cxn ang="0">
                  <a:pos x="63" y="32"/>
                </a:cxn>
                <a:cxn ang="0">
                  <a:pos x="87" y="39"/>
                </a:cxn>
                <a:cxn ang="0">
                  <a:pos x="119" y="0"/>
                </a:cxn>
                <a:cxn ang="0">
                  <a:pos x="175" y="48"/>
                </a:cxn>
                <a:cxn ang="0">
                  <a:pos x="277" y="103"/>
                </a:cxn>
                <a:cxn ang="0">
                  <a:pos x="269" y="103"/>
                </a:cxn>
              </a:cxnLst>
              <a:rect l="0" t="0" r="r" b="b"/>
              <a:pathLst>
                <a:path w="277" h="276">
                  <a:moveTo>
                    <a:pt x="269" y="103"/>
                  </a:moveTo>
                  <a:lnTo>
                    <a:pt x="277" y="126"/>
                  </a:lnTo>
                  <a:lnTo>
                    <a:pt x="269" y="111"/>
                  </a:lnTo>
                  <a:lnTo>
                    <a:pt x="277" y="135"/>
                  </a:lnTo>
                  <a:lnTo>
                    <a:pt x="261" y="135"/>
                  </a:lnTo>
                  <a:lnTo>
                    <a:pt x="245" y="158"/>
                  </a:lnTo>
                  <a:lnTo>
                    <a:pt x="245" y="229"/>
                  </a:lnTo>
                  <a:lnTo>
                    <a:pt x="198" y="222"/>
                  </a:lnTo>
                  <a:lnTo>
                    <a:pt x="198" y="190"/>
                  </a:lnTo>
                  <a:lnTo>
                    <a:pt x="182" y="190"/>
                  </a:lnTo>
                  <a:lnTo>
                    <a:pt x="182" y="222"/>
                  </a:lnTo>
                  <a:lnTo>
                    <a:pt x="175" y="222"/>
                  </a:lnTo>
                  <a:lnTo>
                    <a:pt x="198" y="229"/>
                  </a:lnTo>
                  <a:lnTo>
                    <a:pt x="182" y="245"/>
                  </a:lnTo>
                  <a:lnTo>
                    <a:pt x="198" y="252"/>
                  </a:lnTo>
                  <a:lnTo>
                    <a:pt x="229" y="276"/>
                  </a:lnTo>
                  <a:lnTo>
                    <a:pt x="214" y="276"/>
                  </a:lnTo>
                  <a:lnTo>
                    <a:pt x="150" y="252"/>
                  </a:lnTo>
                  <a:lnTo>
                    <a:pt x="158" y="222"/>
                  </a:lnTo>
                  <a:lnTo>
                    <a:pt x="111" y="245"/>
                  </a:lnTo>
                  <a:lnTo>
                    <a:pt x="23" y="213"/>
                  </a:lnTo>
                  <a:lnTo>
                    <a:pt x="23" y="197"/>
                  </a:lnTo>
                  <a:lnTo>
                    <a:pt x="0" y="197"/>
                  </a:lnTo>
                  <a:lnTo>
                    <a:pt x="48" y="79"/>
                  </a:lnTo>
                  <a:lnTo>
                    <a:pt x="63" y="71"/>
                  </a:lnTo>
                  <a:lnTo>
                    <a:pt x="63" y="32"/>
                  </a:lnTo>
                  <a:lnTo>
                    <a:pt x="87" y="39"/>
                  </a:lnTo>
                  <a:lnTo>
                    <a:pt x="119" y="0"/>
                  </a:lnTo>
                  <a:lnTo>
                    <a:pt x="175" y="48"/>
                  </a:lnTo>
                  <a:lnTo>
                    <a:pt x="277" y="103"/>
                  </a:lnTo>
                  <a:lnTo>
                    <a:pt x="269" y="10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" name="Freeform 75"/>
            <p:cNvSpPr>
              <a:spLocks noChangeAspect="1"/>
            </p:cNvSpPr>
            <p:nvPr/>
          </p:nvSpPr>
          <p:spPr bwMode="auto">
            <a:xfrm>
              <a:off x="3768" y="3567"/>
              <a:ext cx="104" cy="140"/>
            </a:xfrm>
            <a:custGeom>
              <a:avLst/>
              <a:gdLst/>
              <a:ahLst/>
              <a:cxnLst>
                <a:cxn ang="0">
                  <a:pos x="8" y="93"/>
                </a:cxn>
                <a:cxn ang="0">
                  <a:pos x="0" y="69"/>
                </a:cxn>
                <a:cxn ang="0">
                  <a:pos x="8" y="69"/>
                </a:cxn>
                <a:cxn ang="0">
                  <a:pos x="0" y="62"/>
                </a:cxn>
                <a:cxn ang="0">
                  <a:pos x="8" y="47"/>
                </a:cxn>
                <a:cxn ang="0">
                  <a:pos x="32" y="39"/>
                </a:cxn>
                <a:cxn ang="0">
                  <a:pos x="16" y="7"/>
                </a:cxn>
                <a:cxn ang="0">
                  <a:pos x="64" y="0"/>
                </a:cxn>
                <a:cxn ang="0">
                  <a:pos x="95" y="7"/>
                </a:cxn>
                <a:cxn ang="0">
                  <a:pos x="95" y="31"/>
                </a:cxn>
                <a:cxn ang="0">
                  <a:pos x="104" y="31"/>
                </a:cxn>
                <a:cxn ang="0">
                  <a:pos x="104" y="47"/>
                </a:cxn>
                <a:cxn ang="0">
                  <a:pos x="95" y="39"/>
                </a:cxn>
                <a:cxn ang="0">
                  <a:pos x="95" y="62"/>
                </a:cxn>
                <a:cxn ang="0">
                  <a:pos x="72" y="47"/>
                </a:cxn>
                <a:cxn ang="0">
                  <a:pos x="80" y="69"/>
                </a:cxn>
                <a:cxn ang="0">
                  <a:pos x="16" y="125"/>
                </a:cxn>
                <a:cxn ang="0">
                  <a:pos x="8" y="117"/>
                </a:cxn>
                <a:cxn ang="0">
                  <a:pos x="8" y="93"/>
                </a:cxn>
              </a:cxnLst>
              <a:rect l="0" t="0" r="r" b="b"/>
              <a:pathLst>
                <a:path w="104" h="125">
                  <a:moveTo>
                    <a:pt x="8" y="93"/>
                  </a:moveTo>
                  <a:lnTo>
                    <a:pt x="0" y="69"/>
                  </a:lnTo>
                  <a:lnTo>
                    <a:pt x="8" y="69"/>
                  </a:lnTo>
                  <a:lnTo>
                    <a:pt x="0" y="62"/>
                  </a:lnTo>
                  <a:lnTo>
                    <a:pt x="8" y="47"/>
                  </a:lnTo>
                  <a:lnTo>
                    <a:pt x="32" y="39"/>
                  </a:lnTo>
                  <a:lnTo>
                    <a:pt x="16" y="7"/>
                  </a:lnTo>
                  <a:lnTo>
                    <a:pt x="64" y="0"/>
                  </a:lnTo>
                  <a:lnTo>
                    <a:pt x="95" y="7"/>
                  </a:lnTo>
                  <a:lnTo>
                    <a:pt x="95" y="31"/>
                  </a:lnTo>
                  <a:lnTo>
                    <a:pt x="104" y="31"/>
                  </a:lnTo>
                  <a:lnTo>
                    <a:pt x="104" y="47"/>
                  </a:lnTo>
                  <a:lnTo>
                    <a:pt x="95" y="39"/>
                  </a:lnTo>
                  <a:lnTo>
                    <a:pt x="95" y="62"/>
                  </a:lnTo>
                  <a:lnTo>
                    <a:pt x="72" y="47"/>
                  </a:lnTo>
                  <a:lnTo>
                    <a:pt x="80" y="69"/>
                  </a:lnTo>
                  <a:lnTo>
                    <a:pt x="16" y="125"/>
                  </a:lnTo>
                  <a:lnTo>
                    <a:pt x="8" y="117"/>
                  </a:lnTo>
                  <a:lnTo>
                    <a:pt x="8" y="9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" name="Freeform 76"/>
            <p:cNvSpPr>
              <a:spLocks noChangeAspect="1"/>
            </p:cNvSpPr>
            <p:nvPr/>
          </p:nvSpPr>
          <p:spPr bwMode="auto">
            <a:xfrm>
              <a:off x="1154" y="957"/>
              <a:ext cx="339" cy="187"/>
            </a:xfrm>
            <a:custGeom>
              <a:avLst/>
              <a:gdLst/>
              <a:ahLst/>
              <a:cxnLst>
                <a:cxn ang="0">
                  <a:pos x="275" y="151"/>
                </a:cxn>
                <a:cxn ang="0">
                  <a:pos x="275" y="167"/>
                </a:cxn>
                <a:cxn ang="0">
                  <a:pos x="118" y="167"/>
                </a:cxn>
                <a:cxn ang="0">
                  <a:pos x="102" y="167"/>
                </a:cxn>
                <a:cxn ang="0">
                  <a:pos x="94" y="167"/>
                </a:cxn>
                <a:cxn ang="0">
                  <a:pos x="86" y="159"/>
                </a:cxn>
                <a:cxn ang="0">
                  <a:pos x="7" y="159"/>
                </a:cxn>
                <a:cxn ang="0">
                  <a:pos x="24" y="151"/>
                </a:cxn>
                <a:cxn ang="0">
                  <a:pos x="0" y="119"/>
                </a:cxn>
                <a:cxn ang="0">
                  <a:pos x="24" y="119"/>
                </a:cxn>
                <a:cxn ang="0">
                  <a:pos x="24" y="63"/>
                </a:cxn>
                <a:cxn ang="0">
                  <a:pos x="39" y="63"/>
                </a:cxn>
                <a:cxn ang="0">
                  <a:pos x="31" y="32"/>
                </a:cxn>
                <a:cxn ang="0">
                  <a:pos x="39" y="32"/>
                </a:cxn>
                <a:cxn ang="0">
                  <a:pos x="39" y="0"/>
                </a:cxn>
                <a:cxn ang="0">
                  <a:pos x="141" y="8"/>
                </a:cxn>
                <a:cxn ang="0">
                  <a:pos x="149" y="0"/>
                </a:cxn>
                <a:cxn ang="0">
                  <a:pos x="180" y="16"/>
                </a:cxn>
                <a:cxn ang="0">
                  <a:pos x="275" y="0"/>
                </a:cxn>
                <a:cxn ang="0">
                  <a:pos x="283" y="16"/>
                </a:cxn>
                <a:cxn ang="0">
                  <a:pos x="275" y="8"/>
                </a:cxn>
                <a:cxn ang="0">
                  <a:pos x="275" y="16"/>
                </a:cxn>
                <a:cxn ang="0">
                  <a:pos x="331" y="32"/>
                </a:cxn>
                <a:cxn ang="0">
                  <a:pos x="331" y="63"/>
                </a:cxn>
                <a:cxn ang="0">
                  <a:pos x="338" y="126"/>
                </a:cxn>
                <a:cxn ang="0">
                  <a:pos x="331" y="126"/>
                </a:cxn>
                <a:cxn ang="0">
                  <a:pos x="331" y="151"/>
                </a:cxn>
                <a:cxn ang="0">
                  <a:pos x="275" y="151"/>
                </a:cxn>
              </a:cxnLst>
              <a:rect l="0" t="0" r="r" b="b"/>
              <a:pathLst>
                <a:path w="338" h="167">
                  <a:moveTo>
                    <a:pt x="275" y="151"/>
                  </a:moveTo>
                  <a:lnTo>
                    <a:pt x="275" y="167"/>
                  </a:lnTo>
                  <a:lnTo>
                    <a:pt x="118" y="167"/>
                  </a:lnTo>
                  <a:lnTo>
                    <a:pt x="102" y="167"/>
                  </a:lnTo>
                  <a:lnTo>
                    <a:pt x="94" y="167"/>
                  </a:lnTo>
                  <a:lnTo>
                    <a:pt x="86" y="159"/>
                  </a:lnTo>
                  <a:lnTo>
                    <a:pt x="7" y="159"/>
                  </a:lnTo>
                  <a:lnTo>
                    <a:pt x="24" y="151"/>
                  </a:lnTo>
                  <a:lnTo>
                    <a:pt x="0" y="119"/>
                  </a:lnTo>
                  <a:lnTo>
                    <a:pt x="24" y="119"/>
                  </a:lnTo>
                  <a:lnTo>
                    <a:pt x="24" y="63"/>
                  </a:lnTo>
                  <a:lnTo>
                    <a:pt x="39" y="63"/>
                  </a:lnTo>
                  <a:lnTo>
                    <a:pt x="31" y="32"/>
                  </a:lnTo>
                  <a:lnTo>
                    <a:pt x="39" y="32"/>
                  </a:lnTo>
                  <a:lnTo>
                    <a:pt x="39" y="0"/>
                  </a:lnTo>
                  <a:lnTo>
                    <a:pt x="141" y="8"/>
                  </a:lnTo>
                  <a:lnTo>
                    <a:pt x="149" y="0"/>
                  </a:lnTo>
                  <a:lnTo>
                    <a:pt x="180" y="16"/>
                  </a:lnTo>
                  <a:lnTo>
                    <a:pt x="275" y="0"/>
                  </a:lnTo>
                  <a:lnTo>
                    <a:pt x="283" y="16"/>
                  </a:lnTo>
                  <a:lnTo>
                    <a:pt x="275" y="8"/>
                  </a:lnTo>
                  <a:lnTo>
                    <a:pt x="275" y="16"/>
                  </a:lnTo>
                  <a:lnTo>
                    <a:pt x="331" y="32"/>
                  </a:lnTo>
                  <a:lnTo>
                    <a:pt x="331" y="63"/>
                  </a:lnTo>
                  <a:lnTo>
                    <a:pt x="338" y="126"/>
                  </a:lnTo>
                  <a:lnTo>
                    <a:pt x="331" y="126"/>
                  </a:lnTo>
                  <a:lnTo>
                    <a:pt x="331" y="151"/>
                  </a:lnTo>
                  <a:lnTo>
                    <a:pt x="275" y="151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" name="Freeform 77"/>
            <p:cNvSpPr>
              <a:spLocks noChangeAspect="1"/>
            </p:cNvSpPr>
            <p:nvPr/>
          </p:nvSpPr>
          <p:spPr bwMode="auto">
            <a:xfrm>
              <a:off x="1675" y="3751"/>
              <a:ext cx="222" cy="325"/>
            </a:xfrm>
            <a:custGeom>
              <a:avLst/>
              <a:gdLst/>
              <a:ahLst/>
              <a:cxnLst>
                <a:cxn ang="0">
                  <a:pos x="0" y="274"/>
                </a:cxn>
                <a:cxn ang="0">
                  <a:pos x="7" y="0"/>
                </a:cxn>
                <a:cxn ang="0">
                  <a:pos x="190" y="0"/>
                </a:cxn>
                <a:cxn ang="0">
                  <a:pos x="190" y="78"/>
                </a:cxn>
                <a:cxn ang="0">
                  <a:pos x="222" y="117"/>
                </a:cxn>
                <a:cxn ang="0">
                  <a:pos x="214" y="290"/>
                </a:cxn>
                <a:cxn ang="0">
                  <a:pos x="0" y="274"/>
                </a:cxn>
              </a:cxnLst>
              <a:rect l="0" t="0" r="r" b="b"/>
              <a:pathLst>
                <a:path w="222" h="290">
                  <a:moveTo>
                    <a:pt x="0" y="274"/>
                  </a:moveTo>
                  <a:lnTo>
                    <a:pt x="7" y="0"/>
                  </a:lnTo>
                  <a:lnTo>
                    <a:pt x="190" y="0"/>
                  </a:lnTo>
                  <a:lnTo>
                    <a:pt x="190" y="78"/>
                  </a:lnTo>
                  <a:lnTo>
                    <a:pt x="222" y="117"/>
                  </a:lnTo>
                  <a:lnTo>
                    <a:pt x="214" y="290"/>
                  </a:lnTo>
                  <a:lnTo>
                    <a:pt x="0" y="274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" name="Freeform 78"/>
            <p:cNvSpPr>
              <a:spLocks noChangeAspect="1"/>
            </p:cNvSpPr>
            <p:nvPr/>
          </p:nvSpPr>
          <p:spPr bwMode="auto">
            <a:xfrm>
              <a:off x="2370" y="1643"/>
              <a:ext cx="312" cy="314"/>
            </a:xfrm>
            <a:custGeom>
              <a:avLst/>
              <a:gdLst/>
              <a:ahLst/>
              <a:cxnLst>
                <a:cxn ang="0">
                  <a:pos x="274" y="212"/>
                </a:cxn>
                <a:cxn ang="0">
                  <a:pos x="290" y="188"/>
                </a:cxn>
                <a:cxn ang="0">
                  <a:pos x="290" y="165"/>
                </a:cxn>
                <a:cxn ang="0">
                  <a:pos x="274" y="126"/>
                </a:cxn>
                <a:cxn ang="0">
                  <a:pos x="290" y="101"/>
                </a:cxn>
                <a:cxn ang="0">
                  <a:pos x="313" y="62"/>
                </a:cxn>
                <a:cxn ang="0">
                  <a:pos x="290" y="40"/>
                </a:cxn>
                <a:cxn ang="0">
                  <a:pos x="251" y="32"/>
                </a:cxn>
                <a:cxn ang="0">
                  <a:pos x="211" y="40"/>
                </a:cxn>
                <a:cxn ang="0">
                  <a:pos x="78" y="0"/>
                </a:cxn>
                <a:cxn ang="0">
                  <a:pos x="78" y="23"/>
                </a:cxn>
                <a:cxn ang="0">
                  <a:pos x="0" y="40"/>
                </a:cxn>
                <a:cxn ang="0">
                  <a:pos x="31" y="71"/>
                </a:cxn>
                <a:cxn ang="0">
                  <a:pos x="39" y="118"/>
                </a:cxn>
                <a:cxn ang="0">
                  <a:pos x="94" y="157"/>
                </a:cxn>
                <a:cxn ang="0">
                  <a:pos x="78" y="181"/>
                </a:cxn>
                <a:cxn ang="0">
                  <a:pos x="78" y="188"/>
                </a:cxn>
                <a:cxn ang="0">
                  <a:pos x="109" y="235"/>
                </a:cxn>
                <a:cxn ang="0">
                  <a:pos x="109" y="251"/>
                </a:cxn>
                <a:cxn ang="0">
                  <a:pos x="133" y="251"/>
                </a:cxn>
                <a:cxn ang="0">
                  <a:pos x="133" y="274"/>
                </a:cxn>
                <a:cxn ang="0">
                  <a:pos x="156" y="251"/>
                </a:cxn>
                <a:cxn ang="0">
                  <a:pos x="165" y="282"/>
                </a:cxn>
                <a:cxn ang="0">
                  <a:pos x="274" y="212"/>
                </a:cxn>
              </a:cxnLst>
              <a:rect l="0" t="0" r="r" b="b"/>
              <a:pathLst>
                <a:path w="313" h="282">
                  <a:moveTo>
                    <a:pt x="274" y="212"/>
                  </a:moveTo>
                  <a:lnTo>
                    <a:pt x="290" y="188"/>
                  </a:lnTo>
                  <a:lnTo>
                    <a:pt x="290" y="165"/>
                  </a:lnTo>
                  <a:lnTo>
                    <a:pt x="274" y="126"/>
                  </a:lnTo>
                  <a:lnTo>
                    <a:pt x="290" y="101"/>
                  </a:lnTo>
                  <a:lnTo>
                    <a:pt x="313" y="62"/>
                  </a:lnTo>
                  <a:lnTo>
                    <a:pt x="290" y="40"/>
                  </a:lnTo>
                  <a:lnTo>
                    <a:pt x="251" y="32"/>
                  </a:lnTo>
                  <a:lnTo>
                    <a:pt x="211" y="40"/>
                  </a:lnTo>
                  <a:lnTo>
                    <a:pt x="78" y="0"/>
                  </a:lnTo>
                  <a:lnTo>
                    <a:pt x="78" y="23"/>
                  </a:lnTo>
                  <a:lnTo>
                    <a:pt x="0" y="40"/>
                  </a:lnTo>
                  <a:lnTo>
                    <a:pt x="31" y="71"/>
                  </a:lnTo>
                  <a:lnTo>
                    <a:pt x="39" y="118"/>
                  </a:lnTo>
                  <a:lnTo>
                    <a:pt x="94" y="157"/>
                  </a:lnTo>
                  <a:lnTo>
                    <a:pt x="78" y="181"/>
                  </a:lnTo>
                  <a:lnTo>
                    <a:pt x="78" y="188"/>
                  </a:lnTo>
                  <a:lnTo>
                    <a:pt x="109" y="235"/>
                  </a:lnTo>
                  <a:lnTo>
                    <a:pt x="109" y="251"/>
                  </a:lnTo>
                  <a:lnTo>
                    <a:pt x="133" y="251"/>
                  </a:lnTo>
                  <a:lnTo>
                    <a:pt x="133" y="274"/>
                  </a:lnTo>
                  <a:lnTo>
                    <a:pt x="156" y="251"/>
                  </a:lnTo>
                  <a:lnTo>
                    <a:pt x="165" y="282"/>
                  </a:lnTo>
                  <a:lnTo>
                    <a:pt x="274" y="21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" name="Freeform 79"/>
            <p:cNvSpPr>
              <a:spLocks noChangeAspect="1"/>
            </p:cNvSpPr>
            <p:nvPr/>
          </p:nvSpPr>
          <p:spPr bwMode="auto">
            <a:xfrm>
              <a:off x="1745" y="1328"/>
              <a:ext cx="346" cy="315"/>
            </a:xfrm>
            <a:custGeom>
              <a:avLst/>
              <a:gdLst/>
              <a:ahLst/>
              <a:cxnLst>
                <a:cxn ang="0">
                  <a:pos x="300" y="110"/>
                </a:cxn>
                <a:cxn ang="0">
                  <a:pos x="347" y="164"/>
                </a:cxn>
                <a:cxn ang="0">
                  <a:pos x="213" y="257"/>
                </a:cxn>
                <a:cxn ang="0">
                  <a:pos x="181" y="281"/>
                </a:cxn>
                <a:cxn ang="0">
                  <a:pos x="24" y="172"/>
                </a:cxn>
                <a:cxn ang="0">
                  <a:pos x="0" y="140"/>
                </a:cxn>
                <a:cxn ang="0">
                  <a:pos x="24" y="110"/>
                </a:cxn>
                <a:cxn ang="0">
                  <a:pos x="71" y="110"/>
                </a:cxn>
                <a:cxn ang="0">
                  <a:pos x="86" y="93"/>
                </a:cxn>
                <a:cxn ang="0">
                  <a:pos x="134" y="71"/>
                </a:cxn>
                <a:cxn ang="0">
                  <a:pos x="118" y="71"/>
                </a:cxn>
                <a:cxn ang="0">
                  <a:pos x="118" y="47"/>
                </a:cxn>
                <a:cxn ang="0">
                  <a:pos x="150" y="0"/>
                </a:cxn>
                <a:cxn ang="0">
                  <a:pos x="300" y="47"/>
                </a:cxn>
                <a:cxn ang="0">
                  <a:pos x="332" y="31"/>
                </a:cxn>
                <a:cxn ang="0">
                  <a:pos x="300" y="110"/>
                </a:cxn>
              </a:cxnLst>
              <a:rect l="0" t="0" r="r" b="b"/>
              <a:pathLst>
                <a:path w="347" h="281">
                  <a:moveTo>
                    <a:pt x="300" y="110"/>
                  </a:moveTo>
                  <a:lnTo>
                    <a:pt x="347" y="164"/>
                  </a:lnTo>
                  <a:lnTo>
                    <a:pt x="213" y="257"/>
                  </a:lnTo>
                  <a:lnTo>
                    <a:pt x="181" y="281"/>
                  </a:lnTo>
                  <a:lnTo>
                    <a:pt x="24" y="172"/>
                  </a:lnTo>
                  <a:lnTo>
                    <a:pt x="0" y="140"/>
                  </a:lnTo>
                  <a:lnTo>
                    <a:pt x="24" y="110"/>
                  </a:lnTo>
                  <a:lnTo>
                    <a:pt x="71" y="110"/>
                  </a:lnTo>
                  <a:lnTo>
                    <a:pt x="86" y="93"/>
                  </a:lnTo>
                  <a:lnTo>
                    <a:pt x="134" y="71"/>
                  </a:lnTo>
                  <a:lnTo>
                    <a:pt x="118" y="71"/>
                  </a:lnTo>
                  <a:lnTo>
                    <a:pt x="118" y="47"/>
                  </a:lnTo>
                  <a:lnTo>
                    <a:pt x="150" y="0"/>
                  </a:lnTo>
                  <a:lnTo>
                    <a:pt x="300" y="47"/>
                  </a:lnTo>
                  <a:lnTo>
                    <a:pt x="332" y="31"/>
                  </a:lnTo>
                  <a:lnTo>
                    <a:pt x="300" y="11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" name="Freeform 80"/>
            <p:cNvSpPr>
              <a:spLocks noChangeAspect="1"/>
            </p:cNvSpPr>
            <p:nvPr/>
          </p:nvSpPr>
          <p:spPr bwMode="auto">
            <a:xfrm>
              <a:off x="2171" y="803"/>
              <a:ext cx="241" cy="305"/>
            </a:xfrm>
            <a:custGeom>
              <a:avLst/>
              <a:gdLst/>
              <a:ahLst/>
              <a:cxnLst>
                <a:cxn ang="0">
                  <a:pos x="243" y="94"/>
                </a:cxn>
                <a:cxn ang="0">
                  <a:pos x="227" y="109"/>
                </a:cxn>
                <a:cxn ang="0">
                  <a:pos x="149" y="241"/>
                </a:cxn>
                <a:cxn ang="0">
                  <a:pos x="110" y="234"/>
                </a:cxn>
                <a:cxn ang="0">
                  <a:pos x="46" y="273"/>
                </a:cxn>
                <a:cxn ang="0">
                  <a:pos x="15" y="219"/>
                </a:cxn>
                <a:cxn ang="0">
                  <a:pos x="46" y="203"/>
                </a:cxn>
                <a:cxn ang="0">
                  <a:pos x="23" y="156"/>
                </a:cxn>
                <a:cxn ang="0">
                  <a:pos x="31" y="148"/>
                </a:cxn>
                <a:cxn ang="0">
                  <a:pos x="15" y="118"/>
                </a:cxn>
                <a:cxn ang="0">
                  <a:pos x="23" y="109"/>
                </a:cxn>
                <a:cxn ang="0">
                  <a:pos x="46" y="54"/>
                </a:cxn>
                <a:cxn ang="0">
                  <a:pos x="46" y="47"/>
                </a:cxn>
                <a:cxn ang="0">
                  <a:pos x="0" y="16"/>
                </a:cxn>
                <a:cxn ang="0">
                  <a:pos x="23" y="0"/>
                </a:cxn>
                <a:cxn ang="0">
                  <a:pos x="63" y="0"/>
                </a:cxn>
                <a:cxn ang="0">
                  <a:pos x="86" y="32"/>
                </a:cxn>
                <a:cxn ang="0">
                  <a:pos x="86" y="54"/>
                </a:cxn>
                <a:cxn ang="0">
                  <a:pos x="117" y="62"/>
                </a:cxn>
                <a:cxn ang="0">
                  <a:pos x="149" y="78"/>
                </a:cxn>
                <a:cxn ang="0">
                  <a:pos x="180" y="54"/>
                </a:cxn>
                <a:cxn ang="0">
                  <a:pos x="236" y="78"/>
                </a:cxn>
                <a:cxn ang="0">
                  <a:pos x="243" y="94"/>
                </a:cxn>
              </a:cxnLst>
              <a:rect l="0" t="0" r="r" b="b"/>
              <a:pathLst>
                <a:path w="243" h="273">
                  <a:moveTo>
                    <a:pt x="243" y="94"/>
                  </a:moveTo>
                  <a:lnTo>
                    <a:pt x="227" y="109"/>
                  </a:lnTo>
                  <a:lnTo>
                    <a:pt x="149" y="241"/>
                  </a:lnTo>
                  <a:lnTo>
                    <a:pt x="110" y="234"/>
                  </a:lnTo>
                  <a:lnTo>
                    <a:pt x="46" y="273"/>
                  </a:lnTo>
                  <a:lnTo>
                    <a:pt x="15" y="219"/>
                  </a:lnTo>
                  <a:lnTo>
                    <a:pt x="46" y="203"/>
                  </a:lnTo>
                  <a:lnTo>
                    <a:pt x="23" y="156"/>
                  </a:lnTo>
                  <a:lnTo>
                    <a:pt x="31" y="148"/>
                  </a:lnTo>
                  <a:lnTo>
                    <a:pt x="15" y="118"/>
                  </a:lnTo>
                  <a:lnTo>
                    <a:pt x="23" y="109"/>
                  </a:lnTo>
                  <a:lnTo>
                    <a:pt x="46" y="54"/>
                  </a:lnTo>
                  <a:lnTo>
                    <a:pt x="46" y="47"/>
                  </a:lnTo>
                  <a:lnTo>
                    <a:pt x="0" y="16"/>
                  </a:lnTo>
                  <a:lnTo>
                    <a:pt x="23" y="0"/>
                  </a:lnTo>
                  <a:lnTo>
                    <a:pt x="63" y="0"/>
                  </a:lnTo>
                  <a:lnTo>
                    <a:pt x="86" y="32"/>
                  </a:lnTo>
                  <a:lnTo>
                    <a:pt x="86" y="54"/>
                  </a:lnTo>
                  <a:lnTo>
                    <a:pt x="117" y="62"/>
                  </a:lnTo>
                  <a:lnTo>
                    <a:pt x="149" y="78"/>
                  </a:lnTo>
                  <a:lnTo>
                    <a:pt x="180" y="54"/>
                  </a:lnTo>
                  <a:lnTo>
                    <a:pt x="236" y="78"/>
                  </a:lnTo>
                  <a:lnTo>
                    <a:pt x="243" y="9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" name="Freeform 81"/>
            <p:cNvSpPr>
              <a:spLocks noChangeAspect="1"/>
            </p:cNvSpPr>
            <p:nvPr/>
          </p:nvSpPr>
          <p:spPr bwMode="auto">
            <a:xfrm>
              <a:off x="1897" y="1046"/>
              <a:ext cx="320" cy="333"/>
            </a:xfrm>
            <a:custGeom>
              <a:avLst/>
              <a:gdLst/>
              <a:ahLst/>
              <a:cxnLst>
                <a:cxn ang="0">
                  <a:pos x="298" y="77"/>
                </a:cxn>
                <a:cxn ang="0">
                  <a:pos x="290" y="108"/>
                </a:cxn>
                <a:cxn ang="0">
                  <a:pos x="321" y="147"/>
                </a:cxn>
                <a:cxn ang="0">
                  <a:pos x="180" y="280"/>
                </a:cxn>
                <a:cxn ang="0">
                  <a:pos x="149" y="295"/>
                </a:cxn>
                <a:cxn ang="0">
                  <a:pos x="0" y="249"/>
                </a:cxn>
                <a:cxn ang="0">
                  <a:pos x="23" y="225"/>
                </a:cxn>
                <a:cxn ang="0">
                  <a:pos x="62" y="225"/>
                </a:cxn>
                <a:cxn ang="0">
                  <a:pos x="87" y="194"/>
                </a:cxn>
                <a:cxn ang="0">
                  <a:pos x="87" y="170"/>
                </a:cxn>
                <a:cxn ang="0">
                  <a:pos x="109" y="163"/>
                </a:cxn>
                <a:cxn ang="0">
                  <a:pos x="87" y="147"/>
                </a:cxn>
                <a:cxn ang="0">
                  <a:pos x="87" y="131"/>
                </a:cxn>
                <a:cxn ang="0">
                  <a:pos x="62" y="108"/>
                </a:cxn>
                <a:cxn ang="0">
                  <a:pos x="62" y="70"/>
                </a:cxn>
                <a:cxn ang="0">
                  <a:pos x="109" y="46"/>
                </a:cxn>
                <a:cxn ang="0">
                  <a:pos x="109" y="39"/>
                </a:cxn>
                <a:cxn ang="0">
                  <a:pos x="141" y="46"/>
                </a:cxn>
                <a:cxn ang="0">
                  <a:pos x="165" y="0"/>
                </a:cxn>
                <a:cxn ang="0">
                  <a:pos x="290" y="0"/>
                </a:cxn>
                <a:cxn ang="0">
                  <a:pos x="321" y="54"/>
                </a:cxn>
                <a:cxn ang="0">
                  <a:pos x="298" y="77"/>
                </a:cxn>
              </a:cxnLst>
              <a:rect l="0" t="0" r="r" b="b"/>
              <a:pathLst>
                <a:path w="321" h="295">
                  <a:moveTo>
                    <a:pt x="298" y="77"/>
                  </a:moveTo>
                  <a:lnTo>
                    <a:pt x="290" y="108"/>
                  </a:lnTo>
                  <a:lnTo>
                    <a:pt x="321" y="147"/>
                  </a:lnTo>
                  <a:lnTo>
                    <a:pt x="180" y="280"/>
                  </a:lnTo>
                  <a:lnTo>
                    <a:pt x="149" y="295"/>
                  </a:lnTo>
                  <a:lnTo>
                    <a:pt x="0" y="249"/>
                  </a:lnTo>
                  <a:lnTo>
                    <a:pt x="23" y="225"/>
                  </a:lnTo>
                  <a:lnTo>
                    <a:pt x="62" y="225"/>
                  </a:lnTo>
                  <a:lnTo>
                    <a:pt x="87" y="194"/>
                  </a:lnTo>
                  <a:lnTo>
                    <a:pt x="87" y="170"/>
                  </a:lnTo>
                  <a:lnTo>
                    <a:pt x="109" y="163"/>
                  </a:lnTo>
                  <a:lnTo>
                    <a:pt x="87" y="147"/>
                  </a:lnTo>
                  <a:lnTo>
                    <a:pt x="87" y="131"/>
                  </a:lnTo>
                  <a:lnTo>
                    <a:pt x="62" y="108"/>
                  </a:lnTo>
                  <a:lnTo>
                    <a:pt x="62" y="70"/>
                  </a:lnTo>
                  <a:lnTo>
                    <a:pt x="109" y="46"/>
                  </a:lnTo>
                  <a:lnTo>
                    <a:pt x="109" y="39"/>
                  </a:lnTo>
                  <a:lnTo>
                    <a:pt x="141" y="46"/>
                  </a:lnTo>
                  <a:lnTo>
                    <a:pt x="165" y="0"/>
                  </a:lnTo>
                  <a:lnTo>
                    <a:pt x="290" y="0"/>
                  </a:lnTo>
                  <a:lnTo>
                    <a:pt x="321" y="54"/>
                  </a:lnTo>
                  <a:lnTo>
                    <a:pt x="298" y="7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" name="Freeform 82"/>
            <p:cNvSpPr>
              <a:spLocks noChangeAspect="1"/>
            </p:cNvSpPr>
            <p:nvPr/>
          </p:nvSpPr>
          <p:spPr bwMode="auto">
            <a:xfrm>
              <a:off x="2462" y="1881"/>
              <a:ext cx="369" cy="312"/>
            </a:xfrm>
            <a:custGeom>
              <a:avLst/>
              <a:gdLst/>
              <a:ahLst/>
              <a:cxnLst>
                <a:cxn ang="0">
                  <a:pos x="118" y="281"/>
                </a:cxn>
                <a:cxn ang="0">
                  <a:pos x="118" y="265"/>
                </a:cxn>
                <a:cxn ang="0">
                  <a:pos x="125" y="210"/>
                </a:cxn>
                <a:cxn ang="0">
                  <a:pos x="0" y="186"/>
                </a:cxn>
                <a:cxn ang="0">
                  <a:pos x="8" y="147"/>
                </a:cxn>
                <a:cxn ang="0">
                  <a:pos x="94" y="101"/>
                </a:cxn>
                <a:cxn ang="0">
                  <a:pos x="94" y="85"/>
                </a:cxn>
                <a:cxn ang="0">
                  <a:pos x="71" y="70"/>
                </a:cxn>
                <a:cxn ang="0">
                  <a:pos x="181" y="0"/>
                </a:cxn>
                <a:cxn ang="0">
                  <a:pos x="196" y="7"/>
                </a:cxn>
                <a:cxn ang="0">
                  <a:pos x="299" y="7"/>
                </a:cxn>
                <a:cxn ang="0">
                  <a:pos x="314" y="22"/>
                </a:cxn>
                <a:cxn ang="0">
                  <a:pos x="314" y="62"/>
                </a:cxn>
                <a:cxn ang="0">
                  <a:pos x="331" y="62"/>
                </a:cxn>
                <a:cxn ang="0">
                  <a:pos x="339" y="101"/>
                </a:cxn>
                <a:cxn ang="0">
                  <a:pos x="346" y="101"/>
                </a:cxn>
                <a:cxn ang="0">
                  <a:pos x="346" y="132"/>
                </a:cxn>
                <a:cxn ang="0">
                  <a:pos x="370" y="147"/>
                </a:cxn>
                <a:cxn ang="0">
                  <a:pos x="370" y="156"/>
                </a:cxn>
                <a:cxn ang="0">
                  <a:pos x="299" y="186"/>
                </a:cxn>
                <a:cxn ang="0">
                  <a:pos x="268" y="234"/>
                </a:cxn>
                <a:cxn ang="0">
                  <a:pos x="189" y="265"/>
                </a:cxn>
                <a:cxn ang="0">
                  <a:pos x="157" y="265"/>
                </a:cxn>
                <a:cxn ang="0">
                  <a:pos x="118" y="281"/>
                </a:cxn>
              </a:cxnLst>
              <a:rect l="0" t="0" r="r" b="b"/>
              <a:pathLst>
                <a:path w="370" h="281">
                  <a:moveTo>
                    <a:pt x="118" y="281"/>
                  </a:moveTo>
                  <a:lnTo>
                    <a:pt x="118" y="265"/>
                  </a:lnTo>
                  <a:lnTo>
                    <a:pt x="125" y="210"/>
                  </a:lnTo>
                  <a:lnTo>
                    <a:pt x="0" y="186"/>
                  </a:lnTo>
                  <a:lnTo>
                    <a:pt x="8" y="147"/>
                  </a:lnTo>
                  <a:lnTo>
                    <a:pt x="94" y="101"/>
                  </a:lnTo>
                  <a:lnTo>
                    <a:pt x="94" y="85"/>
                  </a:lnTo>
                  <a:lnTo>
                    <a:pt x="71" y="70"/>
                  </a:lnTo>
                  <a:lnTo>
                    <a:pt x="181" y="0"/>
                  </a:lnTo>
                  <a:lnTo>
                    <a:pt x="196" y="7"/>
                  </a:lnTo>
                  <a:lnTo>
                    <a:pt x="299" y="7"/>
                  </a:lnTo>
                  <a:lnTo>
                    <a:pt x="314" y="22"/>
                  </a:lnTo>
                  <a:lnTo>
                    <a:pt x="314" y="62"/>
                  </a:lnTo>
                  <a:lnTo>
                    <a:pt x="331" y="62"/>
                  </a:lnTo>
                  <a:lnTo>
                    <a:pt x="339" y="101"/>
                  </a:lnTo>
                  <a:lnTo>
                    <a:pt x="346" y="101"/>
                  </a:lnTo>
                  <a:lnTo>
                    <a:pt x="346" y="132"/>
                  </a:lnTo>
                  <a:lnTo>
                    <a:pt x="370" y="147"/>
                  </a:lnTo>
                  <a:lnTo>
                    <a:pt x="370" y="156"/>
                  </a:lnTo>
                  <a:lnTo>
                    <a:pt x="299" y="186"/>
                  </a:lnTo>
                  <a:lnTo>
                    <a:pt x="268" y="234"/>
                  </a:lnTo>
                  <a:lnTo>
                    <a:pt x="189" y="265"/>
                  </a:lnTo>
                  <a:lnTo>
                    <a:pt x="157" y="265"/>
                  </a:lnTo>
                  <a:lnTo>
                    <a:pt x="118" y="281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" name="Freeform 83"/>
            <p:cNvSpPr>
              <a:spLocks noChangeAspect="1"/>
            </p:cNvSpPr>
            <p:nvPr/>
          </p:nvSpPr>
          <p:spPr bwMode="auto">
            <a:xfrm>
              <a:off x="965" y="1517"/>
              <a:ext cx="254" cy="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8" y="0"/>
                </a:cxn>
                <a:cxn ang="0">
                  <a:pos x="252" y="0"/>
                </a:cxn>
                <a:cxn ang="0">
                  <a:pos x="252" y="71"/>
                </a:cxn>
                <a:cxn ang="0">
                  <a:pos x="244" y="71"/>
                </a:cxn>
                <a:cxn ang="0">
                  <a:pos x="228" y="142"/>
                </a:cxn>
                <a:cxn ang="0">
                  <a:pos x="39" y="181"/>
                </a:cxn>
                <a:cxn ang="0">
                  <a:pos x="0" y="0"/>
                </a:cxn>
              </a:cxnLst>
              <a:rect l="0" t="0" r="r" b="b"/>
              <a:pathLst>
                <a:path w="252" h="181">
                  <a:moveTo>
                    <a:pt x="0" y="0"/>
                  </a:moveTo>
                  <a:lnTo>
                    <a:pt x="228" y="0"/>
                  </a:lnTo>
                  <a:lnTo>
                    <a:pt x="252" y="0"/>
                  </a:lnTo>
                  <a:lnTo>
                    <a:pt x="252" y="71"/>
                  </a:lnTo>
                  <a:lnTo>
                    <a:pt x="244" y="71"/>
                  </a:lnTo>
                  <a:lnTo>
                    <a:pt x="228" y="142"/>
                  </a:lnTo>
                  <a:lnTo>
                    <a:pt x="39" y="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" name="Freeform 84"/>
            <p:cNvSpPr>
              <a:spLocks noChangeAspect="1"/>
            </p:cNvSpPr>
            <p:nvPr/>
          </p:nvSpPr>
          <p:spPr bwMode="auto">
            <a:xfrm>
              <a:off x="1118" y="2335"/>
              <a:ext cx="336" cy="227"/>
            </a:xfrm>
            <a:custGeom>
              <a:avLst/>
              <a:gdLst/>
              <a:ahLst/>
              <a:cxnLst>
                <a:cxn ang="0">
                  <a:pos x="63" y="172"/>
                </a:cxn>
                <a:cxn ang="0">
                  <a:pos x="46" y="164"/>
                </a:cxn>
                <a:cxn ang="0">
                  <a:pos x="63" y="149"/>
                </a:cxn>
                <a:cxn ang="0">
                  <a:pos x="39" y="133"/>
                </a:cxn>
                <a:cxn ang="0">
                  <a:pos x="39" y="102"/>
                </a:cxn>
                <a:cxn ang="0">
                  <a:pos x="16" y="86"/>
                </a:cxn>
                <a:cxn ang="0">
                  <a:pos x="39" y="78"/>
                </a:cxn>
                <a:cxn ang="0">
                  <a:pos x="7" y="56"/>
                </a:cxn>
                <a:cxn ang="0">
                  <a:pos x="7" y="39"/>
                </a:cxn>
                <a:cxn ang="0">
                  <a:pos x="16" y="24"/>
                </a:cxn>
                <a:cxn ang="0">
                  <a:pos x="0" y="0"/>
                </a:cxn>
                <a:cxn ang="0">
                  <a:pos x="219" y="0"/>
                </a:cxn>
                <a:cxn ang="0">
                  <a:pos x="290" y="17"/>
                </a:cxn>
                <a:cxn ang="0">
                  <a:pos x="338" y="24"/>
                </a:cxn>
                <a:cxn ang="0">
                  <a:pos x="338" y="39"/>
                </a:cxn>
                <a:cxn ang="0">
                  <a:pos x="338" y="118"/>
                </a:cxn>
                <a:cxn ang="0">
                  <a:pos x="338" y="141"/>
                </a:cxn>
                <a:cxn ang="0">
                  <a:pos x="338" y="203"/>
                </a:cxn>
                <a:cxn ang="0">
                  <a:pos x="189" y="203"/>
                </a:cxn>
                <a:cxn ang="0">
                  <a:pos x="189" y="196"/>
                </a:cxn>
                <a:cxn ang="0">
                  <a:pos x="63" y="196"/>
                </a:cxn>
                <a:cxn ang="0">
                  <a:pos x="63" y="172"/>
                </a:cxn>
              </a:cxnLst>
              <a:rect l="0" t="0" r="r" b="b"/>
              <a:pathLst>
                <a:path w="338" h="203">
                  <a:moveTo>
                    <a:pt x="63" y="172"/>
                  </a:moveTo>
                  <a:lnTo>
                    <a:pt x="46" y="164"/>
                  </a:lnTo>
                  <a:lnTo>
                    <a:pt x="63" y="149"/>
                  </a:lnTo>
                  <a:lnTo>
                    <a:pt x="39" y="133"/>
                  </a:lnTo>
                  <a:lnTo>
                    <a:pt x="39" y="102"/>
                  </a:lnTo>
                  <a:lnTo>
                    <a:pt x="16" y="86"/>
                  </a:lnTo>
                  <a:lnTo>
                    <a:pt x="39" y="78"/>
                  </a:lnTo>
                  <a:lnTo>
                    <a:pt x="7" y="56"/>
                  </a:lnTo>
                  <a:lnTo>
                    <a:pt x="7" y="39"/>
                  </a:lnTo>
                  <a:lnTo>
                    <a:pt x="16" y="24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90" y="17"/>
                  </a:lnTo>
                  <a:lnTo>
                    <a:pt x="338" y="24"/>
                  </a:lnTo>
                  <a:lnTo>
                    <a:pt x="338" y="39"/>
                  </a:lnTo>
                  <a:lnTo>
                    <a:pt x="338" y="118"/>
                  </a:lnTo>
                  <a:lnTo>
                    <a:pt x="338" y="141"/>
                  </a:lnTo>
                  <a:lnTo>
                    <a:pt x="338" y="203"/>
                  </a:lnTo>
                  <a:lnTo>
                    <a:pt x="189" y="203"/>
                  </a:lnTo>
                  <a:lnTo>
                    <a:pt x="189" y="196"/>
                  </a:lnTo>
                  <a:lnTo>
                    <a:pt x="63" y="196"/>
                  </a:lnTo>
                  <a:lnTo>
                    <a:pt x="63" y="17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7" name="Freeform 85"/>
            <p:cNvSpPr>
              <a:spLocks noChangeAspect="1"/>
            </p:cNvSpPr>
            <p:nvPr/>
          </p:nvSpPr>
          <p:spPr bwMode="auto">
            <a:xfrm>
              <a:off x="2580" y="1064"/>
              <a:ext cx="228" cy="219"/>
            </a:xfrm>
            <a:custGeom>
              <a:avLst/>
              <a:gdLst/>
              <a:ahLst/>
              <a:cxnLst>
                <a:cxn ang="0">
                  <a:pos x="71" y="7"/>
                </a:cxn>
                <a:cxn ang="0">
                  <a:pos x="127" y="7"/>
                </a:cxn>
                <a:cxn ang="0">
                  <a:pos x="166" y="7"/>
                </a:cxn>
                <a:cxn ang="0">
                  <a:pos x="166" y="31"/>
                </a:cxn>
                <a:cxn ang="0">
                  <a:pos x="190" y="93"/>
                </a:cxn>
                <a:cxn ang="0">
                  <a:pos x="222" y="117"/>
                </a:cxn>
                <a:cxn ang="0">
                  <a:pos x="229" y="148"/>
                </a:cxn>
                <a:cxn ang="0">
                  <a:pos x="79" y="195"/>
                </a:cxn>
                <a:cxn ang="0">
                  <a:pos x="63" y="179"/>
                </a:cxn>
                <a:cxn ang="0">
                  <a:pos x="16" y="187"/>
                </a:cxn>
                <a:cxn ang="0">
                  <a:pos x="0" y="156"/>
                </a:cxn>
                <a:cxn ang="0">
                  <a:pos x="7" y="102"/>
                </a:cxn>
                <a:cxn ang="0">
                  <a:pos x="0" y="102"/>
                </a:cxn>
                <a:cxn ang="0">
                  <a:pos x="7" y="54"/>
                </a:cxn>
                <a:cxn ang="0">
                  <a:pos x="39" y="0"/>
                </a:cxn>
                <a:cxn ang="0">
                  <a:pos x="71" y="7"/>
                </a:cxn>
              </a:cxnLst>
              <a:rect l="0" t="0" r="r" b="b"/>
              <a:pathLst>
                <a:path w="229" h="195">
                  <a:moveTo>
                    <a:pt x="71" y="7"/>
                  </a:moveTo>
                  <a:lnTo>
                    <a:pt x="127" y="7"/>
                  </a:lnTo>
                  <a:lnTo>
                    <a:pt x="166" y="7"/>
                  </a:lnTo>
                  <a:lnTo>
                    <a:pt x="166" y="31"/>
                  </a:lnTo>
                  <a:lnTo>
                    <a:pt x="190" y="93"/>
                  </a:lnTo>
                  <a:lnTo>
                    <a:pt x="222" y="117"/>
                  </a:lnTo>
                  <a:lnTo>
                    <a:pt x="229" y="148"/>
                  </a:lnTo>
                  <a:lnTo>
                    <a:pt x="79" y="195"/>
                  </a:lnTo>
                  <a:lnTo>
                    <a:pt x="63" y="179"/>
                  </a:lnTo>
                  <a:lnTo>
                    <a:pt x="16" y="187"/>
                  </a:lnTo>
                  <a:lnTo>
                    <a:pt x="0" y="156"/>
                  </a:lnTo>
                  <a:lnTo>
                    <a:pt x="7" y="102"/>
                  </a:lnTo>
                  <a:lnTo>
                    <a:pt x="0" y="102"/>
                  </a:lnTo>
                  <a:lnTo>
                    <a:pt x="7" y="54"/>
                  </a:lnTo>
                  <a:lnTo>
                    <a:pt x="39" y="0"/>
                  </a:lnTo>
                  <a:lnTo>
                    <a:pt x="71" y="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8" name="Freeform 86"/>
            <p:cNvSpPr>
              <a:spLocks noChangeAspect="1"/>
            </p:cNvSpPr>
            <p:nvPr/>
          </p:nvSpPr>
          <p:spPr bwMode="auto">
            <a:xfrm>
              <a:off x="1028" y="1905"/>
              <a:ext cx="251" cy="2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7" y="0"/>
                </a:cxn>
                <a:cxn ang="0">
                  <a:pos x="244" y="102"/>
                </a:cxn>
                <a:cxn ang="0">
                  <a:pos x="252" y="102"/>
                </a:cxn>
                <a:cxn ang="0">
                  <a:pos x="252" y="142"/>
                </a:cxn>
                <a:cxn ang="0">
                  <a:pos x="150" y="173"/>
                </a:cxn>
                <a:cxn ang="0">
                  <a:pos x="150" y="165"/>
                </a:cxn>
                <a:cxn ang="0">
                  <a:pos x="133" y="165"/>
                </a:cxn>
                <a:cxn ang="0">
                  <a:pos x="126" y="189"/>
                </a:cxn>
                <a:cxn ang="0">
                  <a:pos x="39" y="212"/>
                </a:cxn>
                <a:cxn ang="0">
                  <a:pos x="0" y="0"/>
                </a:cxn>
              </a:cxnLst>
              <a:rect l="0" t="0" r="r" b="b"/>
              <a:pathLst>
                <a:path w="252" h="212">
                  <a:moveTo>
                    <a:pt x="0" y="0"/>
                  </a:moveTo>
                  <a:lnTo>
                    <a:pt x="197" y="0"/>
                  </a:lnTo>
                  <a:lnTo>
                    <a:pt x="244" y="102"/>
                  </a:lnTo>
                  <a:lnTo>
                    <a:pt x="252" y="102"/>
                  </a:lnTo>
                  <a:lnTo>
                    <a:pt x="252" y="142"/>
                  </a:lnTo>
                  <a:lnTo>
                    <a:pt x="150" y="173"/>
                  </a:lnTo>
                  <a:lnTo>
                    <a:pt x="150" y="165"/>
                  </a:lnTo>
                  <a:lnTo>
                    <a:pt x="133" y="165"/>
                  </a:lnTo>
                  <a:lnTo>
                    <a:pt x="126" y="189"/>
                  </a:lnTo>
                  <a:lnTo>
                    <a:pt x="39" y="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" name="Freeform 87"/>
            <p:cNvSpPr>
              <a:spLocks noChangeAspect="1"/>
            </p:cNvSpPr>
            <p:nvPr/>
          </p:nvSpPr>
          <p:spPr bwMode="auto">
            <a:xfrm>
              <a:off x="1699" y="1742"/>
              <a:ext cx="306" cy="271"/>
            </a:xfrm>
            <a:custGeom>
              <a:avLst/>
              <a:gdLst/>
              <a:ahLst/>
              <a:cxnLst>
                <a:cxn ang="0">
                  <a:pos x="245" y="195"/>
                </a:cxn>
                <a:cxn ang="0">
                  <a:pos x="221" y="195"/>
                </a:cxn>
                <a:cxn ang="0">
                  <a:pos x="214" y="226"/>
                </a:cxn>
                <a:cxn ang="0">
                  <a:pos x="182" y="242"/>
                </a:cxn>
                <a:cxn ang="0">
                  <a:pos x="134" y="226"/>
                </a:cxn>
                <a:cxn ang="0">
                  <a:pos x="134" y="210"/>
                </a:cxn>
                <a:cxn ang="0">
                  <a:pos x="0" y="195"/>
                </a:cxn>
                <a:cxn ang="0">
                  <a:pos x="0" y="148"/>
                </a:cxn>
                <a:cxn ang="0">
                  <a:pos x="47" y="148"/>
                </a:cxn>
                <a:cxn ang="0">
                  <a:pos x="47" y="62"/>
                </a:cxn>
                <a:cxn ang="0">
                  <a:pos x="63" y="62"/>
                </a:cxn>
                <a:cxn ang="0">
                  <a:pos x="63" y="39"/>
                </a:cxn>
                <a:cxn ang="0">
                  <a:pos x="71" y="31"/>
                </a:cxn>
                <a:cxn ang="0">
                  <a:pos x="47" y="0"/>
                </a:cxn>
                <a:cxn ang="0">
                  <a:pos x="119" y="0"/>
                </a:cxn>
                <a:cxn ang="0">
                  <a:pos x="158" y="47"/>
                </a:cxn>
                <a:cxn ang="0">
                  <a:pos x="214" y="62"/>
                </a:cxn>
                <a:cxn ang="0">
                  <a:pos x="221" y="78"/>
                </a:cxn>
                <a:cxn ang="0">
                  <a:pos x="221" y="101"/>
                </a:cxn>
                <a:cxn ang="0">
                  <a:pos x="285" y="101"/>
                </a:cxn>
                <a:cxn ang="0">
                  <a:pos x="308" y="133"/>
                </a:cxn>
                <a:cxn ang="0">
                  <a:pos x="245" y="195"/>
                </a:cxn>
              </a:cxnLst>
              <a:rect l="0" t="0" r="r" b="b"/>
              <a:pathLst>
                <a:path w="308" h="242">
                  <a:moveTo>
                    <a:pt x="245" y="195"/>
                  </a:moveTo>
                  <a:lnTo>
                    <a:pt x="221" y="195"/>
                  </a:lnTo>
                  <a:lnTo>
                    <a:pt x="214" y="226"/>
                  </a:lnTo>
                  <a:lnTo>
                    <a:pt x="182" y="242"/>
                  </a:lnTo>
                  <a:lnTo>
                    <a:pt x="134" y="226"/>
                  </a:lnTo>
                  <a:lnTo>
                    <a:pt x="134" y="210"/>
                  </a:lnTo>
                  <a:lnTo>
                    <a:pt x="0" y="195"/>
                  </a:lnTo>
                  <a:lnTo>
                    <a:pt x="0" y="148"/>
                  </a:lnTo>
                  <a:lnTo>
                    <a:pt x="47" y="148"/>
                  </a:lnTo>
                  <a:lnTo>
                    <a:pt x="47" y="62"/>
                  </a:lnTo>
                  <a:lnTo>
                    <a:pt x="63" y="62"/>
                  </a:lnTo>
                  <a:lnTo>
                    <a:pt x="63" y="39"/>
                  </a:lnTo>
                  <a:lnTo>
                    <a:pt x="71" y="31"/>
                  </a:lnTo>
                  <a:lnTo>
                    <a:pt x="47" y="0"/>
                  </a:lnTo>
                  <a:lnTo>
                    <a:pt x="119" y="0"/>
                  </a:lnTo>
                  <a:lnTo>
                    <a:pt x="158" y="47"/>
                  </a:lnTo>
                  <a:lnTo>
                    <a:pt x="214" y="62"/>
                  </a:lnTo>
                  <a:lnTo>
                    <a:pt x="221" y="78"/>
                  </a:lnTo>
                  <a:lnTo>
                    <a:pt x="221" y="101"/>
                  </a:lnTo>
                  <a:lnTo>
                    <a:pt x="285" y="101"/>
                  </a:lnTo>
                  <a:lnTo>
                    <a:pt x="308" y="133"/>
                  </a:lnTo>
                  <a:lnTo>
                    <a:pt x="245" y="195"/>
                  </a:lnTo>
                  <a:close/>
                </a:path>
              </a:pathLst>
            </a:custGeom>
            <a:solidFill>
              <a:srgbClr val="FFFFFF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" name="Freeform 88"/>
            <p:cNvSpPr>
              <a:spLocks noChangeAspect="1"/>
            </p:cNvSpPr>
            <p:nvPr/>
          </p:nvSpPr>
          <p:spPr bwMode="auto">
            <a:xfrm>
              <a:off x="2045" y="2483"/>
              <a:ext cx="267" cy="316"/>
            </a:xfrm>
            <a:custGeom>
              <a:avLst/>
              <a:gdLst/>
              <a:ahLst/>
              <a:cxnLst>
                <a:cxn ang="0">
                  <a:pos x="190" y="16"/>
                </a:cxn>
                <a:cxn ang="0">
                  <a:pos x="230" y="39"/>
                </a:cxn>
                <a:cxn ang="0">
                  <a:pos x="238" y="109"/>
                </a:cxn>
                <a:cxn ang="0">
                  <a:pos x="269" y="149"/>
                </a:cxn>
                <a:cxn ang="0">
                  <a:pos x="261" y="165"/>
                </a:cxn>
                <a:cxn ang="0">
                  <a:pos x="269" y="188"/>
                </a:cxn>
                <a:cxn ang="0">
                  <a:pos x="261" y="195"/>
                </a:cxn>
                <a:cxn ang="0">
                  <a:pos x="238" y="212"/>
                </a:cxn>
                <a:cxn ang="0">
                  <a:pos x="174" y="282"/>
                </a:cxn>
                <a:cxn ang="0">
                  <a:pos x="16" y="282"/>
                </a:cxn>
                <a:cxn ang="0">
                  <a:pos x="0" y="219"/>
                </a:cxn>
                <a:cxn ang="0">
                  <a:pos x="23" y="219"/>
                </a:cxn>
                <a:cxn ang="0">
                  <a:pos x="16" y="156"/>
                </a:cxn>
                <a:cxn ang="0">
                  <a:pos x="23" y="180"/>
                </a:cxn>
                <a:cxn ang="0">
                  <a:pos x="47" y="180"/>
                </a:cxn>
                <a:cxn ang="0">
                  <a:pos x="55" y="126"/>
                </a:cxn>
                <a:cxn ang="0">
                  <a:pos x="87" y="133"/>
                </a:cxn>
                <a:cxn ang="0">
                  <a:pos x="87" y="109"/>
                </a:cxn>
                <a:cxn ang="0">
                  <a:pos x="95" y="109"/>
                </a:cxn>
                <a:cxn ang="0">
                  <a:pos x="111" y="47"/>
                </a:cxn>
                <a:cxn ang="0">
                  <a:pos x="95" y="31"/>
                </a:cxn>
                <a:cxn ang="0">
                  <a:pos x="111" y="31"/>
                </a:cxn>
                <a:cxn ang="0">
                  <a:pos x="111" y="0"/>
                </a:cxn>
                <a:cxn ang="0">
                  <a:pos x="190" y="16"/>
                </a:cxn>
              </a:cxnLst>
              <a:rect l="0" t="0" r="r" b="b"/>
              <a:pathLst>
                <a:path w="269" h="282">
                  <a:moveTo>
                    <a:pt x="190" y="16"/>
                  </a:moveTo>
                  <a:lnTo>
                    <a:pt x="230" y="39"/>
                  </a:lnTo>
                  <a:lnTo>
                    <a:pt x="238" y="109"/>
                  </a:lnTo>
                  <a:lnTo>
                    <a:pt x="269" y="149"/>
                  </a:lnTo>
                  <a:lnTo>
                    <a:pt x="261" y="165"/>
                  </a:lnTo>
                  <a:lnTo>
                    <a:pt x="269" y="188"/>
                  </a:lnTo>
                  <a:lnTo>
                    <a:pt x="261" y="195"/>
                  </a:lnTo>
                  <a:lnTo>
                    <a:pt x="238" y="212"/>
                  </a:lnTo>
                  <a:lnTo>
                    <a:pt x="174" y="282"/>
                  </a:lnTo>
                  <a:lnTo>
                    <a:pt x="16" y="282"/>
                  </a:lnTo>
                  <a:lnTo>
                    <a:pt x="0" y="219"/>
                  </a:lnTo>
                  <a:lnTo>
                    <a:pt x="23" y="219"/>
                  </a:lnTo>
                  <a:lnTo>
                    <a:pt x="16" y="156"/>
                  </a:lnTo>
                  <a:lnTo>
                    <a:pt x="23" y="180"/>
                  </a:lnTo>
                  <a:lnTo>
                    <a:pt x="47" y="180"/>
                  </a:lnTo>
                  <a:lnTo>
                    <a:pt x="55" y="126"/>
                  </a:lnTo>
                  <a:lnTo>
                    <a:pt x="87" y="133"/>
                  </a:lnTo>
                  <a:lnTo>
                    <a:pt x="87" y="109"/>
                  </a:lnTo>
                  <a:lnTo>
                    <a:pt x="95" y="109"/>
                  </a:lnTo>
                  <a:lnTo>
                    <a:pt x="111" y="47"/>
                  </a:lnTo>
                  <a:lnTo>
                    <a:pt x="95" y="31"/>
                  </a:lnTo>
                  <a:lnTo>
                    <a:pt x="111" y="31"/>
                  </a:lnTo>
                  <a:lnTo>
                    <a:pt x="111" y="0"/>
                  </a:lnTo>
                  <a:lnTo>
                    <a:pt x="190" y="1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1" name="Freeform 89"/>
            <p:cNvSpPr>
              <a:spLocks noChangeAspect="1"/>
            </p:cNvSpPr>
            <p:nvPr/>
          </p:nvSpPr>
          <p:spPr bwMode="auto">
            <a:xfrm>
              <a:off x="2306" y="3208"/>
              <a:ext cx="350" cy="229"/>
            </a:xfrm>
            <a:custGeom>
              <a:avLst/>
              <a:gdLst/>
              <a:ahLst/>
              <a:cxnLst>
                <a:cxn ang="0">
                  <a:pos x="110" y="0"/>
                </a:cxn>
                <a:cxn ang="0">
                  <a:pos x="126" y="16"/>
                </a:cxn>
                <a:cxn ang="0">
                  <a:pos x="126" y="55"/>
                </a:cxn>
                <a:cxn ang="0">
                  <a:pos x="165" y="63"/>
                </a:cxn>
                <a:cxn ang="0">
                  <a:pos x="165" y="78"/>
                </a:cxn>
                <a:cxn ang="0">
                  <a:pos x="228" y="78"/>
                </a:cxn>
                <a:cxn ang="0">
                  <a:pos x="228" y="63"/>
                </a:cxn>
                <a:cxn ang="0">
                  <a:pos x="353" y="63"/>
                </a:cxn>
                <a:cxn ang="0">
                  <a:pos x="337" y="78"/>
                </a:cxn>
                <a:cxn ang="0">
                  <a:pos x="337" y="94"/>
                </a:cxn>
                <a:cxn ang="0">
                  <a:pos x="314" y="110"/>
                </a:cxn>
                <a:cxn ang="0">
                  <a:pos x="306" y="158"/>
                </a:cxn>
                <a:cxn ang="0">
                  <a:pos x="275" y="204"/>
                </a:cxn>
                <a:cxn ang="0">
                  <a:pos x="251" y="204"/>
                </a:cxn>
                <a:cxn ang="0">
                  <a:pos x="110" y="204"/>
                </a:cxn>
                <a:cxn ang="0">
                  <a:pos x="79" y="204"/>
                </a:cxn>
                <a:cxn ang="0">
                  <a:pos x="47" y="149"/>
                </a:cxn>
                <a:cxn ang="0">
                  <a:pos x="0" y="141"/>
                </a:cxn>
                <a:cxn ang="0">
                  <a:pos x="0" y="118"/>
                </a:cxn>
                <a:cxn ang="0">
                  <a:pos x="0" y="55"/>
                </a:cxn>
                <a:cxn ang="0">
                  <a:pos x="32" y="47"/>
                </a:cxn>
                <a:cxn ang="0">
                  <a:pos x="16" y="24"/>
                </a:cxn>
                <a:cxn ang="0">
                  <a:pos x="32" y="16"/>
                </a:cxn>
                <a:cxn ang="0">
                  <a:pos x="110" y="0"/>
                </a:cxn>
              </a:cxnLst>
              <a:rect l="0" t="0" r="r" b="b"/>
              <a:pathLst>
                <a:path w="353" h="204">
                  <a:moveTo>
                    <a:pt x="110" y="0"/>
                  </a:moveTo>
                  <a:lnTo>
                    <a:pt x="126" y="16"/>
                  </a:lnTo>
                  <a:lnTo>
                    <a:pt x="126" y="55"/>
                  </a:lnTo>
                  <a:lnTo>
                    <a:pt x="165" y="63"/>
                  </a:lnTo>
                  <a:lnTo>
                    <a:pt x="165" y="78"/>
                  </a:lnTo>
                  <a:lnTo>
                    <a:pt x="228" y="78"/>
                  </a:lnTo>
                  <a:lnTo>
                    <a:pt x="228" y="63"/>
                  </a:lnTo>
                  <a:lnTo>
                    <a:pt x="353" y="63"/>
                  </a:lnTo>
                  <a:lnTo>
                    <a:pt x="337" y="78"/>
                  </a:lnTo>
                  <a:lnTo>
                    <a:pt x="337" y="94"/>
                  </a:lnTo>
                  <a:lnTo>
                    <a:pt x="314" y="110"/>
                  </a:lnTo>
                  <a:lnTo>
                    <a:pt x="306" y="158"/>
                  </a:lnTo>
                  <a:lnTo>
                    <a:pt x="275" y="204"/>
                  </a:lnTo>
                  <a:lnTo>
                    <a:pt x="251" y="204"/>
                  </a:lnTo>
                  <a:lnTo>
                    <a:pt x="110" y="204"/>
                  </a:lnTo>
                  <a:lnTo>
                    <a:pt x="79" y="204"/>
                  </a:lnTo>
                  <a:lnTo>
                    <a:pt x="47" y="149"/>
                  </a:lnTo>
                  <a:lnTo>
                    <a:pt x="0" y="141"/>
                  </a:lnTo>
                  <a:lnTo>
                    <a:pt x="0" y="118"/>
                  </a:lnTo>
                  <a:lnTo>
                    <a:pt x="0" y="55"/>
                  </a:lnTo>
                  <a:lnTo>
                    <a:pt x="32" y="47"/>
                  </a:lnTo>
                  <a:lnTo>
                    <a:pt x="16" y="24"/>
                  </a:lnTo>
                  <a:lnTo>
                    <a:pt x="32" y="16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2" name="Freeform 90"/>
            <p:cNvSpPr>
              <a:spLocks noChangeAspect="1"/>
            </p:cNvSpPr>
            <p:nvPr/>
          </p:nvSpPr>
          <p:spPr bwMode="auto">
            <a:xfrm>
              <a:off x="2075" y="1215"/>
              <a:ext cx="334" cy="261"/>
            </a:xfrm>
            <a:custGeom>
              <a:avLst/>
              <a:gdLst/>
              <a:ahLst/>
              <a:cxnLst>
                <a:cxn ang="0">
                  <a:pos x="182" y="30"/>
                </a:cxn>
                <a:cxn ang="0">
                  <a:pos x="237" y="23"/>
                </a:cxn>
                <a:cxn ang="0">
                  <a:pos x="294" y="78"/>
                </a:cxn>
                <a:cxn ang="0">
                  <a:pos x="325" y="109"/>
                </a:cxn>
                <a:cxn ang="0">
                  <a:pos x="333" y="133"/>
                </a:cxn>
                <a:cxn ang="0">
                  <a:pos x="309" y="172"/>
                </a:cxn>
                <a:cxn ang="0">
                  <a:pos x="325" y="179"/>
                </a:cxn>
                <a:cxn ang="0">
                  <a:pos x="206" y="234"/>
                </a:cxn>
                <a:cxn ang="0">
                  <a:pos x="174" y="194"/>
                </a:cxn>
                <a:cxn ang="0">
                  <a:pos x="79" y="179"/>
                </a:cxn>
                <a:cxn ang="0">
                  <a:pos x="32" y="172"/>
                </a:cxn>
                <a:cxn ang="0">
                  <a:pos x="0" y="133"/>
                </a:cxn>
                <a:cxn ang="0">
                  <a:pos x="142" y="0"/>
                </a:cxn>
                <a:cxn ang="0">
                  <a:pos x="182" y="30"/>
                </a:cxn>
              </a:cxnLst>
              <a:rect l="0" t="0" r="r" b="b"/>
              <a:pathLst>
                <a:path w="333" h="234">
                  <a:moveTo>
                    <a:pt x="182" y="30"/>
                  </a:moveTo>
                  <a:lnTo>
                    <a:pt x="237" y="23"/>
                  </a:lnTo>
                  <a:lnTo>
                    <a:pt x="294" y="78"/>
                  </a:lnTo>
                  <a:lnTo>
                    <a:pt x="325" y="109"/>
                  </a:lnTo>
                  <a:lnTo>
                    <a:pt x="333" y="133"/>
                  </a:lnTo>
                  <a:lnTo>
                    <a:pt x="309" y="172"/>
                  </a:lnTo>
                  <a:lnTo>
                    <a:pt x="325" y="179"/>
                  </a:lnTo>
                  <a:lnTo>
                    <a:pt x="206" y="234"/>
                  </a:lnTo>
                  <a:lnTo>
                    <a:pt x="174" y="194"/>
                  </a:lnTo>
                  <a:lnTo>
                    <a:pt x="79" y="179"/>
                  </a:lnTo>
                  <a:lnTo>
                    <a:pt x="32" y="172"/>
                  </a:lnTo>
                  <a:lnTo>
                    <a:pt x="0" y="133"/>
                  </a:lnTo>
                  <a:lnTo>
                    <a:pt x="142" y="0"/>
                  </a:lnTo>
                  <a:lnTo>
                    <a:pt x="182" y="3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" name="Freeform 91"/>
            <p:cNvSpPr>
              <a:spLocks noChangeAspect="1"/>
            </p:cNvSpPr>
            <p:nvPr/>
          </p:nvSpPr>
          <p:spPr bwMode="auto">
            <a:xfrm>
              <a:off x="2045" y="1829"/>
              <a:ext cx="239" cy="315"/>
            </a:xfrm>
            <a:custGeom>
              <a:avLst/>
              <a:gdLst/>
              <a:ahLst/>
              <a:cxnLst>
                <a:cxn ang="0">
                  <a:pos x="32" y="234"/>
                </a:cxn>
                <a:cxn ang="0">
                  <a:pos x="23" y="211"/>
                </a:cxn>
                <a:cxn ang="0">
                  <a:pos x="32" y="195"/>
                </a:cxn>
                <a:cxn ang="0">
                  <a:pos x="0" y="109"/>
                </a:cxn>
                <a:cxn ang="0">
                  <a:pos x="23" y="86"/>
                </a:cxn>
                <a:cxn ang="0">
                  <a:pos x="16" y="78"/>
                </a:cxn>
                <a:cxn ang="0">
                  <a:pos x="23" y="78"/>
                </a:cxn>
                <a:cxn ang="0">
                  <a:pos x="23" y="70"/>
                </a:cxn>
                <a:cxn ang="0">
                  <a:pos x="111" y="16"/>
                </a:cxn>
                <a:cxn ang="0">
                  <a:pos x="127" y="23"/>
                </a:cxn>
                <a:cxn ang="0">
                  <a:pos x="127" y="0"/>
                </a:cxn>
                <a:cxn ang="0">
                  <a:pos x="238" y="70"/>
                </a:cxn>
                <a:cxn ang="0">
                  <a:pos x="230" y="242"/>
                </a:cxn>
                <a:cxn ang="0">
                  <a:pos x="32" y="281"/>
                </a:cxn>
                <a:cxn ang="0">
                  <a:pos x="23" y="234"/>
                </a:cxn>
                <a:cxn ang="0">
                  <a:pos x="32" y="234"/>
                </a:cxn>
              </a:cxnLst>
              <a:rect l="0" t="0" r="r" b="b"/>
              <a:pathLst>
                <a:path w="238" h="281">
                  <a:moveTo>
                    <a:pt x="32" y="234"/>
                  </a:moveTo>
                  <a:lnTo>
                    <a:pt x="23" y="211"/>
                  </a:lnTo>
                  <a:lnTo>
                    <a:pt x="32" y="195"/>
                  </a:lnTo>
                  <a:lnTo>
                    <a:pt x="0" y="109"/>
                  </a:lnTo>
                  <a:lnTo>
                    <a:pt x="23" y="86"/>
                  </a:lnTo>
                  <a:lnTo>
                    <a:pt x="16" y="78"/>
                  </a:lnTo>
                  <a:lnTo>
                    <a:pt x="23" y="78"/>
                  </a:lnTo>
                  <a:lnTo>
                    <a:pt x="23" y="70"/>
                  </a:lnTo>
                  <a:lnTo>
                    <a:pt x="111" y="16"/>
                  </a:lnTo>
                  <a:lnTo>
                    <a:pt x="127" y="23"/>
                  </a:lnTo>
                  <a:lnTo>
                    <a:pt x="127" y="0"/>
                  </a:lnTo>
                  <a:lnTo>
                    <a:pt x="238" y="70"/>
                  </a:lnTo>
                  <a:lnTo>
                    <a:pt x="230" y="242"/>
                  </a:lnTo>
                  <a:lnTo>
                    <a:pt x="32" y="281"/>
                  </a:lnTo>
                  <a:lnTo>
                    <a:pt x="23" y="234"/>
                  </a:lnTo>
                  <a:lnTo>
                    <a:pt x="32" y="23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" name="Freeform 92"/>
            <p:cNvSpPr>
              <a:spLocks noChangeAspect="1"/>
            </p:cNvSpPr>
            <p:nvPr/>
          </p:nvSpPr>
          <p:spPr bwMode="auto">
            <a:xfrm>
              <a:off x="2770" y="3060"/>
              <a:ext cx="282" cy="218"/>
            </a:xfrm>
            <a:custGeom>
              <a:avLst/>
              <a:gdLst/>
              <a:ahLst/>
              <a:cxnLst>
                <a:cxn ang="0">
                  <a:pos x="283" y="78"/>
                </a:cxn>
                <a:cxn ang="0">
                  <a:pos x="220" y="78"/>
                </a:cxn>
                <a:cxn ang="0">
                  <a:pos x="220" y="148"/>
                </a:cxn>
                <a:cxn ang="0">
                  <a:pos x="204" y="148"/>
                </a:cxn>
                <a:cxn ang="0">
                  <a:pos x="204" y="156"/>
                </a:cxn>
                <a:cxn ang="0">
                  <a:pos x="220" y="156"/>
                </a:cxn>
                <a:cxn ang="0">
                  <a:pos x="220" y="164"/>
                </a:cxn>
                <a:cxn ang="0">
                  <a:pos x="220" y="195"/>
                </a:cxn>
                <a:cxn ang="0">
                  <a:pos x="150" y="195"/>
                </a:cxn>
                <a:cxn ang="0">
                  <a:pos x="0" y="195"/>
                </a:cxn>
                <a:cxn ang="0">
                  <a:pos x="0" y="101"/>
                </a:cxn>
                <a:cxn ang="0">
                  <a:pos x="102" y="39"/>
                </a:cxn>
                <a:cxn ang="0">
                  <a:pos x="102" y="15"/>
                </a:cxn>
                <a:cxn ang="0">
                  <a:pos x="133" y="32"/>
                </a:cxn>
                <a:cxn ang="0">
                  <a:pos x="212" y="0"/>
                </a:cxn>
                <a:cxn ang="0">
                  <a:pos x="251" y="8"/>
                </a:cxn>
                <a:cxn ang="0">
                  <a:pos x="251" y="0"/>
                </a:cxn>
                <a:cxn ang="0">
                  <a:pos x="283" y="0"/>
                </a:cxn>
                <a:cxn ang="0">
                  <a:pos x="283" y="78"/>
                </a:cxn>
              </a:cxnLst>
              <a:rect l="0" t="0" r="r" b="b"/>
              <a:pathLst>
                <a:path w="283" h="195">
                  <a:moveTo>
                    <a:pt x="283" y="78"/>
                  </a:moveTo>
                  <a:lnTo>
                    <a:pt x="220" y="78"/>
                  </a:lnTo>
                  <a:lnTo>
                    <a:pt x="220" y="148"/>
                  </a:lnTo>
                  <a:lnTo>
                    <a:pt x="204" y="148"/>
                  </a:lnTo>
                  <a:lnTo>
                    <a:pt x="204" y="156"/>
                  </a:lnTo>
                  <a:lnTo>
                    <a:pt x="220" y="156"/>
                  </a:lnTo>
                  <a:lnTo>
                    <a:pt x="220" y="164"/>
                  </a:lnTo>
                  <a:lnTo>
                    <a:pt x="220" y="195"/>
                  </a:lnTo>
                  <a:lnTo>
                    <a:pt x="150" y="195"/>
                  </a:lnTo>
                  <a:lnTo>
                    <a:pt x="0" y="195"/>
                  </a:lnTo>
                  <a:lnTo>
                    <a:pt x="0" y="101"/>
                  </a:lnTo>
                  <a:lnTo>
                    <a:pt x="102" y="39"/>
                  </a:lnTo>
                  <a:lnTo>
                    <a:pt x="102" y="15"/>
                  </a:lnTo>
                  <a:lnTo>
                    <a:pt x="133" y="32"/>
                  </a:lnTo>
                  <a:lnTo>
                    <a:pt x="212" y="0"/>
                  </a:lnTo>
                  <a:lnTo>
                    <a:pt x="251" y="8"/>
                  </a:lnTo>
                  <a:lnTo>
                    <a:pt x="251" y="0"/>
                  </a:lnTo>
                  <a:lnTo>
                    <a:pt x="283" y="0"/>
                  </a:lnTo>
                  <a:lnTo>
                    <a:pt x="283" y="78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" name="Freeform 93"/>
            <p:cNvSpPr>
              <a:spLocks noChangeAspect="1"/>
            </p:cNvSpPr>
            <p:nvPr/>
          </p:nvSpPr>
          <p:spPr bwMode="auto">
            <a:xfrm>
              <a:off x="2896" y="1992"/>
              <a:ext cx="297" cy="434"/>
            </a:xfrm>
            <a:custGeom>
              <a:avLst/>
              <a:gdLst/>
              <a:ahLst/>
              <a:cxnLst>
                <a:cxn ang="0">
                  <a:pos x="299" y="63"/>
                </a:cxn>
                <a:cxn ang="0">
                  <a:pos x="268" y="142"/>
                </a:cxn>
                <a:cxn ang="0">
                  <a:pos x="251" y="173"/>
                </a:cxn>
                <a:cxn ang="0">
                  <a:pos x="275" y="267"/>
                </a:cxn>
                <a:cxn ang="0">
                  <a:pos x="244" y="346"/>
                </a:cxn>
                <a:cxn ang="0">
                  <a:pos x="173" y="354"/>
                </a:cxn>
                <a:cxn ang="0">
                  <a:pos x="189" y="385"/>
                </a:cxn>
                <a:cxn ang="0">
                  <a:pos x="158" y="385"/>
                </a:cxn>
                <a:cxn ang="0">
                  <a:pos x="95" y="346"/>
                </a:cxn>
                <a:cxn ang="0">
                  <a:pos x="110" y="276"/>
                </a:cxn>
                <a:cxn ang="0">
                  <a:pos x="86" y="259"/>
                </a:cxn>
                <a:cxn ang="0">
                  <a:pos x="78" y="212"/>
                </a:cxn>
                <a:cxn ang="0">
                  <a:pos x="39" y="197"/>
                </a:cxn>
                <a:cxn ang="0">
                  <a:pos x="0" y="133"/>
                </a:cxn>
                <a:cxn ang="0">
                  <a:pos x="55" y="142"/>
                </a:cxn>
                <a:cxn ang="0">
                  <a:pos x="63" y="110"/>
                </a:cxn>
                <a:cxn ang="0">
                  <a:pos x="55" y="110"/>
                </a:cxn>
                <a:cxn ang="0">
                  <a:pos x="63" y="86"/>
                </a:cxn>
                <a:cxn ang="0">
                  <a:pos x="158" y="23"/>
                </a:cxn>
                <a:cxn ang="0">
                  <a:pos x="189" y="0"/>
                </a:cxn>
                <a:cxn ang="0">
                  <a:pos x="212" y="0"/>
                </a:cxn>
                <a:cxn ang="0">
                  <a:pos x="275" y="31"/>
                </a:cxn>
                <a:cxn ang="0">
                  <a:pos x="299" y="63"/>
                </a:cxn>
              </a:cxnLst>
              <a:rect l="0" t="0" r="r" b="b"/>
              <a:pathLst>
                <a:path w="299" h="385">
                  <a:moveTo>
                    <a:pt x="299" y="63"/>
                  </a:moveTo>
                  <a:lnTo>
                    <a:pt x="268" y="142"/>
                  </a:lnTo>
                  <a:lnTo>
                    <a:pt x="251" y="173"/>
                  </a:lnTo>
                  <a:lnTo>
                    <a:pt x="275" y="267"/>
                  </a:lnTo>
                  <a:lnTo>
                    <a:pt x="244" y="346"/>
                  </a:lnTo>
                  <a:lnTo>
                    <a:pt x="173" y="354"/>
                  </a:lnTo>
                  <a:lnTo>
                    <a:pt x="189" y="385"/>
                  </a:lnTo>
                  <a:lnTo>
                    <a:pt x="158" y="385"/>
                  </a:lnTo>
                  <a:lnTo>
                    <a:pt x="95" y="346"/>
                  </a:lnTo>
                  <a:lnTo>
                    <a:pt x="110" y="276"/>
                  </a:lnTo>
                  <a:lnTo>
                    <a:pt x="86" y="259"/>
                  </a:lnTo>
                  <a:lnTo>
                    <a:pt x="78" y="212"/>
                  </a:lnTo>
                  <a:lnTo>
                    <a:pt x="39" y="197"/>
                  </a:lnTo>
                  <a:lnTo>
                    <a:pt x="0" y="133"/>
                  </a:lnTo>
                  <a:lnTo>
                    <a:pt x="55" y="142"/>
                  </a:lnTo>
                  <a:lnTo>
                    <a:pt x="63" y="110"/>
                  </a:lnTo>
                  <a:lnTo>
                    <a:pt x="55" y="110"/>
                  </a:lnTo>
                  <a:lnTo>
                    <a:pt x="63" y="86"/>
                  </a:lnTo>
                  <a:lnTo>
                    <a:pt x="158" y="23"/>
                  </a:lnTo>
                  <a:lnTo>
                    <a:pt x="189" y="0"/>
                  </a:lnTo>
                  <a:lnTo>
                    <a:pt x="212" y="0"/>
                  </a:lnTo>
                  <a:lnTo>
                    <a:pt x="275" y="31"/>
                  </a:lnTo>
                  <a:lnTo>
                    <a:pt x="299" y="63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" name="Freeform 94"/>
            <p:cNvSpPr>
              <a:spLocks noChangeAspect="1"/>
            </p:cNvSpPr>
            <p:nvPr/>
          </p:nvSpPr>
          <p:spPr bwMode="auto">
            <a:xfrm>
              <a:off x="3257" y="2281"/>
              <a:ext cx="268" cy="271"/>
            </a:xfrm>
            <a:custGeom>
              <a:avLst/>
              <a:gdLst/>
              <a:ahLst/>
              <a:cxnLst>
                <a:cxn ang="0">
                  <a:pos x="102" y="243"/>
                </a:cxn>
                <a:cxn ang="0">
                  <a:pos x="40" y="196"/>
                </a:cxn>
                <a:cxn ang="0">
                  <a:pos x="0" y="94"/>
                </a:cxn>
                <a:cxn ang="0">
                  <a:pos x="23" y="39"/>
                </a:cxn>
                <a:cxn ang="0">
                  <a:pos x="40" y="16"/>
                </a:cxn>
                <a:cxn ang="0">
                  <a:pos x="133" y="16"/>
                </a:cxn>
                <a:cxn ang="0">
                  <a:pos x="211" y="0"/>
                </a:cxn>
                <a:cxn ang="0">
                  <a:pos x="274" y="32"/>
                </a:cxn>
                <a:cxn ang="0">
                  <a:pos x="204" y="188"/>
                </a:cxn>
                <a:cxn ang="0">
                  <a:pos x="211" y="211"/>
                </a:cxn>
                <a:cxn ang="0">
                  <a:pos x="102" y="243"/>
                </a:cxn>
              </a:cxnLst>
              <a:rect l="0" t="0" r="r" b="b"/>
              <a:pathLst>
                <a:path w="274" h="243">
                  <a:moveTo>
                    <a:pt x="102" y="243"/>
                  </a:moveTo>
                  <a:lnTo>
                    <a:pt x="40" y="196"/>
                  </a:lnTo>
                  <a:lnTo>
                    <a:pt x="0" y="94"/>
                  </a:lnTo>
                  <a:lnTo>
                    <a:pt x="23" y="39"/>
                  </a:lnTo>
                  <a:lnTo>
                    <a:pt x="40" y="16"/>
                  </a:lnTo>
                  <a:lnTo>
                    <a:pt x="133" y="16"/>
                  </a:lnTo>
                  <a:lnTo>
                    <a:pt x="211" y="0"/>
                  </a:lnTo>
                  <a:lnTo>
                    <a:pt x="274" y="32"/>
                  </a:lnTo>
                  <a:lnTo>
                    <a:pt x="204" y="188"/>
                  </a:lnTo>
                  <a:lnTo>
                    <a:pt x="211" y="211"/>
                  </a:lnTo>
                  <a:lnTo>
                    <a:pt x="102" y="243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" name="Freeform 95"/>
            <p:cNvSpPr>
              <a:spLocks noChangeAspect="1"/>
            </p:cNvSpPr>
            <p:nvPr/>
          </p:nvSpPr>
          <p:spPr bwMode="auto">
            <a:xfrm>
              <a:off x="2682" y="2378"/>
              <a:ext cx="367" cy="247"/>
            </a:xfrm>
            <a:custGeom>
              <a:avLst/>
              <a:gdLst/>
              <a:ahLst/>
              <a:cxnLst>
                <a:cxn ang="0">
                  <a:pos x="362" y="71"/>
                </a:cxn>
                <a:cxn ang="0">
                  <a:pos x="330" y="102"/>
                </a:cxn>
                <a:cxn ang="0">
                  <a:pos x="354" y="125"/>
                </a:cxn>
                <a:cxn ang="0">
                  <a:pos x="322" y="134"/>
                </a:cxn>
                <a:cxn ang="0">
                  <a:pos x="252" y="173"/>
                </a:cxn>
                <a:cxn ang="0">
                  <a:pos x="276" y="203"/>
                </a:cxn>
                <a:cxn ang="0">
                  <a:pos x="252" y="203"/>
                </a:cxn>
                <a:cxn ang="0">
                  <a:pos x="220" y="220"/>
                </a:cxn>
                <a:cxn ang="0">
                  <a:pos x="205" y="203"/>
                </a:cxn>
                <a:cxn ang="0">
                  <a:pos x="212" y="142"/>
                </a:cxn>
                <a:cxn ang="0">
                  <a:pos x="126" y="125"/>
                </a:cxn>
                <a:cxn ang="0">
                  <a:pos x="118" y="110"/>
                </a:cxn>
                <a:cxn ang="0">
                  <a:pos x="126" y="102"/>
                </a:cxn>
                <a:cxn ang="0">
                  <a:pos x="63" y="79"/>
                </a:cxn>
                <a:cxn ang="0">
                  <a:pos x="0" y="79"/>
                </a:cxn>
                <a:cxn ang="0">
                  <a:pos x="8" y="47"/>
                </a:cxn>
                <a:cxn ang="0">
                  <a:pos x="111" y="17"/>
                </a:cxn>
                <a:cxn ang="0">
                  <a:pos x="126" y="17"/>
                </a:cxn>
                <a:cxn ang="0">
                  <a:pos x="141" y="39"/>
                </a:cxn>
                <a:cxn ang="0">
                  <a:pos x="307" y="0"/>
                </a:cxn>
                <a:cxn ang="0">
                  <a:pos x="370" y="39"/>
                </a:cxn>
                <a:cxn ang="0">
                  <a:pos x="362" y="71"/>
                </a:cxn>
              </a:cxnLst>
              <a:rect l="0" t="0" r="r" b="b"/>
              <a:pathLst>
                <a:path w="370" h="220">
                  <a:moveTo>
                    <a:pt x="362" y="71"/>
                  </a:moveTo>
                  <a:lnTo>
                    <a:pt x="330" y="102"/>
                  </a:lnTo>
                  <a:lnTo>
                    <a:pt x="354" y="125"/>
                  </a:lnTo>
                  <a:lnTo>
                    <a:pt x="322" y="134"/>
                  </a:lnTo>
                  <a:lnTo>
                    <a:pt x="252" y="173"/>
                  </a:lnTo>
                  <a:lnTo>
                    <a:pt x="276" y="203"/>
                  </a:lnTo>
                  <a:lnTo>
                    <a:pt x="252" y="203"/>
                  </a:lnTo>
                  <a:lnTo>
                    <a:pt x="220" y="220"/>
                  </a:lnTo>
                  <a:lnTo>
                    <a:pt x="205" y="203"/>
                  </a:lnTo>
                  <a:lnTo>
                    <a:pt x="212" y="142"/>
                  </a:lnTo>
                  <a:lnTo>
                    <a:pt x="126" y="125"/>
                  </a:lnTo>
                  <a:lnTo>
                    <a:pt x="118" y="110"/>
                  </a:lnTo>
                  <a:lnTo>
                    <a:pt x="126" y="102"/>
                  </a:lnTo>
                  <a:lnTo>
                    <a:pt x="63" y="79"/>
                  </a:lnTo>
                  <a:lnTo>
                    <a:pt x="0" y="79"/>
                  </a:lnTo>
                  <a:lnTo>
                    <a:pt x="8" y="47"/>
                  </a:lnTo>
                  <a:lnTo>
                    <a:pt x="111" y="17"/>
                  </a:lnTo>
                  <a:lnTo>
                    <a:pt x="126" y="17"/>
                  </a:lnTo>
                  <a:lnTo>
                    <a:pt x="141" y="39"/>
                  </a:lnTo>
                  <a:lnTo>
                    <a:pt x="307" y="0"/>
                  </a:lnTo>
                  <a:lnTo>
                    <a:pt x="370" y="39"/>
                  </a:lnTo>
                  <a:lnTo>
                    <a:pt x="362" y="71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8" name="Freeform 96"/>
            <p:cNvSpPr>
              <a:spLocks noChangeAspect="1"/>
            </p:cNvSpPr>
            <p:nvPr/>
          </p:nvSpPr>
          <p:spPr bwMode="auto">
            <a:xfrm>
              <a:off x="2075" y="2088"/>
              <a:ext cx="334" cy="272"/>
            </a:xfrm>
            <a:custGeom>
              <a:avLst/>
              <a:gdLst/>
              <a:ahLst/>
              <a:cxnLst>
                <a:cxn ang="0">
                  <a:pos x="333" y="188"/>
                </a:cxn>
                <a:cxn ang="0">
                  <a:pos x="294" y="210"/>
                </a:cxn>
                <a:cxn ang="0">
                  <a:pos x="214" y="242"/>
                </a:cxn>
                <a:cxn ang="0">
                  <a:pos x="182" y="218"/>
                </a:cxn>
                <a:cxn ang="0">
                  <a:pos x="174" y="235"/>
                </a:cxn>
                <a:cxn ang="0">
                  <a:pos x="158" y="210"/>
                </a:cxn>
                <a:cxn ang="0">
                  <a:pos x="110" y="210"/>
                </a:cxn>
                <a:cxn ang="0">
                  <a:pos x="87" y="188"/>
                </a:cxn>
                <a:cxn ang="0">
                  <a:pos x="79" y="172"/>
                </a:cxn>
                <a:cxn ang="0">
                  <a:pos x="63" y="110"/>
                </a:cxn>
                <a:cxn ang="0">
                  <a:pos x="0" y="47"/>
                </a:cxn>
                <a:cxn ang="0">
                  <a:pos x="198" y="8"/>
                </a:cxn>
                <a:cxn ang="0">
                  <a:pos x="269" y="0"/>
                </a:cxn>
                <a:cxn ang="0">
                  <a:pos x="333" y="188"/>
                </a:cxn>
              </a:cxnLst>
              <a:rect l="0" t="0" r="r" b="b"/>
              <a:pathLst>
                <a:path w="333" h="242">
                  <a:moveTo>
                    <a:pt x="333" y="188"/>
                  </a:moveTo>
                  <a:lnTo>
                    <a:pt x="294" y="210"/>
                  </a:lnTo>
                  <a:lnTo>
                    <a:pt x="214" y="242"/>
                  </a:lnTo>
                  <a:lnTo>
                    <a:pt x="182" y="218"/>
                  </a:lnTo>
                  <a:lnTo>
                    <a:pt x="174" y="235"/>
                  </a:lnTo>
                  <a:lnTo>
                    <a:pt x="158" y="210"/>
                  </a:lnTo>
                  <a:lnTo>
                    <a:pt x="110" y="210"/>
                  </a:lnTo>
                  <a:lnTo>
                    <a:pt x="87" y="188"/>
                  </a:lnTo>
                  <a:lnTo>
                    <a:pt x="79" y="172"/>
                  </a:lnTo>
                  <a:lnTo>
                    <a:pt x="63" y="110"/>
                  </a:lnTo>
                  <a:lnTo>
                    <a:pt x="0" y="47"/>
                  </a:lnTo>
                  <a:lnTo>
                    <a:pt x="198" y="8"/>
                  </a:lnTo>
                  <a:lnTo>
                    <a:pt x="269" y="0"/>
                  </a:lnTo>
                  <a:lnTo>
                    <a:pt x="333" y="188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9" name="Freeform 97"/>
            <p:cNvSpPr>
              <a:spLocks noChangeAspect="1"/>
            </p:cNvSpPr>
            <p:nvPr/>
          </p:nvSpPr>
          <p:spPr bwMode="auto">
            <a:xfrm>
              <a:off x="1745" y="2079"/>
              <a:ext cx="170" cy="217"/>
            </a:xfrm>
            <a:custGeom>
              <a:avLst/>
              <a:gdLst/>
              <a:ahLst/>
              <a:cxnLst>
                <a:cxn ang="0">
                  <a:pos x="174" y="0"/>
                </a:cxn>
                <a:cxn ang="0">
                  <a:pos x="174" y="182"/>
                </a:cxn>
                <a:cxn ang="0">
                  <a:pos x="167" y="190"/>
                </a:cxn>
                <a:cxn ang="0">
                  <a:pos x="111" y="190"/>
                </a:cxn>
                <a:cxn ang="0">
                  <a:pos x="111" y="159"/>
                </a:cxn>
                <a:cxn ang="0">
                  <a:pos x="0" y="151"/>
                </a:cxn>
                <a:cxn ang="0">
                  <a:pos x="16" y="119"/>
                </a:cxn>
                <a:cxn ang="0">
                  <a:pos x="24" y="119"/>
                </a:cxn>
                <a:cxn ang="0">
                  <a:pos x="24" y="7"/>
                </a:cxn>
                <a:cxn ang="0">
                  <a:pos x="111" y="16"/>
                </a:cxn>
                <a:cxn ang="0">
                  <a:pos x="111" y="0"/>
                </a:cxn>
                <a:cxn ang="0">
                  <a:pos x="174" y="0"/>
                </a:cxn>
              </a:cxnLst>
              <a:rect l="0" t="0" r="r" b="b"/>
              <a:pathLst>
                <a:path w="174" h="190">
                  <a:moveTo>
                    <a:pt x="174" y="0"/>
                  </a:moveTo>
                  <a:lnTo>
                    <a:pt x="174" y="182"/>
                  </a:lnTo>
                  <a:lnTo>
                    <a:pt x="167" y="190"/>
                  </a:lnTo>
                  <a:lnTo>
                    <a:pt x="111" y="190"/>
                  </a:lnTo>
                  <a:lnTo>
                    <a:pt x="111" y="159"/>
                  </a:lnTo>
                  <a:lnTo>
                    <a:pt x="0" y="151"/>
                  </a:lnTo>
                  <a:lnTo>
                    <a:pt x="16" y="119"/>
                  </a:lnTo>
                  <a:lnTo>
                    <a:pt x="24" y="119"/>
                  </a:lnTo>
                  <a:lnTo>
                    <a:pt x="24" y="7"/>
                  </a:lnTo>
                  <a:lnTo>
                    <a:pt x="111" y="16"/>
                  </a:lnTo>
                  <a:lnTo>
                    <a:pt x="111" y="0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" name="Freeform 98"/>
            <p:cNvSpPr>
              <a:spLocks noChangeAspect="1"/>
            </p:cNvSpPr>
            <p:nvPr/>
          </p:nvSpPr>
          <p:spPr bwMode="auto">
            <a:xfrm>
              <a:off x="2518" y="3675"/>
              <a:ext cx="156" cy="250"/>
            </a:xfrm>
            <a:custGeom>
              <a:avLst/>
              <a:gdLst/>
              <a:ahLst/>
              <a:cxnLst>
                <a:cxn ang="0">
                  <a:pos x="157" y="0"/>
                </a:cxn>
                <a:cxn ang="0">
                  <a:pos x="157" y="217"/>
                </a:cxn>
                <a:cxn ang="0">
                  <a:pos x="126" y="225"/>
                </a:cxn>
                <a:cxn ang="0">
                  <a:pos x="126" y="186"/>
                </a:cxn>
                <a:cxn ang="0">
                  <a:pos x="102" y="163"/>
                </a:cxn>
                <a:cxn ang="0">
                  <a:pos x="16" y="163"/>
                </a:cxn>
                <a:cxn ang="0">
                  <a:pos x="8" y="100"/>
                </a:cxn>
                <a:cxn ang="0">
                  <a:pos x="0" y="100"/>
                </a:cxn>
                <a:cxn ang="0">
                  <a:pos x="0" y="85"/>
                </a:cxn>
                <a:cxn ang="0">
                  <a:pos x="16" y="85"/>
                </a:cxn>
                <a:cxn ang="0">
                  <a:pos x="16" y="23"/>
                </a:cxn>
                <a:cxn ang="0">
                  <a:pos x="111" y="23"/>
                </a:cxn>
                <a:cxn ang="0">
                  <a:pos x="102" y="0"/>
                </a:cxn>
                <a:cxn ang="0">
                  <a:pos x="157" y="0"/>
                </a:cxn>
              </a:cxnLst>
              <a:rect l="0" t="0" r="r" b="b"/>
              <a:pathLst>
                <a:path w="157" h="225">
                  <a:moveTo>
                    <a:pt x="157" y="0"/>
                  </a:moveTo>
                  <a:lnTo>
                    <a:pt x="157" y="217"/>
                  </a:lnTo>
                  <a:lnTo>
                    <a:pt x="126" y="225"/>
                  </a:lnTo>
                  <a:lnTo>
                    <a:pt x="126" y="186"/>
                  </a:lnTo>
                  <a:lnTo>
                    <a:pt x="102" y="163"/>
                  </a:lnTo>
                  <a:lnTo>
                    <a:pt x="16" y="163"/>
                  </a:lnTo>
                  <a:lnTo>
                    <a:pt x="8" y="100"/>
                  </a:lnTo>
                  <a:lnTo>
                    <a:pt x="0" y="100"/>
                  </a:lnTo>
                  <a:lnTo>
                    <a:pt x="0" y="85"/>
                  </a:lnTo>
                  <a:lnTo>
                    <a:pt x="16" y="85"/>
                  </a:lnTo>
                  <a:lnTo>
                    <a:pt x="16" y="23"/>
                  </a:lnTo>
                  <a:lnTo>
                    <a:pt x="111" y="23"/>
                  </a:lnTo>
                  <a:lnTo>
                    <a:pt x="102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" name="Freeform 99"/>
            <p:cNvSpPr>
              <a:spLocks noChangeAspect="1"/>
            </p:cNvSpPr>
            <p:nvPr/>
          </p:nvSpPr>
          <p:spPr bwMode="auto">
            <a:xfrm>
              <a:off x="2495" y="2466"/>
              <a:ext cx="422" cy="453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187" y="0"/>
                </a:cxn>
                <a:cxn ang="0">
                  <a:pos x="250" y="0"/>
                </a:cxn>
                <a:cxn ang="0">
                  <a:pos x="312" y="23"/>
                </a:cxn>
                <a:cxn ang="0">
                  <a:pos x="305" y="31"/>
                </a:cxn>
                <a:cxn ang="0">
                  <a:pos x="312" y="46"/>
                </a:cxn>
                <a:cxn ang="0">
                  <a:pos x="398" y="63"/>
                </a:cxn>
                <a:cxn ang="0">
                  <a:pos x="391" y="124"/>
                </a:cxn>
                <a:cxn ang="0">
                  <a:pos x="406" y="141"/>
                </a:cxn>
                <a:cxn ang="0">
                  <a:pos x="398" y="148"/>
                </a:cxn>
                <a:cxn ang="0">
                  <a:pos x="422" y="164"/>
                </a:cxn>
                <a:cxn ang="0">
                  <a:pos x="406" y="171"/>
                </a:cxn>
                <a:cxn ang="0">
                  <a:pos x="375" y="180"/>
                </a:cxn>
                <a:cxn ang="0">
                  <a:pos x="375" y="210"/>
                </a:cxn>
                <a:cxn ang="0">
                  <a:pos x="336" y="265"/>
                </a:cxn>
                <a:cxn ang="0">
                  <a:pos x="359" y="289"/>
                </a:cxn>
                <a:cxn ang="0">
                  <a:pos x="265" y="360"/>
                </a:cxn>
                <a:cxn ang="0">
                  <a:pos x="241" y="360"/>
                </a:cxn>
                <a:cxn ang="0">
                  <a:pos x="163" y="406"/>
                </a:cxn>
                <a:cxn ang="0">
                  <a:pos x="62" y="203"/>
                </a:cxn>
                <a:cxn ang="0">
                  <a:pos x="0" y="85"/>
                </a:cxn>
              </a:cxnLst>
              <a:rect l="0" t="0" r="r" b="b"/>
              <a:pathLst>
                <a:path w="422" h="406">
                  <a:moveTo>
                    <a:pt x="0" y="85"/>
                  </a:moveTo>
                  <a:lnTo>
                    <a:pt x="187" y="0"/>
                  </a:lnTo>
                  <a:lnTo>
                    <a:pt x="250" y="0"/>
                  </a:lnTo>
                  <a:lnTo>
                    <a:pt x="312" y="23"/>
                  </a:lnTo>
                  <a:lnTo>
                    <a:pt x="305" y="31"/>
                  </a:lnTo>
                  <a:lnTo>
                    <a:pt x="312" y="46"/>
                  </a:lnTo>
                  <a:lnTo>
                    <a:pt x="398" y="63"/>
                  </a:lnTo>
                  <a:lnTo>
                    <a:pt x="391" y="124"/>
                  </a:lnTo>
                  <a:lnTo>
                    <a:pt x="406" y="141"/>
                  </a:lnTo>
                  <a:lnTo>
                    <a:pt x="398" y="148"/>
                  </a:lnTo>
                  <a:lnTo>
                    <a:pt x="422" y="164"/>
                  </a:lnTo>
                  <a:lnTo>
                    <a:pt x="406" y="171"/>
                  </a:lnTo>
                  <a:lnTo>
                    <a:pt x="375" y="180"/>
                  </a:lnTo>
                  <a:lnTo>
                    <a:pt x="375" y="210"/>
                  </a:lnTo>
                  <a:lnTo>
                    <a:pt x="336" y="265"/>
                  </a:lnTo>
                  <a:lnTo>
                    <a:pt x="359" y="289"/>
                  </a:lnTo>
                  <a:lnTo>
                    <a:pt x="265" y="360"/>
                  </a:lnTo>
                  <a:lnTo>
                    <a:pt x="241" y="360"/>
                  </a:lnTo>
                  <a:lnTo>
                    <a:pt x="163" y="406"/>
                  </a:lnTo>
                  <a:lnTo>
                    <a:pt x="62" y="203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" name="Freeform 100"/>
            <p:cNvSpPr>
              <a:spLocks noChangeAspect="1"/>
            </p:cNvSpPr>
            <p:nvPr/>
          </p:nvSpPr>
          <p:spPr bwMode="auto">
            <a:xfrm>
              <a:off x="1706" y="3094"/>
              <a:ext cx="299" cy="217"/>
            </a:xfrm>
            <a:custGeom>
              <a:avLst/>
              <a:gdLst/>
              <a:ahLst/>
              <a:cxnLst>
                <a:cxn ang="0">
                  <a:pos x="284" y="7"/>
                </a:cxn>
                <a:cxn ang="0">
                  <a:pos x="300" y="31"/>
                </a:cxn>
                <a:cxn ang="0">
                  <a:pos x="284" y="47"/>
                </a:cxn>
                <a:cxn ang="0">
                  <a:pos x="269" y="47"/>
                </a:cxn>
                <a:cxn ang="0">
                  <a:pos x="252" y="70"/>
                </a:cxn>
                <a:cxn ang="0">
                  <a:pos x="237" y="86"/>
                </a:cxn>
                <a:cxn ang="0">
                  <a:pos x="252" y="101"/>
                </a:cxn>
                <a:cxn ang="0">
                  <a:pos x="213" y="133"/>
                </a:cxn>
                <a:cxn ang="0">
                  <a:pos x="237" y="188"/>
                </a:cxn>
                <a:cxn ang="0">
                  <a:pos x="213" y="195"/>
                </a:cxn>
                <a:cxn ang="0">
                  <a:pos x="32" y="195"/>
                </a:cxn>
                <a:cxn ang="0">
                  <a:pos x="32" y="164"/>
                </a:cxn>
                <a:cxn ang="0">
                  <a:pos x="24" y="156"/>
                </a:cxn>
                <a:cxn ang="0">
                  <a:pos x="32" y="156"/>
                </a:cxn>
                <a:cxn ang="0">
                  <a:pos x="39" y="86"/>
                </a:cxn>
                <a:cxn ang="0">
                  <a:pos x="55" y="86"/>
                </a:cxn>
                <a:cxn ang="0">
                  <a:pos x="63" y="62"/>
                </a:cxn>
                <a:cxn ang="0">
                  <a:pos x="32" y="31"/>
                </a:cxn>
                <a:cxn ang="0">
                  <a:pos x="0" y="31"/>
                </a:cxn>
                <a:cxn ang="0">
                  <a:pos x="0" y="0"/>
                </a:cxn>
                <a:cxn ang="0">
                  <a:pos x="300" y="0"/>
                </a:cxn>
                <a:cxn ang="0">
                  <a:pos x="284" y="7"/>
                </a:cxn>
              </a:cxnLst>
              <a:rect l="0" t="0" r="r" b="b"/>
              <a:pathLst>
                <a:path w="300" h="195">
                  <a:moveTo>
                    <a:pt x="284" y="7"/>
                  </a:moveTo>
                  <a:lnTo>
                    <a:pt x="300" y="31"/>
                  </a:lnTo>
                  <a:lnTo>
                    <a:pt x="284" y="47"/>
                  </a:lnTo>
                  <a:lnTo>
                    <a:pt x="269" y="47"/>
                  </a:lnTo>
                  <a:lnTo>
                    <a:pt x="252" y="70"/>
                  </a:lnTo>
                  <a:lnTo>
                    <a:pt x="237" y="86"/>
                  </a:lnTo>
                  <a:lnTo>
                    <a:pt x="252" y="101"/>
                  </a:lnTo>
                  <a:lnTo>
                    <a:pt x="213" y="133"/>
                  </a:lnTo>
                  <a:lnTo>
                    <a:pt x="237" y="188"/>
                  </a:lnTo>
                  <a:lnTo>
                    <a:pt x="213" y="195"/>
                  </a:lnTo>
                  <a:lnTo>
                    <a:pt x="32" y="195"/>
                  </a:lnTo>
                  <a:lnTo>
                    <a:pt x="32" y="164"/>
                  </a:lnTo>
                  <a:lnTo>
                    <a:pt x="24" y="156"/>
                  </a:lnTo>
                  <a:lnTo>
                    <a:pt x="32" y="156"/>
                  </a:lnTo>
                  <a:lnTo>
                    <a:pt x="39" y="86"/>
                  </a:lnTo>
                  <a:lnTo>
                    <a:pt x="55" y="86"/>
                  </a:lnTo>
                  <a:lnTo>
                    <a:pt x="63" y="62"/>
                  </a:lnTo>
                  <a:lnTo>
                    <a:pt x="32" y="31"/>
                  </a:lnTo>
                  <a:lnTo>
                    <a:pt x="0" y="31"/>
                  </a:lnTo>
                  <a:lnTo>
                    <a:pt x="0" y="0"/>
                  </a:lnTo>
                  <a:lnTo>
                    <a:pt x="300" y="0"/>
                  </a:lnTo>
                  <a:lnTo>
                    <a:pt x="284" y="7"/>
                  </a:lnTo>
                  <a:close/>
                </a:path>
              </a:pathLst>
            </a:custGeom>
            <a:solidFill>
              <a:srgbClr val="FFFFFF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" name="Freeform 101"/>
            <p:cNvSpPr>
              <a:spLocks noChangeAspect="1"/>
            </p:cNvSpPr>
            <p:nvPr/>
          </p:nvSpPr>
          <p:spPr bwMode="auto">
            <a:xfrm>
              <a:off x="3933" y="3262"/>
              <a:ext cx="48" cy="111"/>
            </a:xfrm>
            <a:custGeom>
              <a:avLst/>
              <a:gdLst/>
              <a:ahLst/>
              <a:cxnLst>
                <a:cxn ang="0">
                  <a:pos x="16" y="70"/>
                </a:cxn>
                <a:cxn ang="0">
                  <a:pos x="0" y="39"/>
                </a:cxn>
                <a:cxn ang="0">
                  <a:pos x="32" y="0"/>
                </a:cxn>
                <a:cxn ang="0">
                  <a:pos x="48" y="0"/>
                </a:cxn>
                <a:cxn ang="0">
                  <a:pos x="48" y="39"/>
                </a:cxn>
                <a:cxn ang="0">
                  <a:pos x="32" y="46"/>
                </a:cxn>
                <a:cxn ang="0">
                  <a:pos x="48" y="46"/>
                </a:cxn>
                <a:cxn ang="0">
                  <a:pos x="16" y="100"/>
                </a:cxn>
                <a:cxn ang="0">
                  <a:pos x="0" y="92"/>
                </a:cxn>
                <a:cxn ang="0">
                  <a:pos x="16" y="70"/>
                </a:cxn>
              </a:cxnLst>
              <a:rect l="0" t="0" r="r" b="b"/>
              <a:pathLst>
                <a:path w="48" h="100">
                  <a:moveTo>
                    <a:pt x="16" y="70"/>
                  </a:moveTo>
                  <a:lnTo>
                    <a:pt x="0" y="39"/>
                  </a:lnTo>
                  <a:lnTo>
                    <a:pt x="32" y="0"/>
                  </a:lnTo>
                  <a:lnTo>
                    <a:pt x="48" y="0"/>
                  </a:lnTo>
                  <a:lnTo>
                    <a:pt x="48" y="39"/>
                  </a:lnTo>
                  <a:lnTo>
                    <a:pt x="32" y="46"/>
                  </a:lnTo>
                  <a:lnTo>
                    <a:pt x="48" y="46"/>
                  </a:lnTo>
                  <a:lnTo>
                    <a:pt x="16" y="100"/>
                  </a:lnTo>
                  <a:lnTo>
                    <a:pt x="0" y="92"/>
                  </a:lnTo>
                  <a:lnTo>
                    <a:pt x="16" y="7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" name="Freeform 102"/>
            <p:cNvSpPr>
              <a:spLocks noChangeAspect="1"/>
            </p:cNvSpPr>
            <p:nvPr/>
          </p:nvSpPr>
          <p:spPr bwMode="auto">
            <a:xfrm>
              <a:off x="3491" y="2962"/>
              <a:ext cx="442" cy="368"/>
            </a:xfrm>
            <a:custGeom>
              <a:avLst/>
              <a:gdLst/>
              <a:ahLst/>
              <a:cxnLst>
                <a:cxn ang="0">
                  <a:pos x="442" y="251"/>
                </a:cxn>
                <a:cxn ang="0">
                  <a:pos x="434" y="297"/>
                </a:cxn>
                <a:cxn ang="0">
                  <a:pos x="411" y="297"/>
                </a:cxn>
                <a:cxn ang="0">
                  <a:pos x="434" y="313"/>
                </a:cxn>
                <a:cxn ang="0">
                  <a:pos x="418" y="329"/>
                </a:cxn>
                <a:cxn ang="0">
                  <a:pos x="386" y="297"/>
                </a:cxn>
                <a:cxn ang="0">
                  <a:pos x="356" y="297"/>
                </a:cxn>
                <a:cxn ang="0">
                  <a:pos x="277" y="306"/>
                </a:cxn>
                <a:cxn ang="0">
                  <a:pos x="253" y="282"/>
                </a:cxn>
                <a:cxn ang="0">
                  <a:pos x="253" y="274"/>
                </a:cxn>
                <a:cxn ang="0">
                  <a:pos x="229" y="274"/>
                </a:cxn>
                <a:cxn ang="0">
                  <a:pos x="127" y="219"/>
                </a:cxn>
                <a:cxn ang="0">
                  <a:pos x="103" y="188"/>
                </a:cxn>
                <a:cxn ang="0">
                  <a:pos x="39" y="149"/>
                </a:cxn>
                <a:cxn ang="0">
                  <a:pos x="39" y="133"/>
                </a:cxn>
                <a:cxn ang="0">
                  <a:pos x="48" y="86"/>
                </a:cxn>
                <a:cxn ang="0">
                  <a:pos x="16" y="62"/>
                </a:cxn>
                <a:cxn ang="0">
                  <a:pos x="0" y="39"/>
                </a:cxn>
                <a:cxn ang="0">
                  <a:pos x="39" y="23"/>
                </a:cxn>
                <a:cxn ang="0">
                  <a:pos x="71" y="0"/>
                </a:cxn>
                <a:cxn ang="0">
                  <a:pos x="79" y="0"/>
                </a:cxn>
                <a:cxn ang="0">
                  <a:pos x="142" y="32"/>
                </a:cxn>
                <a:cxn ang="0">
                  <a:pos x="166" y="86"/>
                </a:cxn>
                <a:cxn ang="0">
                  <a:pos x="190" y="86"/>
                </a:cxn>
                <a:cxn ang="0">
                  <a:pos x="245" y="71"/>
                </a:cxn>
                <a:cxn ang="0">
                  <a:pos x="253" y="94"/>
                </a:cxn>
                <a:cxn ang="0">
                  <a:pos x="292" y="94"/>
                </a:cxn>
                <a:cxn ang="0">
                  <a:pos x="308" y="157"/>
                </a:cxn>
                <a:cxn ang="0">
                  <a:pos x="339" y="180"/>
                </a:cxn>
                <a:cxn ang="0">
                  <a:pos x="324" y="188"/>
                </a:cxn>
                <a:cxn ang="0">
                  <a:pos x="339" y="165"/>
                </a:cxn>
                <a:cxn ang="0">
                  <a:pos x="356" y="212"/>
                </a:cxn>
                <a:cxn ang="0">
                  <a:pos x="379" y="204"/>
                </a:cxn>
                <a:cxn ang="0">
                  <a:pos x="386" y="235"/>
                </a:cxn>
                <a:cxn ang="0">
                  <a:pos x="442" y="251"/>
                </a:cxn>
              </a:cxnLst>
              <a:rect l="0" t="0" r="r" b="b"/>
              <a:pathLst>
                <a:path w="442" h="329">
                  <a:moveTo>
                    <a:pt x="442" y="251"/>
                  </a:moveTo>
                  <a:lnTo>
                    <a:pt x="434" y="297"/>
                  </a:lnTo>
                  <a:lnTo>
                    <a:pt x="411" y="297"/>
                  </a:lnTo>
                  <a:lnTo>
                    <a:pt x="434" y="313"/>
                  </a:lnTo>
                  <a:lnTo>
                    <a:pt x="418" y="329"/>
                  </a:lnTo>
                  <a:lnTo>
                    <a:pt x="386" y="297"/>
                  </a:lnTo>
                  <a:lnTo>
                    <a:pt x="356" y="297"/>
                  </a:lnTo>
                  <a:lnTo>
                    <a:pt x="277" y="306"/>
                  </a:lnTo>
                  <a:lnTo>
                    <a:pt x="253" y="282"/>
                  </a:lnTo>
                  <a:lnTo>
                    <a:pt x="253" y="274"/>
                  </a:lnTo>
                  <a:lnTo>
                    <a:pt x="229" y="274"/>
                  </a:lnTo>
                  <a:lnTo>
                    <a:pt x="127" y="219"/>
                  </a:lnTo>
                  <a:lnTo>
                    <a:pt x="103" y="188"/>
                  </a:lnTo>
                  <a:lnTo>
                    <a:pt x="39" y="149"/>
                  </a:lnTo>
                  <a:lnTo>
                    <a:pt x="39" y="133"/>
                  </a:lnTo>
                  <a:lnTo>
                    <a:pt x="48" y="86"/>
                  </a:lnTo>
                  <a:lnTo>
                    <a:pt x="16" y="62"/>
                  </a:lnTo>
                  <a:lnTo>
                    <a:pt x="0" y="39"/>
                  </a:lnTo>
                  <a:lnTo>
                    <a:pt x="39" y="23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142" y="32"/>
                  </a:lnTo>
                  <a:lnTo>
                    <a:pt x="166" y="86"/>
                  </a:lnTo>
                  <a:lnTo>
                    <a:pt x="190" y="86"/>
                  </a:lnTo>
                  <a:lnTo>
                    <a:pt x="245" y="71"/>
                  </a:lnTo>
                  <a:lnTo>
                    <a:pt x="253" y="94"/>
                  </a:lnTo>
                  <a:lnTo>
                    <a:pt x="292" y="94"/>
                  </a:lnTo>
                  <a:lnTo>
                    <a:pt x="308" y="157"/>
                  </a:lnTo>
                  <a:lnTo>
                    <a:pt x="339" y="180"/>
                  </a:lnTo>
                  <a:lnTo>
                    <a:pt x="324" y="188"/>
                  </a:lnTo>
                  <a:lnTo>
                    <a:pt x="339" y="165"/>
                  </a:lnTo>
                  <a:lnTo>
                    <a:pt x="356" y="212"/>
                  </a:lnTo>
                  <a:lnTo>
                    <a:pt x="379" y="204"/>
                  </a:lnTo>
                  <a:lnTo>
                    <a:pt x="386" y="235"/>
                  </a:lnTo>
                  <a:lnTo>
                    <a:pt x="442" y="251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" name="Freeform 103"/>
            <p:cNvSpPr>
              <a:spLocks noChangeAspect="1"/>
            </p:cNvSpPr>
            <p:nvPr/>
          </p:nvSpPr>
          <p:spPr bwMode="auto">
            <a:xfrm>
              <a:off x="2902" y="1465"/>
              <a:ext cx="316" cy="276"/>
            </a:xfrm>
            <a:custGeom>
              <a:avLst/>
              <a:gdLst/>
              <a:ahLst/>
              <a:cxnLst>
                <a:cxn ang="0">
                  <a:pos x="102" y="32"/>
                </a:cxn>
                <a:cxn ang="0">
                  <a:pos x="149" y="80"/>
                </a:cxn>
                <a:cxn ang="0">
                  <a:pos x="228" y="119"/>
                </a:cxn>
                <a:cxn ang="0">
                  <a:pos x="274" y="159"/>
                </a:cxn>
                <a:cxn ang="0">
                  <a:pos x="314" y="214"/>
                </a:cxn>
                <a:cxn ang="0">
                  <a:pos x="204" y="199"/>
                </a:cxn>
                <a:cxn ang="0">
                  <a:pos x="165" y="230"/>
                </a:cxn>
                <a:cxn ang="0">
                  <a:pos x="118" y="246"/>
                </a:cxn>
                <a:cxn ang="0">
                  <a:pos x="55" y="134"/>
                </a:cxn>
                <a:cxn ang="0">
                  <a:pos x="31" y="103"/>
                </a:cxn>
                <a:cxn ang="0">
                  <a:pos x="55" y="80"/>
                </a:cxn>
                <a:cxn ang="0">
                  <a:pos x="31" y="80"/>
                </a:cxn>
                <a:cxn ang="0">
                  <a:pos x="0" y="0"/>
                </a:cxn>
                <a:cxn ang="0">
                  <a:pos x="55" y="16"/>
                </a:cxn>
                <a:cxn ang="0">
                  <a:pos x="102" y="32"/>
                </a:cxn>
              </a:cxnLst>
              <a:rect l="0" t="0" r="r" b="b"/>
              <a:pathLst>
                <a:path w="314" h="246">
                  <a:moveTo>
                    <a:pt x="102" y="32"/>
                  </a:moveTo>
                  <a:lnTo>
                    <a:pt x="149" y="80"/>
                  </a:lnTo>
                  <a:lnTo>
                    <a:pt x="228" y="119"/>
                  </a:lnTo>
                  <a:lnTo>
                    <a:pt x="274" y="159"/>
                  </a:lnTo>
                  <a:lnTo>
                    <a:pt x="314" y="214"/>
                  </a:lnTo>
                  <a:lnTo>
                    <a:pt x="204" y="199"/>
                  </a:lnTo>
                  <a:lnTo>
                    <a:pt x="165" y="230"/>
                  </a:lnTo>
                  <a:lnTo>
                    <a:pt x="118" y="246"/>
                  </a:lnTo>
                  <a:lnTo>
                    <a:pt x="55" y="134"/>
                  </a:lnTo>
                  <a:lnTo>
                    <a:pt x="31" y="103"/>
                  </a:lnTo>
                  <a:lnTo>
                    <a:pt x="55" y="80"/>
                  </a:lnTo>
                  <a:lnTo>
                    <a:pt x="31" y="80"/>
                  </a:lnTo>
                  <a:lnTo>
                    <a:pt x="0" y="0"/>
                  </a:lnTo>
                  <a:lnTo>
                    <a:pt x="55" y="16"/>
                  </a:lnTo>
                  <a:lnTo>
                    <a:pt x="102" y="3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" name="Freeform 104"/>
            <p:cNvSpPr>
              <a:spLocks noChangeAspect="1"/>
            </p:cNvSpPr>
            <p:nvPr/>
          </p:nvSpPr>
          <p:spPr bwMode="auto">
            <a:xfrm>
              <a:off x="3374" y="3006"/>
              <a:ext cx="348" cy="377"/>
            </a:xfrm>
            <a:custGeom>
              <a:avLst/>
              <a:gdLst/>
              <a:ahLst/>
              <a:cxnLst>
                <a:cxn ang="0">
                  <a:pos x="134" y="23"/>
                </a:cxn>
                <a:cxn ang="0">
                  <a:pos x="165" y="47"/>
                </a:cxn>
                <a:cxn ang="0">
                  <a:pos x="157" y="94"/>
                </a:cxn>
                <a:cxn ang="0">
                  <a:pos x="157" y="110"/>
                </a:cxn>
                <a:cxn ang="0">
                  <a:pos x="221" y="148"/>
                </a:cxn>
                <a:cxn ang="0">
                  <a:pos x="244" y="180"/>
                </a:cxn>
                <a:cxn ang="0">
                  <a:pos x="347" y="235"/>
                </a:cxn>
                <a:cxn ang="0">
                  <a:pos x="292" y="321"/>
                </a:cxn>
                <a:cxn ang="0">
                  <a:pos x="221" y="337"/>
                </a:cxn>
                <a:cxn ang="0">
                  <a:pos x="197" y="329"/>
                </a:cxn>
                <a:cxn ang="0">
                  <a:pos x="197" y="305"/>
                </a:cxn>
                <a:cxn ang="0">
                  <a:pos x="150" y="290"/>
                </a:cxn>
                <a:cxn ang="0">
                  <a:pos x="134" y="258"/>
                </a:cxn>
                <a:cxn ang="0">
                  <a:pos x="94" y="258"/>
                </a:cxn>
                <a:cxn ang="0">
                  <a:pos x="71" y="212"/>
                </a:cxn>
                <a:cxn ang="0">
                  <a:pos x="48" y="212"/>
                </a:cxn>
                <a:cxn ang="0">
                  <a:pos x="48" y="196"/>
                </a:cxn>
                <a:cxn ang="0">
                  <a:pos x="31" y="180"/>
                </a:cxn>
                <a:cxn ang="0">
                  <a:pos x="16" y="172"/>
                </a:cxn>
                <a:cxn ang="0">
                  <a:pos x="8" y="172"/>
                </a:cxn>
                <a:cxn ang="0">
                  <a:pos x="0" y="148"/>
                </a:cxn>
                <a:cxn ang="0">
                  <a:pos x="16" y="148"/>
                </a:cxn>
                <a:cxn ang="0">
                  <a:pos x="48" y="94"/>
                </a:cxn>
                <a:cxn ang="0">
                  <a:pos x="63" y="86"/>
                </a:cxn>
                <a:cxn ang="0">
                  <a:pos x="71" y="47"/>
                </a:cxn>
                <a:cxn ang="0">
                  <a:pos x="118" y="0"/>
                </a:cxn>
                <a:cxn ang="0">
                  <a:pos x="134" y="23"/>
                </a:cxn>
              </a:cxnLst>
              <a:rect l="0" t="0" r="r" b="b"/>
              <a:pathLst>
                <a:path w="347" h="337">
                  <a:moveTo>
                    <a:pt x="134" y="23"/>
                  </a:moveTo>
                  <a:lnTo>
                    <a:pt x="165" y="47"/>
                  </a:lnTo>
                  <a:lnTo>
                    <a:pt x="157" y="94"/>
                  </a:lnTo>
                  <a:lnTo>
                    <a:pt x="157" y="110"/>
                  </a:lnTo>
                  <a:lnTo>
                    <a:pt x="221" y="148"/>
                  </a:lnTo>
                  <a:lnTo>
                    <a:pt x="244" y="180"/>
                  </a:lnTo>
                  <a:lnTo>
                    <a:pt x="347" y="235"/>
                  </a:lnTo>
                  <a:lnTo>
                    <a:pt x="292" y="321"/>
                  </a:lnTo>
                  <a:lnTo>
                    <a:pt x="221" y="337"/>
                  </a:lnTo>
                  <a:lnTo>
                    <a:pt x="197" y="329"/>
                  </a:lnTo>
                  <a:lnTo>
                    <a:pt x="197" y="305"/>
                  </a:lnTo>
                  <a:lnTo>
                    <a:pt x="150" y="290"/>
                  </a:lnTo>
                  <a:lnTo>
                    <a:pt x="134" y="258"/>
                  </a:lnTo>
                  <a:lnTo>
                    <a:pt x="94" y="258"/>
                  </a:lnTo>
                  <a:lnTo>
                    <a:pt x="71" y="212"/>
                  </a:lnTo>
                  <a:lnTo>
                    <a:pt x="48" y="212"/>
                  </a:lnTo>
                  <a:lnTo>
                    <a:pt x="48" y="196"/>
                  </a:lnTo>
                  <a:lnTo>
                    <a:pt x="31" y="180"/>
                  </a:lnTo>
                  <a:lnTo>
                    <a:pt x="16" y="172"/>
                  </a:lnTo>
                  <a:lnTo>
                    <a:pt x="8" y="172"/>
                  </a:lnTo>
                  <a:lnTo>
                    <a:pt x="0" y="148"/>
                  </a:lnTo>
                  <a:lnTo>
                    <a:pt x="16" y="148"/>
                  </a:lnTo>
                  <a:lnTo>
                    <a:pt x="48" y="94"/>
                  </a:lnTo>
                  <a:lnTo>
                    <a:pt x="63" y="86"/>
                  </a:lnTo>
                  <a:lnTo>
                    <a:pt x="71" y="47"/>
                  </a:lnTo>
                  <a:lnTo>
                    <a:pt x="118" y="0"/>
                  </a:lnTo>
                  <a:lnTo>
                    <a:pt x="134" y="2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7" name="Freeform 105"/>
            <p:cNvSpPr>
              <a:spLocks noChangeAspect="1"/>
            </p:cNvSpPr>
            <p:nvPr/>
          </p:nvSpPr>
          <p:spPr bwMode="auto">
            <a:xfrm>
              <a:off x="2312" y="3785"/>
              <a:ext cx="332" cy="325"/>
            </a:xfrm>
            <a:custGeom>
              <a:avLst/>
              <a:gdLst/>
              <a:ahLst/>
              <a:cxnLst>
                <a:cxn ang="0">
                  <a:pos x="126" y="274"/>
                </a:cxn>
                <a:cxn ang="0">
                  <a:pos x="95" y="274"/>
                </a:cxn>
                <a:cxn ang="0">
                  <a:pos x="87" y="267"/>
                </a:cxn>
                <a:cxn ang="0">
                  <a:pos x="32" y="235"/>
                </a:cxn>
                <a:cxn ang="0">
                  <a:pos x="0" y="196"/>
                </a:cxn>
                <a:cxn ang="0">
                  <a:pos x="24" y="196"/>
                </a:cxn>
                <a:cxn ang="0">
                  <a:pos x="32" y="149"/>
                </a:cxn>
                <a:cxn ang="0">
                  <a:pos x="95" y="126"/>
                </a:cxn>
                <a:cxn ang="0">
                  <a:pos x="87" y="110"/>
                </a:cxn>
                <a:cxn ang="0">
                  <a:pos x="32" y="86"/>
                </a:cxn>
                <a:cxn ang="0">
                  <a:pos x="32" y="55"/>
                </a:cxn>
                <a:cxn ang="0">
                  <a:pos x="8" y="0"/>
                </a:cxn>
                <a:cxn ang="0">
                  <a:pos x="134" y="0"/>
                </a:cxn>
                <a:cxn ang="0">
                  <a:pos x="204" y="0"/>
                </a:cxn>
                <a:cxn ang="0">
                  <a:pos x="212" y="0"/>
                </a:cxn>
                <a:cxn ang="0">
                  <a:pos x="221" y="63"/>
                </a:cxn>
                <a:cxn ang="0">
                  <a:pos x="307" y="63"/>
                </a:cxn>
                <a:cxn ang="0">
                  <a:pos x="330" y="86"/>
                </a:cxn>
                <a:cxn ang="0">
                  <a:pos x="330" y="126"/>
                </a:cxn>
                <a:cxn ang="0">
                  <a:pos x="283" y="126"/>
                </a:cxn>
                <a:cxn ang="0">
                  <a:pos x="267" y="165"/>
                </a:cxn>
                <a:cxn ang="0">
                  <a:pos x="243" y="172"/>
                </a:cxn>
                <a:cxn ang="0">
                  <a:pos x="243" y="267"/>
                </a:cxn>
                <a:cxn ang="0">
                  <a:pos x="267" y="274"/>
                </a:cxn>
                <a:cxn ang="0">
                  <a:pos x="243" y="274"/>
                </a:cxn>
                <a:cxn ang="0">
                  <a:pos x="243" y="290"/>
                </a:cxn>
                <a:cxn ang="0">
                  <a:pos x="126" y="274"/>
                </a:cxn>
              </a:cxnLst>
              <a:rect l="0" t="0" r="r" b="b"/>
              <a:pathLst>
                <a:path w="330" h="290">
                  <a:moveTo>
                    <a:pt x="126" y="274"/>
                  </a:moveTo>
                  <a:lnTo>
                    <a:pt x="95" y="274"/>
                  </a:lnTo>
                  <a:lnTo>
                    <a:pt x="87" y="267"/>
                  </a:lnTo>
                  <a:lnTo>
                    <a:pt x="32" y="235"/>
                  </a:lnTo>
                  <a:lnTo>
                    <a:pt x="0" y="196"/>
                  </a:lnTo>
                  <a:lnTo>
                    <a:pt x="24" y="196"/>
                  </a:lnTo>
                  <a:lnTo>
                    <a:pt x="32" y="149"/>
                  </a:lnTo>
                  <a:lnTo>
                    <a:pt x="95" y="126"/>
                  </a:lnTo>
                  <a:lnTo>
                    <a:pt x="87" y="110"/>
                  </a:lnTo>
                  <a:lnTo>
                    <a:pt x="32" y="86"/>
                  </a:lnTo>
                  <a:lnTo>
                    <a:pt x="32" y="55"/>
                  </a:lnTo>
                  <a:lnTo>
                    <a:pt x="8" y="0"/>
                  </a:lnTo>
                  <a:lnTo>
                    <a:pt x="134" y="0"/>
                  </a:lnTo>
                  <a:lnTo>
                    <a:pt x="204" y="0"/>
                  </a:lnTo>
                  <a:lnTo>
                    <a:pt x="212" y="0"/>
                  </a:lnTo>
                  <a:lnTo>
                    <a:pt x="221" y="63"/>
                  </a:lnTo>
                  <a:lnTo>
                    <a:pt x="307" y="63"/>
                  </a:lnTo>
                  <a:lnTo>
                    <a:pt x="330" y="86"/>
                  </a:lnTo>
                  <a:lnTo>
                    <a:pt x="330" y="126"/>
                  </a:lnTo>
                  <a:lnTo>
                    <a:pt x="283" y="126"/>
                  </a:lnTo>
                  <a:lnTo>
                    <a:pt x="267" y="165"/>
                  </a:lnTo>
                  <a:lnTo>
                    <a:pt x="243" y="172"/>
                  </a:lnTo>
                  <a:lnTo>
                    <a:pt x="243" y="267"/>
                  </a:lnTo>
                  <a:lnTo>
                    <a:pt x="267" y="274"/>
                  </a:lnTo>
                  <a:lnTo>
                    <a:pt x="243" y="274"/>
                  </a:lnTo>
                  <a:lnTo>
                    <a:pt x="243" y="290"/>
                  </a:lnTo>
                  <a:lnTo>
                    <a:pt x="126" y="27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8" name="Freeform 106"/>
            <p:cNvSpPr>
              <a:spLocks noChangeAspect="1"/>
            </p:cNvSpPr>
            <p:nvPr/>
          </p:nvSpPr>
          <p:spPr bwMode="auto">
            <a:xfrm>
              <a:off x="1818" y="871"/>
              <a:ext cx="252" cy="256"/>
            </a:xfrm>
            <a:custGeom>
              <a:avLst/>
              <a:gdLst/>
              <a:ahLst/>
              <a:cxnLst>
                <a:cxn ang="0">
                  <a:pos x="62" y="198"/>
                </a:cxn>
                <a:cxn ang="0">
                  <a:pos x="0" y="142"/>
                </a:cxn>
                <a:cxn ang="0">
                  <a:pos x="0" y="87"/>
                </a:cxn>
                <a:cxn ang="0">
                  <a:pos x="0" y="79"/>
                </a:cxn>
                <a:cxn ang="0">
                  <a:pos x="15" y="63"/>
                </a:cxn>
                <a:cxn ang="0">
                  <a:pos x="39" y="56"/>
                </a:cxn>
                <a:cxn ang="0">
                  <a:pos x="101" y="63"/>
                </a:cxn>
                <a:cxn ang="0">
                  <a:pos x="133" y="32"/>
                </a:cxn>
                <a:cxn ang="0">
                  <a:pos x="140" y="16"/>
                </a:cxn>
                <a:cxn ang="0">
                  <a:pos x="164" y="0"/>
                </a:cxn>
                <a:cxn ang="0">
                  <a:pos x="226" y="16"/>
                </a:cxn>
                <a:cxn ang="0">
                  <a:pos x="218" y="48"/>
                </a:cxn>
                <a:cxn ang="0">
                  <a:pos x="218" y="87"/>
                </a:cxn>
                <a:cxn ang="0">
                  <a:pos x="226" y="87"/>
                </a:cxn>
                <a:cxn ang="0">
                  <a:pos x="226" y="126"/>
                </a:cxn>
                <a:cxn ang="0">
                  <a:pos x="249" y="142"/>
                </a:cxn>
                <a:cxn ang="0">
                  <a:pos x="242" y="158"/>
                </a:cxn>
                <a:cxn ang="0">
                  <a:pos x="218" y="205"/>
                </a:cxn>
                <a:cxn ang="0">
                  <a:pos x="187" y="198"/>
                </a:cxn>
                <a:cxn ang="0">
                  <a:pos x="187" y="205"/>
                </a:cxn>
                <a:cxn ang="0">
                  <a:pos x="140" y="229"/>
                </a:cxn>
                <a:cxn ang="0">
                  <a:pos x="62" y="198"/>
                </a:cxn>
              </a:cxnLst>
              <a:rect l="0" t="0" r="r" b="b"/>
              <a:pathLst>
                <a:path w="249" h="229">
                  <a:moveTo>
                    <a:pt x="62" y="198"/>
                  </a:moveTo>
                  <a:lnTo>
                    <a:pt x="0" y="142"/>
                  </a:lnTo>
                  <a:lnTo>
                    <a:pt x="0" y="87"/>
                  </a:lnTo>
                  <a:lnTo>
                    <a:pt x="0" y="79"/>
                  </a:lnTo>
                  <a:lnTo>
                    <a:pt x="15" y="63"/>
                  </a:lnTo>
                  <a:lnTo>
                    <a:pt x="39" y="56"/>
                  </a:lnTo>
                  <a:lnTo>
                    <a:pt x="101" y="63"/>
                  </a:lnTo>
                  <a:lnTo>
                    <a:pt x="133" y="32"/>
                  </a:lnTo>
                  <a:lnTo>
                    <a:pt x="140" y="16"/>
                  </a:lnTo>
                  <a:lnTo>
                    <a:pt x="164" y="0"/>
                  </a:lnTo>
                  <a:lnTo>
                    <a:pt x="226" y="16"/>
                  </a:lnTo>
                  <a:lnTo>
                    <a:pt x="218" y="48"/>
                  </a:lnTo>
                  <a:lnTo>
                    <a:pt x="218" y="87"/>
                  </a:lnTo>
                  <a:lnTo>
                    <a:pt x="226" y="87"/>
                  </a:lnTo>
                  <a:lnTo>
                    <a:pt x="226" y="126"/>
                  </a:lnTo>
                  <a:lnTo>
                    <a:pt x="249" y="142"/>
                  </a:lnTo>
                  <a:lnTo>
                    <a:pt x="242" y="158"/>
                  </a:lnTo>
                  <a:lnTo>
                    <a:pt x="218" y="205"/>
                  </a:lnTo>
                  <a:lnTo>
                    <a:pt x="187" y="198"/>
                  </a:lnTo>
                  <a:lnTo>
                    <a:pt x="187" y="205"/>
                  </a:lnTo>
                  <a:lnTo>
                    <a:pt x="140" y="229"/>
                  </a:lnTo>
                  <a:lnTo>
                    <a:pt x="62" y="198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9" name="Freeform 107"/>
            <p:cNvSpPr>
              <a:spLocks noChangeAspect="1"/>
            </p:cNvSpPr>
            <p:nvPr/>
          </p:nvSpPr>
          <p:spPr bwMode="auto">
            <a:xfrm>
              <a:off x="2902" y="1722"/>
              <a:ext cx="244" cy="270"/>
            </a:xfrm>
            <a:custGeom>
              <a:avLst/>
              <a:gdLst/>
              <a:ahLst/>
              <a:cxnLst>
                <a:cxn ang="0">
                  <a:pos x="142" y="16"/>
                </a:cxn>
                <a:cxn ang="0">
                  <a:pos x="165" y="47"/>
                </a:cxn>
                <a:cxn ang="0">
                  <a:pos x="150" y="78"/>
                </a:cxn>
                <a:cxn ang="0">
                  <a:pos x="181" y="94"/>
                </a:cxn>
                <a:cxn ang="0">
                  <a:pos x="174" y="94"/>
                </a:cxn>
                <a:cxn ang="0">
                  <a:pos x="181" y="117"/>
                </a:cxn>
                <a:cxn ang="0">
                  <a:pos x="244" y="210"/>
                </a:cxn>
                <a:cxn ang="0">
                  <a:pos x="205" y="242"/>
                </a:cxn>
                <a:cxn ang="0">
                  <a:pos x="181" y="242"/>
                </a:cxn>
                <a:cxn ang="0">
                  <a:pos x="142" y="226"/>
                </a:cxn>
                <a:cxn ang="0">
                  <a:pos x="79" y="210"/>
                </a:cxn>
                <a:cxn ang="0">
                  <a:pos x="71" y="172"/>
                </a:cxn>
                <a:cxn ang="0">
                  <a:pos x="48" y="148"/>
                </a:cxn>
                <a:cxn ang="0">
                  <a:pos x="0" y="31"/>
                </a:cxn>
                <a:cxn ang="0">
                  <a:pos x="24" y="31"/>
                </a:cxn>
                <a:cxn ang="0">
                  <a:pos x="24" y="16"/>
                </a:cxn>
                <a:cxn ang="0">
                  <a:pos x="48" y="16"/>
                </a:cxn>
                <a:cxn ang="0">
                  <a:pos x="48" y="0"/>
                </a:cxn>
                <a:cxn ang="0">
                  <a:pos x="71" y="16"/>
                </a:cxn>
                <a:cxn ang="0">
                  <a:pos x="103" y="0"/>
                </a:cxn>
                <a:cxn ang="0">
                  <a:pos x="118" y="16"/>
                </a:cxn>
                <a:cxn ang="0">
                  <a:pos x="165" y="0"/>
                </a:cxn>
                <a:cxn ang="0">
                  <a:pos x="142" y="16"/>
                </a:cxn>
              </a:cxnLst>
              <a:rect l="0" t="0" r="r" b="b"/>
              <a:pathLst>
                <a:path w="244" h="242">
                  <a:moveTo>
                    <a:pt x="142" y="16"/>
                  </a:moveTo>
                  <a:lnTo>
                    <a:pt x="165" y="47"/>
                  </a:lnTo>
                  <a:lnTo>
                    <a:pt x="150" y="78"/>
                  </a:lnTo>
                  <a:lnTo>
                    <a:pt x="181" y="94"/>
                  </a:lnTo>
                  <a:lnTo>
                    <a:pt x="174" y="94"/>
                  </a:lnTo>
                  <a:lnTo>
                    <a:pt x="181" y="117"/>
                  </a:lnTo>
                  <a:lnTo>
                    <a:pt x="244" y="210"/>
                  </a:lnTo>
                  <a:lnTo>
                    <a:pt x="205" y="242"/>
                  </a:lnTo>
                  <a:lnTo>
                    <a:pt x="181" y="242"/>
                  </a:lnTo>
                  <a:lnTo>
                    <a:pt x="142" y="226"/>
                  </a:lnTo>
                  <a:lnTo>
                    <a:pt x="79" y="210"/>
                  </a:lnTo>
                  <a:lnTo>
                    <a:pt x="71" y="172"/>
                  </a:lnTo>
                  <a:lnTo>
                    <a:pt x="48" y="148"/>
                  </a:lnTo>
                  <a:lnTo>
                    <a:pt x="0" y="31"/>
                  </a:lnTo>
                  <a:lnTo>
                    <a:pt x="24" y="31"/>
                  </a:lnTo>
                  <a:lnTo>
                    <a:pt x="24" y="16"/>
                  </a:lnTo>
                  <a:lnTo>
                    <a:pt x="48" y="16"/>
                  </a:lnTo>
                  <a:lnTo>
                    <a:pt x="48" y="0"/>
                  </a:lnTo>
                  <a:lnTo>
                    <a:pt x="71" y="16"/>
                  </a:lnTo>
                  <a:lnTo>
                    <a:pt x="103" y="0"/>
                  </a:lnTo>
                  <a:lnTo>
                    <a:pt x="118" y="16"/>
                  </a:lnTo>
                  <a:lnTo>
                    <a:pt x="165" y="0"/>
                  </a:lnTo>
                  <a:lnTo>
                    <a:pt x="142" y="1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0" name="Freeform 108"/>
            <p:cNvSpPr>
              <a:spLocks noChangeAspect="1"/>
            </p:cNvSpPr>
            <p:nvPr/>
          </p:nvSpPr>
          <p:spPr bwMode="auto">
            <a:xfrm>
              <a:off x="3839" y="3504"/>
              <a:ext cx="33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24"/>
                </a:cxn>
                <a:cxn ang="0">
                  <a:pos x="34" y="39"/>
                </a:cxn>
                <a:cxn ang="0">
                  <a:pos x="9" y="39"/>
                </a:cxn>
                <a:cxn ang="0">
                  <a:pos x="0" y="39"/>
                </a:cxn>
                <a:cxn ang="0">
                  <a:pos x="0" y="0"/>
                </a:cxn>
              </a:cxnLst>
              <a:rect l="0" t="0" r="r" b="b"/>
              <a:pathLst>
                <a:path w="34" h="39">
                  <a:moveTo>
                    <a:pt x="0" y="0"/>
                  </a:moveTo>
                  <a:lnTo>
                    <a:pt x="34" y="24"/>
                  </a:lnTo>
                  <a:lnTo>
                    <a:pt x="34" y="39"/>
                  </a:lnTo>
                  <a:lnTo>
                    <a:pt x="9" y="39"/>
                  </a:lnTo>
                  <a:lnTo>
                    <a:pt x="0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1" name="Freeform 109"/>
            <p:cNvSpPr>
              <a:spLocks noChangeAspect="1"/>
            </p:cNvSpPr>
            <p:nvPr/>
          </p:nvSpPr>
          <p:spPr bwMode="auto">
            <a:xfrm>
              <a:off x="3594" y="3268"/>
              <a:ext cx="330" cy="308"/>
            </a:xfrm>
            <a:custGeom>
              <a:avLst/>
              <a:gdLst/>
              <a:ahLst/>
              <a:cxnLst>
                <a:cxn ang="0">
                  <a:pos x="330" y="64"/>
                </a:cxn>
                <a:cxn ang="0">
                  <a:pos x="314" y="87"/>
                </a:cxn>
                <a:cxn ang="0">
                  <a:pos x="282" y="103"/>
                </a:cxn>
                <a:cxn ang="0">
                  <a:pos x="252" y="95"/>
                </a:cxn>
                <a:cxn ang="0">
                  <a:pos x="252" y="87"/>
                </a:cxn>
                <a:cxn ang="0">
                  <a:pos x="243" y="103"/>
                </a:cxn>
                <a:cxn ang="0">
                  <a:pos x="235" y="95"/>
                </a:cxn>
                <a:cxn ang="0">
                  <a:pos x="267" y="118"/>
                </a:cxn>
                <a:cxn ang="0">
                  <a:pos x="252" y="126"/>
                </a:cxn>
                <a:cxn ang="0">
                  <a:pos x="282" y="118"/>
                </a:cxn>
                <a:cxn ang="0">
                  <a:pos x="282" y="126"/>
                </a:cxn>
                <a:cxn ang="0">
                  <a:pos x="235" y="150"/>
                </a:cxn>
                <a:cxn ang="0">
                  <a:pos x="252" y="173"/>
                </a:cxn>
                <a:cxn ang="0">
                  <a:pos x="252" y="182"/>
                </a:cxn>
                <a:cxn ang="0">
                  <a:pos x="220" y="173"/>
                </a:cxn>
                <a:cxn ang="0">
                  <a:pos x="252" y="189"/>
                </a:cxn>
                <a:cxn ang="0">
                  <a:pos x="235" y="221"/>
                </a:cxn>
                <a:cxn ang="0">
                  <a:pos x="243" y="252"/>
                </a:cxn>
                <a:cxn ang="0">
                  <a:pos x="188" y="252"/>
                </a:cxn>
                <a:cxn ang="0">
                  <a:pos x="213" y="252"/>
                </a:cxn>
                <a:cxn ang="0">
                  <a:pos x="188" y="276"/>
                </a:cxn>
                <a:cxn ang="0">
                  <a:pos x="87" y="221"/>
                </a:cxn>
                <a:cxn ang="0">
                  <a:pos x="31" y="173"/>
                </a:cxn>
                <a:cxn ang="0">
                  <a:pos x="39" y="150"/>
                </a:cxn>
                <a:cxn ang="0">
                  <a:pos x="23" y="134"/>
                </a:cxn>
                <a:cxn ang="0">
                  <a:pos x="0" y="103"/>
                </a:cxn>
                <a:cxn ang="0">
                  <a:pos x="70" y="87"/>
                </a:cxn>
                <a:cxn ang="0">
                  <a:pos x="126" y="0"/>
                </a:cxn>
                <a:cxn ang="0">
                  <a:pos x="149" y="0"/>
                </a:cxn>
                <a:cxn ang="0">
                  <a:pos x="149" y="8"/>
                </a:cxn>
                <a:cxn ang="0">
                  <a:pos x="173" y="32"/>
                </a:cxn>
                <a:cxn ang="0">
                  <a:pos x="252" y="24"/>
                </a:cxn>
                <a:cxn ang="0">
                  <a:pos x="282" y="24"/>
                </a:cxn>
                <a:cxn ang="0">
                  <a:pos x="314" y="56"/>
                </a:cxn>
                <a:cxn ang="0">
                  <a:pos x="330" y="64"/>
                </a:cxn>
              </a:cxnLst>
              <a:rect l="0" t="0" r="r" b="b"/>
              <a:pathLst>
                <a:path w="330" h="276">
                  <a:moveTo>
                    <a:pt x="330" y="64"/>
                  </a:moveTo>
                  <a:lnTo>
                    <a:pt x="314" y="87"/>
                  </a:lnTo>
                  <a:lnTo>
                    <a:pt x="282" y="103"/>
                  </a:lnTo>
                  <a:lnTo>
                    <a:pt x="252" y="95"/>
                  </a:lnTo>
                  <a:lnTo>
                    <a:pt x="252" y="87"/>
                  </a:lnTo>
                  <a:lnTo>
                    <a:pt x="243" y="103"/>
                  </a:lnTo>
                  <a:lnTo>
                    <a:pt x="235" y="95"/>
                  </a:lnTo>
                  <a:lnTo>
                    <a:pt x="267" y="118"/>
                  </a:lnTo>
                  <a:lnTo>
                    <a:pt x="252" y="126"/>
                  </a:lnTo>
                  <a:lnTo>
                    <a:pt x="282" y="118"/>
                  </a:lnTo>
                  <a:lnTo>
                    <a:pt x="282" y="126"/>
                  </a:lnTo>
                  <a:lnTo>
                    <a:pt x="235" y="150"/>
                  </a:lnTo>
                  <a:lnTo>
                    <a:pt x="252" y="173"/>
                  </a:lnTo>
                  <a:lnTo>
                    <a:pt x="252" y="182"/>
                  </a:lnTo>
                  <a:lnTo>
                    <a:pt x="220" y="173"/>
                  </a:lnTo>
                  <a:lnTo>
                    <a:pt x="252" y="189"/>
                  </a:lnTo>
                  <a:lnTo>
                    <a:pt x="235" y="221"/>
                  </a:lnTo>
                  <a:lnTo>
                    <a:pt x="243" y="252"/>
                  </a:lnTo>
                  <a:lnTo>
                    <a:pt x="188" y="252"/>
                  </a:lnTo>
                  <a:lnTo>
                    <a:pt x="213" y="252"/>
                  </a:lnTo>
                  <a:lnTo>
                    <a:pt x="188" y="276"/>
                  </a:lnTo>
                  <a:lnTo>
                    <a:pt x="87" y="221"/>
                  </a:lnTo>
                  <a:lnTo>
                    <a:pt x="31" y="173"/>
                  </a:lnTo>
                  <a:lnTo>
                    <a:pt x="39" y="150"/>
                  </a:lnTo>
                  <a:lnTo>
                    <a:pt x="23" y="134"/>
                  </a:lnTo>
                  <a:lnTo>
                    <a:pt x="0" y="103"/>
                  </a:lnTo>
                  <a:lnTo>
                    <a:pt x="70" y="87"/>
                  </a:lnTo>
                  <a:lnTo>
                    <a:pt x="126" y="0"/>
                  </a:lnTo>
                  <a:lnTo>
                    <a:pt x="149" y="0"/>
                  </a:lnTo>
                  <a:lnTo>
                    <a:pt x="149" y="8"/>
                  </a:lnTo>
                  <a:lnTo>
                    <a:pt x="173" y="32"/>
                  </a:lnTo>
                  <a:lnTo>
                    <a:pt x="252" y="24"/>
                  </a:lnTo>
                  <a:lnTo>
                    <a:pt x="282" y="24"/>
                  </a:lnTo>
                  <a:lnTo>
                    <a:pt x="314" y="56"/>
                  </a:lnTo>
                  <a:lnTo>
                    <a:pt x="330" y="6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2" name="Freeform 110"/>
            <p:cNvSpPr>
              <a:spLocks noChangeAspect="1"/>
            </p:cNvSpPr>
            <p:nvPr/>
          </p:nvSpPr>
          <p:spPr bwMode="auto">
            <a:xfrm>
              <a:off x="3846" y="3383"/>
              <a:ext cx="99" cy="121"/>
            </a:xfrm>
            <a:custGeom>
              <a:avLst/>
              <a:gdLst/>
              <a:ahLst/>
              <a:cxnLst>
                <a:cxn ang="0">
                  <a:pos x="15" y="46"/>
                </a:cxn>
                <a:cxn ang="0">
                  <a:pos x="87" y="0"/>
                </a:cxn>
                <a:cxn ang="0">
                  <a:pos x="103" y="23"/>
                </a:cxn>
                <a:cxn ang="0">
                  <a:pos x="31" y="109"/>
                </a:cxn>
                <a:cxn ang="0">
                  <a:pos x="0" y="86"/>
                </a:cxn>
                <a:cxn ang="0">
                  <a:pos x="15" y="46"/>
                </a:cxn>
              </a:cxnLst>
              <a:rect l="0" t="0" r="r" b="b"/>
              <a:pathLst>
                <a:path w="103" h="109">
                  <a:moveTo>
                    <a:pt x="15" y="46"/>
                  </a:moveTo>
                  <a:lnTo>
                    <a:pt x="87" y="0"/>
                  </a:lnTo>
                  <a:lnTo>
                    <a:pt x="103" y="23"/>
                  </a:lnTo>
                  <a:lnTo>
                    <a:pt x="31" y="109"/>
                  </a:lnTo>
                  <a:lnTo>
                    <a:pt x="0" y="86"/>
                  </a:lnTo>
                  <a:lnTo>
                    <a:pt x="15" y="4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3" name="Freeform 111"/>
            <p:cNvSpPr>
              <a:spLocks noChangeAspect="1"/>
            </p:cNvSpPr>
            <p:nvPr/>
          </p:nvSpPr>
          <p:spPr bwMode="auto">
            <a:xfrm>
              <a:off x="1769" y="2605"/>
              <a:ext cx="299" cy="289"/>
            </a:xfrm>
            <a:custGeom>
              <a:avLst/>
              <a:gdLst/>
              <a:ahLst/>
              <a:cxnLst>
                <a:cxn ang="0">
                  <a:pos x="257" y="173"/>
                </a:cxn>
                <a:cxn ang="0">
                  <a:pos x="203" y="196"/>
                </a:cxn>
                <a:cxn ang="0">
                  <a:pos x="156" y="259"/>
                </a:cxn>
                <a:cxn ang="0">
                  <a:pos x="117" y="236"/>
                </a:cxn>
                <a:cxn ang="0">
                  <a:pos x="86" y="243"/>
                </a:cxn>
                <a:cxn ang="0">
                  <a:pos x="86" y="212"/>
                </a:cxn>
                <a:cxn ang="0">
                  <a:pos x="47" y="212"/>
                </a:cxn>
                <a:cxn ang="0">
                  <a:pos x="23" y="212"/>
                </a:cxn>
                <a:cxn ang="0">
                  <a:pos x="23" y="173"/>
                </a:cxn>
                <a:cxn ang="0">
                  <a:pos x="0" y="173"/>
                </a:cxn>
                <a:cxn ang="0">
                  <a:pos x="0" y="110"/>
                </a:cxn>
                <a:cxn ang="0">
                  <a:pos x="0" y="102"/>
                </a:cxn>
                <a:cxn ang="0">
                  <a:pos x="47" y="86"/>
                </a:cxn>
                <a:cxn ang="0">
                  <a:pos x="94" y="17"/>
                </a:cxn>
                <a:cxn ang="0">
                  <a:pos x="141" y="0"/>
                </a:cxn>
                <a:cxn ang="0">
                  <a:pos x="148" y="24"/>
                </a:cxn>
                <a:cxn ang="0">
                  <a:pos x="172" y="24"/>
                </a:cxn>
                <a:cxn ang="0">
                  <a:pos x="234" y="17"/>
                </a:cxn>
                <a:cxn ang="0">
                  <a:pos x="218" y="40"/>
                </a:cxn>
                <a:cxn ang="0">
                  <a:pos x="242" y="24"/>
                </a:cxn>
                <a:cxn ang="0">
                  <a:pos x="289" y="47"/>
                </a:cxn>
                <a:cxn ang="0">
                  <a:pos x="296" y="110"/>
                </a:cxn>
                <a:cxn ang="0">
                  <a:pos x="273" y="110"/>
                </a:cxn>
                <a:cxn ang="0">
                  <a:pos x="289" y="173"/>
                </a:cxn>
                <a:cxn ang="0">
                  <a:pos x="257" y="173"/>
                </a:cxn>
              </a:cxnLst>
              <a:rect l="0" t="0" r="r" b="b"/>
              <a:pathLst>
                <a:path w="296" h="259">
                  <a:moveTo>
                    <a:pt x="257" y="173"/>
                  </a:moveTo>
                  <a:lnTo>
                    <a:pt x="203" y="196"/>
                  </a:lnTo>
                  <a:lnTo>
                    <a:pt x="156" y="259"/>
                  </a:lnTo>
                  <a:lnTo>
                    <a:pt x="117" y="236"/>
                  </a:lnTo>
                  <a:lnTo>
                    <a:pt x="86" y="243"/>
                  </a:lnTo>
                  <a:lnTo>
                    <a:pt x="86" y="212"/>
                  </a:lnTo>
                  <a:lnTo>
                    <a:pt x="47" y="212"/>
                  </a:lnTo>
                  <a:lnTo>
                    <a:pt x="23" y="212"/>
                  </a:lnTo>
                  <a:lnTo>
                    <a:pt x="23" y="173"/>
                  </a:lnTo>
                  <a:lnTo>
                    <a:pt x="0" y="173"/>
                  </a:lnTo>
                  <a:lnTo>
                    <a:pt x="0" y="110"/>
                  </a:lnTo>
                  <a:lnTo>
                    <a:pt x="0" y="102"/>
                  </a:lnTo>
                  <a:lnTo>
                    <a:pt x="47" y="86"/>
                  </a:lnTo>
                  <a:lnTo>
                    <a:pt x="94" y="17"/>
                  </a:lnTo>
                  <a:lnTo>
                    <a:pt x="141" y="0"/>
                  </a:lnTo>
                  <a:lnTo>
                    <a:pt x="148" y="24"/>
                  </a:lnTo>
                  <a:lnTo>
                    <a:pt x="172" y="24"/>
                  </a:lnTo>
                  <a:lnTo>
                    <a:pt x="234" y="17"/>
                  </a:lnTo>
                  <a:lnTo>
                    <a:pt x="218" y="40"/>
                  </a:lnTo>
                  <a:lnTo>
                    <a:pt x="242" y="24"/>
                  </a:lnTo>
                  <a:lnTo>
                    <a:pt x="289" y="47"/>
                  </a:lnTo>
                  <a:lnTo>
                    <a:pt x="296" y="110"/>
                  </a:lnTo>
                  <a:lnTo>
                    <a:pt x="273" y="110"/>
                  </a:lnTo>
                  <a:lnTo>
                    <a:pt x="289" y="173"/>
                  </a:lnTo>
                  <a:lnTo>
                    <a:pt x="257" y="173"/>
                  </a:lnTo>
                  <a:close/>
                </a:path>
              </a:pathLst>
            </a:custGeom>
            <a:solidFill>
              <a:srgbClr val="C000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4" name="Freeform 112"/>
            <p:cNvSpPr>
              <a:spLocks noChangeAspect="1"/>
            </p:cNvSpPr>
            <p:nvPr/>
          </p:nvSpPr>
          <p:spPr bwMode="auto">
            <a:xfrm>
              <a:off x="2370" y="1239"/>
              <a:ext cx="304" cy="209"/>
            </a:xfrm>
            <a:custGeom>
              <a:avLst/>
              <a:gdLst/>
              <a:ahLst/>
              <a:cxnLst>
                <a:cxn ang="0">
                  <a:pos x="39" y="32"/>
                </a:cxn>
                <a:cxn ang="0">
                  <a:pos x="70" y="0"/>
                </a:cxn>
                <a:cxn ang="0">
                  <a:pos x="164" y="24"/>
                </a:cxn>
                <a:cxn ang="0">
                  <a:pos x="211" y="0"/>
                </a:cxn>
                <a:cxn ang="0">
                  <a:pos x="227" y="32"/>
                </a:cxn>
                <a:cxn ang="0">
                  <a:pos x="219" y="40"/>
                </a:cxn>
                <a:cxn ang="0">
                  <a:pos x="211" y="79"/>
                </a:cxn>
                <a:cxn ang="0">
                  <a:pos x="243" y="86"/>
                </a:cxn>
                <a:cxn ang="0">
                  <a:pos x="259" y="110"/>
                </a:cxn>
                <a:cxn ang="0">
                  <a:pos x="259" y="126"/>
                </a:cxn>
                <a:cxn ang="0">
                  <a:pos x="305" y="157"/>
                </a:cxn>
                <a:cxn ang="0">
                  <a:pos x="250" y="181"/>
                </a:cxn>
                <a:cxn ang="0">
                  <a:pos x="195" y="157"/>
                </a:cxn>
                <a:cxn ang="0">
                  <a:pos x="148" y="189"/>
                </a:cxn>
                <a:cxn ang="0">
                  <a:pos x="101" y="189"/>
                </a:cxn>
                <a:cxn ang="0">
                  <a:pos x="31" y="157"/>
                </a:cxn>
                <a:cxn ang="0">
                  <a:pos x="15" y="150"/>
                </a:cxn>
                <a:cxn ang="0">
                  <a:pos x="39" y="110"/>
                </a:cxn>
                <a:cxn ang="0">
                  <a:pos x="31" y="86"/>
                </a:cxn>
                <a:cxn ang="0">
                  <a:pos x="0" y="55"/>
                </a:cxn>
                <a:cxn ang="0">
                  <a:pos x="39" y="32"/>
                </a:cxn>
              </a:cxnLst>
              <a:rect l="0" t="0" r="r" b="b"/>
              <a:pathLst>
                <a:path w="305" h="189">
                  <a:moveTo>
                    <a:pt x="39" y="32"/>
                  </a:moveTo>
                  <a:lnTo>
                    <a:pt x="70" y="0"/>
                  </a:lnTo>
                  <a:lnTo>
                    <a:pt x="164" y="24"/>
                  </a:lnTo>
                  <a:lnTo>
                    <a:pt x="211" y="0"/>
                  </a:lnTo>
                  <a:lnTo>
                    <a:pt x="227" y="32"/>
                  </a:lnTo>
                  <a:lnTo>
                    <a:pt x="219" y="40"/>
                  </a:lnTo>
                  <a:lnTo>
                    <a:pt x="211" y="79"/>
                  </a:lnTo>
                  <a:lnTo>
                    <a:pt x="243" y="86"/>
                  </a:lnTo>
                  <a:lnTo>
                    <a:pt x="259" y="110"/>
                  </a:lnTo>
                  <a:lnTo>
                    <a:pt x="259" y="126"/>
                  </a:lnTo>
                  <a:lnTo>
                    <a:pt x="305" y="157"/>
                  </a:lnTo>
                  <a:lnTo>
                    <a:pt x="250" y="181"/>
                  </a:lnTo>
                  <a:lnTo>
                    <a:pt x="195" y="157"/>
                  </a:lnTo>
                  <a:lnTo>
                    <a:pt x="148" y="189"/>
                  </a:lnTo>
                  <a:lnTo>
                    <a:pt x="101" y="189"/>
                  </a:lnTo>
                  <a:lnTo>
                    <a:pt x="31" y="157"/>
                  </a:lnTo>
                  <a:lnTo>
                    <a:pt x="15" y="150"/>
                  </a:lnTo>
                  <a:lnTo>
                    <a:pt x="39" y="110"/>
                  </a:lnTo>
                  <a:lnTo>
                    <a:pt x="31" y="86"/>
                  </a:lnTo>
                  <a:lnTo>
                    <a:pt x="0" y="55"/>
                  </a:lnTo>
                  <a:lnTo>
                    <a:pt x="39" y="3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5" name="Freeform 113"/>
            <p:cNvSpPr>
              <a:spLocks noChangeAspect="1"/>
            </p:cNvSpPr>
            <p:nvPr/>
          </p:nvSpPr>
          <p:spPr bwMode="auto">
            <a:xfrm>
              <a:off x="1488" y="2586"/>
              <a:ext cx="177" cy="333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7" y="39"/>
                </a:cxn>
                <a:cxn ang="0">
                  <a:pos x="7" y="15"/>
                </a:cxn>
                <a:cxn ang="0">
                  <a:pos x="54" y="15"/>
                </a:cxn>
                <a:cxn ang="0">
                  <a:pos x="70" y="8"/>
                </a:cxn>
                <a:cxn ang="0">
                  <a:pos x="148" y="0"/>
                </a:cxn>
                <a:cxn ang="0">
                  <a:pos x="132" y="15"/>
                </a:cxn>
                <a:cxn ang="0">
                  <a:pos x="156" y="32"/>
                </a:cxn>
                <a:cxn ang="0">
                  <a:pos x="156" y="39"/>
                </a:cxn>
                <a:cxn ang="0">
                  <a:pos x="164" y="55"/>
                </a:cxn>
                <a:cxn ang="0">
                  <a:pos x="164" y="86"/>
                </a:cxn>
                <a:cxn ang="0">
                  <a:pos x="179" y="86"/>
                </a:cxn>
                <a:cxn ang="0">
                  <a:pos x="179" y="102"/>
                </a:cxn>
                <a:cxn ang="0">
                  <a:pos x="179" y="188"/>
                </a:cxn>
                <a:cxn ang="0">
                  <a:pos x="164" y="188"/>
                </a:cxn>
                <a:cxn ang="0">
                  <a:pos x="164" y="228"/>
                </a:cxn>
                <a:cxn ang="0">
                  <a:pos x="156" y="228"/>
                </a:cxn>
                <a:cxn ang="0">
                  <a:pos x="156" y="275"/>
                </a:cxn>
                <a:cxn ang="0">
                  <a:pos x="156" y="298"/>
                </a:cxn>
                <a:cxn ang="0">
                  <a:pos x="93" y="298"/>
                </a:cxn>
                <a:cxn ang="0">
                  <a:pos x="70" y="275"/>
                </a:cxn>
                <a:cxn ang="0">
                  <a:pos x="39" y="252"/>
                </a:cxn>
                <a:cxn ang="0">
                  <a:pos x="31" y="228"/>
                </a:cxn>
                <a:cxn ang="0">
                  <a:pos x="7" y="228"/>
                </a:cxn>
                <a:cxn ang="0">
                  <a:pos x="0" y="228"/>
                </a:cxn>
                <a:cxn ang="0">
                  <a:pos x="0" y="39"/>
                </a:cxn>
              </a:cxnLst>
              <a:rect l="0" t="0" r="r" b="b"/>
              <a:pathLst>
                <a:path w="179" h="298">
                  <a:moveTo>
                    <a:pt x="0" y="39"/>
                  </a:moveTo>
                  <a:lnTo>
                    <a:pt x="7" y="39"/>
                  </a:lnTo>
                  <a:lnTo>
                    <a:pt x="7" y="15"/>
                  </a:lnTo>
                  <a:lnTo>
                    <a:pt x="54" y="15"/>
                  </a:lnTo>
                  <a:lnTo>
                    <a:pt x="70" y="8"/>
                  </a:lnTo>
                  <a:lnTo>
                    <a:pt x="148" y="0"/>
                  </a:lnTo>
                  <a:lnTo>
                    <a:pt x="132" y="15"/>
                  </a:lnTo>
                  <a:lnTo>
                    <a:pt x="156" y="32"/>
                  </a:lnTo>
                  <a:lnTo>
                    <a:pt x="156" y="39"/>
                  </a:lnTo>
                  <a:lnTo>
                    <a:pt x="164" y="55"/>
                  </a:lnTo>
                  <a:lnTo>
                    <a:pt x="164" y="86"/>
                  </a:lnTo>
                  <a:lnTo>
                    <a:pt x="179" y="86"/>
                  </a:lnTo>
                  <a:lnTo>
                    <a:pt x="179" y="102"/>
                  </a:lnTo>
                  <a:lnTo>
                    <a:pt x="179" y="188"/>
                  </a:lnTo>
                  <a:lnTo>
                    <a:pt x="164" y="188"/>
                  </a:lnTo>
                  <a:lnTo>
                    <a:pt x="164" y="228"/>
                  </a:lnTo>
                  <a:lnTo>
                    <a:pt x="156" y="228"/>
                  </a:lnTo>
                  <a:lnTo>
                    <a:pt x="156" y="275"/>
                  </a:lnTo>
                  <a:lnTo>
                    <a:pt x="156" y="298"/>
                  </a:lnTo>
                  <a:lnTo>
                    <a:pt x="93" y="298"/>
                  </a:lnTo>
                  <a:lnTo>
                    <a:pt x="70" y="275"/>
                  </a:lnTo>
                  <a:lnTo>
                    <a:pt x="39" y="252"/>
                  </a:lnTo>
                  <a:lnTo>
                    <a:pt x="31" y="228"/>
                  </a:lnTo>
                  <a:lnTo>
                    <a:pt x="7" y="228"/>
                  </a:lnTo>
                  <a:lnTo>
                    <a:pt x="0" y="228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6" name="Freeform 114"/>
            <p:cNvSpPr>
              <a:spLocks noChangeAspect="1"/>
            </p:cNvSpPr>
            <p:nvPr/>
          </p:nvSpPr>
          <p:spPr bwMode="auto">
            <a:xfrm>
              <a:off x="1332" y="2070"/>
              <a:ext cx="269" cy="298"/>
            </a:xfrm>
            <a:custGeom>
              <a:avLst/>
              <a:gdLst/>
              <a:ahLst/>
              <a:cxnLst>
                <a:cxn ang="0">
                  <a:pos x="8" y="22"/>
                </a:cxn>
                <a:cxn ang="0">
                  <a:pos x="8" y="0"/>
                </a:cxn>
                <a:cxn ang="0">
                  <a:pos x="252" y="0"/>
                </a:cxn>
                <a:cxn ang="0">
                  <a:pos x="268" y="22"/>
                </a:cxn>
                <a:cxn ang="0">
                  <a:pos x="245" y="86"/>
                </a:cxn>
                <a:cxn ang="0">
                  <a:pos x="245" y="101"/>
                </a:cxn>
                <a:cxn ang="0">
                  <a:pos x="245" y="108"/>
                </a:cxn>
                <a:cxn ang="0">
                  <a:pos x="236" y="132"/>
                </a:cxn>
                <a:cxn ang="0">
                  <a:pos x="245" y="172"/>
                </a:cxn>
                <a:cxn ang="0">
                  <a:pos x="236" y="179"/>
                </a:cxn>
                <a:cxn ang="0">
                  <a:pos x="245" y="194"/>
                </a:cxn>
                <a:cxn ang="0">
                  <a:pos x="245" y="211"/>
                </a:cxn>
                <a:cxn ang="0">
                  <a:pos x="252" y="233"/>
                </a:cxn>
                <a:cxn ang="0">
                  <a:pos x="205" y="265"/>
                </a:cxn>
                <a:cxn ang="0">
                  <a:pos x="119" y="265"/>
                </a:cxn>
                <a:cxn ang="0">
                  <a:pos x="71" y="258"/>
                </a:cxn>
                <a:cxn ang="0">
                  <a:pos x="0" y="241"/>
                </a:cxn>
                <a:cxn ang="0">
                  <a:pos x="0" y="22"/>
                </a:cxn>
                <a:cxn ang="0">
                  <a:pos x="8" y="22"/>
                </a:cxn>
              </a:cxnLst>
              <a:rect l="0" t="0" r="r" b="b"/>
              <a:pathLst>
                <a:path w="268" h="265">
                  <a:moveTo>
                    <a:pt x="8" y="22"/>
                  </a:moveTo>
                  <a:lnTo>
                    <a:pt x="8" y="0"/>
                  </a:lnTo>
                  <a:lnTo>
                    <a:pt x="252" y="0"/>
                  </a:lnTo>
                  <a:lnTo>
                    <a:pt x="268" y="22"/>
                  </a:lnTo>
                  <a:lnTo>
                    <a:pt x="245" y="86"/>
                  </a:lnTo>
                  <a:lnTo>
                    <a:pt x="245" y="101"/>
                  </a:lnTo>
                  <a:lnTo>
                    <a:pt x="245" y="108"/>
                  </a:lnTo>
                  <a:lnTo>
                    <a:pt x="236" y="132"/>
                  </a:lnTo>
                  <a:lnTo>
                    <a:pt x="245" y="172"/>
                  </a:lnTo>
                  <a:lnTo>
                    <a:pt x="236" y="179"/>
                  </a:lnTo>
                  <a:lnTo>
                    <a:pt x="245" y="194"/>
                  </a:lnTo>
                  <a:lnTo>
                    <a:pt x="245" y="211"/>
                  </a:lnTo>
                  <a:lnTo>
                    <a:pt x="252" y="233"/>
                  </a:lnTo>
                  <a:lnTo>
                    <a:pt x="205" y="265"/>
                  </a:lnTo>
                  <a:lnTo>
                    <a:pt x="119" y="265"/>
                  </a:lnTo>
                  <a:lnTo>
                    <a:pt x="71" y="258"/>
                  </a:lnTo>
                  <a:lnTo>
                    <a:pt x="0" y="241"/>
                  </a:lnTo>
                  <a:lnTo>
                    <a:pt x="0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7" name="Freeform 115"/>
            <p:cNvSpPr>
              <a:spLocks noChangeAspect="1"/>
            </p:cNvSpPr>
            <p:nvPr/>
          </p:nvSpPr>
          <p:spPr bwMode="auto">
            <a:xfrm>
              <a:off x="1298" y="3610"/>
              <a:ext cx="267" cy="162"/>
            </a:xfrm>
            <a:custGeom>
              <a:avLst/>
              <a:gdLst/>
              <a:ahLst/>
              <a:cxnLst>
                <a:cxn ang="0">
                  <a:pos x="275" y="0"/>
                </a:cxn>
                <a:cxn ang="0">
                  <a:pos x="260" y="127"/>
                </a:cxn>
                <a:cxn ang="0">
                  <a:pos x="134" y="142"/>
                </a:cxn>
                <a:cxn ang="0">
                  <a:pos x="0" y="127"/>
                </a:cxn>
                <a:cxn ang="0">
                  <a:pos x="8" y="0"/>
                </a:cxn>
                <a:cxn ang="0">
                  <a:pos x="197" y="0"/>
                </a:cxn>
                <a:cxn ang="0">
                  <a:pos x="275" y="0"/>
                </a:cxn>
              </a:cxnLst>
              <a:rect l="0" t="0" r="r" b="b"/>
              <a:pathLst>
                <a:path w="275" h="142">
                  <a:moveTo>
                    <a:pt x="275" y="0"/>
                  </a:moveTo>
                  <a:lnTo>
                    <a:pt x="260" y="127"/>
                  </a:lnTo>
                  <a:lnTo>
                    <a:pt x="134" y="142"/>
                  </a:lnTo>
                  <a:lnTo>
                    <a:pt x="0" y="127"/>
                  </a:lnTo>
                  <a:lnTo>
                    <a:pt x="8" y="0"/>
                  </a:lnTo>
                  <a:lnTo>
                    <a:pt x="197" y="0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8" name="Freeform 116"/>
            <p:cNvSpPr>
              <a:spLocks noChangeAspect="1"/>
            </p:cNvSpPr>
            <p:nvPr/>
          </p:nvSpPr>
          <p:spPr bwMode="auto">
            <a:xfrm>
              <a:off x="1589" y="3461"/>
              <a:ext cx="361" cy="290"/>
            </a:xfrm>
            <a:custGeom>
              <a:avLst/>
              <a:gdLst/>
              <a:ahLst/>
              <a:cxnLst>
                <a:cxn ang="0">
                  <a:pos x="0" y="228"/>
                </a:cxn>
                <a:cxn ang="0">
                  <a:pos x="16" y="220"/>
                </a:cxn>
                <a:cxn ang="0">
                  <a:pos x="16" y="212"/>
                </a:cxn>
                <a:cxn ang="0">
                  <a:pos x="55" y="173"/>
                </a:cxn>
                <a:cxn ang="0">
                  <a:pos x="63" y="188"/>
                </a:cxn>
                <a:cxn ang="0">
                  <a:pos x="78" y="164"/>
                </a:cxn>
                <a:cxn ang="0">
                  <a:pos x="118" y="125"/>
                </a:cxn>
                <a:cxn ang="0">
                  <a:pos x="118" y="102"/>
                </a:cxn>
                <a:cxn ang="0">
                  <a:pos x="228" y="63"/>
                </a:cxn>
                <a:cxn ang="0">
                  <a:pos x="228" y="39"/>
                </a:cxn>
                <a:cxn ang="0">
                  <a:pos x="243" y="16"/>
                </a:cxn>
                <a:cxn ang="0">
                  <a:pos x="259" y="0"/>
                </a:cxn>
                <a:cxn ang="0">
                  <a:pos x="361" y="0"/>
                </a:cxn>
                <a:cxn ang="0">
                  <a:pos x="361" y="78"/>
                </a:cxn>
                <a:cxn ang="0">
                  <a:pos x="353" y="228"/>
                </a:cxn>
                <a:cxn ang="0">
                  <a:pos x="353" y="259"/>
                </a:cxn>
                <a:cxn ang="0">
                  <a:pos x="275" y="259"/>
                </a:cxn>
                <a:cxn ang="0">
                  <a:pos x="94" y="259"/>
                </a:cxn>
                <a:cxn ang="0">
                  <a:pos x="0" y="259"/>
                </a:cxn>
                <a:cxn ang="0">
                  <a:pos x="0" y="228"/>
                </a:cxn>
              </a:cxnLst>
              <a:rect l="0" t="0" r="r" b="b"/>
              <a:pathLst>
                <a:path w="361" h="259">
                  <a:moveTo>
                    <a:pt x="0" y="228"/>
                  </a:moveTo>
                  <a:lnTo>
                    <a:pt x="16" y="220"/>
                  </a:lnTo>
                  <a:lnTo>
                    <a:pt x="16" y="212"/>
                  </a:lnTo>
                  <a:lnTo>
                    <a:pt x="55" y="173"/>
                  </a:lnTo>
                  <a:lnTo>
                    <a:pt x="63" y="188"/>
                  </a:lnTo>
                  <a:lnTo>
                    <a:pt x="78" y="164"/>
                  </a:lnTo>
                  <a:lnTo>
                    <a:pt x="118" y="125"/>
                  </a:lnTo>
                  <a:lnTo>
                    <a:pt x="118" y="102"/>
                  </a:lnTo>
                  <a:lnTo>
                    <a:pt x="228" y="63"/>
                  </a:lnTo>
                  <a:lnTo>
                    <a:pt x="228" y="39"/>
                  </a:lnTo>
                  <a:lnTo>
                    <a:pt x="243" y="16"/>
                  </a:lnTo>
                  <a:lnTo>
                    <a:pt x="259" y="0"/>
                  </a:lnTo>
                  <a:lnTo>
                    <a:pt x="361" y="0"/>
                  </a:lnTo>
                  <a:lnTo>
                    <a:pt x="361" y="78"/>
                  </a:lnTo>
                  <a:lnTo>
                    <a:pt x="353" y="228"/>
                  </a:lnTo>
                  <a:lnTo>
                    <a:pt x="353" y="259"/>
                  </a:lnTo>
                  <a:lnTo>
                    <a:pt x="275" y="259"/>
                  </a:lnTo>
                  <a:lnTo>
                    <a:pt x="94" y="259"/>
                  </a:lnTo>
                  <a:lnTo>
                    <a:pt x="0" y="259"/>
                  </a:lnTo>
                  <a:lnTo>
                    <a:pt x="0" y="228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9" name="Freeform 117"/>
            <p:cNvSpPr>
              <a:spLocks noChangeAspect="1"/>
            </p:cNvSpPr>
            <p:nvPr/>
          </p:nvSpPr>
          <p:spPr bwMode="auto">
            <a:xfrm>
              <a:off x="1858" y="2079"/>
              <a:ext cx="295" cy="282"/>
            </a:xfrm>
            <a:custGeom>
              <a:avLst/>
              <a:gdLst/>
              <a:ahLst/>
              <a:cxnLst>
                <a:cxn ang="0">
                  <a:pos x="172" y="251"/>
                </a:cxn>
                <a:cxn ang="0">
                  <a:pos x="0" y="251"/>
                </a:cxn>
                <a:cxn ang="0">
                  <a:pos x="0" y="188"/>
                </a:cxn>
                <a:cxn ang="0">
                  <a:pos x="55" y="188"/>
                </a:cxn>
                <a:cxn ang="0">
                  <a:pos x="62" y="180"/>
                </a:cxn>
                <a:cxn ang="0">
                  <a:pos x="62" y="0"/>
                </a:cxn>
                <a:cxn ang="0">
                  <a:pos x="188" y="0"/>
                </a:cxn>
                <a:cxn ang="0">
                  <a:pos x="211" y="7"/>
                </a:cxn>
                <a:cxn ang="0">
                  <a:pos x="219" y="55"/>
                </a:cxn>
                <a:cxn ang="0">
                  <a:pos x="281" y="118"/>
                </a:cxn>
                <a:cxn ang="0">
                  <a:pos x="297" y="180"/>
                </a:cxn>
                <a:cxn ang="0">
                  <a:pos x="172" y="251"/>
                </a:cxn>
              </a:cxnLst>
              <a:rect l="0" t="0" r="r" b="b"/>
              <a:pathLst>
                <a:path w="297" h="251">
                  <a:moveTo>
                    <a:pt x="172" y="251"/>
                  </a:moveTo>
                  <a:lnTo>
                    <a:pt x="0" y="251"/>
                  </a:lnTo>
                  <a:lnTo>
                    <a:pt x="0" y="188"/>
                  </a:lnTo>
                  <a:lnTo>
                    <a:pt x="55" y="188"/>
                  </a:lnTo>
                  <a:lnTo>
                    <a:pt x="62" y="180"/>
                  </a:lnTo>
                  <a:lnTo>
                    <a:pt x="62" y="0"/>
                  </a:lnTo>
                  <a:lnTo>
                    <a:pt x="188" y="0"/>
                  </a:lnTo>
                  <a:lnTo>
                    <a:pt x="211" y="7"/>
                  </a:lnTo>
                  <a:lnTo>
                    <a:pt x="219" y="55"/>
                  </a:lnTo>
                  <a:lnTo>
                    <a:pt x="281" y="118"/>
                  </a:lnTo>
                  <a:lnTo>
                    <a:pt x="297" y="180"/>
                  </a:lnTo>
                  <a:lnTo>
                    <a:pt x="172" y="251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0" name="Freeform 118"/>
            <p:cNvSpPr>
              <a:spLocks noChangeAspect="1"/>
            </p:cNvSpPr>
            <p:nvPr/>
          </p:nvSpPr>
          <p:spPr bwMode="auto">
            <a:xfrm>
              <a:off x="2896" y="2755"/>
              <a:ext cx="182" cy="313"/>
            </a:xfrm>
            <a:custGeom>
              <a:avLst/>
              <a:gdLst/>
              <a:ahLst/>
              <a:cxnLst>
                <a:cxn ang="0">
                  <a:pos x="126" y="281"/>
                </a:cxn>
                <a:cxn ang="0">
                  <a:pos x="87" y="273"/>
                </a:cxn>
                <a:cxn ang="0">
                  <a:pos x="87" y="258"/>
                </a:cxn>
                <a:cxn ang="0">
                  <a:pos x="39" y="226"/>
                </a:cxn>
                <a:cxn ang="0">
                  <a:pos x="39" y="219"/>
                </a:cxn>
                <a:cxn ang="0">
                  <a:pos x="39" y="187"/>
                </a:cxn>
                <a:cxn ang="0">
                  <a:pos x="24" y="187"/>
                </a:cxn>
                <a:cxn ang="0">
                  <a:pos x="32" y="187"/>
                </a:cxn>
                <a:cxn ang="0">
                  <a:pos x="32" y="164"/>
                </a:cxn>
                <a:cxn ang="0">
                  <a:pos x="24" y="148"/>
                </a:cxn>
                <a:cxn ang="0">
                  <a:pos x="32" y="133"/>
                </a:cxn>
                <a:cxn ang="0">
                  <a:pos x="24" y="125"/>
                </a:cxn>
                <a:cxn ang="0">
                  <a:pos x="24" y="102"/>
                </a:cxn>
                <a:cxn ang="0">
                  <a:pos x="8" y="71"/>
                </a:cxn>
                <a:cxn ang="0">
                  <a:pos x="24" y="62"/>
                </a:cxn>
                <a:cxn ang="0">
                  <a:pos x="0" y="39"/>
                </a:cxn>
                <a:cxn ang="0">
                  <a:pos x="8" y="16"/>
                </a:cxn>
                <a:cxn ang="0">
                  <a:pos x="182" y="0"/>
                </a:cxn>
                <a:cxn ang="0">
                  <a:pos x="158" y="39"/>
                </a:cxn>
                <a:cxn ang="0">
                  <a:pos x="150" y="94"/>
                </a:cxn>
                <a:cxn ang="0">
                  <a:pos x="126" y="273"/>
                </a:cxn>
                <a:cxn ang="0">
                  <a:pos x="126" y="281"/>
                </a:cxn>
              </a:cxnLst>
              <a:rect l="0" t="0" r="r" b="b"/>
              <a:pathLst>
                <a:path w="182" h="281">
                  <a:moveTo>
                    <a:pt x="126" y="281"/>
                  </a:moveTo>
                  <a:lnTo>
                    <a:pt x="87" y="273"/>
                  </a:lnTo>
                  <a:lnTo>
                    <a:pt x="87" y="258"/>
                  </a:lnTo>
                  <a:lnTo>
                    <a:pt x="39" y="226"/>
                  </a:lnTo>
                  <a:lnTo>
                    <a:pt x="39" y="219"/>
                  </a:lnTo>
                  <a:lnTo>
                    <a:pt x="39" y="187"/>
                  </a:lnTo>
                  <a:lnTo>
                    <a:pt x="24" y="187"/>
                  </a:lnTo>
                  <a:lnTo>
                    <a:pt x="32" y="187"/>
                  </a:lnTo>
                  <a:lnTo>
                    <a:pt x="32" y="164"/>
                  </a:lnTo>
                  <a:lnTo>
                    <a:pt x="24" y="148"/>
                  </a:lnTo>
                  <a:lnTo>
                    <a:pt x="32" y="133"/>
                  </a:lnTo>
                  <a:lnTo>
                    <a:pt x="24" y="125"/>
                  </a:lnTo>
                  <a:lnTo>
                    <a:pt x="24" y="102"/>
                  </a:lnTo>
                  <a:lnTo>
                    <a:pt x="8" y="71"/>
                  </a:lnTo>
                  <a:lnTo>
                    <a:pt x="24" y="62"/>
                  </a:lnTo>
                  <a:lnTo>
                    <a:pt x="0" y="39"/>
                  </a:lnTo>
                  <a:lnTo>
                    <a:pt x="8" y="16"/>
                  </a:lnTo>
                  <a:lnTo>
                    <a:pt x="182" y="0"/>
                  </a:lnTo>
                  <a:lnTo>
                    <a:pt x="158" y="39"/>
                  </a:lnTo>
                  <a:lnTo>
                    <a:pt x="150" y="94"/>
                  </a:lnTo>
                  <a:lnTo>
                    <a:pt x="126" y="273"/>
                  </a:lnTo>
                  <a:lnTo>
                    <a:pt x="126" y="281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1" name="Freeform 119"/>
            <p:cNvSpPr>
              <a:spLocks noChangeAspect="1"/>
            </p:cNvSpPr>
            <p:nvPr/>
          </p:nvSpPr>
          <p:spPr bwMode="auto">
            <a:xfrm>
              <a:off x="2171" y="1601"/>
              <a:ext cx="291" cy="304"/>
            </a:xfrm>
            <a:custGeom>
              <a:avLst/>
              <a:gdLst/>
              <a:ahLst/>
              <a:cxnLst>
                <a:cxn ang="0">
                  <a:pos x="228" y="110"/>
                </a:cxn>
                <a:cxn ang="0">
                  <a:pos x="236" y="156"/>
                </a:cxn>
                <a:cxn ang="0">
                  <a:pos x="291" y="195"/>
                </a:cxn>
                <a:cxn ang="0">
                  <a:pos x="275" y="219"/>
                </a:cxn>
                <a:cxn ang="0">
                  <a:pos x="275" y="226"/>
                </a:cxn>
                <a:cxn ang="0">
                  <a:pos x="110" y="273"/>
                </a:cxn>
                <a:cxn ang="0">
                  <a:pos x="0" y="203"/>
                </a:cxn>
                <a:cxn ang="0">
                  <a:pos x="0" y="156"/>
                </a:cxn>
                <a:cxn ang="0">
                  <a:pos x="133" y="0"/>
                </a:cxn>
                <a:cxn ang="0">
                  <a:pos x="149" y="32"/>
                </a:cxn>
                <a:cxn ang="0">
                  <a:pos x="173" y="62"/>
                </a:cxn>
                <a:cxn ang="0">
                  <a:pos x="197" y="78"/>
                </a:cxn>
                <a:cxn ang="0">
                  <a:pos x="228" y="110"/>
                </a:cxn>
              </a:cxnLst>
              <a:rect l="0" t="0" r="r" b="b"/>
              <a:pathLst>
                <a:path w="291" h="273">
                  <a:moveTo>
                    <a:pt x="228" y="110"/>
                  </a:moveTo>
                  <a:lnTo>
                    <a:pt x="236" y="156"/>
                  </a:lnTo>
                  <a:lnTo>
                    <a:pt x="291" y="195"/>
                  </a:lnTo>
                  <a:lnTo>
                    <a:pt x="275" y="219"/>
                  </a:lnTo>
                  <a:lnTo>
                    <a:pt x="275" y="226"/>
                  </a:lnTo>
                  <a:lnTo>
                    <a:pt x="110" y="273"/>
                  </a:lnTo>
                  <a:lnTo>
                    <a:pt x="0" y="203"/>
                  </a:lnTo>
                  <a:lnTo>
                    <a:pt x="0" y="156"/>
                  </a:lnTo>
                  <a:lnTo>
                    <a:pt x="133" y="0"/>
                  </a:lnTo>
                  <a:lnTo>
                    <a:pt x="149" y="32"/>
                  </a:lnTo>
                  <a:lnTo>
                    <a:pt x="173" y="62"/>
                  </a:lnTo>
                  <a:lnTo>
                    <a:pt x="197" y="78"/>
                  </a:lnTo>
                  <a:lnTo>
                    <a:pt x="228" y="11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2" name="Freeform 120"/>
            <p:cNvSpPr>
              <a:spLocks noChangeAspect="1"/>
            </p:cNvSpPr>
            <p:nvPr/>
          </p:nvSpPr>
          <p:spPr bwMode="auto">
            <a:xfrm>
              <a:off x="1279" y="672"/>
              <a:ext cx="261" cy="324"/>
            </a:xfrm>
            <a:custGeom>
              <a:avLst/>
              <a:gdLst/>
              <a:ahLst/>
              <a:cxnLst>
                <a:cxn ang="0">
                  <a:pos x="220" y="0"/>
                </a:cxn>
                <a:cxn ang="0">
                  <a:pos x="236" y="94"/>
                </a:cxn>
                <a:cxn ang="0">
                  <a:pos x="260" y="117"/>
                </a:cxn>
                <a:cxn ang="0">
                  <a:pos x="212" y="149"/>
                </a:cxn>
                <a:cxn ang="0">
                  <a:pos x="212" y="172"/>
                </a:cxn>
                <a:cxn ang="0">
                  <a:pos x="205" y="180"/>
                </a:cxn>
                <a:cxn ang="0">
                  <a:pos x="205" y="290"/>
                </a:cxn>
                <a:cxn ang="0">
                  <a:pos x="150" y="274"/>
                </a:cxn>
                <a:cxn ang="0">
                  <a:pos x="150" y="266"/>
                </a:cxn>
                <a:cxn ang="0">
                  <a:pos x="157" y="274"/>
                </a:cxn>
                <a:cxn ang="0">
                  <a:pos x="150" y="258"/>
                </a:cxn>
                <a:cxn ang="0">
                  <a:pos x="54" y="274"/>
                </a:cxn>
                <a:cxn ang="0">
                  <a:pos x="24" y="258"/>
                </a:cxn>
                <a:cxn ang="0">
                  <a:pos x="0" y="227"/>
                </a:cxn>
                <a:cxn ang="0">
                  <a:pos x="47" y="227"/>
                </a:cxn>
                <a:cxn ang="0">
                  <a:pos x="0" y="204"/>
                </a:cxn>
                <a:cxn ang="0">
                  <a:pos x="63" y="196"/>
                </a:cxn>
                <a:cxn ang="0">
                  <a:pos x="47" y="180"/>
                </a:cxn>
                <a:cxn ang="0">
                  <a:pos x="63" y="172"/>
                </a:cxn>
                <a:cxn ang="0">
                  <a:pos x="47" y="149"/>
                </a:cxn>
                <a:cxn ang="0">
                  <a:pos x="78" y="141"/>
                </a:cxn>
                <a:cxn ang="0">
                  <a:pos x="54" y="133"/>
                </a:cxn>
                <a:cxn ang="0">
                  <a:pos x="63" y="85"/>
                </a:cxn>
                <a:cxn ang="0">
                  <a:pos x="86" y="85"/>
                </a:cxn>
                <a:cxn ang="0">
                  <a:pos x="63" y="54"/>
                </a:cxn>
                <a:cxn ang="0">
                  <a:pos x="86" y="0"/>
                </a:cxn>
                <a:cxn ang="0">
                  <a:pos x="220" y="0"/>
                </a:cxn>
              </a:cxnLst>
              <a:rect l="0" t="0" r="r" b="b"/>
              <a:pathLst>
                <a:path w="260" h="290">
                  <a:moveTo>
                    <a:pt x="220" y="0"/>
                  </a:moveTo>
                  <a:lnTo>
                    <a:pt x="236" y="94"/>
                  </a:lnTo>
                  <a:lnTo>
                    <a:pt x="260" y="117"/>
                  </a:lnTo>
                  <a:lnTo>
                    <a:pt x="212" y="149"/>
                  </a:lnTo>
                  <a:lnTo>
                    <a:pt x="212" y="172"/>
                  </a:lnTo>
                  <a:lnTo>
                    <a:pt x="205" y="180"/>
                  </a:lnTo>
                  <a:lnTo>
                    <a:pt x="205" y="290"/>
                  </a:lnTo>
                  <a:lnTo>
                    <a:pt x="150" y="274"/>
                  </a:lnTo>
                  <a:lnTo>
                    <a:pt x="150" y="266"/>
                  </a:lnTo>
                  <a:lnTo>
                    <a:pt x="157" y="274"/>
                  </a:lnTo>
                  <a:lnTo>
                    <a:pt x="150" y="258"/>
                  </a:lnTo>
                  <a:lnTo>
                    <a:pt x="54" y="274"/>
                  </a:lnTo>
                  <a:lnTo>
                    <a:pt x="24" y="258"/>
                  </a:lnTo>
                  <a:lnTo>
                    <a:pt x="0" y="227"/>
                  </a:lnTo>
                  <a:lnTo>
                    <a:pt x="47" y="227"/>
                  </a:lnTo>
                  <a:lnTo>
                    <a:pt x="0" y="204"/>
                  </a:lnTo>
                  <a:lnTo>
                    <a:pt x="63" y="196"/>
                  </a:lnTo>
                  <a:lnTo>
                    <a:pt x="47" y="180"/>
                  </a:lnTo>
                  <a:lnTo>
                    <a:pt x="63" y="172"/>
                  </a:lnTo>
                  <a:lnTo>
                    <a:pt x="47" y="149"/>
                  </a:lnTo>
                  <a:lnTo>
                    <a:pt x="78" y="141"/>
                  </a:lnTo>
                  <a:lnTo>
                    <a:pt x="54" y="133"/>
                  </a:lnTo>
                  <a:lnTo>
                    <a:pt x="63" y="85"/>
                  </a:lnTo>
                  <a:lnTo>
                    <a:pt x="86" y="85"/>
                  </a:lnTo>
                  <a:lnTo>
                    <a:pt x="63" y="54"/>
                  </a:lnTo>
                  <a:lnTo>
                    <a:pt x="86" y="0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3" name="Freeform 121"/>
            <p:cNvSpPr>
              <a:spLocks noChangeAspect="1"/>
            </p:cNvSpPr>
            <p:nvPr/>
          </p:nvSpPr>
          <p:spPr bwMode="auto">
            <a:xfrm>
              <a:off x="1181" y="2552"/>
              <a:ext cx="290" cy="175"/>
            </a:xfrm>
            <a:custGeom>
              <a:avLst/>
              <a:gdLst/>
              <a:ahLst/>
              <a:cxnLst>
                <a:cxn ang="0">
                  <a:pos x="71" y="156"/>
                </a:cxn>
                <a:cxn ang="0">
                  <a:pos x="78" y="125"/>
                </a:cxn>
                <a:cxn ang="0">
                  <a:pos x="63" y="102"/>
                </a:cxn>
                <a:cxn ang="0">
                  <a:pos x="63" y="63"/>
                </a:cxn>
                <a:cxn ang="0">
                  <a:pos x="0" y="0"/>
                </a:cxn>
                <a:cxn ang="0">
                  <a:pos x="126" y="0"/>
                </a:cxn>
                <a:cxn ang="0">
                  <a:pos x="126" y="7"/>
                </a:cxn>
                <a:cxn ang="0">
                  <a:pos x="275" y="7"/>
                </a:cxn>
                <a:cxn ang="0">
                  <a:pos x="275" y="31"/>
                </a:cxn>
                <a:cxn ang="0">
                  <a:pos x="291" y="31"/>
                </a:cxn>
                <a:cxn ang="0">
                  <a:pos x="275" y="63"/>
                </a:cxn>
                <a:cxn ang="0">
                  <a:pos x="252" y="70"/>
                </a:cxn>
                <a:cxn ang="0">
                  <a:pos x="220" y="125"/>
                </a:cxn>
                <a:cxn ang="0">
                  <a:pos x="149" y="132"/>
                </a:cxn>
                <a:cxn ang="0">
                  <a:pos x="78" y="156"/>
                </a:cxn>
                <a:cxn ang="0">
                  <a:pos x="71" y="156"/>
                </a:cxn>
              </a:cxnLst>
              <a:rect l="0" t="0" r="r" b="b"/>
              <a:pathLst>
                <a:path w="291" h="156">
                  <a:moveTo>
                    <a:pt x="71" y="156"/>
                  </a:moveTo>
                  <a:lnTo>
                    <a:pt x="78" y="125"/>
                  </a:lnTo>
                  <a:lnTo>
                    <a:pt x="63" y="102"/>
                  </a:lnTo>
                  <a:lnTo>
                    <a:pt x="63" y="63"/>
                  </a:lnTo>
                  <a:lnTo>
                    <a:pt x="0" y="0"/>
                  </a:lnTo>
                  <a:lnTo>
                    <a:pt x="126" y="0"/>
                  </a:lnTo>
                  <a:lnTo>
                    <a:pt x="126" y="7"/>
                  </a:lnTo>
                  <a:lnTo>
                    <a:pt x="275" y="7"/>
                  </a:lnTo>
                  <a:lnTo>
                    <a:pt x="275" y="31"/>
                  </a:lnTo>
                  <a:lnTo>
                    <a:pt x="291" y="31"/>
                  </a:lnTo>
                  <a:lnTo>
                    <a:pt x="275" y="63"/>
                  </a:lnTo>
                  <a:lnTo>
                    <a:pt x="252" y="70"/>
                  </a:lnTo>
                  <a:lnTo>
                    <a:pt x="220" y="125"/>
                  </a:lnTo>
                  <a:lnTo>
                    <a:pt x="149" y="132"/>
                  </a:lnTo>
                  <a:lnTo>
                    <a:pt x="78" y="156"/>
                  </a:lnTo>
                  <a:lnTo>
                    <a:pt x="71" y="15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4" name="Freeform 122"/>
            <p:cNvSpPr>
              <a:spLocks noChangeAspect="1"/>
            </p:cNvSpPr>
            <p:nvPr/>
          </p:nvSpPr>
          <p:spPr bwMode="auto">
            <a:xfrm>
              <a:off x="1919" y="1651"/>
              <a:ext cx="252" cy="296"/>
            </a:xfrm>
            <a:custGeom>
              <a:avLst/>
              <a:gdLst/>
              <a:ahLst/>
              <a:cxnLst>
                <a:cxn ang="0">
                  <a:pos x="87" y="212"/>
                </a:cxn>
                <a:cxn ang="0">
                  <a:pos x="64" y="180"/>
                </a:cxn>
                <a:cxn ang="0">
                  <a:pos x="0" y="180"/>
                </a:cxn>
                <a:cxn ang="0">
                  <a:pos x="0" y="158"/>
                </a:cxn>
                <a:cxn ang="0">
                  <a:pos x="71" y="63"/>
                </a:cxn>
                <a:cxn ang="0">
                  <a:pos x="87" y="0"/>
                </a:cxn>
                <a:cxn ang="0">
                  <a:pos x="205" y="79"/>
                </a:cxn>
                <a:cxn ang="0">
                  <a:pos x="213" y="79"/>
                </a:cxn>
                <a:cxn ang="0">
                  <a:pos x="252" y="110"/>
                </a:cxn>
                <a:cxn ang="0">
                  <a:pos x="252" y="158"/>
                </a:cxn>
                <a:cxn ang="0">
                  <a:pos x="252" y="180"/>
                </a:cxn>
                <a:cxn ang="0">
                  <a:pos x="236" y="173"/>
                </a:cxn>
                <a:cxn ang="0">
                  <a:pos x="149" y="227"/>
                </a:cxn>
                <a:cxn ang="0">
                  <a:pos x="149" y="236"/>
                </a:cxn>
                <a:cxn ang="0">
                  <a:pos x="142" y="236"/>
                </a:cxn>
                <a:cxn ang="0">
                  <a:pos x="149" y="244"/>
                </a:cxn>
                <a:cxn ang="0">
                  <a:pos x="126" y="267"/>
                </a:cxn>
                <a:cxn ang="0">
                  <a:pos x="87" y="212"/>
                </a:cxn>
              </a:cxnLst>
              <a:rect l="0" t="0" r="r" b="b"/>
              <a:pathLst>
                <a:path w="252" h="267">
                  <a:moveTo>
                    <a:pt x="87" y="212"/>
                  </a:moveTo>
                  <a:lnTo>
                    <a:pt x="64" y="180"/>
                  </a:lnTo>
                  <a:lnTo>
                    <a:pt x="0" y="180"/>
                  </a:lnTo>
                  <a:lnTo>
                    <a:pt x="0" y="158"/>
                  </a:lnTo>
                  <a:lnTo>
                    <a:pt x="71" y="63"/>
                  </a:lnTo>
                  <a:lnTo>
                    <a:pt x="87" y="0"/>
                  </a:lnTo>
                  <a:lnTo>
                    <a:pt x="205" y="79"/>
                  </a:lnTo>
                  <a:lnTo>
                    <a:pt x="213" y="79"/>
                  </a:lnTo>
                  <a:lnTo>
                    <a:pt x="252" y="110"/>
                  </a:lnTo>
                  <a:lnTo>
                    <a:pt x="252" y="158"/>
                  </a:lnTo>
                  <a:lnTo>
                    <a:pt x="252" y="180"/>
                  </a:lnTo>
                  <a:lnTo>
                    <a:pt x="236" y="173"/>
                  </a:lnTo>
                  <a:lnTo>
                    <a:pt x="149" y="227"/>
                  </a:lnTo>
                  <a:lnTo>
                    <a:pt x="149" y="236"/>
                  </a:lnTo>
                  <a:lnTo>
                    <a:pt x="142" y="236"/>
                  </a:lnTo>
                  <a:lnTo>
                    <a:pt x="149" y="244"/>
                  </a:lnTo>
                  <a:lnTo>
                    <a:pt x="126" y="267"/>
                  </a:lnTo>
                  <a:lnTo>
                    <a:pt x="87" y="21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5" name="Freeform 123"/>
            <p:cNvSpPr>
              <a:spLocks noChangeAspect="1"/>
            </p:cNvSpPr>
            <p:nvPr/>
          </p:nvSpPr>
          <p:spPr bwMode="auto">
            <a:xfrm>
              <a:off x="2196" y="1476"/>
              <a:ext cx="266" cy="210"/>
            </a:xfrm>
            <a:custGeom>
              <a:avLst/>
              <a:gdLst/>
              <a:ahLst/>
              <a:cxnLst>
                <a:cxn ang="0">
                  <a:pos x="86" y="0"/>
                </a:cxn>
                <a:cxn ang="0">
                  <a:pos x="109" y="23"/>
                </a:cxn>
                <a:cxn ang="0">
                  <a:pos x="156" y="31"/>
                </a:cxn>
                <a:cxn ang="0">
                  <a:pos x="235" y="86"/>
                </a:cxn>
                <a:cxn ang="0">
                  <a:pos x="266" y="86"/>
                </a:cxn>
                <a:cxn ang="0">
                  <a:pos x="242" y="110"/>
                </a:cxn>
                <a:cxn ang="0">
                  <a:pos x="250" y="110"/>
                </a:cxn>
                <a:cxn ang="0">
                  <a:pos x="250" y="149"/>
                </a:cxn>
                <a:cxn ang="0">
                  <a:pos x="250" y="173"/>
                </a:cxn>
                <a:cxn ang="0">
                  <a:pos x="173" y="189"/>
                </a:cxn>
                <a:cxn ang="0">
                  <a:pos x="149" y="173"/>
                </a:cxn>
                <a:cxn ang="0">
                  <a:pos x="125" y="142"/>
                </a:cxn>
                <a:cxn ang="0">
                  <a:pos x="109" y="110"/>
                </a:cxn>
                <a:cxn ang="0">
                  <a:pos x="55" y="86"/>
                </a:cxn>
                <a:cxn ang="0">
                  <a:pos x="39" y="71"/>
                </a:cxn>
                <a:cxn ang="0">
                  <a:pos x="39" y="62"/>
                </a:cxn>
                <a:cxn ang="0">
                  <a:pos x="23" y="62"/>
                </a:cxn>
                <a:cxn ang="0">
                  <a:pos x="0" y="39"/>
                </a:cxn>
                <a:cxn ang="0">
                  <a:pos x="86" y="0"/>
                </a:cxn>
              </a:cxnLst>
              <a:rect l="0" t="0" r="r" b="b"/>
              <a:pathLst>
                <a:path w="266" h="189">
                  <a:moveTo>
                    <a:pt x="86" y="0"/>
                  </a:moveTo>
                  <a:lnTo>
                    <a:pt x="109" y="23"/>
                  </a:lnTo>
                  <a:lnTo>
                    <a:pt x="156" y="31"/>
                  </a:lnTo>
                  <a:lnTo>
                    <a:pt x="235" y="86"/>
                  </a:lnTo>
                  <a:lnTo>
                    <a:pt x="266" y="86"/>
                  </a:lnTo>
                  <a:lnTo>
                    <a:pt x="242" y="110"/>
                  </a:lnTo>
                  <a:lnTo>
                    <a:pt x="250" y="110"/>
                  </a:lnTo>
                  <a:lnTo>
                    <a:pt x="250" y="149"/>
                  </a:lnTo>
                  <a:lnTo>
                    <a:pt x="250" y="173"/>
                  </a:lnTo>
                  <a:lnTo>
                    <a:pt x="173" y="189"/>
                  </a:lnTo>
                  <a:lnTo>
                    <a:pt x="149" y="173"/>
                  </a:lnTo>
                  <a:lnTo>
                    <a:pt x="125" y="142"/>
                  </a:lnTo>
                  <a:lnTo>
                    <a:pt x="109" y="110"/>
                  </a:lnTo>
                  <a:lnTo>
                    <a:pt x="55" y="86"/>
                  </a:lnTo>
                  <a:lnTo>
                    <a:pt x="39" y="71"/>
                  </a:lnTo>
                  <a:lnTo>
                    <a:pt x="39" y="62"/>
                  </a:lnTo>
                  <a:lnTo>
                    <a:pt x="23" y="62"/>
                  </a:lnTo>
                  <a:lnTo>
                    <a:pt x="0" y="39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6" name="Freeform 124"/>
            <p:cNvSpPr>
              <a:spLocks noChangeAspect="1"/>
            </p:cNvSpPr>
            <p:nvPr/>
          </p:nvSpPr>
          <p:spPr bwMode="auto">
            <a:xfrm>
              <a:off x="2440" y="1415"/>
              <a:ext cx="368" cy="271"/>
            </a:xfrm>
            <a:custGeom>
              <a:avLst/>
              <a:gdLst/>
              <a:ahLst/>
              <a:cxnLst>
                <a:cxn ang="0">
                  <a:pos x="39" y="94"/>
                </a:cxn>
                <a:cxn ang="0">
                  <a:pos x="24" y="62"/>
                </a:cxn>
                <a:cxn ang="0">
                  <a:pos x="32" y="32"/>
                </a:cxn>
                <a:cxn ang="0">
                  <a:pos x="79" y="32"/>
                </a:cxn>
                <a:cxn ang="0">
                  <a:pos x="126" y="0"/>
                </a:cxn>
                <a:cxn ang="0">
                  <a:pos x="181" y="23"/>
                </a:cxn>
                <a:cxn ang="0">
                  <a:pos x="236" y="0"/>
                </a:cxn>
                <a:cxn ang="0">
                  <a:pos x="267" y="15"/>
                </a:cxn>
                <a:cxn ang="0">
                  <a:pos x="252" y="23"/>
                </a:cxn>
                <a:cxn ang="0">
                  <a:pos x="267" y="32"/>
                </a:cxn>
                <a:cxn ang="0">
                  <a:pos x="369" y="55"/>
                </a:cxn>
                <a:cxn ang="0">
                  <a:pos x="362" y="78"/>
                </a:cxn>
                <a:cxn ang="0">
                  <a:pos x="306" y="94"/>
                </a:cxn>
                <a:cxn ang="0">
                  <a:pos x="236" y="172"/>
                </a:cxn>
                <a:cxn ang="0">
                  <a:pos x="220" y="179"/>
                </a:cxn>
                <a:cxn ang="0">
                  <a:pos x="252" y="226"/>
                </a:cxn>
                <a:cxn ang="0">
                  <a:pos x="220" y="242"/>
                </a:cxn>
                <a:cxn ang="0">
                  <a:pos x="181" y="234"/>
                </a:cxn>
                <a:cxn ang="0">
                  <a:pos x="142" y="242"/>
                </a:cxn>
                <a:cxn ang="0">
                  <a:pos x="8" y="203"/>
                </a:cxn>
                <a:cxn ang="0">
                  <a:pos x="8" y="164"/>
                </a:cxn>
                <a:cxn ang="0">
                  <a:pos x="0" y="164"/>
                </a:cxn>
                <a:cxn ang="0">
                  <a:pos x="24" y="140"/>
                </a:cxn>
                <a:cxn ang="0">
                  <a:pos x="39" y="94"/>
                </a:cxn>
              </a:cxnLst>
              <a:rect l="0" t="0" r="r" b="b"/>
              <a:pathLst>
                <a:path w="369" h="242">
                  <a:moveTo>
                    <a:pt x="39" y="94"/>
                  </a:moveTo>
                  <a:lnTo>
                    <a:pt x="24" y="62"/>
                  </a:lnTo>
                  <a:lnTo>
                    <a:pt x="32" y="32"/>
                  </a:lnTo>
                  <a:lnTo>
                    <a:pt x="79" y="32"/>
                  </a:lnTo>
                  <a:lnTo>
                    <a:pt x="126" y="0"/>
                  </a:lnTo>
                  <a:lnTo>
                    <a:pt x="181" y="23"/>
                  </a:lnTo>
                  <a:lnTo>
                    <a:pt x="236" y="0"/>
                  </a:lnTo>
                  <a:lnTo>
                    <a:pt x="267" y="15"/>
                  </a:lnTo>
                  <a:lnTo>
                    <a:pt x="252" y="23"/>
                  </a:lnTo>
                  <a:lnTo>
                    <a:pt x="267" y="32"/>
                  </a:lnTo>
                  <a:lnTo>
                    <a:pt x="369" y="55"/>
                  </a:lnTo>
                  <a:lnTo>
                    <a:pt x="362" y="78"/>
                  </a:lnTo>
                  <a:lnTo>
                    <a:pt x="306" y="94"/>
                  </a:lnTo>
                  <a:lnTo>
                    <a:pt x="236" y="172"/>
                  </a:lnTo>
                  <a:lnTo>
                    <a:pt x="220" y="179"/>
                  </a:lnTo>
                  <a:lnTo>
                    <a:pt x="252" y="226"/>
                  </a:lnTo>
                  <a:lnTo>
                    <a:pt x="220" y="242"/>
                  </a:lnTo>
                  <a:lnTo>
                    <a:pt x="181" y="234"/>
                  </a:lnTo>
                  <a:lnTo>
                    <a:pt x="142" y="242"/>
                  </a:lnTo>
                  <a:lnTo>
                    <a:pt x="8" y="203"/>
                  </a:lnTo>
                  <a:lnTo>
                    <a:pt x="8" y="164"/>
                  </a:lnTo>
                  <a:lnTo>
                    <a:pt x="0" y="164"/>
                  </a:lnTo>
                  <a:lnTo>
                    <a:pt x="24" y="140"/>
                  </a:lnTo>
                  <a:lnTo>
                    <a:pt x="39" y="9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7" name="Freeform 125"/>
            <p:cNvSpPr>
              <a:spLocks noChangeAspect="1"/>
            </p:cNvSpPr>
            <p:nvPr/>
          </p:nvSpPr>
          <p:spPr bwMode="auto">
            <a:xfrm>
              <a:off x="1193" y="1379"/>
              <a:ext cx="238" cy="236"/>
            </a:xfrm>
            <a:custGeom>
              <a:avLst/>
              <a:gdLst/>
              <a:ahLst/>
              <a:cxnLst>
                <a:cxn ang="0">
                  <a:pos x="238" y="16"/>
                </a:cxn>
                <a:cxn ang="0">
                  <a:pos x="238" y="110"/>
                </a:cxn>
                <a:cxn ang="0">
                  <a:pos x="238" y="205"/>
                </a:cxn>
                <a:cxn ang="0">
                  <a:pos x="214" y="212"/>
                </a:cxn>
                <a:cxn ang="0">
                  <a:pos x="111" y="212"/>
                </a:cxn>
                <a:cxn ang="0">
                  <a:pos x="24" y="197"/>
                </a:cxn>
                <a:cxn ang="0">
                  <a:pos x="24" y="126"/>
                </a:cxn>
                <a:cxn ang="0">
                  <a:pos x="0" y="126"/>
                </a:cxn>
                <a:cxn ang="0">
                  <a:pos x="0" y="94"/>
                </a:cxn>
                <a:cxn ang="0">
                  <a:pos x="63" y="94"/>
                </a:cxn>
                <a:cxn ang="0">
                  <a:pos x="103" y="0"/>
                </a:cxn>
                <a:cxn ang="0">
                  <a:pos x="238" y="16"/>
                </a:cxn>
              </a:cxnLst>
              <a:rect l="0" t="0" r="r" b="b"/>
              <a:pathLst>
                <a:path w="238" h="212">
                  <a:moveTo>
                    <a:pt x="238" y="16"/>
                  </a:moveTo>
                  <a:lnTo>
                    <a:pt x="238" y="110"/>
                  </a:lnTo>
                  <a:lnTo>
                    <a:pt x="238" y="205"/>
                  </a:lnTo>
                  <a:lnTo>
                    <a:pt x="214" y="212"/>
                  </a:lnTo>
                  <a:lnTo>
                    <a:pt x="111" y="212"/>
                  </a:lnTo>
                  <a:lnTo>
                    <a:pt x="24" y="197"/>
                  </a:lnTo>
                  <a:lnTo>
                    <a:pt x="24" y="126"/>
                  </a:lnTo>
                  <a:lnTo>
                    <a:pt x="0" y="126"/>
                  </a:lnTo>
                  <a:lnTo>
                    <a:pt x="0" y="94"/>
                  </a:lnTo>
                  <a:lnTo>
                    <a:pt x="63" y="94"/>
                  </a:lnTo>
                  <a:lnTo>
                    <a:pt x="103" y="0"/>
                  </a:lnTo>
                  <a:lnTo>
                    <a:pt x="238" y="1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8" name="Freeform 126"/>
            <p:cNvSpPr>
              <a:spLocks noChangeAspect="1"/>
            </p:cNvSpPr>
            <p:nvPr/>
          </p:nvSpPr>
          <p:spPr bwMode="auto">
            <a:xfrm>
              <a:off x="1944" y="2483"/>
              <a:ext cx="210" cy="204"/>
            </a:xfrm>
            <a:custGeom>
              <a:avLst/>
              <a:gdLst/>
              <a:ahLst/>
              <a:cxnLst>
                <a:cxn ang="0">
                  <a:pos x="39" y="93"/>
                </a:cxn>
                <a:cxn ang="0">
                  <a:pos x="47" y="69"/>
                </a:cxn>
                <a:cxn ang="0">
                  <a:pos x="163" y="0"/>
                </a:cxn>
                <a:cxn ang="0">
                  <a:pos x="210" y="0"/>
                </a:cxn>
                <a:cxn ang="0">
                  <a:pos x="210" y="30"/>
                </a:cxn>
                <a:cxn ang="0">
                  <a:pos x="194" y="30"/>
                </a:cxn>
                <a:cxn ang="0">
                  <a:pos x="210" y="47"/>
                </a:cxn>
                <a:cxn ang="0">
                  <a:pos x="194" y="108"/>
                </a:cxn>
                <a:cxn ang="0">
                  <a:pos x="187" y="108"/>
                </a:cxn>
                <a:cxn ang="0">
                  <a:pos x="187" y="132"/>
                </a:cxn>
                <a:cxn ang="0">
                  <a:pos x="156" y="125"/>
                </a:cxn>
                <a:cxn ang="0">
                  <a:pos x="147" y="179"/>
                </a:cxn>
                <a:cxn ang="0">
                  <a:pos x="124" y="179"/>
                </a:cxn>
                <a:cxn ang="0">
                  <a:pos x="117" y="155"/>
                </a:cxn>
                <a:cxn ang="0">
                  <a:pos x="70" y="132"/>
                </a:cxn>
                <a:cxn ang="0">
                  <a:pos x="47" y="148"/>
                </a:cxn>
                <a:cxn ang="0">
                  <a:pos x="62" y="125"/>
                </a:cxn>
                <a:cxn ang="0">
                  <a:pos x="0" y="132"/>
                </a:cxn>
                <a:cxn ang="0">
                  <a:pos x="0" y="108"/>
                </a:cxn>
                <a:cxn ang="0">
                  <a:pos x="39" y="93"/>
                </a:cxn>
              </a:cxnLst>
              <a:rect l="0" t="0" r="r" b="b"/>
              <a:pathLst>
                <a:path w="210" h="179">
                  <a:moveTo>
                    <a:pt x="39" y="93"/>
                  </a:moveTo>
                  <a:lnTo>
                    <a:pt x="47" y="69"/>
                  </a:lnTo>
                  <a:lnTo>
                    <a:pt x="163" y="0"/>
                  </a:lnTo>
                  <a:lnTo>
                    <a:pt x="210" y="0"/>
                  </a:lnTo>
                  <a:lnTo>
                    <a:pt x="210" y="30"/>
                  </a:lnTo>
                  <a:lnTo>
                    <a:pt x="194" y="30"/>
                  </a:lnTo>
                  <a:lnTo>
                    <a:pt x="210" y="47"/>
                  </a:lnTo>
                  <a:lnTo>
                    <a:pt x="194" y="108"/>
                  </a:lnTo>
                  <a:lnTo>
                    <a:pt x="187" y="108"/>
                  </a:lnTo>
                  <a:lnTo>
                    <a:pt x="187" y="132"/>
                  </a:lnTo>
                  <a:lnTo>
                    <a:pt x="156" y="125"/>
                  </a:lnTo>
                  <a:lnTo>
                    <a:pt x="147" y="179"/>
                  </a:lnTo>
                  <a:lnTo>
                    <a:pt x="124" y="179"/>
                  </a:lnTo>
                  <a:lnTo>
                    <a:pt x="117" y="155"/>
                  </a:lnTo>
                  <a:lnTo>
                    <a:pt x="70" y="132"/>
                  </a:lnTo>
                  <a:lnTo>
                    <a:pt x="47" y="148"/>
                  </a:lnTo>
                  <a:lnTo>
                    <a:pt x="62" y="125"/>
                  </a:lnTo>
                  <a:lnTo>
                    <a:pt x="0" y="132"/>
                  </a:lnTo>
                  <a:lnTo>
                    <a:pt x="0" y="108"/>
                  </a:lnTo>
                  <a:lnTo>
                    <a:pt x="39" y="9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9" name="Freeform 127"/>
            <p:cNvSpPr>
              <a:spLocks noChangeAspect="1"/>
            </p:cNvSpPr>
            <p:nvPr/>
          </p:nvSpPr>
          <p:spPr bwMode="auto">
            <a:xfrm>
              <a:off x="1488" y="1004"/>
              <a:ext cx="281" cy="141"/>
            </a:xfrm>
            <a:custGeom>
              <a:avLst/>
              <a:gdLst/>
              <a:ahLst/>
              <a:cxnLst>
                <a:cxn ang="0">
                  <a:pos x="55" y="125"/>
                </a:cxn>
                <a:cxn ang="0">
                  <a:pos x="55" y="109"/>
                </a:cxn>
                <a:cxn ang="0">
                  <a:pos x="0" y="109"/>
                </a:cxn>
                <a:cxn ang="0">
                  <a:pos x="0" y="85"/>
                </a:cxn>
                <a:cxn ang="0">
                  <a:pos x="7" y="85"/>
                </a:cxn>
                <a:cxn ang="0">
                  <a:pos x="0" y="23"/>
                </a:cxn>
                <a:cxn ang="0">
                  <a:pos x="94" y="23"/>
                </a:cxn>
                <a:cxn ang="0">
                  <a:pos x="94" y="0"/>
                </a:cxn>
                <a:cxn ang="0">
                  <a:pos x="102" y="7"/>
                </a:cxn>
                <a:cxn ang="0">
                  <a:pos x="126" y="7"/>
                </a:cxn>
                <a:cxn ang="0">
                  <a:pos x="118" y="0"/>
                </a:cxn>
                <a:cxn ang="0">
                  <a:pos x="126" y="0"/>
                </a:cxn>
                <a:cxn ang="0">
                  <a:pos x="133" y="23"/>
                </a:cxn>
                <a:cxn ang="0">
                  <a:pos x="196" y="23"/>
                </a:cxn>
                <a:cxn ang="0">
                  <a:pos x="196" y="0"/>
                </a:cxn>
                <a:cxn ang="0">
                  <a:pos x="220" y="0"/>
                </a:cxn>
                <a:cxn ang="0">
                  <a:pos x="244" y="78"/>
                </a:cxn>
                <a:cxn ang="0">
                  <a:pos x="283" y="78"/>
                </a:cxn>
                <a:cxn ang="0">
                  <a:pos x="283" y="125"/>
                </a:cxn>
                <a:cxn ang="0">
                  <a:pos x="55" y="125"/>
                </a:cxn>
              </a:cxnLst>
              <a:rect l="0" t="0" r="r" b="b"/>
              <a:pathLst>
                <a:path w="283" h="125">
                  <a:moveTo>
                    <a:pt x="55" y="125"/>
                  </a:moveTo>
                  <a:lnTo>
                    <a:pt x="55" y="109"/>
                  </a:lnTo>
                  <a:lnTo>
                    <a:pt x="0" y="109"/>
                  </a:lnTo>
                  <a:lnTo>
                    <a:pt x="0" y="85"/>
                  </a:lnTo>
                  <a:lnTo>
                    <a:pt x="7" y="85"/>
                  </a:lnTo>
                  <a:lnTo>
                    <a:pt x="0" y="23"/>
                  </a:lnTo>
                  <a:lnTo>
                    <a:pt x="94" y="23"/>
                  </a:lnTo>
                  <a:lnTo>
                    <a:pt x="94" y="0"/>
                  </a:lnTo>
                  <a:lnTo>
                    <a:pt x="102" y="7"/>
                  </a:lnTo>
                  <a:lnTo>
                    <a:pt x="126" y="7"/>
                  </a:lnTo>
                  <a:lnTo>
                    <a:pt x="118" y="0"/>
                  </a:lnTo>
                  <a:lnTo>
                    <a:pt x="126" y="0"/>
                  </a:lnTo>
                  <a:lnTo>
                    <a:pt x="133" y="23"/>
                  </a:lnTo>
                  <a:lnTo>
                    <a:pt x="196" y="23"/>
                  </a:lnTo>
                  <a:lnTo>
                    <a:pt x="196" y="0"/>
                  </a:lnTo>
                  <a:lnTo>
                    <a:pt x="220" y="0"/>
                  </a:lnTo>
                  <a:lnTo>
                    <a:pt x="244" y="78"/>
                  </a:lnTo>
                  <a:lnTo>
                    <a:pt x="283" y="78"/>
                  </a:lnTo>
                  <a:lnTo>
                    <a:pt x="283" y="125"/>
                  </a:lnTo>
                  <a:lnTo>
                    <a:pt x="55" y="125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0" name="Freeform 128"/>
            <p:cNvSpPr>
              <a:spLocks noChangeAspect="1"/>
            </p:cNvSpPr>
            <p:nvPr/>
          </p:nvSpPr>
          <p:spPr bwMode="auto">
            <a:xfrm>
              <a:off x="3069" y="3383"/>
              <a:ext cx="291" cy="260"/>
            </a:xfrm>
            <a:custGeom>
              <a:avLst/>
              <a:gdLst/>
              <a:ahLst/>
              <a:cxnLst>
                <a:cxn ang="0">
                  <a:pos x="165" y="46"/>
                </a:cxn>
                <a:cxn ang="0">
                  <a:pos x="197" y="46"/>
                </a:cxn>
                <a:cxn ang="0">
                  <a:pos x="229" y="46"/>
                </a:cxn>
                <a:cxn ang="0">
                  <a:pos x="252" y="70"/>
                </a:cxn>
                <a:cxn ang="0">
                  <a:pos x="252" y="101"/>
                </a:cxn>
                <a:cxn ang="0">
                  <a:pos x="260" y="117"/>
                </a:cxn>
                <a:cxn ang="0">
                  <a:pos x="276" y="148"/>
                </a:cxn>
                <a:cxn ang="0">
                  <a:pos x="292" y="172"/>
                </a:cxn>
                <a:cxn ang="0">
                  <a:pos x="284" y="195"/>
                </a:cxn>
                <a:cxn ang="0">
                  <a:pos x="213" y="195"/>
                </a:cxn>
                <a:cxn ang="0">
                  <a:pos x="165" y="234"/>
                </a:cxn>
                <a:cxn ang="0">
                  <a:pos x="95" y="227"/>
                </a:cxn>
                <a:cxn ang="0">
                  <a:pos x="71" y="227"/>
                </a:cxn>
                <a:cxn ang="0">
                  <a:pos x="16" y="172"/>
                </a:cxn>
                <a:cxn ang="0">
                  <a:pos x="16" y="133"/>
                </a:cxn>
                <a:cxn ang="0">
                  <a:pos x="0" y="117"/>
                </a:cxn>
                <a:cxn ang="0">
                  <a:pos x="8" y="101"/>
                </a:cxn>
                <a:cxn ang="0">
                  <a:pos x="0" y="101"/>
                </a:cxn>
                <a:cxn ang="0">
                  <a:pos x="0" y="85"/>
                </a:cxn>
                <a:cxn ang="0">
                  <a:pos x="48" y="85"/>
                </a:cxn>
                <a:cxn ang="0">
                  <a:pos x="63" y="70"/>
                </a:cxn>
                <a:cxn ang="0">
                  <a:pos x="78" y="54"/>
                </a:cxn>
                <a:cxn ang="0">
                  <a:pos x="78" y="31"/>
                </a:cxn>
                <a:cxn ang="0">
                  <a:pos x="103" y="31"/>
                </a:cxn>
                <a:cxn ang="0">
                  <a:pos x="134" y="0"/>
                </a:cxn>
                <a:cxn ang="0">
                  <a:pos x="165" y="46"/>
                </a:cxn>
              </a:cxnLst>
              <a:rect l="0" t="0" r="r" b="b"/>
              <a:pathLst>
                <a:path w="292" h="234">
                  <a:moveTo>
                    <a:pt x="165" y="46"/>
                  </a:moveTo>
                  <a:lnTo>
                    <a:pt x="197" y="46"/>
                  </a:lnTo>
                  <a:lnTo>
                    <a:pt x="229" y="46"/>
                  </a:lnTo>
                  <a:lnTo>
                    <a:pt x="252" y="70"/>
                  </a:lnTo>
                  <a:lnTo>
                    <a:pt x="252" y="101"/>
                  </a:lnTo>
                  <a:lnTo>
                    <a:pt x="260" y="117"/>
                  </a:lnTo>
                  <a:lnTo>
                    <a:pt x="276" y="148"/>
                  </a:lnTo>
                  <a:lnTo>
                    <a:pt x="292" y="172"/>
                  </a:lnTo>
                  <a:lnTo>
                    <a:pt x="284" y="195"/>
                  </a:lnTo>
                  <a:lnTo>
                    <a:pt x="213" y="195"/>
                  </a:lnTo>
                  <a:lnTo>
                    <a:pt x="165" y="234"/>
                  </a:lnTo>
                  <a:lnTo>
                    <a:pt x="95" y="227"/>
                  </a:lnTo>
                  <a:lnTo>
                    <a:pt x="71" y="227"/>
                  </a:lnTo>
                  <a:lnTo>
                    <a:pt x="16" y="172"/>
                  </a:lnTo>
                  <a:lnTo>
                    <a:pt x="16" y="133"/>
                  </a:lnTo>
                  <a:lnTo>
                    <a:pt x="0" y="117"/>
                  </a:lnTo>
                  <a:lnTo>
                    <a:pt x="8" y="101"/>
                  </a:lnTo>
                  <a:lnTo>
                    <a:pt x="0" y="101"/>
                  </a:lnTo>
                  <a:lnTo>
                    <a:pt x="0" y="85"/>
                  </a:lnTo>
                  <a:lnTo>
                    <a:pt x="48" y="85"/>
                  </a:lnTo>
                  <a:lnTo>
                    <a:pt x="63" y="70"/>
                  </a:lnTo>
                  <a:lnTo>
                    <a:pt x="78" y="54"/>
                  </a:lnTo>
                  <a:lnTo>
                    <a:pt x="78" y="31"/>
                  </a:lnTo>
                  <a:lnTo>
                    <a:pt x="103" y="31"/>
                  </a:lnTo>
                  <a:lnTo>
                    <a:pt x="134" y="0"/>
                  </a:lnTo>
                  <a:lnTo>
                    <a:pt x="165" y="4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1" name="Freeform 129"/>
            <p:cNvSpPr>
              <a:spLocks noChangeAspect="1"/>
            </p:cNvSpPr>
            <p:nvPr/>
          </p:nvSpPr>
          <p:spPr bwMode="auto">
            <a:xfrm>
              <a:off x="1570" y="2079"/>
              <a:ext cx="199" cy="177"/>
            </a:xfrm>
            <a:custGeom>
              <a:avLst/>
              <a:gdLst/>
              <a:ahLst/>
              <a:cxnLst>
                <a:cxn ang="0">
                  <a:pos x="199" y="119"/>
                </a:cxn>
                <a:cxn ang="0">
                  <a:pos x="191" y="119"/>
                </a:cxn>
                <a:cxn ang="0">
                  <a:pos x="175" y="151"/>
                </a:cxn>
                <a:cxn ang="0">
                  <a:pos x="32" y="151"/>
                </a:cxn>
                <a:cxn ang="0">
                  <a:pos x="8" y="159"/>
                </a:cxn>
                <a:cxn ang="0">
                  <a:pos x="0" y="119"/>
                </a:cxn>
                <a:cxn ang="0">
                  <a:pos x="8" y="95"/>
                </a:cxn>
                <a:cxn ang="0">
                  <a:pos x="8" y="87"/>
                </a:cxn>
                <a:cxn ang="0">
                  <a:pos x="8" y="72"/>
                </a:cxn>
                <a:cxn ang="0">
                  <a:pos x="32" y="7"/>
                </a:cxn>
                <a:cxn ang="0">
                  <a:pos x="72" y="0"/>
                </a:cxn>
                <a:cxn ang="0">
                  <a:pos x="96" y="0"/>
                </a:cxn>
                <a:cxn ang="0">
                  <a:pos x="111" y="7"/>
                </a:cxn>
                <a:cxn ang="0">
                  <a:pos x="199" y="7"/>
                </a:cxn>
                <a:cxn ang="0">
                  <a:pos x="199" y="119"/>
                </a:cxn>
              </a:cxnLst>
              <a:rect l="0" t="0" r="r" b="b"/>
              <a:pathLst>
                <a:path w="199" h="159">
                  <a:moveTo>
                    <a:pt x="199" y="119"/>
                  </a:moveTo>
                  <a:lnTo>
                    <a:pt x="191" y="119"/>
                  </a:lnTo>
                  <a:lnTo>
                    <a:pt x="175" y="151"/>
                  </a:lnTo>
                  <a:lnTo>
                    <a:pt x="32" y="151"/>
                  </a:lnTo>
                  <a:lnTo>
                    <a:pt x="8" y="159"/>
                  </a:lnTo>
                  <a:lnTo>
                    <a:pt x="0" y="119"/>
                  </a:lnTo>
                  <a:lnTo>
                    <a:pt x="8" y="95"/>
                  </a:lnTo>
                  <a:lnTo>
                    <a:pt x="8" y="87"/>
                  </a:lnTo>
                  <a:lnTo>
                    <a:pt x="8" y="72"/>
                  </a:lnTo>
                  <a:lnTo>
                    <a:pt x="32" y="7"/>
                  </a:lnTo>
                  <a:lnTo>
                    <a:pt x="72" y="0"/>
                  </a:lnTo>
                  <a:lnTo>
                    <a:pt x="96" y="0"/>
                  </a:lnTo>
                  <a:lnTo>
                    <a:pt x="111" y="7"/>
                  </a:lnTo>
                  <a:lnTo>
                    <a:pt x="199" y="7"/>
                  </a:lnTo>
                  <a:lnTo>
                    <a:pt x="199" y="119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2" name="Freeform 130"/>
            <p:cNvSpPr>
              <a:spLocks noChangeAspect="1"/>
            </p:cNvSpPr>
            <p:nvPr/>
          </p:nvSpPr>
          <p:spPr bwMode="auto">
            <a:xfrm>
              <a:off x="941" y="1379"/>
              <a:ext cx="359" cy="1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8" y="0"/>
                </a:cxn>
                <a:cxn ang="0">
                  <a:pos x="355" y="0"/>
                </a:cxn>
                <a:cxn ang="0">
                  <a:pos x="316" y="94"/>
                </a:cxn>
                <a:cxn ang="0">
                  <a:pos x="253" y="94"/>
                </a:cxn>
                <a:cxn ang="0">
                  <a:pos x="253" y="126"/>
                </a:cxn>
                <a:cxn ang="0">
                  <a:pos x="24" y="126"/>
                </a:cxn>
                <a:cxn ang="0">
                  <a:pos x="0" y="0"/>
                </a:cxn>
              </a:cxnLst>
              <a:rect l="0" t="0" r="r" b="b"/>
              <a:pathLst>
                <a:path w="355" h="126">
                  <a:moveTo>
                    <a:pt x="0" y="0"/>
                  </a:moveTo>
                  <a:lnTo>
                    <a:pt x="268" y="0"/>
                  </a:lnTo>
                  <a:lnTo>
                    <a:pt x="355" y="0"/>
                  </a:lnTo>
                  <a:lnTo>
                    <a:pt x="316" y="94"/>
                  </a:lnTo>
                  <a:lnTo>
                    <a:pt x="253" y="94"/>
                  </a:lnTo>
                  <a:lnTo>
                    <a:pt x="253" y="126"/>
                  </a:lnTo>
                  <a:lnTo>
                    <a:pt x="24" y="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3" name="Freeform 131"/>
            <p:cNvSpPr>
              <a:spLocks noChangeAspect="1"/>
            </p:cNvSpPr>
            <p:nvPr/>
          </p:nvSpPr>
          <p:spPr bwMode="auto">
            <a:xfrm>
              <a:off x="2217" y="2701"/>
              <a:ext cx="229" cy="236"/>
            </a:xfrm>
            <a:custGeom>
              <a:avLst/>
              <a:gdLst/>
              <a:ahLst/>
              <a:cxnLst>
                <a:cxn ang="0">
                  <a:pos x="191" y="95"/>
                </a:cxn>
                <a:cxn ang="0">
                  <a:pos x="166" y="110"/>
                </a:cxn>
                <a:cxn ang="0">
                  <a:pos x="230" y="172"/>
                </a:cxn>
                <a:cxn ang="0">
                  <a:pos x="214" y="180"/>
                </a:cxn>
                <a:cxn ang="0">
                  <a:pos x="222" y="196"/>
                </a:cxn>
                <a:cxn ang="0">
                  <a:pos x="198" y="212"/>
                </a:cxn>
                <a:cxn ang="0">
                  <a:pos x="191" y="212"/>
                </a:cxn>
                <a:cxn ang="0">
                  <a:pos x="182" y="196"/>
                </a:cxn>
                <a:cxn ang="0">
                  <a:pos x="8" y="212"/>
                </a:cxn>
                <a:cxn ang="0">
                  <a:pos x="8" y="86"/>
                </a:cxn>
                <a:cxn ang="0">
                  <a:pos x="0" y="86"/>
                </a:cxn>
                <a:cxn ang="0">
                  <a:pos x="64" y="16"/>
                </a:cxn>
                <a:cxn ang="0">
                  <a:pos x="87" y="0"/>
                </a:cxn>
                <a:cxn ang="0">
                  <a:pos x="191" y="95"/>
                </a:cxn>
              </a:cxnLst>
              <a:rect l="0" t="0" r="r" b="b"/>
              <a:pathLst>
                <a:path w="230" h="212">
                  <a:moveTo>
                    <a:pt x="191" y="95"/>
                  </a:moveTo>
                  <a:lnTo>
                    <a:pt x="166" y="110"/>
                  </a:lnTo>
                  <a:lnTo>
                    <a:pt x="230" y="172"/>
                  </a:lnTo>
                  <a:lnTo>
                    <a:pt x="214" y="180"/>
                  </a:lnTo>
                  <a:lnTo>
                    <a:pt x="222" y="196"/>
                  </a:lnTo>
                  <a:lnTo>
                    <a:pt x="198" y="212"/>
                  </a:lnTo>
                  <a:lnTo>
                    <a:pt x="191" y="212"/>
                  </a:lnTo>
                  <a:lnTo>
                    <a:pt x="182" y="196"/>
                  </a:lnTo>
                  <a:lnTo>
                    <a:pt x="8" y="212"/>
                  </a:lnTo>
                  <a:lnTo>
                    <a:pt x="8" y="86"/>
                  </a:lnTo>
                  <a:lnTo>
                    <a:pt x="0" y="86"/>
                  </a:lnTo>
                  <a:lnTo>
                    <a:pt x="64" y="16"/>
                  </a:lnTo>
                  <a:lnTo>
                    <a:pt x="87" y="0"/>
                  </a:lnTo>
                  <a:lnTo>
                    <a:pt x="191" y="95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4" name="Freeform 132"/>
            <p:cNvSpPr>
              <a:spLocks noChangeAspect="1"/>
            </p:cNvSpPr>
            <p:nvPr/>
          </p:nvSpPr>
          <p:spPr bwMode="auto">
            <a:xfrm>
              <a:off x="2273" y="1851"/>
              <a:ext cx="284" cy="262"/>
            </a:xfrm>
            <a:custGeom>
              <a:avLst/>
              <a:gdLst/>
              <a:ahLst/>
              <a:cxnLst>
                <a:cxn ang="0">
                  <a:pos x="158" y="234"/>
                </a:cxn>
                <a:cxn ang="0">
                  <a:pos x="71" y="210"/>
                </a:cxn>
                <a:cxn ang="0">
                  <a:pos x="0" y="218"/>
                </a:cxn>
                <a:cxn ang="0">
                  <a:pos x="8" y="47"/>
                </a:cxn>
                <a:cxn ang="0">
                  <a:pos x="173" y="0"/>
                </a:cxn>
                <a:cxn ang="0">
                  <a:pos x="204" y="47"/>
                </a:cxn>
                <a:cxn ang="0">
                  <a:pos x="204" y="63"/>
                </a:cxn>
                <a:cxn ang="0">
                  <a:pos x="228" y="63"/>
                </a:cxn>
                <a:cxn ang="0">
                  <a:pos x="228" y="86"/>
                </a:cxn>
                <a:cxn ang="0">
                  <a:pos x="252" y="63"/>
                </a:cxn>
                <a:cxn ang="0">
                  <a:pos x="260" y="94"/>
                </a:cxn>
                <a:cxn ang="0">
                  <a:pos x="283" y="109"/>
                </a:cxn>
                <a:cxn ang="0">
                  <a:pos x="283" y="125"/>
                </a:cxn>
                <a:cxn ang="0">
                  <a:pos x="197" y="171"/>
                </a:cxn>
                <a:cxn ang="0">
                  <a:pos x="189" y="210"/>
                </a:cxn>
                <a:cxn ang="0">
                  <a:pos x="158" y="234"/>
                </a:cxn>
              </a:cxnLst>
              <a:rect l="0" t="0" r="r" b="b"/>
              <a:pathLst>
                <a:path w="283" h="234">
                  <a:moveTo>
                    <a:pt x="158" y="234"/>
                  </a:moveTo>
                  <a:lnTo>
                    <a:pt x="71" y="210"/>
                  </a:lnTo>
                  <a:lnTo>
                    <a:pt x="0" y="218"/>
                  </a:lnTo>
                  <a:lnTo>
                    <a:pt x="8" y="47"/>
                  </a:lnTo>
                  <a:lnTo>
                    <a:pt x="173" y="0"/>
                  </a:lnTo>
                  <a:lnTo>
                    <a:pt x="204" y="47"/>
                  </a:lnTo>
                  <a:lnTo>
                    <a:pt x="204" y="63"/>
                  </a:lnTo>
                  <a:lnTo>
                    <a:pt x="228" y="63"/>
                  </a:lnTo>
                  <a:lnTo>
                    <a:pt x="228" y="86"/>
                  </a:lnTo>
                  <a:lnTo>
                    <a:pt x="252" y="63"/>
                  </a:lnTo>
                  <a:lnTo>
                    <a:pt x="260" y="94"/>
                  </a:lnTo>
                  <a:lnTo>
                    <a:pt x="283" y="109"/>
                  </a:lnTo>
                  <a:lnTo>
                    <a:pt x="283" y="125"/>
                  </a:lnTo>
                  <a:lnTo>
                    <a:pt x="197" y="171"/>
                  </a:lnTo>
                  <a:lnTo>
                    <a:pt x="189" y="210"/>
                  </a:lnTo>
                  <a:lnTo>
                    <a:pt x="158" y="23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5" name="Freeform 133"/>
            <p:cNvSpPr>
              <a:spLocks noChangeAspect="1"/>
            </p:cNvSpPr>
            <p:nvPr/>
          </p:nvSpPr>
          <p:spPr bwMode="auto">
            <a:xfrm>
              <a:off x="1133" y="3032"/>
              <a:ext cx="173" cy="164"/>
            </a:xfrm>
            <a:custGeom>
              <a:avLst/>
              <a:gdLst/>
              <a:ahLst/>
              <a:cxnLst>
                <a:cxn ang="0">
                  <a:pos x="16" y="63"/>
                </a:cxn>
                <a:cxn ang="0">
                  <a:pos x="24" y="63"/>
                </a:cxn>
                <a:cxn ang="0">
                  <a:pos x="24" y="56"/>
                </a:cxn>
                <a:cxn ang="0">
                  <a:pos x="47" y="32"/>
                </a:cxn>
                <a:cxn ang="0">
                  <a:pos x="47" y="24"/>
                </a:cxn>
                <a:cxn ang="0">
                  <a:pos x="63" y="24"/>
                </a:cxn>
                <a:cxn ang="0">
                  <a:pos x="63" y="0"/>
                </a:cxn>
                <a:cxn ang="0">
                  <a:pos x="79" y="8"/>
                </a:cxn>
                <a:cxn ang="0">
                  <a:pos x="142" y="8"/>
                </a:cxn>
                <a:cxn ang="0">
                  <a:pos x="126" y="24"/>
                </a:cxn>
                <a:cxn ang="0">
                  <a:pos x="174" y="39"/>
                </a:cxn>
                <a:cxn ang="0">
                  <a:pos x="174" y="150"/>
                </a:cxn>
                <a:cxn ang="0">
                  <a:pos x="142" y="150"/>
                </a:cxn>
                <a:cxn ang="0">
                  <a:pos x="0" y="150"/>
                </a:cxn>
                <a:cxn ang="0">
                  <a:pos x="16" y="63"/>
                </a:cxn>
              </a:cxnLst>
              <a:rect l="0" t="0" r="r" b="b"/>
              <a:pathLst>
                <a:path w="174" h="150">
                  <a:moveTo>
                    <a:pt x="16" y="63"/>
                  </a:moveTo>
                  <a:lnTo>
                    <a:pt x="24" y="63"/>
                  </a:lnTo>
                  <a:lnTo>
                    <a:pt x="24" y="56"/>
                  </a:lnTo>
                  <a:lnTo>
                    <a:pt x="47" y="32"/>
                  </a:lnTo>
                  <a:lnTo>
                    <a:pt x="47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79" y="8"/>
                  </a:lnTo>
                  <a:lnTo>
                    <a:pt x="142" y="8"/>
                  </a:lnTo>
                  <a:lnTo>
                    <a:pt x="126" y="24"/>
                  </a:lnTo>
                  <a:lnTo>
                    <a:pt x="174" y="39"/>
                  </a:lnTo>
                  <a:lnTo>
                    <a:pt x="174" y="150"/>
                  </a:lnTo>
                  <a:lnTo>
                    <a:pt x="142" y="150"/>
                  </a:lnTo>
                  <a:lnTo>
                    <a:pt x="0" y="150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6" name="Freeform 134"/>
            <p:cNvSpPr>
              <a:spLocks noChangeAspect="1"/>
            </p:cNvSpPr>
            <p:nvPr/>
          </p:nvSpPr>
          <p:spPr bwMode="auto">
            <a:xfrm>
              <a:off x="2196" y="672"/>
              <a:ext cx="392" cy="218"/>
            </a:xfrm>
            <a:custGeom>
              <a:avLst/>
              <a:gdLst/>
              <a:ahLst/>
              <a:cxnLst>
                <a:cxn ang="0">
                  <a:pos x="392" y="0"/>
                </a:cxn>
                <a:cxn ang="0">
                  <a:pos x="369" y="31"/>
                </a:cxn>
                <a:cxn ang="0">
                  <a:pos x="385" y="46"/>
                </a:cxn>
                <a:cxn ang="0">
                  <a:pos x="353" y="46"/>
                </a:cxn>
                <a:cxn ang="0">
                  <a:pos x="322" y="78"/>
                </a:cxn>
                <a:cxn ang="0">
                  <a:pos x="299" y="85"/>
                </a:cxn>
                <a:cxn ang="0">
                  <a:pos x="275" y="109"/>
                </a:cxn>
                <a:cxn ang="0">
                  <a:pos x="275" y="117"/>
                </a:cxn>
                <a:cxn ang="0">
                  <a:pos x="243" y="132"/>
                </a:cxn>
                <a:cxn ang="0">
                  <a:pos x="236" y="148"/>
                </a:cxn>
                <a:cxn ang="0">
                  <a:pos x="236" y="171"/>
                </a:cxn>
                <a:cxn ang="0">
                  <a:pos x="212" y="179"/>
                </a:cxn>
                <a:cxn ang="0">
                  <a:pos x="212" y="195"/>
                </a:cxn>
                <a:cxn ang="0">
                  <a:pos x="156" y="171"/>
                </a:cxn>
                <a:cxn ang="0">
                  <a:pos x="126" y="195"/>
                </a:cxn>
                <a:cxn ang="0">
                  <a:pos x="94" y="179"/>
                </a:cxn>
                <a:cxn ang="0">
                  <a:pos x="63" y="171"/>
                </a:cxn>
                <a:cxn ang="0">
                  <a:pos x="63" y="148"/>
                </a:cxn>
                <a:cxn ang="0">
                  <a:pos x="39" y="117"/>
                </a:cxn>
                <a:cxn ang="0">
                  <a:pos x="0" y="117"/>
                </a:cxn>
                <a:cxn ang="0">
                  <a:pos x="0" y="85"/>
                </a:cxn>
                <a:cxn ang="0">
                  <a:pos x="23" y="54"/>
                </a:cxn>
                <a:cxn ang="0">
                  <a:pos x="39" y="54"/>
                </a:cxn>
                <a:cxn ang="0">
                  <a:pos x="39" y="46"/>
                </a:cxn>
                <a:cxn ang="0">
                  <a:pos x="78" y="31"/>
                </a:cxn>
                <a:cxn ang="0">
                  <a:pos x="78" y="0"/>
                </a:cxn>
                <a:cxn ang="0">
                  <a:pos x="392" y="0"/>
                </a:cxn>
              </a:cxnLst>
              <a:rect l="0" t="0" r="r" b="b"/>
              <a:pathLst>
                <a:path w="392" h="195">
                  <a:moveTo>
                    <a:pt x="392" y="0"/>
                  </a:moveTo>
                  <a:lnTo>
                    <a:pt x="369" y="31"/>
                  </a:lnTo>
                  <a:lnTo>
                    <a:pt x="385" y="46"/>
                  </a:lnTo>
                  <a:lnTo>
                    <a:pt x="353" y="46"/>
                  </a:lnTo>
                  <a:lnTo>
                    <a:pt x="322" y="78"/>
                  </a:lnTo>
                  <a:lnTo>
                    <a:pt x="299" y="85"/>
                  </a:lnTo>
                  <a:lnTo>
                    <a:pt x="275" y="109"/>
                  </a:lnTo>
                  <a:lnTo>
                    <a:pt x="275" y="117"/>
                  </a:lnTo>
                  <a:lnTo>
                    <a:pt x="243" y="132"/>
                  </a:lnTo>
                  <a:lnTo>
                    <a:pt x="236" y="148"/>
                  </a:lnTo>
                  <a:lnTo>
                    <a:pt x="236" y="171"/>
                  </a:lnTo>
                  <a:lnTo>
                    <a:pt x="212" y="179"/>
                  </a:lnTo>
                  <a:lnTo>
                    <a:pt x="212" y="195"/>
                  </a:lnTo>
                  <a:lnTo>
                    <a:pt x="156" y="171"/>
                  </a:lnTo>
                  <a:lnTo>
                    <a:pt x="126" y="195"/>
                  </a:lnTo>
                  <a:lnTo>
                    <a:pt x="94" y="179"/>
                  </a:lnTo>
                  <a:lnTo>
                    <a:pt x="63" y="171"/>
                  </a:lnTo>
                  <a:lnTo>
                    <a:pt x="63" y="148"/>
                  </a:lnTo>
                  <a:lnTo>
                    <a:pt x="39" y="117"/>
                  </a:lnTo>
                  <a:lnTo>
                    <a:pt x="0" y="117"/>
                  </a:lnTo>
                  <a:lnTo>
                    <a:pt x="0" y="85"/>
                  </a:lnTo>
                  <a:lnTo>
                    <a:pt x="23" y="54"/>
                  </a:lnTo>
                  <a:lnTo>
                    <a:pt x="39" y="54"/>
                  </a:lnTo>
                  <a:lnTo>
                    <a:pt x="39" y="46"/>
                  </a:lnTo>
                  <a:lnTo>
                    <a:pt x="78" y="31"/>
                  </a:lnTo>
                  <a:lnTo>
                    <a:pt x="78" y="0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7" name="Freeform 135"/>
            <p:cNvSpPr>
              <a:spLocks noChangeAspect="1"/>
            </p:cNvSpPr>
            <p:nvPr/>
          </p:nvSpPr>
          <p:spPr bwMode="auto">
            <a:xfrm>
              <a:off x="1273" y="3075"/>
              <a:ext cx="297" cy="251"/>
            </a:xfrm>
            <a:custGeom>
              <a:avLst/>
              <a:gdLst/>
              <a:ahLst/>
              <a:cxnLst>
                <a:cxn ang="0">
                  <a:pos x="221" y="205"/>
                </a:cxn>
                <a:cxn ang="0">
                  <a:pos x="214" y="212"/>
                </a:cxn>
                <a:cxn ang="0">
                  <a:pos x="95" y="228"/>
                </a:cxn>
                <a:cxn ang="0">
                  <a:pos x="8" y="228"/>
                </a:cxn>
                <a:cxn ang="0">
                  <a:pos x="8" y="181"/>
                </a:cxn>
                <a:cxn ang="0">
                  <a:pos x="0" y="181"/>
                </a:cxn>
                <a:cxn ang="0">
                  <a:pos x="8" y="150"/>
                </a:cxn>
                <a:cxn ang="0">
                  <a:pos x="0" y="150"/>
                </a:cxn>
                <a:cxn ang="0">
                  <a:pos x="0" y="110"/>
                </a:cxn>
                <a:cxn ang="0">
                  <a:pos x="32" y="110"/>
                </a:cxn>
                <a:cxn ang="0">
                  <a:pos x="32" y="0"/>
                </a:cxn>
                <a:cxn ang="0">
                  <a:pos x="214" y="0"/>
                </a:cxn>
                <a:cxn ang="0">
                  <a:pos x="246" y="0"/>
                </a:cxn>
                <a:cxn ang="0">
                  <a:pos x="246" y="110"/>
                </a:cxn>
                <a:cxn ang="0">
                  <a:pos x="277" y="110"/>
                </a:cxn>
                <a:cxn ang="0">
                  <a:pos x="277" y="134"/>
                </a:cxn>
                <a:cxn ang="0">
                  <a:pos x="300" y="181"/>
                </a:cxn>
                <a:cxn ang="0">
                  <a:pos x="285" y="212"/>
                </a:cxn>
                <a:cxn ang="0">
                  <a:pos x="221" y="205"/>
                </a:cxn>
              </a:cxnLst>
              <a:rect l="0" t="0" r="r" b="b"/>
              <a:pathLst>
                <a:path w="300" h="228">
                  <a:moveTo>
                    <a:pt x="221" y="205"/>
                  </a:moveTo>
                  <a:lnTo>
                    <a:pt x="214" y="212"/>
                  </a:lnTo>
                  <a:lnTo>
                    <a:pt x="95" y="228"/>
                  </a:lnTo>
                  <a:lnTo>
                    <a:pt x="8" y="228"/>
                  </a:lnTo>
                  <a:lnTo>
                    <a:pt x="8" y="181"/>
                  </a:lnTo>
                  <a:lnTo>
                    <a:pt x="0" y="181"/>
                  </a:lnTo>
                  <a:lnTo>
                    <a:pt x="8" y="150"/>
                  </a:lnTo>
                  <a:lnTo>
                    <a:pt x="0" y="150"/>
                  </a:lnTo>
                  <a:lnTo>
                    <a:pt x="0" y="110"/>
                  </a:lnTo>
                  <a:lnTo>
                    <a:pt x="32" y="110"/>
                  </a:lnTo>
                  <a:lnTo>
                    <a:pt x="32" y="0"/>
                  </a:lnTo>
                  <a:lnTo>
                    <a:pt x="214" y="0"/>
                  </a:lnTo>
                  <a:lnTo>
                    <a:pt x="246" y="0"/>
                  </a:lnTo>
                  <a:lnTo>
                    <a:pt x="246" y="110"/>
                  </a:lnTo>
                  <a:lnTo>
                    <a:pt x="277" y="110"/>
                  </a:lnTo>
                  <a:lnTo>
                    <a:pt x="277" y="134"/>
                  </a:lnTo>
                  <a:lnTo>
                    <a:pt x="300" y="181"/>
                  </a:lnTo>
                  <a:lnTo>
                    <a:pt x="285" y="212"/>
                  </a:lnTo>
                  <a:lnTo>
                    <a:pt x="221" y="205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8" name="Freeform 136"/>
            <p:cNvSpPr>
              <a:spLocks noChangeAspect="1"/>
            </p:cNvSpPr>
            <p:nvPr/>
          </p:nvSpPr>
          <p:spPr bwMode="auto">
            <a:xfrm>
              <a:off x="3111" y="1808"/>
              <a:ext cx="369" cy="254"/>
            </a:xfrm>
            <a:custGeom>
              <a:avLst/>
              <a:gdLst/>
              <a:ahLst/>
              <a:cxnLst>
                <a:cxn ang="0">
                  <a:pos x="267" y="39"/>
                </a:cxn>
                <a:cxn ang="0">
                  <a:pos x="306" y="64"/>
                </a:cxn>
                <a:cxn ang="0">
                  <a:pos x="314" y="86"/>
                </a:cxn>
                <a:cxn ang="0">
                  <a:pos x="298" y="86"/>
                </a:cxn>
                <a:cxn ang="0">
                  <a:pos x="314" y="94"/>
                </a:cxn>
                <a:cxn ang="0">
                  <a:pos x="298" y="103"/>
                </a:cxn>
                <a:cxn ang="0">
                  <a:pos x="306" y="125"/>
                </a:cxn>
                <a:cxn ang="0">
                  <a:pos x="298" y="125"/>
                </a:cxn>
                <a:cxn ang="0">
                  <a:pos x="338" y="165"/>
                </a:cxn>
                <a:cxn ang="0">
                  <a:pos x="361" y="165"/>
                </a:cxn>
                <a:cxn ang="0">
                  <a:pos x="353" y="188"/>
                </a:cxn>
                <a:cxn ang="0">
                  <a:pos x="369" y="196"/>
                </a:cxn>
                <a:cxn ang="0">
                  <a:pos x="361" y="211"/>
                </a:cxn>
                <a:cxn ang="0">
                  <a:pos x="329" y="196"/>
                </a:cxn>
                <a:cxn ang="0">
                  <a:pos x="267" y="228"/>
                </a:cxn>
                <a:cxn ang="0">
                  <a:pos x="212" y="211"/>
                </a:cxn>
                <a:cxn ang="0">
                  <a:pos x="189" y="220"/>
                </a:cxn>
                <a:cxn ang="0">
                  <a:pos x="125" y="181"/>
                </a:cxn>
                <a:cxn ang="0">
                  <a:pos x="63" y="196"/>
                </a:cxn>
                <a:cxn ang="0">
                  <a:pos x="0" y="165"/>
                </a:cxn>
                <a:cxn ang="0">
                  <a:pos x="39" y="133"/>
                </a:cxn>
                <a:cxn ang="0">
                  <a:pos x="235" y="0"/>
                </a:cxn>
                <a:cxn ang="0">
                  <a:pos x="267" y="39"/>
                </a:cxn>
              </a:cxnLst>
              <a:rect l="0" t="0" r="r" b="b"/>
              <a:pathLst>
                <a:path w="369" h="228">
                  <a:moveTo>
                    <a:pt x="267" y="39"/>
                  </a:moveTo>
                  <a:lnTo>
                    <a:pt x="306" y="64"/>
                  </a:lnTo>
                  <a:lnTo>
                    <a:pt x="314" y="86"/>
                  </a:lnTo>
                  <a:lnTo>
                    <a:pt x="298" y="86"/>
                  </a:lnTo>
                  <a:lnTo>
                    <a:pt x="314" y="94"/>
                  </a:lnTo>
                  <a:lnTo>
                    <a:pt x="298" y="103"/>
                  </a:lnTo>
                  <a:lnTo>
                    <a:pt x="306" y="125"/>
                  </a:lnTo>
                  <a:lnTo>
                    <a:pt x="298" y="125"/>
                  </a:lnTo>
                  <a:lnTo>
                    <a:pt x="338" y="165"/>
                  </a:lnTo>
                  <a:lnTo>
                    <a:pt x="361" y="165"/>
                  </a:lnTo>
                  <a:lnTo>
                    <a:pt x="353" y="188"/>
                  </a:lnTo>
                  <a:lnTo>
                    <a:pt x="369" y="196"/>
                  </a:lnTo>
                  <a:lnTo>
                    <a:pt x="361" y="211"/>
                  </a:lnTo>
                  <a:lnTo>
                    <a:pt x="329" y="196"/>
                  </a:lnTo>
                  <a:lnTo>
                    <a:pt x="267" y="228"/>
                  </a:lnTo>
                  <a:lnTo>
                    <a:pt x="212" y="211"/>
                  </a:lnTo>
                  <a:lnTo>
                    <a:pt x="189" y="220"/>
                  </a:lnTo>
                  <a:lnTo>
                    <a:pt x="125" y="181"/>
                  </a:lnTo>
                  <a:lnTo>
                    <a:pt x="63" y="196"/>
                  </a:lnTo>
                  <a:lnTo>
                    <a:pt x="0" y="165"/>
                  </a:lnTo>
                  <a:lnTo>
                    <a:pt x="39" y="133"/>
                  </a:lnTo>
                  <a:lnTo>
                    <a:pt x="235" y="0"/>
                  </a:lnTo>
                  <a:lnTo>
                    <a:pt x="267" y="39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9" name="Freeform 137"/>
            <p:cNvSpPr>
              <a:spLocks noChangeAspect="1"/>
            </p:cNvSpPr>
            <p:nvPr/>
          </p:nvSpPr>
          <p:spPr bwMode="auto">
            <a:xfrm>
              <a:off x="1818" y="1615"/>
              <a:ext cx="187" cy="214"/>
            </a:xfrm>
            <a:custGeom>
              <a:avLst/>
              <a:gdLst/>
              <a:ahLst/>
              <a:cxnLst>
                <a:cxn ang="0">
                  <a:pos x="39" y="111"/>
                </a:cxn>
                <a:cxn ang="0">
                  <a:pos x="47" y="126"/>
                </a:cxn>
                <a:cxn ang="0">
                  <a:pos x="94" y="48"/>
                </a:cxn>
                <a:cxn ang="0">
                  <a:pos x="109" y="24"/>
                </a:cxn>
                <a:cxn ang="0">
                  <a:pos x="141" y="0"/>
                </a:cxn>
                <a:cxn ang="0">
                  <a:pos x="188" y="32"/>
                </a:cxn>
                <a:cxn ang="0">
                  <a:pos x="172" y="95"/>
                </a:cxn>
                <a:cxn ang="0">
                  <a:pos x="102" y="190"/>
                </a:cxn>
                <a:cxn ang="0">
                  <a:pos x="94" y="174"/>
                </a:cxn>
                <a:cxn ang="0">
                  <a:pos x="39" y="158"/>
                </a:cxn>
                <a:cxn ang="0">
                  <a:pos x="0" y="111"/>
                </a:cxn>
                <a:cxn ang="0">
                  <a:pos x="39" y="111"/>
                </a:cxn>
              </a:cxnLst>
              <a:rect l="0" t="0" r="r" b="b"/>
              <a:pathLst>
                <a:path w="188" h="190">
                  <a:moveTo>
                    <a:pt x="39" y="111"/>
                  </a:moveTo>
                  <a:lnTo>
                    <a:pt x="47" y="126"/>
                  </a:lnTo>
                  <a:lnTo>
                    <a:pt x="94" y="48"/>
                  </a:lnTo>
                  <a:lnTo>
                    <a:pt x="109" y="24"/>
                  </a:lnTo>
                  <a:lnTo>
                    <a:pt x="141" y="0"/>
                  </a:lnTo>
                  <a:lnTo>
                    <a:pt x="188" y="32"/>
                  </a:lnTo>
                  <a:lnTo>
                    <a:pt x="172" y="95"/>
                  </a:lnTo>
                  <a:lnTo>
                    <a:pt x="102" y="190"/>
                  </a:lnTo>
                  <a:lnTo>
                    <a:pt x="94" y="174"/>
                  </a:lnTo>
                  <a:lnTo>
                    <a:pt x="39" y="158"/>
                  </a:lnTo>
                  <a:lnTo>
                    <a:pt x="0" y="111"/>
                  </a:lnTo>
                  <a:lnTo>
                    <a:pt x="39" y="111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0" name="Freeform 138"/>
            <p:cNvSpPr>
              <a:spLocks noChangeAspect="1"/>
            </p:cNvSpPr>
            <p:nvPr/>
          </p:nvSpPr>
          <p:spPr bwMode="auto">
            <a:xfrm>
              <a:off x="1644" y="2692"/>
              <a:ext cx="173" cy="208"/>
            </a:xfrm>
            <a:custGeom>
              <a:avLst/>
              <a:gdLst/>
              <a:ahLst/>
              <a:cxnLst>
                <a:cxn ang="0">
                  <a:pos x="126" y="93"/>
                </a:cxn>
                <a:cxn ang="0">
                  <a:pos x="149" y="93"/>
                </a:cxn>
                <a:cxn ang="0">
                  <a:pos x="149" y="133"/>
                </a:cxn>
                <a:cxn ang="0">
                  <a:pos x="173" y="133"/>
                </a:cxn>
                <a:cxn ang="0">
                  <a:pos x="173" y="187"/>
                </a:cxn>
                <a:cxn ang="0">
                  <a:pos x="0" y="179"/>
                </a:cxn>
                <a:cxn ang="0">
                  <a:pos x="0" y="133"/>
                </a:cxn>
                <a:cxn ang="0">
                  <a:pos x="8" y="133"/>
                </a:cxn>
                <a:cxn ang="0">
                  <a:pos x="8" y="93"/>
                </a:cxn>
                <a:cxn ang="0">
                  <a:pos x="23" y="93"/>
                </a:cxn>
                <a:cxn ang="0">
                  <a:pos x="23" y="7"/>
                </a:cxn>
                <a:cxn ang="0">
                  <a:pos x="39" y="0"/>
                </a:cxn>
                <a:cxn ang="0">
                  <a:pos x="55" y="31"/>
                </a:cxn>
                <a:cxn ang="0">
                  <a:pos x="71" y="23"/>
                </a:cxn>
                <a:cxn ang="0">
                  <a:pos x="71" y="31"/>
                </a:cxn>
                <a:cxn ang="0">
                  <a:pos x="126" y="31"/>
                </a:cxn>
                <a:cxn ang="0">
                  <a:pos x="126" y="93"/>
                </a:cxn>
              </a:cxnLst>
              <a:rect l="0" t="0" r="r" b="b"/>
              <a:pathLst>
                <a:path w="173" h="187">
                  <a:moveTo>
                    <a:pt x="126" y="93"/>
                  </a:moveTo>
                  <a:lnTo>
                    <a:pt x="149" y="93"/>
                  </a:lnTo>
                  <a:lnTo>
                    <a:pt x="149" y="133"/>
                  </a:lnTo>
                  <a:lnTo>
                    <a:pt x="173" y="133"/>
                  </a:lnTo>
                  <a:lnTo>
                    <a:pt x="173" y="187"/>
                  </a:lnTo>
                  <a:lnTo>
                    <a:pt x="0" y="179"/>
                  </a:lnTo>
                  <a:lnTo>
                    <a:pt x="0" y="133"/>
                  </a:lnTo>
                  <a:lnTo>
                    <a:pt x="8" y="133"/>
                  </a:lnTo>
                  <a:lnTo>
                    <a:pt x="8" y="93"/>
                  </a:lnTo>
                  <a:lnTo>
                    <a:pt x="23" y="93"/>
                  </a:lnTo>
                  <a:lnTo>
                    <a:pt x="23" y="7"/>
                  </a:lnTo>
                  <a:lnTo>
                    <a:pt x="39" y="0"/>
                  </a:lnTo>
                  <a:lnTo>
                    <a:pt x="55" y="31"/>
                  </a:lnTo>
                  <a:lnTo>
                    <a:pt x="71" y="23"/>
                  </a:lnTo>
                  <a:lnTo>
                    <a:pt x="71" y="31"/>
                  </a:lnTo>
                  <a:lnTo>
                    <a:pt x="126" y="31"/>
                  </a:lnTo>
                  <a:lnTo>
                    <a:pt x="126" y="93"/>
                  </a:lnTo>
                  <a:close/>
                </a:path>
              </a:pathLst>
            </a:custGeom>
            <a:solidFill>
              <a:srgbClr val="FFFFFF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" name="Freeform 139"/>
            <p:cNvSpPr>
              <a:spLocks noChangeAspect="1"/>
            </p:cNvSpPr>
            <p:nvPr/>
          </p:nvSpPr>
          <p:spPr bwMode="auto">
            <a:xfrm>
              <a:off x="3459" y="2210"/>
              <a:ext cx="340" cy="438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252" y="63"/>
                </a:cxn>
                <a:cxn ang="0">
                  <a:pos x="276" y="102"/>
                </a:cxn>
                <a:cxn ang="0">
                  <a:pos x="284" y="102"/>
                </a:cxn>
                <a:cxn ang="0">
                  <a:pos x="276" y="110"/>
                </a:cxn>
                <a:cxn ang="0">
                  <a:pos x="284" y="126"/>
                </a:cxn>
                <a:cxn ang="0">
                  <a:pos x="284" y="134"/>
                </a:cxn>
                <a:cxn ang="0">
                  <a:pos x="308" y="149"/>
                </a:cxn>
                <a:cxn ang="0">
                  <a:pos x="308" y="181"/>
                </a:cxn>
                <a:cxn ang="0">
                  <a:pos x="315" y="188"/>
                </a:cxn>
                <a:cxn ang="0">
                  <a:pos x="308" y="188"/>
                </a:cxn>
                <a:cxn ang="0">
                  <a:pos x="323" y="212"/>
                </a:cxn>
                <a:cxn ang="0">
                  <a:pos x="308" y="228"/>
                </a:cxn>
                <a:cxn ang="0">
                  <a:pos x="323" y="251"/>
                </a:cxn>
                <a:cxn ang="0">
                  <a:pos x="323" y="274"/>
                </a:cxn>
                <a:cxn ang="0">
                  <a:pos x="315" y="291"/>
                </a:cxn>
                <a:cxn ang="0">
                  <a:pos x="339" y="314"/>
                </a:cxn>
                <a:cxn ang="0">
                  <a:pos x="228" y="377"/>
                </a:cxn>
                <a:cxn ang="0">
                  <a:pos x="221" y="393"/>
                </a:cxn>
                <a:cxn ang="0">
                  <a:pos x="110" y="345"/>
                </a:cxn>
                <a:cxn ang="0">
                  <a:pos x="39" y="274"/>
                </a:cxn>
                <a:cxn ang="0">
                  <a:pos x="7" y="274"/>
                </a:cxn>
                <a:cxn ang="0">
                  <a:pos x="0" y="251"/>
                </a:cxn>
                <a:cxn ang="0">
                  <a:pos x="70" y="94"/>
                </a:cxn>
                <a:cxn ang="0">
                  <a:pos x="221" y="0"/>
                </a:cxn>
                <a:cxn ang="0">
                  <a:pos x="260" y="15"/>
                </a:cxn>
              </a:cxnLst>
              <a:rect l="0" t="0" r="r" b="b"/>
              <a:pathLst>
                <a:path w="339" h="393">
                  <a:moveTo>
                    <a:pt x="260" y="15"/>
                  </a:moveTo>
                  <a:lnTo>
                    <a:pt x="252" y="63"/>
                  </a:lnTo>
                  <a:lnTo>
                    <a:pt x="276" y="102"/>
                  </a:lnTo>
                  <a:lnTo>
                    <a:pt x="284" y="102"/>
                  </a:lnTo>
                  <a:lnTo>
                    <a:pt x="276" y="110"/>
                  </a:lnTo>
                  <a:lnTo>
                    <a:pt x="284" y="126"/>
                  </a:lnTo>
                  <a:lnTo>
                    <a:pt x="284" y="134"/>
                  </a:lnTo>
                  <a:lnTo>
                    <a:pt x="308" y="149"/>
                  </a:lnTo>
                  <a:lnTo>
                    <a:pt x="308" y="181"/>
                  </a:lnTo>
                  <a:lnTo>
                    <a:pt x="315" y="188"/>
                  </a:lnTo>
                  <a:lnTo>
                    <a:pt x="308" y="188"/>
                  </a:lnTo>
                  <a:lnTo>
                    <a:pt x="323" y="212"/>
                  </a:lnTo>
                  <a:lnTo>
                    <a:pt x="308" y="228"/>
                  </a:lnTo>
                  <a:lnTo>
                    <a:pt x="323" y="251"/>
                  </a:lnTo>
                  <a:lnTo>
                    <a:pt x="323" y="274"/>
                  </a:lnTo>
                  <a:lnTo>
                    <a:pt x="315" y="291"/>
                  </a:lnTo>
                  <a:lnTo>
                    <a:pt x="339" y="314"/>
                  </a:lnTo>
                  <a:lnTo>
                    <a:pt x="228" y="377"/>
                  </a:lnTo>
                  <a:lnTo>
                    <a:pt x="221" y="393"/>
                  </a:lnTo>
                  <a:lnTo>
                    <a:pt x="110" y="345"/>
                  </a:lnTo>
                  <a:lnTo>
                    <a:pt x="39" y="274"/>
                  </a:lnTo>
                  <a:lnTo>
                    <a:pt x="7" y="274"/>
                  </a:lnTo>
                  <a:lnTo>
                    <a:pt x="0" y="251"/>
                  </a:lnTo>
                  <a:lnTo>
                    <a:pt x="70" y="94"/>
                  </a:lnTo>
                  <a:lnTo>
                    <a:pt x="221" y="0"/>
                  </a:lnTo>
                  <a:lnTo>
                    <a:pt x="260" y="15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2" name="Freeform 140"/>
            <p:cNvSpPr>
              <a:spLocks noChangeAspect="1"/>
            </p:cNvSpPr>
            <p:nvPr/>
          </p:nvSpPr>
          <p:spPr bwMode="auto">
            <a:xfrm>
              <a:off x="1219" y="3751"/>
              <a:ext cx="212" cy="293"/>
            </a:xfrm>
            <a:custGeom>
              <a:avLst/>
              <a:gdLst/>
              <a:ahLst/>
              <a:cxnLst>
                <a:cxn ang="0">
                  <a:pos x="78" y="227"/>
                </a:cxn>
                <a:cxn ang="0">
                  <a:pos x="63" y="180"/>
                </a:cxn>
                <a:cxn ang="0">
                  <a:pos x="78" y="157"/>
                </a:cxn>
                <a:cxn ang="0">
                  <a:pos x="63" y="141"/>
                </a:cxn>
                <a:cxn ang="0">
                  <a:pos x="31" y="94"/>
                </a:cxn>
                <a:cxn ang="0">
                  <a:pos x="31" y="78"/>
                </a:cxn>
                <a:cxn ang="0">
                  <a:pos x="24" y="78"/>
                </a:cxn>
                <a:cxn ang="0">
                  <a:pos x="24" y="47"/>
                </a:cxn>
                <a:cxn ang="0">
                  <a:pos x="0" y="0"/>
                </a:cxn>
                <a:cxn ang="0">
                  <a:pos x="78" y="0"/>
                </a:cxn>
                <a:cxn ang="0">
                  <a:pos x="213" y="15"/>
                </a:cxn>
                <a:cxn ang="0">
                  <a:pos x="213" y="23"/>
                </a:cxn>
                <a:cxn ang="0">
                  <a:pos x="189" y="23"/>
                </a:cxn>
                <a:cxn ang="0">
                  <a:pos x="189" y="141"/>
                </a:cxn>
                <a:cxn ang="0">
                  <a:pos x="189" y="172"/>
                </a:cxn>
                <a:cxn ang="0">
                  <a:pos x="174" y="196"/>
                </a:cxn>
                <a:cxn ang="0">
                  <a:pos x="118" y="227"/>
                </a:cxn>
                <a:cxn ang="0">
                  <a:pos x="110" y="242"/>
                </a:cxn>
                <a:cxn ang="0">
                  <a:pos x="118" y="259"/>
                </a:cxn>
                <a:cxn ang="0">
                  <a:pos x="78" y="227"/>
                </a:cxn>
              </a:cxnLst>
              <a:rect l="0" t="0" r="r" b="b"/>
              <a:pathLst>
                <a:path w="213" h="259">
                  <a:moveTo>
                    <a:pt x="78" y="227"/>
                  </a:moveTo>
                  <a:lnTo>
                    <a:pt x="63" y="180"/>
                  </a:lnTo>
                  <a:lnTo>
                    <a:pt x="78" y="157"/>
                  </a:lnTo>
                  <a:lnTo>
                    <a:pt x="63" y="141"/>
                  </a:lnTo>
                  <a:lnTo>
                    <a:pt x="31" y="94"/>
                  </a:lnTo>
                  <a:lnTo>
                    <a:pt x="31" y="78"/>
                  </a:lnTo>
                  <a:lnTo>
                    <a:pt x="24" y="78"/>
                  </a:lnTo>
                  <a:lnTo>
                    <a:pt x="24" y="47"/>
                  </a:lnTo>
                  <a:lnTo>
                    <a:pt x="0" y="0"/>
                  </a:lnTo>
                  <a:lnTo>
                    <a:pt x="78" y="0"/>
                  </a:lnTo>
                  <a:lnTo>
                    <a:pt x="213" y="15"/>
                  </a:lnTo>
                  <a:lnTo>
                    <a:pt x="213" y="23"/>
                  </a:lnTo>
                  <a:lnTo>
                    <a:pt x="189" y="23"/>
                  </a:lnTo>
                  <a:lnTo>
                    <a:pt x="189" y="141"/>
                  </a:lnTo>
                  <a:lnTo>
                    <a:pt x="189" y="172"/>
                  </a:lnTo>
                  <a:lnTo>
                    <a:pt x="174" y="196"/>
                  </a:lnTo>
                  <a:lnTo>
                    <a:pt x="118" y="227"/>
                  </a:lnTo>
                  <a:lnTo>
                    <a:pt x="110" y="242"/>
                  </a:lnTo>
                  <a:lnTo>
                    <a:pt x="118" y="259"/>
                  </a:lnTo>
                  <a:lnTo>
                    <a:pt x="78" y="227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3" name="Freeform 141"/>
            <p:cNvSpPr>
              <a:spLocks noChangeAspect="1"/>
            </p:cNvSpPr>
            <p:nvPr/>
          </p:nvSpPr>
          <p:spPr bwMode="auto">
            <a:xfrm>
              <a:off x="1589" y="1957"/>
              <a:ext cx="298" cy="141"/>
            </a:xfrm>
            <a:custGeom>
              <a:avLst/>
              <a:gdLst/>
              <a:ahLst/>
              <a:cxnLst>
                <a:cxn ang="0">
                  <a:pos x="299" y="54"/>
                </a:cxn>
                <a:cxn ang="0">
                  <a:pos x="268" y="78"/>
                </a:cxn>
                <a:cxn ang="0">
                  <a:pos x="268" y="109"/>
                </a:cxn>
                <a:cxn ang="0">
                  <a:pos x="268" y="125"/>
                </a:cxn>
                <a:cxn ang="0">
                  <a:pos x="181" y="117"/>
                </a:cxn>
                <a:cxn ang="0">
                  <a:pos x="94" y="117"/>
                </a:cxn>
                <a:cxn ang="0">
                  <a:pos x="78" y="109"/>
                </a:cxn>
                <a:cxn ang="0">
                  <a:pos x="55" y="109"/>
                </a:cxn>
                <a:cxn ang="0">
                  <a:pos x="16" y="117"/>
                </a:cxn>
                <a:cxn ang="0">
                  <a:pos x="0" y="94"/>
                </a:cxn>
                <a:cxn ang="0">
                  <a:pos x="0" y="78"/>
                </a:cxn>
                <a:cxn ang="0">
                  <a:pos x="16" y="78"/>
                </a:cxn>
                <a:cxn ang="0">
                  <a:pos x="55" y="78"/>
                </a:cxn>
                <a:cxn ang="0">
                  <a:pos x="55" y="47"/>
                </a:cxn>
                <a:cxn ang="0">
                  <a:pos x="87" y="32"/>
                </a:cxn>
                <a:cxn ang="0">
                  <a:pos x="87" y="0"/>
                </a:cxn>
                <a:cxn ang="0">
                  <a:pos x="110" y="0"/>
                </a:cxn>
                <a:cxn ang="0">
                  <a:pos x="244" y="16"/>
                </a:cxn>
                <a:cxn ang="0">
                  <a:pos x="244" y="32"/>
                </a:cxn>
                <a:cxn ang="0">
                  <a:pos x="291" y="47"/>
                </a:cxn>
                <a:cxn ang="0">
                  <a:pos x="299" y="54"/>
                </a:cxn>
              </a:cxnLst>
              <a:rect l="0" t="0" r="r" b="b"/>
              <a:pathLst>
                <a:path w="299" h="125">
                  <a:moveTo>
                    <a:pt x="299" y="54"/>
                  </a:moveTo>
                  <a:lnTo>
                    <a:pt x="268" y="78"/>
                  </a:lnTo>
                  <a:lnTo>
                    <a:pt x="268" y="109"/>
                  </a:lnTo>
                  <a:lnTo>
                    <a:pt x="268" y="125"/>
                  </a:lnTo>
                  <a:lnTo>
                    <a:pt x="181" y="117"/>
                  </a:lnTo>
                  <a:lnTo>
                    <a:pt x="94" y="117"/>
                  </a:lnTo>
                  <a:lnTo>
                    <a:pt x="78" y="109"/>
                  </a:lnTo>
                  <a:lnTo>
                    <a:pt x="55" y="109"/>
                  </a:lnTo>
                  <a:lnTo>
                    <a:pt x="16" y="117"/>
                  </a:lnTo>
                  <a:lnTo>
                    <a:pt x="0" y="94"/>
                  </a:lnTo>
                  <a:lnTo>
                    <a:pt x="0" y="78"/>
                  </a:lnTo>
                  <a:lnTo>
                    <a:pt x="16" y="78"/>
                  </a:lnTo>
                  <a:lnTo>
                    <a:pt x="55" y="78"/>
                  </a:lnTo>
                  <a:lnTo>
                    <a:pt x="55" y="47"/>
                  </a:lnTo>
                  <a:lnTo>
                    <a:pt x="87" y="32"/>
                  </a:lnTo>
                  <a:lnTo>
                    <a:pt x="87" y="0"/>
                  </a:lnTo>
                  <a:lnTo>
                    <a:pt x="110" y="0"/>
                  </a:lnTo>
                  <a:lnTo>
                    <a:pt x="244" y="16"/>
                  </a:lnTo>
                  <a:lnTo>
                    <a:pt x="244" y="32"/>
                  </a:lnTo>
                  <a:lnTo>
                    <a:pt x="291" y="47"/>
                  </a:lnTo>
                  <a:lnTo>
                    <a:pt x="299" y="5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4" name="Freeform 142"/>
            <p:cNvSpPr>
              <a:spLocks noChangeAspect="1"/>
            </p:cNvSpPr>
            <p:nvPr/>
          </p:nvSpPr>
          <p:spPr bwMode="auto">
            <a:xfrm>
              <a:off x="2322" y="909"/>
              <a:ext cx="258" cy="192"/>
            </a:xfrm>
            <a:custGeom>
              <a:avLst/>
              <a:gdLst/>
              <a:ahLst/>
              <a:cxnLst>
                <a:cxn ang="0">
                  <a:pos x="172" y="54"/>
                </a:cxn>
                <a:cxn ang="0">
                  <a:pos x="211" y="62"/>
                </a:cxn>
                <a:cxn ang="0">
                  <a:pos x="226" y="78"/>
                </a:cxn>
                <a:cxn ang="0">
                  <a:pos x="258" y="108"/>
                </a:cxn>
                <a:cxn ang="0">
                  <a:pos x="211" y="147"/>
                </a:cxn>
                <a:cxn ang="0">
                  <a:pos x="54" y="170"/>
                </a:cxn>
                <a:cxn ang="0">
                  <a:pos x="0" y="147"/>
                </a:cxn>
                <a:cxn ang="0">
                  <a:pos x="78" y="15"/>
                </a:cxn>
                <a:cxn ang="0">
                  <a:pos x="93" y="0"/>
                </a:cxn>
                <a:cxn ang="0">
                  <a:pos x="172" y="54"/>
                </a:cxn>
              </a:cxnLst>
              <a:rect l="0" t="0" r="r" b="b"/>
              <a:pathLst>
                <a:path w="258" h="170">
                  <a:moveTo>
                    <a:pt x="172" y="54"/>
                  </a:moveTo>
                  <a:lnTo>
                    <a:pt x="211" y="62"/>
                  </a:lnTo>
                  <a:lnTo>
                    <a:pt x="226" y="78"/>
                  </a:lnTo>
                  <a:lnTo>
                    <a:pt x="258" y="108"/>
                  </a:lnTo>
                  <a:lnTo>
                    <a:pt x="211" y="147"/>
                  </a:lnTo>
                  <a:lnTo>
                    <a:pt x="54" y="170"/>
                  </a:lnTo>
                  <a:lnTo>
                    <a:pt x="0" y="147"/>
                  </a:lnTo>
                  <a:lnTo>
                    <a:pt x="78" y="15"/>
                  </a:lnTo>
                  <a:lnTo>
                    <a:pt x="93" y="0"/>
                  </a:lnTo>
                  <a:lnTo>
                    <a:pt x="172" y="5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5" name="Freeform 143"/>
            <p:cNvSpPr>
              <a:spLocks noChangeAspect="1"/>
            </p:cNvSpPr>
            <p:nvPr/>
          </p:nvSpPr>
          <p:spPr bwMode="auto">
            <a:xfrm>
              <a:off x="1193" y="2842"/>
              <a:ext cx="300" cy="235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32"/>
                </a:cxn>
                <a:cxn ang="0">
                  <a:pos x="16" y="108"/>
                </a:cxn>
                <a:cxn ang="0">
                  <a:pos x="0" y="70"/>
                </a:cxn>
                <a:cxn ang="0">
                  <a:pos x="32" y="46"/>
                </a:cxn>
                <a:cxn ang="0">
                  <a:pos x="63" y="24"/>
                </a:cxn>
                <a:cxn ang="0">
                  <a:pos x="55" y="24"/>
                </a:cxn>
                <a:cxn ang="0">
                  <a:pos x="63" y="15"/>
                </a:cxn>
                <a:cxn ang="0">
                  <a:pos x="102" y="0"/>
                </a:cxn>
                <a:cxn ang="0">
                  <a:pos x="292" y="0"/>
                </a:cxn>
                <a:cxn ang="0">
                  <a:pos x="299" y="0"/>
                </a:cxn>
                <a:cxn ang="0">
                  <a:pos x="299" y="31"/>
                </a:cxn>
                <a:cxn ang="0">
                  <a:pos x="292" y="46"/>
                </a:cxn>
                <a:cxn ang="0">
                  <a:pos x="299" y="54"/>
                </a:cxn>
                <a:cxn ang="0">
                  <a:pos x="299" y="132"/>
                </a:cxn>
                <a:cxn ang="0">
                  <a:pos x="292" y="209"/>
                </a:cxn>
                <a:cxn ang="0">
                  <a:pos x="110" y="209"/>
                </a:cxn>
                <a:cxn ang="0">
                  <a:pos x="63" y="194"/>
                </a:cxn>
                <a:cxn ang="0">
                  <a:pos x="78" y="179"/>
                </a:cxn>
                <a:cxn ang="0">
                  <a:pos x="16" y="179"/>
                </a:cxn>
                <a:cxn ang="0">
                  <a:pos x="0" y="170"/>
                </a:cxn>
                <a:cxn ang="0">
                  <a:pos x="0" y="147"/>
                </a:cxn>
              </a:cxnLst>
              <a:rect l="0" t="0" r="r" b="b"/>
              <a:pathLst>
                <a:path w="299" h="209">
                  <a:moveTo>
                    <a:pt x="0" y="147"/>
                  </a:moveTo>
                  <a:lnTo>
                    <a:pt x="0" y="132"/>
                  </a:lnTo>
                  <a:lnTo>
                    <a:pt x="16" y="108"/>
                  </a:lnTo>
                  <a:lnTo>
                    <a:pt x="0" y="70"/>
                  </a:lnTo>
                  <a:lnTo>
                    <a:pt x="32" y="46"/>
                  </a:lnTo>
                  <a:lnTo>
                    <a:pt x="63" y="24"/>
                  </a:lnTo>
                  <a:lnTo>
                    <a:pt x="55" y="24"/>
                  </a:lnTo>
                  <a:lnTo>
                    <a:pt x="63" y="15"/>
                  </a:lnTo>
                  <a:lnTo>
                    <a:pt x="102" y="0"/>
                  </a:lnTo>
                  <a:lnTo>
                    <a:pt x="292" y="0"/>
                  </a:lnTo>
                  <a:lnTo>
                    <a:pt x="299" y="0"/>
                  </a:lnTo>
                  <a:lnTo>
                    <a:pt x="299" y="31"/>
                  </a:lnTo>
                  <a:lnTo>
                    <a:pt x="292" y="46"/>
                  </a:lnTo>
                  <a:lnTo>
                    <a:pt x="299" y="54"/>
                  </a:lnTo>
                  <a:lnTo>
                    <a:pt x="299" y="132"/>
                  </a:lnTo>
                  <a:lnTo>
                    <a:pt x="292" y="209"/>
                  </a:lnTo>
                  <a:lnTo>
                    <a:pt x="110" y="209"/>
                  </a:lnTo>
                  <a:lnTo>
                    <a:pt x="63" y="194"/>
                  </a:lnTo>
                  <a:lnTo>
                    <a:pt x="78" y="179"/>
                  </a:lnTo>
                  <a:lnTo>
                    <a:pt x="16" y="179"/>
                  </a:lnTo>
                  <a:lnTo>
                    <a:pt x="0" y="170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6" name="Freeform 144"/>
            <p:cNvSpPr>
              <a:spLocks noChangeAspect="1"/>
            </p:cNvSpPr>
            <p:nvPr/>
          </p:nvSpPr>
          <p:spPr bwMode="auto">
            <a:xfrm>
              <a:off x="1636" y="2842"/>
              <a:ext cx="369" cy="285"/>
            </a:xfrm>
            <a:custGeom>
              <a:avLst/>
              <a:gdLst/>
              <a:ahLst/>
              <a:cxnLst>
                <a:cxn ang="0">
                  <a:pos x="370" y="202"/>
                </a:cxn>
                <a:cxn ang="0">
                  <a:pos x="370" y="226"/>
                </a:cxn>
                <a:cxn ang="0">
                  <a:pos x="71" y="226"/>
                </a:cxn>
                <a:cxn ang="0">
                  <a:pos x="71" y="256"/>
                </a:cxn>
                <a:cxn ang="0">
                  <a:pos x="0" y="194"/>
                </a:cxn>
                <a:cxn ang="0">
                  <a:pos x="7" y="70"/>
                </a:cxn>
                <a:cxn ang="0">
                  <a:pos x="7" y="46"/>
                </a:cxn>
                <a:cxn ang="0">
                  <a:pos x="181" y="54"/>
                </a:cxn>
                <a:cxn ang="0">
                  <a:pos x="181" y="0"/>
                </a:cxn>
                <a:cxn ang="0">
                  <a:pos x="220" y="0"/>
                </a:cxn>
                <a:cxn ang="0">
                  <a:pos x="220" y="31"/>
                </a:cxn>
                <a:cxn ang="0">
                  <a:pos x="252" y="24"/>
                </a:cxn>
                <a:cxn ang="0">
                  <a:pos x="291" y="46"/>
                </a:cxn>
                <a:cxn ang="0">
                  <a:pos x="283" y="54"/>
                </a:cxn>
                <a:cxn ang="0">
                  <a:pos x="322" y="101"/>
                </a:cxn>
                <a:cxn ang="0">
                  <a:pos x="322" y="132"/>
                </a:cxn>
                <a:cxn ang="0">
                  <a:pos x="339" y="140"/>
                </a:cxn>
                <a:cxn ang="0">
                  <a:pos x="370" y="202"/>
                </a:cxn>
              </a:cxnLst>
              <a:rect l="0" t="0" r="r" b="b"/>
              <a:pathLst>
                <a:path w="370" h="256">
                  <a:moveTo>
                    <a:pt x="370" y="202"/>
                  </a:moveTo>
                  <a:lnTo>
                    <a:pt x="370" y="226"/>
                  </a:lnTo>
                  <a:lnTo>
                    <a:pt x="71" y="226"/>
                  </a:lnTo>
                  <a:lnTo>
                    <a:pt x="71" y="256"/>
                  </a:lnTo>
                  <a:lnTo>
                    <a:pt x="0" y="194"/>
                  </a:lnTo>
                  <a:lnTo>
                    <a:pt x="7" y="70"/>
                  </a:lnTo>
                  <a:lnTo>
                    <a:pt x="7" y="46"/>
                  </a:lnTo>
                  <a:lnTo>
                    <a:pt x="181" y="54"/>
                  </a:lnTo>
                  <a:lnTo>
                    <a:pt x="181" y="0"/>
                  </a:lnTo>
                  <a:lnTo>
                    <a:pt x="220" y="0"/>
                  </a:lnTo>
                  <a:lnTo>
                    <a:pt x="220" y="31"/>
                  </a:lnTo>
                  <a:lnTo>
                    <a:pt x="252" y="24"/>
                  </a:lnTo>
                  <a:lnTo>
                    <a:pt x="291" y="46"/>
                  </a:lnTo>
                  <a:lnTo>
                    <a:pt x="283" y="54"/>
                  </a:lnTo>
                  <a:lnTo>
                    <a:pt x="322" y="101"/>
                  </a:lnTo>
                  <a:lnTo>
                    <a:pt x="322" y="132"/>
                  </a:lnTo>
                  <a:lnTo>
                    <a:pt x="339" y="140"/>
                  </a:lnTo>
                  <a:lnTo>
                    <a:pt x="370" y="202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7" name="Freeform 145"/>
            <p:cNvSpPr>
              <a:spLocks noChangeAspect="1"/>
            </p:cNvSpPr>
            <p:nvPr/>
          </p:nvSpPr>
          <p:spPr bwMode="auto">
            <a:xfrm>
              <a:off x="1454" y="2324"/>
              <a:ext cx="294" cy="301"/>
            </a:xfrm>
            <a:custGeom>
              <a:avLst/>
              <a:gdLst/>
              <a:ahLst/>
              <a:cxnLst>
                <a:cxn ang="0">
                  <a:pos x="0" y="268"/>
                </a:cxn>
                <a:cxn ang="0">
                  <a:pos x="16" y="236"/>
                </a:cxn>
                <a:cxn ang="0">
                  <a:pos x="0" y="236"/>
                </a:cxn>
                <a:cxn ang="0">
                  <a:pos x="0" y="212"/>
                </a:cxn>
                <a:cxn ang="0">
                  <a:pos x="0" y="149"/>
                </a:cxn>
                <a:cxn ang="0">
                  <a:pos x="0" y="126"/>
                </a:cxn>
                <a:cxn ang="0">
                  <a:pos x="0" y="47"/>
                </a:cxn>
                <a:cxn ang="0">
                  <a:pos x="0" y="32"/>
                </a:cxn>
                <a:cxn ang="0">
                  <a:pos x="87" y="32"/>
                </a:cxn>
                <a:cxn ang="0">
                  <a:pos x="134" y="0"/>
                </a:cxn>
                <a:cxn ang="0">
                  <a:pos x="158" y="8"/>
                </a:cxn>
                <a:cxn ang="0">
                  <a:pos x="149" y="25"/>
                </a:cxn>
                <a:cxn ang="0">
                  <a:pos x="165" y="25"/>
                </a:cxn>
                <a:cxn ang="0">
                  <a:pos x="165" y="47"/>
                </a:cxn>
                <a:cxn ang="0">
                  <a:pos x="197" y="47"/>
                </a:cxn>
                <a:cxn ang="0">
                  <a:pos x="220" y="79"/>
                </a:cxn>
                <a:cxn ang="0">
                  <a:pos x="244" y="79"/>
                </a:cxn>
                <a:cxn ang="0">
                  <a:pos x="252" y="95"/>
                </a:cxn>
                <a:cxn ang="0">
                  <a:pos x="291" y="110"/>
                </a:cxn>
                <a:cxn ang="0">
                  <a:pos x="252" y="118"/>
                </a:cxn>
                <a:cxn ang="0">
                  <a:pos x="252" y="149"/>
                </a:cxn>
                <a:cxn ang="0">
                  <a:pos x="228" y="149"/>
                </a:cxn>
                <a:cxn ang="0">
                  <a:pos x="228" y="181"/>
                </a:cxn>
                <a:cxn ang="0">
                  <a:pos x="212" y="190"/>
                </a:cxn>
                <a:cxn ang="0">
                  <a:pos x="212" y="236"/>
                </a:cxn>
                <a:cxn ang="0">
                  <a:pos x="181" y="236"/>
                </a:cxn>
                <a:cxn ang="0">
                  <a:pos x="102" y="244"/>
                </a:cxn>
                <a:cxn ang="0">
                  <a:pos x="87" y="251"/>
                </a:cxn>
                <a:cxn ang="0">
                  <a:pos x="39" y="251"/>
                </a:cxn>
                <a:cxn ang="0">
                  <a:pos x="0" y="268"/>
                </a:cxn>
              </a:cxnLst>
              <a:rect l="0" t="0" r="r" b="b"/>
              <a:pathLst>
                <a:path w="291" h="268">
                  <a:moveTo>
                    <a:pt x="0" y="268"/>
                  </a:moveTo>
                  <a:lnTo>
                    <a:pt x="16" y="236"/>
                  </a:lnTo>
                  <a:lnTo>
                    <a:pt x="0" y="236"/>
                  </a:lnTo>
                  <a:lnTo>
                    <a:pt x="0" y="212"/>
                  </a:lnTo>
                  <a:lnTo>
                    <a:pt x="0" y="149"/>
                  </a:lnTo>
                  <a:lnTo>
                    <a:pt x="0" y="126"/>
                  </a:lnTo>
                  <a:lnTo>
                    <a:pt x="0" y="47"/>
                  </a:lnTo>
                  <a:lnTo>
                    <a:pt x="0" y="32"/>
                  </a:lnTo>
                  <a:lnTo>
                    <a:pt x="87" y="32"/>
                  </a:lnTo>
                  <a:lnTo>
                    <a:pt x="134" y="0"/>
                  </a:lnTo>
                  <a:lnTo>
                    <a:pt x="158" y="8"/>
                  </a:lnTo>
                  <a:lnTo>
                    <a:pt x="149" y="25"/>
                  </a:lnTo>
                  <a:lnTo>
                    <a:pt x="165" y="25"/>
                  </a:lnTo>
                  <a:lnTo>
                    <a:pt x="165" y="47"/>
                  </a:lnTo>
                  <a:lnTo>
                    <a:pt x="197" y="47"/>
                  </a:lnTo>
                  <a:lnTo>
                    <a:pt x="220" y="79"/>
                  </a:lnTo>
                  <a:lnTo>
                    <a:pt x="244" y="79"/>
                  </a:lnTo>
                  <a:lnTo>
                    <a:pt x="252" y="95"/>
                  </a:lnTo>
                  <a:lnTo>
                    <a:pt x="291" y="110"/>
                  </a:lnTo>
                  <a:lnTo>
                    <a:pt x="252" y="118"/>
                  </a:lnTo>
                  <a:lnTo>
                    <a:pt x="252" y="149"/>
                  </a:lnTo>
                  <a:lnTo>
                    <a:pt x="228" y="149"/>
                  </a:lnTo>
                  <a:lnTo>
                    <a:pt x="228" y="181"/>
                  </a:lnTo>
                  <a:lnTo>
                    <a:pt x="212" y="190"/>
                  </a:lnTo>
                  <a:lnTo>
                    <a:pt x="212" y="236"/>
                  </a:lnTo>
                  <a:lnTo>
                    <a:pt x="181" y="236"/>
                  </a:lnTo>
                  <a:lnTo>
                    <a:pt x="102" y="244"/>
                  </a:lnTo>
                  <a:lnTo>
                    <a:pt x="87" y="251"/>
                  </a:lnTo>
                  <a:lnTo>
                    <a:pt x="39" y="251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8" name="Freeform 146"/>
            <p:cNvSpPr>
              <a:spLocks noChangeAspect="1"/>
            </p:cNvSpPr>
            <p:nvPr/>
          </p:nvSpPr>
          <p:spPr bwMode="auto">
            <a:xfrm>
              <a:off x="2644" y="1668"/>
              <a:ext cx="226" cy="217"/>
            </a:xfrm>
            <a:custGeom>
              <a:avLst/>
              <a:gdLst/>
              <a:ahLst/>
              <a:cxnLst>
                <a:cxn ang="0">
                  <a:pos x="16" y="163"/>
                </a:cxn>
                <a:cxn ang="0">
                  <a:pos x="16" y="141"/>
                </a:cxn>
                <a:cxn ang="0">
                  <a:pos x="0" y="102"/>
                </a:cxn>
                <a:cxn ang="0">
                  <a:pos x="16" y="78"/>
                </a:cxn>
                <a:cxn ang="0">
                  <a:pos x="39" y="39"/>
                </a:cxn>
                <a:cxn ang="0">
                  <a:pos x="16" y="16"/>
                </a:cxn>
                <a:cxn ang="0">
                  <a:pos x="47" y="0"/>
                </a:cxn>
                <a:cxn ang="0">
                  <a:pos x="93" y="70"/>
                </a:cxn>
                <a:cxn ang="0">
                  <a:pos x="102" y="63"/>
                </a:cxn>
                <a:cxn ang="0">
                  <a:pos x="149" y="47"/>
                </a:cxn>
                <a:cxn ang="0">
                  <a:pos x="188" y="78"/>
                </a:cxn>
                <a:cxn ang="0">
                  <a:pos x="227" y="78"/>
                </a:cxn>
                <a:cxn ang="0">
                  <a:pos x="227" y="94"/>
                </a:cxn>
                <a:cxn ang="0">
                  <a:pos x="219" y="94"/>
                </a:cxn>
                <a:cxn ang="0">
                  <a:pos x="188" y="141"/>
                </a:cxn>
                <a:cxn ang="0">
                  <a:pos x="132" y="141"/>
                </a:cxn>
                <a:cxn ang="0">
                  <a:pos x="102" y="188"/>
                </a:cxn>
                <a:cxn ang="0">
                  <a:pos x="117" y="195"/>
                </a:cxn>
                <a:cxn ang="0">
                  <a:pos x="16" y="195"/>
                </a:cxn>
                <a:cxn ang="0">
                  <a:pos x="0" y="188"/>
                </a:cxn>
                <a:cxn ang="0">
                  <a:pos x="16" y="163"/>
                </a:cxn>
              </a:cxnLst>
              <a:rect l="0" t="0" r="r" b="b"/>
              <a:pathLst>
                <a:path w="227" h="195">
                  <a:moveTo>
                    <a:pt x="16" y="163"/>
                  </a:moveTo>
                  <a:lnTo>
                    <a:pt x="16" y="141"/>
                  </a:lnTo>
                  <a:lnTo>
                    <a:pt x="0" y="102"/>
                  </a:lnTo>
                  <a:lnTo>
                    <a:pt x="16" y="78"/>
                  </a:lnTo>
                  <a:lnTo>
                    <a:pt x="39" y="39"/>
                  </a:lnTo>
                  <a:lnTo>
                    <a:pt x="16" y="16"/>
                  </a:lnTo>
                  <a:lnTo>
                    <a:pt x="47" y="0"/>
                  </a:lnTo>
                  <a:lnTo>
                    <a:pt x="93" y="70"/>
                  </a:lnTo>
                  <a:lnTo>
                    <a:pt x="102" y="63"/>
                  </a:lnTo>
                  <a:lnTo>
                    <a:pt x="149" y="47"/>
                  </a:lnTo>
                  <a:lnTo>
                    <a:pt x="188" y="78"/>
                  </a:lnTo>
                  <a:lnTo>
                    <a:pt x="227" y="78"/>
                  </a:lnTo>
                  <a:lnTo>
                    <a:pt x="227" y="94"/>
                  </a:lnTo>
                  <a:lnTo>
                    <a:pt x="219" y="94"/>
                  </a:lnTo>
                  <a:lnTo>
                    <a:pt x="188" y="141"/>
                  </a:lnTo>
                  <a:lnTo>
                    <a:pt x="132" y="141"/>
                  </a:lnTo>
                  <a:lnTo>
                    <a:pt x="102" y="188"/>
                  </a:lnTo>
                  <a:lnTo>
                    <a:pt x="117" y="195"/>
                  </a:lnTo>
                  <a:lnTo>
                    <a:pt x="16" y="195"/>
                  </a:lnTo>
                  <a:lnTo>
                    <a:pt x="0" y="188"/>
                  </a:lnTo>
                  <a:lnTo>
                    <a:pt x="16" y="16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9" name="Freeform 147"/>
            <p:cNvSpPr>
              <a:spLocks noChangeAspect="1"/>
            </p:cNvSpPr>
            <p:nvPr/>
          </p:nvSpPr>
          <p:spPr bwMode="auto">
            <a:xfrm>
              <a:off x="3193" y="2770"/>
              <a:ext cx="336" cy="426"/>
            </a:xfrm>
            <a:custGeom>
              <a:avLst/>
              <a:gdLst/>
              <a:ahLst/>
              <a:cxnLst>
                <a:cxn ang="0">
                  <a:pos x="86" y="321"/>
                </a:cxn>
                <a:cxn ang="0">
                  <a:pos x="86" y="297"/>
                </a:cxn>
                <a:cxn ang="0">
                  <a:pos x="86" y="305"/>
                </a:cxn>
                <a:cxn ang="0">
                  <a:pos x="71" y="297"/>
                </a:cxn>
                <a:cxn ang="0">
                  <a:pos x="24" y="297"/>
                </a:cxn>
                <a:cxn ang="0">
                  <a:pos x="24" y="172"/>
                </a:cxn>
                <a:cxn ang="0">
                  <a:pos x="39" y="109"/>
                </a:cxn>
                <a:cxn ang="0">
                  <a:pos x="24" y="78"/>
                </a:cxn>
                <a:cxn ang="0">
                  <a:pos x="0" y="0"/>
                </a:cxn>
                <a:cxn ang="0">
                  <a:pos x="149" y="31"/>
                </a:cxn>
                <a:cxn ang="0">
                  <a:pos x="180" y="172"/>
                </a:cxn>
                <a:cxn ang="0">
                  <a:pos x="251" y="195"/>
                </a:cxn>
                <a:cxn ang="0">
                  <a:pos x="336" y="195"/>
                </a:cxn>
                <a:cxn ang="0">
                  <a:pos x="297" y="211"/>
                </a:cxn>
                <a:cxn ang="0">
                  <a:pos x="251" y="258"/>
                </a:cxn>
                <a:cxn ang="0">
                  <a:pos x="243" y="297"/>
                </a:cxn>
                <a:cxn ang="0">
                  <a:pos x="228" y="305"/>
                </a:cxn>
                <a:cxn ang="0">
                  <a:pos x="196" y="360"/>
                </a:cxn>
                <a:cxn ang="0">
                  <a:pos x="180" y="360"/>
                </a:cxn>
                <a:cxn ang="0">
                  <a:pos x="189" y="384"/>
                </a:cxn>
                <a:cxn ang="0">
                  <a:pos x="133" y="353"/>
                </a:cxn>
                <a:cxn ang="0">
                  <a:pos x="86" y="321"/>
                </a:cxn>
              </a:cxnLst>
              <a:rect l="0" t="0" r="r" b="b"/>
              <a:pathLst>
                <a:path w="336" h="384">
                  <a:moveTo>
                    <a:pt x="86" y="321"/>
                  </a:moveTo>
                  <a:lnTo>
                    <a:pt x="86" y="297"/>
                  </a:lnTo>
                  <a:lnTo>
                    <a:pt x="86" y="305"/>
                  </a:lnTo>
                  <a:lnTo>
                    <a:pt x="71" y="297"/>
                  </a:lnTo>
                  <a:lnTo>
                    <a:pt x="24" y="297"/>
                  </a:lnTo>
                  <a:lnTo>
                    <a:pt x="24" y="172"/>
                  </a:lnTo>
                  <a:lnTo>
                    <a:pt x="39" y="109"/>
                  </a:lnTo>
                  <a:lnTo>
                    <a:pt x="24" y="78"/>
                  </a:lnTo>
                  <a:lnTo>
                    <a:pt x="0" y="0"/>
                  </a:lnTo>
                  <a:lnTo>
                    <a:pt x="149" y="31"/>
                  </a:lnTo>
                  <a:lnTo>
                    <a:pt x="180" y="172"/>
                  </a:lnTo>
                  <a:lnTo>
                    <a:pt x="251" y="195"/>
                  </a:lnTo>
                  <a:lnTo>
                    <a:pt x="336" y="195"/>
                  </a:lnTo>
                  <a:lnTo>
                    <a:pt x="297" y="211"/>
                  </a:lnTo>
                  <a:lnTo>
                    <a:pt x="251" y="258"/>
                  </a:lnTo>
                  <a:lnTo>
                    <a:pt x="243" y="297"/>
                  </a:lnTo>
                  <a:lnTo>
                    <a:pt x="228" y="305"/>
                  </a:lnTo>
                  <a:lnTo>
                    <a:pt x="196" y="360"/>
                  </a:lnTo>
                  <a:lnTo>
                    <a:pt x="180" y="360"/>
                  </a:lnTo>
                  <a:lnTo>
                    <a:pt x="189" y="384"/>
                  </a:lnTo>
                  <a:lnTo>
                    <a:pt x="133" y="353"/>
                  </a:lnTo>
                  <a:lnTo>
                    <a:pt x="86" y="321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0" name="Freeform 148"/>
            <p:cNvSpPr>
              <a:spLocks noChangeAspect="1"/>
            </p:cNvSpPr>
            <p:nvPr/>
          </p:nvSpPr>
          <p:spPr bwMode="auto">
            <a:xfrm>
              <a:off x="1618" y="2445"/>
              <a:ext cx="325" cy="282"/>
            </a:xfrm>
            <a:custGeom>
              <a:avLst/>
              <a:gdLst/>
              <a:ahLst/>
              <a:cxnLst>
                <a:cxn ang="0">
                  <a:pos x="261" y="39"/>
                </a:cxn>
                <a:cxn ang="0">
                  <a:pos x="278" y="71"/>
                </a:cxn>
                <a:cxn ang="0">
                  <a:pos x="278" y="79"/>
                </a:cxn>
                <a:cxn ang="0">
                  <a:pos x="278" y="110"/>
                </a:cxn>
                <a:cxn ang="0">
                  <a:pos x="325" y="141"/>
                </a:cxn>
                <a:cxn ang="0">
                  <a:pos x="325" y="165"/>
                </a:cxn>
                <a:cxn ang="0">
                  <a:pos x="301" y="165"/>
                </a:cxn>
                <a:cxn ang="0">
                  <a:pos x="293" y="141"/>
                </a:cxn>
                <a:cxn ang="0">
                  <a:pos x="246" y="157"/>
                </a:cxn>
                <a:cxn ang="0">
                  <a:pos x="198" y="227"/>
                </a:cxn>
                <a:cxn ang="0">
                  <a:pos x="150" y="243"/>
                </a:cxn>
                <a:cxn ang="0">
                  <a:pos x="150" y="251"/>
                </a:cxn>
                <a:cxn ang="0">
                  <a:pos x="95" y="251"/>
                </a:cxn>
                <a:cxn ang="0">
                  <a:pos x="95" y="243"/>
                </a:cxn>
                <a:cxn ang="0">
                  <a:pos x="79" y="251"/>
                </a:cxn>
                <a:cxn ang="0">
                  <a:pos x="63" y="220"/>
                </a:cxn>
                <a:cxn ang="0">
                  <a:pos x="47" y="227"/>
                </a:cxn>
                <a:cxn ang="0">
                  <a:pos x="47" y="212"/>
                </a:cxn>
                <a:cxn ang="0">
                  <a:pos x="32" y="212"/>
                </a:cxn>
                <a:cxn ang="0">
                  <a:pos x="32" y="181"/>
                </a:cxn>
                <a:cxn ang="0">
                  <a:pos x="24" y="165"/>
                </a:cxn>
                <a:cxn ang="0">
                  <a:pos x="24" y="157"/>
                </a:cxn>
                <a:cxn ang="0">
                  <a:pos x="0" y="141"/>
                </a:cxn>
                <a:cxn ang="0">
                  <a:pos x="16" y="125"/>
                </a:cxn>
                <a:cxn ang="0">
                  <a:pos x="47" y="125"/>
                </a:cxn>
                <a:cxn ang="0">
                  <a:pos x="47" y="79"/>
                </a:cxn>
                <a:cxn ang="0">
                  <a:pos x="63" y="71"/>
                </a:cxn>
                <a:cxn ang="0">
                  <a:pos x="63" y="39"/>
                </a:cxn>
                <a:cxn ang="0">
                  <a:pos x="87" y="39"/>
                </a:cxn>
                <a:cxn ang="0">
                  <a:pos x="87" y="8"/>
                </a:cxn>
                <a:cxn ang="0">
                  <a:pos x="127" y="0"/>
                </a:cxn>
                <a:cxn ang="0">
                  <a:pos x="150" y="8"/>
                </a:cxn>
                <a:cxn ang="0">
                  <a:pos x="167" y="0"/>
                </a:cxn>
                <a:cxn ang="0">
                  <a:pos x="167" y="8"/>
                </a:cxn>
                <a:cxn ang="0">
                  <a:pos x="182" y="39"/>
                </a:cxn>
                <a:cxn ang="0">
                  <a:pos x="261" y="39"/>
                </a:cxn>
              </a:cxnLst>
              <a:rect l="0" t="0" r="r" b="b"/>
              <a:pathLst>
                <a:path w="325" h="251">
                  <a:moveTo>
                    <a:pt x="261" y="39"/>
                  </a:moveTo>
                  <a:lnTo>
                    <a:pt x="278" y="71"/>
                  </a:lnTo>
                  <a:lnTo>
                    <a:pt x="278" y="79"/>
                  </a:lnTo>
                  <a:lnTo>
                    <a:pt x="278" y="110"/>
                  </a:lnTo>
                  <a:lnTo>
                    <a:pt x="325" y="141"/>
                  </a:lnTo>
                  <a:lnTo>
                    <a:pt x="325" y="165"/>
                  </a:lnTo>
                  <a:lnTo>
                    <a:pt x="301" y="165"/>
                  </a:lnTo>
                  <a:lnTo>
                    <a:pt x="293" y="141"/>
                  </a:lnTo>
                  <a:lnTo>
                    <a:pt x="246" y="157"/>
                  </a:lnTo>
                  <a:lnTo>
                    <a:pt x="198" y="227"/>
                  </a:lnTo>
                  <a:lnTo>
                    <a:pt x="150" y="243"/>
                  </a:lnTo>
                  <a:lnTo>
                    <a:pt x="150" y="251"/>
                  </a:lnTo>
                  <a:lnTo>
                    <a:pt x="95" y="251"/>
                  </a:lnTo>
                  <a:lnTo>
                    <a:pt x="95" y="243"/>
                  </a:lnTo>
                  <a:lnTo>
                    <a:pt x="79" y="251"/>
                  </a:lnTo>
                  <a:lnTo>
                    <a:pt x="63" y="220"/>
                  </a:lnTo>
                  <a:lnTo>
                    <a:pt x="47" y="227"/>
                  </a:lnTo>
                  <a:lnTo>
                    <a:pt x="47" y="212"/>
                  </a:lnTo>
                  <a:lnTo>
                    <a:pt x="32" y="212"/>
                  </a:lnTo>
                  <a:lnTo>
                    <a:pt x="32" y="181"/>
                  </a:lnTo>
                  <a:lnTo>
                    <a:pt x="24" y="165"/>
                  </a:lnTo>
                  <a:lnTo>
                    <a:pt x="24" y="157"/>
                  </a:lnTo>
                  <a:lnTo>
                    <a:pt x="0" y="141"/>
                  </a:lnTo>
                  <a:lnTo>
                    <a:pt x="16" y="125"/>
                  </a:lnTo>
                  <a:lnTo>
                    <a:pt x="47" y="125"/>
                  </a:lnTo>
                  <a:lnTo>
                    <a:pt x="47" y="79"/>
                  </a:lnTo>
                  <a:lnTo>
                    <a:pt x="63" y="71"/>
                  </a:lnTo>
                  <a:lnTo>
                    <a:pt x="63" y="39"/>
                  </a:lnTo>
                  <a:lnTo>
                    <a:pt x="87" y="39"/>
                  </a:lnTo>
                  <a:lnTo>
                    <a:pt x="87" y="8"/>
                  </a:lnTo>
                  <a:lnTo>
                    <a:pt x="127" y="0"/>
                  </a:lnTo>
                  <a:lnTo>
                    <a:pt x="150" y="8"/>
                  </a:lnTo>
                  <a:lnTo>
                    <a:pt x="167" y="0"/>
                  </a:lnTo>
                  <a:lnTo>
                    <a:pt x="167" y="8"/>
                  </a:lnTo>
                  <a:lnTo>
                    <a:pt x="182" y="39"/>
                  </a:lnTo>
                  <a:lnTo>
                    <a:pt x="261" y="39"/>
                  </a:lnTo>
                  <a:close/>
                </a:path>
              </a:pathLst>
            </a:custGeom>
            <a:solidFill>
              <a:srgbClr val="FFFFFF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1" name="Freeform 149"/>
            <p:cNvSpPr>
              <a:spLocks noChangeAspect="1"/>
            </p:cNvSpPr>
            <p:nvPr/>
          </p:nvSpPr>
          <p:spPr bwMode="auto">
            <a:xfrm>
              <a:off x="2518" y="2900"/>
              <a:ext cx="384" cy="296"/>
            </a:xfrm>
            <a:custGeom>
              <a:avLst/>
              <a:gdLst/>
              <a:ahLst/>
              <a:cxnLst>
                <a:cxn ang="0">
                  <a:pos x="126" y="267"/>
                </a:cxn>
                <a:cxn ang="0">
                  <a:pos x="63" y="243"/>
                </a:cxn>
                <a:cxn ang="0">
                  <a:pos x="39" y="243"/>
                </a:cxn>
                <a:cxn ang="0">
                  <a:pos x="16" y="220"/>
                </a:cxn>
                <a:cxn ang="0">
                  <a:pos x="16" y="204"/>
                </a:cxn>
                <a:cxn ang="0">
                  <a:pos x="0" y="180"/>
                </a:cxn>
                <a:cxn ang="0">
                  <a:pos x="174" y="23"/>
                </a:cxn>
                <a:cxn ang="0">
                  <a:pos x="165" y="16"/>
                </a:cxn>
                <a:cxn ang="0">
                  <a:pos x="189" y="0"/>
                </a:cxn>
                <a:cxn ang="0">
                  <a:pos x="189" y="16"/>
                </a:cxn>
                <a:cxn ang="0">
                  <a:pos x="189" y="23"/>
                </a:cxn>
                <a:cxn ang="0">
                  <a:pos x="213" y="32"/>
                </a:cxn>
                <a:cxn ang="0">
                  <a:pos x="220" y="55"/>
                </a:cxn>
                <a:cxn ang="0">
                  <a:pos x="339" y="110"/>
                </a:cxn>
                <a:cxn ang="0">
                  <a:pos x="355" y="141"/>
                </a:cxn>
                <a:cxn ang="0">
                  <a:pos x="386" y="173"/>
                </a:cxn>
                <a:cxn ang="0">
                  <a:pos x="355" y="156"/>
                </a:cxn>
                <a:cxn ang="0">
                  <a:pos x="355" y="180"/>
                </a:cxn>
                <a:cxn ang="0">
                  <a:pos x="252" y="243"/>
                </a:cxn>
                <a:cxn ang="0">
                  <a:pos x="229" y="267"/>
                </a:cxn>
                <a:cxn ang="0">
                  <a:pos x="142" y="267"/>
                </a:cxn>
                <a:cxn ang="0">
                  <a:pos x="126" y="267"/>
                </a:cxn>
              </a:cxnLst>
              <a:rect l="0" t="0" r="r" b="b"/>
              <a:pathLst>
                <a:path w="386" h="267">
                  <a:moveTo>
                    <a:pt x="126" y="267"/>
                  </a:moveTo>
                  <a:lnTo>
                    <a:pt x="63" y="243"/>
                  </a:lnTo>
                  <a:lnTo>
                    <a:pt x="39" y="243"/>
                  </a:lnTo>
                  <a:lnTo>
                    <a:pt x="16" y="220"/>
                  </a:lnTo>
                  <a:lnTo>
                    <a:pt x="16" y="204"/>
                  </a:lnTo>
                  <a:lnTo>
                    <a:pt x="0" y="180"/>
                  </a:lnTo>
                  <a:lnTo>
                    <a:pt x="174" y="23"/>
                  </a:lnTo>
                  <a:lnTo>
                    <a:pt x="165" y="16"/>
                  </a:lnTo>
                  <a:lnTo>
                    <a:pt x="189" y="0"/>
                  </a:lnTo>
                  <a:lnTo>
                    <a:pt x="189" y="16"/>
                  </a:lnTo>
                  <a:lnTo>
                    <a:pt x="189" y="23"/>
                  </a:lnTo>
                  <a:lnTo>
                    <a:pt x="213" y="32"/>
                  </a:lnTo>
                  <a:lnTo>
                    <a:pt x="220" y="55"/>
                  </a:lnTo>
                  <a:lnTo>
                    <a:pt x="339" y="110"/>
                  </a:lnTo>
                  <a:lnTo>
                    <a:pt x="355" y="141"/>
                  </a:lnTo>
                  <a:lnTo>
                    <a:pt x="386" y="173"/>
                  </a:lnTo>
                  <a:lnTo>
                    <a:pt x="355" y="156"/>
                  </a:lnTo>
                  <a:lnTo>
                    <a:pt x="355" y="180"/>
                  </a:lnTo>
                  <a:lnTo>
                    <a:pt x="252" y="243"/>
                  </a:lnTo>
                  <a:lnTo>
                    <a:pt x="229" y="267"/>
                  </a:lnTo>
                  <a:lnTo>
                    <a:pt x="142" y="267"/>
                  </a:lnTo>
                  <a:lnTo>
                    <a:pt x="126" y="26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2" name="Freeform 150"/>
            <p:cNvSpPr>
              <a:spLocks noChangeAspect="1"/>
            </p:cNvSpPr>
            <p:nvPr/>
          </p:nvSpPr>
          <p:spPr bwMode="auto">
            <a:xfrm>
              <a:off x="1518" y="3060"/>
              <a:ext cx="251" cy="251"/>
            </a:xfrm>
            <a:custGeom>
              <a:avLst/>
              <a:gdLst/>
              <a:ahLst/>
              <a:cxnLst>
                <a:cxn ang="0">
                  <a:pos x="39" y="225"/>
                </a:cxn>
                <a:cxn ang="0">
                  <a:pos x="54" y="195"/>
                </a:cxn>
                <a:cxn ang="0">
                  <a:pos x="31" y="148"/>
                </a:cxn>
                <a:cxn ang="0">
                  <a:pos x="31" y="124"/>
                </a:cxn>
                <a:cxn ang="0">
                  <a:pos x="0" y="124"/>
                </a:cxn>
                <a:cxn ang="0">
                  <a:pos x="0" y="15"/>
                </a:cxn>
                <a:cxn ang="0">
                  <a:pos x="102" y="32"/>
                </a:cxn>
                <a:cxn ang="0">
                  <a:pos x="118" y="0"/>
                </a:cxn>
                <a:cxn ang="0">
                  <a:pos x="189" y="62"/>
                </a:cxn>
                <a:cxn ang="0">
                  <a:pos x="221" y="62"/>
                </a:cxn>
                <a:cxn ang="0">
                  <a:pos x="252" y="93"/>
                </a:cxn>
                <a:cxn ang="0">
                  <a:pos x="244" y="117"/>
                </a:cxn>
                <a:cxn ang="0">
                  <a:pos x="228" y="117"/>
                </a:cxn>
                <a:cxn ang="0">
                  <a:pos x="221" y="186"/>
                </a:cxn>
                <a:cxn ang="0">
                  <a:pos x="213" y="186"/>
                </a:cxn>
                <a:cxn ang="0">
                  <a:pos x="221" y="195"/>
                </a:cxn>
                <a:cxn ang="0">
                  <a:pos x="221" y="225"/>
                </a:cxn>
                <a:cxn ang="0">
                  <a:pos x="102" y="225"/>
                </a:cxn>
                <a:cxn ang="0">
                  <a:pos x="39" y="225"/>
                </a:cxn>
              </a:cxnLst>
              <a:rect l="0" t="0" r="r" b="b"/>
              <a:pathLst>
                <a:path w="252" h="225">
                  <a:moveTo>
                    <a:pt x="39" y="225"/>
                  </a:moveTo>
                  <a:lnTo>
                    <a:pt x="54" y="195"/>
                  </a:lnTo>
                  <a:lnTo>
                    <a:pt x="31" y="148"/>
                  </a:lnTo>
                  <a:lnTo>
                    <a:pt x="31" y="124"/>
                  </a:lnTo>
                  <a:lnTo>
                    <a:pt x="0" y="124"/>
                  </a:lnTo>
                  <a:lnTo>
                    <a:pt x="0" y="15"/>
                  </a:lnTo>
                  <a:lnTo>
                    <a:pt x="102" y="32"/>
                  </a:lnTo>
                  <a:lnTo>
                    <a:pt x="118" y="0"/>
                  </a:lnTo>
                  <a:lnTo>
                    <a:pt x="189" y="62"/>
                  </a:lnTo>
                  <a:lnTo>
                    <a:pt x="221" y="62"/>
                  </a:lnTo>
                  <a:lnTo>
                    <a:pt x="252" y="93"/>
                  </a:lnTo>
                  <a:lnTo>
                    <a:pt x="244" y="117"/>
                  </a:lnTo>
                  <a:lnTo>
                    <a:pt x="228" y="117"/>
                  </a:lnTo>
                  <a:lnTo>
                    <a:pt x="221" y="186"/>
                  </a:lnTo>
                  <a:lnTo>
                    <a:pt x="213" y="186"/>
                  </a:lnTo>
                  <a:lnTo>
                    <a:pt x="221" y="195"/>
                  </a:lnTo>
                  <a:lnTo>
                    <a:pt x="221" y="225"/>
                  </a:lnTo>
                  <a:lnTo>
                    <a:pt x="102" y="225"/>
                  </a:lnTo>
                  <a:lnTo>
                    <a:pt x="39" y="225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3" name="Freeform 151"/>
            <p:cNvSpPr>
              <a:spLocks noChangeAspect="1"/>
            </p:cNvSpPr>
            <p:nvPr/>
          </p:nvSpPr>
          <p:spPr bwMode="auto">
            <a:xfrm>
              <a:off x="1863" y="3751"/>
              <a:ext cx="268" cy="336"/>
            </a:xfrm>
            <a:custGeom>
              <a:avLst/>
              <a:gdLst/>
              <a:ahLst/>
              <a:cxnLst>
                <a:cxn ang="0">
                  <a:pos x="24" y="290"/>
                </a:cxn>
                <a:cxn ang="0">
                  <a:pos x="32" y="117"/>
                </a:cxn>
                <a:cxn ang="0">
                  <a:pos x="0" y="78"/>
                </a:cxn>
                <a:cxn ang="0">
                  <a:pos x="0" y="0"/>
                </a:cxn>
                <a:cxn ang="0">
                  <a:pos x="79" y="0"/>
                </a:cxn>
                <a:cxn ang="0">
                  <a:pos x="79" y="23"/>
                </a:cxn>
                <a:cxn ang="0">
                  <a:pos x="229" y="31"/>
                </a:cxn>
                <a:cxn ang="0">
                  <a:pos x="269" y="31"/>
                </a:cxn>
                <a:cxn ang="0">
                  <a:pos x="269" y="298"/>
                </a:cxn>
                <a:cxn ang="0">
                  <a:pos x="24" y="290"/>
                </a:cxn>
              </a:cxnLst>
              <a:rect l="0" t="0" r="r" b="b"/>
              <a:pathLst>
                <a:path w="269" h="298">
                  <a:moveTo>
                    <a:pt x="24" y="290"/>
                  </a:moveTo>
                  <a:lnTo>
                    <a:pt x="32" y="117"/>
                  </a:lnTo>
                  <a:lnTo>
                    <a:pt x="0" y="78"/>
                  </a:lnTo>
                  <a:lnTo>
                    <a:pt x="0" y="0"/>
                  </a:lnTo>
                  <a:lnTo>
                    <a:pt x="79" y="0"/>
                  </a:lnTo>
                  <a:lnTo>
                    <a:pt x="79" y="23"/>
                  </a:lnTo>
                  <a:lnTo>
                    <a:pt x="229" y="31"/>
                  </a:lnTo>
                  <a:lnTo>
                    <a:pt x="269" y="31"/>
                  </a:lnTo>
                  <a:lnTo>
                    <a:pt x="269" y="298"/>
                  </a:lnTo>
                  <a:lnTo>
                    <a:pt x="24" y="290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4" name="Freeform 152"/>
            <p:cNvSpPr>
              <a:spLocks noChangeAspect="1"/>
            </p:cNvSpPr>
            <p:nvPr/>
          </p:nvSpPr>
          <p:spPr bwMode="auto">
            <a:xfrm>
              <a:off x="2187" y="3339"/>
              <a:ext cx="225" cy="209"/>
            </a:xfrm>
            <a:custGeom>
              <a:avLst/>
              <a:gdLst/>
              <a:ahLst/>
              <a:cxnLst>
                <a:cxn ang="0">
                  <a:pos x="210" y="93"/>
                </a:cxn>
                <a:cxn ang="0">
                  <a:pos x="195" y="141"/>
                </a:cxn>
                <a:cxn ang="0">
                  <a:pos x="156" y="172"/>
                </a:cxn>
                <a:cxn ang="0">
                  <a:pos x="133" y="187"/>
                </a:cxn>
                <a:cxn ang="0">
                  <a:pos x="101" y="187"/>
                </a:cxn>
                <a:cxn ang="0">
                  <a:pos x="8" y="187"/>
                </a:cxn>
                <a:cxn ang="0">
                  <a:pos x="8" y="117"/>
                </a:cxn>
                <a:cxn ang="0">
                  <a:pos x="0" y="117"/>
                </a:cxn>
                <a:cxn ang="0">
                  <a:pos x="0" y="85"/>
                </a:cxn>
                <a:cxn ang="0">
                  <a:pos x="8" y="85"/>
                </a:cxn>
                <a:cxn ang="0">
                  <a:pos x="8" y="23"/>
                </a:cxn>
                <a:cxn ang="0">
                  <a:pos x="8" y="0"/>
                </a:cxn>
                <a:cxn ang="0">
                  <a:pos x="117" y="0"/>
                </a:cxn>
                <a:cxn ang="0">
                  <a:pos x="117" y="23"/>
                </a:cxn>
                <a:cxn ang="0">
                  <a:pos x="163" y="31"/>
                </a:cxn>
                <a:cxn ang="0">
                  <a:pos x="195" y="85"/>
                </a:cxn>
                <a:cxn ang="0">
                  <a:pos x="226" y="85"/>
                </a:cxn>
                <a:cxn ang="0">
                  <a:pos x="210" y="93"/>
                </a:cxn>
              </a:cxnLst>
              <a:rect l="0" t="0" r="r" b="b"/>
              <a:pathLst>
                <a:path w="226" h="187">
                  <a:moveTo>
                    <a:pt x="210" y="93"/>
                  </a:moveTo>
                  <a:lnTo>
                    <a:pt x="195" y="141"/>
                  </a:lnTo>
                  <a:lnTo>
                    <a:pt x="156" y="172"/>
                  </a:lnTo>
                  <a:lnTo>
                    <a:pt x="133" y="187"/>
                  </a:lnTo>
                  <a:lnTo>
                    <a:pt x="101" y="187"/>
                  </a:lnTo>
                  <a:lnTo>
                    <a:pt x="8" y="187"/>
                  </a:lnTo>
                  <a:lnTo>
                    <a:pt x="8" y="117"/>
                  </a:lnTo>
                  <a:lnTo>
                    <a:pt x="0" y="117"/>
                  </a:lnTo>
                  <a:lnTo>
                    <a:pt x="0" y="85"/>
                  </a:lnTo>
                  <a:lnTo>
                    <a:pt x="8" y="85"/>
                  </a:lnTo>
                  <a:lnTo>
                    <a:pt x="8" y="23"/>
                  </a:lnTo>
                  <a:lnTo>
                    <a:pt x="8" y="0"/>
                  </a:lnTo>
                  <a:lnTo>
                    <a:pt x="117" y="0"/>
                  </a:lnTo>
                  <a:lnTo>
                    <a:pt x="117" y="23"/>
                  </a:lnTo>
                  <a:lnTo>
                    <a:pt x="163" y="31"/>
                  </a:lnTo>
                  <a:lnTo>
                    <a:pt x="195" y="85"/>
                  </a:lnTo>
                  <a:lnTo>
                    <a:pt x="226" y="85"/>
                  </a:lnTo>
                  <a:lnTo>
                    <a:pt x="210" y="93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5" name="Freeform 153"/>
            <p:cNvSpPr>
              <a:spLocks noChangeAspect="1"/>
            </p:cNvSpPr>
            <p:nvPr/>
          </p:nvSpPr>
          <p:spPr bwMode="auto">
            <a:xfrm>
              <a:off x="3022" y="2755"/>
              <a:ext cx="213" cy="348"/>
            </a:xfrm>
            <a:custGeom>
              <a:avLst/>
              <a:gdLst/>
              <a:ahLst/>
              <a:cxnLst>
                <a:cxn ang="0">
                  <a:pos x="142" y="281"/>
                </a:cxn>
                <a:cxn ang="0">
                  <a:pos x="119" y="288"/>
                </a:cxn>
                <a:cxn ang="0">
                  <a:pos x="32" y="273"/>
                </a:cxn>
                <a:cxn ang="0">
                  <a:pos x="0" y="273"/>
                </a:cxn>
                <a:cxn ang="0">
                  <a:pos x="24" y="94"/>
                </a:cxn>
                <a:cxn ang="0">
                  <a:pos x="32" y="39"/>
                </a:cxn>
                <a:cxn ang="0">
                  <a:pos x="56" y="0"/>
                </a:cxn>
                <a:cxn ang="0">
                  <a:pos x="95" y="39"/>
                </a:cxn>
                <a:cxn ang="0">
                  <a:pos x="142" y="39"/>
                </a:cxn>
                <a:cxn ang="0">
                  <a:pos x="174" y="16"/>
                </a:cxn>
                <a:cxn ang="0">
                  <a:pos x="198" y="94"/>
                </a:cxn>
                <a:cxn ang="0">
                  <a:pos x="213" y="125"/>
                </a:cxn>
                <a:cxn ang="0">
                  <a:pos x="198" y="187"/>
                </a:cxn>
                <a:cxn ang="0">
                  <a:pos x="198" y="312"/>
                </a:cxn>
                <a:cxn ang="0">
                  <a:pos x="142" y="281"/>
                </a:cxn>
              </a:cxnLst>
              <a:rect l="0" t="0" r="r" b="b"/>
              <a:pathLst>
                <a:path w="213" h="312">
                  <a:moveTo>
                    <a:pt x="142" y="281"/>
                  </a:moveTo>
                  <a:lnTo>
                    <a:pt x="119" y="288"/>
                  </a:lnTo>
                  <a:lnTo>
                    <a:pt x="32" y="273"/>
                  </a:lnTo>
                  <a:lnTo>
                    <a:pt x="0" y="273"/>
                  </a:lnTo>
                  <a:lnTo>
                    <a:pt x="24" y="94"/>
                  </a:lnTo>
                  <a:lnTo>
                    <a:pt x="32" y="39"/>
                  </a:lnTo>
                  <a:lnTo>
                    <a:pt x="56" y="0"/>
                  </a:lnTo>
                  <a:lnTo>
                    <a:pt x="95" y="39"/>
                  </a:lnTo>
                  <a:lnTo>
                    <a:pt x="142" y="39"/>
                  </a:lnTo>
                  <a:lnTo>
                    <a:pt x="174" y="16"/>
                  </a:lnTo>
                  <a:lnTo>
                    <a:pt x="198" y="94"/>
                  </a:lnTo>
                  <a:lnTo>
                    <a:pt x="213" y="125"/>
                  </a:lnTo>
                  <a:lnTo>
                    <a:pt x="198" y="187"/>
                  </a:lnTo>
                  <a:lnTo>
                    <a:pt x="198" y="312"/>
                  </a:lnTo>
                  <a:lnTo>
                    <a:pt x="142" y="281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6" name="Freeform 154"/>
            <p:cNvSpPr>
              <a:spLocks noChangeAspect="1"/>
            </p:cNvSpPr>
            <p:nvPr/>
          </p:nvSpPr>
          <p:spPr bwMode="auto">
            <a:xfrm>
              <a:off x="1983" y="672"/>
              <a:ext cx="290" cy="155"/>
            </a:xfrm>
            <a:custGeom>
              <a:avLst/>
              <a:gdLst/>
              <a:ahLst/>
              <a:cxnLst>
                <a:cxn ang="0">
                  <a:pos x="291" y="0"/>
                </a:cxn>
                <a:cxn ang="0">
                  <a:pos x="291" y="31"/>
                </a:cxn>
                <a:cxn ang="0">
                  <a:pos x="252" y="46"/>
                </a:cxn>
                <a:cxn ang="0">
                  <a:pos x="252" y="54"/>
                </a:cxn>
                <a:cxn ang="0">
                  <a:pos x="235" y="54"/>
                </a:cxn>
                <a:cxn ang="0">
                  <a:pos x="213" y="84"/>
                </a:cxn>
                <a:cxn ang="0">
                  <a:pos x="213" y="116"/>
                </a:cxn>
                <a:cxn ang="0">
                  <a:pos x="189" y="131"/>
                </a:cxn>
                <a:cxn ang="0">
                  <a:pos x="118" y="139"/>
                </a:cxn>
                <a:cxn ang="0">
                  <a:pos x="94" y="84"/>
                </a:cxn>
                <a:cxn ang="0">
                  <a:pos x="94" y="62"/>
                </a:cxn>
                <a:cxn ang="0">
                  <a:pos x="23" y="46"/>
                </a:cxn>
                <a:cxn ang="0">
                  <a:pos x="0" y="23"/>
                </a:cxn>
                <a:cxn ang="0">
                  <a:pos x="7" y="0"/>
                </a:cxn>
                <a:cxn ang="0">
                  <a:pos x="291" y="0"/>
                </a:cxn>
              </a:cxnLst>
              <a:rect l="0" t="0" r="r" b="b"/>
              <a:pathLst>
                <a:path w="291" h="139">
                  <a:moveTo>
                    <a:pt x="291" y="0"/>
                  </a:moveTo>
                  <a:lnTo>
                    <a:pt x="291" y="31"/>
                  </a:lnTo>
                  <a:lnTo>
                    <a:pt x="252" y="46"/>
                  </a:lnTo>
                  <a:lnTo>
                    <a:pt x="252" y="54"/>
                  </a:lnTo>
                  <a:lnTo>
                    <a:pt x="235" y="54"/>
                  </a:lnTo>
                  <a:lnTo>
                    <a:pt x="213" y="84"/>
                  </a:lnTo>
                  <a:lnTo>
                    <a:pt x="213" y="116"/>
                  </a:lnTo>
                  <a:lnTo>
                    <a:pt x="189" y="131"/>
                  </a:lnTo>
                  <a:lnTo>
                    <a:pt x="118" y="139"/>
                  </a:lnTo>
                  <a:lnTo>
                    <a:pt x="94" y="84"/>
                  </a:lnTo>
                  <a:lnTo>
                    <a:pt x="94" y="62"/>
                  </a:lnTo>
                  <a:lnTo>
                    <a:pt x="23" y="46"/>
                  </a:lnTo>
                  <a:lnTo>
                    <a:pt x="0" y="23"/>
                  </a:lnTo>
                  <a:lnTo>
                    <a:pt x="7" y="0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7" name="Freeform 155"/>
            <p:cNvSpPr>
              <a:spLocks noChangeAspect="1"/>
            </p:cNvSpPr>
            <p:nvPr/>
          </p:nvSpPr>
          <p:spPr bwMode="auto">
            <a:xfrm>
              <a:off x="2831" y="2625"/>
              <a:ext cx="251" cy="174"/>
            </a:xfrm>
            <a:custGeom>
              <a:avLst/>
              <a:gdLst/>
              <a:ahLst/>
              <a:cxnLst>
                <a:cxn ang="0">
                  <a:pos x="173" y="7"/>
                </a:cxn>
                <a:cxn ang="0">
                  <a:pos x="251" y="55"/>
                </a:cxn>
                <a:cxn ang="0">
                  <a:pos x="244" y="117"/>
                </a:cxn>
                <a:cxn ang="0">
                  <a:pos x="70" y="133"/>
                </a:cxn>
                <a:cxn ang="0">
                  <a:pos x="63" y="156"/>
                </a:cxn>
                <a:cxn ang="0">
                  <a:pos x="23" y="148"/>
                </a:cxn>
                <a:cxn ang="0">
                  <a:pos x="0" y="125"/>
                </a:cxn>
                <a:cxn ang="0">
                  <a:pos x="39" y="70"/>
                </a:cxn>
                <a:cxn ang="0">
                  <a:pos x="39" y="39"/>
                </a:cxn>
                <a:cxn ang="0">
                  <a:pos x="70" y="31"/>
                </a:cxn>
                <a:cxn ang="0">
                  <a:pos x="87" y="23"/>
                </a:cxn>
                <a:cxn ang="0">
                  <a:pos x="63" y="7"/>
                </a:cxn>
                <a:cxn ang="0">
                  <a:pos x="70" y="0"/>
                </a:cxn>
                <a:cxn ang="0">
                  <a:pos x="173" y="7"/>
                </a:cxn>
              </a:cxnLst>
              <a:rect l="0" t="0" r="r" b="b"/>
              <a:pathLst>
                <a:path w="251" h="156">
                  <a:moveTo>
                    <a:pt x="173" y="7"/>
                  </a:moveTo>
                  <a:lnTo>
                    <a:pt x="251" y="55"/>
                  </a:lnTo>
                  <a:lnTo>
                    <a:pt x="244" y="117"/>
                  </a:lnTo>
                  <a:lnTo>
                    <a:pt x="70" y="133"/>
                  </a:lnTo>
                  <a:lnTo>
                    <a:pt x="63" y="156"/>
                  </a:lnTo>
                  <a:lnTo>
                    <a:pt x="23" y="148"/>
                  </a:lnTo>
                  <a:lnTo>
                    <a:pt x="0" y="125"/>
                  </a:lnTo>
                  <a:lnTo>
                    <a:pt x="39" y="70"/>
                  </a:lnTo>
                  <a:lnTo>
                    <a:pt x="39" y="39"/>
                  </a:lnTo>
                  <a:lnTo>
                    <a:pt x="70" y="31"/>
                  </a:lnTo>
                  <a:lnTo>
                    <a:pt x="87" y="23"/>
                  </a:lnTo>
                  <a:lnTo>
                    <a:pt x="63" y="7"/>
                  </a:lnTo>
                  <a:lnTo>
                    <a:pt x="70" y="0"/>
                  </a:lnTo>
                  <a:lnTo>
                    <a:pt x="173" y="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8" name="Freeform 156"/>
            <p:cNvSpPr>
              <a:spLocks noChangeAspect="1"/>
            </p:cNvSpPr>
            <p:nvPr/>
          </p:nvSpPr>
          <p:spPr bwMode="auto">
            <a:xfrm>
              <a:off x="1068" y="2062"/>
              <a:ext cx="268" cy="273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87" y="46"/>
                </a:cxn>
                <a:cxn ang="0">
                  <a:pos x="95" y="22"/>
                </a:cxn>
                <a:cxn ang="0">
                  <a:pos x="111" y="22"/>
                </a:cxn>
                <a:cxn ang="0">
                  <a:pos x="111" y="31"/>
                </a:cxn>
                <a:cxn ang="0">
                  <a:pos x="214" y="0"/>
                </a:cxn>
                <a:cxn ang="0">
                  <a:pos x="269" y="0"/>
                </a:cxn>
                <a:cxn ang="0">
                  <a:pos x="262" y="15"/>
                </a:cxn>
                <a:cxn ang="0">
                  <a:pos x="269" y="22"/>
                </a:cxn>
                <a:cxn ang="0">
                  <a:pos x="269" y="243"/>
                </a:cxn>
                <a:cxn ang="0">
                  <a:pos x="48" y="243"/>
                </a:cxn>
                <a:cxn ang="0">
                  <a:pos x="0" y="70"/>
                </a:cxn>
              </a:cxnLst>
              <a:rect l="0" t="0" r="r" b="b"/>
              <a:pathLst>
                <a:path w="269" h="243">
                  <a:moveTo>
                    <a:pt x="0" y="70"/>
                  </a:moveTo>
                  <a:lnTo>
                    <a:pt x="87" y="46"/>
                  </a:lnTo>
                  <a:lnTo>
                    <a:pt x="95" y="22"/>
                  </a:lnTo>
                  <a:lnTo>
                    <a:pt x="111" y="22"/>
                  </a:lnTo>
                  <a:lnTo>
                    <a:pt x="111" y="31"/>
                  </a:lnTo>
                  <a:lnTo>
                    <a:pt x="214" y="0"/>
                  </a:lnTo>
                  <a:lnTo>
                    <a:pt x="269" y="0"/>
                  </a:lnTo>
                  <a:lnTo>
                    <a:pt x="262" y="15"/>
                  </a:lnTo>
                  <a:lnTo>
                    <a:pt x="269" y="22"/>
                  </a:lnTo>
                  <a:lnTo>
                    <a:pt x="269" y="243"/>
                  </a:lnTo>
                  <a:lnTo>
                    <a:pt x="48" y="24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9" name="Freeform 157"/>
            <p:cNvSpPr>
              <a:spLocks noChangeAspect="1"/>
            </p:cNvSpPr>
            <p:nvPr/>
          </p:nvSpPr>
          <p:spPr bwMode="auto">
            <a:xfrm>
              <a:off x="2091" y="3137"/>
              <a:ext cx="244" cy="229"/>
            </a:xfrm>
            <a:custGeom>
              <a:avLst/>
              <a:gdLst/>
              <a:ahLst/>
              <a:cxnLst>
                <a:cxn ang="0">
                  <a:pos x="244" y="78"/>
                </a:cxn>
                <a:cxn ang="0">
                  <a:pos x="228" y="87"/>
                </a:cxn>
                <a:cxn ang="0">
                  <a:pos x="244" y="110"/>
                </a:cxn>
                <a:cxn ang="0">
                  <a:pos x="212" y="117"/>
                </a:cxn>
                <a:cxn ang="0">
                  <a:pos x="212" y="181"/>
                </a:cxn>
                <a:cxn ang="0">
                  <a:pos x="103" y="181"/>
                </a:cxn>
                <a:cxn ang="0">
                  <a:pos x="103" y="204"/>
                </a:cxn>
                <a:cxn ang="0">
                  <a:pos x="94" y="204"/>
                </a:cxn>
                <a:cxn ang="0">
                  <a:pos x="94" y="181"/>
                </a:cxn>
                <a:cxn ang="0">
                  <a:pos x="71" y="181"/>
                </a:cxn>
                <a:cxn ang="0">
                  <a:pos x="63" y="156"/>
                </a:cxn>
                <a:cxn ang="0">
                  <a:pos x="0" y="156"/>
                </a:cxn>
                <a:cxn ang="0">
                  <a:pos x="0" y="31"/>
                </a:cxn>
                <a:cxn ang="0">
                  <a:pos x="126" y="31"/>
                </a:cxn>
                <a:cxn ang="0">
                  <a:pos x="126" y="0"/>
                </a:cxn>
                <a:cxn ang="0">
                  <a:pos x="220" y="8"/>
                </a:cxn>
                <a:cxn ang="0">
                  <a:pos x="244" y="78"/>
                </a:cxn>
              </a:cxnLst>
              <a:rect l="0" t="0" r="r" b="b"/>
              <a:pathLst>
                <a:path w="244" h="204">
                  <a:moveTo>
                    <a:pt x="244" y="78"/>
                  </a:moveTo>
                  <a:lnTo>
                    <a:pt x="228" y="87"/>
                  </a:lnTo>
                  <a:lnTo>
                    <a:pt x="244" y="110"/>
                  </a:lnTo>
                  <a:lnTo>
                    <a:pt x="212" y="117"/>
                  </a:lnTo>
                  <a:lnTo>
                    <a:pt x="212" y="181"/>
                  </a:lnTo>
                  <a:lnTo>
                    <a:pt x="103" y="181"/>
                  </a:lnTo>
                  <a:lnTo>
                    <a:pt x="103" y="204"/>
                  </a:lnTo>
                  <a:lnTo>
                    <a:pt x="94" y="204"/>
                  </a:lnTo>
                  <a:lnTo>
                    <a:pt x="94" y="181"/>
                  </a:lnTo>
                  <a:lnTo>
                    <a:pt x="71" y="181"/>
                  </a:lnTo>
                  <a:lnTo>
                    <a:pt x="63" y="156"/>
                  </a:lnTo>
                  <a:lnTo>
                    <a:pt x="0" y="156"/>
                  </a:lnTo>
                  <a:lnTo>
                    <a:pt x="0" y="31"/>
                  </a:lnTo>
                  <a:lnTo>
                    <a:pt x="126" y="31"/>
                  </a:lnTo>
                  <a:lnTo>
                    <a:pt x="126" y="0"/>
                  </a:lnTo>
                  <a:lnTo>
                    <a:pt x="220" y="8"/>
                  </a:lnTo>
                  <a:lnTo>
                    <a:pt x="244" y="78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0" name="Freeform 158"/>
            <p:cNvSpPr>
              <a:spLocks noChangeAspect="1"/>
            </p:cNvSpPr>
            <p:nvPr/>
          </p:nvSpPr>
          <p:spPr bwMode="auto">
            <a:xfrm>
              <a:off x="2217" y="2324"/>
              <a:ext cx="278" cy="344"/>
            </a:xfrm>
            <a:custGeom>
              <a:avLst/>
              <a:gdLst/>
              <a:ahLst/>
              <a:cxnLst>
                <a:cxn ang="0">
                  <a:pos x="0" y="142"/>
                </a:cxn>
                <a:cxn ang="0">
                  <a:pos x="16" y="110"/>
                </a:cxn>
                <a:cxn ang="0">
                  <a:pos x="32" y="110"/>
                </a:cxn>
                <a:cxn ang="0">
                  <a:pos x="87" y="64"/>
                </a:cxn>
                <a:cxn ang="0">
                  <a:pos x="95" y="47"/>
                </a:cxn>
                <a:cxn ang="0">
                  <a:pos x="71" y="32"/>
                </a:cxn>
                <a:cxn ang="0">
                  <a:pos x="151" y="0"/>
                </a:cxn>
                <a:cxn ang="0">
                  <a:pos x="278" y="212"/>
                </a:cxn>
                <a:cxn ang="0">
                  <a:pos x="87" y="307"/>
                </a:cxn>
                <a:cxn ang="0">
                  <a:pos x="95" y="291"/>
                </a:cxn>
                <a:cxn ang="0">
                  <a:pos x="64" y="251"/>
                </a:cxn>
                <a:cxn ang="0">
                  <a:pos x="56" y="181"/>
                </a:cxn>
                <a:cxn ang="0">
                  <a:pos x="16" y="158"/>
                </a:cxn>
                <a:cxn ang="0">
                  <a:pos x="0" y="142"/>
                </a:cxn>
              </a:cxnLst>
              <a:rect l="0" t="0" r="r" b="b"/>
              <a:pathLst>
                <a:path w="278" h="307">
                  <a:moveTo>
                    <a:pt x="0" y="142"/>
                  </a:moveTo>
                  <a:lnTo>
                    <a:pt x="16" y="110"/>
                  </a:lnTo>
                  <a:lnTo>
                    <a:pt x="32" y="110"/>
                  </a:lnTo>
                  <a:lnTo>
                    <a:pt x="87" y="64"/>
                  </a:lnTo>
                  <a:lnTo>
                    <a:pt x="95" y="47"/>
                  </a:lnTo>
                  <a:lnTo>
                    <a:pt x="71" y="32"/>
                  </a:lnTo>
                  <a:lnTo>
                    <a:pt x="151" y="0"/>
                  </a:lnTo>
                  <a:lnTo>
                    <a:pt x="278" y="212"/>
                  </a:lnTo>
                  <a:lnTo>
                    <a:pt x="87" y="307"/>
                  </a:lnTo>
                  <a:lnTo>
                    <a:pt x="95" y="291"/>
                  </a:lnTo>
                  <a:lnTo>
                    <a:pt x="64" y="251"/>
                  </a:lnTo>
                  <a:lnTo>
                    <a:pt x="56" y="181"/>
                  </a:lnTo>
                  <a:lnTo>
                    <a:pt x="16" y="158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1" name="Freeform 159"/>
            <p:cNvSpPr>
              <a:spLocks noChangeAspect="1"/>
            </p:cNvSpPr>
            <p:nvPr/>
          </p:nvSpPr>
          <p:spPr bwMode="auto">
            <a:xfrm>
              <a:off x="1822" y="672"/>
              <a:ext cx="279" cy="270"/>
            </a:xfrm>
            <a:custGeom>
              <a:avLst/>
              <a:gdLst/>
              <a:ahLst/>
              <a:cxnLst>
                <a:cxn ang="0">
                  <a:pos x="166" y="0"/>
                </a:cxn>
                <a:cxn ang="0">
                  <a:pos x="159" y="23"/>
                </a:cxn>
                <a:cxn ang="0">
                  <a:pos x="182" y="46"/>
                </a:cxn>
                <a:cxn ang="0">
                  <a:pos x="253" y="62"/>
                </a:cxn>
                <a:cxn ang="0">
                  <a:pos x="253" y="85"/>
                </a:cxn>
                <a:cxn ang="0">
                  <a:pos x="277" y="140"/>
                </a:cxn>
                <a:cxn ang="0">
                  <a:pos x="245" y="149"/>
                </a:cxn>
                <a:cxn ang="0">
                  <a:pos x="245" y="179"/>
                </a:cxn>
                <a:cxn ang="0">
                  <a:pos x="222" y="195"/>
                </a:cxn>
                <a:cxn ang="0">
                  <a:pos x="159" y="179"/>
                </a:cxn>
                <a:cxn ang="0">
                  <a:pos x="134" y="195"/>
                </a:cxn>
                <a:cxn ang="0">
                  <a:pos x="127" y="211"/>
                </a:cxn>
                <a:cxn ang="0">
                  <a:pos x="95" y="242"/>
                </a:cxn>
                <a:cxn ang="0">
                  <a:pos x="32" y="235"/>
                </a:cxn>
                <a:cxn ang="0">
                  <a:pos x="7" y="242"/>
                </a:cxn>
                <a:cxn ang="0">
                  <a:pos x="55" y="195"/>
                </a:cxn>
                <a:cxn ang="0">
                  <a:pos x="55" y="132"/>
                </a:cxn>
                <a:cxn ang="0">
                  <a:pos x="32" y="132"/>
                </a:cxn>
                <a:cxn ang="0">
                  <a:pos x="24" y="110"/>
                </a:cxn>
                <a:cxn ang="0">
                  <a:pos x="55" y="78"/>
                </a:cxn>
                <a:cxn ang="0">
                  <a:pos x="0" y="31"/>
                </a:cxn>
                <a:cxn ang="0">
                  <a:pos x="32" y="0"/>
                </a:cxn>
                <a:cxn ang="0">
                  <a:pos x="166" y="0"/>
                </a:cxn>
              </a:cxnLst>
              <a:rect l="0" t="0" r="r" b="b"/>
              <a:pathLst>
                <a:path w="277" h="242">
                  <a:moveTo>
                    <a:pt x="166" y="0"/>
                  </a:moveTo>
                  <a:lnTo>
                    <a:pt x="159" y="23"/>
                  </a:lnTo>
                  <a:lnTo>
                    <a:pt x="182" y="46"/>
                  </a:lnTo>
                  <a:lnTo>
                    <a:pt x="253" y="62"/>
                  </a:lnTo>
                  <a:lnTo>
                    <a:pt x="253" y="85"/>
                  </a:lnTo>
                  <a:lnTo>
                    <a:pt x="277" y="140"/>
                  </a:lnTo>
                  <a:lnTo>
                    <a:pt x="245" y="149"/>
                  </a:lnTo>
                  <a:lnTo>
                    <a:pt x="245" y="179"/>
                  </a:lnTo>
                  <a:lnTo>
                    <a:pt x="222" y="195"/>
                  </a:lnTo>
                  <a:lnTo>
                    <a:pt x="159" y="179"/>
                  </a:lnTo>
                  <a:lnTo>
                    <a:pt x="134" y="195"/>
                  </a:lnTo>
                  <a:lnTo>
                    <a:pt x="127" y="211"/>
                  </a:lnTo>
                  <a:lnTo>
                    <a:pt x="95" y="242"/>
                  </a:lnTo>
                  <a:lnTo>
                    <a:pt x="32" y="235"/>
                  </a:lnTo>
                  <a:lnTo>
                    <a:pt x="7" y="242"/>
                  </a:lnTo>
                  <a:lnTo>
                    <a:pt x="55" y="195"/>
                  </a:lnTo>
                  <a:lnTo>
                    <a:pt x="55" y="132"/>
                  </a:lnTo>
                  <a:lnTo>
                    <a:pt x="32" y="132"/>
                  </a:lnTo>
                  <a:lnTo>
                    <a:pt x="24" y="110"/>
                  </a:lnTo>
                  <a:lnTo>
                    <a:pt x="55" y="78"/>
                  </a:lnTo>
                  <a:lnTo>
                    <a:pt x="0" y="31"/>
                  </a:lnTo>
                  <a:lnTo>
                    <a:pt x="32" y="0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2" name="Freeform 160"/>
            <p:cNvSpPr>
              <a:spLocks noChangeAspect="1"/>
            </p:cNvSpPr>
            <p:nvPr/>
          </p:nvSpPr>
          <p:spPr bwMode="auto">
            <a:xfrm>
              <a:off x="1570" y="2246"/>
              <a:ext cx="290" cy="242"/>
            </a:xfrm>
            <a:custGeom>
              <a:avLst/>
              <a:gdLst/>
              <a:ahLst/>
              <a:cxnLst>
                <a:cxn ang="0">
                  <a:pos x="285" y="133"/>
                </a:cxn>
                <a:cxn ang="0">
                  <a:pos x="277" y="133"/>
                </a:cxn>
                <a:cxn ang="0">
                  <a:pos x="229" y="217"/>
                </a:cxn>
                <a:cxn ang="0">
                  <a:pos x="214" y="186"/>
                </a:cxn>
                <a:cxn ang="0">
                  <a:pos x="214" y="178"/>
                </a:cxn>
                <a:cxn ang="0">
                  <a:pos x="198" y="186"/>
                </a:cxn>
                <a:cxn ang="0">
                  <a:pos x="174" y="178"/>
                </a:cxn>
                <a:cxn ang="0">
                  <a:pos x="135" y="163"/>
                </a:cxn>
                <a:cxn ang="0">
                  <a:pos x="127" y="147"/>
                </a:cxn>
                <a:cxn ang="0">
                  <a:pos x="103" y="147"/>
                </a:cxn>
                <a:cxn ang="0">
                  <a:pos x="80" y="116"/>
                </a:cxn>
                <a:cxn ang="0">
                  <a:pos x="48" y="116"/>
                </a:cxn>
                <a:cxn ang="0">
                  <a:pos x="48" y="94"/>
                </a:cxn>
                <a:cxn ang="0">
                  <a:pos x="32" y="94"/>
                </a:cxn>
                <a:cxn ang="0">
                  <a:pos x="40" y="77"/>
                </a:cxn>
                <a:cxn ang="0">
                  <a:pos x="16" y="70"/>
                </a:cxn>
                <a:cxn ang="0">
                  <a:pos x="8" y="47"/>
                </a:cxn>
                <a:cxn ang="0">
                  <a:pos x="8" y="31"/>
                </a:cxn>
                <a:cxn ang="0">
                  <a:pos x="0" y="15"/>
                </a:cxn>
                <a:cxn ang="0">
                  <a:pos x="8" y="8"/>
                </a:cxn>
                <a:cxn ang="0">
                  <a:pos x="32" y="0"/>
                </a:cxn>
                <a:cxn ang="0">
                  <a:pos x="174" y="0"/>
                </a:cxn>
                <a:cxn ang="0">
                  <a:pos x="285" y="8"/>
                </a:cxn>
                <a:cxn ang="0">
                  <a:pos x="285" y="39"/>
                </a:cxn>
                <a:cxn ang="0">
                  <a:pos x="285" y="101"/>
                </a:cxn>
                <a:cxn ang="0">
                  <a:pos x="285" y="133"/>
                </a:cxn>
              </a:cxnLst>
              <a:rect l="0" t="0" r="r" b="b"/>
              <a:pathLst>
                <a:path w="285" h="217">
                  <a:moveTo>
                    <a:pt x="285" y="133"/>
                  </a:moveTo>
                  <a:lnTo>
                    <a:pt x="277" y="133"/>
                  </a:lnTo>
                  <a:lnTo>
                    <a:pt x="229" y="217"/>
                  </a:lnTo>
                  <a:lnTo>
                    <a:pt x="214" y="186"/>
                  </a:lnTo>
                  <a:lnTo>
                    <a:pt x="214" y="178"/>
                  </a:lnTo>
                  <a:lnTo>
                    <a:pt x="198" y="186"/>
                  </a:lnTo>
                  <a:lnTo>
                    <a:pt x="174" y="178"/>
                  </a:lnTo>
                  <a:lnTo>
                    <a:pt x="135" y="163"/>
                  </a:lnTo>
                  <a:lnTo>
                    <a:pt x="127" y="147"/>
                  </a:lnTo>
                  <a:lnTo>
                    <a:pt x="103" y="147"/>
                  </a:lnTo>
                  <a:lnTo>
                    <a:pt x="80" y="116"/>
                  </a:lnTo>
                  <a:lnTo>
                    <a:pt x="48" y="116"/>
                  </a:lnTo>
                  <a:lnTo>
                    <a:pt x="48" y="94"/>
                  </a:lnTo>
                  <a:lnTo>
                    <a:pt x="32" y="94"/>
                  </a:lnTo>
                  <a:lnTo>
                    <a:pt x="40" y="77"/>
                  </a:lnTo>
                  <a:lnTo>
                    <a:pt x="16" y="70"/>
                  </a:lnTo>
                  <a:lnTo>
                    <a:pt x="8" y="47"/>
                  </a:lnTo>
                  <a:lnTo>
                    <a:pt x="8" y="31"/>
                  </a:lnTo>
                  <a:lnTo>
                    <a:pt x="0" y="15"/>
                  </a:lnTo>
                  <a:lnTo>
                    <a:pt x="8" y="8"/>
                  </a:lnTo>
                  <a:lnTo>
                    <a:pt x="32" y="0"/>
                  </a:lnTo>
                  <a:lnTo>
                    <a:pt x="174" y="0"/>
                  </a:lnTo>
                  <a:lnTo>
                    <a:pt x="285" y="8"/>
                  </a:lnTo>
                  <a:lnTo>
                    <a:pt x="285" y="39"/>
                  </a:lnTo>
                  <a:lnTo>
                    <a:pt x="285" y="101"/>
                  </a:lnTo>
                  <a:lnTo>
                    <a:pt x="285" y="13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3" name="Freeform 161"/>
            <p:cNvSpPr>
              <a:spLocks noChangeAspect="1"/>
            </p:cNvSpPr>
            <p:nvPr/>
          </p:nvSpPr>
          <p:spPr bwMode="auto">
            <a:xfrm>
              <a:off x="858" y="672"/>
              <a:ext cx="335" cy="324"/>
            </a:xfrm>
            <a:custGeom>
              <a:avLst/>
              <a:gdLst/>
              <a:ahLst/>
              <a:cxnLst>
                <a:cxn ang="0">
                  <a:pos x="0" y="258"/>
                </a:cxn>
                <a:cxn ang="0">
                  <a:pos x="62" y="180"/>
                </a:cxn>
                <a:cxn ang="0">
                  <a:pos x="62" y="110"/>
                </a:cxn>
                <a:cxn ang="0">
                  <a:pos x="125" y="0"/>
                </a:cxn>
                <a:cxn ang="0">
                  <a:pos x="195" y="0"/>
                </a:cxn>
                <a:cxn ang="0">
                  <a:pos x="195" y="94"/>
                </a:cxn>
                <a:cxn ang="0">
                  <a:pos x="234" y="94"/>
                </a:cxn>
                <a:cxn ang="0">
                  <a:pos x="234" y="149"/>
                </a:cxn>
                <a:cxn ang="0">
                  <a:pos x="274" y="165"/>
                </a:cxn>
                <a:cxn ang="0">
                  <a:pos x="265" y="196"/>
                </a:cxn>
                <a:cxn ang="0">
                  <a:pos x="336" y="196"/>
                </a:cxn>
                <a:cxn ang="0">
                  <a:pos x="336" y="258"/>
                </a:cxn>
                <a:cxn ang="0">
                  <a:pos x="336" y="290"/>
                </a:cxn>
                <a:cxn ang="0">
                  <a:pos x="328" y="290"/>
                </a:cxn>
                <a:cxn ang="0">
                  <a:pos x="304" y="290"/>
                </a:cxn>
                <a:cxn ang="0">
                  <a:pos x="15" y="290"/>
                </a:cxn>
                <a:cxn ang="0">
                  <a:pos x="0" y="258"/>
                </a:cxn>
              </a:cxnLst>
              <a:rect l="0" t="0" r="r" b="b"/>
              <a:pathLst>
                <a:path w="336" h="290">
                  <a:moveTo>
                    <a:pt x="0" y="258"/>
                  </a:moveTo>
                  <a:lnTo>
                    <a:pt x="62" y="180"/>
                  </a:lnTo>
                  <a:lnTo>
                    <a:pt x="62" y="110"/>
                  </a:lnTo>
                  <a:lnTo>
                    <a:pt x="125" y="0"/>
                  </a:lnTo>
                  <a:lnTo>
                    <a:pt x="195" y="0"/>
                  </a:lnTo>
                  <a:lnTo>
                    <a:pt x="195" y="94"/>
                  </a:lnTo>
                  <a:lnTo>
                    <a:pt x="234" y="94"/>
                  </a:lnTo>
                  <a:lnTo>
                    <a:pt x="234" y="149"/>
                  </a:lnTo>
                  <a:lnTo>
                    <a:pt x="274" y="165"/>
                  </a:lnTo>
                  <a:lnTo>
                    <a:pt x="265" y="196"/>
                  </a:lnTo>
                  <a:lnTo>
                    <a:pt x="336" y="196"/>
                  </a:lnTo>
                  <a:lnTo>
                    <a:pt x="336" y="258"/>
                  </a:lnTo>
                  <a:lnTo>
                    <a:pt x="336" y="290"/>
                  </a:lnTo>
                  <a:lnTo>
                    <a:pt x="328" y="290"/>
                  </a:lnTo>
                  <a:lnTo>
                    <a:pt x="304" y="290"/>
                  </a:lnTo>
                  <a:lnTo>
                    <a:pt x="15" y="290"/>
                  </a:lnTo>
                  <a:lnTo>
                    <a:pt x="0" y="258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4" name="Freeform 162"/>
            <p:cNvSpPr>
              <a:spLocks noChangeAspect="1"/>
            </p:cNvSpPr>
            <p:nvPr/>
          </p:nvSpPr>
          <p:spPr bwMode="auto">
            <a:xfrm>
              <a:off x="1956" y="1512"/>
              <a:ext cx="350" cy="262"/>
            </a:xfrm>
            <a:custGeom>
              <a:avLst/>
              <a:gdLst/>
              <a:ahLst/>
              <a:cxnLst>
                <a:cxn ang="0">
                  <a:pos x="150" y="23"/>
                </a:cxn>
                <a:cxn ang="0">
                  <a:pos x="214" y="8"/>
                </a:cxn>
                <a:cxn ang="0">
                  <a:pos x="237" y="8"/>
                </a:cxn>
                <a:cxn ang="0">
                  <a:pos x="260" y="31"/>
                </a:cxn>
                <a:cxn ang="0">
                  <a:pos x="276" y="31"/>
                </a:cxn>
                <a:cxn ang="0">
                  <a:pos x="276" y="39"/>
                </a:cxn>
                <a:cxn ang="0">
                  <a:pos x="292" y="54"/>
                </a:cxn>
                <a:cxn ang="0">
                  <a:pos x="347" y="78"/>
                </a:cxn>
                <a:cxn ang="0">
                  <a:pos x="214" y="234"/>
                </a:cxn>
                <a:cxn ang="0">
                  <a:pos x="174" y="203"/>
                </a:cxn>
                <a:cxn ang="0">
                  <a:pos x="166" y="203"/>
                </a:cxn>
                <a:cxn ang="0">
                  <a:pos x="48" y="125"/>
                </a:cxn>
                <a:cxn ang="0">
                  <a:pos x="0" y="93"/>
                </a:cxn>
                <a:cxn ang="0">
                  <a:pos x="134" y="0"/>
                </a:cxn>
                <a:cxn ang="0">
                  <a:pos x="150" y="23"/>
                </a:cxn>
              </a:cxnLst>
              <a:rect l="0" t="0" r="r" b="b"/>
              <a:pathLst>
                <a:path w="347" h="234">
                  <a:moveTo>
                    <a:pt x="150" y="23"/>
                  </a:moveTo>
                  <a:lnTo>
                    <a:pt x="214" y="8"/>
                  </a:lnTo>
                  <a:lnTo>
                    <a:pt x="237" y="8"/>
                  </a:lnTo>
                  <a:lnTo>
                    <a:pt x="260" y="31"/>
                  </a:lnTo>
                  <a:lnTo>
                    <a:pt x="276" y="31"/>
                  </a:lnTo>
                  <a:lnTo>
                    <a:pt x="276" y="39"/>
                  </a:lnTo>
                  <a:lnTo>
                    <a:pt x="292" y="54"/>
                  </a:lnTo>
                  <a:lnTo>
                    <a:pt x="347" y="78"/>
                  </a:lnTo>
                  <a:lnTo>
                    <a:pt x="214" y="234"/>
                  </a:lnTo>
                  <a:lnTo>
                    <a:pt x="174" y="203"/>
                  </a:lnTo>
                  <a:lnTo>
                    <a:pt x="166" y="203"/>
                  </a:lnTo>
                  <a:lnTo>
                    <a:pt x="48" y="125"/>
                  </a:lnTo>
                  <a:lnTo>
                    <a:pt x="0" y="93"/>
                  </a:lnTo>
                  <a:lnTo>
                    <a:pt x="134" y="0"/>
                  </a:lnTo>
                  <a:lnTo>
                    <a:pt x="150" y="2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5" name="Freeform 163"/>
            <p:cNvSpPr>
              <a:spLocks noChangeAspect="1"/>
            </p:cNvSpPr>
            <p:nvPr/>
          </p:nvSpPr>
          <p:spPr bwMode="auto">
            <a:xfrm>
              <a:off x="2864" y="3445"/>
              <a:ext cx="400" cy="706"/>
            </a:xfrm>
            <a:custGeom>
              <a:avLst/>
              <a:gdLst/>
              <a:ahLst/>
              <a:cxnLst>
                <a:cxn ang="0">
                  <a:pos x="204" y="625"/>
                </a:cxn>
                <a:cxn ang="0">
                  <a:pos x="204" y="601"/>
                </a:cxn>
                <a:cxn ang="0">
                  <a:pos x="189" y="601"/>
                </a:cxn>
                <a:cxn ang="0">
                  <a:pos x="189" y="532"/>
                </a:cxn>
                <a:cxn ang="0">
                  <a:pos x="204" y="515"/>
                </a:cxn>
                <a:cxn ang="0">
                  <a:pos x="189" y="515"/>
                </a:cxn>
                <a:cxn ang="0">
                  <a:pos x="189" y="453"/>
                </a:cxn>
                <a:cxn ang="0">
                  <a:pos x="149" y="453"/>
                </a:cxn>
                <a:cxn ang="0">
                  <a:pos x="149" y="352"/>
                </a:cxn>
                <a:cxn ang="0">
                  <a:pos x="126" y="352"/>
                </a:cxn>
                <a:cxn ang="0">
                  <a:pos x="109" y="328"/>
                </a:cxn>
                <a:cxn ang="0">
                  <a:pos x="70" y="321"/>
                </a:cxn>
                <a:cxn ang="0">
                  <a:pos x="24" y="203"/>
                </a:cxn>
                <a:cxn ang="0">
                  <a:pos x="0" y="172"/>
                </a:cxn>
                <a:cxn ang="0">
                  <a:pos x="8" y="141"/>
                </a:cxn>
                <a:cxn ang="0">
                  <a:pos x="31" y="125"/>
                </a:cxn>
                <a:cxn ang="0">
                  <a:pos x="55" y="141"/>
                </a:cxn>
                <a:cxn ang="0">
                  <a:pos x="55" y="78"/>
                </a:cxn>
                <a:cxn ang="0">
                  <a:pos x="55" y="0"/>
                </a:cxn>
                <a:cxn ang="0">
                  <a:pos x="70" y="0"/>
                </a:cxn>
                <a:cxn ang="0">
                  <a:pos x="149" y="0"/>
                </a:cxn>
                <a:cxn ang="0">
                  <a:pos x="157" y="31"/>
                </a:cxn>
                <a:cxn ang="0">
                  <a:pos x="204" y="31"/>
                </a:cxn>
                <a:cxn ang="0">
                  <a:pos x="204" y="47"/>
                </a:cxn>
                <a:cxn ang="0">
                  <a:pos x="212" y="47"/>
                </a:cxn>
                <a:cxn ang="0">
                  <a:pos x="204" y="63"/>
                </a:cxn>
                <a:cxn ang="0">
                  <a:pos x="219" y="78"/>
                </a:cxn>
                <a:cxn ang="0">
                  <a:pos x="219" y="117"/>
                </a:cxn>
                <a:cxn ang="0">
                  <a:pos x="274" y="172"/>
                </a:cxn>
                <a:cxn ang="0">
                  <a:pos x="298" y="172"/>
                </a:cxn>
                <a:cxn ang="0">
                  <a:pos x="298" y="188"/>
                </a:cxn>
                <a:cxn ang="0">
                  <a:pos x="353" y="203"/>
                </a:cxn>
                <a:cxn ang="0">
                  <a:pos x="353" y="266"/>
                </a:cxn>
                <a:cxn ang="0">
                  <a:pos x="400" y="321"/>
                </a:cxn>
                <a:cxn ang="0">
                  <a:pos x="204" y="321"/>
                </a:cxn>
                <a:cxn ang="0">
                  <a:pos x="204" y="476"/>
                </a:cxn>
                <a:cxn ang="0">
                  <a:pos x="392" y="476"/>
                </a:cxn>
                <a:cxn ang="0">
                  <a:pos x="353" y="633"/>
                </a:cxn>
                <a:cxn ang="0">
                  <a:pos x="204" y="625"/>
                </a:cxn>
              </a:cxnLst>
              <a:rect l="0" t="0" r="r" b="b"/>
              <a:pathLst>
                <a:path w="400" h="633">
                  <a:moveTo>
                    <a:pt x="204" y="625"/>
                  </a:moveTo>
                  <a:lnTo>
                    <a:pt x="204" y="601"/>
                  </a:lnTo>
                  <a:lnTo>
                    <a:pt x="189" y="601"/>
                  </a:lnTo>
                  <a:lnTo>
                    <a:pt x="189" y="532"/>
                  </a:lnTo>
                  <a:lnTo>
                    <a:pt x="204" y="515"/>
                  </a:lnTo>
                  <a:lnTo>
                    <a:pt x="189" y="515"/>
                  </a:lnTo>
                  <a:lnTo>
                    <a:pt x="189" y="453"/>
                  </a:lnTo>
                  <a:lnTo>
                    <a:pt x="149" y="453"/>
                  </a:lnTo>
                  <a:lnTo>
                    <a:pt x="149" y="352"/>
                  </a:lnTo>
                  <a:lnTo>
                    <a:pt x="126" y="352"/>
                  </a:lnTo>
                  <a:lnTo>
                    <a:pt x="109" y="328"/>
                  </a:lnTo>
                  <a:lnTo>
                    <a:pt x="70" y="321"/>
                  </a:lnTo>
                  <a:lnTo>
                    <a:pt x="24" y="203"/>
                  </a:lnTo>
                  <a:lnTo>
                    <a:pt x="0" y="172"/>
                  </a:lnTo>
                  <a:lnTo>
                    <a:pt x="8" y="141"/>
                  </a:lnTo>
                  <a:lnTo>
                    <a:pt x="31" y="125"/>
                  </a:lnTo>
                  <a:lnTo>
                    <a:pt x="55" y="141"/>
                  </a:lnTo>
                  <a:lnTo>
                    <a:pt x="55" y="78"/>
                  </a:lnTo>
                  <a:lnTo>
                    <a:pt x="55" y="0"/>
                  </a:lnTo>
                  <a:lnTo>
                    <a:pt x="70" y="0"/>
                  </a:lnTo>
                  <a:lnTo>
                    <a:pt x="149" y="0"/>
                  </a:lnTo>
                  <a:lnTo>
                    <a:pt x="157" y="31"/>
                  </a:lnTo>
                  <a:lnTo>
                    <a:pt x="204" y="31"/>
                  </a:lnTo>
                  <a:lnTo>
                    <a:pt x="204" y="47"/>
                  </a:lnTo>
                  <a:lnTo>
                    <a:pt x="212" y="47"/>
                  </a:lnTo>
                  <a:lnTo>
                    <a:pt x="204" y="63"/>
                  </a:lnTo>
                  <a:lnTo>
                    <a:pt x="219" y="78"/>
                  </a:lnTo>
                  <a:lnTo>
                    <a:pt x="219" y="117"/>
                  </a:lnTo>
                  <a:lnTo>
                    <a:pt x="274" y="172"/>
                  </a:lnTo>
                  <a:lnTo>
                    <a:pt x="298" y="172"/>
                  </a:lnTo>
                  <a:lnTo>
                    <a:pt x="298" y="188"/>
                  </a:lnTo>
                  <a:lnTo>
                    <a:pt x="353" y="203"/>
                  </a:lnTo>
                  <a:lnTo>
                    <a:pt x="353" y="266"/>
                  </a:lnTo>
                  <a:lnTo>
                    <a:pt x="400" y="321"/>
                  </a:lnTo>
                  <a:lnTo>
                    <a:pt x="204" y="321"/>
                  </a:lnTo>
                  <a:lnTo>
                    <a:pt x="204" y="476"/>
                  </a:lnTo>
                  <a:lnTo>
                    <a:pt x="392" y="476"/>
                  </a:lnTo>
                  <a:lnTo>
                    <a:pt x="353" y="633"/>
                  </a:lnTo>
                  <a:lnTo>
                    <a:pt x="204" y="625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6" name="Freeform 164"/>
            <p:cNvSpPr>
              <a:spLocks noChangeAspect="1"/>
            </p:cNvSpPr>
            <p:nvPr/>
          </p:nvSpPr>
          <p:spPr bwMode="auto">
            <a:xfrm>
              <a:off x="2745" y="1754"/>
              <a:ext cx="337" cy="292"/>
            </a:xfrm>
            <a:custGeom>
              <a:avLst/>
              <a:gdLst/>
              <a:ahLst/>
              <a:cxnLst>
                <a:cxn ang="0">
                  <a:pos x="228" y="206"/>
                </a:cxn>
                <a:cxn ang="0">
                  <a:pos x="87" y="260"/>
                </a:cxn>
                <a:cxn ang="0">
                  <a:pos x="63" y="245"/>
                </a:cxn>
                <a:cxn ang="0">
                  <a:pos x="63" y="213"/>
                </a:cxn>
                <a:cxn ang="0">
                  <a:pos x="55" y="213"/>
                </a:cxn>
                <a:cxn ang="0">
                  <a:pos x="48" y="174"/>
                </a:cxn>
                <a:cxn ang="0">
                  <a:pos x="31" y="174"/>
                </a:cxn>
                <a:cxn ang="0">
                  <a:pos x="31" y="134"/>
                </a:cxn>
                <a:cxn ang="0">
                  <a:pos x="16" y="119"/>
                </a:cxn>
                <a:cxn ang="0">
                  <a:pos x="0" y="112"/>
                </a:cxn>
                <a:cxn ang="0">
                  <a:pos x="31" y="64"/>
                </a:cxn>
                <a:cxn ang="0">
                  <a:pos x="87" y="64"/>
                </a:cxn>
                <a:cxn ang="0">
                  <a:pos x="118" y="16"/>
                </a:cxn>
                <a:cxn ang="0">
                  <a:pos x="126" y="16"/>
                </a:cxn>
                <a:cxn ang="0">
                  <a:pos x="157" y="0"/>
                </a:cxn>
                <a:cxn ang="0">
                  <a:pos x="205" y="119"/>
                </a:cxn>
                <a:cxn ang="0">
                  <a:pos x="228" y="142"/>
                </a:cxn>
                <a:cxn ang="0">
                  <a:pos x="236" y="182"/>
                </a:cxn>
                <a:cxn ang="0">
                  <a:pos x="299" y="197"/>
                </a:cxn>
                <a:cxn ang="0">
                  <a:pos x="338" y="213"/>
                </a:cxn>
                <a:cxn ang="0">
                  <a:pos x="307" y="236"/>
                </a:cxn>
                <a:cxn ang="0">
                  <a:pos x="228" y="206"/>
                </a:cxn>
              </a:cxnLst>
              <a:rect l="0" t="0" r="r" b="b"/>
              <a:pathLst>
                <a:path w="338" h="260">
                  <a:moveTo>
                    <a:pt x="228" y="206"/>
                  </a:moveTo>
                  <a:lnTo>
                    <a:pt x="87" y="260"/>
                  </a:lnTo>
                  <a:lnTo>
                    <a:pt x="63" y="245"/>
                  </a:lnTo>
                  <a:lnTo>
                    <a:pt x="63" y="213"/>
                  </a:lnTo>
                  <a:lnTo>
                    <a:pt x="55" y="213"/>
                  </a:lnTo>
                  <a:lnTo>
                    <a:pt x="48" y="174"/>
                  </a:lnTo>
                  <a:lnTo>
                    <a:pt x="31" y="174"/>
                  </a:lnTo>
                  <a:lnTo>
                    <a:pt x="31" y="134"/>
                  </a:lnTo>
                  <a:lnTo>
                    <a:pt x="16" y="119"/>
                  </a:lnTo>
                  <a:lnTo>
                    <a:pt x="0" y="112"/>
                  </a:lnTo>
                  <a:lnTo>
                    <a:pt x="31" y="64"/>
                  </a:lnTo>
                  <a:lnTo>
                    <a:pt x="87" y="64"/>
                  </a:lnTo>
                  <a:lnTo>
                    <a:pt x="118" y="16"/>
                  </a:lnTo>
                  <a:lnTo>
                    <a:pt x="126" y="16"/>
                  </a:lnTo>
                  <a:lnTo>
                    <a:pt x="157" y="0"/>
                  </a:lnTo>
                  <a:lnTo>
                    <a:pt x="205" y="119"/>
                  </a:lnTo>
                  <a:lnTo>
                    <a:pt x="228" y="142"/>
                  </a:lnTo>
                  <a:lnTo>
                    <a:pt x="236" y="182"/>
                  </a:lnTo>
                  <a:lnTo>
                    <a:pt x="299" y="197"/>
                  </a:lnTo>
                  <a:lnTo>
                    <a:pt x="338" y="213"/>
                  </a:lnTo>
                  <a:lnTo>
                    <a:pt x="307" y="236"/>
                  </a:lnTo>
                  <a:lnTo>
                    <a:pt x="228" y="20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7" name="Freeform 165"/>
            <p:cNvSpPr>
              <a:spLocks noChangeAspect="1"/>
            </p:cNvSpPr>
            <p:nvPr/>
          </p:nvSpPr>
          <p:spPr bwMode="auto">
            <a:xfrm>
              <a:off x="2594" y="2055"/>
              <a:ext cx="410" cy="370"/>
            </a:xfrm>
            <a:custGeom>
              <a:avLst/>
              <a:gdLst/>
              <a:ahLst/>
              <a:cxnLst>
                <a:cxn ang="0">
                  <a:pos x="16" y="181"/>
                </a:cxn>
                <a:cxn ang="0">
                  <a:pos x="23" y="181"/>
                </a:cxn>
                <a:cxn ang="0">
                  <a:pos x="16" y="149"/>
                </a:cxn>
                <a:cxn ang="0">
                  <a:pos x="23" y="117"/>
                </a:cxn>
                <a:cxn ang="0">
                  <a:pos x="23" y="110"/>
                </a:cxn>
                <a:cxn ang="0">
                  <a:pos x="55" y="110"/>
                </a:cxn>
                <a:cxn ang="0">
                  <a:pos x="134" y="78"/>
                </a:cxn>
                <a:cxn ang="0">
                  <a:pos x="165" y="31"/>
                </a:cxn>
                <a:cxn ang="0">
                  <a:pos x="236" y="0"/>
                </a:cxn>
                <a:cxn ang="0">
                  <a:pos x="244" y="23"/>
                </a:cxn>
                <a:cxn ang="0">
                  <a:pos x="244" y="39"/>
                </a:cxn>
                <a:cxn ang="0">
                  <a:pos x="299" y="78"/>
                </a:cxn>
                <a:cxn ang="0">
                  <a:pos x="338" y="141"/>
                </a:cxn>
                <a:cxn ang="0">
                  <a:pos x="377" y="156"/>
                </a:cxn>
                <a:cxn ang="0">
                  <a:pos x="385" y="204"/>
                </a:cxn>
                <a:cxn ang="0">
                  <a:pos x="409" y="220"/>
                </a:cxn>
                <a:cxn ang="0">
                  <a:pos x="393" y="290"/>
                </a:cxn>
                <a:cxn ang="0">
                  <a:pos x="228" y="329"/>
                </a:cxn>
                <a:cxn ang="0">
                  <a:pos x="212" y="306"/>
                </a:cxn>
                <a:cxn ang="0">
                  <a:pos x="197" y="306"/>
                </a:cxn>
                <a:cxn ang="0">
                  <a:pos x="95" y="337"/>
                </a:cxn>
                <a:cxn ang="0">
                  <a:pos x="86" y="329"/>
                </a:cxn>
                <a:cxn ang="0">
                  <a:pos x="86" y="306"/>
                </a:cxn>
                <a:cxn ang="0">
                  <a:pos x="78" y="290"/>
                </a:cxn>
                <a:cxn ang="0">
                  <a:pos x="47" y="267"/>
                </a:cxn>
                <a:cxn ang="0">
                  <a:pos x="0" y="204"/>
                </a:cxn>
                <a:cxn ang="0">
                  <a:pos x="16" y="181"/>
                </a:cxn>
              </a:cxnLst>
              <a:rect l="0" t="0" r="r" b="b"/>
              <a:pathLst>
                <a:path w="409" h="337">
                  <a:moveTo>
                    <a:pt x="16" y="181"/>
                  </a:moveTo>
                  <a:lnTo>
                    <a:pt x="23" y="181"/>
                  </a:lnTo>
                  <a:lnTo>
                    <a:pt x="16" y="149"/>
                  </a:lnTo>
                  <a:lnTo>
                    <a:pt x="23" y="117"/>
                  </a:lnTo>
                  <a:lnTo>
                    <a:pt x="23" y="110"/>
                  </a:lnTo>
                  <a:lnTo>
                    <a:pt x="55" y="110"/>
                  </a:lnTo>
                  <a:lnTo>
                    <a:pt x="134" y="78"/>
                  </a:lnTo>
                  <a:lnTo>
                    <a:pt x="165" y="31"/>
                  </a:lnTo>
                  <a:lnTo>
                    <a:pt x="236" y="0"/>
                  </a:lnTo>
                  <a:lnTo>
                    <a:pt x="244" y="23"/>
                  </a:lnTo>
                  <a:lnTo>
                    <a:pt x="244" y="39"/>
                  </a:lnTo>
                  <a:lnTo>
                    <a:pt x="299" y="78"/>
                  </a:lnTo>
                  <a:lnTo>
                    <a:pt x="338" y="141"/>
                  </a:lnTo>
                  <a:lnTo>
                    <a:pt x="377" y="156"/>
                  </a:lnTo>
                  <a:lnTo>
                    <a:pt x="385" y="204"/>
                  </a:lnTo>
                  <a:lnTo>
                    <a:pt x="409" y="220"/>
                  </a:lnTo>
                  <a:lnTo>
                    <a:pt x="393" y="290"/>
                  </a:lnTo>
                  <a:lnTo>
                    <a:pt x="228" y="329"/>
                  </a:lnTo>
                  <a:lnTo>
                    <a:pt x="212" y="306"/>
                  </a:lnTo>
                  <a:lnTo>
                    <a:pt x="197" y="306"/>
                  </a:lnTo>
                  <a:lnTo>
                    <a:pt x="95" y="337"/>
                  </a:lnTo>
                  <a:lnTo>
                    <a:pt x="86" y="329"/>
                  </a:lnTo>
                  <a:lnTo>
                    <a:pt x="86" y="306"/>
                  </a:lnTo>
                  <a:lnTo>
                    <a:pt x="78" y="290"/>
                  </a:lnTo>
                  <a:lnTo>
                    <a:pt x="47" y="267"/>
                  </a:lnTo>
                  <a:lnTo>
                    <a:pt x="0" y="204"/>
                  </a:lnTo>
                  <a:lnTo>
                    <a:pt x="16" y="181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8" name="Freeform 166"/>
            <p:cNvSpPr>
              <a:spLocks noChangeAspect="1"/>
            </p:cNvSpPr>
            <p:nvPr/>
          </p:nvSpPr>
          <p:spPr bwMode="auto">
            <a:xfrm>
              <a:off x="3257" y="3163"/>
              <a:ext cx="377" cy="380"/>
            </a:xfrm>
            <a:custGeom>
              <a:avLst/>
              <a:gdLst/>
              <a:ahLst/>
              <a:cxnLst>
                <a:cxn ang="0">
                  <a:pos x="8" y="187"/>
                </a:cxn>
                <a:cxn ang="0">
                  <a:pos x="0" y="180"/>
                </a:cxn>
                <a:cxn ang="0">
                  <a:pos x="8" y="180"/>
                </a:cxn>
                <a:cxn ang="0">
                  <a:pos x="8" y="31"/>
                </a:cxn>
                <a:cxn ang="0">
                  <a:pos x="40" y="31"/>
                </a:cxn>
                <a:cxn ang="0">
                  <a:pos x="31" y="23"/>
                </a:cxn>
                <a:cxn ang="0">
                  <a:pos x="40" y="23"/>
                </a:cxn>
                <a:cxn ang="0">
                  <a:pos x="55" y="0"/>
                </a:cxn>
                <a:cxn ang="0">
                  <a:pos x="71" y="0"/>
                </a:cxn>
                <a:cxn ang="0">
                  <a:pos x="127" y="31"/>
                </a:cxn>
                <a:cxn ang="0">
                  <a:pos x="134" y="31"/>
                </a:cxn>
                <a:cxn ang="0">
                  <a:pos x="149" y="39"/>
                </a:cxn>
                <a:cxn ang="0">
                  <a:pos x="166" y="54"/>
                </a:cxn>
                <a:cxn ang="0">
                  <a:pos x="166" y="71"/>
                </a:cxn>
                <a:cxn ang="0">
                  <a:pos x="189" y="71"/>
                </a:cxn>
                <a:cxn ang="0">
                  <a:pos x="212" y="117"/>
                </a:cxn>
                <a:cxn ang="0">
                  <a:pos x="252" y="117"/>
                </a:cxn>
                <a:cxn ang="0">
                  <a:pos x="268" y="148"/>
                </a:cxn>
                <a:cxn ang="0">
                  <a:pos x="315" y="164"/>
                </a:cxn>
                <a:cxn ang="0">
                  <a:pos x="315" y="187"/>
                </a:cxn>
                <a:cxn ang="0">
                  <a:pos x="339" y="196"/>
                </a:cxn>
                <a:cxn ang="0">
                  <a:pos x="362" y="226"/>
                </a:cxn>
                <a:cxn ang="0">
                  <a:pos x="378" y="242"/>
                </a:cxn>
                <a:cxn ang="0">
                  <a:pos x="370" y="265"/>
                </a:cxn>
                <a:cxn ang="0">
                  <a:pos x="339" y="304"/>
                </a:cxn>
                <a:cxn ang="0">
                  <a:pos x="315" y="297"/>
                </a:cxn>
                <a:cxn ang="0">
                  <a:pos x="315" y="336"/>
                </a:cxn>
                <a:cxn ang="0">
                  <a:pos x="300" y="343"/>
                </a:cxn>
                <a:cxn ang="0">
                  <a:pos x="244" y="328"/>
                </a:cxn>
                <a:cxn ang="0">
                  <a:pos x="157" y="336"/>
                </a:cxn>
                <a:cxn ang="0">
                  <a:pos x="71" y="312"/>
                </a:cxn>
                <a:cxn ang="0">
                  <a:pos x="63" y="297"/>
                </a:cxn>
                <a:cxn ang="0">
                  <a:pos x="63" y="265"/>
                </a:cxn>
                <a:cxn ang="0">
                  <a:pos x="40" y="242"/>
                </a:cxn>
                <a:cxn ang="0">
                  <a:pos x="8" y="242"/>
                </a:cxn>
                <a:cxn ang="0">
                  <a:pos x="8" y="187"/>
                </a:cxn>
              </a:cxnLst>
              <a:rect l="0" t="0" r="r" b="b"/>
              <a:pathLst>
                <a:path w="378" h="343">
                  <a:moveTo>
                    <a:pt x="8" y="187"/>
                  </a:moveTo>
                  <a:lnTo>
                    <a:pt x="0" y="180"/>
                  </a:lnTo>
                  <a:lnTo>
                    <a:pt x="8" y="180"/>
                  </a:lnTo>
                  <a:lnTo>
                    <a:pt x="8" y="31"/>
                  </a:lnTo>
                  <a:lnTo>
                    <a:pt x="40" y="31"/>
                  </a:lnTo>
                  <a:lnTo>
                    <a:pt x="31" y="23"/>
                  </a:lnTo>
                  <a:lnTo>
                    <a:pt x="40" y="23"/>
                  </a:lnTo>
                  <a:lnTo>
                    <a:pt x="55" y="0"/>
                  </a:lnTo>
                  <a:lnTo>
                    <a:pt x="71" y="0"/>
                  </a:lnTo>
                  <a:lnTo>
                    <a:pt x="127" y="31"/>
                  </a:lnTo>
                  <a:lnTo>
                    <a:pt x="134" y="31"/>
                  </a:lnTo>
                  <a:lnTo>
                    <a:pt x="149" y="39"/>
                  </a:lnTo>
                  <a:lnTo>
                    <a:pt x="166" y="54"/>
                  </a:lnTo>
                  <a:lnTo>
                    <a:pt x="166" y="71"/>
                  </a:lnTo>
                  <a:lnTo>
                    <a:pt x="189" y="71"/>
                  </a:lnTo>
                  <a:lnTo>
                    <a:pt x="212" y="117"/>
                  </a:lnTo>
                  <a:lnTo>
                    <a:pt x="252" y="117"/>
                  </a:lnTo>
                  <a:lnTo>
                    <a:pt x="268" y="148"/>
                  </a:lnTo>
                  <a:lnTo>
                    <a:pt x="315" y="164"/>
                  </a:lnTo>
                  <a:lnTo>
                    <a:pt x="315" y="187"/>
                  </a:lnTo>
                  <a:lnTo>
                    <a:pt x="339" y="196"/>
                  </a:lnTo>
                  <a:lnTo>
                    <a:pt x="362" y="226"/>
                  </a:lnTo>
                  <a:lnTo>
                    <a:pt x="378" y="242"/>
                  </a:lnTo>
                  <a:lnTo>
                    <a:pt x="370" y="265"/>
                  </a:lnTo>
                  <a:lnTo>
                    <a:pt x="339" y="304"/>
                  </a:lnTo>
                  <a:lnTo>
                    <a:pt x="315" y="297"/>
                  </a:lnTo>
                  <a:lnTo>
                    <a:pt x="315" y="336"/>
                  </a:lnTo>
                  <a:lnTo>
                    <a:pt x="300" y="343"/>
                  </a:lnTo>
                  <a:lnTo>
                    <a:pt x="244" y="328"/>
                  </a:lnTo>
                  <a:lnTo>
                    <a:pt x="157" y="336"/>
                  </a:lnTo>
                  <a:lnTo>
                    <a:pt x="71" y="312"/>
                  </a:lnTo>
                  <a:lnTo>
                    <a:pt x="63" y="297"/>
                  </a:lnTo>
                  <a:lnTo>
                    <a:pt x="63" y="265"/>
                  </a:lnTo>
                  <a:lnTo>
                    <a:pt x="40" y="242"/>
                  </a:lnTo>
                  <a:lnTo>
                    <a:pt x="8" y="242"/>
                  </a:lnTo>
                  <a:lnTo>
                    <a:pt x="8" y="18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9" name="Freeform 167"/>
            <p:cNvSpPr>
              <a:spLocks noChangeAspect="1"/>
            </p:cNvSpPr>
            <p:nvPr/>
          </p:nvSpPr>
          <p:spPr bwMode="auto">
            <a:xfrm>
              <a:off x="1488" y="2842"/>
              <a:ext cx="156" cy="252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39" y="24"/>
                </a:cxn>
                <a:cxn ang="0">
                  <a:pos x="71" y="46"/>
                </a:cxn>
                <a:cxn ang="0">
                  <a:pos x="94" y="69"/>
                </a:cxn>
                <a:cxn ang="0">
                  <a:pos x="157" y="69"/>
                </a:cxn>
                <a:cxn ang="0">
                  <a:pos x="150" y="194"/>
                </a:cxn>
                <a:cxn ang="0">
                  <a:pos x="133" y="225"/>
                </a:cxn>
                <a:cxn ang="0">
                  <a:pos x="31" y="208"/>
                </a:cxn>
                <a:cxn ang="0">
                  <a:pos x="0" y="208"/>
                </a:cxn>
                <a:cxn ang="0">
                  <a:pos x="7" y="131"/>
                </a:cxn>
                <a:cxn ang="0">
                  <a:pos x="7" y="54"/>
                </a:cxn>
                <a:cxn ang="0">
                  <a:pos x="0" y="46"/>
                </a:cxn>
                <a:cxn ang="0">
                  <a:pos x="7" y="31"/>
                </a:cxn>
                <a:cxn ang="0">
                  <a:pos x="7" y="0"/>
                </a:cxn>
                <a:cxn ang="0">
                  <a:pos x="31" y="0"/>
                </a:cxn>
              </a:cxnLst>
              <a:rect l="0" t="0" r="r" b="b"/>
              <a:pathLst>
                <a:path w="157" h="225">
                  <a:moveTo>
                    <a:pt x="31" y="0"/>
                  </a:moveTo>
                  <a:lnTo>
                    <a:pt x="39" y="24"/>
                  </a:lnTo>
                  <a:lnTo>
                    <a:pt x="71" y="46"/>
                  </a:lnTo>
                  <a:lnTo>
                    <a:pt x="94" y="69"/>
                  </a:lnTo>
                  <a:lnTo>
                    <a:pt x="157" y="69"/>
                  </a:lnTo>
                  <a:lnTo>
                    <a:pt x="150" y="194"/>
                  </a:lnTo>
                  <a:lnTo>
                    <a:pt x="133" y="225"/>
                  </a:lnTo>
                  <a:lnTo>
                    <a:pt x="31" y="208"/>
                  </a:lnTo>
                  <a:lnTo>
                    <a:pt x="0" y="208"/>
                  </a:lnTo>
                  <a:lnTo>
                    <a:pt x="7" y="131"/>
                  </a:lnTo>
                  <a:lnTo>
                    <a:pt x="7" y="54"/>
                  </a:lnTo>
                  <a:lnTo>
                    <a:pt x="0" y="46"/>
                  </a:lnTo>
                  <a:lnTo>
                    <a:pt x="7" y="31"/>
                  </a:lnTo>
                  <a:lnTo>
                    <a:pt x="7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0" name="Freeform 168"/>
            <p:cNvSpPr>
              <a:spLocks noChangeAspect="1"/>
            </p:cNvSpPr>
            <p:nvPr/>
          </p:nvSpPr>
          <p:spPr bwMode="auto">
            <a:xfrm>
              <a:off x="2705" y="2789"/>
              <a:ext cx="277" cy="305"/>
            </a:xfrm>
            <a:custGeom>
              <a:avLst/>
              <a:gdLst/>
              <a:ahLst/>
              <a:cxnLst>
                <a:cxn ang="0">
                  <a:pos x="55" y="71"/>
                </a:cxn>
                <a:cxn ang="0">
                  <a:pos x="151" y="0"/>
                </a:cxn>
                <a:cxn ang="0">
                  <a:pos x="190" y="8"/>
                </a:cxn>
                <a:cxn ang="0">
                  <a:pos x="214" y="31"/>
                </a:cxn>
                <a:cxn ang="0">
                  <a:pos x="198" y="39"/>
                </a:cxn>
                <a:cxn ang="0">
                  <a:pos x="214" y="71"/>
                </a:cxn>
                <a:cxn ang="0">
                  <a:pos x="214" y="94"/>
                </a:cxn>
                <a:cxn ang="0">
                  <a:pos x="222" y="101"/>
                </a:cxn>
                <a:cxn ang="0">
                  <a:pos x="214" y="117"/>
                </a:cxn>
                <a:cxn ang="0">
                  <a:pos x="222" y="133"/>
                </a:cxn>
                <a:cxn ang="0">
                  <a:pos x="222" y="156"/>
                </a:cxn>
                <a:cxn ang="0">
                  <a:pos x="214" y="156"/>
                </a:cxn>
                <a:cxn ang="0">
                  <a:pos x="230" y="156"/>
                </a:cxn>
                <a:cxn ang="0">
                  <a:pos x="230" y="187"/>
                </a:cxn>
                <a:cxn ang="0">
                  <a:pos x="230" y="194"/>
                </a:cxn>
                <a:cxn ang="0">
                  <a:pos x="277" y="226"/>
                </a:cxn>
                <a:cxn ang="0">
                  <a:pos x="277" y="241"/>
                </a:cxn>
                <a:cxn ang="0">
                  <a:pos x="198" y="273"/>
                </a:cxn>
                <a:cxn ang="0">
                  <a:pos x="166" y="241"/>
                </a:cxn>
                <a:cxn ang="0">
                  <a:pos x="151" y="210"/>
                </a:cxn>
                <a:cxn ang="0">
                  <a:pos x="31" y="156"/>
                </a:cxn>
                <a:cxn ang="0">
                  <a:pos x="24" y="133"/>
                </a:cxn>
                <a:cxn ang="0">
                  <a:pos x="0" y="125"/>
                </a:cxn>
                <a:cxn ang="0">
                  <a:pos x="0" y="117"/>
                </a:cxn>
                <a:cxn ang="0">
                  <a:pos x="55" y="71"/>
                </a:cxn>
              </a:cxnLst>
              <a:rect l="0" t="0" r="r" b="b"/>
              <a:pathLst>
                <a:path w="277" h="273">
                  <a:moveTo>
                    <a:pt x="55" y="71"/>
                  </a:moveTo>
                  <a:lnTo>
                    <a:pt x="151" y="0"/>
                  </a:lnTo>
                  <a:lnTo>
                    <a:pt x="190" y="8"/>
                  </a:lnTo>
                  <a:lnTo>
                    <a:pt x="214" y="31"/>
                  </a:lnTo>
                  <a:lnTo>
                    <a:pt x="198" y="39"/>
                  </a:lnTo>
                  <a:lnTo>
                    <a:pt x="214" y="71"/>
                  </a:lnTo>
                  <a:lnTo>
                    <a:pt x="214" y="94"/>
                  </a:lnTo>
                  <a:lnTo>
                    <a:pt x="222" y="101"/>
                  </a:lnTo>
                  <a:lnTo>
                    <a:pt x="214" y="117"/>
                  </a:lnTo>
                  <a:lnTo>
                    <a:pt x="222" y="133"/>
                  </a:lnTo>
                  <a:lnTo>
                    <a:pt x="222" y="156"/>
                  </a:lnTo>
                  <a:lnTo>
                    <a:pt x="214" y="156"/>
                  </a:lnTo>
                  <a:lnTo>
                    <a:pt x="230" y="156"/>
                  </a:lnTo>
                  <a:lnTo>
                    <a:pt x="230" y="187"/>
                  </a:lnTo>
                  <a:lnTo>
                    <a:pt x="230" y="194"/>
                  </a:lnTo>
                  <a:lnTo>
                    <a:pt x="277" y="226"/>
                  </a:lnTo>
                  <a:lnTo>
                    <a:pt x="277" y="241"/>
                  </a:lnTo>
                  <a:lnTo>
                    <a:pt x="198" y="273"/>
                  </a:lnTo>
                  <a:lnTo>
                    <a:pt x="166" y="241"/>
                  </a:lnTo>
                  <a:lnTo>
                    <a:pt x="151" y="210"/>
                  </a:lnTo>
                  <a:lnTo>
                    <a:pt x="31" y="156"/>
                  </a:lnTo>
                  <a:lnTo>
                    <a:pt x="24" y="133"/>
                  </a:lnTo>
                  <a:lnTo>
                    <a:pt x="0" y="125"/>
                  </a:lnTo>
                  <a:lnTo>
                    <a:pt x="0" y="117"/>
                  </a:lnTo>
                  <a:lnTo>
                    <a:pt x="55" y="71"/>
                  </a:lnTo>
                  <a:close/>
                </a:path>
              </a:pathLst>
            </a:custGeom>
            <a:solidFill>
              <a:srgbClr val="FFFFFF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1" name="Freeform 169"/>
            <p:cNvSpPr>
              <a:spLocks noChangeAspect="1"/>
            </p:cNvSpPr>
            <p:nvPr/>
          </p:nvSpPr>
          <p:spPr bwMode="auto">
            <a:xfrm>
              <a:off x="2036" y="818"/>
              <a:ext cx="181" cy="228"/>
            </a:xfrm>
            <a:custGeom>
              <a:avLst/>
              <a:gdLst/>
              <a:ahLst/>
              <a:cxnLst>
                <a:cxn ang="0">
                  <a:pos x="181" y="32"/>
                </a:cxn>
                <a:cxn ang="0">
                  <a:pos x="181" y="39"/>
                </a:cxn>
                <a:cxn ang="0">
                  <a:pos x="158" y="95"/>
                </a:cxn>
                <a:cxn ang="0">
                  <a:pos x="150" y="104"/>
                </a:cxn>
                <a:cxn ang="0">
                  <a:pos x="166" y="135"/>
                </a:cxn>
                <a:cxn ang="0">
                  <a:pos x="158" y="143"/>
                </a:cxn>
                <a:cxn ang="0">
                  <a:pos x="181" y="190"/>
                </a:cxn>
                <a:cxn ang="0">
                  <a:pos x="150" y="206"/>
                </a:cxn>
                <a:cxn ang="0">
                  <a:pos x="24" y="206"/>
                </a:cxn>
                <a:cxn ang="0">
                  <a:pos x="31" y="190"/>
                </a:cxn>
                <a:cxn ang="0">
                  <a:pos x="8" y="174"/>
                </a:cxn>
                <a:cxn ang="0">
                  <a:pos x="8" y="135"/>
                </a:cxn>
                <a:cxn ang="0">
                  <a:pos x="0" y="135"/>
                </a:cxn>
                <a:cxn ang="0">
                  <a:pos x="0" y="95"/>
                </a:cxn>
                <a:cxn ang="0">
                  <a:pos x="8" y="64"/>
                </a:cxn>
                <a:cxn ang="0">
                  <a:pos x="31" y="47"/>
                </a:cxn>
                <a:cxn ang="0">
                  <a:pos x="31" y="16"/>
                </a:cxn>
                <a:cxn ang="0">
                  <a:pos x="63" y="8"/>
                </a:cxn>
                <a:cxn ang="0">
                  <a:pos x="134" y="0"/>
                </a:cxn>
                <a:cxn ang="0">
                  <a:pos x="181" y="32"/>
                </a:cxn>
              </a:cxnLst>
              <a:rect l="0" t="0" r="r" b="b"/>
              <a:pathLst>
                <a:path w="181" h="206">
                  <a:moveTo>
                    <a:pt x="181" y="32"/>
                  </a:moveTo>
                  <a:lnTo>
                    <a:pt x="181" y="39"/>
                  </a:lnTo>
                  <a:lnTo>
                    <a:pt x="158" y="95"/>
                  </a:lnTo>
                  <a:lnTo>
                    <a:pt x="150" y="104"/>
                  </a:lnTo>
                  <a:lnTo>
                    <a:pt x="166" y="135"/>
                  </a:lnTo>
                  <a:lnTo>
                    <a:pt x="158" y="143"/>
                  </a:lnTo>
                  <a:lnTo>
                    <a:pt x="181" y="190"/>
                  </a:lnTo>
                  <a:lnTo>
                    <a:pt x="150" y="206"/>
                  </a:lnTo>
                  <a:lnTo>
                    <a:pt x="24" y="206"/>
                  </a:lnTo>
                  <a:lnTo>
                    <a:pt x="31" y="190"/>
                  </a:lnTo>
                  <a:lnTo>
                    <a:pt x="8" y="174"/>
                  </a:lnTo>
                  <a:lnTo>
                    <a:pt x="8" y="135"/>
                  </a:lnTo>
                  <a:lnTo>
                    <a:pt x="0" y="135"/>
                  </a:lnTo>
                  <a:lnTo>
                    <a:pt x="0" y="95"/>
                  </a:lnTo>
                  <a:lnTo>
                    <a:pt x="8" y="64"/>
                  </a:lnTo>
                  <a:lnTo>
                    <a:pt x="31" y="47"/>
                  </a:lnTo>
                  <a:lnTo>
                    <a:pt x="31" y="16"/>
                  </a:lnTo>
                  <a:lnTo>
                    <a:pt x="63" y="8"/>
                  </a:lnTo>
                  <a:lnTo>
                    <a:pt x="134" y="0"/>
                  </a:lnTo>
                  <a:lnTo>
                    <a:pt x="181" y="3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2" name="Freeform 170"/>
            <p:cNvSpPr>
              <a:spLocks noChangeAspect="1"/>
            </p:cNvSpPr>
            <p:nvPr/>
          </p:nvSpPr>
          <p:spPr bwMode="auto">
            <a:xfrm>
              <a:off x="1123" y="672"/>
              <a:ext cx="247" cy="297"/>
            </a:xfrm>
            <a:custGeom>
              <a:avLst/>
              <a:gdLst/>
              <a:ahLst/>
              <a:cxnLst>
                <a:cxn ang="0">
                  <a:pos x="243" y="0"/>
                </a:cxn>
                <a:cxn ang="0">
                  <a:pos x="220" y="54"/>
                </a:cxn>
                <a:cxn ang="0">
                  <a:pos x="243" y="85"/>
                </a:cxn>
                <a:cxn ang="0">
                  <a:pos x="220" y="85"/>
                </a:cxn>
                <a:cxn ang="0">
                  <a:pos x="211" y="132"/>
                </a:cxn>
                <a:cxn ang="0">
                  <a:pos x="235" y="140"/>
                </a:cxn>
                <a:cxn ang="0">
                  <a:pos x="204" y="148"/>
                </a:cxn>
                <a:cxn ang="0">
                  <a:pos x="220" y="171"/>
                </a:cxn>
                <a:cxn ang="0">
                  <a:pos x="204" y="179"/>
                </a:cxn>
                <a:cxn ang="0">
                  <a:pos x="220" y="195"/>
                </a:cxn>
                <a:cxn ang="0">
                  <a:pos x="157" y="203"/>
                </a:cxn>
                <a:cxn ang="0">
                  <a:pos x="204" y="226"/>
                </a:cxn>
                <a:cxn ang="0">
                  <a:pos x="157" y="226"/>
                </a:cxn>
                <a:cxn ang="0">
                  <a:pos x="181" y="257"/>
                </a:cxn>
                <a:cxn ang="0">
                  <a:pos x="172" y="265"/>
                </a:cxn>
                <a:cxn ang="0">
                  <a:pos x="71" y="257"/>
                </a:cxn>
                <a:cxn ang="0">
                  <a:pos x="71" y="195"/>
                </a:cxn>
                <a:cxn ang="0">
                  <a:pos x="0" y="195"/>
                </a:cxn>
                <a:cxn ang="0">
                  <a:pos x="8" y="164"/>
                </a:cxn>
                <a:cxn ang="0">
                  <a:pos x="24" y="132"/>
                </a:cxn>
                <a:cxn ang="0">
                  <a:pos x="71" y="132"/>
                </a:cxn>
                <a:cxn ang="0">
                  <a:pos x="71" y="85"/>
                </a:cxn>
                <a:cxn ang="0">
                  <a:pos x="94" y="85"/>
                </a:cxn>
                <a:cxn ang="0">
                  <a:pos x="118" y="15"/>
                </a:cxn>
                <a:cxn ang="0">
                  <a:pos x="133" y="15"/>
                </a:cxn>
                <a:cxn ang="0">
                  <a:pos x="125" y="0"/>
                </a:cxn>
                <a:cxn ang="0">
                  <a:pos x="243" y="0"/>
                </a:cxn>
              </a:cxnLst>
              <a:rect l="0" t="0" r="r" b="b"/>
              <a:pathLst>
                <a:path w="243" h="265">
                  <a:moveTo>
                    <a:pt x="243" y="0"/>
                  </a:moveTo>
                  <a:lnTo>
                    <a:pt x="220" y="54"/>
                  </a:lnTo>
                  <a:lnTo>
                    <a:pt x="243" y="85"/>
                  </a:lnTo>
                  <a:lnTo>
                    <a:pt x="220" y="85"/>
                  </a:lnTo>
                  <a:lnTo>
                    <a:pt x="211" y="132"/>
                  </a:lnTo>
                  <a:lnTo>
                    <a:pt x="235" y="140"/>
                  </a:lnTo>
                  <a:lnTo>
                    <a:pt x="204" y="148"/>
                  </a:lnTo>
                  <a:lnTo>
                    <a:pt x="220" y="171"/>
                  </a:lnTo>
                  <a:lnTo>
                    <a:pt x="204" y="179"/>
                  </a:lnTo>
                  <a:lnTo>
                    <a:pt x="220" y="195"/>
                  </a:lnTo>
                  <a:lnTo>
                    <a:pt x="157" y="203"/>
                  </a:lnTo>
                  <a:lnTo>
                    <a:pt x="204" y="226"/>
                  </a:lnTo>
                  <a:lnTo>
                    <a:pt x="157" y="226"/>
                  </a:lnTo>
                  <a:lnTo>
                    <a:pt x="181" y="257"/>
                  </a:lnTo>
                  <a:lnTo>
                    <a:pt x="172" y="265"/>
                  </a:lnTo>
                  <a:lnTo>
                    <a:pt x="71" y="257"/>
                  </a:lnTo>
                  <a:lnTo>
                    <a:pt x="71" y="195"/>
                  </a:lnTo>
                  <a:lnTo>
                    <a:pt x="0" y="195"/>
                  </a:lnTo>
                  <a:lnTo>
                    <a:pt x="8" y="164"/>
                  </a:lnTo>
                  <a:lnTo>
                    <a:pt x="24" y="132"/>
                  </a:lnTo>
                  <a:lnTo>
                    <a:pt x="71" y="132"/>
                  </a:lnTo>
                  <a:lnTo>
                    <a:pt x="71" y="85"/>
                  </a:lnTo>
                  <a:lnTo>
                    <a:pt x="94" y="85"/>
                  </a:lnTo>
                  <a:lnTo>
                    <a:pt x="118" y="15"/>
                  </a:lnTo>
                  <a:lnTo>
                    <a:pt x="133" y="15"/>
                  </a:lnTo>
                  <a:lnTo>
                    <a:pt x="125" y="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3" name="Freeform 171"/>
            <p:cNvSpPr>
              <a:spLocks noChangeAspect="1"/>
            </p:cNvSpPr>
            <p:nvPr/>
          </p:nvSpPr>
          <p:spPr bwMode="auto">
            <a:xfrm>
              <a:off x="2217" y="2919"/>
              <a:ext cx="318" cy="229"/>
            </a:xfrm>
            <a:custGeom>
              <a:avLst/>
              <a:gdLst/>
              <a:ahLst/>
              <a:cxnLst>
                <a:cxn ang="0">
                  <a:pos x="95" y="204"/>
                </a:cxn>
                <a:cxn ang="0">
                  <a:pos x="0" y="196"/>
                </a:cxn>
                <a:cxn ang="0">
                  <a:pos x="8" y="78"/>
                </a:cxn>
                <a:cxn ang="0">
                  <a:pos x="8" y="16"/>
                </a:cxn>
                <a:cxn ang="0">
                  <a:pos x="182" y="0"/>
                </a:cxn>
                <a:cxn ang="0">
                  <a:pos x="191" y="16"/>
                </a:cxn>
                <a:cxn ang="0">
                  <a:pos x="198" y="16"/>
                </a:cxn>
                <a:cxn ang="0">
                  <a:pos x="230" y="39"/>
                </a:cxn>
                <a:cxn ang="0">
                  <a:pos x="221" y="62"/>
                </a:cxn>
                <a:cxn ang="0">
                  <a:pos x="230" y="78"/>
                </a:cxn>
                <a:cxn ang="0">
                  <a:pos x="230" y="94"/>
                </a:cxn>
                <a:cxn ang="0">
                  <a:pos x="246" y="101"/>
                </a:cxn>
                <a:cxn ang="0">
                  <a:pos x="230" y="101"/>
                </a:cxn>
                <a:cxn ang="0">
                  <a:pos x="253" y="125"/>
                </a:cxn>
                <a:cxn ang="0">
                  <a:pos x="278" y="125"/>
                </a:cxn>
                <a:cxn ang="0">
                  <a:pos x="301" y="164"/>
                </a:cxn>
                <a:cxn ang="0">
                  <a:pos x="317" y="188"/>
                </a:cxn>
                <a:cxn ang="0">
                  <a:pos x="317" y="204"/>
                </a:cxn>
                <a:cxn ang="0">
                  <a:pos x="95" y="204"/>
                </a:cxn>
              </a:cxnLst>
              <a:rect l="0" t="0" r="r" b="b"/>
              <a:pathLst>
                <a:path w="317" h="204">
                  <a:moveTo>
                    <a:pt x="95" y="204"/>
                  </a:moveTo>
                  <a:lnTo>
                    <a:pt x="0" y="196"/>
                  </a:lnTo>
                  <a:lnTo>
                    <a:pt x="8" y="78"/>
                  </a:lnTo>
                  <a:lnTo>
                    <a:pt x="8" y="16"/>
                  </a:lnTo>
                  <a:lnTo>
                    <a:pt x="182" y="0"/>
                  </a:lnTo>
                  <a:lnTo>
                    <a:pt x="191" y="16"/>
                  </a:lnTo>
                  <a:lnTo>
                    <a:pt x="198" y="16"/>
                  </a:lnTo>
                  <a:lnTo>
                    <a:pt x="230" y="39"/>
                  </a:lnTo>
                  <a:lnTo>
                    <a:pt x="221" y="62"/>
                  </a:lnTo>
                  <a:lnTo>
                    <a:pt x="230" y="78"/>
                  </a:lnTo>
                  <a:lnTo>
                    <a:pt x="230" y="94"/>
                  </a:lnTo>
                  <a:lnTo>
                    <a:pt x="246" y="101"/>
                  </a:lnTo>
                  <a:lnTo>
                    <a:pt x="230" y="101"/>
                  </a:lnTo>
                  <a:lnTo>
                    <a:pt x="253" y="125"/>
                  </a:lnTo>
                  <a:lnTo>
                    <a:pt x="278" y="125"/>
                  </a:lnTo>
                  <a:lnTo>
                    <a:pt x="301" y="164"/>
                  </a:lnTo>
                  <a:lnTo>
                    <a:pt x="317" y="188"/>
                  </a:lnTo>
                  <a:lnTo>
                    <a:pt x="317" y="204"/>
                  </a:lnTo>
                  <a:lnTo>
                    <a:pt x="95" y="20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4" name="Freeform 172"/>
            <p:cNvSpPr>
              <a:spLocks noChangeAspect="1"/>
            </p:cNvSpPr>
            <p:nvPr/>
          </p:nvSpPr>
          <p:spPr bwMode="auto">
            <a:xfrm>
              <a:off x="2656" y="1465"/>
              <a:ext cx="365" cy="310"/>
            </a:xfrm>
            <a:custGeom>
              <a:avLst/>
              <a:gdLst/>
              <a:ahLst/>
              <a:cxnLst>
                <a:cxn ang="0">
                  <a:pos x="245" y="0"/>
                </a:cxn>
                <a:cxn ang="0">
                  <a:pos x="277" y="79"/>
                </a:cxn>
                <a:cxn ang="0">
                  <a:pos x="301" y="79"/>
                </a:cxn>
                <a:cxn ang="0">
                  <a:pos x="277" y="103"/>
                </a:cxn>
                <a:cxn ang="0">
                  <a:pos x="301" y="134"/>
                </a:cxn>
                <a:cxn ang="0">
                  <a:pos x="364" y="245"/>
                </a:cxn>
                <a:cxn ang="0">
                  <a:pos x="348" y="229"/>
                </a:cxn>
                <a:cxn ang="0">
                  <a:pos x="316" y="245"/>
                </a:cxn>
                <a:cxn ang="0">
                  <a:pos x="293" y="229"/>
                </a:cxn>
                <a:cxn ang="0">
                  <a:pos x="293" y="245"/>
                </a:cxn>
                <a:cxn ang="0">
                  <a:pos x="269" y="245"/>
                </a:cxn>
                <a:cxn ang="0">
                  <a:pos x="269" y="260"/>
                </a:cxn>
                <a:cxn ang="0">
                  <a:pos x="245" y="260"/>
                </a:cxn>
                <a:cxn ang="0">
                  <a:pos x="214" y="276"/>
                </a:cxn>
                <a:cxn ang="0">
                  <a:pos x="214" y="260"/>
                </a:cxn>
                <a:cxn ang="0">
                  <a:pos x="174" y="260"/>
                </a:cxn>
                <a:cxn ang="0">
                  <a:pos x="135" y="229"/>
                </a:cxn>
                <a:cxn ang="0">
                  <a:pos x="87" y="245"/>
                </a:cxn>
                <a:cxn ang="0">
                  <a:pos x="79" y="252"/>
                </a:cxn>
                <a:cxn ang="0">
                  <a:pos x="32" y="181"/>
                </a:cxn>
                <a:cxn ang="0">
                  <a:pos x="0" y="134"/>
                </a:cxn>
                <a:cxn ang="0">
                  <a:pos x="16" y="126"/>
                </a:cxn>
                <a:cxn ang="0">
                  <a:pos x="87" y="48"/>
                </a:cxn>
                <a:cxn ang="0">
                  <a:pos x="143" y="31"/>
                </a:cxn>
                <a:cxn ang="0">
                  <a:pos x="150" y="8"/>
                </a:cxn>
                <a:cxn ang="0">
                  <a:pos x="245" y="0"/>
                </a:cxn>
              </a:cxnLst>
              <a:rect l="0" t="0" r="r" b="b"/>
              <a:pathLst>
                <a:path w="364" h="276">
                  <a:moveTo>
                    <a:pt x="245" y="0"/>
                  </a:moveTo>
                  <a:lnTo>
                    <a:pt x="277" y="79"/>
                  </a:lnTo>
                  <a:lnTo>
                    <a:pt x="301" y="79"/>
                  </a:lnTo>
                  <a:lnTo>
                    <a:pt x="277" y="103"/>
                  </a:lnTo>
                  <a:lnTo>
                    <a:pt x="301" y="134"/>
                  </a:lnTo>
                  <a:lnTo>
                    <a:pt x="364" y="245"/>
                  </a:lnTo>
                  <a:lnTo>
                    <a:pt x="348" y="229"/>
                  </a:lnTo>
                  <a:lnTo>
                    <a:pt x="316" y="245"/>
                  </a:lnTo>
                  <a:lnTo>
                    <a:pt x="293" y="229"/>
                  </a:lnTo>
                  <a:lnTo>
                    <a:pt x="293" y="245"/>
                  </a:lnTo>
                  <a:lnTo>
                    <a:pt x="269" y="245"/>
                  </a:lnTo>
                  <a:lnTo>
                    <a:pt x="269" y="260"/>
                  </a:lnTo>
                  <a:lnTo>
                    <a:pt x="245" y="260"/>
                  </a:lnTo>
                  <a:lnTo>
                    <a:pt x="214" y="276"/>
                  </a:lnTo>
                  <a:lnTo>
                    <a:pt x="214" y="260"/>
                  </a:lnTo>
                  <a:lnTo>
                    <a:pt x="174" y="260"/>
                  </a:lnTo>
                  <a:lnTo>
                    <a:pt x="135" y="229"/>
                  </a:lnTo>
                  <a:lnTo>
                    <a:pt x="87" y="245"/>
                  </a:lnTo>
                  <a:lnTo>
                    <a:pt x="79" y="252"/>
                  </a:lnTo>
                  <a:lnTo>
                    <a:pt x="32" y="181"/>
                  </a:lnTo>
                  <a:lnTo>
                    <a:pt x="0" y="134"/>
                  </a:lnTo>
                  <a:lnTo>
                    <a:pt x="16" y="126"/>
                  </a:lnTo>
                  <a:lnTo>
                    <a:pt x="87" y="48"/>
                  </a:lnTo>
                  <a:lnTo>
                    <a:pt x="143" y="31"/>
                  </a:lnTo>
                  <a:lnTo>
                    <a:pt x="150" y="8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5" name="Freeform 173"/>
            <p:cNvSpPr>
              <a:spLocks noChangeAspect="1"/>
            </p:cNvSpPr>
            <p:nvPr/>
          </p:nvSpPr>
          <p:spPr bwMode="auto">
            <a:xfrm>
              <a:off x="2370" y="2231"/>
              <a:ext cx="321" cy="336"/>
            </a:xfrm>
            <a:custGeom>
              <a:avLst/>
              <a:gdLst/>
              <a:ahLst/>
              <a:cxnLst>
                <a:cxn ang="0">
                  <a:pos x="149" y="25"/>
                </a:cxn>
                <a:cxn ang="0">
                  <a:pos x="165" y="32"/>
                </a:cxn>
                <a:cxn ang="0">
                  <a:pos x="165" y="25"/>
                </a:cxn>
                <a:cxn ang="0">
                  <a:pos x="188" y="0"/>
                </a:cxn>
                <a:cxn ang="0">
                  <a:pos x="228" y="47"/>
                </a:cxn>
                <a:cxn ang="0">
                  <a:pos x="274" y="111"/>
                </a:cxn>
                <a:cxn ang="0">
                  <a:pos x="306" y="133"/>
                </a:cxn>
                <a:cxn ang="0">
                  <a:pos x="314" y="150"/>
                </a:cxn>
                <a:cxn ang="0">
                  <a:pos x="314" y="172"/>
                </a:cxn>
                <a:cxn ang="0">
                  <a:pos x="322" y="181"/>
                </a:cxn>
                <a:cxn ang="0">
                  <a:pos x="314" y="213"/>
                </a:cxn>
                <a:cxn ang="0">
                  <a:pos x="126" y="298"/>
                </a:cxn>
                <a:cxn ang="0">
                  <a:pos x="0" y="86"/>
                </a:cxn>
                <a:cxn ang="0">
                  <a:pos x="39" y="64"/>
                </a:cxn>
                <a:cxn ang="0">
                  <a:pos x="149" y="25"/>
                </a:cxn>
              </a:cxnLst>
              <a:rect l="0" t="0" r="r" b="b"/>
              <a:pathLst>
                <a:path w="322" h="298">
                  <a:moveTo>
                    <a:pt x="149" y="25"/>
                  </a:moveTo>
                  <a:lnTo>
                    <a:pt x="165" y="32"/>
                  </a:lnTo>
                  <a:lnTo>
                    <a:pt x="165" y="25"/>
                  </a:lnTo>
                  <a:lnTo>
                    <a:pt x="188" y="0"/>
                  </a:lnTo>
                  <a:lnTo>
                    <a:pt x="228" y="47"/>
                  </a:lnTo>
                  <a:lnTo>
                    <a:pt x="274" y="111"/>
                  </a:lnTo>
                  <a:lnTo>
                    <a:pt x="306" y="133"/>
                  </a:lnTo>
                  <a:lnTo>
                    <a:pt x="314" y="150"/>
                  </a:lnTo>
                  <a:lnTo>
                    <a:pt x="314" y="172"/>
                  </a:lnTo>
                  <a:lnTo>
                    <a:pt x="322" y="181"/>
                  </a:lnTo>
                  <a:lnTo>
                    <a:pt x="314" y="213"/>
                  </a:lnTo>
                  <a:lnTo>
                    <a:pt x="126" y="298"/>
                  </a:lnTo>
                  <a:lnTo>
                    <a:pt x="0" y="86"/>
                  </a:lnTo>
                  <a:lnTo>
                    <a:pt x="39" y="64"/>
                  </a:lnTo>
                  <a:lnTo>
                    <a:pt x="149" y="25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6" name="Freeform 174"/>
            <p:cNvSpPr>
              <a:spLocks noChangeAspect="1"/>
            </p:cNvSpPr>
            <p:nvPr/>
          </p:nvSpPr>
          <p:spPr bwMode="auto">
            <a:xfrm>
              <a:off x="1919" y="3148"/>
              <a:ext cx="277" cy="419"/>
            </a:xfrm>
            <a:custGeom>
              <a:avLst/>
              <a:gdLst/>
              <a:ahLst/>
              <a:cxnLst>
                <a:cxn ang="0">
                  <a:pos x="214" y="376"/>
                </a:cxn>
                <a:cxn ang="0">
                  <a:pos x="206" y="376"/>
                </a:cxn>
                <a:cxn ang="0">
                  <a:pos x="206" y="359"/>
                </a:cxn>
                <a:cxn ang="0">
                  <a:pos x="32" y="359"/>
                </a:cxn>
                <a:cxn ang="0">
                  <a:pos x="32" y="281"/>
                </a:cxn>
                <a:cxn ang="0">
                  <a:pos x="32" y="203"/>
                </a:cxn>
                <a:cxn ang="0">
                  <a:pos x="39" y="196"/>
                </a:cxn>
                <a:cxn ang="0">
                  <a:pos x="32" y="196"/>
                </a:cxn>
                <a:cxn ang="0">
                  <a:pos x="32" y="148"/>
                </a:cxn>
                <a:cxn ang="0">
                  <a:pos x="24" y="148"/>
                </a:cxn>
                <a:cxn ang="0">
                  <a:pos x="32" y="141"/>
                </a:cxn>
                <a:cxn ang="0">
                  <a:pos x="24" y="141"/>
                </a:cxn>
                <a:cxn ang="0">
                  <a:pos x="0" y="86"/>
                </a:cxn>
                <a:cxn ang="0">
                  <a:pos x="39" y="55"/>
                </a:cxn>
                <a:cxn ang="0">
                  <a:pos x="24" y="39"/>
                </a:cxn>
                <a:cxn ang="0">
                  <a:pos x="39" y="23"/>
                </a:cxn>
                <a:cxn ang="0">
                  <a:pos x="56" y="0"/>
                </a:cxn>
                <a:cxn ang="0">
                  <a:pos x="71" y="0"/>
                </a:cxn>
                <a:cxn ang="0">
                  <a:pos x="127" y="0"/>
                </a:cxn>
                <a:cxn ang="0">
                  <a:pos x="127" y="23"/>
                </a:cxn>
                <a:cxn ang="0">
                  <a:pos x="143" y="0"/>
                </a:cxn>
                <a:cxn ang="0">
                  <a:pos x="174" y="23"/>
                </a:cxn>
                <a:cxn ang="0">
                  <a:pos x="174" y="148"/>
                </a:cxn>
                <a:cxn ang="0">
                  <a:pos x="237" y="148"/>
                </a:cxn>
                <a:cxn ang="0">
                  <a:pos x="245" y="173"/>
                </a:cxn>
                <a:cxn ang="0">
                  <a:pos x="269" y="173"/>
                </a:cxn>
                <a:cxn ang="0">
                  <a:pos x="269" y="196"/>
                </a:cxn>
                <a:cxn ang="0">
                  <a:pos x="277" y="196"/>
                </a:cxn>
                <a:cxn ang="0">
                  <a:pos x="277" y="258"/>
                </a:cxn>
                <a:cxn ang="0">
                  <a:pos x="269" y="258"/>
                </a:cxn>
                <a:cxn ang="0">
                  <a:pos x="269" y="290"/>
                </a:cxn>
                <a:cxn ang="0">
                  <a:pos x="277" y="290"/>
                </a:cxn>
                <a:cxn ang="0">
                  <a:pos x="277" y="359"/>
                </a:cxn>
                <a:cxn ang="0">
                  <a:pos x="214" y="376"/>
                </a:cxn>
              </a:cxnLst>
              <a:rect l="0" t="0" r="r" b="b"/>
              <a:pathLst>
                <a:path w="277" h="376">
                  <a:moveTo>
                    <a:pt x="214" y="376"/>
                  </a:moveTo>
                  <a:lnTo>
                    <a:pt x="206" y="376"/>
                  </a:lnTo>
                  <a:lnTo>
                    <a:pt x="206" y="359"/>
                  </a:lnTo>
                  <a:lnTo>
                    <a:pt x="32" y="359"/>
                  </a:lnTo>
                  <a:lnTo>
                    <a:pt x="32" y="281"/>
                  </a:lnTo>
                  <a:lnTo>
                    <a:pt x="32" y="203"/>
                  </a:lnTo>
                  <a:lnTo>
                    <a:pt x="39" y="196"/>
                  </a:lnTo>
                  <a:lnTo>
                    <a:pt x="32" y="196"/>
                  </a:lnTo>
                  <a:lnTo>
                    <a:pt x="32" y="148"/>
                  </a:lnTo>
                  <a:lnTo>
                    <a:pt x="24" y="148"/>
                  </a:lnTo>
                  <a:lnTo>
                    <a:pt x="32" y="141"/>
                  </a:lnTo>
                  <a:lnTo>
                    <a:pt x="24" y="141"/>
                  </a:lnTo>
                  <a:lnTo>
                    <a:pt x="0" y="86"/>
                  </a:lnTo>
                  <a:lnTo>
                    <a:pt x="39" y="55"/>
                  </a:lnTo>
                  <a:lnTo>
                    <a:pt x="24" y="39"/>
                  </a:lnTo>
                  <a:lnTo>
                    <a:pt x="39" y="23"/>
                  </a:lnTo>
                  <a:lnTo>
                    <a:pt x="56" y="0"/>
                  </a:lnTo>
                  <a:lnTo>
                    <a:pt x="71" y="0"/>
                  </a:lnTo>
                  <a:lnTo>
                    <a:pt x="127" y="0"/>
                  </a:lnTo>
                  <a:lnTo>
                    <a:pt x="127" y="23"/>
                  </a:lnTo>
                  <a:lnTo>
                    <a:pt x="143" y="0"/>
                  </a:lnTo>
                  <a:lnTo>
                    <a:pt x="174" y="23"/>
                  </a:lnTo>
                  <a:lnTo>
                    <a:pt x="174" y="148"/>
                  </a:lnTo>
                  <a:lnTo>
                    <a:pt x="237" y="148"/>
                  </a:lnTo>
                  <a:lnTo>
                    <a:pt x="245" y="173"/>
                  </a:lnTo>
                  <a:lnTo>
                    <a:pt x="269" y="173"/>
                  </a:lnTo>
                  <a:lnTo>
                    <a:pt x="269" y="196"/>
                  </a:lnTo>
                  <a:lnTo>
                    <a:pt x="277" y="196"/>
                  </a:lnTo>
                  <a:lnTo>
                    <a:pt x="277" y="258"/>
                  </a:lnTo>
                  <a:lnTo>
                    <a:pt x="269" y="258"/>
                  </a:lnTo>
                  <a:lnTo>
                    <a:pt x="269" y="290"/>
                  </a:lnTo>
                  <a:lnTo>
                    <a:pt x="277" y="290"/>
                  </a:lnTo>
                  <a:lnTo>
                    <a:pt x="277" y="359"/>
                  </a:lnTo>
                  <a:lnTo>
                    <a:pt x="214" y="376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03782" y="4389471"/>
            <a:ext cx="25250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Berrien and Dodge</a:t>
            </a:r>
          </a:p>
          <a:p>
            <a:r>
              <a:rPr lang="en-US" dirty="0" smtClean="0"/>
              <a:t>2X resistance level</a:t>
            </a:r>
          </a:p>
          <a:p>
            <a:r>
              <a:rPr lang="en-US" dirty="0" smtClean="0"/>
              <a:t>5 </a:t>
            </a:r>
            <a:r>
              <a:rPr lang="en-US" dirty="0" err="1" smtClean="0"/>
              <a:t>lbs</a:t>
            </a:r>
            <a:r>
              <a:rPr lang="en-US" dirty="0" smtClean="0"/>
              <a:t>/A to control</a:t>
            </a:r>
          </a:p>
          <a:p>
            <a:r>
              <a:rPr lang="en-US" dirty="0" smtClean="0"/>
              <a:t>Evik will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40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Clean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If you are getting ready to plant and get to the field and have pigweed &gt; 6” tall …………</a:t>
            </a:r>
          </a:p>
          <a:p>
            <a:r>
              <a:rPr lang="en-US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 the sprayer</a:t>
            </a:r>
          </a:p>
          <a:p>
            <a:endParaRPr lang="en-US" b="1" u="sng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get your mo</a:t>
            </a:r>
            <a:r>
              <a:rPr lang="en-US" b="1" i="1" u="sng" dirty="0" smtClean="0"/>
              <a:t>wer, disk, and/or bottom plow</a:t>
            </a:r>
            <a:endParaRPr lang="en-US" b="1" i="1" u="sng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51813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Non-Atrazine or Glyphosate Weed Control Programs</a:t>
            </a:r>
            <a:br>
              <a:rPr lang="en-US" sz="2400" dirty="0" smtClean="0"/>
            </a:br>
            <a:r>
              <a:rPr lang="en-US" sz="2400" b="1" i="1" dirty="0" smtClean="0">
                <a:solidFill>
                  <a:srgbClr val="FFC000"/>
                </a:solidFill>
              </a:rPr>
              <a:t>Capreno</a:t>
            </a:r>
            <a:endParaRPr lang="en-US" sz="2400" b="1" i="1" dirty="0">
              <a:solidFill>
                <a:srgbClr val="FFC000"/>
              </a:solidFill>
            </a:endParaRPr>
          </a:p>
        </p:txBody>
      </p:sp>
      <p:pic>
        <p:nvPicPr>
          <p:cNvPr id="2050" name="Picture 2" descr="L:\field pictures\2014 field pictures\CN-09B-14\5-22-14\02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" y="1828800"/>
            <a:ext cx="22288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field pictures\2014 field pictures\CN-09B-14\5-22-14\02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3630" y="1828800"/>
            <a:ext cx="22288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L:\field pictures\2014 field pictures\CN-09B-14\5-22-14\01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22288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:\field pictures\2014 field pictures\CN-09B-14\5-22-14\026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1828800"/>
            <a:ext cx="22288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6257836"/>
            <a:ext cx="81945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PE-09B-14</a:t>
            </a:r>
          </a:p>
          <a:p>
            <a:r>
              <a:rPr lang="en-US" sz="1100" dirty="0" smtClean="0">
                <a:solidFill>
                  <a:srgbClr val="FFFFFF"/>
                </a:solidFill>
              </a:rPr>
              <a:t>May 22</a:t>
            </a:r>
          </a:p>
          <a:p>
            <a:r>
              <a:rPr lang="en-US" sz="1100" dirty="0" smtClean="0">
                <a:solidFill>
                  <a:srgbClr val="FFFFFF"/>
                </a:solidFill>
              </a:rPr>
              <a:t>52 DAP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3977" y="481584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NTC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3499" y="4800600"/>
            <a:ext cx="21147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Dual II – PRE</a:t>
            </a:r>
          </a:p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Capreno - POST</a:t>
            </a:r>
          </a:p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COC - POST</a:t>
            </a:r>
          </a:p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AMS XTRA - POST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7100" y="4800600"/>
            <a:ext cx="21147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Warrant – PRE</a:t>
            </a:r>
          </a:p>
          <a:p>
            <a:pPr algn="ctr"/>
            <a:r>
              <a:rPr lang="en-US" sz="1800" dirty="0">
                <a:solidFill>
                  <a:srgbClr val="FFFFFF"/>
                </a:solidFill>
              </a:rPr>
              <a:t>Capreno - POST</a:t>
            </a:r>
          </a:p>
          <a:p>
            <a:pPr algn="ctr"/>
            <a:r>
              <a:rPr lang="en-US" sz="1800" dirty="0">
                <a:solidFill>
                  <a:srgbClr val="FFFFFF"/>
                </a:solidFill>
              </a:rPr>
              <a:t>COC - POST</a:t>
            </a:r>
          </a:p>
          <a:p>
            <a:pPr algn="ctr"/>
            <a:r>
              <a:rPr lang="en-US" sz="1800" dirty="0">
                <a:solidFill>
                  <a:srgbClr val="FFFFFF"/>
                </a:solidFill>
              </a:rPr>
              <a:t>AMS XTRA - </a:t>
            </a:r>
            <a:r>
              <a:rPr lang="en-US" sz="1800" dirty="0" smtClean="0">
                <a:solidFill>
                  <a:srgbClr val="FFFFFF"/>
                </a:solidFill>
              </a:rPr>
              <a:t>POST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9298" y="4800600"/>
            <a:ext cx="21147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FFFFFF"/>
                </a:solidFill>
              </a:rPr>
              <a:t>Zidua  </a:t>
            </a:r>
            <a:r>
              <a:rPr lang="fr-FR" sz="1800" dirty="0">
                <a:solidFill>
                  <a:srgbClr val="FFFFFF"/>
                </a:solidFill>
              </a:rPr>
              <a:t>– PRE</a:t>
            </a:r>
          </a:p>
          <a:p>
            <a:pPr algn="ctr"/>
            <a:r>
              <a:rPr lang="fr-FR" sz="1800" dirty="0">
                <a:solidFill>
                  <a:srgbClr val="FFFFFF"/>
                </a:solidFill>
              </a:rPr>
              <a:t>Capreno - POST</a:t>
            </a:r>
          </a:p>
          <a:p>
            <a:pPr algn="ctr"/>
            <a:r>
              <a:rPr lang="fr-FR" sz="1800" dirty="0">
                <a:solidFill>
                  <a:srgbClr val="FFFFFF"/>
                </a:solidFill>
              </a:rPr>
              <a:t>COC - POST</a:t>
            </a:r>
          </a:p>
          <a:p>
            <a:pPr algn="ctr"/>
            <a:r>
              <a:rPr lang="fr-FR" sz="1800" dirty="0">
                <a:solidFill>
                  <a:srgbClr val="FFFFFF"/>
                </a:solidFill>
              </a:rPr>
              <a:t>AMS XTRA - POST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8528" y="1066800"/>
            <a:ext cx="659433" cy="66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01789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Non-Atrazine or Glyphosate Weed Control Programs</a:t>
            </a:r>
            <a:br>
              <a:rPr lang="en-US" sz="2800" dirty="0" smtClean="0"/>
            </a:br>
            <a:r>
              <a:rPr lang="en-US" sz="2800" b="1" i="1" dirty="0" smtClean="0">
                <a:solidFill>
                  <a:srgbClr val="FFC000"/>
                </a:solidFill>
              </a:rPr>
              <a:t>Impact</a:t>
            </a:r>
            <a:endParaRPr lang="en-US" sz="2800" b="1" i="1" dirty="0">
              <a:solidFill>
                <a:srgbClr val="FFC000"/>
              </a:solidFill>
            </a:endParaRPr>
          </a:p>
        </p:txBody>
      </p:sp>
      <p:pic>
        <p:nvPicPr>
          <p:cNvPr id="2050" name="Picture 2" descr="L:\field pictures\2014 field pictures\CN-09B-14\5-22-14\02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" y="1828800"/>
            <a:ext cx="22288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6257836"/>
            <a:ext cx="81945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PE-09B-14</a:t>
            </a:r>
          </a:p>
          <a:p>
            <a:r>
              <a:rPr lang="en-US" sz="1100" dirty="0" smtClean="0">
                <a:solidFill>
                  <a:srgbClr val="FFFFFF"/>
                </a:solidFill>
              </a:rPr>
              <a:t>May 22</a:t>
            </a:r>
          </a:p>
          <a:p>
            <a:r>
              <a:rPr lang="en-US" sz="1100" dirty="0" smtClean="0">
                <a:solidFill>
                  <a:srgbClr val="FFFFFF"/>
                </a:solidFill>
              </a:rPr>
              <a:t>52 DAP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3977" y="481584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NTC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84276" y="4800600"/>
            <a:ext cx="21147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Dual II – PRE</a:t>
            </a:r>
          </a:p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Impact - POST</a:t>
            </a:r>
          </a:p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COC - POST</a:t>
            </a:r>
          </a:p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AMS XTRA - POST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7098" y="4800600"/>
            <a:ext cx="21147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Warrant – PRE</a:t>
            </a:r>
          </a:p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Impact </a:t>
            </a:r>
            <a:r>
              <a:rPr lang="en-US" sz="1800" dirty="0">
                <a:solidFill>
                  <a:srgbClr val="FFFFFF"/>
                </a:solidFill>
              </a:rPr>
              <a:t>- POST</a:t>
            </a:r>
          </a:p>
          <a:p>
            <a:pPr algn="ctr"/>
            <a:r>
              <a:rPr lang="en-US" sz="1800" dirty="0">
                <a:solidFill>
                  <a:srgbClr val="FFFFFF"/>
                </a:solidFill>
              </a:rPr>
              <a:t>COC - POST</a:t>
            </a:r>
          </a:p>
          <a:p>
            <a:pPr algn="ctr"/>
            <a:r>
              <a:rPr lang="en-US" sz="1800" dirty="0">
                <a:solidFill>
                  <a:srgbClr val="FFFFFF"/>
                </a:solidFill>
              </a:rPr>
              <a:t>AMS XTRA - </a:t>
            </a:r>
            <a:r>
              <a:rPr lang="en-US" sz="1800" dirty="0" smtClean="0">
                <a:solidFill>
                  <a:srgbClr val="FFFFFF"/>
                </a:solidFill>
              </a:rPr>
              <a:t>POST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9298" y="4800600"/>
            <a:ext cx="21147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FFFFFF"/>
                </a:solidFill>
              </a:rPr>
              <a:t>Zidua  </a:t>
            </a:r>
            <a:r>
              <a:rPr lang="fr-FR" sz="1800" dirty="0">
                <a:solidFill>
                  <a:srgbClr val="FFFFFF"/>
                </a:solidFill>
              </a:rPr>
              <a:t>– PRE</a:t>
            </a:r>
          </a:p>
          <a:p>
            <a:pPr algn="ctr"/>
            <a:r>
              <a:rPr lang="fr-FR" sz="1800" dirty="0" smtClean="0">
                <a:solidFill>
                  <a:srgbClr val="FFFFFF"/>
                </a:solidFill>
              </a:rPr>
              <a:t>Impact </a:t>
            </a:r>
            <a:r>
              <a:rPr lang="fr-FR" sz="1800" dirty="0">
                <a:solidFill>
                  <a:srgbClr val="FFFFFF"/>
                </a:solidFill>
              </a:rPr>
              <a:t>- POST</a:t>
            </a:r>
          </a:p>
          <a:p>
            <a:pPr algn="ctr"/>
            <a:r>
              <a:rPr lang="fr-FR" sz="1800" dirty="0">
                <a:solidFill>
                  <a:srgbClr val="FFFFFF"/>
                </a:solidFill>
              </a:rPr>
              <a:t>COC - POST</a:t>
            </a:r>
          </a:p>
          <a:p>
            <a:pPr algn="ctr"/>
            <a:r>
              <a:rPr lang="fr-FR" sz="1800" dirty="0">
                <a:solidFill>
                  <a:srgbClr val="FFFFFF"/>
                </a:solidFill>
              </a:rPr>
              <a:t>AMS XTRA - POST</a:t>
            </a:r>
          </a:p>
        </p:txBody>
      </p:sp>
      <p:pic>
        <p:nvPicPr>
          <p:cNvPr id="3074" name="Picture 2" descr="L:\field pictures\2014 field pictures\CN-09B-14\5-22-14\01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1828800"/>
            <a:ext cx="22288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L:\field pictures\2014 field pictures\CN-09B-14\5-22-14\02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150" y="1828800"/>
            <a:ext cx="22288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:\field pictures\2014 field pictures\CN-09B-14\5-22-14\02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5150" y="1828800"/>
            <a:ext cx="22288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2512" y="1219200"/>
            <a:ext cx="20732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1414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Non-Atrazine or Glyphosate Weed Control Programs</a:t>
            </a:r>
            <a:br>
              <a:rPr lang="en-US" sz="2800" dirty="0" smtClean="0"/>
            </a:br>
            <a:r>
              <a:rPr lang="en-US" sz="2800" b="1" i="1" dirty="0" smtClean="0">
                <a:solidFill>
                  <a:srgbClr val="FFC000"/>
                </a:solidFill>
              </a:rPr>
              <a:t>Callisto</a:t>
            </a:r>
            <a:endParaRPr lang="en-US" sz="2800" b="1" i="1" dirty="0">
              <a:solidFill>
                <a:srgbClr val="FFC000"/>
              </a:solidFill>
            </a:endParaRPr>
          </a:p>
        </p:txBody>
      </p:sp>
      <p:pic>
        <p:nvPicPr>
          <p:cNvPr id="2050" name="Picture 2" descr="L:\field pictures\2014 field pictures\CN-09B-14\5-22-14\02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" y="1828800"/>
            <a:ext cx="22288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6257836"/>
            <a:ext cx="81945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PE-09B-14</a:t>
            </a:r>
          </a:p>
          <a:p>
            <a:r>
              <a:rPr lang="en-US" sz="1100" dirty="0" smtClean="0">
                <a:solidFill>
                  <a:srgbClr val="FFFFFF"/>
                </a:solidFill>
              </a:rPr>
              <a:t>May 22</a:t>
            </a:r>
          </a:p>
          <a:p>
            <a:r>
              <a:rPr lang="en-US" sz="1100" dirty="0" smtClean="0">
                <a:solidFill>
                  <a:srgbClr val="FFFFFF"/>
                </a:solidFill>
              </a:rPr>
              <a:t>52 DAP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3977" y="481584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NTC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3500" y="4800600"/>
            <a:ext cx="21147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Dual II – PRE</a:t>
            </a:r>
          </a:p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Callisto - POST</a:t>
            </a:r>
          </a:p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COC - POST</a:t>
            </a:r>
          </a:p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AMS XTRA - POST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7100" y="4800600"/>
            <a:ext cx="21147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Warrant – PRE</a:t>
            </a:r>
          </a:p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Callisto </a:t>
            </a:r>
            <a:r>
              <a:rPr lang="en-US" sz="1800" dirty="0">
                <a:solidFill>
                  <a:srgbClr val="FFFFFF"/>
                </a:solidFill>
              </a:rPr>
              <a:t>- POST</a:t>
            </a:r>
          </a:p>
          <a:p>
            <a:pPr algn="ctr"/>
            <a:r>
              <a:rPr lang="en-US" sz="1800" dirty="0">
                <a:solidFill>
                  <a:srgbClr val="FFFFFF"/>
                </a:solidFill>
              </a:rPr>
              <a:t>COC - POST</a:t>
            </a:r>
          </a:p>
          <a:p>
            <a:pPr algn="ctr"/>
            <a:r>
              <a:rPr lang="en-US" sz="1800" dirty="0">
                <a:solidFill>
                  <a:srgbClr val="FFFFFF"/>
                </a:solidFill>
              </a:rPr>
              <a:t>AMS XTRA - </a:t>
            </a:r>
            <a:r>
              <a:rPr lang="en-US" sz="1800" dirty="0" smtClean="0">
                <a:solidFill>
                  <a:srgbClr val="FFFFFF"/>
                </a:solidFill>
              </a:rPr>
              <a:t>POST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9299" y="4800600"/>
            <a:ext cx="21147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FFFFFF"/>
                </a:solidFill>
              </a:rPr>
              <a:t>Zidua  </a:t>
            </a:r>
            <a:r>
              <a:rPr lang="fr-FR" sz="1800" dirty="0">
                <a:solidFill>
                  <a:srgbClr val="FFFFFF"/>
                </a:solidFill>
              </a:rPr>
              <a:t>– PRE</a:t>
            </a:r>
          </a:p>
          <a:p>
            <a:pPr algn="ctr"/>
            <a:r>
              <a:rPr lang="fr-FR" sz="1800" dirty="0" smtClean="0">
                <a:solidFill>
                  <a:srgbClr val="FFFFFF"/>
                </a:solidFill>
              </a:rPr>
              <a:t>Callisto- </a:t>
            </a:r>
            <a:r>
              <a:rPr lang="fr-FR" sz="1800" dirty="0">
                <a:solidFill>
                  <a:srgbClr val="FFFFFF"/>
                </a:solidFill>
              </a:rPr>
              <a:t>POST</a:t>
            </a:r>
          </a:p>
          <a:p>
            <a:pPr algn="ctr"/>
            <a:r>
              <a:rPr lang="fr-FR" sz="1800" dirty="0">
                <a:solidFill>
                  <a:srgbClr val="FFFFFF"/>
                </a:solidFill>
              </a:rPr>
              <a:t>COC - POST</a:t>
            </a:r>
          </a:p>
          <a:p>
            <a:pPr algn="ctr"/>
            <a:r>
              <a:rPr lang="fr-FR" sz="1800" dirty="0">
                <a:solidFill>
                  <a:srgbClr val="FFFFFF"/>
                </a:solidFill>
              </a:rPr>
              <a:t>AMS XTRA - POST</a:t>
            </a:r>
          </a:p>
        </p:txBody>
      </p:sp>
      <p:pic>
        <p:nvPicPr>
          <p:cNvPr id="4098" name="Picture 2" descr="L:\field pictures\2014 field pictures\CN-09B-14\5-22-14\02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1828800"/>
            <a:ext cx="22288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L:\field pictures\2014 field pictures\CN-09B-14\5-22-14\01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22288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:\field pictures\2014 field pictures\CN-09B-14\5-22-14\01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1828800"/>
            <a:ext cx="22288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825" y="1219200"/>
            <a:ext cx="142875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508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71600" y="76200"/>
            <a:ext cx="7634288" cy="825500"/>
          </a:xfrm>
        </p:spPr>
        <p:txBody>
          <a:bodyPr/>
          <a:lstStyle/>
          <a:p>
            <a:r>
              <a:rPr lang="en-US" dirty="0" smtClean="0"/>
              <a:t>Something to think about?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81012" y="1066800"/>
            <a:ext cx="4548188" cy="235108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b="1" i="1" u="sng" dirty="0" smtClean="0"/>
              <a:t>Some</a:t>
            </a:r>
            <a:r>
              <a:rPr lang="en-US" sz="2400" dirty="0" smtClean="0"/>
              <a:t> GA growers are pushing yield limits (250+ Bu/A)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75%-80% irrigated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weed science researcher (</a:t>
            </a:r>
            <a:r>
              <a:rPr lang="en-US" sz="2400" i="1" dirty="0" smtClean="0"/>
              <a:t>me</a:t>
            </a:r>
            <a:r>
              <a:rPr lang="en-US" sz="2400" dirty="0" smtClean="0"/>
              <a:t>) typically does not make 225+ Bu/A yields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At lower yield/input levels, are herbicide stresses masked by other stresses?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At higher yield/input levels (</a:t>
            </a:r>
            <a:r>
              <a:rPr lang="en-US" sz="2400" i="1" dirty="0" smtClean="0"/>
              <a:t>i.e. most stresses are controlled</a:t>
            </a:r>
            <a:r>
              <a:rPr lang="en-US" sz="2400" dirty="0" smtClean="0"/>
              <a:t>), what about herbicides?</a:t>
            </a:r>
            <a:endParaRPr lang="en-US" sz="2400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9415" y="1239838"/>
            <a:ext cx="3542883" cy="235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3810000"/>
            <a:ext cx="3581400" cy="226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451448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17500"/>
            <a:ext cx="8356600" cy="82550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Herbicide Effects on Field Corn Yield in a High Input Environment - 2014</a:t>
            </a:r>
            <a:br>
              <a:rPr lang="en-US" sz="2400" dirty="0" smtClean="0"/>
            </a:br>
            <a:endParaRPr lang="en-US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836835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624" y="5903892"/>
            <a:ext cx="12666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CN-01-14</a:t>
            </a:r>
          </a:p>
          <a:p>
            <a:pPr eaLnBrk="1" hangingPunct="1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Applied 21 DAP</a:t>
            </a:r>
          </a:p>
          <a:p>
            <a:pPr eaLnBrk="1" hangingPunct="1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V3-V4</a:t>
            </a:r>
          </a:p>
          <a:p>
            <a:pPr eaLnBrk="1" hangingPunct="1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Pioneer 1685</a:t>
            </a:r>
            <a:endParaRPr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6200" y="1828800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000" b="1" i="1" dirty="0" smtClean="0">
                <a:solidFill>
                  <a:srgbClr val="FFC000"/>
                </a:solidFill>
                <a:latin typeface="Arial" charset="0"/>
              </a:rPr>
              <a:t>P = 0.4165</a:t>
            </a:r>
          </a:p>
          <a:p>
            <a:pPr eaLnBrk="1" hangingPunct="1"/>
            <a:r>
              <a:rPr lang="en-US" sz="1000" b="1" i="1" dirty="0" smtClean="0">
                <a:solidFill>
                  <a:srgbClr val="FFC000"/>
                </a:solidFill>
                <a:latin typeface="Arial" charset="0"/>
              </a:rPr>
              <a:t>CV = 12.32</a:t>
            </a:r>
            <a:endParaRPr lang="en-US" sz="1000" b="1" i="1" dirty="0">
              <a:solidFill>
                <a:srgbClr val="FFC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54947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400" dirty="0" smtClean="0"/>
              <a:t>Roundup W-Max (32 oz/A) + Atrazine (48 oz/A) + AMS Xtra (2.5% v/v) Timing Effects on Field Corn Yield in a High Input Environment - 2014</a:t>
            </a:r>
            <a:endParaRPr lang="en-US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062081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828" y="6504801"/>
            <a:ext cx="1095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Pioneer 1685</a:t>
            </a:r>
            <a:endParaRPr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07175" y="1752600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000" b="1" i="1" dirty="0" smtClean="0">
                <a:solidFill>
                  <a:srgbClr val="FF9900"/>
                </a:solidFill>
                <a:latin typeface="Arial" charset="0"/>
              </a:rPr>
              <a:t>P = 0.1430</a:t>
            </a:r>
          </a:p>
          <a:p>
            <a:pPr eaLnBrk="1" hangingPunct="1"/>
            <a:r>
              <a:rPr lang="en-US" sz="1000" b="1" i="1" dirty="0" smtClean="0">
                <a:solidFill>
                  <a:srgbClr val="FF9900"/>
                </a:solidFill>
                <a:latin typeface="Arial" charset="0"/>
              </a:rPr>
              <a:t>CV = 6.56</a:t>
            </a:r>
            <a:endParaRPr lang="en-US" sz="1000" b="1" i="1" dirty="0">
              <a:solidFill>
                <a:srgbClr val="FF99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68691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prostko\AppData\Local\Microsoft\Windows\Temporary Internet Files\Content.IE5\C3KXI78U\phot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1" y="0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53900" y="28221"/>
            <a:ext cx="3436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Morningglory Control in Field Corn</a:t>
            </a:r>
          </a:p>
        </p:txBody>
      </p:sp>
    </p:spTree>
    <p:extLst>
      <p:ext uri="{BB962C8B-B14F-4D97-AF65-F5344CB8AC3E}">
        <p14:creationId xmlns:p14="http://schemas.microsoft.com/office/powerpoint/2010/main" val="185729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Morningglory Control in Corn</a:t>
            </a:r>
          </a:p>
        </p:txBody>
      </p:sp>
      <p:sp>
        <p:nvSpPr>
          <p:cNvPr id="3789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066800"/>
            <a:ext cx="4548188" cy="485616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dirty="0" smtClean="0"/>
              <a:t> as much atrazine as possible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 1.0 lb/A – PRE fb 1.5 lb/A – POST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/>
              <a:t> small grain rotations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2,4-D, Clarity, Status, Aim, ET, Evik (PDIR)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Enlist Corn???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Liberty-Link® Corn Systems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split applications of glyphosate (RR corn)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FFC000"/>
                </a:solidFill>
              </a:rPr>
              <a:t>* </a:t>
            </a:r>
            <a:r>
              <a:rPr lang="en-US" sz="1400" i="1" dirty="0" smtClean="0">
                <a:solidFill>
                  <a:srgbClr val="FFC000"/>
                </a:solidFill>
              </a:rPr>
              <a:t>1</a:t>
            </a:r>
            <a:r>
              <a:rPr lang="en-US" sz="1400" i="1" baseline="30000" dirty="0" smtClean="0">
                <a:solidFill>
                  <a:srgbClr val="FFC000"/>
                </a:solidFill>
              </a:rPr>
              <a:t>st</a:t>
            </a:r>
            <a:r>
              <a:rPr lang="en-US" sz="1400" i="1" dirty="0" smtClean="0">
                <a:solidFill>
                  <a:srgbClr val="FFC000"/>
                </a:solidFill>
              </a:rPr>
              <a:t> application + atrazine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Harvest Aids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FFC000"/>
                </a:solidFill>
              </a:rPr>
              <a:t>Aim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Early-harvest	</a:t>
            </a:r>
            <a:r>
              <a:rPr lang="en-US" sz="1800" i="1" dirty="0" smtClean="0"/>
              <a:t>	</a:t>
            </a:r>
          </a:p>
          <a:p>
            <a:pPr>
              <a:buFont typeface="Monotype Sorts" pitchFamily="2" charset="2"/>
              <a:buNone/>
            </a:pPr>
            <a:endParaRPr lang="en-US" sz="1800" i="1" dirty="0" smtClean="0"/>
          </a:p>
          <a:p>
            <a:pPr>
              <a:buFont typeface="Monotype Sorts" pitchFamily="2" charset="2"/>
              <a:buNone/>
            </a:pPr>
            <a:endParaRPr lang="en-US" sz="1800" i="1" dirty="0" smtClean="0"/>
          </a:p>
          <a:p>
            <a:pPr>
              <a:buFont typeface="Monotype Sorts" pitchFamily="2" charset="2"/>
              <a:buNone/>
            </a:pPr>
            <a:endParaRPr lang="en-US" sz="1800" i="1" dirty="0" smtClean="0"/>
          </a:p>
          <a:p>
            <a:endParaRPr lang="en-US" sz="1800" i="1" dirty="0" smtClean="0"/>
          </a:p>
        </p:txBody>
      </p:sp>
      <p:pic>
        <p:nvPicPr>
          <p:cNvPr id="37892" name="Picture 7" descr="badfield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29200" y="1239838"/>
            <a:ext cx="3641725" cy="4856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224158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(</a:t>
            </a:r>
            <a:r>
              <a:rPr lang="en-US" dirty="0" err="1" smtClean="0"/>
              <a:t>er</a:t>
            </a:r>
            <a:r>
              <a:rPr lang="en-US" dirty="0" smtClean="0"/>
              <a:t>) Stuff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5181600" cy="386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6664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for 2015 UGA Rec’s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FMC</a:t>
            </a:r>
          </a:p>
          <a:p>
            <a:r>
              <a:rPr lang="en-US" dirty="0" smtClean="0"/>
              <a:t>Zidua + Cadet</a:t>
            </a:r>
          </a:p>
          <a:p>
            <a:r>
              <a:rPr lang="en-US" dirty="0" smtClean="0"/>
              <a:t>5 - 8 oz/A</a:t>
            </a:r>
          </a:p>
          <a:p>
            <a:r>
              <a:rPr lang="en-US" dirty="0" smtClean="0"/>
              <a:t>PRE or early POST (V4)</a:t>
            </a:r>
          </a:p>
          <a:p>
            <a:r>
              <a:rPr lang="en-US" dirty="0" smtClean="0"/>
              <a:t>Tank-mix with atrazine, glyphosate  or glufosinate.</a:t>
            </a:r>
            <a:endParaRPr lang="en-US" dirty="0"/>
          </a:p>
          <a:p>
            <a:r>
              <a:rPr lang="en-US" dirty="0" smtClean="0"/>
              <a:t>Anthem ATZ = Anthem + atrazine</a:t>
            </a:r>
          </a:p>
          <a:p>
            <a:r>
              <a:rPr lang="en-US" dirty="0" smtClean="0"/>
              <a:t>MOA = 15 + 14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2859087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" y="2743200"/>
            <a:ext cx="279241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60249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Did you really start clean????</a:t>
            </a:r>
            <a:br>
              <a:rPr lang="en-US" dirty="0" smtClean="0"/>
            </a:br>
            <a:r>
              <a:rPr lang="en-US" dirty="0" smtClean="0"/>
              <a:t>A disk may not be good enough!</a:t>
            </a:r>
            <a:endParaRPr lang="en-US" dirty="0"/>
          </a:p>
        </p:txBody>
      </p:sp>
      <p:pic>
        <p:nvPicPr>
          <p:cNvPr id="2050" name="Picture 2" descr="L:\field pictures\2014 field pictures\2014-05-14\01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6294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54954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Anthem for Weed Control in Field Corn - 2014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133600" y="1219200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NTC</a:t>
            </a:r>
            <a:endParaRPr lang="en-US" dirty="0"/>
          </a:p>
        </p:txBody>
      </p:sp>
      <p:pic>
        <p:nvPicPr>
          <p:cNvPr id="2052" name="Picture 4" descr="L:\field pictures\2014 field pictures\CN-11-14\5-22-14\0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433" y="1143000"/>
            <a:ext cx="3642121" cy="48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L:\field pictures\2014 field pictures\CN-11-14\5-22-14\0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796" y="1143000"/>
            <a:ext cx="3642121" cy="48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33600" y="121488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99409" y="1066800"/>
            <a:ext cx="23015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Anthem (PRE)</a:t>
            </a:r>
          </a:p>
          <a:p>
            <a:pPr algn="ctr"/>
            <a:r>
              <a:rPr lang="en-US" sz="1600" dirty="0" smtClean="0"/>
              <a:t>Cadet (POST)</a:t>
            </a:r>
          </a:p>
          <a:p>
            <a:pPr algn="ctr"/>
            <a:r>
              <a:rPr lang="en-US" sz="1600" dirty="0" smtClean="0"/>
              <a:t>Roundup W-Max (POST)</a:t>
            </a:r>
          </a:p>
          <a:p>
            <a:pPr algn="ctr"/>
            <a:r>
              <a:rPr lang="en-US" sz="1600" dirty="0" smtClean="0"/>
              <a:t>AMS + COC (POST)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135469"/>
            <a:ext cx="1394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C000"/>
                </a:solidFill>
              </a:rPr>
              <a:t>CN-11-14</a:t>
            </a:r>
          </a:p>
          <a:p>
            <a:r>
              <a:rPr lang="en-US" sz="1200" i="1" dirty="0" smtClean="0">
                <a:solidFill>
                  <a:srgbClr val="FFC000"/>
                </a:solidFill>
              </a:rPr>
              <a:t>May 22</a:t>
            </a:r>
          </a:p>
          <a:p>
            <a:r>
              <a:rPr lang="en-US" sz="1200" i="1" dirty="0" smtClean="0">
                <a:solidFill>
                  <a:srgbClr val="FFC000"/>
                </a:solidFill>
              </a:rPr>
              <a:t>16 days after POST</a:t>
            </a:r>
            <a:endParaRPr lang="en-US" sz="12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67195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Corn Herbicides You Might </a:t>
            </a:r>
            <a:r>
              <a:rPr lang="en-US" sz="2800" dirty="0" smtClean="0"/>
              <a:t>Hear </a:t>
            </a:r>
            <a:r>
              <a:rPr lang="en-US" sz="2800" dirty="0" smtClean="0"/>
              <a:t>About</a:t>
            </a:r>
            <a:br>
              <a:rPr lang="en-US" sz="2800" dirty="0" smtClean="0"/>
            </a:br>
            <a:r>
              <a:rPr lang="en-US" sz="2800" dirty="0" smtClean="0"/>
              <a:t>But UGA is Not Recommending (Yet/Ever?)</a:t>
            </a:r>
            <a:endParaRPr lang="en-US" sz="2800" dirty="0"/>
          </a:p>
        </p:txBody>
      </p:sp>
      <p:pic>
        <p:nvPicPr>
          <p:cNvPr id="2050" name="Picture 2" descr="http://www.bayercropscience.us/~/media/Bayer%20CropScience/Country-United-States-Internet/Images/products/Logos/logo_corvus.ashx?mw=1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1326207"/>
            <a:ext cx="2682688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bayercropscience.us/~/media/Bayer%20CropScience/Country-United-States-Internet/Images/products/Logos/logo_balanceflexx.ashx?mw=1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2731" y="1326207"/>
            <a:ext cx="2786902" cy="131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896600" y="23622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212" y="3362325"/>
            <a:ext cx="24226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3794" y="3362325"/>
            <a:ext cx="2665839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250" y="2627659"/>
            <a:ext cx="2680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solidFill>
                  <a:srgbClr val="FFC000"/>
                </a:solidFill>
              </a:rPr>
              <a:t>Isoxaflutole</a:t>
            </a:r>
            <a:r>
              <a:rPr lang="en-US" sz="1200" i="1" dirty="0" smtClean="0">
                <a:solidFill>
                  <a:srgbClr val="FFC000"/>
                </a:solidFill>
              </a:rPr>
              <a:t> + </a:t>
            </a:r>
            <a:r>
              <a:rPr lang="en-US" sz="1200" i="1" dirty="0" err="1" smtClean="0">
                <a:solidFill>
                  <a:srgbClr val="FFC000"/>
                </a:solidFill>
              </a:rPr>
              <a:t>thiencarbazone</a:t>
            </a:r>
            <a:r>
              <a:rPr lang="en-US" sz="1200" i="1" dirty="0" smtClean="0">
                <a:solidFill>
                  <a:srgbClr val="FFC000"/>
                </a:solidFill>
              </a:rPr>
              <a:t> + safener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5382147" y="2642244"/>
            <a:ext cx="16080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>
                <a:solidFill>
                  <a:srgbClr val="FFC000"/>
                </a:solidFill>
              </a:rPr>
              <a:t>Isoxaflutole</a:t>
            </a:r>
            <a:r>
              <a:rPr lang="en-US" sz="1200" i="1" dirty="0">
                <a:solidFill>
                  <a:srgbClr val="FFC000"/>
                </a:solidFill>
              </a:rPr>
              <a:t> + </a:t>
            </a:r>
            <a:r>
              <a:rPr lang="en-US" sz="1200" i="1" dirty="0" smtClean="0">
                <a:solidFill>
                  <a:srgbClr val="FFC000"/>
                </a:solidFill>
              </a:rPr>
              <a:t> safener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647825" y="4848225"/>
            <a:ext cx="2592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C000"/>
                </a:solidFill>
              </a:rPr>
              <a:t>acetochlor (2.7 lb) + atrazine (1.34 lb)</a:t>
            </a:r>
            <a:endParaRPr lang="en-US" sz="1200" i="1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8997" y="4838700"/>
            <a:ext cx="2515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C000"/>
                </a:solidFill>
              </a:rPr>
              <a:t>acetochlor (3.1 lb) + atrazine (2.5 lb)</a:t>
            </a:r>
            <a:endParaRPr lang="en-US" sz="1200" i="1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3930" y="5334000"/>
            <a:ext cx="2814851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27494" y="6337220"/>
            <a:ext cx="44246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FFC000"/>
                </a:solidFill>
              </a:rPr>
              <a:t>Atrazine + s-metolachlor + </a:t>
            </a:r>
            <a:r>
              <a:rPr lang="en-US" sz="1200" i="1" dirty="0" err="1" smtClean="0">
                <a:solidFill>
                  <a:srgbClr val="FFC000"/>
                </a:solidFill>
              </a:rPr>
              <a:t>mesiotrione</a:t>
            </a:r>
            <a:r>
              <a:rPr lang="en-US" sz="1200" i="1" dirty="0" smtClean="0">
                <a:solidFill>
                  <a:srgbClr val="FFC000"/>
                </a:solidFill>
              </a:rPr>
              <a:t> + </a:t>
            </a:r>
            <a:r>
              <a:rPr lang="en-US" sz="1200" i="1" dirty="0" err="1" smtClean="0">
                <a:solidFill>
                  <a:srgbClr val="FFC000"/>
                </a:solidFill>
              </a:rPr>
              <a:t>bycyclopyrone</a:t>
            </a:r>
            <a:r>
              <a:rPr lang="en-US" sz="1200" i="1" dirty="0" smtClean="0">
                <a:solidFill>
                  <a:srgbClr val="FFC000"/>
                </a:solidFill>
              </a:rPr>
              <a:t> +  safener</a:t>
            </a:r>
            <a:endParaRPr lang="en-US" sz="12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47976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Enlist™ Herbicide Tolerant Corn</a:t>
            </a:r>
            <a:endParaRPr lang="en-US" dirty="0"/>
          </a:p>
        </p:txBody>
      </p:sp>
      <p:sp>
        <p:nvSpPr>
          <p:cNvPr id="84994" name="Content Placeholder 3"/>
          <p:cNvSpPr>
            <a:spLocks noGrp="1"/>
          </p:cNvSpPr>
          <p:nvPr>
            <p:ph sz="half" idx="2"/>
          </p:nvPr>
        </p:nvSpPr>
        <p:spPr>
          <a:xfrm>
            <a:off x="4716416" y="1066800"/>
            <a:ext cx="4289425" cy="485616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1600" dirty="0" smtClean="0"/>
              <a:t>tolerance to 2,4-D and Assure + GLY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/>
              <a:t>Trait was deregulated in September 2014 and herbicide in October 2014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err="1" smtClean="0"/>
              <a:t>Colex</a:t>
            </a:r>
            <a:r>
              <a:rPr lang="en-US" sz="1600" dirty="0" smtClean="0"/>
              <a:t>-D™ technology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2,4-D choline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lower volatility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lower drift potential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enhanced handling/mixing characteristics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reduced odor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/>
              <a:t>1 PRE application + 2 POST applications (30” or V8 stage); 30-48” = drops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/>
              <a:t>Enlist™ Duo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 smtClean="0"/>
              <a:t>DMA-Glyphosate (1.7 lb ae/gal) + 2,4-D choline (1.6 lb ae/gal) = 3.5-4.75 pt/A</a:t>
            </a:r>
          </a:p>
          <a:p>
            <a:pPr>
              <a:buFont typeface="Wingdings" pitchFamily="2" charset="2"/>
              <a:buChar char="Ø"/>
            </a:pPr>
            <a:r>
              <a:rPr lang="en-US" sz="1600" b="1" i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Product Launch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IA, IL</a:t>
            </a:r>
            <a:r>
              <a:rPr lang="en-US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IN, OH, SD, WI  (first)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AR, KS, LA, MN, MO, MS, NE, ND, OK, </a:t>
            </a:r>
            <a:r>
              <a:rPr lang="en-US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TN (</a:t>
            </a:r>
            <a:r>
              <a:rPr lang="en-US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r>
              <a:rPr lang="en-US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600" b="1" i="1" u="sng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995" name="AutoShape 4" descr="Enlist_Logo_Horz_RGB_300dpi.jpg"/>
          <p:cNvSpPr>
            <a:spLocks noChangeAspect="1" noChangeArrowheads="1"/>
          </p:cNvSpPr>
          <p:nvPr/>
        </p:nvSpPr>
        <p:spPr bwMode="auto">
          <a:xfrm>
            <a:off x="1090613" y="3810000"/>
            <a:ext cx="334327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4996" name="AutoShape 6" descr="Enlist_Logo_Horz_RGB_300dpi.jpg"/>
          <p:cNvSpPr>
            <a:spLocks noChangeAspect="1" noChangeArrowheads="1"/>
          </p:cNvSpPr>
          <p:nvPr/>
        </p:nvSpPr>
        <p:spPr bwMode="auto">
          <a:xfrm>
            <a:off x="287338" y="-623888"/>
            <a:ext cx="3343275" cy="162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4997" name="AutoShape 8" descr="Enlist_Logo_Horz_RGB_300dpi.jpg"/>
          <p:cNvSpPr>
            <a:spLocks noChangeAspect="1" noChangeArrowheads="1"/>
          </p:cNvSpPr>
          <p:nvPr/>
        </p:nvSpPr>
        <p:spPr bwMode="auto">
          <a:xfrm>
            <a:off x="134938" y="-776288"/>
            <a:ext cx="3343275" cy="162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84999" name="Picture 2" descr="C:\Documents and Settings\LAMPHIEC\Desktop\FINAL DHT Cooperator Deck 3.10.10\Slide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438" y="1295400"/>
            <a:ext cx="4371928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8101" y="5257800"/>
            <a:ext cx="1855787" cy="111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42911" y="6109662"/>
            <a:ext cx="9589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2,4-D choline</a:t>
            </a:r>
            <a:endParaRPr lang="en-US" sz="11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223"/>
          <a:stretch/>
        </p:blipFill>
        <p:spPr bwMode="auto">
          <a:xfrm>
            <a:off x="424498" y="4643437"/>
            <a:ext cx="210312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175" y="5571499"/>
            <a:ext cx="9144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67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Enlist™ Duo Label Requirements (10-09-14)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Can only use nozzles and pressure listed on label (chart)</a:t>
            </a:r>
          </a:p>
          <a:p>
            <a:r>
              <a:rPr lang="en-US" sz="2800" dirty="0" smtClean="0"/>
              <a:t>Winds speeds &lt; 15 MPH</a:t>
            </a:r>
          </a:p>
          <a:p>
            <a:r>
              <a:rPr lang="en-US" sz="2800" dirty="0" smtClean="0"/>
              <a:t>30’ downwind buffer from sensitive areas</a:t>
            </a:r>
          </a:p>
          <a:p>
            <a:r>
              <a:rPr lang="en-US" sz="2800" dirty="0" smtClean="0"/>
              <a:t>Wind cannot be blowing toward tomatoes, other fruiting vegetables (Crop Group 8), cucurbits (Crop Group 9), grapes, and cotton</a:t>
            </a:r>
          </a:p>
          <a:p>
            <a:r>
              <a:rPr lang="en-US" sz="2800" b="1" i="1" u="sng" dirty="0" smtClean="0"/>
              <a:t>Specific</a:t>
            </a:r>
            <a:r>
              <a:rPr lang="en-US" sz="2800" dirty="0" smtClean="0"/>
              <a:t> sprayer clean-out direction</a:t>
            </a:r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1341437" cy="52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31301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Enlist™ Duo Nozzle Tips/Pressure</a:t>
            </a:r>
            <a:endParaRPr lang="en-US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800569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007950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Enlist™ Duo Sprayer Cleanout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70466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32134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Tank-Mixes Blues!</a:t>
            </a:r>
            <a:endParaRPr lang="en-US" dirty="0"/>
          </a:p>
        </p:txBody>
      </p:sp>
      <p:sp>
        <p:nvSpPr>
          <p:cNvPr id="3" name="AutoShape 2" descr="https://pod51035.outlook.com/owa/service.svc/s/GetFileAttachment?id=AQMkAGFjOWYxNTIwLTFiMGEtNDJlNC1hZGYzLWEzZGZhZjFlZDRmMABGAAAD0Ckv3xZl8kSbOQmkUR40BgcAWZaZ05NHZkq97xPTZfyavgAAA3wAAACV6iBCNRh5S7KKeVMrJOmyAAAAiRmPDgAAAAESABAABKu9D3XOYkiLP7DVKYOWQw%3D%3D&amp;isImagePreview=True&amp;X-OWA-CANARY=A1mqVqDoLUugWDkofnEPke-2cEiFSdEIiZRu41ILNHgteIRAhDpwoAqw0PhFWs8JuukNnjYUBa8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6200" y="18288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52950" y="1447800"/>
            <a:ext cx="42436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Reflex + Zidua + B-Moly +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Glyphosate + Brandt Smart 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Trio (N + S + B + </a:t>
            </a:r>
            <a:r>
              <a:rPr lang="en-US" sz="2800" dirty="0" err="1" smtClean="0">
                <a:solidFill>
                  <a:srgbClr val="FFFFFF"/>
                </a:solidFill>
              </a:rPr>
              <a:t>Mn</a:t>
            </a:r>
            <a:r>
              <a:rPr lang="en-US" sz="2800" dirty="0" smtClean="0">
                <a:solidFill>
                  <a:srgbClr val="FFFFFF"/>
                </a:solidFill>
              </a:rPr>
              <a:t> + Zn)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52950" y="3072825"/>
            <a:ext cx="4124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 smtClean="0">
                <a:solidFill>
                  <a:srgbClr val="FFC000"/>
                </a:solidFill>
              </a:rPr>
              <a:t>*Always pre-slurry dry formulations</a:t>
            </a:r>
          </a:p>
          <a:p>
            <a:r>
              <a:rPr lang="en-US" sz="2000" b="1" i="1" u="sng" dirty="0" smtClean="0">
                <a:solidFill>
                  <a:srgbClr val="FFC000"/>
                </a:solidFill>
              </a:rPr>
              <a:t>in water before adding to tank!!!</a:t>
            </a:r>
            <a:endParaRPr lang="en-US" sz="2000" b="1" i="1" u="sng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8207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Question/Comments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1066800" y="1066800"/>
            <a:ext cx="7162800" cy="565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66800" y="1122311"/>
            <a:ext cx="2137124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srgbClr val="C00000"/>
                </a:solidFill>
                <a:latin typeface="Arial" charset="0"/>
              </a:rPr>
              <a:t>eprostko@uga.edu</a:t>
            </a:r>
          </a:p>
          <a:p>
            <a:pPr eaLnBrk="1" hangingPunct="1"/>
            <a:r>
              <a:rPr lang="en-US" sz="1800" dirty="0" smtClean="0">
                <a:solidFill>
                  <a:srgbClr val="C00000"/>
                </a:solidFill>
                <a:latin typeface="Arial" charset="0"/>
              </a:rPr>
              <a:t>www.gaweed.com</a:t>
            </a:r>
            <a:endParaRPr lang="en-US" sz="1800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0300" y="1091682"/>
            <a:ext cx="19812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67162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Strongarm Carryover or Nematodes???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4038600" cy="302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828800"/>
            <a:ext cx="4038600" cy="317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42766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 Injury – April 16</a:t>
            </a:r>
            <a:endParaRPr lang="en-US" dirty="0"/>
          </a:p>
        </p:txBody>
      </p:sp>
      <p:pic>
        <p:nvPicPr>
          <p:cNvPr id="2051" name="Picture 3" descr="L:\field pictures\2014 field pictures\other april 16 pics\01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4658242" y="828158"/>
            <a:ext cx="3444240" cy="437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5867400"/>
            <a:ext cx="19031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Pioneer 2023BVT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Planted March 25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No ALS in 3 years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2052" name="Picture 4" descr="L:\field pictures\2014 field pictures\other april 16 pics\01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660" y="1295400"/>
            <a:ext cx="3363308" cy="448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91000" y="4781966"/>
            <a:ext cx="223176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pH = 6.21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P = 82.82 </a:t>
            </a:r>
            <a:r>
              <a:rPr lang="en-US" sz="1800" dirty="0" err="1" smtClean="0">
                <a:solidFill>
                  <a:srgbClr val="FFFFFF"/>
                </a:solidFill>
              </a:rPr>
              <a:t>lbs</a:t>
            </a:r>
            <a:r>
              <a:rPr lang="en-US" sz="1800" dirty="0" smtClean="0">
                <a:solidFill>
                  <a:srgbClr val="FFFFFF"/>
                </a:solidFill>
              </a:rPr>
              <a:t>/A (H)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K = 90.32 </a:t>
            </a:r>
            <a:r>
              <a:rPr lang="en-US" sz="1800" dirty="0" err="1" smtClean="0">
                <a:solidFill>
                  <a:srgbClr val="FFFFFF"/>
                </a:solidFill>
              </a:rPr>
              <a:t>lbs</a:t>
            </a:r>
            <a:r>
              <a:rPr lang="en-US" sz="1800" dirty="0" smtClean="0">
                <a:solidFill>
                  <a:srgbClr val="FFFFFF"/>
                </a:solidFill>
              </a:rPr>
              <a:t>/A (M)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Mg = 45.82 </a:t>
            </a:r>
            <a:r>
              <a:rPr lang="en-US" sz="1800" dirty="0" err="1" smtClean="0">
                <a:solidFill>
                  <a:srgbClr val="FFFFFF"/>
                </a:solidFill>
              </a:rPr>
              <a:t>lbs</a:t>
            </a:r>
            <a:r>
              <a:rPr lang="en-US" sz="1800" dirty="0" smtClean="0">
                <a:solidFill>
                  <a:srgbClr val="FFFFFF"/>
                </a:solidFill>
              </a:rPr>
              <a:t>/A (M)</a:t>
            </a:r>
          </a:p>
          <a:p>
            <a:r>
              <a:rPr lang="en-US" sz="1800" dirty="0" err="1" smtClean="0">
                <a:solidFill>
                  <a:srgbClr val="FFFFFF"/>
                </a:solidFill>
              </a:rPr>
              <a:t>Mn</a:t>
            </a:r>
            <a:r>
              <a:rPr lang="en-US" sz="1800" dirty="0" smtClean="0">
                <a:solidFill>
                  <a:srgbClr val="FFFFFF"/>
                </a:solidFill>
              </a:rPr>
              <a:t> = 9.26 </a:t>
            </a:r>
            <a:r>
              <a:rPr lang="en-US" sz="1800" dirty="0" err="1" smtClean="0">
                <a:solidFill>
                  <a:srgbClr val="FFFFFF"/>
                </a:solidFill>
              </a:rPr>
              <a:t>lbs</a:t>
            </a:r>
            <a:r>
              <a:rPr lang="en-US" sz="1800" dirty="0" smtClean="0">
                <a:solidFill>
                  <a:srgbClr val="FFFFFF"/>
                </a:solidFill>
              </a:rPr>
              <a:t>/A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Zn = 2.7 </a:t>
            </a:r>
            <a:r>
              <a:rPr lang="en-US" sz="1800" dirty="0" err="1" smtClean="0">
                <a:solidFill>
                  <a:srgbClr val="FFFFFF"/>
                </a:solidFill>
              </a:rPr>
              <a:t>lbs</a:t>
            </a:r>
            <a:r>
              <a:rPr lang="en-US" sz="1800" dirty="0" smtClean="0">
                <a:solidFill>
                  <a:srgbClr val="FFFFFF"/>
                </a:solidFill>
              </a:rPr>
              <a:t>/A (M)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Ca = 367 </a:t>
            </a:r>
            <a:r>
              <a:rPr lang="en-US" sz="1800" dirty="0" err="1" smtClean="0">
                <a:solidFill>
                  <a:srgbClr val="FFFFFF"/>
                </a:solidFill>
              </a:rPr>
              <a:t>lbs</a:t>
            </a:r>
            <a:r>
              <a:rPr lang="en-US" sz="1800" dirty="0" smtClean="0">
                <a:solidFill>
                  <a:srgbClr val="FFFFFF"/>
                </a:solidFill>
              </a:rPr>
              <a:t>/A (M)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9400" y="4851737"/>
            <a:ext cx="17059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 smtClean="0">
                <a:solidFill>
                  <a:srgbClr val="FFFFFF"/>
                </a:solidFill>
              </a:rPr>
              <a:t>Nematodes</a:t>
            </a:r>
          </a:p>
          <a:p>
            <a:r>
              <a:rPr lang="en-US" sz="1800" b="1" i="1" u="sng" dirty="0" smtClean="0">
                <a:solidFill>
                  <a:srgbClr val="FFFF00"/>
                </a:solidFill>
              </a:rPr>
              <a:t>Sting = 15 (1)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Stubby Root = 4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Ring = 10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1412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Valor Drift on Field Corn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12954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5295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256" y="-152400"/>
            <a:ext cx="8229600" cy="914400"/>
          </a:xfrm>
        </p:spPr>
        <p:txBody>
          <a:bodyPr/>
          <a:lstStyle/>
          <a:p>
            <a:r>
              <a:rPr lang="en-US" dirty="0" smtClean="0"/>
              <a:t>Valor Injury – Applied V6 – 3 DAT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3364468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3 oz/A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0544" y="3352800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1.5 oz/A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10317" y="3352800"/>
            <a:ext cx="139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0.75 oz/A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06048" y="6412468"/>
            <a:ext cx="155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0.375 oz/A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9056" y="6412468"/>
            <a:ext cx="155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0.188 oz/A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2050" name="Picture 2" descr="L:\field pictures\2014 field pictures\cn-02-14\2014-05-01\02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862" y="6858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L:\field pictures\2014 field pictures\cn-02-14\2014-05-01\02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67687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field pictures\2014 field pictures\cn-02-14\2014-05-01\03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8142" y="6858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:\field pictures\2014 field pictures\cn-02-14\2014-05-01\03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37338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L:\field pictures\2014 field pictures\cn-02-14\2014-05-01\035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37338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681" y="63201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FFFF"/>
                </a:solidFill>
              </a:rPr>
              <a:t>CN-02-14</a:t>
            </a:r>
          </a:p>
          <a:p>
            <a:r>
              <a:rPr lang="en-US" sz="1200" i="1" dirty="0" smtClean="0">
                <a:solidFill>
                  <a:srgbClr val="FFFFFF"/>
                </a:solidFill>
              </a:rPr>
              <a:t>May 1</a:t>
            </a:r>
            <a:endParaRPr lang="en-US" sz="12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96857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Field Corn Yield Loss Caused By Valor SX 51WG</a:t>
            </a:r>
            <a:endParaRPr lang="en-US" sz="24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022946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525" y="6324600"/>
            <a:ext cx="1944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CN-02-14</a:t>
            </a:r>
          </a:p>
          <a:p>
            <a:r>
              <a:rPr lang="en-US" sz="1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Averaged over 2 timings (V2, V6)</a:t>
            </a:r>
            <a:endParaRPr lang="en-US" sz="10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1828800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C000"/>
                </a:solidFill>
              </a:rPr>
              <a:t>LSD 0.10 = 3</a:t>
            </a:r>
            <a:endParaRPr lang="en-US" sz="1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8211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Pay Closer Attention to Hybrid/Herbicide Mgt. Guidelines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1143000"/>
            <a:ext cx="3678091" cy="475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40390" y="1219200"/>
            <a:ext cx="4765666" cy="307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526019" y="1447800"/>
            <a:ext cx="471332" cy="2845403"/>
          </a:xfrm>
          <a:prstGeom prst="rect">
            <a:avLst/>
          </a:prstGeom>
          <a:solidFill>
            <a:srgbClr val="FFFF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9071" y="4389120"/>
            <a:ext cx="1636197" cy="94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663" y="5964555"/>
            <a:ext cx="768001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35963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47ea0809c2c3171be6907f92bb42c424e76f37"/>
</p:tagLst>
</file>

<file path=ppt/theme/theme1.xml><?xml version="1.0" encoding="utf-8"?>
<a:theme xmlns:a="http://schemas.openxmlformats.org/drawingml/2006/main" name="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FILES\PRESENTATIONPRO\Corn</Template>
  <TotalTime>23010</TotalTime>
  <Words>1144</Words>
  <Application>Microsoft Office PowerPoint</Application>
  <PresentationFormat>On-screen Show (4:3)</PresentationFormat>
  <Paragraphs>242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Corn</vt:lpstr>
      <vt:lpstr>1_Corn</vt:lpstr>
      <vt:lpstr>2_Corn</vt:lpstr>
      <vt:lpstr>4_Office Theme</vt:lpstr>
      <vt:lpstr>2_Office Theme</vt:lpstr>
      <vt:lpstr>Edge</vt:lpstr>
      <vt:lpstr>2015 Field Corn Weed Management Update</vt:lpstr>
      <vt:lpstr>Starting Clean</vt:lpstr>
      <vt:lpstr>Did you really start clean???? A disk may not be good enough!</vt:lpstr>
      <vt:lpstr>Strongarm Carryover or Nematodes???</vt:lpstr>
      <vt:lpstr>Corn Injury – April 16</vt:lpstr>
      <vt:lpstr>Valor Drift on Field Corn</vt:lpstr>
      <vt:lpstr>Valor Injury – Applied V6 – 3 DAT</vt:lpstr>
      <vt:lpstr>Field Corn Yield Loss Caused By Valor SX 51WG</vt:lpstr>
      <vt:lpstr>Pay Closer Attention to Hybrid/Herbicide Mgt. Guidelines</vt:lpstr>
      <vt:lpstr>Atrazine + Any of these works just fine!</vt:lpstr>
      <vt:lpstr>Weed Control in Field Corn – 2014</vt:lpstr>
      <vt:lpstr>Weed Control in Field Corn - 2014</vt:lpstr>
      <vt:lpstr>Weed Control in Field Corn – 2014</vt:lpstr>
      <vt:lpstr>Are SU “sensitive” hybrids tolerant of safened herbicides?</vt:lpstr>
      <vt:lpstr>PowerPoint Presentation</vt:lpstr>
      <vt:lpstr>What about atrazine resistance?</vt:lpstr>
      <vt:lpstr>2014 Atrazine Resistance Survey</vt:lpstr>
      <vt:lpstr>PowerPoint Presentation</vt:lpstr>
      <vt:lpstr>Atrazine Resistant Palmer Amaranth in GA Confirmed Counties as of October 2014</vt:lpstr>
      <vt:lpstr>Non-Atrazine or Glyphosate Weed Control Programs Capreno</vt:lpstr>
      <vt:lpstr>Non-Atrazine or Glyphosate Weed Control Programs Impact</vt:lpstr>
      <vt:lpstr>Non-Atrazine or Glyphosate Weed Control Programs Callisto</vt:lpstr>
      <vt:lpstr>Something to think about?</vt:lpstr>
      <vt:lpstr>Herbicide Effects on Field Corn Yield in a High Input Environment - 2014 </vt:lpstr>
      <vt:lpstr>Roundup W-Max (32 oz/A) + Atrazine (48 oz/A) + AMS Xtra (2.5% v/v) Timing Effects on Field Corn Yield in a High Input Environment - 2014</vt:lpstr>
      <vt:lpstr>PowerPoint Presentation</vt:lpstr>
      <vt:lpstr>Morningglory Control in Corn</vt:lpstr>
      <vt:lpstr>New (er) Stuff</vt:lpstr>
      <vt:lpstr>New for 2015 UGA Rec’s</vt:lpstr>
      <vt:lpstr>Anthem for Weed Control in Field Corn - 2014</vt:lpstr>
      <vt:lpstr>Corn Herbicides You Might Hear About But UGA is Not Recommending (Yet/Ever?)</vt:lpstr>
      <vt:lpstr>Enlist™ Herbicide Tolerant Corn</vt:lpstr>
      <vt:lpstr>Enlist™ Duo Label Requirements (10-09-14)</vt:lpstr>
      <vt:lpstr>Enlist™ Duo Nozzle Tips/Pressure</vt:lpstr>
      <vt:lpstr>Enlist™ Duo Sprayer Cleanout</vt:lpstr>
      <vt:lpstr>The Tank-Mixes Blues!</vt:lpstr>
      <vt:lpstr>Question/Comments</vt:lpstr>
    </vt:vector>
  </TitlesOfParts>
  <Company>The University of Georgia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Corn Weed Management for New County Extension Agents</dc:title>
  <dc:creator>Eric Prostko</dc:creator>
  <cp:lastModifiedBy>user</cp:lastModifiedBy>
  <cp:revision>316</cp:revision>
  <cp:lastPrinted>2013-12-03T13:18:18Z</cp:lastPrinted>
  <dcterms:created xsi:type="dcterms:W3CDTF">2004-08-06T18:59:46Z</dcterms:created>
  <dcterms:modified xsi:type="dcterms:W3CDTF">2014-12-09T19:24:25Z</dcterms:modified>
</cp:coreProperties>
</file>