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6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7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8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9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3" r:id="rId2"/>
    <p:sldMasterId id="2147483716" r:id="rId3"/>
    <p:sldMasterId id="2147483737" r:id="rId4"/>
    <p:sldMasterId id="2147483768" r:id="rId5"/>
    <p:sldMasterId id="2147483789" r:id="rId6"/>
    <p:sldMasterId id="2147483882" r:id="rId7"/>
    <p:sldMasterId id="2147483894" r:id="rId8"/>
    <p:sldMasterId id="2147483915" r:id="rId9"/>
    <p:sldMasterId id="2147483949" r:id="rId10"/>
  </p:sldMasterIdLst>
  <p:notesMasterIdLst>
    <p:notesMasterId r:id="rId44"/>
  </p:notesMasterIdLst>
  <p:handoutMasterIdLst>
    <p:handoutMasterId r:id="rId45"/>
  </p:handoutMasterIdLst>
  <p:sldIdLst>
    <p:sldId id="257" r:id="rId11"/>
    <p:sldId id="294" r:id="rId12"/>
    <p:sldId id="289" r:id="rId13"/>
    <p:sldId id="268" r:id="rId14"/>
    <p:sldId id="306" r:id="rId15"/>
    <p:sldId id="301" r:id="rId16"/>
    <p:sldId id="302" r:id="rId17"/>
    <p:sldId id="274" r:id="rId18"/>
    <p:sldId id="293" r:id="rId19"/>
    <p:sldId id="296" r:id="rId20"/>
    <p:sldId id="295" r:id="rId21"/>
    <p:sldId id="282" r:id="rId22"/>
    <p:sldId id="259" r:id="rId23"/>
    <p:sldId id="291" r:id="rId24"/>
    <p:sldId id="300" r:id="rId25"/>
    <p:sldId id="281" r:id="rId26"/>
    <p:sldId id="312" r:id="rId27"/>
    <p:sldId id="313" r:id="rId28"/>
    <p:sldId id="284" r:id="rId29"/>
    <p:sldId id="269" r:id="rId30"/>
    <p:sldId id="308" r:id="rId31"/>
    <p:sldId id="309" r:id="rId32"/>
    <p:sldId id="310" r:id="rId33"/>
    <p:sldId id="311" r:id="rId34"/>
    <p:sldId id="270" r:id="rId35"/>
    <p:sldId id="297" r:id="rId36"/>
    <p:sldId id="298" r:id="rId37"/>
    <p:sldId id="286" r:id="rId38"/>
    <p:sldId id="304" r:id="rId39"/>
    <p:sldId id="285" r:id="rId40"/>
    <p:sldId id="303" r:id="rId41"/>
    <p:sldId id="307" r:id="rId42"/>
    <p:sldId id="26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2454" y="-10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F1248-03ED-4239-BD4C-82EC0AACAF2F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DC118-AA57-4D62-9400-F230CD6BD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66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21989-6430-4AD7-A0E5-227AAF80832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64281-B82A-4B80-A49D-81BB72887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15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P_SAGRI_TLE_Soybean_Pa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3733800"/>
            <a:ext cx="8686800" cy="1447800"/>
          </a:xfrm>
        </p:spPr>
        <p:txBody>
          <a:bodyPr/>
          <a:lstStyle>
            <a:lvl1pPr algn="r">
              <a:defRPr sz="4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181600"/>
            <a:ext cx="8686800" cy="698500"/>
          </a:xfrm>
        </p:spPr>
        <p:txBody>
          <a:bodyPr/>
          <a:lstStyle>
            <a:lvl1pPr marL="0" indent="0" algn="r">
              <a:buFontTx/>
              <a:buNone/>
              <a:defRPr sz="29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92900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878C729E-44B7-4282-BFD4-2CF778554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18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04B1-D516-430C-923B-1D405C93C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781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B4B38-85E6-4D47-AEF9-D10DDE941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838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7EACE-02CE-4E99-A5ED-DD7B563CA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606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E6E32-A175-4415-9BD1-D1F72120C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0333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0EBC8-255A-4746-A350-EC0188E78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137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2A24A-4746-45B1-87E1-B18E057D0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8709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9CD24-5158-451E-8B21-26E152434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9192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B0F6-EE2A-4028-BD63-74DDE29159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AA0A-D25E-447F-8748-719403C9A8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522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B0F6-EE2A-4028-BD63-74DDE29159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AA0A-D25E-447F-8748-719403C9A8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8659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B0F6-EE2A-4028-BD63-74DDE29159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AA0A-D25E-447F-8748-719403C9A8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69997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B0F6-EE2A-4028-BD63-74DDE29159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AA0A-D25E-447F-8748-719403C9A8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19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0"/>
            <a:ext cx="21336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2484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7234D-7692-449C-A5F2-F36C35C34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0400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B0F6-EE2A-4028-BD63-74DDE29159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AA0A-D25E-447F-8748-719403C9A8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9223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B0F6-EE2A-4028-BD63-74DDE29159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AA0A-D25E-447F-8748-719403C9A8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90936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B0F6-EE2A-4028-BD63-74DDE29159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AA0A-D25E-447F-8748-719403C9A8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2303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B0F6-EE2A-4028-BD63-74DDE29159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AA0A-D25E-447F-8748-719403C9A8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617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B0F6-EE2A-4028-BD63-74DDE29159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AA0A-D25E-447F-8748-719403C9A8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3328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B0F6-EE2A-4028-BD63-74DDE29159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AA0A-D25E-447F-8748-719403C9A8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075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B0F6-EE2A-4028-BD63-74DDE29159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AA0A-D25E-447F-8748-719403C9A8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4824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P_SAGRI_TLE_Soybean_Pa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3733800"/>
            <a:ext cx="8686800" cy="1447800"/>
          </a:xfrm>
        </p:spPr>
        <p:txBody>
          <a:bodyPr/>
          <a:lstStyle>
            <a:lvl1pPr algn="r">
              <a:defRPr sz="4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181600"/>
            <a:ext cx="8686800" cy="698500"/>
          </a:xfrm>
        </p:spPr>
        <p:txBody>
          <a:bodyPr/>
          <a:lstStyle>
            <a:lvl1pPr marL="0" indent="0" algn="r">
              <a:buFontTx/>
              <a:buNone/>
              <a:defRPr sz="29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92900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878C729E-44B7-4282-BFD4-2CF778554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0739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02386-B433-4C19-AFF2-3735EE03C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5554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BBF77-A81A-49DA-A278-9C27B9FD5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03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09632-8ECB-4FBA-A434-A1FC6F7DC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5587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097BC-063A-4C0C-AF16-453E32280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811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62C7D-BF88-4CA7-A2B7-B108A53B1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9285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5D2D0-18EA-4BA9-AA0F-740DD6B9F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0282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4312E-EF84-4C5F-919F-EC7745EA2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6504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78383-10C9-4BC3-907F-968DDC7E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7474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0684A-0129-4D1F-897C-5CBC77508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430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04B1-D516-430C-923B-1D405C93C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0403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0"/>
            <a:ext cx="21336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2484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7234D-7692-449C-A5F2-F36C35C34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8523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09632-8ECB-4FBA-A434-A1FC6F7DC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5715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E7269-EA6E-4FB2-9183-758D15181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38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E7269-EA6E-4FB2-9183-758D15181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6082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752600"/>
            <a:ext cx="8229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C8169-F7B6-40A6-BF14-64E2A2B90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3718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0B478-2719-4B75-9B54-170F444E2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6052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25A05-8A72-4006-8FD8-E03F3D286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9370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6526B-8083-4C9F-999B-BF51B6AEC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9690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5A6E7-4368-4CD0-8B2F-DF9892094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3538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1893F-E2E5-4D56-8BAF-5F3848AAF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0233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A3E9B-11C2-410C-8FA9-CF02847C4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0160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P_SAGRI_TLE_Soybean_Pa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3733800"/>
            <a:ext cx="8686800" cy="1447800"/>
          </a:xfrm>
        </p:spPr>
        <p:txBody>
          <a:bodyPr/>
          <a:lstStyle>
            <a:lvl1pPr algn="r">
              <a:defRPr sz="4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181600"/>
            <a:ext cx="8686800" cy="698500"/>
          </a:xfrm>
        </p:spPr>
        <p:txBody>
          <a:bodyPr/>
          <a:lstStyle>
            <a:lvl1pPr marL="0" indent="0" algn="r">
              <a:buFontTx/>
              <a:buNone/>
              <a:defRPr sz="29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92900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E1638F28-79C3-4D8D-BAFB-27DAD20F4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9198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C2673-F357-4832-93FC-90D15867F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2156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2E26-BC72-48A0-89D7-24DA19EF2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87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752600"/>
            <a:ext cx="8229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C8169-F7B6-40A6-BF14-64E2A2B90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7959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B66FF-6752-44B1-BDC6-D6EA9405D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8108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65ACB-B9E2-43F3-A532-7E8C802FF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1547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A79F1-D9A9-4715-BB7D-BB1956B98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4533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C376A-B4AA-448F-B2DF-EFCC3687E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5049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DCDB8-7F98-4827-A5D8-169B4ADE8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1898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4C98A-890E-453E-BFC4-C199E33D3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2295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417E7-78C3-4E49-9D03-3A86386F2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7392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0"/>
            <a:ext cx="21336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2484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A0AE0-DADB-4ADF-A73D-10FB0CF01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4634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BAE99-9719-490D-889B-3DA0DD487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0673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F7C77-D586-4368-A9DE-FCAB0AB01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34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0B478-2719-4B75-9B54-170F444E2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7850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752600"/>
            <a:ext cx="8229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265A5-3696-41F6-8533-1F4CE330B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0844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51902-FA4A-4018-A756-9765EB5C9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201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5A2DA-B4D1-4171-8847-CAA8243D2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8209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F6A10-D617-4B26-9FA0-0AA1CFB03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0443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2FC05-B39D-4A46-8923-42665AA9C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0828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57BE6-B458-49F6-9D61-F722869CE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1355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486AF-4A50-4CD0-B731-88D6C99FA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5511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8BD9-D240-4B25-93F3-7CAE5F3796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51BD-C2CD-466F-AA35-8F0CDD21BD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83053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8BD9-D240-4B25-93F3-7CAE5F3796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51BD-C2CD-466F-AA35-8F0CDD21BD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05456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8BD9-D240-4B25-93F3-7CAE5F3796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51BD-C2CD-466F-AA35-8F0CDD21BD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3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25A05-8A72-4006-8FD8-E03F3D286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2630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8BD9-D240-4B25-93F3-7CAE5F3796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51BD-C2CD-466F-AA35-8F0CDD21BD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9544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8BD9-D240-4B25-93F3-7CAE5F3796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51BD-C2CD-466F-AA35-8F0CDD21BD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55288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8BD9-D240-4B25-93F3-7CAE5F3796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51BD-C2CD-466F-AA35-8F0CDD21BD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05627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8BD9-D240-4B25-93F3-7CAE5F3796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51BD-C2CD-466F-AA35-8F0CDD21BD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9653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8BD9-D240-4B25-93F3-7CAE5F3796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51BD-C2CD-466F-AA35-8F0CDD21BD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31767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8BD9-D240-4B25-93F3-7CAE5F3796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51BD-C2CD-466F-AA35-8F0CDD21BD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70806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8BD9-D240-4B25-93F3-7CAE5F3796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51BD-C2CD-466F-AA35-8F0CDD21BD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89478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8BD9-D240-4B25-93F3-7CAE5F3796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51BD-C2CD-466F-AA35-8F0CDD21BD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37429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ADDD2-14E0-4CAA-BD63-05DC98ACE7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24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6526B-8083-4C9F-999B-BF51B6AEC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07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5A6E7-4368-4CD0-8B2F-DF9892094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64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1893F-E2E5-4D56-8BAF-5F3848AAF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4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02386-B433-4C19-AFF2-3735EE03C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52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A3E9B-11C2-410C-8FA9-CF02847C4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44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A4E6234-20C3-48BE-A268-B5E62F292897}" type="datetimeFigureOut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55B9FC7-84EB-4D31-AA31-A7B194B3B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66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5A17D92-F510-4FF6-B5A8-9371A2CBF08E}" type="datetimeFigureOut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B107B21-5EDF-4D1C-A705-9764A9A3F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64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AEC990E-B0FD-4207-BE5C-D2E925EAB917}" type="datetimeFigureOut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F95DCC69-2951-483E-B870-B82955A9B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09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4C8C847-0DBA-4621-B4F4-A7AB82D47B87}" type="datetimeFigureOut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36CFA51-C1A8-432A-9A99-4A5AF8725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40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6FA5D1E-1FEA-40F1-B7FA-16E2B06A26F5}" type="datetimeFigureOut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873ABB0-E982-4F72-97DC-3B8DB068F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851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79108DB-B0F2-4940-9087-1344467AF642}" type="datetimeFigureOut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F8B3DE40-5617-4877-9C5F-A928A0CF9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55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A260FD18-1A42-446D-BC51-DAC9EA0C01D5}" type="datetimeFigureOut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7957EF5-47A0-42DE-94FD-22B72AFE2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83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DDEA282-BA4F-43D0-BB98-BF35AE3D1D2F}" type="datetimeFigureOut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B35F6A9-F1F7-4887-82CE-7E2229965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781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8811DBA-EF83-4E6F-ADA0-BCCF055E723A}" type="datetimeFigureOut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3429D15-E02A-410E-810C-3B083305D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16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BBF77-A81A-49DA-A278-9C27B9FD5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669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AEA01E6-722F-4573-9A63-4532C52F2F72}" type="datetimeFigureOut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0DF4734-D389-4871-9AF6-6D2787270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656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45D07AB4-5452-4FB1-B593-276F03A7FF7B}" type="datetimeFigureOut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7A8CC61-73B2-44BE-8F8A-CEE5A9430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82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A9029B0-8824-4E88-8A43-5E303410C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033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P_SAGRI_TLE_Soybean_Pa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3733800"/>
            <a:ext cx="8686800" cy="1447800"/>
          </a:xfrm>
        </p:spPr>
        <p:txBody>
          <a:bodyPr/>
          <a:lstStyle>
            <a:lvl1pPr algn="r">
              <a:defRPr sz="4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181600"/>
            <a:ext cx="8686800" cy="698500"/>
          </a:xfrm>
        </p:spPr>
        <p:txBody>
          <a:bodyPr/>
          <a:lstStyle>
            <a:lvl1pPr marL="0" indent="0" algn="r">
              <a:buFontTx/>
              <a:buNone/>
              <a:defRPr sz="29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92900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5B149C2-4DA2-4764-A680-9D3ABC6B2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938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45B05-6042-4305-B19D-FA2021035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074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AC020-4626-4777-896D-4669486C3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77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23291-0FA0-4949-9312-A2853588A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830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C5552-31F7-44FE-B1DA-317DDB5ED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010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5C7F6-E62C-4BCF-94C6-52F62C737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637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60AD0-94C5-4207-9BDA-492447EE4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4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097BC-063A-4C0C-AF16-453E32280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280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85FA6-6F99-41F5-A087-FB8D87076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91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111E8-5AF0-40B8-B48E-1C7B10000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799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8B972-5CD8-47BD-85B5-8744F6E59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95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0"/>
            <a:ext cx="21336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2484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6834D-ADB0-4A44-93CA-31424D722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922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7225C-16BE-4121-A284-F6081C742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580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C84E5-6C74-47E5-8EBF-11665CB2A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550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752600"/>
            <a:ext cx="8229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242FE-ABBE-4C77-9396-F0465F738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502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D2679-F19E-4E0D-86CE-03135B808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282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42CA5-D202-4517-97F7-CF7655331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601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01BA6-183D-4E85-9A6F-D137CD52F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9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62C7D-BF88-4CA7-A2B7-B108A53B1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920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42134-6DD7-4837-904E-BBFB5ADA3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908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B65A8-944A-462D-860E-15556A2A4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481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0B242-A267-4AD3-9068-F3633DA65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312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P_SAGRI_TLE_Soybean_Pa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3733800"/>
            <a:ext cx="8686800" cy="1447800"/>
          </a:xfrm>
        </p:spPr>
        <p:txBody>
          <a:bodyPr/>
          <a:lstStyle>
            <a:lvl1pPr algn="r">
              <a:defRPr sz="4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181600"/>
            <a:ext cx="8686800" cy="698500"/>
          </a:xfrm>
        </p:spPr>
        <p:txBody>
          <a:bodyPr/>
          <a:lstStyle>
            <a:lvl1pPr marL="0" indent="0" algn="r">
              <a:buFontTx/>
              <a:buNone/>
              <a:defRPr sz="29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92900"/>
            <a:ext cx="1905000" cy="1651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100"/>
            </a:lvl1pPr>
          </a:lstStyle>
          <a:p>
            <a:pPr>
              <a:defRPr/>
            </a:pPr>
            <a:fld id="{3B1729A5-F10A-4D7E-AE97-36AAC9A38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74816"/>
      </p:ext>
    </p:extLst>
  </p:cSld>
  <p:clrMapOvr>
    <a:masterClrMapping/>
  </p:clrMapOvr>
  <p:transition spd="slow">
    <p:circl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CAC892-C30F-4788-8295-9939C6671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41480"/>
      </p:ext>
    </p:extLst>
  </p:cSld>
  <p:clrMapOvr>
    <a:masterClrMapping/>
  </p:clrMapOvr>
  <p:transition spd="slow">
    <p:circl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41472EA-3560-4DEE-8BDE-022E241BE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12314"/>
      </p:ext>
    </p:extLst>
  </p:cSld>
  <p:clrMapOvr>
    <a:masterClrMapping/>
  </p:clrMapOvr>
  <p:transition spd="slow">
    <p:circl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E7C37AE-8CBA-4662-9B99-E888A74E5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02530"/>
      </p:ext>
    </p:extLst>
  </p:cSld>
  <p:clrMapOvr>
    <a:masterClrMapping/>
  </p:clrMapOvr>
  <p:transition spd="slow">
    <p:circl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50F9F1-1390-4D22-A937-0226FDA77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2844"/>
      </p:ext>
    </p:extLst>
  </p:cSld>
  <p:clrMapOvr>
    <a:masterClrMapping/>
  </p:clrMapOvr>
  <p:transition spd="slow">
    <p:circl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A8CE536-1C6E-4BDC-98AA-12B35ED6C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5867"/>
      </p:ext>
    </p:extLst>
  </p:cSld>
  <p:clrMapOvr>
    <a:masterClrMapping/>
  </p:clrMapOvr>
  <p:transition spd="slow">
    <p:circl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7AD83A4-D567-4DF9-9FF4-B3757A9BB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04171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5D2D0-18EA-4BA9-AA0F-740DD6B9F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451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0"/>
            <a:ext cx="21336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2484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E9FB744-3942-4FE7-8D79-69D1276B1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45286"/>
      </p:ext>
    </p:extLst>
  </p:cSld>
  <p:clrMapOvr>
    <a:masterClrMapping/>
  </p:clrMapOvr>
  <p:transition spd="slow">
    <p:circl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A80ABC-692E-4BDE-9086-827B1B781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7620"/>
      </p:ext>
    </p:extLst>
  </p:cSld>
  <p:clrMapOvr>
    <a:masterClrMapping/>
  </p:clrMapOvr>
  <p:transition spd="slow">
    <p:circl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752600"/>
            <a:ext cx="8229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831162C-CFFC-4D5C-8918-92F30A33E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48369"/>
      </p:ext>
    </p:extLst>
  </p:cSld>
  <p:clrMapOvr>
    <a:masterClrMapping/>
  </p:clrMapOvr>
  <p:transition spd="slow">
    <p:circl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261171-AC55-4354-AC63-CCC418784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87153"/>
      </p:ext>
    </p:extLst>
  </p:cSld>
  <p:clrMapOvr>
    <a:masterClrMapping/>
  </p:clrMapOvr>
  <p:transition spd="slow">
    <p:circl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39CB7A3-6171-4F49-891A-A4420417F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90544"/>
      </p:ext>
    </p:extLst>
  </p:cSld>
  <p:clrMapOvr>
    <a:masterClrMapping/>
  </p:clrMapOvr>
  <p:transition spd="slow">
    <p:circl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51F21-CB0A-466E-90F9-33A9DA4ED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921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P_SAGRI_TLE_Soybean_Pa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3733800"/>
            <a:ext cx="8686800" cy="1447800"/>
          </a:xfrm>
        </p:spPr>
        <p:txBody>
          <a:bodyPr/>
          <a:lstStyle>
            <a:lvl1pPr algn="r">
              <a:defRPr sz="4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181600"/>
            <a:ext cx="8686800" cy="698500"/>
          </a:xfrm>
        </p:spPr>
        <p:txBody>
          <a:bodyPr/>
          <a:lstStyle>
            <a:lvl1pPr marL="0" indent="0" algn="r">
              <a:buFontTx/>
              <a:buNone/>
              <a:defRPr sz="29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92900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15423088-4E11-43FD-9B2E-5A3E9D5C8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041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5346B-33AC-4459-8BBB-F6A57D904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220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A1BB6-DF1B-49F4-948C-27E1144D5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412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3BE1D-E4F3-4FF8-9BA7-6190AE84C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26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4312E-EF84-4C5F-919F-EC7745EA2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435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72D95-1E48-4D1C-913B-794CF924F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371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4B8E0-7671-42C5-BD92-12A88AD20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140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28D8F-EF0E-4EE8-BC0E-EACB26F24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098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7CE3D-C9C6-4BBF-A9BF-2263BC9FB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728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CE0A4-20BA-4DFD-98F6-666991396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428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365E8-7022-4817-A24E-4FB26015D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964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0"/>
            <a:ext cx="21336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2484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967C7-8467-43DF-982E-1D6AD5008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807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B23A1-9F38-4269-9532-5541C9927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099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50F7A-82FB-4257-9A8D-215C3A4A2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462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752600"/>
            <a:ext cx="8229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FF15C-0B25-4347-81DC-13A293CAD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9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78383-10C9-4BC3-907F-968DDC7E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805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3BF9A-7D67-45EB-B904-411B38876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49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9AADC-B2F0-4C1F-B909-64953F451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975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BBBD2-74E2-4723-B728-B0A5126B7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428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C4D94-75C6-448C-B3F3-D0FA3DA25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108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CC422-0D43-49B1-9BB4-2B6E554E5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328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70A35-B7A3-4AEC-B146-A7807D988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525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P_SAGRI_TLE_Soybean_Pa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3733800"/>
            <a:ext cx="8686800" cy="1447800"/>
          </a:xfrm>
        </p:spPr>
        <p:txBody>
          <a:bodyPr/>
          <a:lstStyle>
            <a:lvl1pPr algn="r">
              <a:defRPr sz="4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181600"/>
            <a:ext cx="8686800" cy="698500"/>
          </a:xfrm>
        </p:spPr>
        <p:txBody>
          <a:bodyPr/>
          <a:lstStyle>
            <a:lvl1pPr marL="0" indent="0" algn="r">
              <a:buFontTx/>
              <a:buNone/>
              <a:defRPr sz="29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92900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E5E82D7C-B4F4-4348-85B8-8AB5D64F9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76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D8DAD-35C5-430D-AEBF-23AE38D1C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141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73387-652B-4C6C-BF5C-060265B44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650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00E2E-299E-4D61-9A48-414CB01D9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31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0684A-0129-4D1F-897C-5CBC77508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365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9B6E5-75FA-4569-8C76-D25352334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0106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FEB92-F526-4D7E-AABF-81A6D548F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308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B6A75-1F04-4986-A2B2-A4CBEE936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863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A1D0E-70CD-4824-A423-7C3687B67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294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70923-15FA-4CDA-8A86-E8517AD1B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917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E4D7A-056A-4F19-82E8-B55CF3665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768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0"/>
            <a:ext cx="21336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2484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3C541-F912-40BE-8F8D-A7068B6C3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229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66F94-F67F-4669-BD4C-C595FFD8F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2811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09E6E-4237-469F-9D30-1211F50F7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242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752600"/>
            <a:ext cx="8229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D36D7-E017-4289-AD7A-B40767E50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78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8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88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19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Relationship Id="rId22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1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39.xml"/><Relationship Id="rId21" Type="http://schemas.openxmlformats.org/officeDocument/2006/relationships/theme" Target="../theme/theme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20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46.xml"/><Relationship Id="rId19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P_SAGRI_TXT_Soybean_Patch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248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624638"/>
            <a:ext cx="289401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3219DB-D612-4653-B4DE-A1797549C75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1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58301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58301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58301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58301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D8BD9-D240-4B25-93F3-7CAE5F3796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B51BD-C2CD-466F-AA35-8F0CDD21BD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/>
                <a:latin typeface="Calibri"/>
              </a:defRPr>
            </a:lvl1pPr>
          </a:lstStyle>
          <a:p>
            <a:pPr>
              <a:defRPr/>
            </a:pPr>
            <a:fld id="{0FFDC51F-1507-441E-B0C6-A7364A491237}" type="datetimeFigureOut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/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/>
                <a:latin typeface="Calibri"/>
              </a:defRPr>
            </a:lvl1pPr>
          </a:lstStyle>
          <a:p>
            <a:pPr>
              <a:defRPr/>
            </a:pPr>
            <a:fld id="{AB2F6827-BAE2-45C4-90FC-1C01F7762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3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PP_SAGRI_TXT_Soybean_Patch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248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624638"/>
            <a:ext cx="289401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E7E053-33AD-4149-B6C9-5A80EC41A9D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4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58301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58301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58301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58301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PP_SAGRI_TXT_Soybean_Patch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248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624638"/>
            <a:ext cx="289401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416427-D590-403C-AD5C-A0426772E67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48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58301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58301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58301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58301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PP_SAGRI_TXT_Soybean_Patch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248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624638"/>
            <a:ext cx="289401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7B89CF-1E98-410D-BB7B-5CE1B97F266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0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58301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58301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58301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58301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PP_SAGRI_TXT_Soybean_Patch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248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624638"/>
            <a:ext cx="289401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B19A86-51F8-4646-B703-083636DAE04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1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  <p:sldLayoutId id="2147483808" r:id="rId19"/>
    <p:sldLayoutId id="2147483809" r:id="rId2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58301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58301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58301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58301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0B0F6-EE2A-4028-BD63-74DDE29159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1AA0A-D25E-447F-8748-719403C9A8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92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P_SAGRI_TXT_Soybean_Patch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248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624638"/>
            <a:ext cx="289401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3219DB-D612-4653-B4DE-A1797549C75B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4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  <p:sldLayoutId id="2147483912" r:id="rId18"/>
    <p:sldLayoutId id="2147483913" r:id="rId19"/>
    <p:sldLayoutId id="2147483914" r:id="rId2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58301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58301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58301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58301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P_SAGRI_TXT_Soybean_Patch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248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624638"/>
            <a:ext cx="289401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09CC75-32B6-434E-8578-70CDAA7FA9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3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30" r:id="rId15"/>
    <p:sldLayoutId id="2147483931" r:id="rId16"/>
    <p:sldLayoutId id="2147483932" r:id="rId17"/>
    <p:sldLayoutId id="2147483933" r:id="rId18"/>
    <p:sldLayoutId id="2147483934" r:id="rId19"/>
    <p:sldLayoutId id="2147483935" r:id="rId2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58301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58301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58301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58301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62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2.xml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6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7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48400" y="1524000"/>
            <a:ext cx="2895600" cy="1470025"/>
          </a:xfrm>
        </p:spPr>
        <p:txBody>
          <a:bodyPr/>
          <a:lstStyle/>
          <a:p>
            <a:pPr algn="ctr" eaLnBrk="1" hangingPunct="1"/>
            <a:r>
              <a:rPr lang="en-US" altLang="en-US" sz="3200" dirty="0" smtClean="0">
                <a:solidFill>
                  <a:srgbClr val="FFFF00"/>
                </a:solidFill>
              </a:rPr>
              <a:t>2015 Soybean Weed Control Update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886200"/>
            <a:ext cx="8686800" cy="69850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Eric P. Prostko</a:t>
            </a:r>
          </a:p>
          <a:p>
            <a:pPr algn="ctr" eaLnBrk="1" hangingPunct="1"/>
            <a:r>
              <a:rPr lang="en-US" altLang="en-US" dirty="0" smtClean="0"/>
              <a:t>Professor and Extension Weed Specialist</a:t>
            </a:r>
          </a:p>
          <a:p>
            <a:pPr algn="ctr" eaLnBrk="1" hangingPunct="1"/>
            <a:r>
              <a:rPr lang="en-US" altLang="en-US" dirty="0" smtClean="0"/>
              <a:t>Dept. Crop &amp; Soil Sciences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5200" y="5486400"/>
            <a:ext cx="1981200" cy="77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42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Soybean Weed Control - 2014</a:t>
            </a:r>
            <a:endParaRPr lang="en-US" dirty="0"/>
          </a:p>
        </p:txBody>
      </p:sp>
      <p:pic>
        <p:nvPicPr>
          <p:cNvPr id="2052" name="Picture 4" descr="L:\field pictures\2014 field pictures\SB-14-14\2014-07-24\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L:\field pictures\2014 field pictures\SB-14-14\2014-07-24\00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600" y="166687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NTC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1676400"/>
            <a:ext cx="3481402" cy="83099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Dual Magnum @ 16 oz/A (PRE)</a:t>
            </a:r>
          </a:p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Roundup W-Max @ 22 oz/A (POST)</a:t>
            </a:r>
          </a:p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Reflex @ 24 oz/A (POST)</a:t>
            </a:r>
            <a:endParaRPr lang="en-US" sz="1600" dirty="0">
              <a:solidFill>
                <a:srgbClr val="FFFF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4724400" y="2895600"/>
            <a:ext cx="1371600" cy="1752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 flipV="1">
            <a:off x="6858000" y="2895600"/>
            <a:ext cx="1295400" cy="16002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0" y="6096000"/>
            <a:ext cx="78098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rgbClr val="000000"/>
                </a:solidFill>
              </a:rPr>
              <a:t>SB-14-14</a:t>
            </a:r>
          </a:p>
          <a:p>
            <a:r>
              <a:rPr lang="en-US" sz="1100" i="1" dirty="0" smtClean="0">
                <a:solidFill>
                  <a:srgbClr val="000000"/>
                </a:solidFill>
              </a:rPr>
              <a:t>July 22</a:t>
            </a:r>
          </a:p>
          <a:p>
            <a:r>
              <a:rPr lang="en-US" sz="1100" i="1" dirty="0" smtClean="0">
                <a:solidFill>
                  <a:srgbClr val="000000"/>
                </a:solidFill>
              </a:rPr>
              <a:t>64 DAP</a:t>
            </a:r>
            <a:endParaRPr lang="en-US" sz="11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19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Warrant Injury on Soybean??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76" y="1702189"/>
            <a:ext cx="2672862" cy="20046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3704" y="1702188"/>
            <a:ext cx="2670047" cy="20025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4135" y="1702189"/>
            <a:ext cx="2670048" cy="20025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33" y="4181817"/>
            <a:ext cx="2667905" cy="20025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6139" y="4181817"/>
            <a:ext cx="2667612" cy="20025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4181817"/>
            <a:ext cx="2665515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6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Liberty-Link® Soybeans</a:t>
            </a:r>
          </a:p>
        </p:txBody>
      </p:sp>
      <p:sp>
        <p:nvSpPr>
          <p:cNvPr id="159747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14800" y="1600200"/>
            <a:ext cx="5029200" cy="4572000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Liberty 2.34SL @ 22-36 oz/A</a:t>
            </a:r>
          </a:p>
          <a:p>
            <a:pPr eaLnBrk="1" hangingPunct="1"/>
            <a:r>
              <a:rPr lang="en-US" altLang="en-US" sz="2000" dirty="0" smtClean="0"/>
              <a:t>VE-R1</a:t>
            </a:r>
          </a:p>
          <a:p>
            <a:pPr eaLnBrk="1" hangingPunct="1"/>
            <a:r>
              <a:rPr lang="en-US" altLang="en-US" sz="2000" dirty="0" smtClean="0"/>
              <a:t>2 applications (65 oz/A/year total)</a:t>
            </a:r>
          </a:p>
          <a:p>
            <a:pPr eaLnBrk="1" hangingPunct="1"/>
            <a:r>
              <a:rPr lang="en-US" altLang="en-US" sz="2000" dirty="0" smtClean="0"/>
              <a:t>Tank-mixes with POST grass herbicides may reduce grass control  </a:t>
            </a:r>
          </a:p>
          <a:p>
            <a:pPr lvl="1" eaLnBrk="1" hangingPunct="1"/>
            <a:r>
              <a:rPr lang="en-US" altLang="en-US" sz="2000" i="1" dirty="0" smtClean="0"/>
              <a:t>Assure (10-21%); </a:t>
            </a:r>
            <a:r>
              <a:rPr lang="en-US" altLang="en-US" sz="2000" i="1" dirty="0" err="1" smtClean="0"/>
              <a:t>Fusilade</a:t>
            </a:r>
            <a:r>
              <a:rPr lang="en-US" altLang="en-US" sz="2000" i="1" dirty="0" smtClean="0"/>
              <a:t> (8-12%); </a:t>
            </a:r>
            <a:r>
              <a:rPr lang="en-US" altLang="en-US" sz="2000" i="1" dirty="0" err="1" smtClean="0"/>
              <a:t>Poast</a:t>
            </a:r>
            <a:r>
              <a:rPr lang="en-US" altLang="en-US" sz="2000" i="1" dirty="0" smtClean="0"/>
              <a:t> (25-41%); Select (4-22%)</a:t>
            </a:r>
          </a:p>
          <a:p>
            <a:pPr eaLnBrk="1" hangingPunct="1"/>
            <a:r>
              <a:rPr lang="en-US" altLang="en-US" sz="2000" dirty="0" smtClean="0"/>
              <a:t>Residuals still needed</a:t>
            </a:r>
          </a:p>
          <a:p>
            <a:pPr eaLnBrk="1" hangingPunct="1"/>
            <a:r>
              <a:rPr lang="en-US" altLang="en-US" sz="2000" dirty="0" smtClean="0"/>
              <a:t>Variety performance?</a:t>
            </a:r>
          </a:p>
          <a:p>
            <a:pPr lvl="1" eaLnBrk="1" hangingPunct="1"/>
            <a:r>
              <a:rPr lang="en-US" altLang="en-US" sz="2000" dirty="0" smtClean="0"/>
              <a:t>Getting better</a:t>
            </a:r>
          </a:p>
          <a:p>
            <a:pPr eaLnBrk="1" hangingPunct="1"/>
            <a:r>
              <a:rPr lang="en-US" altLang="en-US" sz="2000" b="1" u="sng" dirty="0" smtClean="0"/>
              <a:t>**Best Results</a:t>
            </a:r>
          </a:p>
          <a:p>
            <a:pPr lvl="1" eaLnBrk="1" hangingPunct="1"/>
            <a:r>
              <a:rPr lang="en-US" altLang="en-US" sz="2000" b="1" i="1" u="sng" dirty="0" smtClean="0"/>
              <a:t>15 GPA, medium droplet size, small weeds, 9 am - 6 pm</a:t>
            </a:r>
          </a:p>
          <a:p>
            <a:pPr eaLnBrk="1" hangingPunct="1"/>
            <a:endParaRPr lang="en-US" altLang="en-US" sz="1600" b="1" i="1" u="sng" dirty="0" smtClean="0"/>
          </a:p>
          <a:p>
            <a:pPr eaLnBrk="1" hangingPunct="1"/>
            <a:endParaRPr lang="en-US" altLang="en-US" sz="1600" dirty="0" smtClean="0"/>
          </a:p>
        </p:txBody>
      </p:sp>
      <p:pic>
        <p:nvPicPr>
          <p:cNvPr id="179204" name="Picture 2" descr="Liberty 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134975" y="-26008013"/>
            <a:ext cx="68103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36576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920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3659188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81975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Weed Control in LL Soybeans</a:t>
            </a:r>
            <a:endParaRPr lang="en-US" sz="3200" i="1" dirty="0">
              <a:solidFill>
                <a:srgbClr val="FFC000"/>
              </a:solidFill>
            </a:endParaRPr>
          </a:p>
        </p:txBody>
      </p:sp>
      <p:pic>
        <p:nvPicPr>
          <p:cNvPr id="3074" name="Picture 2" descr="L:\field pictures\2013 FIELD SHOTS\sb-23-13\JULY 17\05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30861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" y="5995905"/>
            <a:ext cx="83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SB-23-13</a:t>
            </a:r>
          </a:p>
          <a:p>
            <a:r>
              <a:rPr lang="en-US" sz="1200" i="1" dirty="0" smtClean="0"/>
              <a:t>July 17</a:t>
            </a:r>
          </a:p>
          <a:p>
            <a:r>
              <a:rPr lang="en-US" sz="1200" i="1" dirty="0" smtClean="0"/>
              <a:t>64 DAP</a:t>
            </a:r>
            <a:endParaRPr lang="en-US" sz="1200" i="1" dirty="0"/>
          </a:p>
        </p:txBody>
      </p:sp>
      <p:pic>
        <p:nvPicPr>
          <p:cNvPr id="3075" name="Picture 3" descr="L:\field pictures\2013 FIELD SHOTS\sb-23-13\JULY 17\06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551079"/>
            <a:ext cx="30861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5626573"/>
            <a:ext cx="56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NTC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81988" y="5638800"/>
            <a:ext cx="30846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Dual Magnum @ 16 oz/A (PRE)</a:t>
            </a:r>
          </a:p>
          <a:p>
            <a:pPr algn="ctr"/>
            <a:r>
              <a:rPr lang="en-US" dirty="0" smtClean="0"/>
              <a:t>Liberty @ 29 oz/A (MPOST)</a:t>
            </a:r>
          </a:p>
          <a:p>
            <a:pPr algn="ctr"/>
            <a:r>
              <a:rPr lang="en-US" dirty="0" smtClean="0"/>
              <a:t>Reflex @ 16 oz/A (MPOST)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876800" y="2590800"/>
            <a:ext cx="1295400" cy="12954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6629400" y="2590800"/>
            <a:ext cx="1447800" cy="14478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9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Liberty-Link Soybean Variety Rankings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400" i="1" smtClean="0">
                <a:solidFill>
                  <a:srgbClr val="FFC000"/>
                </a:solidFill>
              </a:rPr>
              <a:t>2014 </a:t>
            </a:r>
            <a:r>
              <a:rPr lang="en-US" sz="2400" i="1" dirty="0" smtClean="0">
                <a:solidFill>
                  <a:srgbClr val="FFC000"/>
                </a:solidFill>
              </a:rPr>
              <a:t>UGA Irrigated Variety Trials</a:t>
            </a:r>
            <a:endParaRPr lang="en-US" sz="2400" i="1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346619"/>
              </p:ext>
            </p:extLst>
          </p:nvPr>
        </p:nvGraphicFramePr>
        <p:xfrm>
          <a:off x="1872347" y="1600200"/>
          <a:ext cx="4909453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3455"/>
                <a:gridCol w="838610"/>
                <a:gridCol w="1198014"/>
                <a:gridCol w="1119374"/>
              </a:tblGrid>
              <a:tr h="330200">
                <a:tc rowSpan="2"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Variety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02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Tifton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Griffin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Calhoun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sz="1400" strike="noStrike" dirty="0" smtClean="0"/>
                        <a:t>HBK LL4950</a:t>
                      </a:r>
                      <a:endParaRPr lang="en-US" sz="14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u="sng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US" sz="1400" b="1" i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u="sng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1400" b="1" i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sz="1400" strike="noStrike" dirty="0" smtClean="0"/>
                        <a:t>AGS 533LL</a:t>
                      </a:r>
                      <a:endParaRPr lang="en-US" sz="14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</a:t>
                      </a:r>
                      <a:endParaRPr lang="en-US" sz="1400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sz="1400" strike="noStrike" dirty="0" smtClean="0"/>
                        <a:t>Halo 5:01</a:t>
                      </a:r>
                      <a:endParaRPr lang="en-US" sz="14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u="sng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1400" b="1" i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sz="1400" strike="noStrike" dirty="0" smtClean="0"/>
                        <a:t>Halo 5:45</a:t>
                      </a:r>
                      <a:endParaRPr lang="en-US" sz="14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sz="1400" strike="noStrike" dirty="0" smtClean="0"/>
                        <a:t>SS LL 595N</a:t>
                      </a:r>
                      <a:endParaRPr lang="en-US" sz="14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dirty="0" smtClean="0"/>
                        <a:t>Halo 5:26</a:t>
                      </a:r>
                      <a:endParaRPr lang="en-US" sz="1400" b="0" i="0" u="none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dirty="0" smtClean="0"/>
                        <a:t>HBK LL4850</a:t>
                      </a:r>
                      <a:endParaRPr lang="en-US" sz="1400" b="0" i="0" u="none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sz="1400" strike="noStrike" dirty="0" smtClean="0"/>
                        <a:t>Halo 4:95</a:t>
                      </a:r>
                      <a:endParaRPr lang="en-US" sz="14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sz="1400" strike="noStrike" dirty="0" smtClean="0"/>
                        <a:t>Halo 5:25</a:t>
                      </a:r>
                      <a:endParaRPr lang="en-US" sz="14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sz="1400" strike="noStrike" dirty="0" smtClean="0"/>
                        <a:t>Halo 4:97</a:t>
                      </a:r>
                      <a:endParaRPr lang="en-US" sz="14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dirty="0" smtClean="0"/>
                        <a:t>Halo 4:94</a:t>
                      </a:r>
                      <a:endParaRPr lang="en-US" sz="1400" b="0" i="0" u="none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dirty="0" smtClean="0"/>
                        <a:t>HBK LL4953</a:t>
                      </a:r>
                      <a:endParaRPr lang="en-US" sz="1400" b="0" i="0" u="none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dirty="0" err="1" smtClean="0"/>
                        <a:t>GoSoy</a:t>
                      </a:r>
                      <a:r>
                        <a:rPr lang="en-US" sz="1400" b="0" i="0" u="none" strike="noStrike" dirty="0" smtClean="0"/>
                        <a:t> 5911LL</a:t>
                      </a:r>
                      <a:endParaRPr lang="en-US" sz="1400" b="0" i="0" u="none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18288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8896" y="6338500"/>
            <a:ext cx="939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11/25/2014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3720002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Must Be Stopped!!!</a:t>
            </a:r>
            <a:br>
              <a:rPr lang="en-US" dirty="0" smtClean="0"/>
            </a:br>
            <a:r>
              <a:rPr lang="en-US" dirty="0" smtClean="0"/>
              <a:t>Liberty on Large Pigweed!!!!!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1752600"/>
            <a:ext cx="26146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2397917"/>
            <a:ext cx="5257800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05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Do early applications of Cobra increase soybean yields?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1600200"/>
            <a:ext cx="4876800" cy="4572000"/>
          </a:xfrm>
        </p:spPr>
        <p:txBody>
          <a:bodyPr/>
          <a:lstStyle/>
          <a:p>
            <a:r>
              <a:rPr lang="en-US" sz="1400" b="1" u="sng" dirty="0" smtClean="0"/>
              <a:t>Nebraska (2013)</a:t>
            </a:r>
          </a:p>
          <a:p>
            <a:pPr lvl="1"/>
            <a:r>
              <a:rPr lang="en-US" sz="1400" dirty="0" smtClean="0"/>
              <a:t>Decreases in yield were observed by destroying apical meristem by both clipping at V2 and applications of Cobra</a:t>
            </a:r>
          </a:p>
          <a:p>
            <a:r>
              <a:rPr lang="en-US" sz="1400" b="1" u="sng" dirty="0" smtClean="0"/>
              <a:t>Arkansas </a:t>
            </a:r>
          </a:p>
          <a:p>
            <a:pPr lvl="1"/>
            <a:r>
              <a:rPr lang="en-US" sz="1400" dirty="0" smtClean="0"/>
              <a:t>V3 stage</a:t>
            </a:r>
          </a:p>
          <a:p>
            <a:pPr lvl="1"/>
            <a:r>
              <a:rPr lang="en-US" sz="1400" dirty="0" smtClean="0"/>
              <a:t>21% increase in yield (2011)</a:t>
            </a:r>
          </a:p>
          <a:p>
            <a:pPr lvl="1"/>
            <a:r>
              <a:rPr lang="en-US" sz="1400" dirty="0" smtClean="0"/>
              <a:t>No difference in yield (2012)</a:t>
            </a:r>
          </a:p>
          <a:p>
            <a:r>
              <a:rPr lang="en-US" sz="1400" b="1" u="sng" dirty="0" smtClean="0"/>
              <a:t>Iowa (2011)</a:t>
            </a:r>
          </a:p>
          <a:p>
            <a:pPr lvl="1"/>
            <a:r>
              <a:rPr lang="en-US" sz="1400" dirty="0" smtClean="0"/>
              <a:t>V2.5 stage</a:t>
            </a:r>
          </a:p>
          <a:p>
            <a:pPr lvl="1"/>
            <a:r>
              <a:rPr lang="en-US" sz="1400" dirty="0" smtClean="0"/>
              <a:t>No positive effect</a:t>
            </a:r>
          </a:p>
          <a:p>
            <a:r>
              <a:rPr lang="en-US" sz="1400" b="1" u="sng" dirty="0" smtClean="0"/>
              <a:t>Multi-State</a:t>
            </a:r>
            <a:r>
              <a:rPr lang="en-US" sz="1400" dirty="0" smtClean="0"/>
              <a:t> (MN, WI, MI, IA, KS, IL, IN, AR, KY)</a:t>
            </a:r>
          </a:p>
          <a:p>
            <a:pPr lvl="1"/>
            <a:r>
              <a:rPr lang="en-US" sz="1400" dirty="0" smtClean="0"/>
              <a:t>2012</a:t>
            </a:r>
          </a:p>
          <a:p>
            <a:pPr lvl="1"/>
            <a:r>
              <a:rPr lang="en-US" sz="1400" dirty="0" smtClean="0"/>
              <a:t>V4 stage</a:t>
            </a:r>
          </a:p>
          <a:p>
            <a:pPr lvl="1"/>
            <a:r>
              <a:rPr lang="en-US" sz="1400" dirty="0" smtClean="0"/>
              <a:t>No positive effect from Cobra alone</a:t>
            </a:r>
          </a:p>
          <a:p>
            <a:pPr lvl="1"/>
            <a:r>
              <a:rPr lang="en-US" sz="1400" dirty="0" smtClean="0"/>
              <a:t>Increased yield with SOYA + Cobra (+8.9%) but not different from SOYA alone.</a:t>
            </a:r>
          </a:p>
          <a:p>
            <a:r>
              <a:rPr lang="en-US" sz="1400" b="1" u="sng" dirty="0" smtClean="0"/>
              <a:t>Mississippi (2014)</a:t>
            </a:r>
          </a:p>
          <a:p>
            <a:pPr lvl="1"/>
            <a:r>
              <a:rPr lang="en-US" sz="1400" dirty="0" smtClean="0"/>
              <a:t>V2 stage</a:t>
            </a:r>
          </a:p>
          <a:p>
            <a:pPr lvl="1"/>
            <a:r>
              <a:rPr lang="en-US" sz="1400" dirty="0" smtClean="0"/>
              <a:t>No effect on nodes, heights, or yie</a:t>
            </a:r>
            <a:r>
              <a:rPr lang="en-US" sz="1200" dirty="0" smtClean="0"/>
              <a:t>ld</a:t>
            </a:r>
            <a:endParaRPr lang="en-US" sz="1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76400"/>
            <a:ext cx="3414686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0"/>
            <a:ext cx="111442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8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Morningglory?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752600"/>
            <a:ext cx="4038600" cy="2692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495800" cy="4572000"/>
          </a:xfrm>
        </p:spPr>
        <p:txBody>
          <a:bodyPr/>
          <a:lstStyle/>
          <a:p>
            <a:r>
              <a:rPr lang="en-US" dirty="0" err="1" smtClean="0"/>
              <a:t>Metribuzin</a:t>
            </a:r>
            <a:r>
              <a:rPr lang="en-US" dirty="0" smtClean="0"/>
              <a:t>  – PRE</a:t>
            </a:r>
          </a:p>
          <a:p>
            <a:pPr lvl="1"/>
            <a:r>
              <a:rPr lang="en-US" dirty="0" err="1" smtClean="0"/>
              <a:t>Tricor</a:t>
            </a:r>
            <a:r>
              <a:rPr lang="en-US" dirty="0" smtClean="0"/>
              <a:t>, Canopy, Boundary</a:t>
            </a:r>
          </a:p>
          <a:p>
            <a:r>
              <a:rPr lang="en-US" dirty="0" smtClean="0"/>
              <a:t>Glyphosate + Reflex/Prefix + Classic or </a:t>
            </a:r>
            <a:r>
              <a:rPr lang="en-US" dirty="0" err="1" smtClean="0"/>
              <a:t>FirstRate</a:t>
            </a:r>
            <a:endParaRPr lang="en-US" dirty="0" smtClean="0"/>
          </a:p>
          <a:p>
            <a:pPr lvl="1"/>
            <a:r>
              <a:rPr lang="en-US" dirty="0" smtClean="0"/>
              <a:t>3 way tank-mix?????</a:t>
            </a:r>
          </a:p>
          <a:p>
            <a:r>
              <a:rPr lang="en-US" dirty="0" smtClean="0"/>
              <a:t>Glyphosate +  Reflex/Prefix fb Roundup + Classic or </a:t>
            </a:r>
            <a:r>
              <a:rPr lang="en-US" dirty="0" err="1" smtClean="0"/>
              <a:t>Firstrate</a:t>
            </a:r>
            <a:endParaRPr lang="en-US" dirty="0" smtClean="0"/>
          </a:p>
          <a:p>
            <a:r>
              <a:rPr lang="en-US" dirty="0" smtClean="0"/>
              <a:t>Liberty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Reflex @ 16 oz/A + Classic @ 0.5 oz/A +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Clethodim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@ 20 oz/A + 80/20 @ 0.25% v/v – 3 DAT.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I:\field pictures\2010 field shots\july 1\Picture 05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09183"/>
            <a:ext cx="4502818" cy="318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:\field pictures\2010 field shots\july 1\Picture 05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2794" y="2209184"/>
            <a:ext cx="4227670" cy="317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76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Technologies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2,4-D resistance</a:t>
            </a:r>
          </a:p>
          <a:p>
            <a:r>
              <a:rPr lang="en-US" dirty="0" smtClean="0"/>
              <a:t>Dicamba resistance</a:t>
            </a:r>
          </a:p>
          <a:p>
            <a:r>
              <a:rPr lang="en-US" dirty="0" smtClean="0"/>
              <a:t>“Balance” beans</a:t>
            </a:r>
          </a:p>
          <a:p>
            <a:r>
              <a:rPr lang="en-US" dirty="0" smtClean="0"/>
              <a:t>MGI soybeans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1752600"/>
            <a:ext cx="3806455" cy="3468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74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L:\field pictures\2014 field pictures\2014-07-29\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62122" y="28575"/>
            <a:ext cx="26197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Decatur County</a:t>
            </a:r>
          </a:p>
          <a:p>
            <a:pPr algn="ctr"/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 29, 2014</a:t>
            </a:r>
          </a:p>
          <a:p>
            <a:pPr algn="ctr"/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Prefix – PRE</a:t>
            </a:r>
          </a:p>
          <a:p>
            <a:pPr algn="ctr"/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Roundup + Classic – POST</a:t>
            </a:r>
          </a:p>
          <a:p>
            <a:pPr algn="ctr"/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(strip-till wheat stubble)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373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Enlist™ Herbicide Tolerant Soybean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9443" name="Content Placeholder 3"/>
          <p:cNvSpPr>
            <a:spLocks noGrp="1"/>
          </p:cNvSpPr>
          <p:nvPr>
            <p:ph sz="half" idx="2"/>
          </p:nvPr>
        </p:nvSpPr>
        <p:spPr>
          <a:xfrm>
            <a:off x="4286780" y="1577975"/>
            <a:ext cx="4857220" cy="4572000"/>
          </a:xfrm>
        </p:spPr>
        <p:txBody>
          <a:bodyPr/>
          <a:lstStyle/>
          <a:p>
            <a:r>
              <a:rPr lang="en-US" altLang="en-US" sz="1500" dirty="0" smtClean="0"/>
              <a:t>tolerance to 2,4-D + glyphosate + glufosinate (Liberty)</a:t>
            </a:r>
          </a:p>
          <a:p>
            <a:r>
              <a:rPr lang="en-US" altLang="en-US" sz="1500" dirty="0" smtClean="0"/>
              <a:t>Trait was deregulated in September 2014 and herbicide in October 2014</a:t>
            </a:r>
          </a:p>
          <a:p>
            <a:r>
              <a:rPr lang="en-US" altLang="en-US" sz="1500" u="sng" dirty="0" err="1" smtClean="0"/>
              <a:t>Colex</a:t>
            </a:r>
            <a:r>
              <a:rPr lang="en-US" altLang="en-US" sz="1500" u="sng" dirty="0" smtClean="0"/>
              <a:t>-D</a:t>
            </a:r>
            <a:r>
              <a:rPr lang="en-US" altLang="en-US" sz="1500" dirty="0" smtClean="0"/>
              <a:t>™ technology</a:t>
            </a:r>
          </a:p>
          <a:p>
            <a:pPr lvl="1"/>
            <a:r>
              <a:rPr lang="en-US" altLang="en-US" sz="1500" i="1" dirty="0" smtClean="0"/>
              <a:t>2,4-D choline</a:t>
            </a:r>
          </a:p>
          <a:p>
            <a:pPr lvl="1"/>
            <a:r>
              <a:rPr lang="en-US" altLang="en-US" sz="1500" i="1" dirty="0" smtClean="0"/>
              <a:t>lower volatility</a:t>
            </a:r>
          </a:p>
          <a:p>
            <a:pPr lvl="1"/>
            <a:r>
              <a:rPr lang="en-US" altLang="en-US" sz="1500" i="1" dirty="0" smtClean="0"/>
              <a:t>lower drift potential</a:t>
            </a:r>
          </a:p>
          <a:p>
            <a:pPr lvl="1"/>
            <a:r>
              <a:rPr lang="en-US" altLang="en-US" sz="1500" i="1" dirty="0" smtClean="0"/>
              <a:t>enhanced handling/mixing characteristics</a:t>
            </a:r>
          </a:p>
          <a:p>
            <a:pPr lvl="1"/>
            <a:r>
              <a:rPr lang="en-US" altLang="en-US" sz="1500" i="1" dirty="0" smtClean="0"/>
              <a:t>reduced odor</a:t>
            </a:r>
          </a:p>
          <a:p>
            <a:r>
              <a:rPr lang="en-US" altLang="en-US" sz="1500" dirty="0" smtClean="0"/>
              <a:t>1 Burndown/PRE application + 2 POST applications (R2 stage)</a:t>
            </a:r>
          </a:p>
          <a:p>
            <a:r>
              <a:rPr lang="en-US" altLang="en-US" sz="1500" b="1" u="sng" dirty="0" smtClean="0"/>
              <a:t>Enlist™ Duo</a:t>
            </a:r>
          </a:p>
          <a:p>
            <a:pPr lvl="1"/>
            <a:r>
              <a:rPr lang="en-US" altLang="en-US" sz="1500" dirty="0" smtClean="0"/>
              <a:t>DMA-Glyphosate (1.7 lb ae/gal) + 2,4-D choline (1.6 lb ae/gal) – (3.5-4.75 pt/A)</a:t>
            </a:r>
          </a:p>
          <a:p>
            <a:r>
              <a:rPr lang="en-US" altLang="en-US" sz="1500" b="1" u="sng" dirty="0" smtClean="0"/>
              <a:t>2015</a:t>
            </a:r>
            <a:r>
              <a:rPr lang="en-US" altLang="en-US" sz="1500" dirty="0" smtClean="0"/>
              <a:t> Product Launch</a:t>
            </a:r>
          </a:p>
          <a:p>
            <a:pPr lvl="1"/>
            <a:r>
              <a:rPr lang="en-US" altLang="en-US" sz="1500" dirty="0" smtClean="0"/>
              <a:t>IA, IL, IN, OH, SD, WI  (first)</a:t>
            </a:r>
          </a:p>
          <a:p>
            <a:pPr lvl="1"/>
            <a:r>
              <a:rPr lang="en-US" altLang="en-US" sz="1500" dirty="0" smtClean="0"/>
              <a:t>AR, KS, LA, MN, MO, MS, NE, ND, OK, TN, (next)</a:t>
            </a:r>
          </a:p>
        </p:txBody>
      </p:sp>
      <p:sp>
        <p:nvSpPr>
          <p:cNvPr id="71685" name="AutoShape 4" descr="Enlist_Logo_Horz_RGB_300dpi.jpg"/>
          <p:cNvSpPr>
            <a:spLocks noChangeAspect="1" noChangeArrowheads="1"/>
          </p:cNvSpPr>
          <p:nvPr/>
        </p:nvSpPr>
        <p:spPr bwMode="auto">
          <a:xfrm>
            <a:off x="1090613" y="3810000"/>
            <a:ext cx="33432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86" name="AutoShape 6" descr="Enlist_Logo_Horz_RGB_300dpi.jpg"/>
          <p:cNvSpPr>
            <a:spLocks noChangeAspect="1" noChangeArrowheads="1"/>
          </p:cNvSpPr>
          <p:nvPr/>
        </p:nvSpPr>
        <p:spPr bwMode="auto">
          <a:xfrm>
            <a:off x="287338" y="-623888"/>
            <a:ext cx="3343275" cy="162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87" name="AutoShape 8" descr="Enlist_Logo_Horz_RGB_300dpi.jpg"/>
          <p:cNvSpPr>
            <a:spLocks noChangeAspect="1" noChangeArrowheads="1"/>
          </p:cNvSpPr>
          <p:nvPr/>
        </p:nvSpPr>
        <p:spPr bwMode="auto">
          <a:xfrm>
            <a:off x="134938" y="-776288"/>
            <a:ext cx="3343275" cy="162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9448" name="Picture 5" descr="dht_soybe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1676400"/>
            <a:ext cx="4142317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3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58975" y="4964081"/>
            <a:ext cx="2205029" cy="132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61489" y="5861314"/>
            <a:ext cx="10166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2,4-D choline</a:t>
            </a:r>
            <a:endParaRPr lang="en-US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72609" y="593408"/>
            <a:ext cx="20574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50" y="5046599"/>
            <a:ext cx="12287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0472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Enlist Soybeans - 2012</a:t>
            </a:r>
            <a:endParaRPr lang="en-US" dirty="0"/>
          </a:p>
        </p:txBody>
      </p:sp>
      <p:pic>
        <p:nvPicPr>
          <p:cNvPr id="2050" name="Picture 2" descr="I:\field pictures\2012 field shots\sb-09-12\june 29\Picture 0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field pictures\2012 field shots\sb-09-12\june 29\Picture 03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8058" y="5883007"/>
            <a:ext cx="56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NTC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8853" y="5883007"/>
            <a:ext cx="29383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Valor SX 51WG - PRE (May 4)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Enlist Duo - MPOST (June 1)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N-PAK AMS - MPOST (June 1)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25" y="6179224"/>
            <a:ext cx="114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prstClr val="black"/>
                </a:solidFill>
              </a:rPr>
              <a:t>SB-09-12</a:t>
            </a:r>
          </a:p>
          <a:p>
            <a:r>
              <a:rPr lang="en-US" sz="1200" i="1" dirty="0">
                <a:solidFill>
                  <a:prstClr val="black"/>
                </a:solidFill>
              </a:rPr>
              <a:t>Planted  May 3</a:t>
            </a:r>
          </a:p>
          <a:p>
            <a:r>
              <a:rPr lang="en-US" sz="1200" i="1" dirty="0">
                <a:solidFill>
                  <a:prstClr val="black"/>
                </a:solidFill>
              </a:rPr>
              <a:t>Photo: June 29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21034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39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Enlist™ Duo Label Requirements (10-09-14)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only use nozzles and pressure listed on label (chart)</a:t>
            </a:r>
          </a:p>
          <a:p>
            <a:r>
              <a:rPr lang="en-US" dirty="0" smtClean="0"/>
              <a:t>Winds speeds &lt; 15 MPH</a:t>
            </a:r>
          </a:p>
          <a:p>
            <a:r>
              <a:rPr lang="en-US" dirty="0" smtClean="0"/>
              <a:t>30’ downwind buffer from sensitive areas</a:t>
            </a:r>
          </a:p>
          <a:p>
            <a:r>
              <a:rPr lang="en-US" dirty="0" smtClean="0"/>
              <a:t>Wind cannot be blowing toward adjacent tomatoes, other fruiting vegetables (Crop Group 8), cucurbits (Crop Group 9), grapes, and cotton</a:t>
            </a:r>
          </a:p>
          <a:p>
            <a:r>
              <a:rPr lang="en-US" b="1" i="1" u="sng" dirty="0" smtClean="0"/>
              <a:t>Specific</a:t>
            </a:r>
            <a:r>
              <a:rPr lang="en-US" dirty="0" smtClean="0"/>
              <a:t> sprayer clean-out directions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0563" y="609600"/>
            <a:ext cx="21034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49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Enlist™ Duo Nozzle Tips/Pressure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00569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0563" y="685800"/>
            <a:ext cx="21034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61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Enlist™ Duo Sprayer Cleanout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70466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0563" y="609600"/>
            <a:ext cx="21034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9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Dicamba-Tolerant (DT) Soybeans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7546" y="1563624"/>
            <a:ext cx="8229600" cy="4572000"/>
          </a:xfrm>
        </p:spPr>
        <p:txBody>
          <a:bodyPr/>
          <a:lstStyle/>
          <a:p>
            <a:r>
              <a:rPr lang="en-US" altLang="en-US" sz="2000" dirty="0" smtClean="0"/>
              <a:t>Monsanto/BASF</a:t>
            </a:r>
          </a:p>
          <a:p>
            <a:r>
              <a:rPr lang="en-US" altLang="en-US" sz="2000" b="1" u="sng" dirty="0" smtClean="0"/>
              <a:t>Roundup Ready 2 </a:t>
            </a:r>
            <a:r>
              <a:rPr lang="en-US" altLang="en-US" sz="2000" b="1" u="sng" dirty="0" err="1" smtClean="0"/>
              <a:t>Xtend</a:t>
            </a:r>
            <a:r>
              <a:rPr lang="en-US" altLang="en-US" sz="2000" b="1" u="sng" dirty="0" smtClean="0"/>
              <a:t> (Monsanto)</a:t>
            </a:r>
          </a:p>
          <a:p>
            <a:pPr lvl="1"/>
            <a:r>
              <a:rPr lang="en-US" altLang="en-US" sz="1700" b="1" u="sng" dirty="0" err="1" smtClean="0"/>
              <a:t>XtendiMax</a:t>
            </a:r>
            <a:endParaRPr lang="en-US" altLang="en-US" sz="1700" b="1" u="sng" dirty="0" smtClean="0"/>
          </a:p>
          <a:p>
            <a:pPr lvl="2"/>
            <a:r>
              <a:rPr lang="en-US" altLang="en-US" sz="1800" i="1" dirty="0" smtClean="0"/>
              <a:t>Reduced volatility dicamba</a:t>
            </a:r>
          </a:p>
          <a:p>
            <a:pPr lvl="1"/>
            <a:r>
              <a:rPr lang="en-US" altLang="en-US" sz="1500" b="1" u="sng" dirty="0" smtClean="0">
                <a:cs typeface="Arial" charset="0"/>
              </a:rPr>
              <a:t>Roundup </a:t>
            </a:r>
            <a:r>
              <a:rPr lang="en-US" altLang="en-US" sz="1500" b="1" u="sng" dirty="0" err="1" smtClean="0">
                <a:cs typeface="Arial" charset="0"/>
              </a:rPr>
              <a:t>Xtend</a:t>
            </a:r>
            <a:endParaRPr lang="en-US" altLang="en-US" sz="1500" b="1" u="sng" dirty="0" smtClean="0">
              <a:cs typeface="Arial" charset="0"/>
            </a:endParaRPr>
          </a:p>
          <a:p>
            <a:pPr lvl="2"/>
            <a:r>
              <a:rPr lang="en-US" altLang="en-US" sz="1800" i="1" dirty="0" smtClean="0">
                <a:cs typeface="Arial" charset="0"/>
              </a:rPr>
              <a:t>Reduced volatility dicamba + glyphosate</a:t>
            </a:r>
          </a:p>
          <a:p>
            <a:r>
              <a:rPr lang="en-US" altLang="en-US" sz="2000" b="1" u="sng" dirty="0" smtClean="0"/>
              <a:t>Engenia</a:t>
            </a:r>
            <a:r>
              <a:rPr lang="en-US" altLang="en-US" sz="2000" dirty="0" smtClean="0">
                <a:cs typeface="Arial" charset="0"/>
              </a:rPr>
              <a:t>™ (BASF)</a:t>
            </a:r>
          </a:p>
          <a:p>
            <a:pPr lvl="1"/>
            <a:r>
              <a:rPr lang="en-US" altLang="en-US" sz="1800" i="1" dirty="0" smtClean="0">
                <a:cs typeface="Arial" charset="0"/>
              </a:rPr>
              <a:t>Reduced volatility formulation of dicamba</a:t>
            </a:r>
          </a:p>
          <a:p>
            <a:pPr lvl="1"/>
            <a:r>
              <a:rPr lang="en-US" altLang="en-US" sz="1800" i="1" dirty="0" err="1" smtClean="0">
                <a:cs typeface="Arial" charset="0"/>
              </a:rPr>
              <a:t>Banvel</a:t>
            </a:r>
            <a:r>
              <a:rPr lang="en-US" altLang="en-US" sz="1800" i="1" dirty="0" smtClean="0">
                <a:cs typeface="Arial" charset="0"/>
              </a:rPr>
              <a:t> = dicamba-DMA</a:t>
            </a:r>
          </a:p>
          <a:p>
            <a:pPr lvl="1"/>
            <a:r>
              <a:rPr lang="en-US" altLang="en-US" sz="1800" i="1" dirty="0" smtClean="0">
                <a:cs typeface="Arial" charset="0"/>
              </a:rPr>
              <a:t>Clarity = dicamba-DGA</a:t>
            </a:r>
          </a:p>
          <a:p>
            <a:pPr lvl="1"/>
            <a:r>
              <a:rPr lang="en-US" altLang="en-US" sz="1800" i="1" dirty="0" smtClean="0">
                <a:cs typeface="Arial" charset="0"/>
              </a:rPr>
              <a:t>Engenia = dicamba–BAPMA</a:t>
            </a:r>
          </a:p>
          <a:p>
            <a:r>
              <a:rPr lang="en-US" altLang="en-US" sz="2000" dirty="0" smtClean="0">
                <a:cs typeface="Arial" charset="0"/>
              </a:rPr>
              <a:t>PRE or POST</a:t>
            </a:r>
          </a:p>
          <a:p>
            <a:r>
              <a:rPr lang="en-US" altLang="en-US" sz="2000" b="1" u="sng" dirty="0" smtClean="0">
                <a:solidFill>
                  <a:srgbClr val="FF0000"/>
                </a:solidFill>
                <a:cs typeface="Arial" charset="0"/>
              </a:rPr>
              <a:t>RESIDUAL STILL NEEDED!!!!!!!!!!!!!!!!!!!!!!!</a:t>
            </a:r>
          </a:p>
          <a:p>
            <a:r>
              <a:rPr lang="en-US" altLang="en-US" sz="2000" dirty="0" smtClean="0">
                <a:solidFill>
                  <a:srgbClr val="663300"/>
                </a:solidFill>
                <a:cs typeface="Arial" charset="0"/>
              </a:rPr>
              <a:t>Could be registered in 2015 but will not likely be sold until 2016 (China issues)?</a:t>
            </a:r>
          </a:p>
        </p:txBody>
      </p:sp>
      <p:pic>
        <p:nvPicPr>
          <p:cNvPr id="191492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4700" y="3657600"/>
            <a:ext cx="1209675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3" name="Picture 5" descr="monsant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27432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4" name="Picture 2" descr="Roundup Ready® Xtend Crop System offers flexible herbicide and weed control management that maximizes soybean crop yield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9625" y="2743200"/>
            <a:ext cx="166687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5" name="Picture 4" descr="The New Genuity® Roundup Ready 2 Xtend® Crop System utilizes the best soybean seed traits to maximize yield with flexible weed m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9538" y="2667000"/>
            <a:ext cx="13430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eprostko\prostkoeric C drive\herbicide label pictures\Engenia_BLACK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6228" y="4572000"/>
            <a:ext cx="2295144" cy="1173877"/>
          </a:xfrm>
          <a:prstGeom prst="rect">
            <a:avLst/>
          </a:prstGeom>
          <a:solidFill>
            <a:srgbClr val="F8F8F8"/>
          </a:solidFill>
        </p:spPr>
      </p:pic>
    </p:spTree>
    <p:extLst>
      <p:ext uri="{BB962C8B-B14F-4D97-AF65-F5344CB8AC3E}">
        <p14:creationId xmlns:p14="http://schemas.microsoft.com/office/powerpoint/2010/main" val="33809781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Roundup </a:t>
            </a:r>
            <a:r>
              <a:rPr lang="en-US" dirty="0" err="1" smtClean="0"/>
              <a:t>Xtend</a:t>
            </a:r>
            <a:r>
              <a:rPr lang="en-US" dirty="0" smtClean="0"/>
              <a:t> - 2014</a:t>
            </a:r>
            <a:endParaRPr lang="en-US" dirty="0"/>
          </a:p>
        </p:txBody>
      </p:sp>
      <p:pic>
        <p:nvPicPr>
          <p:cNvPr id="5122" name="Picture 2" descr="L:\field pictures\2014 field pictures\SB-10-14\july 21\0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34258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1723" y="5832901"/>
            <a:ext cx="9204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SB-10-14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July 21</a:t>
            </a:r>
          </a:p>
          <a:p>
            <a:pPr marL="228600" indent="-228600">
              <a:buFontTx/>
              <a:buAutoNum type="arabicPlain" startAt="15"/>
            </a:pPr>
            <a:r>
              <a:rPr lang="en-US" sz="1200" dirty="0" smtClean="0">
                <a:solidFill>
                  <a:srgbClr val="000000"/>
                </a:solidFill>
              </a:rPr>
              <a:t>D after </a:t>
            </a:r>
          </a:p>
          <a:p>
            <a:pPr marL="228600" indent="-228600">
              <a:buFontTx/>
              <a:buAutoNum type="arabicPlain" startAt="15"/>
            </a:pPr>
            <a:r>
              <a:rPr lang="en-US" sz="1200" dirty="0" smtClean="0">
                <a:solidFill>
                  <a:srgbClr val="000000"/>
                </a:solidFill>
              </a:rPr>
              <a:t>POST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99" y="1784811"/>
            <a:ext cx="65915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NTC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1676400"/>
            <a:ext cx="2621230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Valor – PRE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Roundup </a:t>
            </a:r>
            <a:r>
              <a:rPr lang="en-US" dirty="0" err="1" smtClean="0">
                <a:solidFill>
                  <a:srgbClr val="FFFF00"/>
                </a:solidFill>
              </a:rPr>
              <a:t>Xtend</a:t>
            </a:r>
            <a:r>
              <a:rPr lang="en-US" dirty="0" smtClean="0">
                <a:solidFill>
                  <a:srgbClr val="FFFF00"/>
                </a:solidFill>
              </a:rPr>
              <a:t> - POST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4724400" y="2819400"/>
            <a:ext cx="1219200" cy="1981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 flipV="1">
            <a:off x="6629400" y="2819400"/>
            <a:ext cx="1524000" cy="1600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9896" y="533400"/>
            <a:ext cx="134143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37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Engenia Program – DT Soybeans 2014</a:t>
            </a:r>
            <a:br>
              <a:rPr lang="en-US" sz="2600" dirty="0" smtClean="0"/>
            </a:br>
            <a:r>
              <a:rPr lang="en-US" sz="2400" i="1" dirty="0" smtClean="0">
                <a:solidFill>
                  <a:srgbClr val="FFC000"/>
                </a:solidFill>
              </a:rPr>
              <a:t>(EPOST Applied 13 DAP)</a:t>
            </a:r>
            <a:endParaRPr lang="en-US" sz="2400" i="1" dirty="0">
              <a:solidFill>
                <a:srgbClr val="FFC000"/>
              </a:solidFill>
            </a:endParaRPr>
          </a:p>
        </p:txBody>
      </p:sp>
      <p:pic>
        <p:nvPicPr>
          <p:cNvPr id="6146" name="Picture 2" descr="L:\field pictures\2014 field pictures\newsome\july 14\11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2743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L:\field pictures\2014 field pictures\newsome\july 14\11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2743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:\field pictures\2014 field pictures\newsome\july 14\11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1752600"/>
            <a:ext cx="2743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30923" y="54102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NTC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4308" y="5373469"/>
            <a:ext cx="21146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Roundup P-Max  +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Induce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EPOST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7918" y="5419635"/>
            <a:ext cx="26917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Prowl H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0 – PRE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Zidua + Roundup P-Max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+ </a:t>
            </a:r>
            <a:r>
              <a:rPr lang="en-US" b="1" i="1" u="sng" dirty="0" smtClean="0">
                <a:solidFill>
                  <a:srgbClr val="FF0000"/>
                </a:solidFill>
              </a:rPr>
              <a:t>ENGENIA</a:t>
            </a:r>
            <a:r>
              <a:rPr lang="en-US" dirty="0" smtClean="0">
                <a:solidFill>
                  <a:srgbClr val="000000"/>
                </a:solidFill>
              </a:rPr>
              <a:t> + Induce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EPOST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6243935"/>
            <a:ext cx="1544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New-2014, July 14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27 d after EPOST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2050" name="Picture 2" descr="C:\Users\eprostko\prostkoeric C drive\herbicide label pictures\Engenia_BLACK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685800"/>
            <a:ext cx="1448662" cy="740935"/>
          </a:xfrm>
          <a:prstGeom prst="rect">
            <a:avLst/>
          </a:prstGeom>
          <a:solidFill>
            <a:srgbClr val="F8F8F8"/>
          </a:solidFill>
        </p:spPr>
      </p:pic>
    </p:spTree>
    <p:extLst>
      <p:ext uri="{BB962C8B-B14F-4D97-AF65-F5344CB8AC3E}">
        <p14:creationId xmlns:p14="http://schemas.microsoft.com/office/powerpoint/2010/main" val="185212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2,4-D and Dicamba Tolerant Soybeans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419600" cy="4572000"/>
          </a:xfrm>
        </p:spPr>
        <p:txBody>
          <a:bodyPr/>
          <a:lstStyle/>
          <a:p>
            <a:r>
              <a:rPr lang="en-US" sz="2000" dirty="0" smtClean="0"/>
              <a:t>Still need a residual!</a:t>
            </a:r>
          </a:p>
          <a:p>
            <a:endParaRPr lang="en-US" sz="2000" dirty="0" smtClean="0"/>
          </a:p>
          <a:p>
            <a:r>
              <a:rPr lang="en-US" sz="2000" dirty="0" smtClean="0"/>
              <a:t>Still need to be timely (3-4” tall weeds)!</a:t>
            </a:r>
          </a:p>
          <a:p>
            <a:endParaRPr lang="en-US" sz="2000" dirty="0" smtClean="0"/>
          </a:p>
          <a:p>
            <a:r>
              <a:rPr lang="en-US" sz="2000" dirty="0" smtClean="0"/>
              <a:t>Will also need Liberty!</a:t>
            </a:r>
          </a:p>
          <a:p>
            <a:pPr lvl="1"/>
            <a:r>
              <a:rPr lang="en-US" sz="2000" b="1" i="1" u="sng" dirty="0" smtClean="0"/>
              <a:t>Not on </a:t>
            </a:r>
            <a:r>
              <a:rPr lang="en-US" sz="2000" b="1" i="1" u="sng" dirty="0" err="1" smtClean="0"/>
              <a:t>Xtend</a:t>
            </a:r>
            <a:r>
              <a:rPr lang="en-US" sz="2000" b="1" i="1" u="sng" dirty="0" smtClean="0"/>
              <a:t> beans though!</a:t>
            </a:r>
          </a:p>
          <a:p>
            <a:endParaRPr lang="en-US" sz="2000" dirty="0" smtClean="0"/>
          </a:p>
          <a:p>
            <a:r>
              <a:rPr lang="en-US" sz="2000" b="1" i="1" u="sng" dirty="0" smtClean="0"/>
              <a:t>Must significantly improve in the areas of drift and sprayer contamination management </a:t>
            </a:r>
          </a:p>
          <a:p>
            <a:endParaRPr lang="en-US" sz="2000" b="1" i="1" u="sng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1752600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407392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2,4-D and Dicamba Soybeans </a:t>
            </a:r>
            <a:r>
              <a:rPr lang="en-US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Stewardship</a:t>
            </a:r>
            <a:endParaRPr lang="en-US" b="1" i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Droplet size (VMD)</a:t>
            </a:r>
          </a:p>
          <a:p>
            <a:r>
              <a:rPr lang="en-US" dirty="0" smtClean="0"/>
              <a:t>Nozzle selection</a:t>
            </a:r>
          </a:p>
          <a:p>
            <a:r>
              <a:rPr lang="en-US" dirty="0" smtClean="0"/>
              <a:t>Pressure</a:t>
            </a:r>
          </a:p>
          <a:p>
            <a:r>
              <a:rPr lang="en-US" dirty="0" smtClean="0"/>
              <a:t>GPA</a:t>
            </a:r>
          </a:p>
          <a:p>
            <a:r>
              <a:rPr lang="en-US" dirty="0" smtClean="0"/>
              <a:t>Tractor speed</a:t>
            </a:r>
          </a:p>
          <a:p>
            <a:r>
              <a:rPr lang="en-US" dirty="0" smtClean="0"/>
              <a:t>Boom Height</a:t>
            </a:r>
          </a:p>
          <a:p>
            <a:r>
              <a:rPr lang="en-US" dirty="0" smtClean="0"/>
              <a:t>Wind Speed/Direction</a:t>
            </a:r>
          </a:p>
          <a:p>
            <a:r>
              <a:rPr lang="en-US" dirty="0" smtClean="0"/>
              <a:t>Buffers</a:t>
            </a:r>
          </a:p>
          <a:p>
            <a:r>
              <a:rPr lang="en-US" dirty="0" smtClean="0"/>
              <a:t>Sprayer cleanout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4038600" cy="301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72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Narrow Rows and Weed Control - Soybeans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724400" cy="4572000"/>
          </a:xfrm>
        </p:spPr>
        <p:txBody>
          <a:bodyPr/>
          <a:lstStyle/>
          <a:p>
            <a:r>
              <a:rPr lang="en-US" sz="2200" dirty="0"/>
              <a:t>“A review of row spacing experiments in which an initial weed management practice had been accomplished revealed that in </a:t>
            </a:r>
            <a:r>
              <a:rPr lang="en-US" sz="2200" b="1" i="1" u="sng" dirty="0"/>
              <a:t>64% of the cases (72 of 113 site-years),</a:t>
            </a:r>
            <a:r>
              <a:rPr lang="en-US" sz="2200" dirty="0"/>
              <a:t> less late-season weed density and/or biomass, or greater late-season weed control, was achieved in narrow- compared to wide-row soybean production systems.”</a:t>
            </a:r>
          </a:p>
          <a:p>
            <a:endParaRPr lang="en-US" sz="1800" dirty="0"/>
          </a:p>
          <a:p>
            <a:r>
              <a:rPr lang="en-US" sz="1400" i="1" dirty="0"/>
              <a:t>Bradley, K. W. 2006. A review of the effects of row spacing on weed management in </a:t>
            </a:r>
            <a:r>
              <a:rPr lang="en-US" sz="1400" i="1" dirty="0" smtClean="0"/>
              <a:t>corn and </a:t>
            </a:r>
            <a:r>
              <a:rPr lang="en-US" sz="1400" i="1" dirty="0"/>
              <a:t>soybean. Online. Crop </a:t>
            </a:r>
            <a:r>
              <a:rPr lang="en-US" sz="1400" i="1" dirty="0" smtClean="0"/>
              <a:t>Management </a:t>
            </a:r>
            <a:r>
              <a:rPr lang="en-US" sz="1400" i="1" dirty="0"/>
              <a:t>doi:10.1094/CM-2006-0227-02-RV.</a:t>
            </a:r>
          </a:p>
          <a:p>
            <a:endParaRPr lang="en-US" sz="1400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154480" cy="312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19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Next Horizon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55179"/>
            <a:ext cx="4648200" cy="4572000"/>
          </a:xfrm>
        </p:spPr>
        <p:txBody>
          <a:bodyPr/>
          <a:lstStyle/>
          <a:p>
            <a:r>
              <a:rPr lang="en-US" dirty="0" smtClean="0"/>
              <a:t>HPPD resistant soybeans</a:t>
            </a:r>
          </a:p>
          <a:p>
            <a:r>
              <a:rPr lang="en-US" dirty="0" smtClean="0"/>
              <a:t>Bayer/MS Technologies</a:t>
            </a:r>
          </a:p>
          <a:p>
            <a:pPr lvl="1"/>
            <a:r>
              <a:rPr lang="en-US" dirty="0" smtClean="0"/>
              <a:t>“</a:t>
            </a:r>
            <a:r>
              <a:rPr lang="en-US" u="sng" dirty="0" smtClean="0"/>
              <a:t>Balance” beans</a:t>
            </a:r>
          </a:p>
          <a:p>
            <a:pPr lvl="2"/>
            <a:r>
              <a:rPr lang="en-US" dirty="0" smtClean="0"/>
              <a:t>Glyphosate + </a:t>
            </a:r>
            <a:r>
              <a:rPr lang="en-US" dirty="0" err="1" smtClean="0"/>
              <a:t>isoxaflutole</a:t>
            </a:r>
            <a:endParaRPr lang="en-US" dirty="0" smtClean="0"/>
          </a:p>
          <a:p>
            <a:pPr lvl="3"/>
            <a:r>
              <a:rPr lang="en-US" dirty="0" smtClean="0"/>
              <a:t>2015?????</a:t>
            </a:r>
          </a:p>
          <a:p>
            <a:r>
              <a:rPr lang="en-US" dirty="0" smtClean="0"/>
              <a:t>Syngenta + Bayer</a:t>
            </a:r>
          </a:p>
          <a:p>
            <a:pPr lvl="1"/>
            <a:r>
              <a:rPr lang="en-US" u="sng" dirty="0" smtClean="0"/>
              <a:t>“MGI” beans</a:t>
            </a:r>
          </a:p>
          <a:p>
            <a:pPr lvl="2"/>
            <a:r>
              <a:rPr lang="en-US" b="1" dirty="0" err="1" smtClean="0"/>
              <a:t>M</a:t>
            </a:r>
            <a:r>
              <a:rPr lang="en-US" dirty="0" err="1" smtClean="0"/>
              <a:t>esotrione</a:t>
            </a:r>
            <a:r>
              <a:rPr lang="en-US" dirty="0" smtClean="0"/>
              <a:t> (Callisto)</a:t>
            </a:r>
          </a:p>
          <a:p>
            <a:pPr lvl="2"/>
            <a:r>
              <a:rPr lang="en-US" b="1" dirty="0" smtClean="0"/>
              <a:t>G</a:t>
            </a:r>
            <a:r>
              <a:rPr lang="en-US" dirty="0" smtClean="0"/>
              <a:t>lufosinate (Liberty)</a:t>
            </a:r>
          </a:p>
          <a:p>
            <a:pPr lvl="2"/>
            <a:r>
              <a:rPr lang="en-US" b="1" dirty="0" err="1" smtClean="0"/>
              <a:t>I</a:t>
            </a:r>
            <a:r>
              <a:rPr lang="en-US" dirty="0" err="1" smtClean="0"/>
              <a:t>soxaflutole</a:t>
            </a:r>
            <a:r>
              <a:rPr lang="en-US" dirty="0" smtClean="0"/>
              <a:t> (Balance)</a:t>
            </a:r>
          </a:p>
          <a:p>
            <a:pPr lvl="2"/>
            <a:r>
              <a:rPr lang="en-US" dirty="0" smtClean="0"/>
              <a:t>2015-2020????</a:t>
            </a:r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8939" y="1708652"/>
            <a:ext cx="3657600" cy="144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986" y="3276600"/>
            <a:ext cx="2857506" cy="1642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77" y="5105400"/>
            <a:ext cx="3555262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4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MGI Soybeans - 2014</a:t>
            </a:r>
            <a:endParaRPr lang="en-US" dirty="0"/>
          </a:p>
        </p:txBody>
      </p:sp>
      <p:pic>
        <p:nvPicPr>
          <p:cNvPr id="2050" name="Picture 2" descr="L:\field pictures\2014 field pictures\SB-14-14\2014-07-24\0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800" y="6019800"/>
            <a:ext cx="8350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L:\field pictures\2014 field pictures\SB-14-14\2014-07-24\0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177824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NTC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1778246"/>
            <a:ext cx="2270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Zemax</a:t>
            </a:r>
            <a:r>
              <a:rPr lang="en-US" dirty="0" smtClean="0"/>
              <a:t> – PRE</a:t>
            </a:r>
          </a:p>
          <a:p>
            <a:pPr algn="ctr"/>
            <a:r>
              <a:rPr lang="en-US" dirty="0" err="1" smtClean="0"/>
              <a:t>Flexstar</a:t>
            </a:r>
            <a:r>
              <a:rPr lang="en-US" dirty="0" smtClean="0"/>
              <a:t> GT - POST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6338538"/>
            <a:ext cx="2840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Zemax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Dual Magnum + Callisto</a:t>
            </a:r>
            <a:endParaRPr lang="en-US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690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Tank-Mixes Blues!</a:t>
            </a:r>
            <a:endParaRPr lang="en-US" dirty="0"/>
          </a:p>
        </p:txBody>
      </p:sp>
      <p:sp>
        <p:nvSpPr>
          <p:cNvPr id="3" name="AutoShape 2" descr="https://pod51035.outlook.com/owa/service.svc/s/GetFileAttachment?id=AQMkAGFjOWYxNTIwLTFiMGEtNDJlNC1hZGYzLWEzZGZhZjFlZDRmMABGAAAD0Ckv3xZl8kSbOQmkUR40BgcAWZaZ05NHZkq97xPTZfyavgAAA3wAAACV6iBCNRh5S7KKeVMrJOmyAAAAiRmPDgAAAAESABAABKu9D3XOYkiLP7DVKYOWQw%3D%3D&amp;isImagePreview=True&amp;X-OWA-CANARY=A1mqVqDoLUugWDkofnEPke-2cEiFSdEIiZRu41ILNHgteIRAhDpwoAqw0PhFWs8JuukNnjYUBa8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49225" y="2252471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63138" y="1642871"/>
            <a:ext cx="45304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Reflex + Zidua + B-Moly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Glyphosate + Brandt Smart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Trio (N + S + B + </a:t>
            </a:r>
            <a:r>
              <a:rPr lang="en-US" sz="2800" dirty="0" err="1" smtClean="0">
                <a:solidFill>
                  <a:srgbClr val="000000"/>
                </a:solidFill>
              </a:rPr>
              <a:t>Mn</a:t>
            </a:r>
            <a:r>
              <a:rPr lang="en-US" sz="2800" dirty="0" smtClean="0">
                <a:solidFill>
                  <a:srgbClr val="000000"/>
                </a:solidFill>
              </a:rPr>
              <a:t> + Zn)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3477455"/>
            <a:ext cx="4095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*Always pre-slurry dry formulations</a:t>
            </a:r>
          </a:p>
          <a:p>
            <a:r>
              <a:rPr lang="en-US" b="1" i="1" u="sng" dirty="0" smtClean="0"/>
              <a:t>in water before adding to tank!!!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252982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97635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6" name="TextBox 4"/>
          <p:cNvSpPr txBox="1">
            <a:spLocks noChangeArrowheads="1"/>
          </p:cNvSpPr>
          <p:nvPr/>
        </p:nvSpPr>
        <p:spPr bwMode="auto">
          <a:xfrm>
            <a:off x="838200" y="381000"/>
            <a:ext cx="2828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</a:rPr>
              <a:t>QUESTIONS?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4296" y="965200"/>
            <a:ext cx="26685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www.gaweed.com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34200" y="6037701"/>
            <a:ext cx="1981200" cy="77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40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Just thinking???</a:t>
            </a:r>
          </a:p>
        </p:txBody>
      </p:sp>
      <p:sp>
        <p:nvSpPr>
          <p:cNvPr id="168963" name="Content Placeholder 2"/>
          <p:cNvSpPr>
            <a:spLocks noGrp="1"/>
          </p:cNvSpPr>
          <p:nvPr>
            <p:ph idx="1"/>
          </p:nvPr>
        </p:nvSpPr>
        <p:spPr>
          <a:xfrm>
            <a:off x="304800" y="1592263"/>
            <a:ext cx="8686800" cy="4572000"/>
          </a:xfrm>
        </p:spPr>
        <p:txBody>
          <a:bodyPr/>
          <a:lstStyle/>
          <a:p>
            <a:r>
              <a:rPr lang="en-US" altLang="en-US" dirty="0" smtClean="0"/>
              <a:t>Fierce or Valor or </a:t>
            </a:r>
            <a:r>
              <a:rPr lang="en-US" altLang="en-US" dirty="0" err="1" smtClean="0"/>
              <a:t>Envive</a:t>
            </a:r>
            <a:r>
              <a:rPr lang="en-US" altLang="en-US" dirty="0" smtClean="0"/>
              <a:t> or Valor XLT (PRE) followed by Reflex (POST) = great pigweed control but not great …….</a:t>
            </a:r>
          </a:p>
          <a:p>
            <a:pPr lvl="1"/>
            <a:r>
              <a:rPr lang="en-US" altLang="en-US" b="1" u="sng" dirty="0" smtClean="0"/>
              <a:t>Resistance Management</a:t>
            </a:r>
          </a:p>
          <a:p>
            <a:pPr lvl="2"/>
            <a:r>
              <a:rPr lang="en-US" altLang="en-US" dirty="0" smtClean="0"/>
              <a:t>PPO followed by PPO</a:t>
            </a:r>
          </a:p>
          <a:p>
            <a:pPr lvl="2"/>
            <a:r>
              <a:rPr lang="en-US" altLang="en-US" dirty="0" smtClean="0"/>
              <a:t>Not great in cotton and peanut rotations relying on Valor and Reflex</a:t>
            </a:r>
          </a:p>
          <a:p>
            <a:pPr lvl="2"/>
            <a:r>
              <a:rPr lang="en-US" altLang="en-US" dirty="0" smtClean="0"/>
              <a:t>Might be OK in corn/soybean rotation when no PPO is used in corn</a:t>
            </a:r>
          </a:p>
        </p:txBody>
      </p:sp>
      <p:pic>
        <p:nvPicPr>
          <p:cNvPr id="16896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5029200"/>
            <a:ext cx="14255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9294" y="4675187"/>
            <a:ext cx="22653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138" y="4984750"/>
            <a:ext cx="2819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968" name="Content Placeholder 4" descr="FIERCE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5846763"/>
            <a:ext cx="236537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81800" y="5377180"/>
            <a:ext cx="1447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41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STS/SR Soybeans</a:t>
            </a:r>
            <a:br>
              <a:rPr lang="en-US" sz="3200" dirty="0" smtClean="0"/>
            </a:b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(sulfonylurea tolerant, sulfonylurea ready)</a:t>
            </a:r>
            <a:endParaRPr lang="en-U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May want to consider  these if using </a:t>
            </a:r>
            <a:r>
              <a:rPr lang="en-US" dirty="0" err="1" smtClean="0"/>
              <a:t>Envive</a:t>
            </a:r>
            <a:r>
              <a:rPr lang="en-US" dirty="0" smtClean="0"/>
              <a:t> or Canopy</a:t>
            </a:r>
          </a:p>
          <a:p>
            <a:r>
              <a:rPr lang="en-US" dirty="0" smtClean="0"/>
              <a:t>Help minimize PRE injury from Classic in adverse conditions (i.e. cool, wet)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342899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7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5791200" cy="1143000"/>
          </a:xfrm>
        </p:spPr>
        <p:txBody>
          <a:bodyPr/>
          <a:lstStyle/>
          <a:p>
            <a:pPr eaLnBrk="1" hangingPunct="1"/>
            <a:r>
              <a:rPr lang="en-US" altLang="en-US" sz="3400" dirty="0" smtClean="0"/>
              <a:t>Don’t forget about  </a:t>
            </a:r>
            <a:r>
              <a:rPr lang="en-US" altLang="en-US" sz="3400" dirty="0" err="1" smtClean="0"/>
              <a:t>metribuzin</a:t>
            </a:r>
            <a:r>
              <a:rPr lang="en-US" altLang="en-US" sz="3400" dirty="0" smtClean="0"/>
              <a:t> on soybean?</a:t>
            </a:r>
          </a:p>
        </p:txBody>
      </p:sp>
      <p:sp>
        <p:nvSpPr>
          <p:cNvPr id="17203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4419600" cy="4525963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Not a PPO (Valor or Reflex)</a:t>
            </a:r>
          </a:p>
          <a:p>
            <a:pPr eaLnBrk="1" hangingPunct="1"/>
            <a:r>
              <a:rPr lang="en-US" altLang="en-US" sz="2400" dirty="0" smtClean="0"/>
              <a:t>Good on pigweed and sicklepod</a:t>
            </a:r>
          </a:p>
          <a:p>
            <a:pPr eaLnBrk="1" hangingPunct="1"/>
            <a:r>
              <a:rPr lang="en-US" altLang="en-US" sz="2400" dirty="0" smtClean="0"/>
              <a:t>Can be applied PPI</a:t>
            </a:r>
          </a:p>
          <a:p>
            <a:pPr lvl="1" eaLnBrk="1" hangingPunct="1"/>
            <a:r>
              <a:rPr lang="en-US" altLang="en-US" sz="2100" dirty="0" smtClean="0">
                <a:solidFill>
                  <a:srgbClr val="996633"/>
                </a:solidFill>
              </a:rPr>
              <a:t>Dryland fields?</a:t>
            </a:r>
          </a:p>
          <a:p>
            <a:pPr eaLnBrk="1" hangingPunct="1"/>
            <a:r>
              <a:rPr lang="en-US" altLang="en-US" sz="2400" dirty="0" smtClean="0"/>
              <a:t>Issues (Be careful!!)</a:t>
            </a:r>
          </a:p>
          <a:p>
            <a:pPr lvl="1" eaLnBrk="1" hangingPunct="1"/>
            <a:r>
              <a:rPr lang="en-US" altLang="en-US" sz="2000" i="1" dirty="0" smtClean="0">
                <a:solidFill>
                  <a:srgbClr val="996633"/>
                </a:solidFill>
              </a:rPr>
              <a:t>soil texture, OM, pH</a:t>
            </a:r>
          </a:p>
          <a:p>
            <a:pPr lvl="1" eaLnBrk="1" hangingPunct="1"/>
            <a:r>
              <a:rPr lang="en-US" altLang="en-US" sz="2000" i="1" dirty="0" smtClean="0">
                <a:solidFill>
                  <a:srgbClr val="996633"/>
                </a:solidFill>
              </a:rPr>
              <a:t>Varieties</a:t>
            </a:r>
          </a:p>
          <a:p>
            <a:pPr lvl="1" eaLnBrk="1" hangingPunct="1"/>
            <a:r>
              <a:rPr lang="en-US" altLang="en-US" sz="2000" i="1" dirty="0" smtClean="0">
                <a:solidFill>
                  <a:srgbClr val="996633"/>
                </a:solidFill>
              </a:rPr>
              <a:t>Rotations</a:t>
            </a:r>
          </a:p>
          <a:p>
            <a:pPr lvl="1" eaLnBrk="1" hangingPunct="1"/>
            <a:r>
              <a:rPr lang="en-US" altLang="en-US" sz="2000" i="1" dirty="0" smtClean="0">
                <a:solidFill>
                  <a:srgbClr val="996633"/>
                </a:solidFill>
              </a:rPr>
              <a:t>Company support</a:t>
            </a:r>
          </a:p>
          <a:p>
            <a:pPr lvl="1" eaLnBrk="1" hangingPunct="1"/>
            <a:r>
              <a:rPr lang="en-US" altLang="en-US" sz="2000" i="1" dirty="0" smtClean="0">
                <a:solidFill>
                  <a:srgbClr val="996633"/>
                </a:solidFill>
              </a:rPr>
              <a:t>Lack of incentive at dealer level</a:t>
            </a:r>
          </a:p>
        </p:txBody>
      </p:sp>
      <p:pic>
        <p:nvPicPr>
          <p:cNvPr id="172036" name="Picture 8" descr="Boundar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62600" y="1905000"/>
            <a:ext cx="2286000" cy="668338"/>
          </a:xfrm>
        </p:spPr>
      </p:pic>
      <p:pic>
        <p:nvPicPr>
          <p:cNvPr id="172037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69075" y="3063875"/>
            <a:ext cx="2517775" cy="636588"/>
          </a:xfrm>
          <a:noFill/>
        </p:spPr>
      </p:pic>
      <p:pic>
        <p:nvPicPr>
          <p:cNvPr id="172038" name="Picture 12" descr="AuthorityMT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2819400"/>
            <a:ext cx="19812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19"/>
          <p:cNvSpPr txBox="1">
            <a:spLocks noChangeArrowheads="1"/>
          </p:cNvSpPr>
          <p:nvPr/>
        </p:nvSpPr>
        <p:spPr bwMode="auto">
          <a:xfrm>
            <a:off x="6724650" y="4124325"/>
            <a:ext cx="1905000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TriCor 75DF</a:t>
            </a:r>
          </a:p>
        </p:txBody>
      </p:sp>
      <p:sp>
        <p:nvSpPr>
          <p:cNvPr id="21512" name="Text Box 21"/>
          <p:cNvSpPr txBox="1">
            <a:spLocks noChangeArrowheads="1"/>
          </p:cNvSpPr>
          <p:nvPr/>
        </p:nvSpPr>
        <p:spPr bwMode="auto">
          <a:xfrm>
            <a:off x="5299075" y="4876800"/>
            <a:ext cx="2092325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Metribuzin 75DF</a:t>
            </a:r>
          </a:p>
        </p:txBody>
      </p:sp>
      <p:pic>
        <p:nvPicPr>
          <p:cNvPr id="172041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5638800"/>
            <a:ext cx="36274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56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Metribuzin</a:t>
            </a:r>
            <a:r>
              <a:rPr lang="en-US" sz="2800" dirty="0" smtClean="0"/>
              <a:t> Based Soybean Weed Control Program - 2014</a:t>
            </a:r>
            <a:endParaRPr lang="en-US" sz="2800" dirty="0"/>
          </a:p>
        </p:txBody>
      </p:sp>
      <p:pic>
        <p:nvPicPr>
          <p:cNvPr id="2050" name="Picture 2" descr="L:\field pictures\2014 field pictures\SB-14-14\2014-07-24\0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L:\field pictures\2014 field pictures\SB-14-14\2014-07-24\0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177824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NTC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17560" y="1778246"/>
            <a:ext cx="2219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Boundary – PRE</a:t>
            </a:r>
          </a:p>
          <a:p>
            <a:pPr algn="ctr"/>
            <a:r>
              <a:rPr lang="en-US" dirty="0" err="1" smtClean="0"/>
              <a:t>Flexstar</a:t>
            </a:r>
            <a:r>
              <a:rPr lang="en-US" dirty="0" smtClean="0"/>
              <a:t> GT - POST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11721" y="6019800"/>
            <a:ext cx="83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SB-14-14</a:t>
            </a:r>
          </a:p>
          <a:p>
            <a:r>
              <a:rPr lang="en-US" sz="1200" i="1" dirty="0" smtClean="0"/>
              <a:t>July 24</a:t>
            </a:r>
          </a:p>
          <a:p>
            <a:r>
              <a:rPr lang="en-US" sz="1200" i="1" dirty="0" smtClean="0"/>
              <a:t>66 DAP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45221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For Growers in Peanut/Cotton Rotations Who Want to Protect Valor and Reflex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943600" cy="4572000"/>
          </a:xfrm>
        </p:spPr>
        <p:txBody>
          <a:bodyPr/>
          <a:lstStyle/>
          <a:p>
            <a:pPr>
              <a:defRPr/>
            </a:pPr>
            <a:r>
              <a:rPr lang="en-US" sz="2100" u="sng" dirty="0" smtClean="0"/>
              <a:t>RR Soybeans</a:t>
            </a:r>
          </a:p>
          <a:p>
            <a:pPr lvl="1">
              <a:defRPr/>
            </a:pPr>
            <a:r>
              <a:rPr lang="en-US" sz="1800" b="1" i="1" dirty="0" smtClean="0"/>
              <a:t>Warrant or Dual Magnum or Zidua or Anthem  fb Glyphosate + Reflex (</a:t>
            </a:r>
            <a:r>
              <a:rPr lang="en-US" sz="1800" b="1" i="1" dirty="0" err="1" smtClean="0"/>
              <a:t>Flexstar</a:t>
            </a:r>
            <a:r>
              <a:rPr lang="en-US" sz="1800" b="1" i="1" dirty="0" smtClean="0"/>
              <a:t> GT) or Glyphosate + Prefix/Statement</a:t>
            </a:r>
          </a:p>
          <a:p>
            <a:pPr lvl="1">
              <a:defRPr/>
            </a:pPr>
            <a:endParaRPr lang="en-US" sz="1800" b="1" i="1" dirty="0" smtClean="0"/>
          </a:p>
          <a:p>
            <a:pPr lvl="1">
              <a:defRPr/>
            </a:pPr>
            <a:r>
              <a:rPr lang="en-US" sz="1800" b="1" i="1" dirty="0" err="1" smtClean="0"/>
              <a:t>Tricor</a:t>
            </a:r>
            <a:r>
              <a:rPr lang="en-US" sz="1800" b="1" i="1" dirty="0" smtClean="0"/>
              <a:t> or Boundary or Canopy or Authority MTZ (</a:t>
            </a:r>
            <a:r>
              <a:rPr lang="en-US" sz="1800" b="1" i="1" dirty="0" err="1" smtClean="0"/>
              <a:t>metribuzin</a:t>
            </a:r>
            <a:r>
              <a:rPr lang="en-US" sz="1800" b="1" i="1" dirty="0" smtClean="0"/>
              <a:t> herbicides) fb Glyphosate + Reflex (</a:t>
            </a:r>
            <a:r>
              <a:rPr lang="en-US" sz="1800" b="1" i="1" dirty="0" err="1" smtClean="0"/>
              <a:t>Flexstar</a:t>
            </a:r>
            <a:r>
              <a:rPr lang="en-US" sz="1800" b="1" i="1" dirty="0" smtClean="0"/>
              <a:t> GT) or Glyphosate + Prefix/Statement</a:t>
            </a:r>
          </a:p>
          <a:p>
            <a:pPr lvl="1">
              <a:defRPr/>
            </a:pPr>
            <a:endParaRPr lang="en-US" sz="1800" i="1" dirty="0" smtClean="0"/>
          </a:p>
          <a:p>
            <a:pPr>
              <a:defRPr/>
            </a:pPr>
            <a:r>
              <a:rPr lang="en-US" sz="2000" u="sng" dirty="0" smtClean="0"/>
              <a:t>LL Soybeans</a:t>
            </a:r>
          </a:p>
          <a:p>
            <a:pPr lvl="1">
              <a:defRPr/>
            </a:pPr>
            <a:r>
              <a:rPr lang="en-US" sz="1800" b="1" i="1" dirty="0" smtClean="0"/>
              <a:t>Warrant or Dual Magnum or Zidua or Anthem fb Liberty + Reflex or Prefix/Statement</a:t>
            </a:r>
          </a:p>
          <a:p>
            <a:pPr lvl="1">
              <a:defRPr/>
            </a:pPr>
            <a:r>
              <a:rPr lang="en-US" sz="1800" b="1" i="1" dirty="0" smtClean="0"/>
              <a:t>Reflex or Valor or Prefix fb Liberty + Warrant or Dual Magnum or Zidua or Anthem</a:t>
            </a:r>
          </a:p>
          <a:p>
            <a:pPr lvl="1">
              <a:defRPr/>
            </a:pPr>
            <a:r>
              <a:rPr lang="en-US" sz="1800" b="1" i="1" u="sng" dirty="0" smtClean="0"/>
              <a:t>No </a:t>
            </a:r>
            <a:r>
              <a:rPr lang="en-US" sz="1800" b="1" i="1" u="sng" dirty="0" err="1" smtClean="0"/>
              <a:t>metribuzin</a:t>
            </a:r>
            <a:r>
              <a:rPr lang="en-US" sz="1800" b="1" i="1" u="sng" dirty="0" smtClean="0"/>
              <a:t> </a:t>
            </a:r>
            <a:r>
              <a:rPr lang="en-US" sz="1800" i="1" dirty="0" smtClean="0"/>
              <a:t>on LL varieties</a:t>
            </a:r>
          </a:p>
          <a:p>
            <a:pPr marL="457200" lvl="1" indent="0">
              <a:buFontTx/>
              <a:buNone/>
              <a:defRPr/>
            </a:pPr>
            <a:r>
              <a:rPr lang="en-US" sz="1800" dirty="0" smtClean="0"/>
              <a:t>		</a:t>
            </a:r>
          </a:p>
          <a:p>
            <a:pPr lvl="1">
              <a:defRPr/>
            </a:pPr>
            <a:endParaRPr lang="en-US" sz="1800" dirty="0"/>
          </a:p>
        </p:txBody>
      </p:sp>
      <p:pic>
        <p:nvPicPr>
          <p:cNvPr id="169988" name="Picture 3" descr="C:\Users\eprostko\AppData\Local\Microsoft\Windows\Temporary Internet Files\Content.IE5\3L87J25E\MC900044888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1825" y="1524000"/>
            <a:ext cx="3432175" cy="3460750"/>
          </a:xfrm>
        </p:spPr>
      </p:pic>
      <p:sp>
        <p:nvSpPr>
          <p:cNvPr id="169989" name="TextBox 3"/>
          <p:cNvSpPr txBox="1">
            <a:spLocks noChangeArrowheads="1"/>
          </p:cNvSpPr>
          <p:nvPr/>
        </p:nvSpPr>
        <p:spPr bwMode="auto">
          <a:xfrm>
            <a:off x="7239000" y="2286000"/>
            <a:ext cx="145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</a:rPr>
              <a:t>Herbicide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</a:rPr>
              <a:t>Resistance?</a:t>
            </a:r>
          </a:p>
        </p:txBody>
      </p:sp>
    </p:spTree>
    <p:extLst>
      <p:ext uri="{BB962C8B-B14F-4D97-AF65-F5344CB8AC3E}">
        <p14:creationId xmlns:p14="http://schemas.microsoft.com/office/powerpoint/2010/main" val="168074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L:\field pictures\2014 field pictures\2014-07-07\06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6831" y="5105400"/>
            <a:ext cx="2002791" cy="92333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Dual (PRE)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Gly + Reflex (POST)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46 Bu/A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0" y="5068669"/>
            <a:ext cx="2002791" cy="92333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Warrant (PRE)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Gly + Reflex (POST)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46 Bu/A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236" y="5105400"/>
            <a:ext cx="56752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NTC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3593" y="10419"/>
            <a:ext cx="64318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C00000"/>
                </a:solidFill>
              </a:rPr>
              <a:t>Soybean Weed Control - 2014</a:t>
            </a:r>
            <a:endParaRPr lang="en-US" sz="4000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5926" y="6211669"/>
            <a:ext cx="1992148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SB-12-14, July 7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13 Days after POST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9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P_SGENE_TXT_Firetruck_Sign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SGENE_TXT_Firetruck_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PP_SGENE_TXT_Firetruck_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GENE_TXT_Firetruck_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PPP_SGENE_TXT_Firetruck_Sign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SGENE_TXT_Firetruck_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PP_SGENE_TXT_Firetruck_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GENE_TXT_Firetruck_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PP_SGENE_TXT_Firetruck_Sign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SGENE_TXT_Firetruck_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PP_SGENE_TXT_Firetruck_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GENE_TXT_Firetruck_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PPP_SGENE_TXT_Firetruck_Sign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SGENE_TXT_Firetruck_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PP_SGENE_TXT_Firetruck_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GENE_TXT_Firetruck_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PPP_SGENE_TXT_Firetruck_Sign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SGENE_TXT_Firetruck_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PP_SGENE_TXT_Firetruck_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GENE_TXT_Firetruck_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PPP_SGENE_TXT_Firetruck_Sign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SGENE_TXT_Firetruck_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PP_SGENE_TXT_Firetruck_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GENE_TXT_Firetruck_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PPP_SGENE_TXT_Firetruck_Sign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SGENE_TXT_Firetruck_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PP_SGENE_TXT_Firetruck_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GENE_TXT_Firetruck_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11159</TotalTime>
  <Words>1342</Words>
  <Application>Microsoft Office PowerPoint</Application>
  <PresentationFormat>On-screen Show (4:3)</PresentationFormat>
  <Paragraphs>295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PPP_SGENE_TXT_Firetruck_Sign</vt:lpstr>
      <vt:lpstr>3_Office Theme</vt:lpstr>
      <vt:lpstr>4_PPP_SGENE_TXT_Firetruck_Sign</vt:lpstr>
      <vt:lpstr>3_PPP_SGENE_TXT_Firetruck_Sign</vt:lpstr>
      <vt:lpstr>5_PPP_SGENE_TXT_Firetruck_Sign</vt:lpstr>
      <vt:lpstr>6_PPP_SGENE_TXT_Firetruck_Sign</vt:lpstr>
      <vt:lpstr>2_Office Theme</vt:lpstr>
      <vt:lpstr>8_PPP_SGENE_TXT_Firetruck_Sign</vt:lpstr>
      <vt:lpstr>1_PPP_SGENE_TXT_Firetruck_Sign</vt:lpstr>
      <vt:lpstr>1_Office Theme</vt:lpstr>
      <vt:lpstr>2015 Soybean Weed Control Update</vt:lpstr>
      <vt:lpstr>PowerPoint Presentation</vt:lpstr>
      <vt:lpstr>Narrow Rows and Weed Control - Soybeans</vt:lpstr>
      <vt:lpstr>Just thinking???</vt:lpstr>
      <vt:lpstr>STS/SR Soybeans (sulfonylurea tolerant, sulfonylurea ready)</vt:lpstr>
      <vt:lpstr>Don’t forget about  metribuzin on soybean?</vt:lpstr>
      <vt:lpstr>Metribuzin Based Soybean Weed Control Program - 2014</vt:lpstr>
      <vt:lpstr>For Growers in Peanut/Cotton Rotations Who Want to Protect Valor and Reflex</vt:lpstr>
      <vt:lpstr>PowerPoint Presentation</vt:lpstr>
      <vt:lpstr>Soybean Weed Control - 2014</vt:lpstr>
      <vt:lpstr>Warrant Injury on Soybean??</vt:lpstr>
      <vt:lpstr>Liberty-Link® Soybeans</vt:lpstr>
      <vt:lpstr>Weed Control in LL Soybeans</vt:lpstr>
      <vt:lpstr>Liberty-Link Soybean Variety Rankings 2014 UGA Irrigated Variety Trials</vt:lpstr>
      <vt:lpstr>This Must Be Stopped!!! Liberty on Large Pigweed!!!!!</vt:lpstr>
      <vt:lpstr>Do early applications of Cobra increase soybean yields?</vt:lpstr>
      <vt:lpstr>What about Morningglory?</vt:lpstr>
      <vt:lpstr>Reflex @ 16 oz/A + Classic @ 0.5 oz/A + Clethodim @ 20 oz/A + 80/20 @ 0.25% v/v – 3 DAT.</vt:lpstr>
      <vt:lpstr>Future Technologies</vt:lpstr>
      <vt:lpstr>Enlist™ Herbicide Tolerant Soybean</vt:lpstr>
      <vt:lpstr>Enlist Soybeans - 2012</vt:lpstr>
      <vt:lpstr>Enlist™ Duo Label Requirements (10-09-14)</vt:lpstr>
      <vt:lpstr>Enlist™ Duo Nozzle Tips/Pressure</vt:lpstr>
      <vt:lpstr>Enlist™ Duo Sprayer Cleanout</vt:lpstr>
      <vt:lpstr>Dicamba-Tolerant (DT) Soybeans</vt:lpstr>
      <vt:lpstr>Roundup Xtend - 2014</vt:lpstr>
      <vt:lpstr>Engenia Program – DT Soybeans 2014 (EPOST Applied 13 DAP)</vt:lpstr>
      <vt:lpstr>2,4-D and Dicamba Tolerant Soybeans</vt:lpstr>
      <vt:lpstr>2,4-D and Dicamba Soybeans Stewardship</vt:lpstr>
      <vt:lpstr>On the Next Horizon</vt:lpstr>
      <vt:lpstr>MGI Soybeans - 2014</vt:lpstr>
      <vt:lpstr>The Tank-Mixes Blues!</vt:lpstr>
      <vt:lpstr>PowerPoint Presentation</vt:lpstr>
    </vt:vector>
  </TitlesOfParts>
  <Company>UGA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 Soybean Weed Control Update</dc:title>
  <dc:creator>Eric P. Prostko</dc:creator>
  <cp:lastModifiedBy>Eric P. Prostko</cp:lastModifiedBy>
  <cp:revision>103</cp:revision>
  <cp:lastPrinted>2013-12-06T14:21:26Z</cp:lastPrinted>
  <dcterms:created xsi:type="dcterms:W3CDTF">2013-10-14T14:00:15Z</dcterms:created>
  <dcterms:modified xsi:type="dcterms:W3CDTF">2014-12-09T13:17:32Z</dcterms:modified>
</cp:coreProperties>
</file>