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9" r:id="rId2"/>
    <p:sldMasterId id="2147483694" r:id="rId3"/>
    <p:sldMasterId id="2147483716" r:id="rId4"/>
    <p:sldMasterId id="2147483778" r:id="rId5"/>
    <p:sldMasterId id="2147483791" r:id="rId6"/>
    <p:sldMasterId id="2147483870" r:id="rId7"/>
    <p:sldMasterId id="2147483892" r:id="rId8"/>
  </p:sldMasterIdLst>
  <p:notesMasterIdLst>
    <p:notesMasterId r:id="rId33"/>
  </p:notesMasterIdLst>
  <p:handoutMasterIdLst>
    <p:handoutMasterId r:id="rId34"/>
  </p:handoutMasterIdLst>
  <p:sldIdLst>
    <p:sldId id="381" r:id="rId9"/>
    <p:sldId id="400" r:id="rId10"/>
    <p:sldId id="424" r:id="rId11"/>
    <p:sldId id="401" r:id="rId12"/>
    <p:sldId id="392" r:id="rId13"/>
    <p:sldId id="377" r:id="rId14"/>
    <p:sldId id="378" r:id="rId15"/>
    <p:sldId id="419" r:id="rId16"/>
    <p:sldId id="422" r:id="rId17"/>
    <p:sldId id="417" r:id="rId18"/>
    <p:sldId id="418" r:id="rId19"/>
    <p:sldId id="420" r:id="rId20"/>
    <p:sldId id="421" r:id="rId21"/>
    <p:sldId id="425" r:id="rId22"/>
    <p:sldId id="426" r:id="rId23"/>
    <p:sldId id="398" r:id="rId24"/>
    <p:sldId id="382" r:id="rId25"/>
    <p:sldId id="383" r:id="rId26"/>
    <p:sldId id="427" r:id="rId27"/>
    <p:sldId id="428" r:id="rId28"/>
    <p:sldId id="429" r:id="rId29"/>
    <p:sldId id="430" r:id="rId30"/>
    <p:sldId id="431" r:id="rId31"/>
    <p:sldId id="42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FF"/>
    <a:srgbClr val="FFFF00"/>
    <a:srgbClr val="009999"/>
    <a:srgbClr val="0000FF"/>
    <a:srgbClr val="3399FF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3" autoAdjust="0"/>
  </p:normalViewPr>
  <p:slideViewPr>
    <p:cSldViewPr>
      <p:cViewPr>
        <p:scale>
          <a:sx n="100" d="100"/>
          <a:sy n="100" d="100"/>
        </p:scale>
        <p:origin x="-194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78866530572562E-2"/>
          <c:y val="3.6443293946503759E-2"/>
          <c:w val="0.90497545445708172"/>
          <c:h val="0.78151058680771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NTC</c:v>
                </c:pt>
                <c:pt idx="1">
                  <c:v>RUWM @ 22 oz/A </c:v>
                </c:pt>
                <c:pt idx="2">
                  <c:v>RUWM @ 44 oz/A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291</c:v>
                </c:pt>
                <c:pt idx="1">
                  <c:v>273</c:v>
                </c:pt>
                <c:pt idx="2">
                  <c:v>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36416"/>
        <c:axId val="108642304"/>
      </c:barChart>
      <c:catAx>
        <c:axId val="108636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8642304"/>
        <c:crosses val="autoZero"/>
        <c:auto val="1"/>
        <c:lblAlgn val="ctr"/>
        <c:lblOffset val="100"/>
        <c:noMultiLvlLbl val="0"/>
      </c:catAx>
      <c:valAx>
        <c:axId val="108642304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636416"/>
        <c:crosses val="autoZero"/>
        <c:crossBetween val="between"/>
        <c:majorUnit val="6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RUWM + ATZ</c:v>
                </c:pt>
                <c:pt idx="1">
                  <c:v>RUWM + ATZ  + STDQ (1X)</c:v>
                </c:pt>
                <c:pt idx="2">
                  <c:v>RUWM + ATZ + STDQ (2X)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281</c:v>
                </c:pt>
                <c:pt idx="1">
                  <c:v>278</c:v>
                </c:pt>
                <c:pt idx="2">
                  <c:v>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93056"/>
        <c:axId val="102894592"/>
      </c:barChart>
      <c:catAx>
        <c:axId val="10289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894592"/>
        <c:crosses val="autoZero"/>
        <c:auto val="1"/>
        <c:lblAlgn val="ctr"/>
        <c:lblOffset val="100"/>
        <c:noMultiLvlLbl val="0"/>
      </c:catAx>
      <c:valAx>
        <c:axId val="102894592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893056"/>
        <c:crosses val="autoZero"/>
        <c:crossBetween val="between"/>
        <c:majorUnit val="6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58.23</c:v>
                </c:pt>
                <c:pt idx="1">
                  <c:v>62.14</c:v>
                </c:pt>
                <c:pt idx="2">
                  <c:v>66.58</c:v>
                </c:pt>
                <c:pt idx="3">
                  <c:v>56.77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59.64</c:v>
                </c:pt>
                <c:pt idx="1">
                  <c:v>63.63</c:v>
                </c:pt>
                <c:pt idx="2">
                  <c:v>67.47</c:v>
                </c:pt>
                <c:pt idx="3">
                  <c:v>58.61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48864"/>
        <c:axId val="102950400"/>
      </c:barChart>
      <c:catAx>
        <c:axId val="10294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FFFFFF"/>
                </a:solidFill>
              </a:defRPr>
            </a:pPr>
            <a:endParaRPr lang="en-US"/>
          </a:p>
        </c:txPr>
        <c:crossAx val="102950400"/>
        <c:crosses val="autoZero"/>
        <c:auto val="1"/>
        <c:lblAlgn val="ctr"/>
        <c:lblOffset val="100"/>
        <c:noMultiLvlLbl val="0"/>
      </c:catAx>
      <c:valAx>
        <c:axId val="102950400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FFFFFF"/>
                </a:solidFill>
              </a:defRPr>
            </a:pPr>
            <a:endParaRPr lang="en-US"/>
          </a:p>
        </c:txPr>
        <c:crossAx val="102948864"/>
        <c:crosses val="autoZero"/>
        <c:crossBetween val="between"/>
      </c:valAx>
      <c:spPr>
        <a:solidFill>
          <a:schemeClr val="tx1"/>
        </a:solidFill>
      </c:spPr>
    </c:plotArea>
    <c:legend>
      <c:legendPos val="t"/>
      <c:layout/>
      <c:overlay val="0"/>
      <c:spPr>
        <a:solidFill>
          <a:schemeClr val="tx1"/>
        </a:solidFill>
      </c:spPr>
      <c:txPr>
        <a:bodyPr/>
        <a:lstStyle/>
        <a:p>
          <a:pPr>
            <a:defRPr baseline="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Tifton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Tifton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0.00</c:formatCode>
                <c:ptCount val="7"/>
                <c:pt idx="0">
                  <c:v>0.9</c:v>
                </c:pt>
                <c:pt idx="1">
                  <c:v>0.45</c:v>
                </c:pt>
                <c:pt idx="2">
                  <c:v>0.22500000000000001</c:v>
                </c:pt>
                <c:pt idx="3">
                  <c:v>0.113</c:v>
                </c:pt>
                <c:pt idx="4">
                  <c:v>5.7000000000000002E-2</c:v>
                </c:pt>
                <c:pt idx="5">
                  <c:v>2.9000000000000001E-2</c:v>
                </c:pt>
                <c:pt idx="6">
                  <c:v>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66</c:v>
                </c:pt>
                <c:pt idx="3">
                  <c:v>163</c:v>
                </c:pt>
                <c:pt idx="4">
                  <c:v>214</c:v>
                </c:pt>
                <c:pt idx="5">
                  <c:v>253</c:v>
                </c:pt>
                <c:pt idx="6">
                  <c:v>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72128"/>
        <c:axId val="103073664"/>
      </c:barChart>
      <c:catAx>
        <c:axId val="10307212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03073664"/>
        <c:crosses val="autoZero"/>
        <c:auto val="1"/>
        <c:lblAlgn val="ctr"/>
        <c:lblOffset val="100"/>
        <c:noMultiLvlLbl val="0"/>
      </c:catAx>
      <c:valAx>
        <c:axId val="1030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0307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Attapulgus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Attapulgus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0.00</c:formatCode>
                <c:ptCount val="7"/>
                <c:pt idx="0">
                  <c:v>0.9</c:v>
                </c:pt>
                <c:pt idx="1">
                  <c:v>0.45</c:v>
                </c:pt>
                <c:pt idx="2">
                  <c:v>0.22500000000000001</c:v>
                </c:pt>
                <c:pt idx="3">
                  <c:v>0.113</c:v>
                </c:pt>
                <c:pt idx="4">
                  <c:v>5.7000000000000002E-2</c:v>
                </c:pt>
                <c:pt idx="5">
                  <c:v>2.9000000000000001E-2</c:v>
                </c:pt>
                <c:pt idx="6">
                  <c:v>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53</c:v>
                </c:pt>
                <c:pt idx="4">
                  <c:v>81</c:v>
                </c:pt>
                <c:pt idx="5">
                  <c:v>161</c:v>
                </c:pt>
                <c:pt idx="6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35040"/>
        <c:axId val="108936576"/>
      </c:barChart>
      <c:catAx>
        <c:axId val="108935040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08936576"/>
        <c:crosses val="autoZero"/>
        <c:auto val="1"/>
        <c:lblAlgn val="ctr"/>
        <c:lblOffset val="100"/>
        <c:noMultiLvlLbl val="0"/>
      </c:catAx>
      <c:valAx>
        <c:axId val="108936576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08935040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 + 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CN-05-13</c:v>
                </c:pt>
                <c:pt idx="1">
                  <c:v>CN-10-13</c:v>
                </c:pt>
                <c:pt idx="2">
                  <c:v>CN-11-13</c:v>
                </c:pt>
                <c:pt idx="3">
                  <c:v>CN-12-13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190</c:v>
                </c:pt>
                <c:pt idx="1">
                  <c:v>190</c:v>
                </c:pt>
                <c:pt idx="2">
                  <c:v>275</c:v>
                </c:pt>
                <c:pt idx="3">
                  <c:v>185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 + 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CN-05-13</c:v>
                </c:pt>
                <c:pt idx="1">
                  <c:v>CN-10-13</c:v>
                </c:pt>
                <c:pt idx="2">
                  <c:v>CN-11-13</c:v>
                </c:pt>
                <c:pt idx="3">
                  <c:v>CN-12-13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196</c:v>
                </c:pt>
                <c:pt idx="1">
                  <c:v>180</c:v>
                </c:pt>
                <c:pt idx="2">
                  <c:v>272</c:v>
                </c:pt>
                <c:pt idx="3">
                  <c:v>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66336"/>
        <c:axId val="108767872"/>
      </c:barChart>
      <c:catAx>
        <c:axId val="10876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8767872"/>
        <c:crosses val="autoZero"/>
        <c:auto val="1"/>
        <c:lblAlgn val="ctr"/>
        <c:lblOffset val="100"/>
        <c:noMultiLvlLbl val="0"/>
      </c:catAx>
      <c:valAx>
        <c:axId val="108767872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766336"/>
        <c:crosses val="autoZero"/>
        <c:crossBetween val="between"/>
        <c:majorUnit val="5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9E4B61-6C13-4207-B191-30A9AA43D8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099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D46134-E959-4AAE-B426-205D9C0317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243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46134-E959-4AAE-B426-205D9C031798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584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0CBFB8-CAD6-402A-8E9A-850D0B04EB31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5" y="963613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5" y="2547938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6AD723-D233-4B61-B3C5-B18A32658A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E8CF-E55A-40D5-A9E0-9514D04F80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4785760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211D-58E9-4B22-A9CB-812079F6B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36876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120A-C7E6-48F5-BB57-3C00B97AB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57795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60BD8-9C94-4F53-A936-D2D108A67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00848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2610B-D394-4F6C-9989-1E25D3BB4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18704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CB6C-00A7-46B6-B4A6-A173BEA6D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38920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0673-63A7-4D59-8CE5-247551C5D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99565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98D8-ECBC-44F5-9C6C-2507F3A81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57067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C1E2-A441-460F-A895-541F2C358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56877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D9126-1785-4769-9A63-633E94373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6923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40D3A-8FC2-4A81-9D95-2E718ED8A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7993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769-4885-4D26-A8A5-850F143C80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8690922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FE42-63B0-453F-AD62-A6BA0BEBF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52783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803B-DB61-4ABB-A166-7368CDE9C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81598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3943-EF7C-46BC-9C8A-E72B57F85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53138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3277-9FDB-4E00-88B1-8F8FDEA3B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13082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81013" y="1239838"/>
            <a:ext cx="8442325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56C1-FE5D-4CED-9B44-0ACF2D87B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13318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16E6-AFFC-4A4E-B806-3F595DB83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18193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3" y="138113"/>
            <a:ext cx="8512175" cy="595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BC3E-16AF-42C6-93C0-BB6B0EAB0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07237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60EEF-DB60-4AC8-9CFE-7DDA3AC65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50737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973B-7B8F-4B93-B367-066DFDD46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22200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7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C1452EAE-4BAE-4E0D-8C5D-A1ABEF3107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0947729"/>
      </p:ext>
    </p:extLst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035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20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059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245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321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645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146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643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435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1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A507D06D-79C3-4AEF-9210-CD6C9FA2D2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3137221"/>
      </p:ext>
    </p:extLst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DDD2-14E0-4CAA-BD63-05DC98ACE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2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4385BE49-E7A6-46DE-AACA-E479163F57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57795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0CE261AF-B167-42C4-AAA5-F4A7DD235E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716906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BD839A18-B5D2-4C46-9DF5-AF38A4D66F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00063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93778D7A-CA99-4A53-AE79-607C0998D7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4699757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3" y="138113"/>
            <a:ext cx="8512175" cy="595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EF71ABBB-815C-440B-9C61-19472A9584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5740771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F6A6310E-2C18-4A44-A60C-7809190448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86928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FA33-C352-4C62-A237-148AB45FEF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276715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7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91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27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41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0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65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62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90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7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C1FD-85CC-476B-B18C-8A2B591C46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978897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29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DDD2-14E0-4CAA-BD63-05DC98ACE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59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5" y="963613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5" y="2547938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5F04C2-5EE9-42BB-B729-433CBC970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2313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C8D49-A01B-4751-AE36-98524CF32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221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1A407-5C06-46E6-8CDC-7771636E4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19628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655F-9BB7-443E-B840-9A6A91679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1446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7A38-8238-47B1-967F-F9F2CA18B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05186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0C08-E688-4DD2-A91E-43780F09B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94287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8E94-5401-4D7A-BE77-8CEF5D3B4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8540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2034-5ACD-4846-9AB3-03FCDACCB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1003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B70D1-364D-455B-8662-22CF352D9B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411663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8AC2-7911-4E89-8AE7-515F7D79F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2861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CF37-3D82-4F39-8E48-36E76C7F9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91976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1292-EB28-4F23-8485-B58B324F4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701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176A-616B-4B5F-AF7A-D1C974998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25533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6F61-FAA2-4EAE-9EA9-F5C5E7511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42109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EFC3-F3A4-4087-91A5-152F0D5ED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60843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78A24-AF99-449D-AC83-EBCCD6B16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42070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D6-C093-4E54-A42E-CCC742B68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48541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81013" y="1239838"/>
            <a:ext cx="8442325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A94D-E4F8-4226-812C-56B0CC238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1427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4700-5CDC-428F-A806-A5838E274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3304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DE55-15C1-4948-AC77-620E55B3A56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8935635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3" y="138113"/>
            <a:ext cx="8512175" cy="595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124E6-EF28-4188-B1DB-93CE61FF9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37837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275F1-7735-4DB4-9567-DE1037AF8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12492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A1DF-A27B-417B-B53E-17439515A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71583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5" y="963613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5" y="2547938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820AC4-3A8A-4242-A0E3-D01A9BFCE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39065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E89673-9A42-43EF-BFCA-0881AA286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22005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2C1958-5FEE-41B1-8B39-FED542C8C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79921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2D23A9-6C7D-48A1-A695-15C19C6AF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4015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EB807E-37BF-4C01-A8FB-B3C53FB3C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44293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59109E-5788-4E5A-A043-97464E076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0500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067035-3A7E-456A-833F-20A219C55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959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68F9-24D3-4B0D-806B-0630C4980F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8535318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D57BDB-257C-48F8-8FCD-653924719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44753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FAF809-77DC-4884-89F2-5108E0A1F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20792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59DAFF-2A48-462F-93F5-9F338E36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00888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AA753F-52DF-4237-9C56-C0031C3F1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08418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9E31D0-FB02-4885-A4F2-FB49D0EF3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88617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0A0707-028C-4329-B74B-B0D889151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5535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71FC2B-96D5-49E1-BA72-9D17B16BC8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2446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B1A0EA-AA81-490C-9054-9EA5741D7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77451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65628F-2FB6-47A0-8261-AD74CE029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18803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81013" y="1239838"/>
            <a:ext cx="8442325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EE12B9-0BFD-40C8-8588-41696C373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368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51C13-4643-488F-84D3-7229827117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63677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BB525D-94ED-4723-B3EC-5C6BE3665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12589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3" y="138113"/>
            <a:ext cx="8512175" cy="595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53079C-9ADE-42DF-84F9-393541007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8159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C8A94A-40F8-4D67-9131-1836ACA67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11846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65E1F9-6790-4235-A8EA-EBD6188BA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33838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3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10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439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761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30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0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BD5C-F65B-4194-946D-842778DB0A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947188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84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797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191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590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DDD2-14E0-4CAA-BD63-05DC98ACE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70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862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950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289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1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D74C6-7238-4F08-8C41-A4684913E2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211494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181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182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21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530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347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285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60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DDD2-14E0-4CAA-BD63-05DC98ACE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949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5" y="963613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5" y="2547938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DB6FD0-70C7-4974-A0F7-99AC358DB0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31298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87D-593C-4F76-A51B-968E3B3B2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3032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138113"/>
            <a:ext cx="7634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239838"/>
            <a:ext cx="844232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fld id="{09B9204A-16E2-4C7B-8441-89941383E5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 pitchFamily="2" charset="2"/>
        <a:buChar char="t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 pitchFamily="2" charset="2"/>
        <a:buChar char="è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0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138113"/>
            <a:ext cx="7634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239838"/>
            <a:ext cx="844232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73ADFB0-05FC-4BC3-A115-ACCCA4C01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5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 pitchFamily="2" charset="2"/>
        <a:buChar char="t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 pitchFamily="2" charset="2"/>
        <a:buChar char="è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138113"/>
            <a:ext cx="7634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239838"/>
            <a:ext cx="8442325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1A72E10-67B4-421A-8E25-8A02A814A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/>
        <a:buChar char="t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/>
        <a:buChar char="è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67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03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138113"/>
            <a:ext cx="7634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239838"/>
            <a:ext cx="844232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C088C27-6B6D-4D39-8D08-D9D9D6FD5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 pitchFamily="2" charset="2"/>
        <a:buChar char="t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 pitchFamily="2" charset="2"/>
        <a:buChar char="è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F2B2377-2AE2-47D9-B501-B7EE64622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A5211C1-D8C5-4CFB-87CF-2242BB8A9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57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0.xml"/><Relationship Id="rId5" Type="http://schemas.microsoft.com/office/2007/relationships/hdphoto" Target="../media/hdphoto2.wdp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1588" y="2644775"/>
            <a:ext cx="5256212" cy="1752600"/>
          </a:xfrm>
        </p:spPr>
        <p:txBody>
          <a:bodyPr/>
          <a:lstStyle/>
          <a:p>
            <a:pPr>
              <a:defRPr/>
            </a:pPr>
            <a:r>
              <a:rPr lang="en-US" sz="2400" i="1" dirty="0" smtClean="0"/>
              <a:t>Eric P. Prostko</a:t>
            </a:r>
          </a:p>
          <a:p>
            <a:pPr>
              <a:defRPr/>
            </a:pPr>
            <a:r>
              <a:rPr lang="en-US" sz="2400" i="1" dirty="0" smtClean="0"/>
              <a:t>Professor/Extension Weed Specialist</a:t>
            </a:r>
          </a:p>
          <a:p>
            <a:pPr>
              <a:defRPr/>
            </a:pPr>
            <a:r>
              <a:rPr lang="en-US" sz="2400" i="1" dirty="0" smtClean="0"/>
              <a:t>Dept. Crop &amp; Soil Sciences</a:t>
            </a:r>
          </a:p>
          <a:p>
            <a:pPr>
              <a:defRPr/>
            </a:pP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5538" name="Picture 5" descr="University of Georgia College of Agricultural and Environmental Sci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987800"/>
            <a:ext cx="4876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itle 1"/>
          <p:cNvSpPr>
            <a:spLocks noGrp="1"/>
          </p:cNvSpPr>
          <p:nvPr>
            <p:ph type="ctrTitle"/>
          </p:nvPr>
        </p:nvSpPr>
        <p:spPr>
          <a:xfrm>
            <a:off x="3733800" y="685800"/>
            <a:ext cx="5219700" cy="17526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Field Corn Weed Management Update</a:t>
            </a:r>
            <a:endParaRPr lang="en-US" i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09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166100" cy="825500"/>
          </a:xfrm>
        </p:spPr>
        <p:txBody>
          <a:bodyPr/>
          <a:lstStyle/>
          <a:p>
            <a:r>
              <a:rPr lang="en-US" sz="3000" dirty="0" smtClean="0"/>
              <a:t>Average Daily Air and Soil (2”) Temperatures</a:t>
            </a:r>
            <a:br>
              <a:rPr lang="en-US" sz="3000" dirty="0" smtClean="0"/>
            </a:br>
            <a:r>
              <a:rPr lang="en-US" sz="2800" dirty="0" smtClean="0">
                <a:solidFill>
                  <a:srgbClr val="FFC000"/>
                </a:solidFill>
              </a:rPr>
              <a:t>March 1-April 15 (UGA Ponder Farm)</a:t>
            </a:r>
            <a:endParaRPr lang="en-US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182786"/>
              </p:ext>
            </p:extLst>
          </p:nvPr>
        </p:nvGraphicFramePr>
        <p:xfrm>
          <a:off x="481013" y="1239838"/>
          <a:ext cx="8442325" cy="485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24375" y="6149459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FFFF"/>
                </a:solidFill>
                <a:latin typeface="Arial"/>
              </a:rPr>
              <a:t>Year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95250" y="352845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latin typeface="Arial"/>
              </a:rPr>
              <a:t>F</a:t>
            </a:r>
            <a:r>
              <a:rPr lang="en-US" sz="1800" baseline="30000" dirty="0">
                <a:solidFill>
                  <a:srgbClr val="FFFFFF"/>
                </a:solidFill>
                <a:latin typeface="Arial"/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195625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FFC000"/>
                </a:solidFill>
              </a:rPr>
              <a:t>Optimal Day = 77-91</a:t>
            </a:r>
            <a:r>
              <a:rPr lang="en-US" sz="1800" i="1" baseline="30000" dirty="0" smtClean="0">
                <a:solidFill>
                  <a:srgbClr val="FFC000"/>
                </a:solidFill>
              </a:rPr>
              <a:t>0</a:t>
            </a:r>
            <a:r>
              <a:rPr lang="en-US" sz="1800" i="1" dirty="0" smtClean="0">
                <a:solidFill>
                  <a:srgbClr val="FFC000"/>
                </a:solidFill>
              </a:rPr>
              <a:t>F</a:t>
            </a:r>
          </a:p>
          <a:p>
            <a:r>
              <a:rPr lang="en-US" sz="1800" i="1" dirty="0" smtClean="0">
                <a:solidFill>
                  <a:srgbClr val="FFC000"/>
                </a:solidFill>
              </a:rPr>
              <a:t>Optimal Night = 62-74</a:t>
            </a:r>
            <a:r>
              <a:rPr lang="en-US" sz="1800" i="1" baseline="30000" dirty="0" smtClean="0">
                <a:solidFill>
                  <a:srgbClr val="FFC000"/>
                </a:solidFill>
              </a:rPr>
              <a:t>0</a:t>
            </a:r>
            <a:r>
              <a:rPr lang="en-US" sz="1800" i="1" dirty="0" smtClean="0">
                <a:solidFill>
                  <a:srgbClr val="FFC000"/>
                </a:solidFill>
              </a:rPr>
              <a:t>F</a:t>
            </a:r>
            <a:endParaRPr lang="en-US" sz="1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285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field pictures\2013 FIELD SHOTS\2013-04-24\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1005" y="5528103"/>
            <a:ext cx="1761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latin typeface="Arial"/>
              </a:rPr>
              <a:t>Strongarm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Injury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22 DAT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CN-03-13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1X = 0.45 oz/A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8331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2X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5240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1X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3849" y="159865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1/2X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33933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1/4X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1/8X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7913" y="51816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1/16X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5715000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NTC</a:t>
            </a:r>
          </a:p>
        </p:txBody>
      </p:sp>
    </p:spTree>
    <p:extLst>
      <p:ext uri="{BB962C8B-B14F-4D97-AF65-F5344CB8AC3E}">
        <p14:creationId xmlns:p14="http://schemas.microsoft.com/office/powerpoint/2010/main" val="6841774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Field Corn Yield As Influenced by PRE Applications of Strongarm 84WG - 2013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969296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37063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9348" y="6073259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Rate/A (oz)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LSD 0.10 = 28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6073258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Rate/A (oz)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LSD 0.10 = 52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2717" y="3735288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Bu/A</a:t>
            </a:r>
          </a:p>
        </p:txBody>
      </p:sp>
    </p:spTree>
    <p:extLst>
      <p:ext uri="{BB962C8B-B14F-4D97-AF65-F5344CB8AC3E}">
        <p14:creationId xmlns:p14="http://schemas.microsoft.com/office/powerpoint/2010/main" val="30089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Strongarm/Field 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normal </a:t>
            </a:r>
            <a:r>
              <a:rPr lang="en-US" dirty="0" smtClean="0"/>
              <a:t>degradation</a:t>
            </a:r>
            <a:r>
              <a:rPr lang="en-US" dirty="0"/>
              <a:t>, it is highly probable that field corn could be planted after 5 ½-lives (165-325 days) rather than 540 days (18 months) currently labeled.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2359054" cy="25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5" descr="str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89960"/>
            <a:ext cx="1850525" cy="261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8469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Atrazine/Roundup Mixing Compatibility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289425" cy="4856162"/>
          </a:xfrm>
        </p:spPr>
        <p:txBody>
          <a:bodyPr/>
          <a:lstStyle/>
          <a:p>
            <a:r>
              <a:rPr lang="en-US" dirty="0" smtClean="0"/>
              <a:t>Does not happen all the time?</a:t>
            </a:r>
          </a:p>
          <a:p>
            <a:r>
              <a:rPr lang="en-US" dirty="0" smtClean="0"/>
              <a:t>Cold water temperatures</a:t>
            </a:r>
          </a:p>
          <a:p>
            <a:r>
              <a:rPr lang="en-US" dirty="0" smtClean="0"/>
              <a:t>Low water volumes</a:t>
            </a:r>
          </a:p>
          <a:p>
            <a:r>
              <a:rPr lang="en-US" dirty="0" smtClean="0"/>
              <a:t>Mixing order</a:t>
            </a:r>
          </a:p>
          <a:p>
            <a:r>
              <a:rPr lang="en-US" dirty="0" smtClean="0"/>
              <a:t>Less likely with generic glyphosates?</a:t>
            </a:r>
          </a:p>
        </p:txBody>
      </p:sp>
      <p:pic>
        <p:nvPicPr>
          <p:cNvPr id="7" name="Picture 4" descr="AAtrex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803904" cy="12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86" name="Picture 2" descr="Roundup PowerMax Herbicide Weed Killer 48.7% Glyphosate 2.5 gal - Click Image to Cl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2514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971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2" t="7332" r="28086" b="3867"/>
          <a:stretch/>
        </p:blipFill>
        <p:spPr bwMode="auto">
          <a:xfrm>
            <a:off x="2286000" y="0"/>
            <a:ext cx="5086041" cy="672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36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prostko\AppData\Local\Microsoft\Windows\Temporary Internet Files\Content.IE5\C3KXI78U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0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3900" y="28221"/>
            <a:ext cx="34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Morningglory Control in Field Corn</a:t>
            </a:r>
          </a:p>
        </p:txBody>
      </p:sp>
    </p:spTree>
    <p:extLst>
      <p:ext uri="{BB962C8B-B14F-4D97-AF65-F5344CB8AC3E}">
        <p14:creationId xmlns:p14="http://schemas.microsoft.com/office/powerpoint/2010/main" val="18572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Morningglory Control in Corn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548188" cy="48561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as much atrazine as possible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1.0 lb/A – PRE fb 1.5 lb/A – POST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small grain rotations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2,4-D, Clarity, Status, Aim, ET, Evik (PDIR)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Liberty-Link® Corn Systems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split applications of glyphosate (RR corn)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* </a:t>
            </a:r>
            <a:r>
              <a:rPr lang="en-US" sz="1400" i="1" dirty="0" smtClean="0"/>
              <a:t>1</a:t>
            </a:r>
            <a:r>
              <a:rPr lang="en-US" sz="1400" i="1" baseline="30000" dirty="0" smtClean="0"/>
              <a:t>st</a:t>
            </a:r>
            <a:r>
              <a:rPr lang="en-US" sz="1400" i="1" dirty="0" smtClean="0"/>
              <a:t> application + atrazine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Harvest Aids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Aim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Early-harvest	</a:t>
            </a:r>
            <a:r>
              <a:rPr lang="en-US" sz="1800" i="1" dirty="0" smtClean="0"/>
              <a:t>	</a:t>
            </a:r>
          </a:p>
          <a:p>
            <a:pPr>
              <a:buFont typeface="Monotype Sorts" pitchFamily="2" charset="2"/>
              <a:buNone/>
            </a:pPr>
            <a:endParaRPr lang="en-US" sz="1800" i="1" dirty="0" smtClean="0"/>
          </a:p>
          <a:p>
            <a:pPr>
              <a:buFont typeface="Monotype Sorts" pitchFamily="2" charset="2"/>
              <a:buNone/>
            </a:pPr>
            <a:endParaRPr lang="en-US" sz="1800" i="1" dirty="0" smtClean="0"/>
          </a:p>
          <a:p>
            <a:pPr>
              <a:buFont typeface="Monotype Sorts" pitchFamily="2" charset="2"/>
              <a:buNone/>
            </a:pPr>
            <a:endParaRPr lang="en-US" sz="1800" i="1" dirty="0" smtClean="0"/>
          </a:p>
          <a:p>
            <a:endParaRPr lang="en-US" sz="1800" i="1" dirty="0" smtClean="0"/>
          </a:p>
        </p:txBody>
      </p:sp>
      <p:pic>
        <p:nvPicPr>
          <p:cNvPr id="37892" name="Picture 7" descr="badfield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39838"/>
            <a:ext cx="3641725" cy="485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2415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Current GA Field Corn Weed Control</a:t>
            </a:r>
            <a:endParaRPr lang="en-US" sz="3200" dirty="0"/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442325" cy="4856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For most in GA …….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Atrazine +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Glyphosate (RR corn)	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Liberty (LL corn)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Steadfast Q 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Laudis or Capreno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Halex GT (glyphosate + Callisto + Dual)</a:t>
            </a:r>
            <a:endParaRPr lang="en-US" i="1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If I was King, I would make every GA grower use 1 qt/A Atrazine PRE fb 1.5 qt/A + 1 of the above! </a:t>
            </a:r>
          </a:p>
        </p:txBody>
      </p:sp>
      <p:pic>
        <p:nvPicPr>
          <p:cNvPr id="6656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16637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219200"/>
            <a:ext cx="9239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75" y="2968623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4900" y="2598738"/>
            <a:ext cx="649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6875" y="1884363"/>
            <a:ext cx="7350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bayercropscienceus.com/export/sites/bcsus/bcsus_resources/products/product_banners/capreno-product-banner2.jpg"/>
          <p:cNvPicPr>
            <a:picLocks noChangeAspect="1" noChangeArrowheads="1"/>
          </p:cNvPicPr>
          <p:nvPr/>
        </p:nvPicPr>
        <p:blipFill>
          <a:blip r:embed="rId7"/>
          <a:srcRect l="3448" t="-3378" r="77798" b="20442"/>
          <a:stretch>
            <a:fillRect/>
          </a:stretch>
        </p:blipFill>
        <p:spPr bwMode="auto">
          <a:xfrm>
            <a:off x="6408736" y="187563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7580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Steadfast Q (S) + Atrazine (A) vs. Roundup (R) + Atrazine (A) - Corn Yields - 2013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474182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6915" y="6104947"/>
            <a:ext cx="70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black"/>
                </a:solidFill>
                <a:latin typeface="Calibri"/>
              </a:rPr>
              <a:t>Trial#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30725" y="3486833"/>
            <a:ext cx="64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black"/>
                </a:solidFill>
                <a:latin typeface="Calibri"/>
              </a:rPr>
              <a:t>Bu/A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06233" y="6452116"/>
            <a:ext cx="381000" cy="3048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567" y="6419850"/>
            <a:ext cx="336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Not significantly different at 0.10</a:t>
            </a:r>
          </a:p>
        </p:txBody>
      </p:sp>
    </p:spTree>
    <p:extLst>
      <p:ext uri="{BB962C8B-B14F-4D97-AF65-F5344CB8AC3E}">
        <p14:creationId xmlns:p14="http://schemas.microsoft.com/office/powerpoint/2010/main" val="24551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2013 Field Corn Weed Science Issues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RR1 vs. RR2 Hybrids</a:t>
            </a:r>
          </a:p>
          <a:p>
            <a:r>
              <a:rPr lang="en-US" dirty="0" smtClean="0"/>
              <a:t>Steadfast Q on ALS Sensitive Hybrids</a:t>
            </a:r>
          </a:p>
          <a:p>
            <a:r>
              <a:rPr lang="en-US" dirty="0" smtClean="0"/>
              <a:t>Strongarm carryover?</a:t>
            </a:r>
          </a:p>
          <a:p>
            <a:r>
              <a:rPr lang="en-US" dirty="0" smtClean="0"/>
              <a:t>Atrazine/Roundup Mixing Issues</a:t>
            </a:r>
          </a:p>
          <a:p>
            <a:r>
              <a:rPr lang="en-US" dirty="0" smtClean="0"/>
              <a:t>Late-Season Morningglory</a:t>
            </a:r>
          </a:p>
          <a:p>
            <a:r>
              <a:rPr lang="en-US" dirty="0" smtClean="0"/>
              <a:t>Pest Control Updates</a:t>
            </a:r>
            <a:endParaRPr lang="en-US" dirty="0"/>
          </a:p>
        </p:txBody>
      </p:sp>
      <p:pic>
        <p:nvPicPr>
          <p:cNvPr id="2201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551770" cy="385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180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Field Corn Pest Control Handbook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timing table</a:t>
            </a:r>
          </a:p>
          <a:p>
            <a:r>
              <a:rPr lang="en-US" dirty="0" smtClean="0"/>
              <a:t>Valor burndown warning</a:t>
            </a:r>
          </a:p>
          <a:p>
            <a:r>
              <a:rPr lang="en-US" dirty="0" smtClean="0"/>
              <a:t>Deleted irrelevant products</a:t>
            </a:r>
          </a:p>
          <a:p>
            <a:r>
              <a:rPr lang="en-US" dirty="0" err="1" smtClean="0"/>
              <a:t>Zidua</a:t>
            </a:r>
            <a:r>
              <a:rPr lang="en-US" dirty="0" smtClean="0"/>
              <a:t> use rate on coarse soils (1.5 oz/A)</a:t>
            </a:r>
          </a:p>
          <a:p>
            <a:r>
              <a:rPr lang="en-US" dirty="0" smtClean="0"/>
              <a:t>New ryegrass control rec’s</a:t>
            </a:r>
          </a:p>
          <a:p>
            <a:r>
              <a:rPr lang="en-US" dirty="0" smtClean="0"/>
              <a:t>Q products on any hybrid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308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Zidua_RG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76200"/>
            <a:ext cx="2466975" cy="919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7826" name="Content Placeholder 3"/>
          <p:cNvSpPr>
            <a:spLocks noGrp="1"/>
          </p:cNvSpPr>
          <p:nvPr>
            <p:ph idx="1"/>
          </p:nvPr>
        </p:nvSpPr>
        <p:spPr>
          <a:xfrm>
            <a:off x="365125" y="1295400"/>
            <a:ext cx="8442325" cy="48561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Zidua 85WG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PPI, PRE, EPOST (V4)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Pyroxasulfone (KIH-485)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Residual control of annual grasses and certain broadleaf weeds including pigweed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Same MOA as Dual or Warrant but used at lower rates.  May also be better on FL beggarweed 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Use rates: 1.0-2.75 oz/A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i="1" dirty="0" smtClean="0">
                <a:solidFill>
                  <a:srgbClr val="FFC000"/>
                </a:solidFill>
              </a:rPr>
              <a:t>$6.50/oz?</a:t>
            </a:r>
            <a:endParaRPr lang="en-US" sz="2000" b="1" i="1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Registered June 2012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pic>
        <p:nvPicPr>
          <p:cNvPr id="77827" name="Picture 1"/>
          <p:cNvPicPr>
            <a:picLocks noChangeAspect="1" noChangeArrowheads="1"/>
          </p:cNvPicPr>
          <p:nvPr/>
        </p:nvPicPr>
        <p:blipFill>
          <a:blip r:embed="rId4"/>
          <a:srcRect l="2107" t="27588" r="89320" b="63268"/>
          <a:stretch>
            <a:fillRect/>
          </a:stretch>
        </p:blipFill>
        <p:spPr bwMode="auto">
          <a:xfrm>
            <a:off x="7772400" y="190500"/>
            <a:ext cx="10350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94650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634288" cy="825500"/>
          </a:xfrm>
        </p:spPr>
        <p:txBody>
          <a:bodyPr/>
          <a:lstStyle/>
          <a:p>
            <a:r>
              <a:rPr lang="en-US" sz="2800" dirty="0" smtClean="0"/>
              <a:t>Weed Control in Field Corn with </a:t>
            </a:r>
            <a:r>
              <a:rPr lang="en-US" sz="2800" dirty="0" err="1" smtClean="0"/>
              <a:t>Zidua</a:t>
            </a:r>
            <a:r>
              <a:rPr lang="en-US" sz="2800" dirty="0" smtClean="0"/>
              <a:t> – 2013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 descr="L:\field pictures\2013 FIELD SHOTS\CN-15-13\MAY 28\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52525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field pictures\2013 FIELD SHOTS\CN-15-13\MAY 28\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" y="6176918"/>
            <a:ext cx="7489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FFC000"/>
                </a:solidFill>
              </a:rPr>
              <a:t>CN-15-13</a:t>
            </a:r>
          </a:p>
          <a:p>
            <a:r>
              <a:rPr lang="en-US" sz="1100" i="1" dirty="0" smtClean="0">
                <a:solidFill>
                  <a:srgbClr val="FFC000"/>
                </a:solidFill>
              </a:rPr>
              <a:t>May 28</a:t>
            </a:r>
          </a:p>
          <a:p>
            <a:r>
              <a:rPr lang="en-US" sz="1100" i="1" dirty="0" smtClean="0">
                <a:solidFill>
                  <a:srgbClr val="FFC000"/>
                </a:solidFill>
              </a:rPr>
              <a:t>69 DAP</a:t>
            </a:r>
            <a:endParaRPr lang="en-US" sz="1100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7245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NTC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1147" y="5738336"/>
            <a:ext cx="33257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Zidua</a:t>
            </a:r>
            <a:r>
              <a:rPr lang="en-US" sz="1400" dirty="0" smtClean="0">
                <a:solidFill>
                  <a:srgbClr val="FFFFFF"/>
                </a:solidFill>
              </a:rPr>
              <a:t> 85WG @ 2 oz/A (PRE)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Roundup W-Max 5.5SL @ 22 oz/A (POST)</a:t>
            </a:r>
          </a:p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Aatrex</a:t>
            </a:r>
            <a:r>
              <a:rPr lang="en-US" sz="1400" dirty="0" smtClean="0">
                <a:solidFill>
                  <a:srgbClr val="FFFFFF"/>
                </a:solidFill>
              </a:rPr>
              <a:t> 4L @ 64 oz/A (POST)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623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Enlist™ Herbicide Tolerant Corn</a:t>
            </a:r>
            <a:endParaRPr lang="en-US" dirty="0"/>
          </a:p>
        </p:txBody>
      </p:sp>
      <p:sp>
        <p:nvSpPr>
          <p:cNvPr id="8499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289425" cy="48561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tolerance to 2,4-D and </a:t>
            </a:r>
            <a:r>
              <a:rPr lang="en-US" sz="1800" dirty="0" smtClean="0"/>
              <a:t>Assure + GLY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err="1" smtClean="0"/>
              <a:t>Colex</a:t>
            </a:r>
            <a:r>
              <a:rPr lang="en-US" sz="1800" dirty="0" smtClean="0"/>
              <a:t>-D™ technology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dirty="0" smtClean="0"/>
              <a:t>2,4-D choline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dirty="0" smtClean="0"/>
              <a:t>lower volatility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dirty="0" smtClean="0"/>
              <a:t>lower drift potential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dirty="0" smtClean="0"/>
              <a:t>enhanced handling/mixing characteristics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dirty="0" smtClean="0"/>
              <a:t>reduced odor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1 PRE application + 2 POST applications </a:t>
            </a:r>
            <a:r>
              <a:rPr lang="en-US" sz="1800" dirty="0" smtClean="0"/>
              <a:t>(30” or V8 </a:t>
            </a:r>
            <a:r>
              <a:rPr lang="en-US" sz="1800" dirty="0" smtClean="0"/>
              <a:t>stage)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Enlist™ Duo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DMA-Glyphosate (1.71 lb </a:t>
            </a:r>
            <a:r>
              <a:rPr lang="en-US" sz="1800" dirty="0" err="1" smtClean="0"/>
              <a:t>ae</a:t>
            </a:r>
            <a:r>
              <a:rPr lang="en-US" sz="1800" dirty="0" smtClean="0"/>
              <a:t>/gal) + 2,4-D choline (1.63 lb </a:t>
            </a:r>
            <a:r>
              <a:rPr lang="en-US" sz="1800" dirty="0" err="1" smtClean="0"/>
              <a:t>ae</a:t>
            </a:r>
            <a:r>
              <a:rPr lang="en-US" sz="1800" dirty="0" smtClean="0"/>
              <a:t>/gal)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3.5 pt/A</a:t>
            </a:r>
          </a:p>
          <a:p>
            <a:pPr>
              <a:buFont typeface="Wingdings" pitchFamily="2" charset="2"/>
              <a:buChar char="Ø"/>
            </a:pPr>
            <a:r>
              <a:rPr lang="en-US" sz="1800" b="1" u="sng" dirty="0" smtClean="0"/>
              <a:t>2015</a:t>
            </a:r>
            <a:r>
              <a:rPr lang="en-US" sz="1800" dirty="0" smtClean="0"/>
              <a:t> </a:t>
            </a:r>
            <a:r>
              <a:rPr lang="en-US" sz="1800" dirty="0" smtClean="0"/>
              <a:t>Product Launch (Mid-West</a:t>
            </a:r>
            <a:r>
              <a:rPr lang="en-US" sz="18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Monsanto/Dekalb license</a:t>
            </a:r>
            <a:endParaRPr lang="en-US" sz="1800" dirty="0" smtClean="0"/>
          </a:p>
        </p:txBody>
      </p:sp>
      <p:sp>
        <p:nvSpPr>
          <p:cNvPr id="84995" name="AutoShape 4" descr="Enlist_Logo_Horz_RGB_300dpi.jpg"/>
          <p:cNvSpPr>
            <a:spLocks noChangeAspect="1" noChangeArrowheads="1"/>
          </p:cNvSpPr>
          <p:nvPr/>
        </p:nvSpPr>
        <p:spPr bwMode="auto">
          <a:xfrm>
            <a:off x="1090613" y="3810000"/>
            <a:ext cx="33432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996" name="AutoShape 6" descr="Enlist_Logo_Horz_RGB_300dpi.jpg"/>
          <p:cNvSpPr>
            <a:spLocks noChangeAspect="1" noChangeArrowheads="1"/>
          </p:cNvSpPr>
          <p:nvPr/>
        </p:nvSpPr>
        <p:spPr bwMode="auto">
          <a:xfrm>
            <a:off x="287338" y="-623888"/>
            <a:ext cx="3343275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997" name="AutoShape 8" descr="Enlist_Logo_Horz_RGB_300dpi.jpg"/>
          <p:cNvSpPr>
            <a:spLocks noChangeAspect="1" noChangeArrowheads="1"/>
          </p:cNvSpPr>
          <p:nvPr/>
        </p:nvSpPr>
        <p:spPr bwMode="auto">
          <a:xfrm>
            <a:off x="134938" y="-776288"/>
            <a:ext cx="3343275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4998" name="Picture 9" descr="C:\prostkoeric C drive\herbicide label pictures\enlis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158" y="4836714"/>
            <a:ext cx="2024063" cy="98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2" descr="C:\Documents and Settings\LAMPHIEC\Desktop\FINAL DHT Cooperator Deck 3.10.10\Slid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1295400"/>
            <a:ext cx="4371928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20" t="37585" r="33381" b="43216"/>
          <a:stretch/>
        </p:blipFill>
        <p:spPr bwMode="auto">
          <a:xfrm>
            <a:off x="2578101" y="5257800"/>
            <a:ext cx="1855787" cy="111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2911" y="6109662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2,4-D choline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66786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98444" y="1480473"/>
            <a:ext cx="41857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eprostko@uga.edu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229-392-1034 (cell)</a:t>
            </a:r>
            <a:endParaRPr lang="en-US" sz="3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www.gaweed.com</a:t>
            </a:r>
          </a:p>
        </p:txBody>
      </p:sp>
      <p:pic>
        <p:nvPicPr>
          <p:cNvPr id="5" name="Picture 5" descr="University of Georgia College of Agricultural and Environmental Sci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45034"/>
            <a:ext cx="3810000" cy="33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prostko\AppData\Local\Microsoft\Windows\Temporary Internet Files\Content.IE5\YA6AANF3\photo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4" t="581" r="851" b="349"/>
          <a:stretch/>
        </p:blipFill>
        <p:spPr bwMode="auto">
          <a:xfrm rot="5400000">
            <a:off x="1091173" y="968816"/>
            <a:ext cx="2904506" cy="38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351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RR1 vs. RR2 Hybrid – The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013" y="1239838"/>
            <a:ext cx="8662987" cy="4856162"/>
          </a:xfrm>
        </p:spPr>
        <p:txBody>
          <a:bodyPr/>
          <a:lstStyle/>
          <a:p>
            <a:r>
              <a:rPr lang="en-US" dirty="0" smtClean="0"/>
              <a:t> different trait events</a:t>
            </a:r>
          </a:p>
          <a:p>
            <a:pPr lvl="1"/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RR1 = GA21 (1998)</a:t>
            </a:r>
          </a:p>
          <a:p>
            <a:pPr lvl="1"/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RR2 = NK603 (2001)</a:t>
            </a:r>
          </a:p>
          <a:p>
            <a:r>
              <a:rPr lang="en-US" dirty="0" smtClean="0"/>
              <a:t>different rate/timing structures</a:t>
            </a:r>
          </a:p>
          <a:p>
            <a:pPr lvl="1"/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RR1: 0.75 lb ae/A, 2 apps, 30” or V8</a:t>
            </a:r>
          </a:p>
          <a:p>
            <a:pPr lvl="1"/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RR2: 0.75-1.12 lb ae/A, 2 apps, 30” or V8, 30-48 (drops</a:t>
            </a:r>
            <a:r>
              <a:rPr lang="en-US" sz="2400" i="1" dirty="0" smtClean="0">
                <a:solidFill>
                  <a:srgbClr val="33CCFF"/>
                </a:solidFill>
              </a:rPr>
              <a:t>)</a:t>
            </a:r>
          </a:p>
          <a:p>
            <a:r>
              <a:rPr lang="en-US" dirty="0" smtClean="0"/>
              <a:t>Some glyphosate brands no longer listed RR1 on their label?</a:t>
            </a:r>
          </a:p>
          <a:p>
            <a:r>
              <a:rPr lang="en-US" dirty="0" smtClean="0"/>
              <a:t>How tolerant are RR1 hybrids?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88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RR1 Field Corn (Pioneer 2023BVT) Yield Response to Roundup WeatherMax </a:t>
            </a:r>
            <a:br>
              <a:rPr lang="en-US" sz="3200" dirty="0" smtClean="0"/>
            </a:br>
            <a:endParaRPr lang="en-US" sz="24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430376"/>
              </p:ext>
            </p:extLst>
          </p:nvPr>
        </p:nvGraphicFramePr>
        <p:xfrm>
          <a:off x="551767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01" y="639633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P = 0.2275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CV = 3.8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0209" y="6211669"/>
            <a:ext cx="245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Applied 28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DAP, V5, 5” tall corn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All </a:t>
            </a:r>
            <a:r>
              <a:rPr lang="en-US" sz="1200" i="1" dirty="0" err="1">
                <a:solidFill>
                  <a:prstClr val="black"/>
                </a:solidFill>
                <a:latin typeface="Calibri"/>
              </a:rPr>
              <a:t>trts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included </a:t>
            </a:r>
            <a:r>
              <a:rPr lang="en-US" sz="1200" i="1" dirty="0" err="1" smtClean="0">
                <a:solidFill>
                  <a:prstClr val="black"/>
                </a:solidFill>
                <a:latin typeface="Calibri"/>
              </a:rPr>
              <a:t>Aatrex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 4L @ 64 oz/A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+ COC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@ 1% v/v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43935" y="30347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black"/>
                </a:solidFill>
                <a:latin typeface="Calibri"/>
              </a:rPr>
              <a:t>Bu/A</a:t>
            </a:r>
          </a:p>
        </p:txBody>
      </p:sp>
    </p:spTree>
    <p:extLst>
      <p:ext uri="{BB962C8B-B14F-4D97-AF65-F5344CB8AC3E}">
        <p14:creationId xmlns:p14="http://schemas.microsoft.com/office/powerpoint/2010/main" val="27677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Hybrid/Herbicide Interactions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572000" cy="48561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some corn hybrids are sensitive to certain herbicides</a:t>
            </a:r>
          </a:p>
          <a:p>
            <a:r>
              <a:rPr lang="en-US" sz="2400" dirty="0" smtClean="0"/>
              <a:t>Companies screen for tolerance to …….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Amides (Dual)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Benzoic Acid/</a:t>
            </a:r>
            <a:r>
              <a:rPr lang="en-US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phenoxy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(dicamba)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HPPD (Callisto)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ALS (Steadfast)</a:t>
            </a:r>
          </a:p>
          <a:p>
            <a:r>
              <a:rPr lang="en-US" sz="2400" u="sng" dirty="0" smtClean="0"/>
              <a:t>DuPont Q Products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Steadfast Q, Resolve Q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Isoxadifen (safener)</a:t>
            </a:r>
          </a:p>
          <a:p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642121" cy="4856162"/>
          </a:xfrm>
        </p:spPr>
      </p:pic>
    </p:spTree>
    <p:extLst>
      <p:ext uri="{BB962C8B-B14F-4D97-AF65-F5344CB8AC3E}">
        <p14:creationId xmlns:p14="http://schemas.microsoft.com/office/powerpoint/2010/main" val="34229783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DKC-6469 Response to Steadfast Q</a:t>
            </a:r>
            <a:endParaRPr lang="en-US" dirty="0"/>
          </a:p>
        </p:txBody>
      </p:sp>
      <p:pic>
        <p:nvPicPr>
          <p:cNvPr id="1027" name="Picture 3" descr="L:\field pictures\2013 FIELD SHOTS\2013-05-03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1524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" y="6324600"/>
            <a:ext cx="7264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CN-18-13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May 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16 DAT</a:t>
            </a:r>
          </a:p>
        </p:txBody>
      </p:sp>
      <p:pic>
        <p:nvPicPr>
          <p:cNvPr id="1028" name="Picture 4" descr="L:\field pictures\2013 FIELD SHOTS\2013-05-03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524000"/>
            <a:ext cx="2859787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field pictures\2013 FIELD SHOTS\2013-05-03\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24000"/>
            <a:ext cx="2859787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78" y="5337050"/>
            <a:ext cx="30879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Roundup WeatherMax @ 22 oz/A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dirty="0" err="1">
                <a:solidFill>
                  <a:prstClr val="black"/>
                </a:solidFill>
                <a:latin typeface="Calibri"/>
              </a:rPr>
              <a:t>Aatrex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@ 64 oz/A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9140" y="5334002"/>
            <a:ext cx="3087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Roundup WeatherMax @ 22 oz/A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Steadfast Q @ 1.5 oz/A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dirty="0" err="1">
                <a:solidFill>
                  <a:prstClr val="black"/>
                </a:solidFill>
                <a:latin typeface="Calibri"/>
              </a:rPr>
              <a:t>Aatrex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@ 64 oz/A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914" y="5347684"/>
            <a:ext cx="3087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Roundup WeatherMax @ 22 oz/A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Steadfast Q @ 3.0 oz/A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dirty="0" err="1">
                <a:solidFill>
                  <a:prstClr val="black"/>
                </a:solidFill>
                <a:latin typeface="Calibri"/>
              </a:rPr>
              <a:t>Aatrex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@ 64 oz/A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‘DKC 64-69’ Yield Response to POST </a:t>
            </a:r>
            <a:br>
              <a:rPr lang="en-US" sz="3200" dirty="0" smtClean="0"/>
            </a:br>
            <a:r>
              <a:rPr lang="en-US" sz="3200" dirty="0" smtClean="0"/>
              <a:t>Applications of Steadfast Q</a:t>
            </a:r>
            <a:br>
              <a:rPr lang="en-US" sz="3200" dirty="0" smtClean="0"/>
            </a:br>
            <a:r>
              <a:rPr lang="en-US" sz="2400" i="1" dirty="0" smtClean="0"/>
              <a:t>(RUWM @ 22 oz/A, ATZ @ 64 oz/A, STDQ @ 1.5 or 3 oz/A)</a:t>
            </a:r>
            <a:endParaRPr lang="en-US" sz="24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6457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01" y="6396335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P = 0.5017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CV = 1.75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8600" y="6345674"/>
            <a:ext cx="1179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Applied  28 DAP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V4, 6” tall corn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3902" y="34912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black"/>
                </a:solidFill>
                <a:latin typeface="Calibri"/>
              </a:rPr>
              <a:t>Bu/A</a:t>
            </a:r>
          </a:p>
        </p:txBody>
      </p:sp>
    </p:spTree>
    <p:extLst>
      <p:ext uri="{BB962C8B-B14F-4D97-AF65-F5344CB8AC3E}">
        <p14:creationId xmlns:p14="http://schemas.microsoft.com/office/powerpoint/2010/main" val="29300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Corn/Strongarm Concerns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43000"/>
            <a:ext cx="4724400" cy="4856162"/>
          </a:xfrm>
        </p:spPr>
        <p:txBody>
          <a:bodyPr/>
          <a:lstStyle/>
          <a:p>
            <a:r>
              <a:rPr lang="en-US" dirty="0" smtClean="0"/>
              <a:t>Increases in corn acres </a:t>
            </a:r>
          </a:p>
          <a:p>
            <a:r>
              <a:rPr lang="en-US" dirty="0" smtClean="0"/>
              <a:t>GA Harvested Acres</a:t>
            </a:r>
          </a:p>
          <a:p>
            <a:pPr lvl="1"/>
            <a:r>
              <a:rPr lang="en-US" i="1" dirty="0" smtClean="0"/>
              <a:t>2012 = 310,000</a:t>
            </a:r>
          </a:p>
          <a:p>
            <a:pPr lvl="1"/>
            <a:r>
              <a:rPr lang="en-US" i="1" dirty="0" smtClean="0"/>
              <a:t>2013 = 450,000</a:t>
            </a:r>
          </a:p>
          <a:p>
            <a:r>
              <a:rPr lang="en-US" dirty="0" smtClean="0"/>
              <a:t>Corn is a great rotation for peanut!</a:t>
            </a:r>
          </a:p>
          <a:p>
            <a:r>
              <a:rPr lang="en-US" b="1" i="1" u="sng" dirty="0" smtClean="0">
                <a:solidFill>
                  <a:srgbClr val="FFC000"/>
                </a:solidFill>
              </a:rPr>
              <a:t>Strongarm has 18 </a:t>
            </a:r>
            <a:r>
              <a:rPr lang="en-US" b="1" i="1" u="sng" dirty="0">
                <a:solidFill>
                  <a:srgbClr val="FFC000"/>
                </a:solidFill>
              </a:rPr>
              <a:t>month rotation restriction for field corn</a:t>
            </a:r>
          </a:p>
          <a:p>
            <a:r>
              <a:rPr lang="en-US" dirty="0"/>
              <a:t>Reported ½-life is 33-65 </a:t>
            </a:r>
            <a:r>
              <a:rPr lang="en-US" dirty="0" smtClean="0"/>
              <a:t>days </a:t>
            </a:r>
            <a:r>
              <a:rPr lang="en-US" sz="2000" i="1" dirty="0" smtClean="0"/>
              <a:t>(WSSA Herbicide Handbook)</a:t>
            </a:r>
            <a:endParaRPr lang="en-US" sz="2000" i="1" dirty="0"/>
          </a:p>
          <a:p>
            <a:endParaRPr lang="en-US" dirty="0"/>
          </a:p>
        </p:txBody>
      </p:sp>
      <p:pic>
        <p:nvPicPr>
          <p:cNvPr id="6" name="Content Placeholder 5" descr="str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2819400" cy="39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773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 County Field Problem - 2013</a:t>
            </a:r>
            <a:endParaRPr lang="en-US" dirty="0"/>
          </a:p>
        </p:txBody>
      </p:sp>
      <p:pic>
        <p:nvPicPr>
          <p:cNvPr id="4" name="Content Placeholder 3" descr="C:\Users\eprostko\AppData\Local\Microsoft\Windows\Temporary Internet Files\Content.IE5\62KXBE3Q\photo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218478" cy="53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81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FILES\PRESENTATIONPRO\Corn</Template>
  <TotalTime>12841</TotalTime>
  <Words>775</Words>
  <Application>Microsoft Office PowerPoint</Application>
  <PresentationFormat>On-screen Show (4:3)</PresentationFormat>
  <Paragraphs>164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Corn</vt:lpstr>
      <vt:lpstr>Office Theme</vt:lpstr>
      <vt:lpstr>1_Corn</vt:lpstr>
      <vt:lpstr>2_Corn</vt:lpstr>
      <vt:lpstr>4_Office Theme</vt:lpstr>
      <vt:lpstr>1_Office Theme</vt:lpstr>
      <vt:lpstr>3_Corn</vt:lpstr>
      <vt:lpstr>3_Office Theme</vt:lpstr>
      <vt:lpstr>Field Corn Weed Management Update</vt:lpstr>
      <vt:lpstr>2013 Field Corn Weed Science Issues</vt:lpstr>
      <vt:lpstr>RR1 vs. RR2 Hybrid – The Issues</vt:lpstr>
      <vt:lpstr>RR1 Field Corn (Pioneer 2023BVT) Yield Response to Roundup WeatherMax  </vt:lpstr>
      <vt:lpstr>Corn Hybrid/Herbicide Interactions</vt:lpstr>
      <vt:lpstr>DKC-6469 Response to Steadfast Q</vt:lpstr>
      <vt:lpstr>‘DKC 64-69’ Yield Response to POST  Applications of Steadfast Q (RUWM @ 22 oz/A, ATZ @ 64 oz/A, STDQ @ 1.5 or 3 oz/A)</vt:lpstr>
      <vt:lpstr>Field Corn/Strongarm Concerns</vt:lpstr>
      <vt:lpstr>Turner County Field Problem - 2013</vt:lpstr>
      <vt:lpstr>Average Daily Air and Soil (2”) Temperatures March 1-April 15 (UGA Ponder Farm)</vt:lpstr>
      <vt:lpstr>PowerPoint Presentation</vt:lpstr>
      <vt:lpstr>Field Corn Yield As Influenced by PRE Applications of Strongarm 84WG - 2013</vt:lpstr>
      <vt:lpstr>Strongarm/Field Corn</vt:lpstr>
      <vt:lpstr>Atrazine/Roundup Mixing Compatibility</vt:lpstr>
      <vt:lpstr>PowerPoint Presentation</vt:lpstr>
      <vt:lpstr>PowerPoint Presentation</vt:lpstr>
      <vt:lpstr>Morningglory Control in Corn</vt:lpstr>
      <vt:lpstr>Current GA Field Corn Weed Control</vt:lpstr>
      <vt:lpstr>Steadfast Q (S) + Atrazine (A) vs. Roundup (R) + Atrazine (A) - Corn Yields - 2013</vt:lpstr>
      <vt:lpstr>2014 Field Corn Pest Control Handbook Changes</vt:lpstr>
      <vt:lpstr>PowerPoint Presentation</vt:lpstr>
      <vt:lpstr>Weed Control in Field Corn with Zidua – 2013 </vt:lpstr>
      <vt:lpstr>Enlist™ Herbicide Tolerant Corn</vt:lpstr>
      <vt:lpstr>Questions/Comments?</vt:lpstr>
    </vt:vector>
  </TitlesOfParts>
  <Company>The 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 Weed Management for New County Extension Agents</dc:title>
  <dc:creator>Eric Prostko</dc:creator>
  <cp:lastModifiedBy>Eric P. Prostko</cp:lastModifiedBy>
  <cp:revision>235</cp:revision>
  <cp:lastPrinted>2013-12-03T13:18:18Z</cp:lastPrinted>
  <dcterms:created xsi:type="dcterms:W3CDTF">2004-08-06T18:59:46Z</dcterms:created>
  <dcterms:modified xsi:type="dcterms:W3CDTF">2013-12-06T12:58:05Z</dcterms:modified>
</cp:coreProperties>
</file>